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6"/>
  </p:notesMasterIdLst>
  <p:sldIdLst>
    <p:sldId id="256" r:id="rId3"/>
    <p:sldId id="257" r:id="rId4"/>
    <p:sldId id="259" r:id="rId5"/>
    <p:sldId id="260" r:id="rId6"/>
    <p:sldId id="261" r:id="rId7"/>
    <p:sldId id="273" r:id="rId8"/>
    <p:sldId id="274" r:id="rId9"/>
    <p:sldId id="276" r:id="rId10"/>
    <p:sldId id="275" r:id="rId11"/>
    <p:sldId id="278" r:id="rId12"/>
    <p:sldId id="277" r:id="rId13"/>
    <p:sldId id="292" r:id="rId14"/>
    <p:sldId id="272" r:id="rId15"/>
    <p:sldId id="283" r:id="rId16"/>
    <p:sldId id="279" r:id="rId17"/>
    <p:sldId id="284" r:id="rId18"/>
    <p:sldId id="280" r:id="rId19"/>
    <p:sldId id="285" r:id="rId20"/>
    <p:sldId id="286" r:id="rId21"/>
    <p:sldId id="281" r:id="rId22"/>
    <p:sldId id="282" r:id="rId23"/>
    <p:sldId id="289" r:id="rId24"/>
    <p:sldId id="287" r:id="rId25"/>
    <p:sldId id="290" r:id="rId26"/>
    <p:sldId id="293" r:id="rId27"/>
    <p:sldId id="271" r:id="rId28"/>
    <p:sldId id="291" r:id="rId29"/>
    <p:sldId id="288" r:id="rId30"/>
    <p:sldId id="266" r:id="rId31"/>
    <p:sldId id="295" r:id="rId32"/>
    <p:sldId id="267" r:id="rId33"/>
    <p:sldId id="268" r:id="rId34"/>
    <p:sldId id="270" r:id="rId35"/>
  </p:sldIdLst>
  <p:sldSz cx="18288000" cy="10287000"/>
  <p:notesSz cx="18288000" cy="10287000"/>
  <p:embeddedFontLst>
    <p:embeddedFont>
      <p:font typeface="Calibri" panose="020F0502020204030204" pitchFamily="34" charset="0"/>
      <p:regular r:id="rId37"/>
      <p:bold r:id="rId38"/>
      <p:italic r:id="rId39"/>
      <p:boldItalic r:id="rId40"/>
    </p:embeddedFont>
    <p:embeddedFont>
      <p:font typeface="DM Sans" pitchFamily="2" charset="0"/>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53" y="845"/>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804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25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300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5964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49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40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4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19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13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73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1451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860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80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81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79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382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820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19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923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97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1018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45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3726816" y="4487974"/>
            <a:ext cx="10834368"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400" b="1">
                <a:solidFill>
                  <a:schemeClr val="tx1"/>
                </a:solidFill>
                <a:latin typeface="+mn-lt"/>
                <a:ea typeface="Helvetica Neue"/>
                <a:cs typeface="Helvetica Neue"/>
                <a:sym typeface="Helvetica Neue"/>
              </a:rPr>
              <a:t>Seguridad en línea: qué hacer y qué no</a:t>
            </a:r>
            <a:endParaRPr lang="es-ES"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6356195" y="3937382"/>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4956" y="7358624"/>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72000" y="5438635"/>
            <a:ext cx="91440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000">
                <a:solidFill>
                  <a:schemeClr val="tx1"/>
                </a:solidFill>
                <a:latin typeface="Arial" pitchFamily="34" charset="0"/>
                <a:ea typeface="Helvetica Neue"/>
                <a:cs typeface="Arial" pitchFamily="34" charset="0"/>
                <a:sym typeface="Helvetica Neue"/>
              </a:rPr>
              <a:t>Proporcionado por</a:t>
            </a:r>
            <a:r>
              <a:rPr lang="hr-HR" sz="4000">
                <a:solidFill>
                  <a:schemeClr val="tx1"/>
                </a:solidFill>
                <a:latin typeface="Arial" pitchFamily="34" charset="0"/>
                <a:ea typeface="Helvetica Neue"/>
                <a:cs typeface="Arial" pitchFamily="34" charset="0"/>
                <a:sym typeface="Helvetica Neue"/>
              </a:rPr>
              <a:t>:</a:t>
            </a:r>
            <a:endParaRPr lang="es-ES" sz="4000" dirty="0">
              <a:solidFill>
                <a:schemeClr val="tx1"/>
              </a:solidFill>
              <a:latin typeface="Arial" pitchFamily="34" charset="0"/>
              <a:ea typeface="Helvetica Neue"/>
              <a:cs typeface="Arial" pitchFamily="34" charset="0"/>
              <a:sym typeface="Helvetica Neue"/>
            </a:endParaRPr>
          </a:p>
          <a:p>
            <a:pPr marL="0" marR="0" lvl="0" indent="0" algn="ctr" rtl="0">
              <a:lnSpc>
                <a:spcPct val="100000"/>
              </a:lnSpc>
              <a:spcBef>
                <a:spcPts val="0"/>
              </a:spcBef>
              <a:spcAft>
                <a:spcPts val="0"/>
              </a:spcAft>
              <a:buClr>
                <a:srgbClr val="4D94B7"/>
              </a:buClr>
              <a:buSzPts val="3600"/>
              <a:buFont typeface="Helvetica Neue"/>
              <a:buNone/>
            </a:pPr>
            <a:r>
              <a:rPr lang="es-ES" sz="4000" i="0" u="none" strike="noStrike" cap="none" dirty="0">
                <a:solidFill>
                  <a:schemeClr val="tx1"/>
                </a:solidFill>
                <a:latin typeface="Arial" pitchFamily="34" charset="0"/>
                <a:ea typeface="Helvetica Neue"/>
                <a:cs typeface="Arial" pitchFamily="34" charset="0"/>
                <a:sym typeface="Helvetica Neue"/>
              </a:rPr>
              <a:t>Internet Web Solutions</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9" name="Imagen 8">
            <a:extLst>
              <a:ext uri="{FF2B5EF4-FFF2-40B4-BE49-F238E27FC236}">
                <a16:creationId xmlns:a16="http://schemas.microsoft.com/office/drawing/2014/main" id="{35E4F1E5-B7A5-4145-B5DE-75326CF03D17}"/>
              </a:ext>
            </a:extLst>
          </p:cNvPr>
          <p:cNvPicPr>
            <a:picLocks noChangeAspect="1"/>
          </p:cNvPicPr>
          <p:nvPr/>
        </p:nvPicPr>
        <p:blipFill rotWithShape="1">
          <a:blip r:embed="rId3"/>
          <a:srcRect t="52291" r="46213"/>
          <a:stretch/>
        </p:blipFill>
        <p:spPr>
          <a:xfrm>
            <a:off x="13466619" y="5534669"/>
            <a:ext cx="2348948" cy="2087055"/>
          </a:xfrm>
          <a:prstGeom prst="rect">
            <a:avLst/>
          </a:prstGeom>
        </p:spPr>
      </p:pic>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 Introducción a la seguridad en línea</a:t>
            </a:r>
            <a:endParaRPr lang="es-ES" sz="4800" dirty="0">
              <a:solidFill>
                <a:schemeClr val="tx1"/>
              </a:solidFill>
              <a:latin typeface="+mn-lt"/>
            </a:endParaRPr>
          </a:p>
        </p:txBody>
      </p:sp>
      <p:sp>
        <p:nvSpPr>
          <p:cNvPr id="119" name="Google Shape;119;p6"/>
          <p:cNvSpPr txBox="1"/>
          <p:nvPr/>
        </p:nvSpPr>
        <p:spPr>
          <a:xfrm>
            <a:off x="1295399" y="3390900"/>
            <a:ext cx="1443959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¿Por qué no deberías dejar de navegar por Internet a pesar de los riesgos?</a:t>
            </a:r>
            <a:endParaRPr lang="es-ES" sz="2800" dirty="0">
              <a:solidFill>
                <a:srgbClr val="00CCFF"/>
              </a:solidFill>
              <a:latin typeface="+mn-lt"/>
            </a:endParaRPr>
          </a:p>
        </p:txBody>
      </p:sp>
      <p:sp>
        <p:nvSpPr>
          <p:cNvPr id="120" name="Google Shape;120;p6"/>
          <p:cNvSpPr txBox="1"/>
          <p:nvPr/>
        </p:nvSpPr>
        <p:spPr>
          <a:xfrm>
            <a:off x="3727475" y="4078413"/>
            <a:ext cx="13076282"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s-ES" sz="2200">
                <a:effectLst/>
                <a:latin typeface="+mj-lt"/>
                <a:ea typeface="Yu Mincho" panose="02020400000000000000" pitchFamily="18" charset="-128"/>
                <a:cs typeface="Arial" panose="020B0604020202020204" pitchFamily="34" charset="0"/>
              </a:rPr>
              <a:t>En términos de </a:t>
            </a:r>
            <a:r>
              <a:rPr lang="es-ES" sz="2200" b="1">
                <a:effectLst/>
                <a:latin typeface="+mj-lt"/>
                <a:ea typeface="Yu Mincho" panose="02020400000000000000" pitchFamily="18" charset="-128"/>
                <a:cs typeface="Arial" panose="020B0604020202020204" pitchFamily="34" charset="0"/>
              </a:rPr>
              <a:t>conexión social</a:t>
            </a:r>
            <a:r>
              <a:rPr lang="es-ES" sz="2200">
                <a:effectLst/>
                <a:latin typeface="+mj-lt"/>
                <a:ea typeface="Yu Mincho" panose="02020400000000000000" pitchFamily="18" charset="-128"/>
                <a:cs typeface="Arial" panose="020B0604020202020204" pitchFamily="34" charset="0"/>
              </a:rPr>
              <a:t>, Internet permite mantenerse en contacto con la familia, los amigos y las comunidades, especialmente cuando la movilidad física o la distancia suponen una barrera. Las plataformas de redes sociales, las videollamadas y los foros en línea permiten mantener relaciones, compartir experiencias y combatir el aislamiento o la soledad.</a:t>
            </a:r>
            <a:endParaRPr lang="en-US" sz="2200" dirty="0">
              <a:solidFill>
                <a:schemeClr val="dk1"/>
              </a:solidFill>
              <a:latin typeface="+mj-lt"/>
              <a:ea typeface="Helvetica Neue"/>
              <a:cs typeface="Helvetica Neue"/>
              <a:sym typeface="Helvetica Neue"/>
            </a:endParaRPr>
          </a:p>
        </p:txBody>
      </p:sp>
      <p:sp>
        <p:nvSpPr>
          <p:cNvPr id="2" name="CuadroTexto 1">
            <a:extLst>
              <a:ext uri="{FF2B5EF4-FFF2-40B4-BE49-F238E27FC236}">
                <a16:creationId xmlns:a16="http://schemas.microsoft.com/office/drawing/2014/main" id="{08FA63B5-7632-4C98-947C-C641ED4E5E60}"/>
              </a:ext>
            </a:extLst>
          </p:cNvPr>
          <p:cNvSpPr txBox="1"/>
          <p:nvPr/>
        </p:nvSpPr>
        <p:spPr>
          <a:xfrm>
            <a:off x="3108224" y="7621724"/>
            <a:ext cx="11758742" cy="1874359"/>
          </a:xfrm>
          <a:prstGeom prst="rect">
            <a:avLst/>
          </a:prstGeom>
          <a:noFill/>
        </p:spPr>
        <p:txBody>
          <a:bodyPr wrap="square" rtlCol="0">
            <a:spAutoFit/>
          </a:bodyPr>
          <a:lstStyle/>
          <a:p>
            <a:pPr algn="just">
              <a:lnSpc>
                <a:spcPct val="110000"/>
              </a:lnSpc>
              <a:spcAft>
                <a:spcPts val="600"/>
              </a:spcAft>
            </a:pPr>
            <a:r>
              <a:rPr lang="es-ES" sz="2200">
                <a:effectLst/>
                <a:latin typeface="+mj-lt"/>
                <a:ea typeface="Yu Mincho" panose="02020400000000000000" pitchFamily="18" charset="-128"/>
                <a:cs typeface="Arial" panose="020B0604020202020204" pitchFamily="34" charset="0"/>
              </a:rPr>
              <a:t>Navegar por Internet es también una fuente de </a:t>
            </a:r>
            <a:r>
              <a:rPr lang="es-ES" sz="2200" b="1">
                <a:effectLst/>
                <a:latin typeface="+mj-lt"/>
                <a:ea typeface="Yu Mincho" panose="02020400000000000000" pitchFamily="18" charset="-128"/>
                <a:cs typeface="Arial" panose="020B0604020202020204" pitchFamily="34" charset="0"/>
              </a:rPr>
              <a:t>estimulación cognitiva y compromiso mental</a:t>
            </a:r>
            <a:r>
              <a:rPr lang="es-ES" sz="2200">
                <a:effectLst/>
                <a:latin typeface="+mj-lt"/>
                <a:ea typeface="Yu Mincho" panose="02020400000000000000" pitchFamily="18" charset="-128"/>
                <a:cs typeface="Arial" panose="020B0604020202020204" pitchFamily="34" charset="0"/>
              </a:rPr>
              <a:t>, ya que ofrece oportunidades para aprender, jugar, participar en aficiones o comunidades virtuales y mantenerse mentalmente activo, lo que puede contribuir al bienestar general.</a:t>
            </a:r>
            <a:endParaRPr lang="en-GB" sz="2200">
              <a:effectLst/>
              <a:latin typeface="+mj-lt"/>
              <a:ea typeface="Yu Mincho" panose="02020400000000000000" pitchFamily="18" charset="-128"/>
              <a:cs typeface="Arial" panose="020B0604020202020204" pitchFamily="34" charset="0"/>
            </a:endParaRPr>
          </a:p>
          <a:p>
            <a:endParaRPr lang="es-ES" dirty="0"/>
          </a:p>
        </p:txBody>
      </p:sp>
      <p:pic>
        <p:nvPicPr>
          <p:cNvPr id="4" name="Imagen 3">
            <a:extLst>
              <a:ext uri="{FF2B5EF4-FFF2-40B4-BE49-F238E27FC236}">
                <a16:creationId xmlns:a16="http://schemas.microsoft.com/office/drawing/2014/main" id="{35A5DA5B-8B45-403B-B03D-F911FE988AC4}"/>
              </a:ext>
            </a:extLst>
          </p:cNvPr>
          <p:cNvPicPr>
            <a:picLocks noChangeAspect="1"/>
          </p:cNvPicPr>
          <p:nvPr/>
        </p:nvPicPr>
        <p:blipFill rotWithShape="1">
          <a:blip r:embed="rId3"/>
          <a:srcRect l="53408" t="47831" r="-741" b="7"/>
          <a:stretch/>
        </p:blipFill>
        <p:spPr>
          <a:xfrm>
            <a:off x="1378527" y="7373732"/>
            <a:ext cx="1731818" cy="1911757"/>
          </a:xfrm>
          <a:prstGeom prst="rect">
            <a:avLst/>
          </a:prstGeom>
        </p:spPr>
      </p:pic>
      <p:pic>
        <p:nvPicPr>
          <p:cNvPr id="8" name="Imagen 7">
            <a:extLst>
              <a:ext uri="{FF2B5EF4-FFF2-40B4-BE49-F238E27FC236}">
                <a16:creationId xmlns:a16="http://schemas.microsoft.com/office/drawing/2014/main" id="{23611621-7510-481E-8693-DAFA70AED22F}"/>
              </a:ext>
            </a:extLst>
          </p:cNvPr>
          <p:cNvPicPr>
            <a:picLocks noChangeAspect="1"/>
          </p:cNvPicPr>
          <p:nvPr/>
        </p:nvPicPr>
        <p:blipFill rotWithShape="1">
          <a:blip r:embed="rId3"/>
          <a:srcRect l="50757" b="52291"/>
          <a:stretch/>
        </p:blipFill>
        <p:spPr>
          <a:xfrm>
            <a:off x="1378527" y="3914080"/>
            <a:ext cx="2015837" cy="1956334"/>
          </a:xfrm>
          <a:prstGeom prst="rect">
            <a:avLst/>
          </a:prstGeom>
        </p:spPr>
      </p:pic>
      <p:pic>
        <p:nvPicPr>
          <p:cNvPr id="10" name="Imagen 9">
            <a:extLst>
              <a:ext uri="{FF2B5EF4-FFF2-40B4-BE49-F238E27FC236}">
                <a16:creationId xmlns:a16="http://schemas.microsoft.com/office/drawing/2014/main" id="{1E7E6B48-4C7C-44FD-BEB3-8C5E631CC61A}"/>
              </a:ext>
            </a:extLst>
          </p:cNvPr>
          <p:cNvPicPr>
            <a:picLocks noChangeAspect="1"/>
          </p:cNvPicPr>
          <p:nvPr/>
        </p:nvPicPr>
        <p:blipFill rotWithShape="1">
          <a:blip r:embed="rId3"/>
          <a:srcRect l="-1" t="1" r="50757" b="51239"/>
          <a:stretch/>
        </p:blipFill>
        <p:spPr>
          <a:xfrm>
            <a:off x="15025211" y="7204460"/>
            <a:ext cx="2025916" cy="2009440"/>
          </a:xfrm>
          <a:prstGeom prst="rect">
            <a:avLst/>
          </a:prstGeom>
        </p:spPr>
      </p:pic>
      <p:sp>
        <p:nvSpPr>
          <p:cNvPr id="5" name="CuadroTexto 4">
            <a:extLst>
              <a:ext uri="{FF2B5EF4-FFF2-40B4-BE49-F238E27FC236}">
                <a16:creationId xmlns:a16="http://schemas.microsoft.com/office/drawing/2014/main" id="{9A38B86E-8DAD-4421-9721-BF5F9FEDF1C9}"/>
              </a:ext>
            </a:extLst>
          </p:cNvPr>
          <p:cNvSpPr txBox="1"/>
          <p:nvPr/>
        </p:nvSpPr>
        <p:spPr>
          <a:xfrm>
            <a:off x="1378527" y="5799994"/>
            <a:ext cx="12088092" cy="1874359"/>
          </a:xfrm>
          <a:prstGeom prst="rect">
            <a:avLst/>
          </a:prstGeom>
          <a:noFill/>
        </p:spPr>
        <p:txBody>
          <a:bodyPr wrap="square" rtlCol="0">
            <a:spAutoFit/>
          </a:bodyPr>
          <a:lstStyle/>
          <a:p>
            <a:pPr algn="just">
              <a:lnSpc>
                <a:spcPct val="110000"/>
              </a:lnSpc>
              <a:spcAft>
                <a:spcPts val="600"/>
              </a:spcAft>
            </a:pPr>
            <a:r>
              <a:rPr lang="es-ES" sz="2200">
                <a:effectLst/>
                <a:latin typeface="+mj-lt"/>
                <a:ea typeface="Yu Mincho" panose="02020400000000000000" pitchFamily="18" charset="-128"/>
                <a:cs typeface="Arial" panose="020B0604020202020204" pitchFamily="34" charset="0"/>
              </a:rPr>
              <a:t>Las plataformas en línea ofrecen comodidad e </a:t>
            </a:r>
            <a:r>
              <a:rPr lang="es-ES" sz="2200" b="1">
                <a:effectLst/>
                <a:latin typeface="+mj-lt"/>
                <a:ea typeface="Yu Mincho" panose="02020400000000000000" pitchFamily="18" charset="-128"/>
                <a:cs typeface="Arial" panose="020B0604020202020204" pitchFamily="34" charset="0"/>
              </a:rPr>
              <a:t>independencia</a:t>
            </a:r>
            <a:r>
              <a:rPr lang="es-ES" sz="2200">
                <a:effectLst/>
                <a:latin typeface="+mj-lt"/>
                <a:ea typeface="Yu Mincho" panose="02020400000000000000" pitchFamily="18" charset="-128"/>
                <a:cs typeface="Arial" panose="020B0604020202020204" pitchFamily="34" charset="0"/>
              </a:rPr>
              <a:t> a todas las personas en diversos aspectos de la vida cotidiana. Se puede </a:t>
            </a:r>
            <a:r>
              <a:rPr lang="es-ES" sz="2200" b="1">
                <a:effectLst/>
                <a:latin typeface="+mj-lt"/>
                <a:ea typeface="Yu Mincho" panose="02020400000000000000" pitchFamily="18" charset="-128"/>
                <a:cs typeface="Arial" panose="020B0604020202020204" pitchFamily="34" charset="0"/>
              </a:rPr>
              <a:t>comprar online, acceder a servicios bancarios en línea, concertar citas y pedir medicamentos</a:t>
            </a:r>
            <a:r>
              <a:rPr lang="es-ES" sz="2200">
                <a:effectLst/>
                <a:latin typeface="+mj-lt"/>
                <a:ea typeface="Yu Mincho" panose="02020400000000000000" pitchFamily="18" charset="-128"/>
                <a:cs typeface="Arial" panose="020B0604020202020204" pitchFamily="34" charset="0"/>
              </a:rPr>
              <a:t>, lo que proporciona una mayor comodidad y red</a:t>
            </a:r>
            <a:r>
              <a:rPr lang="es-ES" sz="2200" b="1">
                <a:effectLst/>
                <a:latin typeface="+mj-lt"/>
                <a:ea typeface="Yu Mincho" panose="02020400000000000000" pitchFamily="18" charset="-128"/>
                <a:cs typeface="Arial" panose="020B0604020202020204" pitchFamily="34" charset="0"/>
              </a:rPr>
              <a:t>uce la necesidad de desplazamientos físicos</a:t>
            </a:r>
            <a:r>
              <a:rPr lang="es-ES" sz="2200">
                <a:effectLst/>
                <a:latin typeface="+mj-lt"/>
                <a:ea typeface="Yu Mincho" panose="02020400000000000000" pitchFamily="18" charset="-128"/>
                <a:cs typeface="Arial" panose="020B0604020202020204" pitchFamily="34" charset="0"/>
              </a:rPr>
              <a:t> o de </a:t>
            </a:r>
            <a:r>
              <a:rPr lang="es-ES" sz="2200" b="1">
                <a:effectLst/>
                <a:latin typeface="+mj-lt"/>
                <a:ea typeface="Yu Mincho" panose="02020400000000000000" pitchFamily="18" charset="-128"/>
                <a:cs typeface="Arial" panose="020B0604020202020204" pitchFamily="34" charset="0"/>
              </a:rPr>
              <a:t>asistencia</a:t>
            </a:r>
            <a:r>
              <a:rPr lang="es-ES" sz="2200">
                <a:effectLst/>
                <a:latin typeface="+mj-lt"/>
                <a:ea typeface="Yu Mincho" panose="02020400000000000000" pitchFamily="18" charset="-128"/>
                <a:cs typeface="Arial" panose="020B0604020202020204" pitchFamily="34" charset="0"/>
              </a:rPr>
              <a:t>.</a:t>
            </a:r>
            <a:endParaRPr lang="en-GB" sz="2200">
              <a:effectLst/>
              <a:latin typeface="+mj-lt"/>
              <a:ea typeface="Yu Mincho" panose="02020400000000000000" pitchFamily="18" charset="-128"/>
              <a:cs typeface="Arial" panose="020B0604020202020204" pitchFamily="34" charset="0"/>
            </a:endParaRPr>
          </a:p>
          <a:p>
            <a:endParaRPr lang="es-ES" dirty="0"/>
          </a:p>
        </p:txBody>
      </p:sp>
    </p:spTree>
    <p:extLst>
      <p:ext uri="{BB962C8B-B14F-4D97-AF65-F5344CB8AC3E}">
        <p14:creationId xmlns:p14="http://schemas.microsoft.com/office/powerpoint/2010/main" val="345059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4" name="Imagen 3">
            <a:extLst>
              <a:ext uri="{FF2B5EF4-FFF2-40B4-BE49-F238E27FC236}">
                <a16:creationId xmlns:a16="http://schemas.microsoft.com/office/drawing/2014/main" id="{94E66B35-EBC0-4240-BE9C-2619AC53A454}"/>
              </a:ext>
            </a:extLst>
          </p:cNvPr>
          <p:cNvPicPr>
            <a:picLocks noChangeAspect="1"/>
          </p:cNvPicPr>
          <p:nvPr/>
        </p:nvPicPr>
        <p:blipFill>
          <a:blip r:embed="rId3"/>
          <a:stretch>
            <a:fillRect/>
          </a:stretch>
        </p:blipFill>
        <p:spPr>
          <a:xfrm>
            <a:off x="1295399" y="6635670"/>
            <a:ext cx="2983246" cy="2687781"/>
          </a:xfrm>
          <a:prstGeom prst="rect">
            <a:avLst/>
          </a:prstGeom>
        </p:spPr>
      </p:pic>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 Introducción a la seguridad en línea</a:t>
            </a:r>
            <a:endParaRPr lang="es-ES" sz="4800" dirty="0">
              <a:solidFill>
                <a:schemeClr val="tx1"/>
              </a:solidFill>
              <a:latin typeface="+mn-lt"/>
            </a:endParaRPr>
          </a:p>
        </p:txBody>
      </p:sp>
      <p:sp>
        <p:nvSpPr>
          <p:cNvPr id="119" name="Google Shape;119;p6"/>
          <p:cNvSpPr txBox="1"/>
          <p:nvPr/>
        </p:nvSpPr>
        <p:spPr>
          <a:xfrm>
            <a:off x="1295399" y="3390900"/>
            <a:ext cx="1538908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¿Por qué no deberías dejar de navegar por Internet a pesar de los riesgos?</a:t>
            </a:r>
            <a:endParaRPr lang="es-ES" sz="2800" dirty="0">
              <a:solidFill>
                <a:srgbClr val="00CCFF"/>
              </a:solidFill>
              <a:latin typeface="+mn-lt"/>
            </a:endParaRPr>
          </a:p>
        </p:txBody>
      </p:sp>
      <p:sp>
        <p:nvSpPr>
          <p:cNvPr id="120" name="Google Shape;120;p6"/>
          <p:cNvSpPr txBox="1"/>
          <p:nvPr/>
        </p:nvSpPr>
        <p:spPr>
          <a:xfrm>
            <a:off x="1295401" y="4024780"/>
            <a:ext cx="11492344" cy="3013092"/>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Navegando por Internet y adoptando prácticas seguras en línea, puedes </a:t>
            </a:r>
            <a:r>
              <a:rPr lang="es-ES" sz="2400" b="1">
                <a:effectLst/>
                <a:latin typeface="+mj-lt"/>
                <a:ea typeface="Yu Mincho" panose="02020400000000000000" pitchFamily="18" charset="-128"/>
                <a:cs typeface="Arial" panose="020B0604020202020204" pitchFamily="34" charset="0"/>
              </a:rPr>
              <a:t>desarrollar habilidades de alfabetización digital</a:t>
            </a:r>
            <a:r>
              <a:rPr lang="es-ES" sz="2400">
                <a:effectLst/>
                <a:latin typeface="+mj-lt"/>
                <a:ea typeface="Yu Mincho" panose="02020400000000000000" pitchFamily="18" charset="-128"/>
                <a:cs typeface="Arial" panose="020B0604020202020204" pitchFamily="34" charset="0"/>
              </a:rPr>
              <a:t>, aumentar tu confianza y mantener un sentido de </a:t>
            </a:r>
            <a:r>
              <a:rPr lang="es-ES" sz="2400" b="1">
                <a:effectLst/>
                <a:latin typeface="+mj-lt"/>
                <a:ea typeface="Yu Mincho" panose="02020400000000000000" pitchFamily="18" charset="-128"/>
                <a:cs typeface="Arial" panose="020B0604020202020204" pitchFamily="34" charset="0"/>
              </a:rPr>
              <a:t>autonomía</a:t>
            </a:r>
            <a:r>
              <a:rPr lang="es-ES" sz="2400">
                <a:effectLst/>
                <a:latin typeface="+mj-lt"/>
                <a:ea typeface="Yu Mincho" panose="02020400000000000000" pitchFamily="18" charset="-128"/>
                <a:cs typeface="Arial" panose="020B0604020202020204" pitchFamily="34" charset="0"/>
              </a:rPr>
              <a:t>. Internet ofrece una gran cantidad de </a:t>
            </a:r>
            <a:r>
              <a:rPr lang="es-ES" sz="2400" b="1">
                <a:effectLst/>
                <a:latin typeface="+mj-lt"/>
                <a:ea typeface="Yu Mincho" panose="02020400000000000000" pitchFamily="18" charset="-128"/>
                <a:cs typeface="Arial" panose="020B0604020202020204" pitchFamily="34" charset="0"/>
              </a:rPr>
              <a:t>recursos de aprendizaje</a:t>
            </a:r>
            <a:r>
              <a:rPr lang="es-ES" sz="2400">
                <a:effectLst/>
                <a:latin typeface="+mj-lt"/>
                <a:ea typeface="Yu Mincho" panose="02020400000000000000" pitchFamily="18" charset="-128"/>
                <a:cs typeface="Arial" panose="020B0604020202020204" pitchFamily="34" charset="0"/>
              </a:rPr>
              <a:t>, como cursos en línea, tutoriales y plataformas educativas. Puedes explorar nuevos intereses, aprender nuevas habilidades y participar en oportunidades de aprendizaje permanente, fomentando el crecimiento personal y la estimulación intelectual.</a:t>
            </a:r>
            <a:endParaRPr lang="en-GB" sz="2400">
              <a:effectLst/>
              <a:latin typeface="+mj-lt"/>
              <a:ea typeface="Yu Mincho" panose="02020400000000000000" pitchFamily="18" charset="-128"/>
              <a:cs typeface="Arial" panose="020B0604020202020204" pitchFamily="34" charset="0"/>
            </a:endParaRPr>
          </a:p>
        </p:txBody>
      </p:sp>
      <p:sp>
        <p:nvSpPr>
          <p:cNvPr id="2" name="CuadroTexto 1">
            <a:extLst>
              <a:ext uri="{FF2B5EF4-FFF2-40B4-BE49-F238E27FC236}">
                <a16:creationId xmlns:a16="http://schemas.microsoft.com/office/drawing/2014/main" id="{17165CD8-7611-4523-B360-1618F49257E0}"/>
              </a:ext>
            </a:extLst>
          </p:cNvPr>
          <p:cNvSpPr txBox="1"/>
          <p:nvPr/>
        </p:nvSpPr>
        <p:spPr>
          <a:xfrm>
            <a:off x="5001490" y="7177803"/>
            <a:ext cx="10695709" cy="1603516"/>
          </a:xfrm>
          <a:prstGeom prst="rect">
            <a:avLst/>
          </a:prstGeom>
          <a:noFill/>
        </p:spPr>
        <p:txBody>
          <a:bodyPr wrap="square" rtlCol="0">
            <a:spAutoFit/>
          </a:bodyPr>
          <a:lstStyle/>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Aunque es importante ser consciente de los riesgos en línea y tomar precauciones, </a:t>
            </a:r>
            <a:r>
              <a:rPr lang="es-ES" sz="2400" b="1">
                <a:effectLst/>
                <a:latin typeface="+mj-lt"/>
                <a:ea typeface="Yu Mincho" panose="02020400000000000000" pitchFamily="18" charset="-128"/>
                <a:cs typeface="Arial" panose="020B0604020202020204" pitchFamily="34" charset="0"/>
              </a:rPr>
              <a:t>evitar Internet por completo puede provocar aislamiento, acceso limitado a recursos y pérdida de oportunidades</a:t>
            </a:r>
            <a:r>
              <a:rPr lang="es-ES" sz="2400">
                <a:effectLst/>
                <a:latin typeface="+mj-lt"/>
                <a:ea typeface="Yu Mincho" panose="02020400000000000000" pitchFamily="18" charset="-128"/>
                <a:cs typeface="Arial" panose="020B0604020202020204" pitchFamily="34" charset="0"/>
              </a:rPr>
              <a:t>. </a:t>
            </a:r>
            <a:endParaRPr lang="en-GB" sz="2400">
              <a:effectLst/>
              <a:latin typeface="+mj-lt"/>
              <a:ea typeface="Yu Mincho" panose="02020400000000000000" pitchFamily="18" charset="-128"/>
              <a:cs typeface="Arial" panose="020B0604020202020204" pitchFamily="34" charset="0"/>
            </a:endParaRPr>
          </a:p>
          <a:p>
            <a:endParaRPr lang="es-ES" dirty="0"/>
          </a:p>
        </p:txBody>
      </p:sp>
      <p:pic>
        <p:nvPicPr>
          <p:cNvPr id="6" name="Imagen 5">
            <a:extLst>
              <a:ext uri="{FF2B5EF4-FFF2-40B4-BE49-F238E27FC236}">
                <a16:creationId xmlns:a16="http://schemas.microsoft.com/office/drawing/2014/main" id="{963303C8-996A-45AB-A603-2D07C99FACBF}"/>
              </a:ext>
            </a:extLst>
          </p:cNvPr>
          <p:cNvPicPr>
            <a:picLocks noChangeAspect="1"/>
          </p:cNvPicPr>
          <p:nvPr/>
        </p:nvPicPr>
        <p:blipFill>
          <a:blip r:embed="rId4"/>
          <a:stretch>
            <a:fillRect/>
          </a:stretch>
        </p:blipFill>
        <p:spPr>
          <a:xfrm>
            <a:off x="13037960" y="4024780"/>
            <a:ext cx="3497883" cy="2956816"/>
          </a:xfrm>
          <a:prstGeom prst="rect">
            <a:avLst/>
          </a:prstGeom>
        </p:spPr>
      </p:pic>
    </p:spTree>
    <p:extLst>
      <p:ext uri="{BB962C8B-B14F-4D97-AF65-F5344CB8AC3E}">
        <p14:creationId xmlns:p14="http://schemas.microsoft.com/office/powerpoint/2010/main" val="350334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Qué hacer y qué no en línea</a:t>
            </a:r>
            <a:endParaRPr lang="es-ES" sz="4800" b="1" i="0" u="none" strike="noStrike" cap="none" dirty="0">
              <a:solidFill>
                <a:schemeClr val="tx1"/>
              </a:solidFill>
              <a:latin typeface="+mn-lt"/>
              <a:ea typeface="Helvetica Neue"/>
              <a:cs typeface="Helvetica Neue"/>
              <a:sym typeface="Helvetica Neue"/>
            </a:endParaRPr>
          </a:p>
        </p:txBody>
      </p:sp>
      <p:sp>
        <p:nvSpPr>
          <p:cNvPr id="2" name="Google Shape;113;p5">
            <a:extLst>
              <a:ext uri="{FF2B5EF4-FFF2-40B4-BE49-F238E27FC236}">
                <a16:creationId xmlns:a16="http://schemas.microsoft.com/office/drawing/2014/main" id="{EBC0283A-0644-A650-3948-A4098131507D}"/>
              </a:ext>
            </a:extLst>
          </p:cNvPr>
          <p:cNvSpPr txBox="1"/>
          <p:nvPr/>
        </p:nvSpPr>
        <p:spPr>
          <a:xfrm>
            <a:off x="7276167" y="2709052"/>
            <a:ext cx="373566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2</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326686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1310575"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a:p>
            <a:pPr marL="0" marR="0" lvl="0" indent="0" algn="l" rtl="0">
              <a:spcBef>
                <a:spcPts val="0"/>
              </a:spcBef>
              <a:spcAft>
                <a:spcPts val="0"/>
              </a:spcAft>
              <a:buNone/>
            </a:pP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Conexiones seguras</a:t>
            </a:r>
            <a:endParaRPr dirty="0">
              <a:solidFill>
                <a:srgbClr val="00CCFF"/>
              </a:solidFill>
              <a:latin typeface="+mn-lt"/>
            </a:endParaRPr>
          </a:p>
        </p:txBody>
      </p:sp>
      <p:sp>
        <p:nvSpPr>
          <p:cNvPr id="120" name="Google Shape;120;p6"/>
          <p:cNvSpPr txBox="1"/>
          <p:nvPr/>
        </p:nvSpPr>
        <p:spPr>
          <a:xfrm>
            <a:off x="1295400" y="4024780"/>
            <a:ext cx="16455887" cy="5429138"/>
          </a:xfrm>
          <a:prstGeom prst="rect">
            <a:avLst/>
          </a:prstGeom>
          <a:noFill/>
          <a:ln>
            <a:noFill/>
          </a:ln>
        </p:spPr>
        <p:txBody>
          <a:bodyPr spcFirstLastPara="1" wrap="square" lIns="91425" tIns="45700" rIns="91425" bIns="45700" anchor="t" anchorCtr="0">
            <a:spAutoFit/>
          </a:bodyPr>
          <a:lstStyle/>
          <a:p>
            <a:pPr algn="just">
              <a:lnSpc>
                <a:spcPct val="110000"/>
              </a:lnSpc>
              <a:spcAft>
                <a:spcPts val="1200"/>
              </a:spcAft>
            </a:pPr>
            <a:r>
              <a:rPr lang="en-US" sz="2400" b="1">
                <a:solidFill>
                  <a:srgbClr val="00B050"/>
                </a:solidFill>
                <a:effectLst/>
                <a:latin typeface="+mn-lt"/>
                <a:ea typeface="Yu Mincho" panose="02020400000000000000" pitchFamily="18" charset="-128"/>
                <a:cs typeface="Arial" panose="020B0604020202020204" pitchFamily="34" charset="0"/>
              </a:rPr>
              <a:t>	Qué SÍ hacer:</a:t>
            </a: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Utiliza redes Wi-Fi seguras</a:t>
            </a:r>
            <a:r>
              <a:rPr lang="es-ES" sz="2400">
                <a:effectLst/>
                <a:latin typeface="+mj-lt"/>
                <a:ea typeface="Yu Mincho" panose="02020400000000000000" pitchFamily="18" charset="-128"/>
                <a:cs typeface="Arial" panose="020B0604020202020204" pitchFamily="34" charset="0"/>
              </a:rPr>
              <a:t>: Siempre que sea posible, conéctate a redes Wi-Fi seguras y de confianza. Estas redes suelen requerir contraseña y cifrado, lo que proporciona un entorno de navegación más seguro. Evita acceder a cuentas confidenciales o realizar transacciones financieras en redes Wi-Fi públicas.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Verifica la seguridad del sitio web</a:t>
            </a:r>
            <a:r>
              <a:rPr lang="es-ES" sz="2400">
                <a:effectLst/>
                <a:latin typeface="+mj-lt"/>
                <a:ea typeface="Yu Mincho" panose="02020400000000000000" pitchFamily="18" charset="-128"/>
                <a:cs typeface="Arial" panose="020B0604020202020204" pitchFamily="34" charset="0"/>
              </a:rPr>
              <a:t>: Antes de introducir información confidencial o realizar transacciones en línea, verifica que el sitio web tenga una conexión segura. Busca "https://" en la dirección del sitio web y el símbolo de un candado en la barra de direcciones del navegador.</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Mantén actualizado el software</a:t>
            </a:r>
            <a:r>
              <a:rPr lang="es-ES" sz="2400">
                <a:effectLst/>
                <a:latin typeface="+mj-lt"/>
                <a:ea typeface="Yu Mincho" panose="02020400000000000000" pitchFamily="18" charset="-128"/>
                <a:cs typeface="Arial" panose="020B0604020202020204" pitchFamily="34" charset="0"/>
              </a:rPr>
              <a:t>: Actualiza regularmente el sistema operativo, los navegadores web y el software de seguridad de tu dispositivo. Las actualizaciones de software suelen incluir parches de seguridad que ayudan a protegerse frente a vulnerabilidades conocidas.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Utiliza protección de Firewall, o cortafuegos</a:t>
            </a:r>
            <a:r>
              <a:rPr lang="es-ES" sz="2400">
                <a:effectLst/>
                <a:latin typeface="+mj-lt"/>
                <a:ea typeface="Yu Mincho" panose="02020400000000000000" pitchFamily="18" charset="-128"/>
                <a:cs typeface="Arial" panose="020B0604020202020204" pitchFamily="34" charset="0"/>
              </a:rPr>
              <a:t>: Activa y mantén un cortafuegos en tu ordenador o router para que actúe como barrera contra accesos no autorizados y posibles amenazas procedentes de Internet.</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521063C6-E989-8A39-AC29-FE76FEC709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63579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Conexiones seguras</a:t>
            </a:r>
            <a:endParaRPr lang="es-ES" sz="2800" dirty="0">
              <a:solidFill>
                <a:srgbClr val="00CCFF"/>
              </a:solidFill>
              <a:latin typeface="+mn-lt"/>
            </a:endParaRPr>
          </a:p>
        </p:txBody>
      </p:sp>
      <p:sp>
        <p:nvSpPr>
          <p:cNvPr id="120" name="Google Shape;120;p6"/>
          <p:cNvSpPr txBox="1"/>
          <p:nvPr/>
        </p:nvSpPr>
        <p:spPr>
          <a:xfrm>
            <a:off x="1295400" y="4024780"/>
            <a:ext cx="16455887" cy="4133399"/>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compartas información sensible</a:t>
            </a:r>
            <a:r>
              <a:rPr lang="es-ES" sz="2400">
                <a:effectLst/>
                <a:latin typeface="+mj-lt"/>
                <a:ea typeface="Yu Mincho" panose="02020400000000000000" pitchFamily="18" charset="-128"/>
                <a:cs typeface="Arial" panose="020B0604020202020204" pitchFamily="34" charset="0"/>
              </a:rPr>
              <a:t>: Evita introducir información confidencial, como contraseñas, datos de tarjetas de crédito o números de la Seguridad Social.</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Evita los sitios web sospechosos</a:t>
            </a:r>
            <a:r>
              <a:rPr lang="es-ES" sz="2400">
                <a:effectLst/>
                <a:latin typeface="+mj-lt"/>
                <a:ea typeface="Yu Mincho" panose="02020400000000000000" pitchFamily="18" charset="-128"/>
                <a:cs typeface="Arial" panose="020B0604020202020204" pitchFamily="34" charset="0"/>
              </a:rPr>
              <a:t>: Evita visitar sitios web sospechosos o desconocidos. Para realizar actividades en línea, limítate a sitios web fiables y de buena reputación.</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ignores las advertencias del navegador</a:t>
            </a:r>
            <a:r>
              <a:rPr lang="es-ES" sz="2400">
                <a:effectLst/>
                <a:latin typeface="+mj-lt"/>
                <a:ea typeface="Yu Mincho" panose="02020400000000000000" pitchFamily="18" charset="-128"/>
                <a:cs typeface="Arial" panose="020B0604020202020204" pitchFamily="34" charset="0"/>
              </a:rPr>
              <a:t>: Presta atención a las advertencias y alertas del navegador sobre posibles riesgos de seguridad o sitios web no fiables. </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te conectes automáticamente a las redes</a:t>
            </a:r>
            <a:r>
              <a:rPr lang="es-ES" sz="2400">
                <a:effectLst/>
                <a:latin typeface="+mj-lt"/>
                <a:ea typeface="Yu Mincho" panose="02020400000000000000" pitchFamily="18" charset="-128"/>
                <a:cs typeface="Arial" panose="020B0604020202020204" pitchFamily="34" charset="0"/>
              </a:rPr>
              <a:t>: Desactiva la función de conexión automática de tus dispositivos, ya que podrían conectarse automáticamente a redes no seguras sin tu conocimiento.</a:t>
            </a:r>
            <a:endParaRPr lang="en-GB" sz="240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7FFD9659-33FA-CAA4-F009-B9CAFA5515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20802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113829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Contraseñas</a:t>
            </a:r>
            <a:endParaRPr dirty="0">
              <a:solidFill>
                <a:srgbClr val="00CCFF"/>
              </a:solidFill>
              <a:latin typeface="+mn-lt"/>
            </a:endParaRPr>
          </a:p>
        </p:txBody>
      </p:sp>
      <p:sp>
        <p:nvSpPr>
          <p:cNvPr id="120" name="Google Shape;120;p6"/>
          <p:cNvSpPr txBox="1"/>
          <p:nvPr/>
        </p:nvSpPr>
        <p:spPr>
          <a:xfrm>
            <a:off x="1295400" y="4024780"/>
            <a:ext cx="16078200" cy="5835403"/>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Crea contraseñas fuertes y únicas</a:t>
            </a:r>
            <a:r>
              <a:rPr lang="es-ES" sz="2400">
                <a:effectLst/>
                <a:latin typeface="+mj-lt"/>
                <a:ea typeface="Yu Mincho" panose="02020400000000000000" pitchFamily="18" charset="-128"/>
                <a:cs typeface="Arial" panose="020B0604020202020204" pitchFamily="34" charset="0"/>
              </a:rPr>
              <a:t>: Utiliza contraseñas fuertes y únicas para cada cuenta online. Debe incluir una combinación de letras mayúsculas y minúsculas, números y caracteres especiales. Evita utilizar información que pueda adivinarse, como cumpleaños o nombres.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Contraseñas largas</a:t>
            </a:r>
            <a:r>
              <a:rPr lang="es-ES" sz="2400">
                <a:effectLst/>
                <a:latin typeface="+mj-lt"/>
                <a:ea typeface="Yu Mincho" panose="02020400000000000000" pitchFamily="18" charset="-128"/>
                <a:cs typeface="Arial" panose="020B0604020202020204" pitchFamily="34" charset="0"/>
              </a:rPr>
              <a:t>: Opta por contraseñas más largas, ya que suelen ser más seguras. Intenta que tengan un mínimo de 12 caracteres. Considera el uso de frases como contraseña: series de palabras o una frase que sea más fácil de recordar pero difícil de adivinar para los demás. Por ejemplo, "MiColorFavoritoEsAzul!".</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Activa la autenticación de dos factores (2FA)</a:t>
            </a:r>
            <a:r>
              <a:rPr lang="es-ES" sz="2400">
                <a:effectLst/>
                <a:latin typeface="+mj-lt"/>
                <a:ea typeface="Yu Mincho" panose="02020400000000000000" pitchFamily="18" charset="-128"/>
                <a:cs typeface="Arial" panose="020B0604020202020204" pitchFamily="34" charset="0"/>
              </a:rPr>
              <a:t>: Siempre que sea posible, activa la autenticación de doble factor para tus cuentas online. Esto añade una capa adicional de seguridad al requerir un segundo paso de verificación, como un código único enviado a tu teléfono móvil.</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Actualiza las contraseñas regularmente</a:t>
            </a:r>
            <a:r>
              <a:rPr lang="es-ES" sz="2400">
                <a:effectLst/>
                <a:latin typeface="+mj-lt"/>
                <a:ea typeface="Yu Mincho" panose="02020400000000000000" pitchFamily="18" charset="-128"/>
                <a:cs typeface="Arial" panose="020B0604020202020204" pitchFamily="34" charset="0"/>
              </a:rPr>
              <a:t>: Cambia tus contraseñas periódicamente, preferiblemente cada pocos meses. </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endParaRPr lang="es-ES" sz="2400" dirty="0">
              <a:effectLst/>
              <a:latin typeface="+mn-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5ACC7536-8C7E-00C4-626F-8A1835C12E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94732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75398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Contraseñas</a:t>
            </a:r>
            <a:endParaRPr dirty="0">
              <a:solidFill>
                <a:srgbClr val="00CCFF"/>
              </a:solidFill>
              <a:latin typeface="+mn-lt"/>
            </a:endParaRPr>
          </a:p>
        </p:txBody>
      </p:sp>
      <p:sp>
        <p:nvSpPr>
          <p:cNvPr id="120" name="Google Shape;120;p6"/>
          <p:cNvSpPr txBox="1"/>
          <p:nvPr/>
        </p:nvSpPr>
        <p:spPr>
          <a:xfrm>
            <a:off x="1295400" y="4024780"/>
            <a:ext cx="16078200" cy="5352194"/>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reutilices contraseñas</a:t>
            </a:r>
            <a:r>
              <a:rPr lang="es-ES" sz="2400">
                <a:effectLst/>
                <a:latin typeface="+mj-lt"/>
                <a:ea typeface="Yu Mincho" panose="02020400000000000000" pitchFamily="18" charset="-128"/>
                <a:cs typeface="Arial" panose="020B0604020202020204" pitchFamily="34" charset="0"/>
              </a:rPr>
              <a:t>: Nunca reutilices la misma contraseña en varias cuentas. Si una cuenta se ve comprometida, podría dar acceso a otras cuentas. Utiliza contraseñas únicas para cada servicio o plataforma en línea.</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Evita contraseñas demasiado comunes</a:t>
            </a:r>
            <a:r>
              <a:rPr lang="es-ES" sz="2400">
                <a:effectLst/>
                <a:latin typeface="+mj-lt"/>
                <a:ea typeface="Yu Mincho" panose="02020400000000000000" pitchFamily="18" charset="-128"/>
                <a:cs typeface="Arial" panose="020B0604020202020204" pitchFamily="34" charset="0"/>
              </a:rPr>
              <a:t>: Evite contraseñas comunes o fáciles, como "123456", "contraseña" o "qwerty". Estas contraseñas suelen estar en el punto de mira de los piratas informáticos y pueden descifrarse fácilmente.</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compartas ni anotes contraseñas</a:t>
            </a:r>
            <a:r>
              <a:rPr lang="es-ES" sz="2400">
                <a:effectLst/>
                <a:latin typeface="+mj-lt"/>
                <a:ea typeface="Yu Mincho" panose="02020400000000000000" pitchFamily="18" charset="-128"/>
                <a:cs typeface="Arial" panose="020B0604020202020204" pitchFamily="34" charset="0"/>
              </a:rPr>
              <a:t>: Evita compartir tus contraseñas con otras personas, incluidos familiares o amigos. Además, evita anotar las contraseñas en notas físicas o almacenarlas en archivos digitales de fácil acceso.</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guardes contraseñas en los navegadores</a:t>
            </a:r>
            <a:r>
              <a:rPr lang="es-ES" sz="2400">
                <a:effectLst/>
                <a:latin typeface="+mj-lt"/>
                <a:ea typeface="Yu Mincho" panose="02020400000000000000" pitchFamily="18" charset="-128"/>
                <a:cs typeface="Arial" panose="020B0604020202020204" pitchFamily="34" charset="0"/>
              </a:rPr>
              <a:t>: No guardes contraseñas en los navegadores ni utilices la función "Recuérdame". Aunque puede resultar cómodo, supone un riesgo para la seguridad si alguien accede sin autorización a tu dispositivo.</a:t>
            </a:r>
            <a:endParaRPr lang="en-GB" sz="240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927A323C-8272-63C5-4718-9E51C8566B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3630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93951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399" y="3390900"/>
            <a:ext cx="552284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Privacidad y redes sociales</a:t>
            </a:r>
            <a:endParaRPr dirty="0">
              <a:solidFill>
                <a:srgbClr val="00CCFF"/>
              </a:solidFill>
              <a:latin typeface="+mn-lt"/>
            </a:endParaRPr>
          </a:p>
        </p:txBody>
      </p:sp>
      <p:sp>
        <p:nvSpPr>
          <p:cNvPr id="120" name="Google Shape;120;p6"/>
          <p:cNvSpPr txBox="1"/>
          <p:nvPr/>
        </p:nvSpPr>
        <p:spPr>
          <a:xfrm>
            <a:off x="1295400" y="4024780"/>
            <a:ext cx="16098078" cy="4945929"/>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Revisa la configuración de privacidad</a:t>
            </a:r>
            <a:r>
              <a:rPr lang="es-ES" sz="2400">
                <a:effectLst/>
                <a:latin typeface="+mj-lt"/>
                <a:ea typeface="Yu Mincho" panose="02020400000000000000" pitchFamily="18" charset="-128"/>
                <a:cs typeface="Arial" panose="020B0604020202020204" pitchFamily="34" charset="0"/>
              </a:rPr>
              <a:t>: Familiarízate con la configuración de privacidad de las plataformas de redes sociales que utilizas. Ajusta la configuración para controlar quién puede ver tu perfil, tus publicaciones y tu información personal. Considera limitar el acceso a amigos y familiares de confianza.</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Sé selectivo con las solicitudes de amistad</a:t>
            </a:r>
            <a:r>
              <a:rPr lang="es-ES" sz="2400">
                <a:effectLst/>
                <a:latin typeface="+mj-lt"/>
                <a:ea typeface="Yu Mincho" panose="02020400000000000000" pitchFamily="18" charset="-128"/>
                <a:cs typeface="Arial" panose="020B0604020202020204" pitchFamily="34" charset="0"/>
              </a:rPr>
              <a:t>: Ten cuidado al aceptar solicitudes de amistad o de conexión de desconocidos. Verifica la identidad de la persona antes de aceptar su solicitud.</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Piensa antes de compartir</a:t>
            </a:r>
            <a:r>
              <a:rPr lang="es-ES" sz="2400">
                <a:effectLst/>
                <a:latin typeface="+mj-lt"/>
                <a:ea typeface="Yu Mincho" panose="02020400000000000000" pitchFamily="18" charset="-128"/>
                <a:cs typeface="Arial" panose="020B0604020202020204" pitchFamily="34" charset="0"/>
              </a:rPr>
              <a:t>: Ten cuidado al compartir información personal, fotos o actualizaciones en las redes sociales. Evita compartir públicamente datos sensibles como tu dirección completa, número de teléfono o información financiera.</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Revisa y actualiza periódicamente la lista de amigos</a:t>
            </a:r>
            <a:r>
              <a:rPr lang="es-ES" sz="2400">
                <a:effectLst/>
                <a:latin typeface="+mj-lt"/>
                <a:ea typeface="Yu Mincho" panose="02020400000000000000" pitchFamily="18" charset="-128"/>
                <a:cs typeface="Arial" panose="020B0604020202020204" pitchFamily="34" charset="0"/>
              </a:rPr>
              <a:t>: Revisa periódicamente tu lista de amigos o contactos en las redes sociales. Elimina de tu lista de amigos a las personas en las que ya no confíes o que no reconozcas.</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197016AA-686D-EA89-2165-6EC69C025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8887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25040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399" y="3390900"/>
            <a:ext cx="552284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Privacidad y redes sociales</a:t>
            </a:r>
            <a:endParaRPr dirty="0">
              <a:solidFill>
                <a:srgbClr val="00CCFF"/>
              </a:solidFill>
              <a:latin typeface="+mn-lt"/>
            </a:endParaRPr>
          </a:p>
        </p:txBody>
      </p:sp>
      <p:sp>
        <p:nvSpPr>
          <p:cNvPr id="120" name="Google Shape;120;p6"/>
          <p:cNvSpPr txBox="1"/>
          <p:nvPr/>
        </p:nvSpPr>
        <p:spPr>
          <a:xfrm>
            <a:off x="1295400" y="4024780"/>
            <a:ext cx="16098078" cy="4462720"/>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hagas clic en enlaces sospechosos</a:t>
            </a:r>
            <a:r>
              <a:rPr lang="es-ES" sz="2400">
                <a:effectLst/>
                <a:latin typeface="+mj-lt"/>
                <a:ea typeface="Yu Mincho" panose="02020400000000000000" pitchFamily="18" charset="-128"/>
                <a:cs typeface="Arial" panose="020B0604020202020204" pitchFamily="34" charset="0"/>
              </a:rPr>
              <a:t>: Desconfía de hacer clic en enlaces compartidos en las redes sociales, especialmente si proceden de fuentes desconocidas o sospechosas. Estos enlaces pueden conducir a sitios web de phishing o a descargas de programas maliciosos. Verifica la fuente antes de hacer clic.</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Ten cuidado con las aplicaciones de terceros</a:t>
            </a:r>
            <a:r>
              <a:rPr lang="es-ES" sz="2400">
                <a:effectLst/>
                <a:latin typeface="+mj-lt"/>
                <a:ea typeface="Yu Mincho" panose="02020400000000000000" pitchFamily="18" charset="-128"/>
                <a:cs typeface="Arial" panose="020B0604020202020204" pitchFamily="34" charset="0"/>
              </a:rPr>
              <a:t>: Sé selectivo a la hora de conceder permisos a aplicaciones de terceros que soliciten acceso a tus cuentas de redes sociales. Revisa los permisos solicitados y considera la credibilidad de la aplicación antes de conceder el acceso.</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Evita dar publicidad a acontecimientos personales</a:t>
            </a:r>
            <a:r>
              <a:rPr lang="es-ES" sz="2400">
                <a:effectLst/>
                <a:latin typeface="+mj-lt"/>
                <a:ea typeface="Yu Mincho" panose="02020400000000000000" pitchFamily="18" charset="-128"/>
                <a:cs typeface="Arial" panose="020B0604020202020204" pitchFamily="34" charset="0"/>
              </a:rPr>
              <a:t>: Evita anunciar tus próximas vacaciones o periodos prolongados fuera de casa en las redes sociales. Esto puede alertar a posibles ladrones o delincuentes de que tu casa está desocupada.</a:t>
            </a:r>
            <a:endParaRPr lang="en-GB" sz="240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0293D8B6-92D3-1D02-7FDD-301043E12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2395145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986608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Compras online</a:t>
            </a:r>
            <a:endParaRPr dirty="0">
              <a:solidFill>
                <a:srgbClr val="00CCFF"/>
              </a:solidFill>
              <a:latin typeface="+mn-lt"/>
            </a:endParaRPr>
          </a:p>
        </p:txBody>
      </p:sp>
      <p:sp>
        <p:nvSpPr>
          <p:cNvPr id="120" name="Google Shape;120;p6"/>
          <p:cNvSpPr txBox="1"/>
          <p:nvPr/>
        </p:nvSpPr>
        <p:spPr>
          <a:xfrm>
            <a:off x="1295400" y="4024780"/>
            <a:ext cx="15402339" cy="4462720"/>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Compra en sitios web de confianza</a:t>
            </a:r>
            <a:r>
              <a:rPr lang="es-ES" sz="2400">
                <a:effectLst/>
                <a:latin typeface="+mj-lt"/>
                <a:ea typeface="Yu Mincho" panose="02020400000000000000" pitchFamily="18" charset="-128"/>
                <a:cs typeface="Arial" panose="020B0604020202020204" pitchFamily="34" charset="0"/>
              </a:rPr>
              <a:t>: A la hora de comprar, limítate a tiendas online conocidas y de buena reputación. Busca sitios web que tengan opiniones positivas de los clientes y opciones de pago seguras, como tarjetas de crédito o plataformas de pago acreditadas.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Verifica la seguridad del sitio web</a:t>
            </a:r>
            <a:r>
              <a:rPr lang="es-ES" sz="2400">
                <a:effectLst/>
                <a:latin typeface="+mj-lt"/>
                <a:ea typeface="Yu Mincho" panose="02020400000000000000" pitchFamily="18" charset="-128"/>
                <a:cs typeface="Arial" panose="020B0604020202020204" pitchFamily="34" charset="0"/>
              </a:rPr>
              <a:t>: Antes de introducir datos personales o de pago, asegúrate de que el sitio web tiene una conexión segura. Busca "https://" en la dirección del sitio web y el símbolo de un candado en la barra de direcciones del navegador.</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Haz seguimiento de las transacciones</a:t>
            </a:r>
            <a:r>
              <a:rPr lang="es-ES" sz="2400">
                <a:effectLst/>
                <a:latin typeface="+mj-lt"/>
                <a:ea typeface="Yu Mincho" panose="02020400000000000000" pitchFamily="18" charset="-128"/>
                <a:cs typeface="Arial" panose="020B0604020202020204" pitchFamily="34" charset="0"/>
              </a:rPr>
              <a:t>: Mantén un registro de tus transacciones de compra en línea, incluidas las confirmaciones de pedido, los recibos y los números de seguimiento. Esto te permitirá hacer un seguimiento de las entregas y resolver cualquier problema que pueda surgir.</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0920096F-D198-8AF1-154A-7D49E37CA8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08791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098" name="Picture 2" descr="https://www.digital-boomer.eu/images/su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7992" y="3825219"/>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00CCFF"/>
                </a:solidFill>
                <a:latin typeface="+mn-lt"/>
                <a:ea typeface="Helvetica Neue"/>
                <a:cs typeface="Helvetica Neue"/>
                <a:sym typeface="Helvetica Neue"/>
              </a:rPr>
              <a:t>Índice</a:t>
            </a:r>
            <a:endParaRPr dirty="0">
              <a:solidFill>
                <a:srgbClr val="00CCFF"/>
              </a:solidFill>
              <a:latin typeface="+mn-lt"/>
            </a:endParaRPr>
          </a:p>
        </p:txBody>
      </p:sp>
      <p:sp>
        <p:nvSpPr>
          <p:cNvPr id="58" name="Google Shape;58;p2"/>
          <p:cNvSpPr txBox="1"/>
          <p:nvPr/>
        </p:nvSpPr>
        <p:spPr>
          <a:xfrm>
            <a:off x="1953510" y="3634388"/>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617482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810547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3</a:t>
            </a:r>
            <a:endParaRPr dirty="0">
              <a:solidFill>
                <a:srgbClr val="33CCFF"/>
              </a:solidFill>
              <a:latin typeface="+mn-lt"/>
            </a:endParaRPr>
          </a:p>
        </p:txBody>
      </p:sp>
      <p:sp>
        <p:nvSpPr>
          <p:cNvPr id="61" name="Google Shape;61;p2"/>
          <p:cNvSpPr txBox="1"/>
          <p:nvPr/>
        </p:nvSpPr>
        <p:spPr>
          <a:xfrm>
            <a:off x="2650217" y="3671215"/>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Introducción a la seguridad en línea</a:t>
            </a:r>
            <a:endParaRPr lang="es-ES" dirty="0">
              <a:latin typeface="+mn-lt"/>
            </a:endParaRPr>
          </a:p>
        </p:txBody>
      </p:sp>
      <p:sp>
        <p:nvSpPr>
          <p:cNvPr id="62" name="Google Shape;62;p2"/>
          <p:cNvSpPr txBox="1"/>
          <p:nvPr/>
        </p:nvSpPr>
        <p:spPr>
          <a:xfrm>
            <a:off x="2613798" y="6232289"/>
            <a:ext cx="293538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Qué hacer y qué no en línea</a:t>
            </a:r>
            <a:endParaRPr lang="es-ES" dirty="0">
              <a:latin typeface="+mn-lt"/>
            </a:endParaRPr>
          </a:p>
        </p:txBody>
      </p:sp>
      <p:sp>
        <p:nvSpPr>
          <p:cNvPr id="63" name="Google Shape;63;p2"/>
          <p:cNvSpPr txBox="1"/>
          <p:nvPr/>
        </p:nvSpPr>
        <p:spPr>
          <a:xfrm>
            <a:off x="2599943" y="8128148"/>
            <a:ext cx="293538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Extra: qué hacer y qué no fuera de Internet</a:t>
            </a:r>
            <a:endParaRPr lang="es-ES" dirty="0">
              <a:latin typeface="+mn-lt"/>
            </a:endParaRPr>
          </a:p>
        </p:txBody>
      </p:sp>
      <p:sp>
        <p:nvSpPr>
          <p:cNvPr id="67" name="Google Shape;67;p2"/>
          <p:cNvSpPr txBox="1"/>
          <p:nvPr/>
        </p:nvSpPr>
        <p:spPr>
          <a:xfrm>
            <a:off x="6187894" y="3141874"/>
            <a:ext cx="546265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mn-lt"/>
                <a:ea typeface="Helvetica Neue"/>
                <a:cs typeface="Helvetica Neue"/>
                <a:sym typeface="Helvetica Neue"/>
              </a:rPr>
              <a:t>¿Qué significa estar seguro en línea?</a:t>
            </a:r>
            <a:endParaRPr lang="es-ES" dirty="0">
              <a:latin typeface="+mn-lt"/>
            </a:endParaRPr>
          </a:p>
        </p:txBody>
      </p:sp>
      <p:sp>
        <p:nvSpPr>
          <p:cNvPr id="68" name="Google Shape;68;p2"/>
          <p:cNvSpPr txBox="1"/>
          <p:nvPr/>
        </p:nvSpPr>
        <p:spPr>
          <a:xfrm>
            <a:off x="6201692" y="3761119"/>
            <a:ext cx="1013279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mn-lt"/>
                <a:ea typeface="Helvetica Neue"/>
                <a:cs typeface="Helvetica Neue"/>
                <a:sym typeface="Helvetica Neue"/>
              </a:rPr>
              <a:t>¿Cuáles son los riesgos de una navegación insegura por Internet?</a:t>
            </a:r>
            <a:endParaRPr lang="es-ES" dirty="0">
              <a:latin typeface="+mn-lt"/>
            </a:endParaRPr>
          </a:p>
        </p:txBody>
      </p:sp>
      <p:sp>
        <p:nvSpPr>
          <p:cNvPr id="69" name="Google Shape;69;p2"/>
          <p:cNvSpPr txBox="1"/>
          <p:nvPr/>
        </p:nvSpPr>
        <p:spPr>
          <a:xfrm>
            <a:off x="6201692" y="4380363"/>
            <a:ext cx="63484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mn-lt"/>
                <a:ea typeface="Helvetica Neue"/>
                <a:cs typeface="Helvetica Neue"/>
                <a:sym typeface="Helvetica Neue"/>
              </a:rPr>
              <a:t>¿Por qué no deberías dejar de navegar por Internet a pesar de los riesgos?</a:t>
            </a:r>
            <a:endParaRPr lang="es-ES" dirty="0">
              <a:latin typeface="+mn-lt"/>
            </a:endParaRPr>
          </a:p>
        </p:txBody>
      </p:sp>
      <p:sp>
        <p:nvSpPr>
          <p:cNvPr id="70" name="Google Shape;70;p2"/>
          <p:cNvSpPr/>
          <p:nvPr/>
        </p:nvSpPr>
        <p:spPr>
          <a:xfrm>
            <a:off x="5757444" y="3161260"/>
            <a:ext cx="180000" cy="162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5757444" y="8285590"/>
            <a:ext cx="180000" cy="5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757444" y="5294265"/>
            <a:ext cx="180000" cy="270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3" name="Google Shape;73;p2"/>
          <p:cNvSpPr txBox="1"/>
          <p:nvPr/>
        </p:nvSpPr>
        <p:spPr>
          <a:xfrm>
            <a:off x="6187894" y="5284055"/>
            <a:ext cx="46120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Conexiones seguras</a:t>
            </a:r>
            <a:endParaRPr lang="es-ES" dirty="0">
              <a:latin typeface="+mn-lt"/>
            </a:endParaRPr>
          </a:p>
        </p:txBody>
      </p:sp>
      <p:sp>
        <p:nvSpPr>
          <p:cNvPr id="74" name="Google Shape;74;p2"/>
          <p:cNvSpPr txBox="1"/>
          <p:nvPr/>
        </p:nvSpPr>
        <p:spPr>
          <a:xfrm>
            <a:off x="6187894" y="5838551"/>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Contraseñas</a:t>
            </a:r>
            <a:endParaRPr lang="es-ES" dirty="0">
              <a:latin typeface="+mn-lt"/>
            </a:endParaRPr>
          </a:p>
        </p:txBody>
      </p:sp>
      <p:sp>
        <p:nvSpPr>
          <p:cNvPr id="75" name="Google Shape;75;p2"/>
          <p:cNvSpPr txBox="1"/>
          <p:nvPr/>
        </p:nvSpPr>
        <p:spPr>
          <a:xfrm>
            <a:off x="6187894" y="6393047"/>
            <a:ext cx="461208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Privacidad y redes sociales</a:t>
            </a:r>
            <a:endParaRPr lang="es-ES" dirty="0">
              <a:latin typeface="+mn-lt"/>
            </a:endParaRPr>
          </a:p>
        </p:txBody>
      </p:sp>
      <p:sp>
        <p:nvSpPr>
          <p:cNvPr id="76" name="Google Shape;76;p2"/>
          <p:cNvSpPr txBox="1"/>
          <p:nvPr/>
        </p:nvSpPr>
        <p:spPr>
          <a:xfrm>
            <a:off x="6187894" y="6947502"/>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Compras online</a:t>
            </a:r>
            <a:endParaRPr lang="es-ES" dirty="0">
              <a:latin typeface="+mn-lt"/>
            </a:endParaRPr>
          </a:p>
        </p:txBody>
      </p:sp>
      <p:sp>
        <p:nvSpPr>
          <p:cNvPr id="77" name="Google Shape;77;p2"/>
          <p:cNvSpPr txBox="1"/>
          <p:nvPr/>
        </p:nvSpPr>
        <p:spPr>
          <a:xfrm>
            <a:off x="6156202" y="8321970"/>
            <a:ext cx="484066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Dispositivos digitales</a:t>
            </a:r>
            <a:endParaRPr lang="es-ES" dirty="0">
              <a:latin typeface="+mn-lt"/>
            </a:endParaRPr>
          </a:p>
        </p:txBody>
      </p:sp>
      <p:sp>
        <p:nvSpPr>
          <p:cNvPr id="78" name="Google Shape;78;p2"/>
          <p:cNvSpPr txBox="1"/>
          <p:nvPr/>
        </p:nvSpPr>
        <p:spPr>
          <a:xfrm>
            <a:off x="6187894" y="7501997"/>
            <a:ext cx="29353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Fraudes y estafas</a:t>
            </a:r>
            <a:endParaRPr lang="es-ES"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144309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Compras online</a:t>
            </a:r>
            <a:endParaRPr dirty="0">
              <a:solidFill>
                <a:srgbClr val="00CCFF"/>
              </a:solidFill>
              <a:latin typeface="+mn-lt"/>
            </a:endParaRPr>
          </a:p>
        </p:txBody>
      </p:sp>
      <p:sp>
        <p:nvSpPr>
          <p:cNvPr id="120" name="Google Shape;120;p6"/>
          <p:cNvSpPr txBox="1"/>
          <p:nvPr/>
        </p:nvSpPr>
        <p:spPr>
          <a:xfrm>
            <a:off x="1295400" y="4024780"/>
            <a:ext cx="16422757" cy="5352194"/>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n-U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compartas información innecesaria</a:t>
            </a:r>
            <a:r>
              <a:rPr lang="es-ES" sz="2400">
                <a:effectLst/>
                <a:latin typeface="+mj-lt"/>
                <a:ea typeface="Yu Mincho" panose="02020400000000000000" pitchFamily="18" charset="-128"/>
                <a:cs typeface="Arial" panose="020B0604020202020204" pitchFamily="34" charset="0"/>
              </a:rPr>
              <a:t>: Ten cuidado al compartir información personal innecesaria durante el proceso de pago. Los comercios suelen pedir datos básicos como la dirección de envío y la información de pago.</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Cuidado con los correos electrónicos o enlaces de phishing</a:t>
            </a:r>
            <a:r>
              <a:rPr lang="es-ES" sz="2400">
                <a:effectLst/>
                <a:latin typeface="+mj-lt"/>
                <a:ea typeface="Yu Mincho" panose="02020400000000000000" pitchFamily="18" charset="-128"/>
                <a:cs typeface="Arial" panose="020B0604020202020204" pitchFamily="34" charset="0"/>
              </a:rPr>
              <a:t>: Desconfía de correos electrónicos o mensajes que afirmen proceder de comercios online, especialmente si te piden información personal o te incitan a hacer clic en enlaces sospechosos. </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Evita las redes Wi-Fi no seguras para realizar transacciones</a:t>
            </a:r>
            <a:r>
              <a:rPr lang="es-ES" sz="2400">
                <a:effectLst/>
                <a:latin typeface="+mj-lt"/>
                <a:ea typeface="Yu Mincho" panose="02020400000000000000" pitchFamily="18" charset="-128"/>
                <a:cs typeface="Arial" panose="020B0604020202020204" pitchFamily="34" charset="0"/>
              </a:rPr>
              <a:t>: Cuando hagas compras por Internet, evita utilizar redes Wi-Fi públicas o no seguras. Estas redes pueden ser vulnerables a piratas informáticos que podrían interceptar tu información personal y financiera.</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caigas en las estafas de suplantación de identidad</a:t>
            </a:r>
            <a:r>
              <a:rPr lang="es-ES" sz="2400">
                <a:effectLst/>
                <a:latin typeface="+mj-lt"/>
                <a:ea typeface="Yu Mincho" panose="02020400000000000000" pitchFamily="18" charset="-128"/>
                <a:cs typeface="Arial" panose="020B0604020202020204" pitchFamily="34" charset="0"/>
              </a:rPr>
              <a:t>: Ten cuidado con los vendedores en línea que se hacen pasar por marcas de renombre o utilizan tácticas engañosas para obtener tu información personal o financiera. Verifica la autenticidad del vendedor y de su sitio web antes de realizar una compra.</a:t>
            </a:r>
            <a:endParaRPr lang="en-GB" sz="240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E3603FE3-9DF2-0561-15D3-DB6D5D53A5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351583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42267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Fraudes y estafas</a:t>
            </a:r>
            <a:endParaRPr dirty="0">
              <a:solidFill>
                <a:srgbClr val="00CCFF"/>
              </a:solidFill>
              <a:latin typeface="+mn-lt"/>
            </a:endParaRPr>
          </a:p>
        </p:txBody>
      </p:sp>
      <p:sp>
        <p:nvSpPr>
          <p:cNvPr id="120" name="Google Shape;120;p6"/>
          <p:cNvSpPr txBox="1"/>
          <p:nvPr/>
        </p:nvSpPr>
        <p:spPr>
          <a:xfrm>
            <a:off x="1295400" y="4024780"/>
            <a:ext cx="15481852" cy="3166980"/>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Ser escéptico y vigilante</a:t>
            </a:r>
            <a:r>
              <a:rPr lang="es-ES" sz="2400">
                <a:effectLst/>
                <a:latin typeface="+mj-lt"/>
                <a:ea typeface="Yu Mincho" panose="02020400000000000000" pitchFamily="18" charset="-128"/>
                <a:cs typeface="Arial" panose="020B0604020202020204" pitchFamily="34" charset="0"/>
              </a:rPr>
              <a:t>: Mantén un sano escepticismo cuando te encuentres con correos electrónicos, llamadas telefónicas o mensajes no solicitados en los que te pidan información personal o te ofrezcan gangas extrañas. Verifique la legitimidad de la fuente antes de facilitar información o asumir compromisos financieros.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Infórmate</a:t>
            </a:r>
            <a:r>
              <a:rPr lang="es-ES" sz="2400">
                <a:effectLst/>
                <a:latin typeface="+mj-lt"/>
                <a:ea typeface="Yu Mincho" panose="02020400000000000000" pitchFamily="18" charset="-128"/>
                <a:cs typeface="Arial" panose="020B0604020202020204" pitchFamily="34" charset="0"/>
              </a:rPr>
              <a:t>: Mantente informado sobre las estafas habituales en Internet y las tácticas de fraude dirigidas a personas mayores. Familiarízate con las señales de las estafas, como las solicitudes de pago a través de métodos poco convencionales o la presión para actuar con rapidez.</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A257A394-0F36-80BB-A41E-DF328D61C9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974546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29015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Fraudes y estafas</a:t>
            </a:r>
            <a:endParaRPr dirty="0">
              <a:solidFill>
                <a:srgbClr val="00CCFF"/>
              </a:solidFill>
              <a:latin typeface="+mn-lt"/>
            </a:endParaRPr>
          </a:p>
        </p:txBody>
      </p:sp>
      <p:sp>
        <p:nvSpPr>
          <p:cNvPr id="120" name="Google Shape;120;p6"/>
          <p:cNvSpPr txBox="1"/>
          <p:nvPr/>
        </p:nvSpPr>
        <p:spPr>
          <a:xfrm>
            <a:off x="1295400" y="4024780"/>
            <a:ext cx="15481852" cy="4868985"/>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Verifica la identidad del contacto</a:t>
            </a:r>
            <a:r>
              <a:rPr lang="es-ES" sz="2400">
                <a:effectLst/>
                <a:latin typeface="+mj-lt"/>
                <a:ea typeface="Yu Mincho" panose="02020400000000000000" pitchFamily="18" charset="-128"/>
                <a:cs typeface="Arial" panose="020B0604020202020204" pitchFamily="34" charset="0"/>
              </a:rPr>
              <a:t>: Si una persona afirma representar a una organización, pídele información de contacto oficial y confirma su autenticidad poniéndote en contacto directamente con la organización utilizando datos de contacto verificados. </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Consulta con personas de confianza</a:t>
            </a:r>
            <a:r>
              <a:rPr lang="es-ES" sz="2400">
                <a:effectLst/>
                <a:latin typeface="+mj-lt"/>
                <a:ea typeface="Yu Mincho" panose="02020400000000000000" pitchFamily="18" charset="-128"/>
                <a:cs typeface="Arial" panose="020B0604020202020204" pitchFamily="34" charset="0"/>
              </a:rPr>
              <a:t>: Si recibes una solicitud sospechosa o te encuentras con una situación desconocida en Internet, pide consejo a un familiar, amigo o profesional de confianza.</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Ignora las llamadas telefónicas no solicitadas y las “llamadas robóticas”. </a:t>
            </a:r>
            <a:r>
              <a:rPr lang="es-ES" sz="2400">
                <a:effectLst/>
                <a:latin typeface="+mj-lt"/>
                <a:ea typeface="Yu Mincho" panose="02020400000000000000" pitchFamily="18" charset="-128"/>
                <a:cs typeface="Arial" panose="020B0604020202020204" pitchFamily="34" charset="0"/>
              </a:rPr>
              <a:t>Trata con escepticismo cualquier llamada telefónica no solicitada. Una persona en directo o una voz grabada te da información falsa que parece importante y urgente. Puede que digan ser un pariente en apuros, que la garantía de tu coche está a punto de caducar y que hay que pagar, puede que se presenten como "servicio técnico" y te digan que tienes que reparar tu ordenador a cambio de una cantidad de dinero… </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CD864CCF-275C-FD19-3ADD-6F0C755A7C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327590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414654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Fraudes y estafas</a:t>
            </a:r>
            <a:endParaRPr dirty="0">
              <a:solidFill>
                <a:srgbClr val="00CCFF"/>
              </a:solidFill>
              <a:latin typeface="+mn-lt"/>
            </a:endParaRPr>
          </a:p>
        </p:txBody>
      </p:sp>
      <p:sp>
        <p:nvSpPr>
          <p:cNvPr id="120" name="Google Shape;120;p6"/>
          <p:cNvSpPr txBox="1"/>
          <p:nvPr/>
        </p:nvSpPr>
        <p:spPr>
          <a:xfrm>
            <a:off x="1295400" y="4024780"/>
            <a:ext cx="15481852" cy="4868985"/>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n-U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te precipites ni te sientas presionado</a:t>
            </a:r>
            <a:r>
              <a:rPr lang="es-ES" sz="2400">
                <a:effectLst/>
                <a:latin typeface="+mj-lt"/>
                <a:ea typeface="Yu Mincho" panose="02020400000000000000" pitchFamily="18" charset="-128"/>
                <a:cs typeface="Arial" panose="020B0604020202020204" pitchFamily="34" charset="0"/>
              </a:rPr>
              <a:t>: Los estafadores suelen utilizar tácticas para crear una sensación de urgencia o presión, coaccionando a las víctimas para que tomen decisiones rápidas sin la debida consideración. Tómate tu tiempo, investiga y sé prudente antes de asumir compromisos financieros.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envíes dinero a desconocidos</a:t>
            </a:r>
            <a:r>
              <a:rPr lang="es-ES" sz="2400">
                <a:effectLst/>
                <a:latin typeface="+mj-lt"/>
                <a:ea typeface="Yu Mincho" panose="02020400000000000000" pitchFamily="18" charset="-128"/>
                <a:cs typeface="Arial" panose="020B0604020202020204" pitchFamily="34" charset="0"/>
              </a:rPr>
              <a:t>: Desconfía de las solicitudes de dinero o transferencias bancarias de personas que no conozcas personalmente. Verifica la identidad y legitimidad de la persona antes de realizar cualquier transacción financiera.</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hagas clic en enlaces de correos electrónicos de remitentes desconocidos</a:t>
            </a:r>
            <a:r>
              <a:rPr lang="es-ES" sz="2400">
                <a:effectLst/>
                <a:latin typeface="+mj-lt"/>
                <a:ea typeface="Yu Mincho" panose="02020400000000000000" pitchFamily="18" charset="-128"/>
                <a:cs typeface="Arial" panose="020B0604020202020204" pitchFamily="34" charset="0"/>
              </a:rPr>
              <a:t>. Desconfía de los mensajes extraños o inesperados, aunque sean de personas conocidas. Podrían contener enlaces maliciosos o de suplantación de identidad. Si un mensaje te parece sospechoso pero procede de alguien que conoces y en quien confías, consúltale antes de hacer clic.</a:t>
            </a:r>
            <a:endParaRPr lang="en-GB" sz="240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AA71A3B0-388B-C351-39B4-7A28C2F6A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120739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282132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 Qué hacer y qué no en línea</a:t>
            </a: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Fraudes y estafas</a:t>
            </a:r>
            <a:endParaRPr dirty="0">
              <a:solidFill>
                <a:srgbClr val="00CCFF"/>
              </a:solidFill>
              <a:latin typeface="+mn-lt"/>
            </a:endParaRPr>
          </a:p>
        </p:txBody>
      </p:sp>
      <p:sp>
        <p:nvSpPr>
          <p:cNvPr id="120" name="Google Shape;120;p6"/>
          <p:cNvSpPr txBox="1"/>
          <p:nvPr/>
        </p:nvSpPr>
        <p:spPr>
          <a:xfrm>
            <a:off x="1295400" y="4024780"/>
            <a:ext cx="15481852" cy="4792041"/>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n-U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abras ningún archivo adjunto</a:t>
            </a:r>
            <a:r>
              <a:rPr lang="es-ES" sz="2400">
                <a:effectLst/>
                <a:latin typeface="+mj-lt"/>
                <a:ea typeface="Yu Mincho" panose="02020400000000000000" pitchFamily="18" charset="-128"/>
                <a:cs typeface="Arial" panose="020B0604020202020204" pitchFamily="34" charset="0"/>
              </a:rPr>
              <a:t>. No abras ningún archivo adjunto que no esperes o que proceda de un contacto desconocido, sobre todo si tiene la extensión .exe o .zip. Si el archivo o archivos parecen proceder de un amigo o familiar, pídele que te asegure que te ha enviado algo. Esta norma de seguridad también se aplica a los archivos adjuntos enviados a través de mensajes de texto y redes sociales.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hagas clic en las ventanas emergentes de tu teléfono u ordenador</a:t>
            </a:r>
            <a:r>
              <a:rPr lang="es-ES" sz="2400">
                <a:effectLst/>
                <a:latin typeface="+mj-lt"/>
                <a:ea typeface="Yu Mincho" panose="02020400000000000000" pitchFamily="18" charset="-128"/>
                <a:cs typeface="Arial" panose="020B0604020202020204" pitchFamily="34" charset="0"/>
              </a:rPr>
              <a:t>. Una estratagema habitual es el </a:t>
            </a:r>
            <a:r>
              <a:rPr lang="es-ES" sz="2400" i="1">
                <a:effectLst/>
                <a:latin typeface="+mj-lt"/>
                <a:ea typeface="Yu Mincho" panose="02020400000000000000" pitchFamily="18" charset="-128"/>
                <a:cs typeface="Arial" panose="020B0604020202020204" pitchFamily="34" charset="0"/>
              </a:rPr>
              <a:t>scareware</a:t>
            </a:r>
            <a:r>
              <a:rPr lang="es-ES" sz="2400">
                <a:effectLst/>
                <a:latin typeface="+mj-lt"/>
                <a:ea typeface="Yu Mincho" panose="02020400000000000000" pitchFamily="18" charset="-128"/>
                <a:cs typeface="Arial" panose="020B0604020202020204" pitchFamily="34" charset="0"/>
              </a:rPr>
              <a:t>, que utiliza alertas de seguridad emergentes para asustarte y que descargues o pagues por software falso disfrazado de protección real de ciberseguridad. Por ejemplo, aparecerá una alerta diciendo que tu dispositivo está en peligro y necesita reparación. Cuando llames al servicio de asistencia, es posible que los estafadores te pidan acceso remoto a tu ordenador y te soliciten una tarifa. Otra técnica de malware consiste en utilizar botones engañosos como "Cerrar" o "X", que instalan automáticamente un virus al hacer clic en ellos. </a:t>
            </a:r>
            <a:endParaRPr lang="en-GB" sz="240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6F5F36BD-3961-7046-C37C-4551C55747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309559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Extra: qué hacer y qué no fuera de Internet</a:t>
            </a:r>
            <a:endParaRPr lang="es-ES" sz="4800" b="1" i="0" u="none" strike="noStrike" cap="none" dirty="0">
              <a:solidFill>
                <a:schemeClr val="tx1"/>
              </a:solidFill>
              <a:latin typeface="+mn-lt"/>
              <a:ea typeface="Helvetica Neue"/>
              <a:cs typeface="Helvetica Neue"/>
              <a:sym typeface="Helvetica Neue"/>
            </a:endParaRPr>
          </a:p>
        </p:txBody>
      </p:sp>
      <p:sp>
        <p:nvSpPr>
          <p:cNvPr id="2" name="Google Shape;113;p5">
            <a:extLst>
              <a:ext uri="{FF2B5EF4-FFF2-40B4-BE49-F238E27FC236}">
                <a16:creationId xmlns:a16="http://schemas.microsoft.com/office/drawing/2014/main" id="{4D5F9631-8957-16D5-B3E6-15D5CB3614D0}"/>
              </a:ext>
            </a:extLst>
          </p:cNvPr>
          <p:cNvSpPr txBox="1"/>
          <p:nvPr/>
        </p:nvSpPr>
        <p:spPr>
          <a:xfrm>
            <a:off x="7276167" y="2709052"/>
            <a:ext cx="373566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3</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4200691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423930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a:solidFill>
                  <a:schemeClr val="tx1"/>
                </a:solidFill>
                <a:latin typeface="+mn-lt"/>
                <a:ea typeface="Helvetica Neue"/>
                <a:cs typeface="Helvetica Neue"/>
                <a:sym typeface="Helvetica Neue"/>
              </a:rPr>
              <a:t>.</a:t>
            </a:r>
            <a:r>
              <a:rPr lang="en-US"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Extra: qué hacer y qué no fuera de Internet</a:t>
            </a:r>
            <a:endParaRPr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CCFF"/>
                </a:solidFill>
                <a:latin typeface="+mn-lt"/>
                <a:ea typeface="Helvetica Neue"/>
                <a:cs typeface="Helvetica Neue"/>
                <a:sym typeface="Helvetica Neue"/>
              </a:rPr>
              <a:t>Dispositivos digitales</a:t>
            </a:r>
            <a:endParaRPr lang="en-US" dirty="0">
              <a:solidFill>
                <a:srgbClr val="00CCFF"/>
              </a:solidFill>
              <a:latin typeface="+mn-lt"/>
            </a:endParaRPr>
          </a:p>
        </p:txBody>
      </p:sp>
      <p:sp>
        <p:nvSpPr>
          <p:cNvPr id="120" name="Google Shape;120;p6"/>
          <p:cNvSpPr txBox="1"/>
          <p:nvPr/>
        </p:nvSpPr>
        <p:spPr>
          <a:xfrm>
            <a:off x="1295400" y="4024780"/>
            <a:ext cx="16157713" cy="2760715"/>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Times New Roman" panose="02020603050405020304" pitchFamily="18" charset="0"/>
                <a:cs typeface="Arial" panose="020B0604020202020204" pitchFamily="34" charset="0"/>
              </a:rPr>
              <a:t>Bloquea tus dispositivos.</a:t>
            </a:r>
            <a:r>
              <a:rPr lang="es-ES" sz="2400">
                <a:effectLst/>
                <a:latin typeface="+mj-lt"/>
                <a:ea typeface="Times New Roman" panose="02020603050405020304" pitchFamily="18" charset="0"/>
                <a:cs typeface="Arial" panose="020B0604020202020204" pitchFamily="34" charset="0"/>
              </a:rPr>
              <a:t> Asegúrate de que los dispositivos con acceso a información sensible se bloquean automáticamente y requieren una contraseña para reactivarse. Asegúrate de configurar el router Wi-Fi doméstico y los puntos de acceso con nombres de usuario y contraseñas únicos que no sean los predeterminados.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Mantén tus dispositivos a salvo</a:t>
            </a:r>
            <a:r>
              <a:rPr lang="es-ES" sz="2400">
                <a:effectLst/>
                <a:latin typeface="+mj-lt"/>
                <a:ea typeface="Yu Mincho" panose="02020400000000000000" pitchFamily="18" charset="-128"/>
                <a:cs typeface="Arial" panose="020B0604020202020204" pitchFamily="34" charset="0"/>
              </a:rPr>
              <a:t>: Asegúrate de que tus dispositivos digitales, como smartphones, tablets u ordenadores portátiles, están físicamente seguros. Guárdalos en un lugar seguro y protegido cuando no los utilices.</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A02D8103-9E0F-A315-CF2F-403F616BA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155055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4941671"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Extra: qué hacer y qué no fuera de Internet</a:t>
            </a:r>
            <a:endParaRPr lang="es-ES" sz="4800"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CCFF"/>
                </a:solidFill>
                <a:latin typeface="+mn-lt"/>
                <a:ea typeface="Helvetica Neue"/>
                <a:cs typeface="Helvetica Neue"/>
                <a:sym typeface="Helvetica Neue"/>
              </a:rPr>
              <a:t>Dispositivos digitales</a:t>
            </a:r>
            <a:endParaRPr lang="en-US" dirty="0">
              <a:solidFill>
                <a:srgbClr val="00CCFF"/>
              </a:solidFill>
              <a:latin typeface="+mn-lt"/>
            </a:endParaRPr>
          </a:p>
        </p:txBody>
      </p:sp>
      <p:sp>
        <p:nvSpPr>
          <p:cNvPr id="120" name="Google Shape;120;p6"/>
          <p:cNvSpPr txBox="1"/>
          <p:nvPr/>
        </p:nvSpPr>
        <p:spPr>
          <a:xfrm>
            <a:off x="1295400" y="4024780"/>
            <a:ext cx="16157713" cy="4539664"/>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b="1">
                <a:solidFill>
                  <a:srgbClr val="00B050"/>
                </a:solidFill>
                <a:effectLst/>
                <a:latin typeface="+mj-lt"/>
                <a:ea typeface="Yu Mincho" panose="02020400000000000000" pitchFamily="18" charset="-128"/>
                <a:cs typeface="Arial" panose="020B0604020202020204" pitchFamily="34" charset="0"/>
              </a:rPr>
              <a:t>	Qué SÍ hacer:</a:t>
            </a:r>
            <a:endParaRPr lang="en-GB" sz="2400" b="1">
              <a:solidFill>
                <a:srgbClr val="00B05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Actualiza regularmente el software</a:t>
            </a:r>
            <a:r>
              <a:rPr lang="es-ES" sz="2400">
                <a:effectLst/>
                <a:latin typeface="+mj-lt"/>
                <a:ea typeface="Yu Mincho" panose="02020400000000000000" pitchFamily="18" charset="-128"/>
                <a:cs typeface="Arial" panose="020B0604020202020204" pitchFamily="34" charset="0"/>
              </a:rPr>
              <a:t>: Mantén actualizados el sistema operativo y las aplicaciones de tus dispositivos. Las actualizaciones de software suelen incluir importantes parches de seguridad que ayudan a proteger frente a vulnerabilidades y garantizan un rendimiento óptimo.</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Activa el seguimiento y bloqueo a distancia</a:t>
            </a:r>
            <a:r>
              <a:rPr lang="es-ES" sz="2400">
                <a:effectLst/>
                <a:latin typeface="+mj-lt"/>
                <a:ea typeface="Yu Mincho" panose="02020400000000000000" pitchFamily="18" charset="-128"/>
                <a:cs typeface="Arial" panose="020B0604020202020204" pitchFamily="34" charset="0"/>
              </a:rPr>
              <a:t>: Activa las funciones de seguimiento y bloqueo remoto de tus dispositivos, si están disponibles. Esto te permite localizar tu dispositivo o bloquearlo a distancia en caso de pérdida o robo.</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Desecha con seguridad los dispositivos viejos</a:t>
            </a:r>
            <a:r>
              <a:rPr lang="es-ES" sz="2400">
                <a:effectLst/>
                <a:latin typeface="+mj-lt"/>
                <a:ea typeface="Yu Mincho" panose="02020400000000000000" pitchFamily="18" charset="-128"/>
                <a:cs typeface="Arial" panose="020B0604020202020204" pitchFamily="34" charset="0"/>
              </a:rPr>
              <a:t>: Cuando te deshagas de dispositivos digitales antiguos, asegúrate de que todos los datos personales se borran completamente del dispositivo. Realiza un restablecimiento de fábrica o utiliza software especializado para borrar tus datos de forma segura.</a:t>
            </a:r>
            <a:endParaRPr lang="en-GB" sz="2400">
              <a:effectLst/>
              <a:latin typeface="+mj-lt"/>
              <a:ea typeface="Yu Mincho" panose="02020400000000000000" pitchFamily="18" charset="-128"/>
              <a:cs typeface="Arial" panose="020B0604020202020204" pitchFamily="34" charset="0"/>
            </a:endParaRPr>
          </a:p>
        </p:txBody>
      </p:sp>
      <p:pic>
        <p:nvPicPr>
          <p:cNvPr id="2" name="Gráfico 1" descr="Marca de verificación con relleno sólido">
            <a:extLst>
              <a:ext uri="{FF2B5EF4-FFF2-40B4-BE49-F238E27FC236}">
                <a16:creationId xmlns:a16="http://schemas.microsoft.com/office/drawing/2014/main" id="{3CD64152-6071-C3A8-4C13-A4465BFF0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8683" y="3914120"/>
            <a:ext cx="638109" cy="638109"/>
          </a:xfrm>
          <a:prstGeom prst="rect">
            <a:avLst/>
          </a:prstGeom>
        </p:spPr>
      </p:pic>
    </p:spTree>
    <p:extLst>
      <p:ext uri="{BB962C8B-B14F-4D97-AF65-F5344CB8AC3E}">
        <p14:creationId xmlns:p14="http://schemas.microsoft.com/office/powerpoint/2010/main" val="2770856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47826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Extra: qué hacer y qué no fuera de Internet</a:t>
            </a:r>
            <a:endParaRPr lang="es-ES" sz="4800" dirty="0">
              <a:solidFill>
                <a:schemeClr val="tx1"/>
              </a:solidFill>
              <a:latin typeface="+mn-lt"/>
            </a:endParaRPr>
          </a:p>
        </p:txBody>
      </p:sp>
      <p:sp>
        <p:nvSpPr>
          <p:cNvPr id="119" name="Google Shape;119;p6"/>
          <p:cNvSpPr txBox="1"/>
          <p:nvPr/>
        </p:nvSpPr>
        <p:spPr>
          <a:xfrm>
            <a:off x="1295399" y="3390900"/>
            <a:ext cx="65167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CCFF"/>
                </a:solidFill>
                <a:latin typeface="+mn-lt"/>
                <a:ea typeface="Helvetica Neue"/>
                <a:cs typeface="Helvetica Neue"/>
                <a:sym typeface="Helvetica Neue"/>
              </a:rPr>
              <a:t>Dispositivos digitales</a:t>
            </a:r>
            <a:endParaRPr lang="en-US" dirty="0">
              <a:solidFill>
                <a:srgbClr val="00CCFF"/>
              </a:solidFill>
              <a:latin typeface="+mn-lt"/>
            </a:endParaRPr>
          </a:p>
        </p:txBody>
      </p:sp>
      <p:sp>
        <p:nvSpPr>
          <p:cNvPr id="120" name="Google Shape;120;p6"/>
          <p:cNvSpPr txBox="1"/>
          <p:nvPr/>
        </p:nvSpPr>
        <p:spPr>
          <a:xfrm>
            <a:off x="1295400" y="4024780"/>
            <a:ext cx="16157713" cy="2572972"/>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n-US" sz="2400" b="1">
                <a:solidFill>
                  <a:srgbClr val="C00000"/>
                </a:solidFill>
                <a:effectLst/>
                <a:latin typeface="+mj-lt"/>
                <a:ea typeface="Yu Mincho" panose="02020400000000000000" pitchFamily="18" charset="-128"/>
                <a:cs typeface="Arial" panose="020B0604020202020204" pitchFamily="34" charset="0"/>
              </a:rPr>
              <a:t>	Qué NO hacer:</a:t>
            </a:r>
            <a:endParaRPr lang="en-GB" sz="2400" b="1">
              <a:solidFill>
                <a:srgbClr val="C00000"/>
              </a:solidFill>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b="1">
                <a:effectLst/>
                <a:latin typeface="+mj-lt"/>
                <a:ea typeface="Yu Mincho" panose="02020400000000000000" pitchFamily="18" charset="-128"/>
                <a:cs typeface="Arial" panose="020B0604020202020204" pitchFamily="34" charset="0"/>
              </a:rPr>
              <a:t>No dejes los dispositivos desatendidos</a:t>
            </a:r>
            <a:r>
              <a:rPr lang="es-ES" sz="2400">
                <a:effectLst/>
                <a:latin typeface="+mj-lt"/>
                <a:ea typeface="Yu Mincho" panose="02020400000000000000" pitchFamily="18" charset="-128"/>
                <a:cs typeface="Arial" panose="020B0604020202020204" pitchFamily="34" charset="0"/>
              </a:rPr>
              <a:t>: Evita dejar tus dispositivos digitales desatendidos en lugares públicos, como cafeterías o transportes públicos. Mantenlos siempre a la vista o guardados de forma segura.</a:t>
            </a:r>
            <a:endParaRPr lang="en-GB" sz="2400">
              <a:effectLst/>
              <a:latin typeface="+mj-lt"/>
              <a:ea typeface="Yu Mincho" panose="02020400000000000000" pitchFamily="18" charset="-128"/>
              <a:cs typeface="Arial" panose="020B0604020202020204" pitchFamily="34" charset="0"/>
            </a:endParaRPr>
          </a:p>
          <a:p>
            <a:r>
              <a:rPr lang="es-ES" sz="2400" b="1">
                <a:effectLst/>
                <a:latin typeface="+mj-lt"/>
                <a:ea typeface="Yu Mincho" panose="02020400000000000000" pitchFamily="18" charset="-128"/>
                <a:cs typeface="Arial" panose="020B0604020202020204" pitchFamily="34" charset="0"/>
              </a:rPr>
              <a:t>No instales aplicaciones no autorizadas</a:t>
            </a:r>
            <a:r>
              <a:rPr lang="es-ES" sz="2400">
                <a:effectLst/>
                <a:latin typeface="+mj-lt"/>
                <a:ea typeface="Yu Mincho" panose="02020400000000000000" pitchFamily="18" charset="-128"/>
                <a:cs typeface="Arial" panose="020B0604020202020204" pitchFamily="34" charset="0"/>
              </a:rPr>
              <a:t>: Evita descargar e instalar aplicaciones de fuentes no fiables. Limítate a las tiendas de aplicaciones oficiales, como Google Play Store o Apple App Store, para reducir el riesgo de descargar aplicaciones maliciosas o falsificadas.</a:t>
            </a:r>
            <a:endParaRPr lang="es-ES" sz="3200" dirty="0">
              <a:effectLst/>
              <a:latin typeface="+mj-lt"/>
              <a:ea typeface="Yu Mincho" panose="02020400000000000000" pitchFamily="18" charset="-128"/>
              <a:cs typeface="Arial" panose="020B0604020202020204" pitchFamily="34" charset="0"/>
            </a:endParaRPr>
          </a:p>
        </p:txBody>
      </p:sp>
      <p:pic>
        <p:nvPicPr>
          <p:cNvPr id="2" name="Gráfico 1" descr="Cerrar con relleno sólido">
            <a:extLst>
              <a:ext uri="{FF2B5EF4-FFF2-40B4-BE49-F238E27FC236}">
                <a16:creationId xmlns:a16="http://schemas.microsoft.com/office/drawing/2014/main" id="{9D1758C0-7B4B-4FB2-EAF4-AFAF0CCE2C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1026" y="3940624"/>
            <a:ext cx="616070" cy="616070"/>
          </a:xfrm>
          <a:prstGeom prst="rect">
            <a:avLst/>
          </a:prstGeom>
        </p:spPr>
      </p:pic>
    </p:spTree>
    <p:extLst>
      <p:ext uri="{BB962C8B-B14F-4D97-AF65-F5344CB8AC3E}">
        <p14:creationId xmlns:p14="http://schemas.microsoft.com/office/powerpoint/2010/main" val="408490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067" y="6841297"/>
            <a:ext cx="6373227" cy="254951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15685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¿Qué necesita una conexión Wi-Fi para ser segura?</a:t>
              </a:r>
            </a:p>
            <a:p>
              <a:pPr marR="0" lvl="0" algn="l" rtl="0">
                <a:spcBef>
                  <a:spcPts val="0"/>
                </a:spcBef>
                <a:spcAft>
                  <a:spcPts val="0"/>
                </a:spcAft>
                <a:buClr>
                  <a:schemeClr val="dk1"/>
                </a:buClr>
                <a:buSzPts val="2400"/>
              </a:pPr>
              <a:r>
                <a:rPr lang="en-US" sz="1800">
                  <a:solidFill>
                    <a:schemeClr val="dk1"/>
                  </a:solidFill>
                  <a:latin typeface="+mn-lt"/>
                  <a:ea typeface="Helvetica Neue"/>
                  <a:cs typeface="Helvetica Neue"/>
                  <a:sym typeface="Helvetica Neue"/>
                </a:rPr>
                <a:t>a. </a:t>
              </a:r>
              <a:r>
                <a:rPr lang="es-ES" sz="1800">
                  <a:solidFill>
                    <a:schemeClr val="dk1"/>
                  </a:solidFill>
                  <a:latin typeface="+mn-lt"/>
                  <a:ea typeface="Helvetica Neue"/>
                  <a:cs typeface="Helvetica Neue"/>
                  <a:sym typeface="Helvetica Neue"/>
                </a:rPr>
                <a:t>Requiere que sea privada, con uso de contraseña y cifrado</a:t>
              </a:r>
              <a:r>
                <a:rPr lang="en-US" sz="180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a:solidFill>
                    <a:schemeClr val="dk1"/>
                  </a:solidFill>
                  <a:latin typeface="+mn-lt"/>
                  <a:ea typeface="Helvetica Neue"/>
                  <a:cs typeface="Helvetica Neue"/>
                  <a:sym typeface="Helvetica Neue"/>
                </a:rPr>
                <a:t>b. </a:t>
              </a:r>
              <a:r>
                <a:rPr lang="es-ES" sz="1800">
                  <a:solidFill>
                    <a:schemeClr val="dk1"/>
                  </a:solidFill>
                  <a:latin typeface="+mn-lt"/>
                  <a:ea typeface="Helvetica Neue"/>
                  <a:cs typeface="Helvetica Neue"/>
                  <a:sym typeface="Helvetica Neue"/>
                </a:rPr>
                <a:t>Requiere un uso ilimitado de datos</a:t>
              </a:r>
              <a:r>
                <a:rPr lang="en-US" sz="1800">
                  <a:solidFill>
                    <a:schemeClr val="dk1"/>
                  </a:solidFill>
                  <a:latin typeface="+mn-lt"/>
                  <a:ea typeface="Helvetica Neue"/>
                  <a:cs typeface="Helvetica Neue"/>
                  <a:sym typeface="Helvetica Neue"/>
                </a:rPr>
                <a:t>.</a:t>
              </a:r>
              <a:endParaRPr lang="en-U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a:t>
              </a:r>
              <a:r>
                <a:rPr lang="en-US" sz="1800">
                  <a:solidFill>
                    <a:schemeClr val="dk1"/>
                  </a:solidFill>
                  <a:latin typeface="+mn-lt"/>
                  <a:ea typeface="Helvetica Neue"/>
                  <a:cs typeface="Helvetica Neue"/>
                  <a:sym typeface="Helvetica Neue"/>
                </a:rPr>
                <a:t>. </a:t>
              </a:r>
              <a:r>
                <a:rPr lang="es-ES" sz="1800">
                  <a:solidFill>
                    <a:schemeClr val="dk1"/>
                  </a:solidFill>
                  <a:latin typeface="+mn-lt"/>
                  <a:ea typeface="Helvetica Neue"/>
                  <a:cs typeface="Helvetica Neue"/>
                  <a:sym typeface="Helvetica Neue"/>
                </a:rPr>
                <a:t>Requiere alta velocidad de Internet</a:t>
              </a:r>
              <a:r>
                <a:rPr lang="en-US" sz="1800">
                  <a:solidFill>
                    <a:schemeClr val="dk1"/>
                  </a:solidFill>
                  <a:latin typeface="+mn-lt"/>
                  <a:ea typeface="Helvetica Neue"/>
                  <a:cs typeface="Helvetica Neue"/>
                  <a:sym typeface="Helvetica Neue"/>
                </a:rPr>
                <a:t>.</a:t>
              </a:r>
              <a:endParaRPr lang="en-U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a:t>
              </a:r>
              <a:r>
                <a:rPr lang="en-US" sz="1800">
                  <a:solidFill>
                    <a:schemeClr val="dk1"/>
                  </a:solidFill>
                  <a:latin typeface="+mn-lt"/>
                  <a:ea typeface="Helvetica Neue"/>
                  <a:cs typeface="Helvetica Neue"/>
                  <a:sym typeface="Helvetica Neue"/>
                </a:rPr>
                <a:t>. </a:t>
              </a:r>
              <a:r>
                <a:rPr lang="es-ES" sz="1800">
                  <a:solidFill>
                    <a:schemeClr val="dk1"/>
                  </a:solidFill>
                  <a:latin typeface="+mn-lt"/>
                  <a:ea typeface="Helvetica Neue"/>
                  <a:cs typeface="Helvetica Neue"/>
                  <a:sym typeface="Helvetica Neue"/>
                </a:rPr>
                <a:t>Requiere que la conexión Wi-Fi sea pública</a:t>
              </a:r>
              <a:r>
                <a:rPr lang="en-US" sz="1800">
                  <a:solidFill>
                    <a:schemeClr val="dk1"/>
                  </a:solidFill>
                  <a:latin typeface="+mn-lt"/>
                  <a:ea typeface="Helvetica Neue"/>
                  <a:cs typeface="Helvetica Neue"/>
                  <a:sym typeface="Helvetica Neue"/>
                </a:rPr>
                <a:t>.</a:t>
              </a:r>
              <a:endParaRPr lang="en-US" sz="1800" dirty="0">
                <a:solidFill>
                  <a:schemeClr val="dk1"/>
                </a:solidFill>
                <a:latin typeface="+mn-lt"/>
                <a:ea typeface="Helvetica Neue"/>
                <a:cs typeface="Helvetica Neue"/>
                <a:sym typeface="Helvetica Neue"/>
              </a:endParaRPr>
            </a:p>
          </p:txBody>
        </p:sp>
      </p:grpSp>
      <p:sp>
        <p:nvSpPr>
          <p:cNvPr id="190" name="Google Shape;190;p11"/>
          <p:cNvSpPr/>
          <p:nvPr/>
        </p:nvSpPr>
        <p:spPr>
          <a:xfrm>
            <a:off x="1640938" y="6928637"/>
            <a:ext cx="6327622"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¿Cómo puedes identificar posibles fraudes o estafas?</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Ignorando las alertas de seguridad.</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b. Compartiendo información personal y financiera en cualquier lugar.</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Apresurándote a contraer compromisos financieros rápidamente.</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Conociendo las estafas habituales en Internet y manteniéndote alerta.</a:t>
            </a:r>
            <a:endParaRPr lang="es-ES" sz="1800" dirty="0">
              <a:solidFill>
                <a:schemeClr val="dk1"/>
              </a:solidFill>
              <a:latin typeface="+mn-lt"/>
              <a:ea typeface="Helvetica Neue"/>
              <a:cs typeface="Helvetica Neue"/>
              <a:sym typeface="Helvetica Neue"/>
            </a:endParaRPr>
          </a:p>
        </p:txBody>
      </p:sp>
      <p:sp>
        <p:nvSpPr>
          <p:cNvPr id="191" name="Google Shape;191;p11"/>
          <p:cNvSpPr txBox="1"/>
          <p:nvPr/>
        </p:nvSpPr>
        <p:spPr>
          <a:xfrm>
            <a:off x="1366599" y="1608792"/>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Contesta las siguientes preguntas:</a:t>
            </a:r>
            <a:endParaRPr dirty="0">
              <a:solidFill>
                <a:srgbClr val="00CCFF"/>
              </a:solidFill>
              <a:latin typeface="+mn-lt"/>
            </a:endParaRPr>
          </a:p>
        </p:txBody>
      </p:sp>
      <p:grpSp>
        <p:nvGrpSpPr>
          <p:cNvPr id="193" name="Google Shape;193;p11"/>
          <p:cNvGrpSpPr/>
          <p:nvPr/>
        </p:nvGrpSpPr>
        <p:grpSpPr>
          <a:xfrm>
            <a:off x="1188165" y="3969892"/>
            <a:ext cx="6876299" cy="2959282"/>
            <a:chOff x="929183" y="5261854"/>
            <a:chExt cx="6177887" cy="3389948"/>
          </a:xfrm>
        </p:grpSpPr>
        <p:sp>
          <p:nvSpPr>
            <p:cNvPr id="194" name="Google Shape;194;p11"/>
            <p:cNvSpPr/>
            <p:nvPr/>
          </p:nvSpPr>
          <p:spPr>
            <a:xfrm>
              <a:off x="929183" y="5261854"/>
              <a:ext cx="6177887" cy="3087781"/>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970157" y="5358633"/>
              <a:ext cx="6116313" cy="329316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¿Por qué es importante actualizar regularmente el software de tu dispositivo?</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Porque aumenta el espacio de almacenamiento del dispositivo.</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b. Porque hace que la interfaz del dispositivo parezca bonita.</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Porque te protege frente a vulnerabilidades y amenazas de seguridad conocidas.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Porque aumenta la duración de la batería del dispositivo.</a:t>
              </a:r>
            </a:p>
            <a:p>
              <a:pPr marL="0" marR="0" lvl="0" indent="0" algn="l" rtl="0">
                <a:spcBef>
                  <a:spcPts val="0"/>
                </a:spcBef>
                <a:spcAft>
                  <a:spcPts val="0"/>
                </a:spcAft>
                <a:buNone/>
              </a:pPr>
              <a:endParaRPr sz="18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087727" y="6543623"/>
            <a:ext cx="8981074"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29774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Cuando compras en Internet, ¿qué debes hacer si un sitio web no tiene una conexión segura?</a:t>
              </a:r>
              <a:endParaRPr lang="en-GB" sz="18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Proceder a la compra de todos modos.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b. Lo mejor es evitar introducir datos personales o de pago en ese sitio web, y realizar la compra en un sitio web más fiable con una conexión segura.</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Debería pedirle a otra persona que utilice sus datos y realice la compra por mí en ese sitio web.</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Si realizo la compra utilizando una red Wi-Fi pública, no habrá ningún problema en compartir mis datos con ese sitio web.</a:t>
              </a:r>
            </a:p>
          </p:txBody>
        </p:sp>
      </p:grpSp>
      <p:grpSp>
        <p:nvGrpSpPr>
          <p:cNvPr id="199" name="Google Shape;199;p11"/>
          <p:cNvGrpSpPr/>
          <p:nvPr/>
        </p:nvGrpSpPr>
        <p:grpSpPr>
          <a:xfrm>
            <a:off x="8156849" y="4003412"/>
            <a:ext cx="8395116" cy="2462172"/>
            <a:chOff x="1191108" y="4871723"/>
            <a:chExt cx="6177887" cy="2462172"/>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¿Cómo puedes crear una contraseña segura?</a:t>
              </a:r>
              <a:endParaRPr lang="en-U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Utilizar una sola palabra en minúsculas, sin números ni caracteres especiales.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b. Incluyendo letras mayúsculas y minúsculas, números y caracteres especiales.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Reutilizando la misma contraseña para varias cuentas.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Escogiendo una contraseña fácil de adivinar y compartiéndola con amigos para no perderla.</a:t>
              </a:r>
              <a:endParaRPr lang="es-ES" sz="1800" dirty="0">
                <a:solidFill>
                  <a:schemeClr val="dk1"/>
                </a:solidFill>
                <a:latin typeface="+mn-lt"/>
                <a:ea typeface="Helvetica Neue"/>
                <a:cs typeface="Helvetica Neue"/>
                <a:sym typeface="Helvetica Neue"/>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Objetivos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56019" y="4513448"/>
            <a:ext cx="843636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sym typeface="Helvetica Neue"/>
              </a:rPr>
              <a:t>Comprender la importancia de tener un comportamiento responsable en Internet.</a:t>
            </a:r>
            <a:endParaRPr lang="es-ES" sz="2400" dirty="0">
              <a:solidFill>
                <a:schemeClr val="dk1"/>
              </a:solidFill>
              <a:latin typeface="+mn-lt"/>
            </a:endParaRPr>
          </a:p>
        </p:txBody>
      </p:sp>
      <p:sp>
        <p:nvSpPr>
          <p:cNvPr id="100" name="Google Shape;100;p4"/>
          <p:cNvSpPr txBox="1"/>
          <p:nvPr/>
        </p:nvSpPr>
        <p:spPr>
          <a:xfrm>
            <a:off x="2056019" y="5414022"/>
            <a:ext cx="667045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Identificar riesgos comunes al estar en línea.</a:t>
            </a:r>
            <a:endParaRPr lang="es-ES" dirty="0">
              <a:latin typeface="+mn-lt"/>
            </a:endParaRPr>
          </a:p>
        </p:txBody>
      </p:sp>
      <p:sp>
        <p:nvSpPr>
          <p:cNvPr id="101" name="Google Shape;101;p4"/>
          <p:cNvSpPr txBox="1"/>
          <p:nvPr/>
        </p:nvSpPr>
        <p:spPr>
          <a:xfrm>
            <a:off x="2056019" y="7241109"/>
            <a:ext cx="795440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Desarrollar habilidades de alfabetización digital.</a:t>
            </a:r>
            <a:endParaRPr lang="es-ES" sz="2400" dirty="0">
              <a:latin typeface="+mn-lt"/>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Al finalizar este módulo, podrás:</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491817" y="46987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491817" y="5572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Hexagon 14"/>
          <p:cNvSpPr/>
          <p:nvPr/>
        </p:nvSpPr>
        <p:spPr>
          <a:xfrm>
            <a:off x="1491817"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Google Shape;101;p4">
            <a:extLst>
              <a:ext uri="{FF2B5EF4-FFF2-40B4-BE49-F238E27FC236}">
                <a16:creationId xmlns:a16="http://schemas.microsoft.com/office/drawing/2014/main" id="{47B5F3CE-218C-427C-96AB-DA1E8FCFBD6C}"/>
              </a:ext>
            </a:extLst>
          </p:cNvPr>
          <p:cNvSpPr txBox="1"/>
          <p:nvPr/>
        </p:nvSpPr>
        <p:spPr>
          <a:xfrm>
            <a:off x="2056019" y="6632080"/>
            <a:ext cx="843636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Aprender buenas prácticas en materia de seguridad online.</a:t>
            </a:r>
            <a:endParaRPr lang="es-ES" dirty="0">
              <a:latin typeface="+mn-lt"/>
            </a:endParaRPr>
          </a:p>
        </p:txBody>
      </p:sp>
      <p:sp>
        <p:nvSpPr>
          <p:cNvPr id="12" name="Hexagon 14">
            <a:extLst>
              <a:ext uri="{FF2B5EF4-FFF2-40B4-BE49-F238E27FC236}">
                <a16:creationId xmlns:a16="http://schemas.microsoft.com/office/drawing/2014/main" id="{96249ED0-042D-4EB8-AE81-7AED613CC787}"/>
              </a:ext>
            </a:extLst>
          </p:cNvPr>
          <p:cNvSpPr/>
          <p:nvPr/>
        </p:nvSpPr>
        <p:spPr>
          <a:xfrm>
            <a:off x="1491817" y="6790913"/>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Google Shape;101;p4">
            <a:extLst>
              <a:ext uri="{FF2B5EF4-FFF2-40B4-BE49-F238E27FC236}">
                <a16:creationId xmlns:a16="http://schemas.microsoft.com/office/drawing/2014/main" id="{063A59A4-BA75-461B-93FB-EBFE4F526C14}"/>
              </a:ext>
            </a:extLst>
          </p:cNvPr>
          <p:cNvSpPr txBox="1"/>
          <p:nvPr/>
        </p:nvSpPr>
        <p:spPr>
          <a:xfrm>
            <a:off x="2056019" y="6023051"/>
            <a:ext cx="645187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Reconocer los beneficios de Internet.</a:t>
            </a:r>
            <a:endParaRPr lang="es-ES" dirty="0">
              <a:latin typeface="+mn-lt"/>
            </a:endParaRPr>
          </a:p>
        </p:txBody>
      </p:sp>
      <p:sp>
        <p:nvSpPr>
          <p:cNvPr id="16" name="Hexagon 14">
            <a:extLst>
              <a:ext uri="{FF2B5EF4-FFF2-40B4-BE49-F238E27FC236}">
                <a16:creationId xmlns:a16="http://schemas.microsoft.com/office/drawing/2014/main" id="{65ED8B8D-A7A9-45CB-8A06-5B67B0AAEC65}"/>
              </a:ext>
            </a:extLst>
          </p:cNvPr>
          <p:cNvSpPr/>
          <p:nvPr/>
        </p:nvSpPr>
        <p:spPr>
          <a:xfrm>
            <a:off x="1491817" y="618188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1438067" y="6841297"/>
            <a:ext cx="6373227" cy="254951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156850" y="1398326"/>
            <a:ext cx="5985923" cy="2308324"/>
            <a:chOff x="1251964" y="2385437"/>
            <a:chExt cx="5674751" cy="2308324"/>
          </a:xfrm>
        </p:grpSpPr>
        <p:sp>
          <p:nvSpPr>
            <p:cNvPr id="188" name="Google Shape;188;p11"/>
            <p:cNvSpPr/>
            <p:nvPr/>
          </p:nvSpPr>
          <p:spPr>
            <a:xfrm>
              <a:off x="1251964" y="2385437"/>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304526" y="2566863"/>
              <a:ext cx="5622189" cy="190817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¿Qué necesita una conexión Wi-Fi para ser segura?</a:t>
              </a:r>
            </a:p>
            <a:p>
              <a:pPr marR="0" lvl="0" algn="l" rtl="0">
                <a:spcBef>
                  <a:spcPts val="0"/>
                </a:spcBef>
                <a:spcAft>
                  <a:spcPts val="0"/>
                </a:spcAft>
                <a:buClr>
                  <a:schemeClr val="dk1"/>
                </a:buClr>
                <a:buSzPts val="2400"/>
              </a:pPr>
              <a:r>
                <a:rPr lang="en-US" sz="1800" b="1">
                  <a:solidFill>
                    <a:schemeClr val="dk1"/>
                  </a:solidFill>
                  <a:latin typeface="+mn-lt"/>
                  <a:ea typeface="Helvetica Neue"/>
                  <a:cs typeface="Helvetica Neue"/>
                  <a:sym typeface="Helvetica Neue"/>
                </a:rPr>
                <a:t>a. </a:t>
              </a:r>
              <a:r>
                <a:rPr lang="es-ES" sz="1800" b="1">
                  <a:solidFill>
                    <a:schemeClr val="dk1"/>
                  </a:solidFill>
                  <a:latin typeface="+mn-lt"/>
                  <a:ea typeface="Helvetica Neue"/>
                  <a:cs typeface="Helvetica Neue"/>
                  <a:sym typeface="Helvetica Neue"/>
                </a:rPr>
                <a:t>Requiere que sea privada, con uso de contraseña y cifrado</a:t>
              </a:r>
              <a:r>
                <a:rPr lang="en-US" sz="1800" b="1">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1800">
                  <a:solidFill>
                    <a:schemeClr val="dk1"/>
                  </a:solidFill>
                  <a:latin typeface="+mn-lt"/>
                  <a:ea typeface="Helvetica Neue"/>
                  <a:cs typeface="Helvetica Neue"/>
                  <a:sym typeface="Helvetica Neue"/>
                </a:rPr>
                <a:t>b. </a:t>
              </a:r>
              <a:r>
                <a:rPr lang="es-ES" sz="1800">
                  <a:solidFill>
                    <a:schemeClr val="dk1"/>
                  </a:solidFill>
                  <a:latin typeface="+mn-lt"/>
                  <a:ea typeface="Helvetica Neue"/>
                  <a:cs typeface="Helvetica Neue"/>
                  <a:sym typeface="Helvetica Neue"/>
                </a:rPr>
                <a:t>Requiere un uso ilimitado de datos</a:t>
              </a:r>
              <a:r>
                <a:rPr lang="en-US" sz="1800">
                  <a:solidFill>
                    <a:schemeClr val="dk1"/>
                  </a:solidFill>
                  <a:latin typeface="+mn-lt"/>
                  <a:ea typeface="Helvetica Neue"/>
                  <a:cs typeface="Helvetica Neue"/>
                  <a:sym typeface="Helvetica Neue"/>
                </a:rPr>
                <a:t>.</a:t>
              </a:r>
              <a:endParaRPr lang="en-U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c</a:t>
              </a:r>
              <a:r>
                <a:rPr lang="en-US" sz="1800">
                  <a:solidFill>
                    <a:schemeClr val="dk1"/>
                  </a:solidFill>
                  <a:latin typeface="+mn-lt"/>
                  <a:ea typeface="Helvetica Neue"/>
                  <a:cs typeface="Helvetica Neue"/>
                  <a:sym typeface="Helvetica Neue"/>
                </a:rPr>
                <a:t>. </a:t>
              </a:r>
              <a:r>
                <a:rPr lang="es-ES" sz="1800">
                  <a:solidFill>
                    <a:schemeClr val="dk1"/>
                  </a:solidFill>
                  <a:latin typeface="+mn-lt"/>
                  <a:ea typeface="Helvetica Neue"/>
                  <a:cs typeface="Helvetica Neue"/>
                  <a:sym typeface="Helvetica Neue"/>
                </a:rPr>
                <a:t>Requiere alta velocidad de Internet</a:t>
              </a:r>
              <a:r>
                <a:rPr lang="en-US" sz="1800">
                  <a:solidFill>
                    <a:schemeClr val="dk1"/>
                  </a:solidFill>
                  <a:latin typeface="+mn-lt"/>
                  <a:ea typeface="Helvetica Neue"/>
                  <a:cs typeface="Helvetica Neue"/>
                  <a:sym typeface="Helvetica Neue"/>
                </a:rPr>
                <a:t>.</a:t>
              </a:r>
              <a:endParaRPr lang="en-U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800" dirty="0">
                  <a:solidFill>
                    <a:schemeClr val="dk1"/>
                  </a:solidFill>
                  <a:latin typeface="+mn-lt"/>
                  <a:ea typeface="Helvetica Neue"/>
                  <a:cs typeface="Helvetica Neue"/>
                  <a:sym typeface="Helvetica Neue"/>
                </a:rPr>
                <a:t>d</a:t>
              </a:r>
              <a:r>
                <a:rPr lang="en-US" sz="1800">
                  <a:solidFill>
                    <a:schemeClr val="dk1"/>
                  </a:solidFill>
                  <a:latin typeface="+mn-lt"/>
                  <a:ea typeface="Helvetica Neue"/>
                  <a:cs typeface="Helvetica Neue"/>
                  <a:sym typeface="Helvetica Neue"/>
                </a:rPr>
                <a:t>. </a:t>
              </a:r>
              <a:r>
                <a:rPr lang="es-ES" sz="1800">
                  <a:solidFill>
                    <a:schemeClr val="dk1"/>
                  </a:solidFill>
                  <a:latin typeface="+mn-lt"/>
                  <a:ea typeface="Helvetica Neue"/>
                  <a:cs typeface="Helvetica Neue"/>
                  <a:sym typeface="Helvetica Neue"/>
                </a:rPr>
                <a:t>Requiere que la conexión Wi-Fi sea pública</a:t>
              </a:r>
              <a:r>
                <a:rPr lang="en-US" sz="1800">
                  <a:solidFill>
                    <a:schemeClr val="dk1"/>
                  </a:solidFill>
                  <a:latin typeface="+mn-lt"/>
                  <a:ea typeface="Helvetica Neue"/>
                  <a:cs typeface="Helvetica Neue"/>
                  <a:sym typeface="Helvetica Neue"/>
                </a:rPr>
                <a:t>.</a:t>
              </a:r>
              <a:endParaRPr lang="en-US" sz="1800" dirty="0">
                <a:solidFill>
                  <a:schemeClr val="dk1"/>
                </a:solidFill>
                <a:latin typeface="+mn-lt"/>
                <a:ea typeface="Helvetica Neue"/>
                <a:cs typeface="Helvetica Neue"/>
                <a:sym typeface="Helvetica Neue"/>
              </a:endParaRPr>
            </a:p>
          </p:txBody>
        </p:sp>
      </p:grpSp>
      <p:sp>
        <p:nvSpPr>
          <p:cNvPr id="190" name="Google Shape;190;p11"/>
          <p:cNvSpPr/>
          <p:nvPr/>
        </p:nvSpPr>
        <p:spPr>
          <a:xfrm>
            <a:off x="1640938" y="6928637"/>
            <a:ext cx="6327622" cy="24621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¿Cómo puedes identificar posibles fraudes o estafas?</a:t>
            </a:r>
            <a:endParaRPr lang="es-E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Ignorando las alertas de seguridad.</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b. Compartiendo información personal y financiera en cualquier lugar.</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Apresurándote a contraer compromisos financieros rápidamente.</a:t>
            </a:r>
          </a:p>
          <a:p>
            <a:pPr marR="0" lvl="0" algn="l" rtl="0">
              <a:spcBef>
                <a:spcPts val="0"/>
              </a:spcBef>
              <a:spcAft>
                <a:spcPts val="0"/>
              </a:spcAft>
              <a:buClr>
                <a:schemeClr val="dk1"/>
              </a:buClr>
              <a:buSzPts val="2400"/>
            </a:pPr>
            <a:r>
              <a:rPr lang="es-ES" sz="1800" b="1">
                <a:solidFill>
                  <a:schemeClr val="dk1"/>
                </a:solidFill>
                <a:latin typeface="+mn-lt"/>
                <a:ea typeface="Helvetica Neue"/>
                <a:cs typeface="Helvetica Neue"/>
                <a:sym typeface="Helvetica Neue"/>
              </a:rPr>
              <a:t>d. Conociendo las estafas habituales en Internet y manteniéndote alerta.</a:t>
            </a:r>
            <a:endParaRPr lang="es-ES" sz="1800" b="1" dirty="0">
              <a:solidFill>
                <a:schemeClr val="dk1"/>
              </a:solidFill>
              <a:latin typeface="+mn-lt"/>
              <a:ea typeface="Helvetica Neue"/>
              <a:cs typeface="Helvetica Neue"/>
              <a:sym typeface="Helvetica Neue"/>
            </a:endParaRPr>
          </a:p>
        </p:txBody>
      </p:sp>
      <p:sp>
        <p:nvSpPr>
          <p:cNvPr id="191" name="Google Shape;191;p11"/>
          <p:cNvSpPr txBox="1"/>
          <p:nvPr/>
        </p:nvSpPr>
        <p:spPr>
          <a:xfrm>
            <a:off x="1366599" y="1608792"/>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Soluciones:</a:t>
            </a:r>
            <a:endParaRPr dirty="0">
              <a:solidFill>
                <a:srgbClr val="00CCFF"/>
              </a:solidFill>
              <a:latin typeface="+mn-lt"/>
            </a:endParaRPr>
          </a:p>
        </p:txBody>
      </p:sp>
      <p:grpSp>
        <p:nvGrpSpPr>
          <p:cNvPr id="193" name="Google Shape;193;p11"/>
          <p:cNvGrpSpPr/>
          <p:nvPr/>
        </p:nvGrpSpPr>
        <p:grpSpPr>
          <a:xfrm>
            <a:off x="1188165" y="3969892"/>
            <a:ext cx="6876299" cy="2823655"/>
            <a:chOff x="929183" y="5261854"/>
            <a:chExt cx="6177887" cy="3234583"/>
          </a:xfrm>
        </p:grpSpPr>
        <p:sp>
          <p:nvSpPr>
            <p:cNvPr id="194" name="Google Shape;194;p11"/>
            <p:cNvSpPr/>
            <p:nvPr/>
          </p:nvSpPr>
          <p:spPr>
            <a:xfrm>
              <a:off x="929183" y="5261854"/>
              <a:ext cx="6177887" cy="3087781"/>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970157" y="5358633"/>
              <a:ext cx="6116313" cy="313780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¿Por qué es importante actualizar regularmente el software de tu dispositivo?</a:t>
              </a:r>
              <a:endParaRPr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Porque aumenta el espacio de almacenamiento del dispositivo.</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b. Porque hace que la interfaz del dispositivo parezca bonita.</a:t>
              </a:r>
            </a:p>
            <a:p>
              <a:pPr marR="0" lvl="0" algn="l" rtl="0">
                <a:spcBef>
                  <a:spcPts val="0"/>
                </a:spcBef>
                <a:spcAft>
                  <a:spcPts val="0"/>
                </a:spcAft>
                <a:buClr>
                  <a:schemeClr val="dk1"/>
                </a:buClr>
                <a:buSzPts val="2400"/>
              </a:pPr>
              <a:r>
                <a:rPr lang="es-ES" sz="1800" b="1">
                  <a:solidFill>
                    <a:schemeClr val="dk1"/>
                  </a:solidFill>
                  <a:latin typeface="+mn-lt"/>
                  <a:ea typeface="Helvetica Neue"/>
                  <a:cs typeface="Helvetica Neue"/>
                  <a:sym typeface="Helvetica Neue"/>
                </a:rPr>
                <a:t>c. Porque te protege frente a vulnerabilidades y amenazas de seguridad conocidas.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Porque aumenta la duración de la batería del dispositivo.</a:t>
              </a:r>
            </a:p>
            <a:p>
              <a:pPr marL="0" marR="0" lvl="0" indent="0" algn="l" rtl="0">
                <a:spcBef>
                  <a:spcPts val="0"/>
                </a:spcBef>
                <a:spcAft>
                  <a:spcPts val="0"/>
                </a:spcAft>
                <a:buNone/>
              </a:pPr>
              <a:endParaRPr sz="1800" dirty="0">
                <a:solidFill>
                  <a:schemeClr val="dk1"/>
                </a:solidFill>
                <a:latin typeface="+mn-lt"/>
                <a:ea typeface="Helvetica Neue"/>
                <a:cs typeface="Helvetica Neue"/>
                <a:sym typeface="Helvetica Neue"/>
              </a:endParaRPr>
            </a:p>
          </p:txBody>
        </p:sp>
      </p:grpSp>
      <p:grpSp>
        <p:nvGrpSpPr>
          <p:cNvPr id="196" name="Google Shape;196;p11"/>
          <p:cNvGrpSpPr/>
          <p:nvPr/>
        </p:nvGrpSpPr>
        <p:grpSpPr>
          <a:xfrm>
            <a:off x="8087727" y="6543623"/>
            <a:ext cx="8981074" cy="2751779"/>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8017933" y="4871723"/>
              <a:ext cx="6112450" cy="229774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Cuando compras en Internet, ¿qué debes hacer si un sitio web no tiene una conexión segura?</a:t>
              </a:r>
              <a:endParaRPr lang="en-GB" sz="180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Proceder a la compra de todos modos.</a:t>
              </a:r>
            </a:p>
            <a:p>
              <a:pPr marR="0" lvl="0" algn="l" rtl="0">
                <a:spcBef>
                  <a:spcPts val="0"/>
                </a:spcBef>
                <a:spcAft>
                  <a:spcPts val="0"/>
                </a:spcAft>
                <a:buClr>
                  <a:schemeClr val="dk1"/>
                </a:buClr>
                <a:buSzPts val="2400"/>
              </a:pPr>
              <a:r>
                <a:rPr lang="es-ES" sz="1800" b="1">
                  <a:solidFill>
                    <a:schemeClr val="dk1"/>
                  </a:solidFill>
                  <a:latin typeface="+mn-lt"/>
                  <a:ea typeface="Helvetica Neue"/>
                  <a:cs typeface="Helvetica Neue"/>
                  <a:sym typeface="Helvetica Neue"/>
                </a:rPr>
                <a:t>b. Lo mejor es evitar introducir datos personales o de pago en ese sitio web, y realizar la compra en un sitio web más fiable con una conexión segura.</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Debería pedirle a otra persona que utilice sus datos y realice la compra por mí en ese sitio web.</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Si realizo la compra utilizando una red Wi-Fi pública, no habrá ningún problema en compartir mis datos con ese sitio web.</a:t>
              </a:r>
            </a:p>
          </p:txBody>
        </p:sp>
      </p:grpSp>
      <p:grpSp>
        <p:nvGrpSpPr>
          <p:cNvPr id="199" name="Google Shape;199;p11"/>
          <p:cNvGrpSpPr/>
          <p:nvPr/>
        </p:nvGrpSpPr>
        <p:grpSpPr>
          <a:xfrm>
            <a:off x="8156849" y="4003412"/>
            <a:ext cx="8395116" cy="2308324"/>
            <a:chOff x="1191108" y="4871723"/>
            <a:chExt cx="6177887"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209292" y="4871723"/>
              <a:ext cx="6159703" cy="218517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1200"/>
                </a:spcAft>
                <a:buClr>
                  <a:schemeClr val="dk1"/>
                </a:buClr>
                <a:buSzPts val="2400"/>
              </a:pPr>
              <a:r>
                <a:rPr lang="es-ES" sz="1800">
                  <a:solidFill>
                    <a:schemeClr val="dk1"/>
                  </a:solidFill>
                  <a:latin typeface="+mn-lt"/>
                  <a:ea typeface="Helvetica Neue"/>
                  <a:cs typeface="Helvetica Neue"/>
                  <a:sym typeface="Helvetica Neue"/>
                </a:rPr>
                <a:t>¿Cómo puedes crear una contraseña segura?</a:t>
              </a:r>
              <a:endParaRPr lang="en-US" sz="18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a. Utilizar una sola palabra en minúsculas, sin números ni caracteres especiales.</a:t>
              </a:r>
            </a:p>
            <a:p>
              <a:pPr marR="0" lvl="0" algn="l" rtl="0">
                <a:spcBef>
                  <a:spcPts val="0"/>
                </a:spcBef>
                <a:spcAft>
                  <a:spcPts val="0"/>
                </a:spcAft>
                <a:buClr>
                  <a:schemeClr val="dk1"/>
                </a:buClr>
                <a:buSzPts val="2400"/>
              </a:pPr>
              <a:r>
                <a:rPr lang="es-ES" sz="1800" b="1">
                  <a:solidFill>
                    <a:schemeClr val="dk1"/>
                  </a:solidFill>
                  <a:latin typeface="+mn-lt"/>
                  <a:ea typeface="Helvetica Neue"/>
                  <a:cs typeface="Helvetica Neue"/>
                  <a:sym typeface="Helvetica Neue"/>
                </a:rPr>
                <a:t>b. Incluyendo letras mayúsculas y minúsculas, números y caracteres especiales.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c. Reutilizando la misma contraseña para varias cuentas.</a:t>
              </a:r>
            </a:p>
            <a:p>
              <a:pPr marR="0" lvl="0" algn="l" rtl="0">
                <a:spcBef>
                  <a:spcPts val="0"/>
                </a:spcBef>
                <a:spcAft>
                  <a:spcPts val="0"/>
                </a:spcAft>
                <a:buClr>
                  <a:schemeClr val="dk1"/>
                </a:buClr>
                <a:buSzPts val="2400"/>
              </a:pPr>
              <a:r>
                <a:rPr lang="es-ES" sz="1800">
                  <a:solidFill>
                    <a:schemeClr val="dk1"/>
                  </a:solidFill>
                  <a:latin typeface="+mn-lt"/>
                  <a:ea typeface="Helvetica Neue"/>
                  <a:cs typeface="Helvetica Neue"/>
                  <a:sym typeface="Helvetica Neue"/>
                </a:rPr>
                <a:t>d. Escogiendo una contraseña fácil de adivinar y compartiéndola con amigos para no perderla.</a:t>
              </a:r>
              <a:endParaRPr lang="es-ES" sz="1800" dirty="0">
                <a:solidFill>
                  <a:schemeClr val="dk1"/>
                </a:solidFill>
                <a:latin typeface="+mn-lt"/>
                <a:ea typeface="Helvetica Neue"/>
                <a:cs typeface="Helvetica Neue"/>
                <a:sym typeface="Helvetica Neue"/>
              </a:endParaRPr>
            </a:p>
          </p:txBody>
        </p:sp>
      </p:grpSp>
    </p:spTree>
    <p:extLst>
      <p:ext uri="{BB962C8B-B14F-4D97-AF65-F5344CB8AC3E}">
        <p14:creationId xmlns:p14="http://schemas.microsoft.com/office/powerpoint/2010/main" val="536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Resumen</a:t>
            </a:r>
            <a:endParaRPr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¡Bien hecho! Ahora ya sabes que:</a:t>
            </a:r>
            <a:endParaRPr dirty="0">
              <a:solidFill>
                <a:srgbClr val="00CCFF"/>
              </a:solidFill>
              <a:latin typeface="+mn-lt"/>
            </a:endParaRPr>
          </a:p>
        </p:txBody>
      </p:sp>
      <p:sp>
        <p:nvSpPr>
          <p:cNvPr id="17" name="Google Shape;99;p4"/>
          <p:cNvSpPr txBox="1"/>
          <p:nvPr/>
        </p:nvSpPr>
        <p:spPr>
          <a:xfrm>
            <a:off x="2056107" y="4804993"/>
            <a:ext cx="826552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Estar seguro en Internet es esencial para que las personas mayores protejan su información personal, su reputación y su bienestar general.</a:t>
            </a:r>
            <a:endParaRPr lang="es-ES" dirty="0">
              <a:latin typeface="+mn-lt"/>
            </a:endParaRPr>
          </a:p>
        </p:txBody>
      </p:sp>
      <p:sp>
        <p:nvSpPr>
          <p:cNvPr id="18" name="Google Shape;100;p4"/>
          <p:cNvSpPr txBox="1"/>
          <p:nvPr/>
        </p:nvSpPr>
        <p:spPr>
          <a:xfrm>
            <a:off x="2056107" y="5986720"/>
            <a:ext cx="826544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La navegación insegura por Internet plantea riesgos, pero evitarla por completo puede conducir al aislamiento y a la pérdida de oportunidades.</a:t>
            </a:r>
            <a:endParaRPr lang="es-ES" dirty="0">
              <a:latin typeface="+mn-lt"/>
            </a:endParaRPr>
          </a:p>
        </p:txBody>
      </p:sp>
      <p:sp>
        <p:nvSpPr>
          <p:cNvPr id="19" name="Google Shape;101;p4"/>
          <p:cNvSpPr txBox="1"/>
          <p:nvPr/>
        </p:nvSpPr>
        <p:spPr>
          <a:xfrm>
            <a:off x="2056019" y="7241109"/>
            <a:ext cx="8265529"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Las conexiones seguras, las contraseñas seguras, la privacidad, la concienciación sobre fraudes y estafas, la precaución en las redes sociales y las compras en línea son esenciales.</a:t>
            </a:r>
            <a:endParaRPr lang="es-E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Bibliografía</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2482182" cy="3724056"/>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https://www.enisa.europa.eu/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http://www.eun.org/</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https://www.europol.europa.eu/about-europol/european-cybercrime-centre-ec3</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https://www.microfocus.com/en-us/what-is/cyber-security</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https://www.redseguridad.com/actualidad/cibercrimen/que-es-el-malware-tipos-y-maneras-de-evitar-ataques-de-este-tipo_20210410.html </a:t>
            </a:r>
          </a:p>
          <a:p>
            <a:pPr marL="342900" marR="0" lvl="0" indent="-342900" algn="l" rtl="0">
              <a:spcBef>
                <a:spcPts val="0"/>
              </a:spcBef>
              <a:spcAft>
                <a:spcPts val="600"/>
              </a:spcAft>
              <a:buClr>
                <a:schemeClr val="dk1"/>
              </a:buClr>
              <a:buSzPts val="3360"/>
              <a:buFont typeface="Wingdings" pitchFamily="2" charset="2"/>
              <a:buChar char="§"/>
            </a:pPr>
            <a:r>
              <a:rPr lang="hr-HR" sz="2400" dirty="0">
                <a:latin typeface="+mn-lt"/>
              </a:rPr>
              <a:t>https://openwebinars.net/blog/origen-e-importancia-de-la-ciberseguridad/ </a:t>
            </a:r>
          </a:p>
          <a:p>
            <a:pPr marL="342900" marR="0" lvl="0" indent="-342900" algn="l" rtl="0">
              <a:spcBef>
                <a:spcPts val="0"/>
              </a:spcBef>
              <a:spcAft>
                <a:spcPts val="0"/>
              </a:spcAft>
              <a:buClr>
                <a:schemeClr val="dk1"/>
              </a:buClr>
              <a:buSzPts val="3360"/>
              <a:buFont typeface="Wingdings" pitchFamily="2" charset="2"/>
              <a:buChar char="§"/>
            </a:pPr>
            <a:r>
              <a:rPr lang="hr-HR" sz="2400" dirty="0">
                <a:latin typeface="+mn-lt"/>
              </a:rPr>
              <a:t>https://www.europol.europa.eu/wannacry-ransomware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698097"/>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a:solidFill>
                  <a:schemeClr val="tx1"/>
                </a:solidFill>
                <a:latin typeface="+mn-lt"/>
                <a:ea typeface="Helvetica Neue"/>
                <a:cs typeface="Helvetica Neue"/>
                <a:sym typeface="Helvetica Neue"/>
              </a:rPr>
              <a:t>¡Gracias!</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6356195" y="6039350"/>
            <a:ext cx="5575610" cy="461665"/>
          </a:xfrm>
          <a:prstGeom prst="rect">
            <a:avLst/>
          </a:prstGeom>
        </p:spPr>
        <p:txBody>
          <a:bodyPr wrap="square">
            <a:spAutoFit/>
          </a:bodyPr>
          <a:lstStyle/>
          <a:p>
            <a:pPr algn="ctr"/>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5"/>
          <p:cNvSpPr txBox="1"/>
          <p:nvPr/>
        </p:nvSpPr>
        <p:spPr>
          <a:xfrm>
            <a:off x="5269831" y="3724674"/>
            <a:ext cx="774833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a:solidFill>
                  <a:schemeClr val="tx1"/>
                </a:solidFill>
                <a:latin typeface="+mn-lt"/>
                <a:ea typeface="Helvetica Neue"/>
                <a:cs typeface="Helvetica Neue"/>
                <a:sym typeface="Helvetica Neue"/>
              </a:rPr>
              <a:t>Introducción a la seguridad en línea</a:t>
            </a:r>
            <a:endParaRPr lang="es-ES" sz="4800" b="1" i="0" u="none" strike="noStrike" cap="none" dirty="0">
              <a:solidFill>
                <a:schemeClr val="tx1"/>
              </a:solidFill>
              <a:latin typeface="+mn-lt"/>
              <a:ea typeface="Helvetica Neue"/>
              <a:cs typeface="Helvetica Neue"/>
              <a:sym typeface="Helvetica Neue"/>
            </a:endParaRPr>
          </a:p>
        </p:txBody>
      </p:sp>
      <p:sp>
        <p:nvSpPr>
          <p:cNvPr id="113" name="Google Shape;113;p5"/>
          <p:cNvSpPr txBox="1"/>
          <p:nvPr/>
        </p:nvSpPr>
        <p:spPr>
          <a:xfrm>
            <a:off x="7276167" y="2709052"/>
            <a:ext cx="373566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a:t>
            </a:r>
            <a:r>
              <a:rPr lang="es-ES" sz="6000" b="1" dirty="0">
                <a:solidFill>
                  <a:srgbClr val="00CCFF"/>
                </a:solidFill>
                <a:latin typeface="+mn-lt"/>
                <a:ea typeface="Helvetica Neue"/>
                <a:cs typeface="Helvetica Neue"/>
                <a:sym typeface="Helvetica Neue"/>
              </a:rPr>
              <a:t>1</a:t>
            </a:r>
            <a:endParaRPr sz="6000" b="1" i="0" u="none" strike="noStrike" cap="none"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es-ES" sz="4800" b="1">
                <a:solidFill>
                  <a:schemeClr val="tx1"/>
                </a:solidFill>
                <a:latin typeface="+mn-lt"/>
                <a:ea typeface="Helvetica Neue"/>
                <a:cs typeface="Helvetica Neue"/>
                <a:sym typeface="Helvetica Neue"/>
              </a:rPr>
              <a:t>. Introducción a la seguridad en línea</a:t>
            </a:r>
            <a:endParaRPr dirty="0">
              <a:solidFill>
                <a:schemeClr val="tx1"/>
              </a:solidFill>
              <a:latin typeface="+mn-lt"/>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significa estar seguro en línea?</a:t>
            </a:r>
            <a:endParaRPr lang="es-ES" dirty="0">
              <a:solidFill>
                <a:srgbClr val="00CCFF"/>
              </a:solidFill>
              <a:latin typeface="+mn-lt"/>
            </a:endParaRPr>
          </a:p>
        </p:txBody>
      </p:sp>
      <p:sp>
        <p:nvSpPr>
          <p:cNvPr id="120" name="Google Shape;120;p6"/>
          <p:cNvSpPr txBox="1"/>
          <p:nvPr/>
        </p:nvSpPr>
        <p:spPr>
          <a:xfrm>
            <a:off x="1295400" y="4024780"/>
            <a:ext cx="1552160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Estar seguro </a:t>
            </a:r>
            <a:r>
              <a:rPr lang="es-ES" sz="2400" i="1">
                <a:solidFill>
                  <a:schemeClr val="dk1"/>
                </a:solidFill>
                <a:latin typeface="+mn-lt"/>
                <a:ea typeface="Helvetica Neue"/>
                <a:cs typeface="Helvetica Neue"/>
                <a:sym typeface="Helvetica Neue"/>
              </a:rPr>
              <a:t>online</a:t>
            </a:r>
            <a:r>
              <a:rPr lang="es-ES" sz="2400">
                <a:solidFill>
                  <a:schemeClr val="dk1"/>
                </a:solidFill>
                <a:latin typeface="+mn-lt"/>
                <a:ea typeface="Helvetica Neue"/>
                <a:cs typeface="Helvetica Neue"/>
                <a:sym typeface="Helvetica Neue"/>
              </a:rPr>
              <a:t> (o en línea) significa tomar precauciones y adoptar comportamientos responsables al utilizar Internet. Implica comprender y gestionar los </a:t>
            </a:r>
            <a:r>
              <a:rPr lang="es-ES" sz="2400" b="1">
                <a:solidFill>
                  <a:schemeClr val="dk1"/>
                </a:solidFill>
                <a:latin typeface="+mn-lt"/>
                <a:ea typeface="Helvetica Neue"/>
                <a:cs typeface="Helvetica Neue"/>
                <a:sym typeface="Helvetica Neue"/>
              </a:rPr>
              <a:t>riesgos y amenazas potenciales </a:t>
            </a:r>
            <a:r>
              <a:rPr lang="es-ES" sz="2400">
                <a:solidFill>
                  <a:schemeClr val="dk1"/>
                </a:solidFill>
                <a:latin typeface="+mn-lt"/>
                <a:ea typeface="Helvetica Neue"/>
                <a:cs typeface="Helvetica Neue"/>
                <a:sym typeface="Helvetica Neue"/>
              </a:rPr>
              <a:t>asociados a las actividades en línea para proteger la información personal, los recursos financieros y el bienestar general</a:t>
            </a:r>
            <a:r>
              <a:rPr lang="en-US" sz="2400">
                <a:solidFill>
                  <a:schemeClr val="dk1"/>
                </a:solidFill>
                <a:latin typeface="+mn-lt"/>
                <a:ea typeface="Helvetica Neue"/>
                <a:cs typeface="Helvetica Neue"/>
                <a:sym typeface="Helvetica Neue"/>
              </a:rPr>
              <a:t>.  </a:t>
            </a:r>
            <a:endParaRPr lang="en-US" sz="2400" dirty="0">
              <a:solidFill>
                <a:schemeClr val="dk1"/>
              </a:solidFill>
              <a:latin typeface="+mn-lt"/>
              <a:ea typeface="Helvetica Neue"/>
              <a:cs typeface="Helvetica Neue"/>
              <a:sym typeface="Helvetica Neue"/>
            </a:endParaRPr>
          </a:p>
        </p:txBody>
      </p:sp>
      <p:pic>
        <p:nvPicPr>
          <p:cNvPr id="3" name="Imagen 2">
            <a:extLst>
              <a:ext uri="{FF2B5EF4-FFF2-40B4-BE49-F238E27FC236}">
                <a16:creationId xmlns:a16="http://schemas.microsoft.com/office/drawing/2014/main" id="{FA76A526-8FCB-4947-B1BE-1A77273CD838}"/>
              </a:ext>
            </a:extLst>
          </p:cNvPr>
          <p:cNvPicPr>
            <a:picLocks noChangeAspect="1"/>
          </p:cNvPicPr>
          <p:nvPr/>
        </p:nvPicPr>
        <p:blipFill>
          <a:blip r:embed="rId3"/>
          <a:stretch>
            <a:fillRect/>
          </a:stretch>
        </p:blipFill>
        <p:spPr>
          <a:xfrm>
            <a:off x="1445175" y="5335768"/>
            <a:ext cx="3535986" cy="3078747"/>
          </a:xfrm>
          <a:prstGeom prst="rect">
            <a:avLst/>
          </a:prstGeom>
        </p:spPr>
      </p:pic>
      <p:sp>
        <p:nvSpPr>
          <p:cNvPr id="4" name="CuadroTexto 3">
            <a:extLst>
              <a:ext uri="{FF2B5EF4-FFF2-40B4-BE49-F238E27FC236}">
                <a16:creationId xmlns:a16="http://schemas.microsoft.com/office/drawing/2014/main" id="{0C041259-0481-4F78-B0B0-43E471823C28}"/>
              </a:ext>
            </a:extLst>
          </p:cNvPr>
          <p:cNvSpPr txBox="1"/>
          <p:nvPr/>
        </p:nvSpPr>
        <p:spPr>
          <a:xfrm>
            <a:off x="5306291" y="5599004"/>
            <a:ext cx="10737273" cy="2677656"/>
          </a:xfrm>
          <a:prstGeom prst="rect">
            <a:avLst/>
          </a:prstGeom>
          <a:noFill/>
        </p:spPr>
        <p:txBody>
          <a:bodyPr wrap="square" rtlCol="0">
            <a:spAutoFit/>
          </a:bodyPr>
          <a:lstStyle/>
          <a:p>
            <a:r>
              <a:rPr lang="es-ES" sz="2800" b="1">
                <a:solidFill>
                  <a:schemeClr val="dk1"/>
                </a:solidFill>
                <a:latin typeface="+mn-lt"/>
                <a:ea typeface="Helvetica Neue"/>
                <a:cs typeface="Helvetica Neue"/>
                <a:sym typeface="Helvetica Neue"/>
              </a:rPr>
              <a:t>El ciberespacio es como una autopista: </a:t>
            </a:r>
            <a:r>
              <a:rPr lang="es-ES" sz="2800">
                <a:solidFill>
                  <a:schemeClr val="dk1"/>
                </a:solidFill>
                <a:latin typeface="+mn-lt"/>
                <a:ea typeface="Helvetica Neue"/>
                <a:cs typeface="Helvetica Neue"/>
                <a:sym typeface="Helvetica Neue"/>
              </a:rPr>
              <a:t>hay que navegar por ella con seguridad para evitar accidentes. </a:t>
            </a:r>
          </a:p>
          <a:p>
            <a:endParaRPr lang="en-US" sz="2800" dirty="0">
              <a:solidFill>
                <a:schemeClr val="dk1"/>
              </a:solidFill>
              <a:latin typeface="+mn-lt"/>
              <a:ea typeface="Helvetica Neue"/>
              <a:cs typeface="Helvetica Neue"/>
              <a:sym typeface="Helvetica Neue"/>
            </a:endParaRPr>
          </a:p>
          <a:p>
            <a:r>
              <a:rPr lang="es-ES" sz="2800">
                <a:solidFill>
                  <a:schemeClr val="dk1"/>
                </a:solidFill>
                <a:latin typeface="+mn-lt"/>
                <a:ea typeface="Helvetica Neue"/>
                <a:cs typeface="Helvetica Neue"/>
                <a:sym typeface="Helvetica Neue"/>
              </a:rPr>
              <a:t>Al igual que abrocharse el cinturón de seguridad, algunas prácticas básicas de seguridad en Internet pueden ayudar a garantizar que tu experiencia en línea sea segura y agradable. </a:t>
            </a:r>
            <a:endParaRPr lang="en-US" sz="2800" dirty="0">
              <a:solidFill>
                <a:schemeClr val="dk1"/>
              </a:solidFill>
              <a:latin typeface="+mn-lt"/>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 Introducción a la seguridad en línea</a:t>
            </a:r>
            <a:endParaRPr lang="es-ES" sz="4800" dirty="0">
              <a:solidFill>
                <a:schemeClr val="tx1"/>
              </a:solidFill>
              <a:latin typeface="+mn-lt"/>
            </a:endParaRPr>
          </a:p>
        </p:txBody>
      </p:sp>
      <p:sp>
        <p:nvSpPr>
          <p:cNvPr id="119" name="Google Shape;119;p6"/>
          <p:cNvSpPr txBox="1"/>
          <p:nvPr/>
        </p:nvSpPr>
        <p:spPr>
          <a:xfrm>
            <a:off x="1295400" y="3390900"/>
            <a:ext cx="737152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significa estar seguro en línea?</a:t>
            </a:r>
            <a:endParaRPr lang="es-ES" sz="2800" dirty="0">
              <a:solidFill>
                <a:srgbClr val="00CCFF"/>
              </a:solidFill>
              <a:latin typeface="+mn-lt"/>
            </a:endParaRPr>
          </a:p>
        </p:txBody>
      </p:sp>
      <p:sp>
        <p:nvSpPr>
          <p:cNvPr id="120" name="Google Shape;120;p6"/>
          <p:cNvSpPr txBox="1"/>
          <p:nvPr/>
        </p:nvSpPr>
        <p:spPr>
          <a:xfrm>
            <a:off x="1295400" y="4024780"/>
            <a:ext cx="15521609" cy="5198306"/>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Estar seguro en Internet es importante por varias razones. Ayuda a </a:t>
            </a:r>
            <a:r>
              <a:rPr lang="es-ES" sz="2400" b="1">
                <a:effectLst/>
                <a:latin typeface="+mj-lt"/>
                <a:ea typeface="Yu Mincho" panose="02020400000000000000" pitchFamily="18" charset="-128"/>
                <a:cs typeface="Arial" panose="020B0604020202020204" pitchFamily="34" charset="0"/>
              </a:rPr>
              <a:t>proteger tu información personal</a:t>
            </a:r>
            <a:r>
              <a:rPr lang="es-ES" sz="2400">
                <a:effectLst/>
                <a:latin typeface="+mj-lt"/>
                <a:ea typeface="Yu Mincho" panose="02020400000000000000" pitchFamily="18" charset="-128"/>
                <a:cs typeface="Arial" panose="020B0604020202020204" pitchFamily="34" charset="0"/>
              </a:rPr>
              <a:t> para que no caiga en malas manos. Datos personales como tu nombre, dirección, número de teléfono e información financiera pueden ser utilizados para el robo de identidad, fraude u otras actividades maliciosas si los ciberdelincuentes acceden a ellos. Tu presencia en Internet contribuye a tu reputación, tanto personal como profesional. </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Al estar seguro en Internet, puedes </a:t>
            </a:r>
            <a:r>
              <a:rPr lang="es-ES" sz="2400" b="1">
                <a:effectLst/>
                <a:latin typeface="+mj-lt"/>
                <a:ea typeface="Yu Mincho" panose="02020400000000000000" pitchFamily="18" charset="-128"/>
                <a:cs typeface="Arial" panose="020B0604020202020204" pitchFamily="34" charset="0"/>
              </a:rPr>
              <a:t>prevenir la difusión de contenidos inapropiados o perjudiciales</a:t>
            </a:r>
            <a:r>
              <a:rPr lang="es-ES" sz="2400">
                <a:effectLst/>
                <a:latin typeface="+mj-lt"/>
                <a:ea typeface="Yu Mincho" panose="02020400000000000000" pitchFamily="18" charset="-128"/>
                <a:cs typeface="Arial" panose="020B0604020202020204" pitchFamily="34" charset="0"/>
              </a:rPr>
              <a:t> que pueden afectar negativamente a tu imagen y a tus relaciones. Salvaguardar tu seguridad en línea garantiza la </a:t>
            </a:r>
            <a:r>
              <a:rPr lang="es-ES" sz="2400" b="1">
                <a:effectLst/>
                <a:latin typeface="+mj-lt"/>
                <a:ea typeface="Yu Mincho" panose="02020400000000000000" pitchFamily="18" charset="-128"/>
                <a:cs typeface="Arial" panose="020B0604020202020204" pitchFamily="34" charset="0"/>
              </a:rPr>
              <a:t>protección de tu intimidad</a:t>
            </a:r>
            <a:r>
              <a:rPr lang="es-ES" sz="2400">
                <a:effectLst/>
                <a:latin typeface="+mj-lt"/>
                <a:ea typeface="Yu Mincho" panose="02020400000000000000" pitchFamily="18" charset="-128"/>
                <a:cs typeface="Arial" panose="020B0604020202020204" pitchFamily="34" charset="0"/>
              </a:rPr>
              <a:t> y te </a:t>
            </a:r>
            <a:r>
              <a:rPr lang="es-ES" sz="2400" b="1">
                <a:effectLst/>
                <a:latin typeface="+mj-lt"/>
                <a:ea typeface="Yu Mincho" panose="02020400000000000000" pitchFamily="18" charset="-128"/>
                <a:cs typeface="Arial" panose="020B0604020202020204" pitchFamily="34" charset="0"/>
              </a:rPr>
              <a:t>protege de fraudes y estafas financieras</a:t>
            </a:r>
            <a:r>
              <a:rPr lang="es-ES" sz="2400">
                <a:effectLst/>
                <a:latin typeface="+mj-lt"/>
                <a:ea typeface="Yu Mincho" panose="02020400000000000000" pitchFamily="18" charset="-128"/>
                <a:cs typeface="Arial" panose="020B0604020202020204" pitchFamily="34" charset="0"/>
              </a:rPr>
              <a:t>.</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Estar seguro en Internet también ayuda a </a:t>
            </a:r>
            <a:r>
              <a:rPr lang="es-ES" sz="2400" b="1">
                <a:effectLst/>
                <a:latin typeface="+mj-lt"/>
                <a:ea typeface="Yu Mincho" panose="02020400000000000000" pitchFamily="18" charset="-128"/>
                <a:cs typeface="Arial" panose="020B0604020202020204" pitchFamily="34" charset="0"/>
              </a:rPr>
              <a:t>evitar casos de ciberacoso y hostigamiento</a:t>
            </a:r>
            <a:r>
              <a:rPr lang="es-ES" sz="2400">
                <a:effectLst/>
                <a:latin typeface="+mj-lt"/>
                <a:ea typeface="Yu Mincho" panose="02020400000000000000" pitchFamily="18" charset="-128"/>
                <a:cs typeface="Arial" panose="020B0604020202020204" pitchFamily="34" charset="0"/>
              </a:rPr>
              <a:t>. Aplicando medidas de seguridad, se puede reducir el riesgo de encontrarse con personas o situaciones perjudiciales que pueden provocar angustia emocional o daños. La seguridad en línea también es crucial para </a:t>
            </a:r>
            <a:r>
              <a:rPr lang="es-ES" sz="2400" b="1">
                <a:effectLst/>
                <a:latin typeface="+mj-lt"/>
                <a:ea typeface="Yu Mincho" panose="02020400000000000000" pitchFamily="18" charset="-128"/>
                <a:cs typeface="Arial" panose="020B0604020202020204" pitchFamily="34" charset="0"/>
              </a:rPr>
              <a:t>proteger a los niños</a:t>
            </a:r>
            <a:r>
              <a:rPr lang="es-ES" sz="2400">
                <a:effectLst/>
                <a:latin typeface="+mj-lt"/>
                <a:ea typeface="Yu Mincho" panose="02020400000000000000" pitchFamily="18" charset="-128"/>
                <a:cs typeface="Arial" panose="020B0604020202020204" pitchFamily="34" charset="0"/>
              </a:rPr>
              <a:t> y garantizar su bienestar en el mundo digital. </a:t>
            </a:r>
            <a:endParaRPr lang="en-GB" sz="240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74178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 Introducción a la seguridad en línea</a:t>
            </a:r>
            <a:endParaRPr lang="es-ES" sz="4800" dirty="0">
              <a:solidFill>
                <a:schemeClr val="tx1"/>
              </a:solidFill>
              <a:latin typeface="+mn-lt"/>
            </a:endParaRPr>
          </a:p>
        </p:txBody>
      </p:sp>
      <p:sp>
        <p:nvSpPr>
          <p:cNvPr id="119" name="Google Shape;119;p6"/>
          <p:cNvSpPr txBox="1"/>
          <p:nvPr/>
        </p:nvSpPr>
        <p:spPr>
          <a:xfrm>
            <a:off x="1332000" y="3232267"/>
            <a:ext cx="1280561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¿Cuáles son los riesgos de una navegación insegura por Internet? </a:t>
            </a:r>
            <a:endParaRPr lang="es-ES" dirty="0">
              <a:solidFill>
                <a:srgbClr val="00CCFF"/>
              </a:solidFill>
              <a:latin typeface="+mn-lt"/>
            </a:endParaRPr>
          </a:p>
        </p:txBody>
      </p:sp>
      <p:sp>
        <p:nvSpPr>
          <p:cNvPr id="120" name="Google Shape;120;p6"/>
          <p:cNvSpPr txBox="1"/>
          <p:nvPr/>
        </p:nvSpPr>
        <p:spPr>
          <a:xfrm>
            <a:off x="1332000" y="3852508"/>
            <a:ext cx="15485009"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1200"/>
              </a:spcAft>
              <a:buNone/>
            </a:pPr>
            <a:r>
              <a:rPr lang="es-ES" sz="2400">
                <a:solidFill>
                  <a:schemeClr val="dk1"/>
                </a:solidFill>
                <a:latin typeface="+mn-lt"/>
                <a:ea typeface="Helvetica Neue"/>
                <a:cs typeface="Helvetica Neue"/>
                <a:sym typeface="Helvetica Neue"/>
              </a:rPr>
              <a:t>La navegación insegura por Internet supone riesgos para las personas mayores, que pueden estar menos familiarizados con las plataformas y las amenazas en línea, por lo que es importante comprender los riesgos específicos a los que se enfrentan. </a:t>
            </a:r>
          </a:p>
          <a:p>
            <a:pPr marL="0" marR="0" lvl="0" indent="0" algn="l" rtl="0">
              <a:spcBef>
                <a:spcPts val="0"/>
              </a:spcBef>
              <a:spcAft>
                <a:spcPts val="1200"/>
              </a:spcAft>
              <a:buNone/>
            </a:pPr>
            <a:r>
              <a:rPr lang="es-ES" sz="2400">
                <a:solidFill>
                  <a:schemeClr val="dk1"/>
                </a:solidFill>
                <a:latin typeface="+mn-lt"/>
                <a:ea typeface="Helvetica Neue"/>
                <a:cs typeface="Helvetica Neue"/>
                <a:sym typeface="Helvetica Neue"/>
              </a:rPr>
              <a:t>Algunos de los riesgos más comunes son:</a:t>
            </a: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Phishing (suplantación de identidad) y estafas</a:t>
            </a:r>
            <a:r>
              <a:rPr lang="es-ES" sz="2400">
                <a:effectLst/>
                <a:latin typeface="+mj-lt"/>
                <a:ea typeface="Yu Mincho" panose="02020400000000000000" pitchFamily="18" charset="-128"/>
                <a:cs typeface="Arial" panose="020B0604020202020204" pitchFamily="34" charset="0"/>
              </a:rPr>
              <a:t>: Las personas mayores son más susceptibles a los correos electrónicos de phishing, los sitios web fraudulentos y las estafas telefónicas, en las que los estafadores les engañan para que revelen información sensible</a:t>
            </a:r>
            <a:r>
              <a:rPr lang="en-US" sz="2400">
                <a:solidFill>
                  <a:schemeClr val="dk1"/>
                </a:solidFill>
                <a:latin typeface="+mj-lt"/>
                <a:ea typeface="Helvetica Neue"/>
                <a:cs typeface="Helvetica Neue"/>
                <a:sym typeface="Helvetica Neue"/>
              </a:rPr>
              <a:t>.</a:t>
            </a:r>
            <a:endParaRPr lang="en-US" sz="2400" dirty="0">
              <a:solidFill>
                <a:schemeClr val="dk1"/>
              </a:solidFill>
              <a:latin typeface="+mj-lt"/>
              <a:ea typeface="Helvetica Neue"/>
              <a:cs typeface="Helvetica Neue"/>
              <a:sym typeface="Helvetica Neue"/>
            </a:endParaRP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Robo de identidad</a:t>
            </a:r>
            <a:r>
              <a:rPr lang="es-ES" sz="2400">
                <a:effectLst/>
                <a:latin typeface="+mj-lt"/>
                <a:ea typeface="Yu Mincho" panose="02020400000000000000" pitchFamily="18" charset="-128"/>
                <a:cs typeface="Arial" panose="020B0604020202020204" pitchFamily="34" charset="0"/>
              </a:rPr>
              <a:t>: La navegación insegura por Internet aumenta el riesgo de robo de información personal y de identidad, lo que provoca pérdidas económicas y trastornos en sus vidas.</a:t>
            </a:r>
            <a:endParaRPr lang="en-GB" sz="2400">
              <a:latin typeface="+mj-lt"/>
              <a:ea typeface="Yu Mincho" panose="02020400000000000000" pitchFamily="18" charset="-128"/>
              <a:cs typeface="Arial" panose="020B0604020202020204" pitchFamily="34" charset="0"/>
            </a:endParaRP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Fraude financiero</a:t>
            </a:r>
            <a:r>
              <a:rPr lang="es-ES" sz="2400">
                <a:effectLst/>
                <a:latin typeface="+mj-lt"/>
                <a:ea typeface="Yu Mincho" panose="02020400000000000000" pitchFamily="18" charset="-128"/>
                <a:cs typeface="Arial" panose="020B0604020202020204" pitchFamily="34" charset="0"/>
              </a:rPr>
              <a:t>: Las personas mayores son objeto de falsos planes de inversión, estafas de lotería o compras fraudulentas, explotando su confianza y vulnerabilidad.</a:t>
            </a:r>
            <a:endParaRPr lang="en-GB" sz="2400">
              <a:latin typeface="+mj-lt"/>
              <a:ea typeface="Yu Mincho" panose="02020400000000000000" pitchFamily="18" charset="-128"/>
              <a:cs typeface="Arial" panose="020B0604020202020204" pitchFamily="34" charset="0"/>
            </a:endParaRP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Malware y virus</a:t>
            </a:r>
            <a:r>
              <a:rPr lang="es-ES" sz="2400">
                <a:effectLst/>
                <a:latin typeface="+mj-lt"/>
                <a:ea typeface="Yu Mincho" panose="02020400000000000000" pitchFamily="18" charset="-128"/>
                <a:cs typeface="Arial" panose="020B0604020202020204" pitchFamily="34" charset="0"/>
              </a:rPr>
              <a:t>: La navegación insegura por Internet puede dar lugar a descargas involuntarias de programas dañinos que ponen en peligro la seguridad del dispositivo y la información personal.</a:t>
            </a:r>
            <a:endParaRPr lang="en-GB" sz="240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51206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 Introducción a la seguridad en línea</a:t>
            </a:r>
            <a:endParaRPr lang="es-ES" sz="4800" dirty="0">
              <a:solidFill>
                <a:schemeClr val="tx1"/>
              </a:solidFill>
              <a:latin typeface="+mn-lt"/>
            </a:endParaRPr>
          </a:p>
        </p:txBody>
      </p:sp>
      <p:sp>
        <p:nvSpPr>
          <p:cNvPr id="119" name="Google Shape;119;p6"/>
          <p:cNvSpPr txBox="1"/>
          <p:nvPr/>
        </p:nvSpPr>
        <p:spPr>
          <a:xfrm>
            <a:off x="1295399" y="3390900"/>
            <a:ext cx="1186400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¿Cuáles son los riesgos de una navegación insegura por Internet? </a:t>
            </a:r>
            <a:endParaRPr lang="es-ES" sz="2800" dirty="0">
              <a:solidFill>
                <a:srgbClr val="00CCFF"/>
              </a:solidFill>
              <a:latin typeface="+mn-lt"/>
            </a:endParaRPr>
          </a:p>
        </p:txBody>
      </p:sp>
      <p:sp>
        <p:nvSpPr>
          <p:cNvPr id="120" name="Google Shape;120;p6"/>
          <p:cNvSpPr txBox="1"/>
          <p:nvPr/>
        </p:nvSpPr>
        <p:spPr>
          <a:xfrm>
            <a:off x="1295400" y="4024780"/>
            <a:ext cx="15521609" cy="465046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Hostigamiento y ciberacoso</a:t>
            </a:r>
            <a:r>
              <a:rPr lang="es-ES" sz="2400">
                <a:effectLst/>
                <a:latin typeface="+mj-lt"/>
                <a:ea typeface="Yu Mincho" panose="02020400000000000000" pitchFamily="18" charset="-128"/>
                <a:cs typeface="Arial" panose="020B0604020202020204" pitchFamily="34" charset="0"/>
              </a:rPr>
              <a:t>: Las personas mayores pueden sufrir angustia emocional y problemas de bienestar mental debido al acoso en línea.</a:t>
            </a:r>
            <a:endParaRPr lang="en-GB" sz="2400">
              <a:latin typeface="+mj-lt"/>
              <a:ea typeface="Yu Mincho" panose="02020400000000000000" pitchFamily="18" charset="-128"/>
              <a:cs typeface="Arial" panose="020B0604020202020204" pitchFamily="34" charset="0"/>
            </a:endParaRP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Vulneración de la intimidad</a:t>
            </a:r>
            <a:r>
              <a:rPr lang="es-ES" sz="2400">
                <a:effectLst/>
                <a:latin typeface="+mj-lt"/>
                <a:ea typeface="Yu Mincho" panose="02020400000000000000" pitchFamily="18" charset="-128"/>
                <a:cs typeface="Arial" panose="020B0604020202020204" pitchFamily="34" charset="0"/>
              </a:rPr>
              <a:t>: Las prácticas inadecuadas de protección de la intimidad y privacidad pueden poner al descubierto información personal y provocar robos de identidad o solicitudes no deseadas.</a:t>
            </a:r>
            <a:endParaRPr lang="en-GB" sz="2400">
              <a:latin typeface="+mj-lt"/>
              <a:ea typeface="Yu Mincho" panose="02020400000000000000" pitchFamily="18" charset="-128"/>
              <a:cs typeface="Arial" panose="020B0604020202020204" pitchFamily="34" charset="0"/>
            </a:endParaRP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Estafas de servicio técnico</a:t>
            </a:r>
            <a:r>
              <a:rPr lang="es-ES" sz="2400">
                <a:effectLst/>
                <a:latin typeface="+mj-lt"/>
                <a:ea typeface="Yu Mincho" panose="02020400000000000000" pitchFamily="18" charset="-128"/>
                <a:cs typeface="Arial" panose="020B0604020202020204" pitchFamily="34" charset="0"/>
              </a:rPr>
              <a:t>: Las personas mayores son más susceptibles de sufrir estafas en las que los estafadores se hacen pasar por representantes del servicio técnica.</a:t>
            </a:r>
            <a:endParaRPr lang="en-GB" sz="2400">
              <a:latin typeface="+mj-lt"/>
              <a:ea typeface="Yu Mincho" panose="02020400000000000000" pitchFamily="18" charset="-128"/>
              <a:cs typeface="Arial" panose="020B0604020202020204" pitchFamily="34" charset="0"/>
            </a:endParaRPr>
          </a:p>
          <a:p>
            <a:pPr marL="342900" marR="0" lvl="0" indent="-342900" algn="l" rtl="0">
              <a:spcBef>
                <a:spcPts val="0"/>
              </a:spcBef>
              <a:spcAft>
                <a:spcPts val="600"/>
              </a:spcAft>
              <a:buClr>
                <a:srgbClr val="00CCFF"/>
              </a:buClr>
              <a:buFont typeface="Wingdings" panose="05000000000000000000" pitchFamily="2" charset="2"/>
              <a:buChar char="§"/>
            </a:pPr>
            <a:r>
              <a:rPr lang="es-ES" sz="2400" b="1">
                <a:effectLst/>
                <a:latin typeface="+mj-lt"/>
                <a:ea typeface="Yu Mincho" panose="02020400000000000000" pitchFamily="18" charset="-128"/>
                <a:cs typeface="Arial" panose="020B0604020202020204" pitchFamily="34" charset="0"/>
              </a:rPr>
              <a:t>Falta de conocimientos digitales</a:t>
            </a:r>
            <a:r>
              <a:rPr lang="es-ES" sz="2400">
                <a:effectLst/>
                <a:latin typeface="+mj-lt"/>
                <a:ea typeface="Yu Mincho" panose="02020400000000000000" pitchFamily="18" charset="-128"/>
                <a:cs typeface="Arial" panose="020B0604020202020204" pitchFamily="34" charset="0"/>
              </a:rPr>
              <a:t>: La inseguridad de la navegación por Internet se ve agravada por la falta de conocimientos digitales de las personas mayores, que las hace más vulnerables a amenazas y estafas.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Las personas mayores deben ser conscientes de estos riesgos y tomar medidas proactivas para prevenirlos, por ejemplo buscando ayuda y apoyo de personas de confianza o comunicando sus preocupaciones a las autoridades o plataformas pertinentes.</a:t>
            </a:r>
            <a:endParaRPr lang="en-GB" sz="240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850276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02010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1. Introducción a la seguridad en línea</a:t>
            </a:r>
            <a:endParaRPr lang="es-ES" sz="4800" dirty="0">
              <a:solidFill>
                <a:schemeClr val="tx1"/>
              </a:solidFill>
              <a:latin typeface="+mn-lt"/>
            </a:endParaRPr>
          </a:p>
        </p:txBody>
      </p:sp>
      <p:sp>
        <p:nvSpPr>
          <p:cNvPr id="119" name="Google Shape;119;p6"/>
          <p:cNvSpPr txBox="1"/>
          <p:nvPr/>
        </p:nvSpPr>
        <p:spPr>
          <a:xfrm>
            <a:off x="1295399" y="3390900"/>
            <a:ext cx="1480599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¿Por qué no deberías dejar de navegar por Internet a pesar de los riesgos?</a:t>
            </a:r>
            <a:endParaRPr lang="es-ES" dirty="0">
              <a:solidFill>
                <a:srgbClr val="00CCFF"/>
              </a:solidFill>
              <a:latin typeface="+mn-lt"/>
            </a:endParaRPr>
          </a:p>
        </p:txBody>
      </p:sp>
      <p:sp>
        <p:nvSpPr>
          <p:cNvPr id="120" name="Google Shape;120;p6"/>
          <p:cNvSpPr txBox="1"/>
          <p:nvPr/>
        </p:nvSpPr>
        <p:spPr>
          <a:xfrm>
            <a:off x="1295400" y="4024780"/>
            <a:ext cx="10661073" cy="3902566"/>
          </a:xfrm>
          <a:prstGeom prst="rect">
            <a:avLst/>
          </a:prstGeom>
          <a:noFill/>
          <a:ln>
            <a:noFill/>
          </a:ln>
        </p:spPr>
        <p:txBody>
          <a:bodyPr spcFirstLastPara="1" wrap="square" lIns="91425" tIns="45700" rIns="91425" bIns="45700" anchor="t" anchorCtr="0">
            <a:spAutoFit/>
          </a:bodyPr>
          <a:lstStyle/>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La seguridad en Internet es importante, pero no tiene por qué ser estresante. La concienciación es un primer paso poderoso para protegerse junto con un software antivirus de confianza (¡muchos de ellos son gratuitos!).</a:t>
            </a:r>
            <a:endParaRPr lang="en-GB" sz="2400">
              <a:effectLst/>
              <a:latin typeface="+mj-lt"/>
              <a:ea typeface="Yu Mincho" panose="02020400000000000000" pitchFamily="18" charset="-128"/>
              <a:cs typeface="Arial" panose="020B0604020202020204" pitchFamily="34" charset="0"/>
            </a:endParaRPr>
          </a:p>
          <a:p>
            <a:pPr algn="just">
              <a:lnSpc>
                <a:spcPct val="110000"/>
              </a:lnSpc>
              <a:spcAft>
                <a:spcPts val="600"/>
              </a:spcAft>
            </a:pPr>
            <a:r>
              <a:rPr lang="es-ES" sz="2400">
                <a:effectLst/>
                <a:latin typeface="+mj-lt"/>
                <a:ea typeface="Yu Mincho" panose="02020400000000000000" pitchFamily="18" charset="-128"/>
                <a:cs typeface="Arial" panose="020B0604020202020204" pitchFamily="34" charset="0"/>
              </a:rPr>
              <a:t>No deberías dejar por completo de navegar por internet a pesar de los riesgos en línea, ya que la red puede tener enormes ventajas para tu bienestar e inclusión social. Internet ofrece una gran cantidad de </a:t>
            </a:r>
            <a:r>
              <a:rPr lang="es-ES" sz="2400" b="1">
                <a:effectLst/>
                <a:latin typeface="+mj-lt"/>
                <a:ea typeface="Yu Mincho" panose="02020400000000000000" pitchFamily="18" charset="-128"/>
                <a:cs typeface="Arial" panose="020B0604020202020204" pitchFamily="34" charset="0"/>
              </a:rPr>
              <a:t>información y recursos</a:t>
            </a:r>
            <a:r>
              <a:rPr lang="es-ES" sz="2400">
                <a:effectLst/>
                <a:latin typeface="+mj-lt"/>
                <a:ea typeface="Yu Mincho" panose="02020400000000000000" pitchFamily="18" charset="-128"/>
                <a:cs typeface="Arial" panose="020B0604020202020204" pitchFamily="34" charset="0"/>
              </a:rPr>
              <a:t> que pueden beneficiarte enormemente. Permite acceder a noticias, material educativo, recursos sanitarios, herramientas de comunicación y diversos servicios online.</a:t>
            </a:r>
            <a:endParaRPr lang="en-GB" sz="2400">
              <a:effectLst/>
              <a:latin typeface="+mj-lt"/>
              <a:ea typeface="Yu Mincho" panose="02020400000000000000" pitchFamily="18" charset="-128"/>
              <a:cs typeface="Arial" panose="020B0604020202020204" pitchFamily="34" charset="0"/>
            </a:endParaRPr>
          </a:p>
        </p:txBody>
      </p:sp>
      <p:pic>
        <p:nvPicPr>
          <p:cNvPr id="7" name="Imagen 6">
            <a:extLst>
              <a:ext uri="{FF2B5EF4-FFF2-40B4-BE49-F238E27FC236}">
                <a16:creationId xmlns:a16="http://schemas.microsoft.com/office/drawing/2014/main" id="{69ECE60E-5D28-4B09-B799-7ED6BFF5EE02}"/>
              </a:ext>
            </a:extLst>
          </p:cNvPr>
          <p:cNvPicPr>
            <a:picLocks noChangeAspect="1"/>
          </p:cNvPicPr>
          <p:nvPr/>
        </p:nvPicPr>
        <p:blipFill rotWithShape="1">
          <a:blip r:embed="rId3"/>
          <a:srcRect l="318" t="-520" r="1077" b="-520"/>
          <a:stretch/>
        </p:blipFill>
        <p:spPr>
          <a:xfrm>
            <a:off x="12388524" y="3914080"/>
            <a:ext cx="4306204" cy="4420084"/>
          </a:xfrm>
          <a:prstGeom prst="rect">
            <a:avLst/>
          </a:prstGeom>
        </p:spPr>
      </p:pic>
    </p:spTree>
    <p:extLst>
      <p:ext uri="{BB962C8B-B14F-4D97-AF65-F5344CB8AC3E}">
        <p14:creationId xmlns:p14="http://schemas.microsoft.com/office/powerpoint/2010/main" val="247189704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4524</Words>
  <Application>Microsoft Office PowerPoint</Application>
  <PresentationFormat>Personalizado</PresentationFormat>
  <Paragraphs>235</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33</vt:i4>
      </vt:variant>
    </vt:vector>
  </HeadingPairs>
  <TitlesOfParts>
    <vt:vector size="40" baseType="lpstr">
      <vt:lpstr>Helvetica Neue</vt:lpstr>
      <vt:lpstr>DM Sans</vt:lpstr>
      <vt:lpstr>Arial</vt:lpstr>
      <vt:lpstr>Calibri</vt:lpstr>
      <vt:lpstr>Wingdings</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50</cp:revision>
  <dcterms:created xsi:type="dcterms:W3CDTF">2022-01-27T16:04:38Z</dcterms:created>
  <dcterms:modified xsi:type="dcterms:W3CDTF">2023-07-07T07:59:47Z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