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7"/>
  </p:notesMasterIdLst>
  <p:sldIdLst>
    <p:sldId id="256" r:id="rId3"/>
    <p:sldId id="273" r:id="rId4"/>
    <p:sldId id="257" r:id="rId5"/>
    <p:sldId id="259" r:id="rId6"/>
    <p:sldId id="260" r:id="rId7"/>
    <p:sldId id="275" r:id="rId8"/>
    <p:sldId id="261" r:id="rId9"/>
    <p:sldId id="276" r:id="rId10"/>
    <p:sldId id="277" r:id="rId11"/>
    <p:sldId id="278" r:id="rId12"/>
    <p:sldId id="279" r:id="rId13"/>
    <p:sldId id="280" r:id="rId14"/>
    <p:sldId id="281" r:id="rId15"/>
    <p:sldId id="282" r:id="rId16"/>
    <p:sldId id="284" r:id="rId17"/>
    <p:sldId id="283" r:id="rId18"/>
    <p:sldId id="285" r:id="rId19"/>
    <p:sldId id="286" r:id="rId20"/>
    <p:sldId id="287" r:id="rId21"/>
    <p:sldId id="288" r:id="rId22"/>
    <p:sldId id="274" r:id="rId23"/>
    <p:sldId id="289" r:id="rId24"/>
    <p:sldId id="296" r:id="rId25"/>
    <p:sldId id="290" r:id="rId26"/>
    <p:sldId id="295" r:id="rId27"/>
    <p:sldId id="298" r:id="rId28"/>
    <p:sldId id="291" r:id="rId29"/>
    <p:sldId id="299" r:id="rId30"/>
    <p:sldId id="300" r:id="rId31"/>
    <p:sldId id="301" r:id="rId32"/>
    <p:sldId id="297" r:id="rId33"/>
    <p:sldId id="303" r:id="rId34"/>
    <p:sldId id="267" r:id="rId35"/>
    <p:sldId id="270" r:id="rId36"/>
  </p:sldIdLst>
  <p:sldSz cx="18288000" cy="10287000"/>
  <p:notesSz cx="18288000" cy="10287000"/>
  <p:embeddedFontLst>
    <p:embeddedFont>
      <p:font typeface="Calibri" panose="020F0502020204030204" pitchFamily="34" charset="0"/>
      <p:regular r:id="rId38"/>
      <p:bold r:id="rId39"/>
      <p:italic r:id="rId40"/>
      <p:boldItalic r:id="rId41"/>
    </p:embeddedFont>
    <p:embeddedFont>
      <p:font typeface="DM Sans" pitchFamily="2" charset="0"/>
      <p:regular r:id="rId42"/>
      <p:bold r:id="rId43"/>
      <p:italic r:id="rId44"/>
      <p:boldItalic r:id="rId45"/>
    </p:embeddedFont>
    <p:embeddedFont>
      <p:font typeface="Helvetica Neue"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5503" autoAdjust="0"/>
  </p:normalViewPr>
  <p:slideViewPr>
    <p:cSldViewPr snapToGrid="0">
      <p:cViewPr varScale="1">
        <p:scale>
          <a:sx n="61" d="100"/>
          <a:sy n="61" d="100"/>
        </p:scale>
        <p:origin x="749"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06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6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67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72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15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3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06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06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5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59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2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43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9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054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044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43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1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11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70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804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4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16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ufale.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toolbox.google.com/factcheck/explorer?authuser=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849999" y="4411100"/>
            <a:ext cx="14588000"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Con seguridad e inteligencia por Internet:</a:t>
            </a:r>
          </a:p>
          <a:p>
            <a:pPr marL="0" marR="0" lvl="0" indent="0" algn="ctr" rtl="0">
              <a:lnSpc>
                <a:spcPct val="100000"/>
              </a:lnSpc>
              <a:spcBef>
                <a:spcPts val="0"/>
              </a:spcBef>
              <a:spcAft>
                <a:spcPts val="0"/>
              </a:spcAft>
              <a:buClr>
                <a:srgbClr val="4D94B7"/>
              </a:buClr>
              <a:buSzPts val="3600"/>
              <a:buFont typeface="Helvetica Neue"/>
              <a:buNone/>
            </a:pPr>
            <a:r>
              <a:rPr lang="en-GB" sz="4400" b="1">
                <a:solidFill>
                  <a:schemeClr val="tx1"/>
                </a:solidFill>
                <a:latin typeface="+mn-lt"/>
                <a:ea typeface="Helvetica Neue"/>
                <a:cs typeface="Helvetica Neue"/>
                <a:sym typeface="Helvetica Neue"/>
              </a:rPr>
              <a:t>Cómo gestionar tu identidad e interacciones digitales</a:t>
            </a:r>
            <a:endParaRPr lang="en-GB" sz="4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en-GB" sz="1800" b="1">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1999" y="6047095"/>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n-GB" sz="4000">
                <a:solidFill>
                  <a:schemeClr val="tx1"/>
                </a:solidFill>
                <a:latin typeface="Arial" pitchFamily="34" charset="0"/>
                <a:ea typeface="Helvetica Neue"/>
                <a:cs typeface="Arial" pitchFamily="34" charset="0"/>
                <a:sym typeface="Helvetica Neue"/>
              </a:rPr>
              <a:t>Proporcionado por: IDP &amp; IHF</a:t>
            </a:r>
            <a:endParaRPr lang="en-GB" sz="4000" i="0" u="none" strike="noStrike" cap="none">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7F6CF5D5-403D-EA63-C8FD-5646A7775ECB}"/>
              </a:ext>
            </a:extLst>
          </p:cNvPr>
          <p:cNvSpPr/>
          <p:nvPr/>
        </p:nvSpPr>
        <p:spPr>
          <a:xfrm>
            <a:off x="6848330"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785652"/>
          </a:xfrm>
          <a:prstGeom prst="rect">
            <a:avLst/>
          </a:prstGeom>
          <a:noFill/>
        </p:spPr>
        <p:txBody>
          <a:bodyPr wrap="square" rtlCol="0">
            <a:spAutoFit/>
          </a:bodyPr>
          <a:lstStyle/>
          <a:p>
            <a:r>
              <a:rPr lang="en-GB" sz="2000" b="1">
                <a:latin typeface="+mn-lt"/>
              </a:rPr>
              <a:t>Credenciales</a:t>
            </a:r>
          </a:p>
          <a:p>
            <a:endParaRPr lang="en-GB" sz="2000" b="1">
              <a:latin typeface="+mn-lt"/>
            </a:endParaRPr>
          </a:p>
          <a:p>
            <a:pPr marL="285750" indent="-285750">
              <a:buFont typeface="Arial" panose="020B0604020202020204" pitchFamily="34" charset="0"/>
              <a:buChar char="•"/>
            </a:pPr>
            <a:r>
              <a:rPr lang="en-GB" sz="2000">
                <a:latin typeface="+mn-lt"/>
              </a:rPr>
              <a:t>Nombres de usuario</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Contraseñas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Mecanismos de autenticación</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Preguntas de seguridad</a:t>
            </a:r>
            <a:endParaRPr lang="en-GB" sz="2000" dirty="0">
              <a:latin typeface="+mn-lt"/>
            </a:endParaRP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093428"/>
          </a:xfrm>
          <a:prstGeom prst="rect">
            <a:avLst/>
          </a:prstGeom>
          <a:noFill/>
        </p:spPr>
        <p:txBody>
          <a:bodyPr wrap="square" rtlCol="0">
            <a:spAutoFit/>
          </a:bodyPr>
          <a:lstStyle/>
          <a:p>
            <a:r>
              <a:rPr lang="en-GB" sz="2000" b="1">
                <a:latin typeface="+mn-lt"/>
              </a:rPr>
              <a:t>Perfiles en línea</a:t>
            </a:r>
            <a:endParaRPr lang="en-GB" sz="2000" b="1" dirty="0">
              <a:latin typeface="+mn-lt"/>
            </a:endParaRPr>
          </a:p>
          <a:p>
            <a:pPr algn="ctr"/>
            <a:endParaRPr lang="en-GB" sz="2000" b="1" dirty="0">
              <a:latin typeface="+mn-lt"/>
            </a:endParaRPr>
          </a:p>
          <a:p>
            <a:pPr marL="285750" indent="-285750">
              <a:buFont typeface="Arial" panose="020B0604020202020204" pitchFamily="34" charset="0"/>
              <a:buChar char="•"/>
            </a:pPr>
            <a:r>
              <a:rPr lang="en-GB" sz="2000">
                <a:latin typeface="+mn-lt"/>
              </a:rPr>
              <a:t>Redes sociales (Facebook, Instagram, Twitter, etc.)</a:t>
            </a:r>
          </a:p>
          <a:p>
            <a:pPr marL="285750" indent="-285750">
              <a:buFont typeface="Arial" panose="020B0604020202020204" pitchFamily="34" charset="0"/>
              <a:buChar char="•"/>
            </a:pPr>
            <a:r>
              <a:rPr lang="en-GB" sz="2000">
                <a:latin typeface="+mn-lt"/>
              </a:rPr>
              <a:t>Redes profesionales (LinkedIn, etc.)</a:t>
            </a:r>
          </a:p>
          <a:p>
            <a:pPr marL="285750" indent="-285750">
              <a:buFont typeface="Arial" panose="020B0604020202020204" pitchFamily="34" charset="0"/>
              <a:buChar char="•"/>
            </a:pPr>
            <a:r>
              <a:rPr lang="en-GB" sz="2000">
                <a:latin typeface="+mn-lt"/>
              </a:rPr>
              <a:t>Foros y comunidades online</a:t>
            </a:r>
          </a:p>
          <a:p>
            <a:pPr marL="285750" indent="-285750">
              <a:buFont typeface="Arial" panose="020B0604020202020204" pitchFamily="34" charset="0"/>
              <a:buChar char="•"/>
            </a:pPr>
            <a:r>
              <a:rPr lang="en-GB" sz="2000">
                <a:latin typeface="+mn-lt"/>
              </a:rPr>
              <a:t>Blog o sitio web</a:t>
            </a:r>
            <a:endParaRPr lang="en-GB" sz="2000" dirty="0">
              <a:latin typeface="+mn-lt"/>
            </a:endParaRPr>
          </a:p>
        </p:txBody>
      </p:sp>
      <p:sp>
        <p:nvSpPr>
          <p:cNvPr id="4" name="CasellaDiTesto 3">
            <a:extLst>
              <a:ext uri="{FF2B5EF4-FFF2-40B4-BE49-F238E27FC236}">
                <a16:creationId xmlns:a16="http://schemas.microsoft.com/office/drawing/2014/main" id="{775DBD5B-3AF9-CD87-D040-DB084F3AFEB0}"/>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p>
          <a:p>
            <a:endParaRPr lang="en-GB" sz="2000" b="1">
              <a:latin typeface="+mn-lt"/>
            </a:endParaRPr>
          </a:p>
          <a:p>
            <a:pPr marL="285750" indent="-285750">
              <a:buFont typeface="Arial" panose="020B0604020202020204" pitchFamily="34" charset="0"/>
              <a:buChar char="•"/>
            </a:pPr>
            <a:r>
              <a:rPr lang="en-GB" sz="2000">
                <a:latin typeface="+mn-lt"/>
              </a:rPr>
              <a:t>Nombre</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Edad</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Direcciones y números (físicos y no físicos)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Tree>
    <p:extLst>
      <p:ext uri="{BB962C8B-B14F-4D97-AF65-F5344CB8AC3E}">
        <p14:creationId xmlns:p14="http://schemas.microsoft.com/office/powerpoint/2010/main" val="33184350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02D58602-0D0E-22E0-F427-F701C8BE66D6}"/>
              </a:ext>
            </a:extLst>
          </p:cNvPr>
          <p:cNvSpPr/>
          <p:nvPr/>
        </p:nvSpPr>
        <p:spPr>
          <a:xfrm>
            <a:off x="9615342"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785652"/>
          </a:xfrm>
          <a:prstGeom prst="rect">
            <a:avLst/>
          </a:prstGeom>
          <a:noFill/>
        </p:spPr>
        <p:txBody>
          <a:bodyPr wrap="square" rtlCol="0">
            <a:spAutoFit/>
          </a:bodyPr>
          <a:lstStyle/>
          <a:p>
            <a:r>
              <a:rPr lang="en-GB" sz="2000" b="1">
                <a:latin typeface="+mn-lt"/>
              </a:rPr>
              <a:t>Credenciales</a:t>
            </a:r>
          </a:p>
          <a:p>
            <a:endParaRPr lang="en-GB" sz="2000" b="1">
              <a:latin typeface="+mn-lt"/>
            </a:endParaRPr>
          </a:p>
          <a:p>
            <a:pPr marL="285750" indent="-285750">
              <a:buFont typeface="Arial" panose="020B0604020202020204" pitchFamily="34" charset="0"/>
              <a:buChar char="•"/>
            </a:pPr>
            <a:r>
              <a:rPr lang="en-GB" sz="2000">
                <a:latin typeface="+mn-lt"/>
              </a:rPr>
              <a:t>Nombres de usuario</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Contraseñas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Mecanismos de autenticación</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Preguntas de seguridad</a:t>
            </a:r>
            <a:endParaRPr lang="en-GB" sz="2000" dirty="0">
              <a:latin typeface="+mn-lt"/>
            </a:endParaRP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401205"/>
          </a:xfrm>
          <a:prstGeom prst="rect">
            <a:avLst/>
          </a:prstGeom>
          <a:noFill/>
        </p:spPr>
        <p:txBody>
          <a:bodyPr wrap="square" rtlCol="0">
            <a:spAutoFit/>
          </a:bodyPr>
          <a:lstStyle/>
          <a:p>
            <a:r>
              <a:rPr lang="en-GB" sz="2000" b="1">
                <a:latin typeface="+mn-lt"/>
              </a:rPr>
              <a:t>Perfiles en línea</a:t>
            </a:r>
          </a:p>
          <a:p>
            <a:pPr algn="ctr"/>
            <a:endParaRPr lang="en-GB" sz="2000" b="1">
              <a:latin typeface="+mn-lt"/>
            </a:endParaRPr>
          </a:p>
          <a:p>
            <a:pPr marL="285750" indent="-285750">
              <a:buFont typeface="Arial" panose="020B0604020202020204" pitchFamily="34" charset="0"/>
              <a:buChar char="•"/>
            </a:pPr>
            <a:r>
              <a:rPr lang="en-GB" sz="2000">
                <a:latin typeface="+mn-lt"/>
              </a:rPr>
              <a:t>Redes sociales (Facebook, Instagram, Twitter, etc.)</a:t>
            </a:r>
          </a:p>
          <a:p>
            <a:pPr marL="285750" indent="-285750">
              <a:buFont typeface="Arial" panose="020B0604020202020204" pitchFamily="34" charset="0"/>
              <a:buChar char="•"/>
            </a:pPr>
            <a:r>
              <a:rPr lang="en-GB" sz="2000">
                <a:latin typeface="+mn-lt"/>
              </a:rPr>
              <a:t>Redes profesionales (LinkedIn, etc.)</a:t>
            </a:r>
          </a:p>
          <a:p>
            <a:pPr marL="285750" indent="-285750">
              <a:buFont typeface="Arial" panose="020B0604020202020204" pitchFamily="34" charset="0"/>
              <a:buChar char="•"/>
            </a:pPr>
            <a:r>
              <a:rPr lang="en-GB" sz="2000">
                <a:latin typeface="+mn-lt"/>
              </a:rPr>
              <a:t>Foros y comunidades online</a:t>
            </a:r>
          </a:p>
          <a:p>
            <a:pPr marL="285750" indent="-285750">
              <a:buFont typeface="Arial" panose="020B0604020202020204" pitchFamily="34" charset="0"/>
              <a:buChar char="•"/>
            </a:pPr>
            <a:r>
              <a:rPr lang="en-GB" sz="2000">
                <a:latin typeface="+mn-lt"/>
              </a:rPr>
              <a:t>Blog o sitio web</a:t>
            </a:r>
          </a:p>
          <a:p>
            <a:pPr marL="285750" indent="-285750">
              <a:buFont typeface="Arial" panose="020B0604020202020204" pitchFamily="34" charset="0"/>
              <a:buChar char="•"/>
            </a:pP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en-GB" sz="2000" b="1">
                <a:latin typeface="+mn-lt"/>
              </a:rPr>
              <a:t>Huella digital</a:t>
            </a:r>
            <a:endParaRPr lang="en-GB" sz="2000" b="1" dirty="0">
              <a:latin typeface="+mn-lt"/>
            </a:endParaRPr>
          </a:p>
          <a:p>
            <a:endParaRPr lang="en-GB" sz="1800" b="1" dirty="0">
              <a:latin typeface="+mn-lt"/>
            </a:endParaRPr>
          </a:p>
          <a:p>
            <a:pPr marL="285750" indent="-285750">
              <a:buFont typeface="Arial" panose="020B0604020202020204" pitchFamily="34" charset="0"/>
              <a:buChar char="•"/>
            </a:pPr>
            <a:r>
              <a:rPr lang="en-GB" sz="2000">
                <a:latin typeface="+mn-lt"/>
              </a:rPr>
              <a:t>Historial de búsqueda</a:t>
            </a:r>
            <a:endParaRPr lang="en-GB" sz="2000" dirty="0">
              <a:latin typeface="+mn-lt"/>
            </a:endParaRP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a:latin typeface="+mn-lt"/>
              </a:rPr>
              <a:t>Registros de visitas a sitio web</a:t>
            </a:r>
            <a:endParaRPr lang="en-GB" sz="2000" dirty="0">
              <a:latin typeface="+mn-lt"/>
            </a:endParaRP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a:latin typeface="+mn-lt"/>
              </a:rPr>
              <a:t>Compras </a:t>
            </a:r>
            <a:r>
              <a:rPr lang="en-GB" sz="2000" i="1">
                <a:latin typeface="+mn-lt"/>
              </a:rPr>
              <a:t>online</a:t>
            </a:r>
            <a:r>
              <a:rPr lang="en-GB" sz="2000">
                <a:latin typeface="+mn-lt"/>
              </a:rPr>
              <a:t> y transacciones</a:t>
            </a:r>
            <a:endParaRPr lang="en-GB" sz="2000" dirty="0">
              <a:latin typeface="+mn-lt"/>
            </a:endParaRPr>
          </a:p>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2000">
                <a:latin typeface="+mn-lt"/>
              </a:rPr>
              <a:t>Publicaciones en redes sociales</a:t>
            </a:r>
            <a:endParaRPr lang="en-GB" sz="2000" dirty="0">
              <a:latin typeface="+mn-lt"/>
            </a:endParaRPr>
          </a:p>
        </p:txBody>
      </p:sp>
      <p:sp>
        <p:nvSpPr>
          <p:cNvPr id="4" name="CasellaDiTesto 3">
            <a:extLst>
              <a:ext uri="{FF2B5EF4-FFF2-40B4-BE49-F238E27FC236}">
                <a16:creationId xmlns:a16="http://schemas.microsoft.com/office/drawing/2014/main" id="{712D4451-BEA8-5CBB-161E-3F58D183D414}"/>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p>
          <a:p>
            <a:endParaRPr lang="en-GB" sz="2000" b="1">
              <a:latin typeface="+mn-lt"/>
            </a:endParaRPr>
          </a:p>
          <a:p>
            <a:pPr marL="285750" indent="-285750">
              <a:buFont typeface="Arial" panose="020B0604020202020204" pitchFamily="34" charset="0"/>
              <a:buChar char="•"/>
            </a:pPr>
            <a:r>
              <a:rPr lang="en-GB" sz="2000">
                <a:latin typeface="+mn-lt"/>
              </a:rPr>
              <a:t>Nombre</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Edad</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Direcciones y números (físicos y no físicos)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Tree>
    <p:extLst>
      <p:ext uri="{BB962C8B-B14F-4D97-AF65-F5344CB8AC3E}">
        <p14:creationId xmlns:p14="http://schemas.microsoft.com/office/powerpoint/2010/main" val="3468003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2382354"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785652"/>
          </a:xfrm>
          <a:prstGeom prst="rect">
            <a:avLst/>
          </a:prstGeom>
          <a:noFill/>
        </p:spPr>
        <p:txBody>
          <a:bodyPr wrap="square" rtlCol="0">
            <a:spAutoFit/>
          </a:bodyPr>
          <a:lstStyle/>
          <a:p>
            <a:r>
              <a:rPr lang="en-GB" sz="2000" b="1">
                <a:latin typeface="+mn-lt"/>
              </a:rPr>
              <a:t>Credenciales</a:t>
            </a:r>
          </a:p>
          <a:p>
            <a:endParaRPr lang="en-GB" sz="2000" b="1">
              <a:latin typeface="+mn-lt"/>
            </a:endParaRPr>
          </a:p>
          <a:p>
            <a:pPr marL="285750" indent="-285750">
              <a:buFont typeface="Arial" panose="020B0604020202020204" pitchFamily="34" charset="0"/>
              <a:buChar char="•"/>
            </a:pPr>
            <a:r>
              <a:rPr lang="en-GB" sz="2000">
                <a:latin typeface="+mn-lt"/>
              </a:rPr>
              <a:t>Nombres de usuario</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Contraseñas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Mecanismos de autenticación</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Preguntas de seguridad</a:t>
            </a:r>
            <a:endParaRPr lang="en-GB" sz="2000" dirty="0">
              <a:latin typeface="+mn-lt"/>
            </a:endParaRP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093428"/>
          </a:xfrm>
          <a:prstGeom prst="rect">
            <a:avLst/>
          </a:prstGeom>
          <a:noFill/>
        </p:spPr>
        <p:txBody>
          <a:bodyPr wrap="square" rtlCol="0">
            <a:spAutoFit/>
          </a:bodyPr>
          <a:lstStyle/>
          <a:p>
            <a:r>
              <a:rPr lang="en-GB" sz="2000" b="1">
                <a:latin typeface="+mn-lt"/>
              </a:rPr>
              <a:t>Perfiles en línea</a:t>
            </a:r>
          </a:p>
          <a:p>
            <a:pPr algn="ctr"/>
            <a:endParaRPr lang="en-GB" sz="2000" b="1">
              <a:latin typeface="+mn-lt"/>
            </a:endParaRPr>
          </a:p>
          <a:p>
            <a:pPr marL="285750" indent="-285750">
              <a:buFont typeface="Arial" panose="020B0604020202020204" pitchFamily="34" charset="0"/>
              <a:buChar char="•"/>
            </a:pPr>
            <a:r>
              <a:rPr lang="en-GB" sz="2000">
                <a:latin typeface="+mn-lt"/>
              </a:rPr>
              <a:t>Redes sociales (Facebook, Instagram, Twitter, etc.)</a:t>
            </a:r>
          </a:p>
          <a:p>
            <a:pPr marL="285750" indent="-285750">
              <a:buFont typeface="Arial" panose="020B0604020202020204" pitchFamily="34" charset="0"/>
              <a:buChar char="•"/>
            </a:pPr>
            <a:r>
              <a:rPr lang="en-GB" sz="2000">
                <a:latin typeface="+mn-lt"/>
              </a:rPr>
              <a:t>Redes profesionales (LinkedIn, etc.)</a:t>
            </a:r>
          </a:p>
          <a:p>
            <a:pPr marL="285750" indent="-285750">
              <a:buFont typeface="Arial" panose="020B0604020202020204" pitchFamily="34" charset="0"/>
              <a:buChar char="•"/>
            </a:pPr>
            <a:r>
              <a:rPr lang="en-GB" sz="2000">
                <a:latin typeface="+mn-lt"/>
              </a:rPr>
              <a:t>Foros y comunidades online</a:t>
            </a:r>
          </a:p>
          <a:p>
            <a:pPr marL="285750" indent="-285750">
              <a:buFont typeface="Arial" panose="020B0604020202020204" pitchFamily="34" charset="0"/>
              <a:buChar char="•"/>
            </a:pPr>
            <a:r>
              <a:rPr lang="en-GB" sz="2000">
                <a:latin typeface="+mn-lt"/>
              </a:rPr>
              <a:t>Blog o sitio web</a:t>
            </a: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en-GB" sz="2000" b="1">
                <a:latin typeface="+mn-lt"/>
              </a:rPr>
              <a:t>Huella digital</a:t>
            </a:r>
          </a:p>
          <a:p>
            <a:endParaRPr lang="en-GB" sz="1800" b="1">
              <a:latin typeface="+mn-lt"/>
            </a:endParaRPr>
          </a:p>
          <a:p>
            <a:pPr marL="285750" indent="-285750">
              <a:buFont typeface="Arial" panose="020B0604020202020204" pitchFamily="34" charset="0"/>
              <a:buChar char="•"/>
            </a:pPr>
            <a:r>
              <a:rPr lang="en-GB" sz="2000">
                <a:latin typeface="+mn-lt"/>
              </a:rPr>
              <a:t>Historial de búsqueda</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Registros de visitas a sitio web</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Compras </a:t>
            </a:r>
            <a:r>
              <a:rPr lang="en-GB" sz="2000" i="1">
                <a:latin typeface="+mn-lt"/>
              </a:rPr>
              <a:t>online</a:t>
            </a:r>
            <a:r>
              <a:rPr lang="en-GB" sz="2000">
                <a:latin typeface="+mn-lt"/>
              </a:rPr>
              <a:t> y transacciones</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Publicaciones en redes sociales</a:t>
            </a:r>
            <a:endParaRPr lang="en-GB" sz="2000" dirty="0">
              <a:latin typeface="+mn-lt"/>
            </a:endParaRP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093428"/>
          </a:xfrm>
          <a:prstGeom prst="rect">
            <a:avLst/>
          </a:prstGeom>
          <a:noFill/>
        </p:spPr>
        <p:txBody>
          <a:bodyPr wrap="square" rtlCol="0">
            <a:spAutoFit/>
          </a:bodyPr>
          <a:lstStyle/>
          <a:p>
            <a:r>
              <a:rPr lang="en-GB" sz="2000" b="1">
                <a:latin typeface="+mn-lt"/>
              </a:rPr>
              <a:t>Ajustes de privacidad</a:t>
            </a:r>
            <a:endParaRPr lang="en-GB" sz="2000" b="1" dirty="0">
              <a:latin typeface="+mn-lt"/>
            </a:endParaRPr>
          </a:p>
          <a:p>
            <a:endParaRPr lang="en-GB" sz="2000" b="1" dirty="0">
              <a:latin typeface="+mn-lt"/>
            </a:endParaRPr>
          </a:p>
          <a:p>
            <a:pPr marL="285750" indent="-285750">
              <a:buFont typeface="Arial" panose="020B0604020202020204" pitchFamily="34" charset="0"/>
              <a:buChar char="•"/>
            </a:pPr>
            <a:r>
              <a:rPr lang="es-ES" sz="2000">
                <a:latin typeface="+mn-lt"/>
              </a:rPr>
              <a:t>Controles de privacidad RRSS</a:t>
            </a:r>
          </a:p>
          <a:p>
            <a:pPr marL="285750" indent="-285750">
              <a:buFont typeface="Arial" panose="020B0604020202020204" pitchFamily="34" charset="0"/>
              <a:buChar char="•"/>
            </a:pPr>
            <a:r>
              <a:rPr lang="es-ES" sz="2000">
                <a:latin typeface="+mn-lt"/>
              </a:rPr>
              <a:t>Quién puede ver tus publicaciones e información</a:t>
            </a:r>
          </a:p>
          <a:p>
            <a:pPr marL="285750" indent="-285750">
              <a:buFont typeface="Arial" panose="020B0604020202020204" pitchFamily="34" charset="0"/>
              <a:buChar char="•"/>
            </a:pPr>
            <a:r>
              <a:rPr lang="es-ES" sz="2000">
                <a:latin typeface="+mn-lt"/>
              </a:rPr>
              <a:t>Recolección de datos de terceros y sitios web</a:t>
            </a:r>
          </a:p>
          <a:p>
            <a:pPr marL="285750" indent="-285750">
              <a:buFont typeface="Arial" panose="020B0604020202020204" pitchFamily="34" charset="0"/>
              <a:buChar char="•"/>
            </a:pPr>
            <a:r>
              <a:rPr lang="es-ES" sz="2000">
                <a:latin typeface="+mn-lt"/>
              </a:rPr>
              <a:t>Exclusión de la publicidad dirigida</a:t>
            </a:r>
            <a:endParaRPr lang="es-ES" sz="2000" dirty="0">
              <a:latin typeface="+mn-lt"/>
            </a:endParaRP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p>
          <a:p>
            <a:endParaRPr lang="en-GB" sz="2000" b="1">
              <a:latin typeface="+mn-lt"/>
            </a:endParaRPr>
          </a:p>
          <a:p>
            <a:pPr marL="285750" indent="-285750">
              <a:buFont typeface="Arial" panose="020B0604020202020204" pitchFamily="34" charset="0"/>
              <a:buChar char="•"/>
            </a:pPr>
            <a:r>
              <a:rPr lang="en-GB" sz="2000">
                <a:latin typeface="+mn-lt"/>
              </a:rPr>
              <a:t>Nombre</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Edad</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Direcciones y números (físicos y no físicos)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Tree>
    <p:extLst>
      <p:ext uri="{BB962C8B-B14F-4D97-AF65-F5344CB8AC3E}">
        <p14:creationId xmlns:p14="http://schemas.microsoft.com/office/powerpoint/2010/main" val="1009863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FC84042A-97FC-7C17-58CC-CB1EDCE77614}"/>
              </a:ext>
            </a:extLst>
          </p:cNvPr>
          <p:cNvSpPr/>
          <p:nvPr/>
        </p:nvSpPr>
        <p:spPr>
          <a:xfrm>
            <a:off x="15149366"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785652"/>
          </a:xfrm>
          <a:prstGeom prst="rect">
            <a:avLst/>
          </a:prstGeom>
          <a:noFill/>
        </p:spPr>
        <p:txBody>
          <a:bodyPr wrap="square" rtlCol="0">
            <a:spAutoFit/>
          </a:bodyPr>
          <a:lstStyle/>
          <a:p>
            <a:r>
              <a:rPr lang="en-GB" sz="2000" b="1">
                <a:latin typeface="+mn-lt"/>
              </a:rPr>
              <a:t>Credenciales</a:t>
            </a:r>
          </a:p>
          <a:p>
            <a:endParaRPr lang="en-GB" sz="2000" b="1">
              <a:latin typeface="+mn-lt"/>
            </a:endParaRPr>
          </a:p>
          <a:p>
            <a:pPr marL="285750" indent="-285750">
              <a:buFont typeface="Arial" panose="020B0604020202020204" pitchFamily="34" charset="0"/>
              <a:buChar char="•"/>
            </a:pPr>
            <a:r>
              <a:rPr lang="en-GB" sz="2000">
                <a:latin typeface="+mn-lt"/>
              </a:rPr>
              <a:t>Nombres de usuario</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Contraseñas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Mecanismos de autenticación</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Preguntas de seguridad</a:t>
            </a:r>
            <a:endParaRPr lang="en-GB" sz="2000" dirty="0">
              <a:latin typeface="+mn-lt"/>
            </a:endParaRP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093428"/>
          </a:xfrm>
          <a:prstGeom prst="rect">
            <a:avLst/>
          </a:prstGeom>
          <a:noFill/>
        </p:spPr>
        <p:txBody>
          <a:bodyPr wrap="square" rtlCol="0">
            <a:spAutoFit/>
          </a:bodyPr>
          <a:lstStyle/>
          <a:p>
            <a:r>
              <a:rPr lang="en-GB" sz="2000" b="1">
                <a:latin typeface="+mn-lt"/>
              </a:rPr>
              <a:t>Perfiles en línea</a:t>
            </a:r>
          </a:p>
          <a:p>
            <a:pPr algn="ctr"/>
            <a:endParaRPr lang="en-GB" sz="2000" b="1">
              <a:latin typeface="+mn-lt"/>
            </a:endParaRPr>
          </a:p>
          <a:p>
            <a:pPr marL="285750" indent="-285750">
              <a:buFont typeface="Arial" panose="020B0604020202020204" pitchFamily="34" charset="0"/>
              <a:buChar char="•"/>
            </a:pPr>
            <a:r>
              <a:rPr lang="en-GB" sz="2000">
                <a:latin typeface="+mn-lt"/>
              </a:rPr>
              <a:t>Redes sociales (Facebook, Instagram, Twitter, etc.)</a:t>
            </a:r>
          </a:p>
          <a:p>
            <a:pPr marL="285750" indent="-285750">
              <a:buFont typeface="Arial" panose="020B0604020202020204" pitchFamily="34" charset="0"/>
              <a:buChar char="•"/>
            </a:pPr>
            <a:r>
              <a:rPr lang="en-GB" sz="2000">
                <a:latin typeface="+mn-lt"/>
              </a:rPr>
              <a:t>Redes profesionales (LinkedIn, etc.)</a:t>
            </a:r>
          </a:p>
          <a:p>
            <a:pPr marL="285750" indent="-285750">
              <a:buFont typeface="Arial" panose="020B0604020202020204" pitchFamily="34" charset="0"/>
              <a:buChar char="•"/>
            </a:pPr>
            <a:r>
              <a:rPr lang="en-GB" sz="2000">
                <a:latin typeface="+mn-lt"/>
              </a:rPr>
              <a:t>Foros y comunidades online</a:t>
            </a:r>
          </a:p>
          <a:p>
            <a:pPr marL="285750" indent="-285750">
              <a:buFont typeface="Arial" panose="020B0604020202020204" pitchFamily="34" charset="0"/>
              <a:buChar char="•"/>
            </a:pPr>
            <a:r>
              <a:rPr lang="en-GB" sz="2000">
                <a:latin typeface="+mn-lt"/>
              </a:rPr>
              <a:t>Blog o sitio web</a:t>
            </a: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4278094"/>
          </a:xfrm>
          <a:prstGeom prst="rect">
            <a:avLst/>
          </a:prstGeom>
          <a:noFill/>
        </p:spPr>
        <p:txBody>
          <a:bodyPr wrap="square" rtlCol="0">
            <a:spAutoFit/>
          </a:bodyPr>
          <a:lstStyle/>
          <a:p>
            <a:r>
              <a:rPr lang="en-GB" sz="2000" b="1">
                <a:latin typeface="+mn-lt"/>
              </a:rPr>
              <a:t>Huella digital</a:t>
            </a:r>
          </a:p>
          <a:p>
            <a:endParaRPr lang="en-GB" sz="1800" b="1">
              <a:latin typeface="+mn-lt"/>
            </a:endParaRPr>
          </a:p>
          <a:p>
            <a:pPr marL="285750" indent="-285750">
              <a:buFont typeface="Arial" panose="020B0604020202020204" pitchFamily="34" charset="0"/>
              <a:buChar char="•"/>
            </a:pPr>
            <a:r>
              <a:rPr lang="en-GB" sz="2000">
                <a:latin typeface="+mn-lt"/>
              </a:rPr>
              <a:t>Historial de búsqueda</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Registros de visitas a sitio web</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Compras </a:t>
            </a:r>
            <a:r>
              <a:rPr lang="en-GB" sz="2000" i="1">
                <a:latin typeface="+mn-lt"/>
              </a:rPr>
              <a:t>online</a:t>
            </a:r>
            <a:r>
              <a:rPr lang="en-GB" sz="2000">
                <a:latin typeface="+mn-lt"/>
              </a:rPr>
              <a:t> y transacciones</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Publicaciones en redes sociales</a:t>
            </a:r>
          </a:p>
          <a:p>
            <a:pPr marL="285750" indent="-285750">
              <a:buFont typeface="Arial" panose="020B0604020202020204" pitchFamily="34" charset="0"/>
              <a:buChar char="•"/>
            </a:pPr>
            <a:endParaRPr lang="en-GB" sz="2000" dirty="0">
              <a:latin typeface="+mn-lt"/>
            </a:endParaRP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093428"/>
          </a:xfrm>
          <a:prstGeom prst="rect">
            <a:avLst/>
          </a:prstGeom>
          <a:noFill/>
        </p:spPr>
        <p:txBody>
          <a:bodyPr wrap="square" rtlCol="0">
            <a:spAutoFit/>
          </a:bodyPr>
          <a:lstStyle/>
          <a:p>
            <a:r>
              <a:rPr lang="en-GB" sz="2000" b="1">
                <a:latin typeface="+mn-lt"/>
              </a:rPr>
              <a:t>Ajustes de privacidad</a:t>
            </a:r>
          </a:p>
          <a:p>
            <a:endParaRPr lang="en-GB" sz="2000" b="1">
              <a:latin typeface="+mn-lt"/>
            </a:endParaRPr>
          </a:p>
          <a:p>
            <a:pPr marL="285750" indent="-285750">
              <a:buFont typeface="Arial" panose="020B0604020202020204" pitchFamily="34" charset="0"/>
              <a:buChar char="•"/>
            </a:pPr>
            <a:r>
              <a:rPr lang="es-ES" sz="2000">
                <a:latin typeface="+mn-lt"/>
              </a:rPr>
              <a:t>Controles de privacidad RRSS</a:t>
            </a:r>
          </a:p>
          <a:p>
            <a:pPr marL="285750" indent="-285750">
              <a:buFont typeface="Arial" panose="020B0604020202020204" pitchFamily="34" charset="0"/>
              <a:buChar char="•"/>
            </a:pPr>
            <a:r>
              <a:rPr lang="es-ES" sz="2000">
                <a:latin typeface="+mn-lt"/>
              </a:rPr>
              <a:t>Quién puede ver tus publicaciones e información</a:t>
            </a:r>
          </a:p>
          <a:p>
            <a:pPr marL="285750" indent="-285750">
              <a:buFont typeface="Arial" panose="020B0604020202020204" pitchFamily="34" charset="0"/>
              <a:buChar char="•"/>
            </a:pPr>
            <a:r>
              <a:rPr lang="es-ES" sz="2000">
                <a:latin typeface="+mn-lt"/>
              </a:rPr>
              <a:t>Recolección de datos de terceros y sitios web</a:t>
            </a:r>
          </a:p>
          <a:p>
            <a:pPr marL="285750" indent="-285750">
              <a:buFont typeface="Arial" panose="020B0604020202020204" pitchFamily="34" charset="0"/>
              <a:buChar char="•"/>
            </a:pPr>
            <a:r>
              <a:rPr lang="es-ES" sz="2000">
                <a:latin typeface="+mn-lt"/>
              </a:rPr>
              <a:t>Exclusión de la publicidad dirigida</a:t>
            </a:r>
            <a:endParaRPr lang="es-ES" sz="2000" dirty="0">
              <a:latin typeface="+mn-lt"/>
            </a:endParaRP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4093428"/>
          </a:xfrm>
          <a:prstGeom prst="rect">
            <a:avLst/>
          </a:prstGeom>
          <a:noFill/>
        </p:spPr>
        <p:txBody>
          <a:bodyPr wrap="square" rtlCol="0">
            <a:spAutoFit/>
          </a:bodyPr>
          <a:lstStyle/>
          <a:p>
            <a:r>
              <a:rPr lang="en-GB" sz="2000" b="1">
                <a:latin typeface="+mn-lt"/>
              </a:rPr>
              <a:t>Reputación </a:t>
            </a:r>
            <a:r>
              <a:rPr lang="en-GB" sz="2000" b="1" i="1">
                <a:latin typeface="+mn-lt"/>
              </a:rPr>
              <a:t>online</a:t>
            </a:r>
            <a:endParaRPr lang="en-GB" sz="2000" b="1" i="1" dirty="0">
              <a:latin typeface="+mn-lt"/>
            </a:endParaRPr>
          </a:p>
          <a:p>
            <a:endParaRPr lang="en-GB" sz="2000" dirty="0">
              <a:latin typeface="+mn-lt"/>
            </a:endParaRPr>
          </a:p>
          <a:p>
            <a:pPr marL="285750" indent="-285750">
              <a:buFont typeface="Arial" panose="020B0604020202020204" pitchFamily="34" charset="0"/>
              <a:buChar char="•"/>
            </a:pPr>
            <a:r>
              <a:rPr lang="es-ES" sz="2000">
                <a:latin typeface="+mn-lt"/>
              </a:rPr>
              <a:t>Comentarios </a:t>
            </a:r>
          </a:p>
          <a:p>
            <a:pPr marL="285750" indent="-285750">
              <a:buFont typeface="Arial" panose="020B0604020202020204" pitchFamily="34" charset="0"/>
              <a:buChar char="•"/>
            </a:pPr>
            <a:r>
              <a:rPr lang="es-ES" sz="2000">
                <a:latin typeface="+mn-lt"/>
              </a:rPr>
              <a:t>Recomendaciones en la red</a:t>
            </a:r>
          </a:p>
          <a:p>
            <a:pPr marL="285750" indent="-285750">
              <a:buFont typeface="Arial" panose="020B0604020202020204" pitchFamily="34" charset="0"/>
              <a:buChar char="•"/>
            </a:pPr>
            <a:r>
              <a:rPr lang="es-ES" sz="2000">
                <a:latin typeface="+mn-lt"/>
              </a:rPr>
              <a:t>Reacciones y comentarios en tus propias publicaciones</a:t>
            </a:r>
          </a:p>
          <a:p>
            <a:pPr marL="285750" indent="-285750">
              <a:buFont typeface="Arial" panose="020B0604020202020204" pitchFamily="34" charset="0"/>
              <a:buChar char="•"/>
            </a:pPr>
            <a:r>
              <a:rPr lang="es-ES" sz="2000">
                <a:latin typeface="+mn-lt"/>
              </a:rPr>
              <a:t>Presencia </a:t>
            </a:r>
            <a:r>
              <a:rPr lang="es-ES" sz="2000" i="1">
                <a:latin typeface="+mn-lt"/>
              </a:rPr>
              <a:t>online</a:t>
            </a:r>
            <a:r>
              <a:rPr lang="es-ES" sz="2000">
                <a:latin typeface="+mn-lt"/>
              </a:rPr>
              <a:t> en noticias, artículos o blogs</a:t>
            </a:r>
          </a:p>
          <a:p>
            <a:pPr marL="285750" indent="-285750">
              <a:buFont typeface="Arial" panose="020B0604020202020204" pitchFamily="34" charset="0"/>
              <a:buChar char="•"/>
            </a:pPr>
            <a:endParaRPr lang="en-GB" sz="2000" dirty="0">
              <a:latin typeface="+mn-lt"/>
            </a:endParaRPr>
          </a:p>
        </p:txBody>
      </p:sp>
      <p:sp>
        <p:nvSpPr>
          <p:cNvPr id="4" name="CasellaDiTesto 3">
            <a:extLst>
              <a:ext uri="{FF2B5EF4-FFF2-40B4-BE49-F238E27FC236}">
                <a16:creationId xmlns:a16="http://schemas.microsoft.com/office/drawing/2014/main" id="{CBCFEE63-718D-4037-5FDF-FFB24F03E68F}"/>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p>
          <a:p>
            <a:endParaRPr lang="en-GB" sz="2000" b="1">
              <a:latin typeface="+mn-lt"/>
            </a:endParaRPr>
          </a:p>
          <a:p>
            <a:pPr marL="285750" indent="-285750">
              <a:buFont typeface="Arial" panose="020B0604020202020204" pitchFamily="34" charset="0"/>
              <a:buChar char="•"/>
            </a:pPr>
            <a:r>
              <a:rPr lang="en-GB" sz="2000">
                <a:latin typeface="+mn-lt"/>
              </a:rPr>
              <a:t>Nombre</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Edad</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Direcciones y números (físicos y no físicos)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Tree>
    <p:extLst>
      <p:ext uri="{BB962C8B-B14F-4D97-AF65-F5344CB8AC3E}">
        <p14:creationId xmlns:p14="http://schemas.microsoft.com/office/powerpoint/2010/main" val="1359357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6" name="CasellaDiTesto 5">
            <a:extLst>
              <a:ext uri="{FF2B5EF4-FFF2-40B4-BE49-F238E27FC236}">
                <a16:creationId xmlns:a16="http://schemas.microsoft.com/office/drawing/2014/main" id="{F55453AE-10B2-4EF7-64EC-1DA4913C9861}"/>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p>
          <a:p>
            <a:endParaRPr lang="en-GB" sz="2000" b="1">
              <a:latin typeface="+mn-lt"/>
            </a:endParaRPr>
          </a:p>
          <a:p>
            <a:pPr marL="285750" indent="-285750">
              <a:buFont typeface="Arial" panose="020B0604020202020204" pitchFamily="34" charset="0"/>
              <a:buChar char="•"/>
            </a:pPr>
            <a:r>
              <a:rPr lang="en-GB" sz="2000">
                <a:latin typeface="+mn-lt"/>
              </a:rPr>
              <a:t>Nombre</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Edad</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Direcciones y números (físicos y no físicos)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785652"/>
          </a:xfrm>
          <a:prstGeom prst="rect">
            <a:avLst/>
          </a:prstGeom>
          <a:noFill/>
        </p:spPr>
        <p:txBody>
          <a:bodyPr wrap="square" rtlCol="0">
            <a:spAutoFit/>
          </a:bodyPr>
          <a:lstStyle/>
          <a:p>
            <a:r>
              <a:rPr lang="en-GB" sz="2000" b="1">
                <a:latin typeface="+mn-lt"/>
              </a:rPr>
              <a:t>Credenciales</a:t>
            </a:r>
          </a:p>
          <a:p>
            <a:endParaRPr lang="en-GB" sz="2000" b="1">
              <a:latin typeface="+mn-lt"/>
            </a:endParaRPr>
          </a:p>
          <a:p>
            <a:pPr marL="285750" indent="-285750">
              <a:buFont typeface="Arial" panose="020B0604020202020204" pitchFamily="34" charset="0"/>
              <a:buChar char="•"/>
            </a:pPr>
            <a:r>
              <a:rPr lang="en-GB" sz="2000">
                <a:latin typeface="+mn-lt"/>
              </a:rPr>
              <a:t>Nombres de usuario</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Contraseñas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Mecanismos de autenticación</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Preguntas de seguridad</a:t>
            </a:r>
            <a:endParaRPr lang="en-GB" sz="2000" dirty="0">
              <a:latin typeface="+mn-lt"/>
            </a:endParaRP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4093428"/>
          </a:xfrm>
          <a:prstGeom prst="rect">
            <a:avLst/>
          </a:prstGeom>
          <a:noFill/>
        </p:spPr>
        <p:txBody>
          <a:bodyPr wrap="square" rtlCol="0">
            <a:spAutoFit/>
          </a:bodyPr>
          <a:lstStyle/>
          <a:p>
            <a:r>
              <a:rPr lang="en-GB" sz="2000" b="1">
                <a:latin typeface="+mn-lt"/>
              </a:rPr>
              <a:t>Perfiles en línea</a:t>
            </a:r>
          </a:p>
          <a:p>
            <a:pPr algn="ctr"/>
            <a:endParaRPr lang="en-GB" sz="2000" b="1">
              <a:latin typeface="+mn-lt"/>
            </a:endParaRPr>
          </a:p>
          <a:p>
            <a:pPr marL="285750" indent="-285750">
              <a:buFont typeface="Arial" panose="020B0604020202020204" pitchFamily="34" charset="0"/>
              <a:buChar char="•"/>
            </a:pPr>
            <a:r>
              <a:rPr lang="en-GB" sz="2000">
                <a:latin typeface="+mn-lt"/>
              </a:rPr>
              <a:t>Redes sociales (Facebook, Instagram, Twitter, etc.)</a:t>
            </a:r>
          </a:p>
          <a:p>
            <a:pPr marL="285750" indent="-285750">
              <a:buFont typeface="Arial" panose="020B0604020202020204" pitchFamily="34" charset="0"/>
              <a:buChar char="•"/>
            </a:pPr>
            <a:r>
              <a:rPr lang="en-GB" sz="2000">
                <a:latin typeface="+mn-lt"/>
              </a:rPr>
              <a:t>Redes profesionales (LinkedIn, etc.)</a:t>
            </a:r>
          </a:p>
          <a:p>
            <a:pPr marL="285750" indent="-285750">
              <a:buFont typeface="Arial" panose="020B0604020202020204" pitchFamily="34" charset="0"/>
              <a:buChar char="•"/>
            </a:pPr>
            <a:r>
              <a:rPr lang="en-GB" sz="2000">
                <a:latin typeface="+mn-lt"/>
              </a:rPr>
              <a:t>Foros y comunidades online</a:t>
            </a:r>
          </a:p>
          <a:p>
            <a:pPr marL="285750" indent="-285750">
              <a:buFont typeface="Arial" panose="020B0604020202020204" pitchFamily="34" charset="0"/>
              <a:buChar char="•"/>
            </a:pPr>
            <a:r>
              <a:rPr lang="en-GB" sz="2000">
                <a:latin typeface="+mn-lt"/>
              </a:rPr>
              <a:t>Blog o sitio web</a:t>
            </a:r>
            <a:endParaRPr lang="en-GB" sz="2000" dirty="0">
              <a:latin typeface="+mn-lt"/>
            </a:endParaRP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en-GB" sz="2000" b="1">
                <a:latin typeface="+mn-lt"/>
              </a:rPr>
              <a:t>Huella digital</a:t>
            </a:r>
          </a:p>
          <a:p>
            <a:endParaRPr lang="en-GB" sz="1800" b="1">
              <a:latin typeface="+mn-lt"/>
            </a:endParaRPr>
          </a:p>
          <a:p>
            <a:pPr marL="285750" indent="-285750">
              <a:buFont typeface="Arial" panose="020B0604020202020204" pitchFamily="34" charset="0"/>
              <a:buChar char="•"/>
            </a:pPr>
            <a:r>
              <a:rPr lang="en-GB" sz="2000">
                <a:latin typeface="+mn-lt"/>
              </a:rPr>
              <a:t>Historial de búsqueda</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Registros de visitas a sitio web</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Compras </a:t>
            </a:r>
            <a:r>
              <a:rPr lang="en-GB" sz="2000" i="1">
                <a:latin typeface="+mn-lt"/>
              </a:rPr>
              <a:t>online</a:t>
            </a:r>
            <a:r>
              <a:rPr lang="en-GB" sz="2000">
                <a:latin typeface="+mn-lt"/>
              </a:rPr>
              <a:t> y transacciones</a:t>
            </a:r>
          </a:p>
          <a:p>
            <a:pPr marL="285750" indent="-285750">
              <a:buFont typeface="Arial" panose="020B0604020202020204" pitchFamily="34" charset="0"/>
              <a:buChar char="•"/>
            </a:pPr>
            <a:endParaRPr lang="en-GB" sz="1800">
              <a:latin typeface="+mn-lt"/>
            </a:endParaRPr>
          </a:p>
          <a:p>
            <a:pPr marL="285750" indent="-285750">
              <a:buFont typeface="Arial" panose="020B0604020202020204" pitchFamily="34" charset="0"/>
              <a:buChar char="•"/>
            </a:pPr>
            <a:r>
              <a:rPr lang="en-GB" sz="2000">
                <a:latin typeface="+mn-lt"/>
              </a:rPr>
              <a:t>Publicaciones en redes sociales</a:t>
            </a:r>
            <a:endParaRPr lang="en-GB" sz="2000" dirty="0">
              <a:latin typeface="+mn-lt"/>
            </a:endParaRP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093428"/>
          </a:xfrm>
          <a:prstGeom prst="rect">
            <a:avLst/>
          </a:prstGeom>
          <a:noFill/>
        </p:spPr>
        <p:txBody>
          <a:bodyPr wrap="square" rtlCol="0">
            <a:spAutoFit/>
          </a:bodyPr>
          <a:lstStyle/>
          <a:p>
            <a:r>
              <a:rPr lang="en-GB" sz="2000" b="1">
                <a:latin typeface="+mn-lt"/>
              </a:rPr>
              <a:t>Ajustes de privacidad</a:t>
            </a:r>
          </a:p>
          <a:p>
            <a:endParaRPr lang="en-GB" sz="2000" b="1">
              <a:latin typeface="+mn-lt"/>
            </a:endParaRPr>
          </a:p>
          <a:p>
            <a:pPr marL="285750" indent="-285750">
              <a:buFont typeface="Arial" panose="020B0604020202020204" pitchFamily="34" charset="0"/>
              <a:buChar char="•"/>
            </a:pPr>
            <a:r>
              <a:rPr lang="es-ES" sz="2000">
                <a:latin typeface="+mn-lt"/>
              </a:rPr>
              <a:t>Controles de privacidad RRSS</a:t>
            </a:r>
          </a:p>
          <a:p>
            <a:pPr marL="285750" indent="-285750">
              <a:buFont typeface="Arial" panose="020B0604020202020204" pitchFamily="34" charset="0"/>
              <a:buChar char="•"/>
            </a:pPr>
            <a:r>
              <a:rPr lang="es-ES" sz="2000">
                <a:latin typeface="+mn-lt"/>
              </a:rPr>
              <a:t>Quién puede ver tus publicaciones e información</a:t>
            </a:r>
          </a:p>
          <a:p>
            <a:pPr marL="285750" indent="-285750">
              <a:buFont typeface="Arial" panose="020B0604020202020204" pitchFamily="34" charset="0"/>
              <a:buChar char="•"/>
            </a:pPr>
            <a:r>
              <a:rPr lang="es-ES" sz="2000">
                <a:latin typeface="+mn-lt"/>
              </a:rPr>
              <a:t>Recolección de datos de terceros y sitios web</a:t>
            </a:r>
          </a:p>
          <a:p>
            <a:pPr marL="285750" indent="-285750">
              <a:buFont typeface="Arial" panose="020B0604020202020204" pitchFamily="34" charset="0"/>
              <a:buChar char="•"/>
            </a:pPr>
            <a:r>
              <a:rPr lang="es-ES" sz="2000">
                <a:latin typeface="+mn-lt"/>
              </a:rPr>
              <a:t>Exclusión de la publicidad dirigida</a:t>
            </a:r>
            <a:endParaRPr lang="es-ES" sz="2000" dirty="0">
              <a:latin typeface="+mn-lt"/>
            </a:endParaRP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3785652"/>
          </a:xfrm>
          <a:prstGeom prst="rect">
            <a:avLst/>
          </a:prstGeom>
          <a:noFill/>
        </p:spPr>
        <p:txBody>
          <a:bodyPr wrap="square" rtlCol="0">
            <a:spAutoFit/>
          </a:bodyPr>
          <a:lstStyle/>
          <a:p>
            <a:r>
              <a:rPr lang="en-GB" sz="2000" b="1">
                <a:latin typeface="+mn-lt"/>
              </a:rPr>
              <a:t>Reputación </a:t>
            </a:r>
            <a:r>
              <a:rPr lang="en-GB" sz="2000" b="1" i="1">
                <a:latin typeface="+mn-lt"/>
              </a:rPr>
              <a:t>online</a:t>
            </a:r>
          </a:p>
          <a:p>
            <a:endParaRPr lang="en-GB" sz="2000">
              <a:latin typeface="+mn-lt"/>
            </a:endParaRPr>
          </a:p>
          <a:p>
            <a:pPr marL="285750" indent="-285750">
              <a:buFont typeface="Arial" panose="020B0604020202020204" pitchFamily="34" charset="0"/>
              <a:buChar char="•"/>
            </a:pPr>
            <a:r>
              <a:rPr lang="es-ES" sz="2000">
                <a:latin typeface="+mn-lt"/>
              </a:rPr>
              <a:t>Comentarios </a:t>
            </a:r>
          </a:p>
          <a:p>
            <a:pPr marL="285750" indent="-285750">
              <a:buFont typeface="Arial" panose="020B0604020202020204" pitchFamily="34" charset="0"/>
              <a:buChar char="•"/>
            </a:pPr>
            <a:r>
              <a:rPr lang="es-ES" sz="2000">
                <a:latin typeface="+mn-lt"/>
              </a:rPr>
              <a:t>Recomendaciones en la red</a:t>
            </a:r>
          </a:p>
          <a:p>
            <a:pPr marL="285750" indent="-285750">
              <a:buFont typeface="Arial" panose="020B0604020202020204" pitchFamily="34" charset="0"/>
              <a:buChar char="•"/>
            </a:pPr>
            <a:r>
              <a:rPr lang="es-ES" sz="2000">
                <a:latin typeface="+mn-lt"/>
              </a:rPr>
              <a:t>Reacciones y comentarios en tus propias publicaciones</a:t>
            </a:r>
          </a:p>
          <a:p>
            <a:pPr marL="285750" indent="-285750">
              <a:buFont typeface="Arial" panose="020B0604020202020204" pitchFamily="34" charset="0"/>
              <a:buChar char="•"/>
            </a:pPr>
            <a:r>
              <a:rPr lang="es-ES" sz="2000">
                <a:latin typeface="+mn-lt"/>
              </a:rPr>
              <a:t>Presencia </a:t>
            </a:r>
            <a:r>
              <a:rPr lang="es-ES" sz="2000" i="1">
                <a:latin typeface="+mn-lt"/>
              </a:rPr>
              <a:t>online</a:t>
            </a:r>
            <a:r>
              <a:rPr lang="es-ES" sz="2000">
                <a:latin typeface="+mn-lt"/>
              </a:rPr>
              <a:t> en noticias, artículos o blogs</a:t>
            </a:r>
          </a:p>
        </p:txBody>
      </p:sp>
    </p:spTree>
    <p:extLst>
      <p:ext uri="{BB962C8B-B14F-4D97-AF65-F5344CB8AC3E}">
        <p14:creationId xmlns:p14="http://schemas.microsoft.com/office/powerpoint/2010/main" val="406387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Estos elementos se resumen en </a:t>
            </a:r>
            <a:r>
              <a:rPr lang="es-ES" sz="2400" b="1">
                <a:solidFill>
                  <a:schemeClr val="accent4"/>
                </a:solidFill>
                <a:latin typeface="+mn-lt"/>
                <a:ea typeface="Helvetica Neue"/>
                <a:cs typeface="Helvetica Neue"/>
                <a:sym typeface="Helvetica Neue"/>
              </a:rPr>
              <a:t>lo que una persona…</a:t>
            </a:r>
            <a:endParaRPr lang="en-GB"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pic>
        <p:nvPicPr>
          <p:cNvPr id="5" name="Elemento grafico 4" descr="Utente contorno">
            <a:extLst>
              <a:ext uri="{FF2B5EF4-FFF2-40B4-BE49-F238E27FC236}">
                <a16:creationId xmlns:a16="http://schemas.microsoft.com/office/drawing/2014/main" id="{35C17BA9-B968-D968-638E-0D1376D33A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2144240" y="4322309"/>
            <a:ext cx="2870792" cy="3019648"/>
          </a:xfrm>
          <a:prstGeom prst="rect">
            <a:avLst/>
          </a:prstGeom>
        </p:spPr>
      </p:pic>
      <p:pic>
        <p:nvPicPr>
          <p:cNvPr id="12" name="Elemento grafico 11" descr="Utente contorno">
            <a:extLst>
              <a:ext uri="{FF2B5EF4-FFF2-40B4-BE49-F238E27FC236}">
                <a16:creationId xmlns:a16="http://schemas.microsoft.com/office/drawing/2014/main" id="{3FFE274A-A502-1574-C4ED-5059271055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5886051" y="4322309"/>
            <a:ext cx="2870792" cy="3019648"/>
          </a:xfrm>
          <a:prstGeom prst="rect">
            <a:avLst/>
          </a:prstGeom>
        </p:spPr>
      </p:pic>
      <p:pic>
        <p:nvPicPr>
          <p:cNvPr id="13" name="Elemento grafico 12" descr="Utente contorno">
            <a:extLst>
              <a:ext uri="{FF2B5EF4-FFF2-40B4-BE49-F238E27FC236}">
                <a16:creationId xmlns:a16="http://schemas.microsoft.com/office/drawing/2014/main" id="{099CDC2B-575E-F86E-EBF5-C3FA8EF701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9627862" y="4322309"/>
            <a:ext cx="2870792" cy="3019648"/>
          </a:xfrm>
          <a:prstGeom prst="rect">
            <a:avLst/>
          </a:prstGeom>
        </p:spPr>
      </p:pic>
      <p:pic>
        <p:nvPicPr>
          <p:cNvPr id="14" name="Elemento grafico 13" descr="Utente contorno">
            <a:extLst>
              <a:ext uri="{FF2B5EF4-FFF2-40B4-BE49-F238E27FC236}">
                <a16:creationId xmlns:a16="http://schemas.microsoft.com/office/drawing/2014/main" id="{919F3441-24E8-A671-16E2-0FE9155DD43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13369673" y="4322309"/>
            <a:ext cx="2870792" cy="3019648"/>
          </a:xfrm>
          <a:prstGeom prst="rect">
            <a:avLst/>
          </a:prstGeom>
        </p:spPr>
      </p:pic>
      <p:sp>
        <p:nvSpPr>
          <p:cNvPr id="16" name="Google Shape;105;p4">
            <a:extLst>
              <a:ext uri="{FF2B5EF4-FFF2-40B4-BE49-F238E27FC236}">
                <a16:creationId xmlns:a16="http://schemas.microsoft.com/office/drawing/2014/main" id="{6A9059D5-EC74-A650-5676-B9B01DB0F2C5}"/>
              </a:ext>
            </a:extLst>
          </p:cNvPr>
          <p:cNvSpPr txBox="1"/>
          <p:nvPr/>
        </p:nvSpPr>
        <p:spPr>
          <a:xfrm>
            <a:off x="3190960" y="6864025"/>
            <a:ext cx="1193471"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…es</a:t>
            </a:r>
            <a:endParaRPr lang="en-GB" sz="2400" b="1" dirty="0">
              <a:solidFill>
                <a:schemeClr val="accent4"/>
              </a:solidFill>
              <a:latin typeface="+mn-lt"/>
              <a:ea typeface="Helvetica Neue"/>
              <a:cs typeface="Helvetica Neue"/>
              <a:sym typeface="Helvetica Neue"/>
            </a:endParaRPr>
          </a:p>
        </p:txBody>
      </p:sp>
      <p:sp>
        <p:nvSpPr>
          <p:cNvPr id="17" name="Google Shape;105;p4">
            <a:extLst>
              <a:ext uri="{FF2B5EF4-FFF2-40B4-BE49-F238E27FC236}">
                <a16:creationId xmlns:a16="http://schemas.microsoft.com/office/drawing/2014/main" id="{1FC52AB3-24A4-6CFA-AC2A-F790A5B7417F}"/>
              </a:ext>
            </a:extLst>
          </p:cNvPr>
          <p:cNvSpPr txBox="1"/>
          <p:nvPr/>
        </p:nvSpPr>
        <p:spPr>
          <a:xfrm>
            <a:off x="6577339" y="6864025"/>
            <a:ext cx="1488215"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…sabe</a:t>
            </a:r>
            <a:endParaRPr lang="en-GB" sz="2400" b="1" dirty="0">
              <a:solidFill>
                <a:schemeClr val="accent4"/>
              </a:solidFill>
              <a:latin typeface="+mn-lt"/>
              <a:ea typeface="Helvetica Neue"/>
              <a:cs typeface="Helvetica Neue"/>
              <a:sym typeface="Helvetica Neue"/>
            </a:endParaRPr>
          </a:p>
        </p:txBody>
      </p:sp>
      <p:sp>
        <p:nvSpPr>
          <p:cNvPr id="18" name="Google Shape;105;p4">
            <a:extLst>
              <a:ext uri="{FF2B5EF4-FFF2-40B4-BE49-F238E27FC236}">
                <a16:creationId xmlns:a16="http://schemas.microsoft.com/office/drawing/2014/main" id="{821A82B0-7C2C-88A6-84C8-09786874C973}"/>
              </a:ext>
            </a:extLst>
          </p:cNvPr>
          <p:cNvSpPr txBox="1"/>
          <p:nvPr/>
        </p:nvSpPr>
        <p:spPr>
          <a:xfrm>
            <a:off x="10502100" y="6864025"/>
            <a:ext cx="1619561"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…tiene</a:t>
            </a:r>
            <a:endParaRPr lang="en-GB" sz="2400" b="1" dirty="0">
              <a:solidFill>
                <a:schemeClr val="accent4"/>
              </a:solidFill>
              <a:latin typeface="+mn-lt"/>
              <a:ea typeface="Helvetica Neue"/>
              <a:cs typeface="Helvetica Neue"/>
              <a:sym typeface="Helvetica Neue"/>
            </a:endParaRPr>
          </a:p>
        </p:txBody>
      </p:sp>
      <p:sp>
        <p:nvSpPr>
          <p:cNvPr id="19" name="Google Shape;105;p4">
            <a:extLst>
              <a:ext uri="{FF2B5EF4-FFF2-40B4-BE49-F238E27FC236}">
                <a16:creationId xmlns:a16="http://schemas.microsoft.com/office/drawing/2014/main" id="{0EAC241A-5A10-6806-E743-1EE99D07D493}"/>
              </a:ext>
            </a:extLst>
          </p:cNvPr>
          <p:cNvSpPr txBox="1"/>
          <p:nvPr/>
        </p:nvSpPr>
        <p:spPr>
          <a:xfrm>
            <a:off x="14146949" y="6864025"/>
            <a:ext cx="1316239"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…hace</a:t>
            </a:r>
            <a:endParaRPr lang="en-GB" sz="2400" b="1" dirty="0">
              <a:solidFill>
                <a:schemeClr val="accent4"/>
              </a:solidFill>
              <a:latin typeface="+mn-lt"/>
              <a:ea typeface="Helvetica Neue"/>
              <a:cs typeface="Helvetica Neue"/>
              <a:sym typeface="Helvetica Neue"/>
            </a:endParaRPr>
          </a:p>
        </p:txBody>
      </p:sp>
      <p:sp>
        <p:nvSpPr>
          <p:cNvPr id="21" name="Google Shape;105;p4">
            <a:extLst>
              <a:ext uri="{FF2B5EF4-FFF2-40B4-BE49-F238E27FC236}">
                <a16:creationId xmlns:a16="http://schemas.microsoft.com/office/drawing/2014/main" id="{B03EE88E-A47B-4101-037D-A1B5E674CAB5}"/>
              </a:ext>
            </a:extLst>
          </p:cNvPr>
          <p:cNvSpPr txBox="1"/>
          <p:nvPr/>
        </p:nvSpPr>
        <p:spPr>
          <a:xfrm>
            <a:off x="1886445" y="7560724"/>
            <a:ext cx="3386380" cy="46162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Información personal</a:t>
            </a:r>
            <a:endParaRPr lang="en-GB" sz="2400" dirty="0">
              <a:solidFill>
                <a:schemeClr val="accent4"/>
              </a:solidFill>
              <a:latin typeface="+mn-lt"/>
              <a:ea typeface="Helvetica Neue"/>
              <a:cs typeface="Helvetica Neue"/>
              <a:sym typeface="Helvetica Neue"/>
            </a:endParaRPr>
          </a:p>
        </p:txBody>
      </p:sp>
      <p:sp>
        <p:nvSpPr>
          <p:cNvPr id="22" name="Google Shape;105;p4">
            <a:extLst>
              <a:ext uri="{FF2B5EF4-FFF2-40B4-BE49-F238E27FC236}">
                <a16:creationId xmlns:a16="http://schemas.microsoft.com/office/drawing/2014/main" id="{CCBF5233-5AFA-B954-07F8-21DA1736F172}"/>
              </a:ext>
            </a:extLst>
          </p:cNvPr>
          <p:cNvSpPr txBox="1"/>
          <p:nvPr/>
        </p:nvSpPr>
        <p:spPr>
          <a:xfrm>
            <a:off x="5928581" y="7560724"/>
            <a:ext cx="2864600" cy="120028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Credenciales</a:t>
            </a: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Ajustes de privacidad</a:t>
            </a:r>
            <a:endParaRPr lang="en-GB" sz="2400" dirty="0">
              <a:solidFill>
                <a:schemeClr val="accent4"/>
              </a:solidFill>
              <a:latin typeface="+mn-lt"/>
              <a:ea typeface="Helvetica Neue"/>
              <a:cs typeface="Helvetica Neue"/>
              <a:sym typeface="Helvetica Neue"/>
            </a:endParaRPr>
          </a:p>
        </p:txBody>
      </p:sp>
      <p:sp>
        <p:nvSpPr>
          <p:cNvPr id="23" name="Google Shape;105;p4">
            <a:extLst>
              <a:ext uri="{FF2B5EF4-FFF2-40B4-BE49-F238E27FC236}">
                <a16:creationId xmlns:a16="http://schemas.microsoft.com/office/drawing/2014/main" id="{57AEDADE-45C6-F853-7BD4-902794AA6304}"/>
              </a:ext>
            </a:extLst>
          </p:cNvPr>
          <p:cNvSpPr txBox="1"/>
          <p:nvPr/>
        </p:nvSpPr>
        <p:spPr>
          <a:xfrm>
            <a:off x="9790379" y="7560724"/>
            <a:ext cx="2535785"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Perfiles en línea</a:t>
            </a:r>
            <a:endParaRPr lang="en-GB" sz="2400" dirty="0">
              <a:solidFill>
                <a:schemeClr val="accent4"/>
              </a:solidFill>
              <a:latin typeface="+mn-lt"/>
              <a:ea typeface="Helvetica Neue"/>
              <a:cs typeface="Helvetica Neue"/>
              <a:sym typeface="Helvetica Neue"/>
            </a:endParaRPr>
          </a:p>
        </p:txBody>
      </p:sp>
      <p:sp>
        <p:nvSpPr>
          <p:cNvPr id="24" name="Google Shape;105;p4">
            <a:extLst>
              <a:ext uri="{FF2B5EF4-FFF2-40B4-BE49-F238E27FC236}">
                <a16:creationId xmlns:a16="http://schemas.microsoft.com/office/drawing/2014/main" id="{97E455FA-DB4A-9978-DA97-E88E0F973DBE}"/>
              </a:ext>
            </a:extLst>
          </p:cNvPr>
          <p:cNvSpPr txBox="1"/>
          <p:nvPr/>
        </p:nvSpPr>
        <p:spPr>
          <a:xfrm>
            <a:off x="13313434" y="7560724"/>
            <a:ext cx="3025797" cy="83095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Huella digital</a:t>
            </a: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Reputación </a:t>
            </a:r>
            <a:r>
              <a:rPr lang="en-GB" sz="2400" i="1">
                <a:solidFill>
                  <a:schemeClr val="accent4"/>
                </a:solidFill>
                <a:latin typeface="+mn-lt"/>
                <a:ea typeface="Helvetica Neue"/>
                <a:cs typeface="Helvetica Neue"/>
                <a:sym typeface="Helvetica Neue"/>
              </a:rPr>
              <a:t>online</a:t>
            </a:r>
            <a:endParaRPr lang="en-GB" sz="2400" i="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1574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3698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Establecimiento y protección de tu presencia en línea</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Crear una presencia en línea permite interactuar con los demás, compartir intereses y participar en el mundo digital.</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Según el Banco Mundial (ID4D Practitioner's Guide, 2019), </a:t>
            </a:r>
            <a:r>
              <a:rPr lang="es-ES" sz="2400" b="1">
                <a:solidFill>
                  <a:schemeClr val="accent4"/>
                </a:solidFill>
                <a:latin typeface="+mn-lt"/>
                <a:ea typeface="Helvetica Neue"/>
                <a:cs typeface="Helvetica Neue"/>
                <a:sym typeface="Helvetica Neue"/>
              </a:rPr>
              <a:t>la estructura básica </a:t>
            </a:r>
            <a:r>
              <a:rPr lang="es-ES" sz="2400">
                <a:solidFill>
                  <a:schemeClr val="accent4"/>
                </a:solidFill>
                <a:latin typeface="+mn-lt"/>
                <a:ea typeface="Helvetica Neue"/>
                <a:cs typeface="Helvetica Neue"/>
                <a:sym typeface="Helvetica Neue"/>
              </a:rPr>
              <a:t>del proceso de identidad e identificación digital </a:t>
            </a:r>
            <a:r>
              <a:rPr lang="es-ES" sz="2400" b="1">
                <a:solidFill>
                  <a:schemeClr val="accent4"/>
                </a:solidFill>
                <a:latin typeface="+mn-lt"/>
                <a:ea typeface="Helvetica Neue"/>
                <a:cs typeface="Helvetica Neue"/>
                <a:sym typeface="Helvetica Neue"/>
              </a:rPr>
              <a:t>se basa en:</a:t>
            </a:r>
            <a:endParaRPr lang="es-ES" sz="2400" b="1"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CA92E3C-AD96-2168-74F7-23F438C0ADC9}"/>
              </a:ext>
            </a:extLst>
          </p:cNvPr>
          <p:cNvSpPr/>
          <p:nvPr/>
        </p:nvSpPr>
        <p:spPr>
          <a:xfrm>
            <a:off x="1672219"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¿Quién eres?</a:t>
            </a:r>
            <a:endParaRPr lang="en-GB" sz="2400" b="1" dirty="0">
              <a:solidFill>
                <a:schemeClr val="accent4"/>
              </a:solidFill>
            </a:endParaRPr>
          </a:p>
        </p:txBody>
      </p:sp>
      <p:sp>
        <p:nvSpPr>
          <p:cNvPr id="12" name="Rettangolo con angoli arrotondati 11">
            <a:extLst>
              <a:ext uri="{FF2B5EF4-FFF2-40B4-BE49-F238E27FC236}">
                <a16:creationId xmlns:a16="http://schemas.microsoft.com/office/drawing/2014/main" id="{A32767E1-8A7B-85F4-B6D0-C98312E4A571}"/>
              </a:ext>
            </a:extLst>
          </p:cNvPr>
          <p:cNvSpPr/>
          <p:nvPr/>
        </p:nvSpPr>
        <p:spPr>
          <a:xfrm>
            <a:off x="6766608"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¿Eres quien dices ser?</a:t>
            </a:r>
            <a:endParaRPr lang="en-GB" sz="2400" b="1" dirty="0">
              <a:solidFill>
                <a:schemeClr val="accent4"/>
              </a:solidFill>
            </a:endParaRPr>
          </a:p>
        </p:txBody>
      </p:sp>
      <p:sp>
        <p:nvSpPr>
          <p:cNvPr id="13" name="Rettangolo con angoli arrotondati 12">
            <a:extLst>
              <a:ext uri="{FF2B5EF4-FFF2-40B4-BE49-F238E27FC236}">
                <a16:creationId xmlns:a16="http://schemas.microsoft.com/office/drawing/2014/main" id="{F28AFCFB-0242-2425-A6F6-322864E396CB}"/>
              </a:ext>
            </a:extLst>
          </p:cNvPr>
          <p:cNvSpPr/>
          <p:nvPr/>
        </p:nvSpPr>
        <p:spPr>
          <a:xfrm>
            <a:off x="11860997"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¿Tienes autorización?</a:t>
            </a:r>
            <a:endParaRPr lang="en-GB" sz="2400" b="1" dirty="0">
              <a:solidFill>
                <a:schemeClr val="accent4"/>
              </a:solidFill>
            </a:endParaRPr>
          </a:p>
        </p:txBody>
      </p:sp>
      <p:cxnSp>
        <p:nvCxnSpPr>
          <p:cNvPr id="15" name="Connettore 2 14">
            <a:extLst>
              <a:ext uri="{FF2B5EF4-FFF2-40B4-BE49-F238E27FC236}">
                <a16:creationId xmlns:a16="http://schemas.microsoft.com/office/drawing/2014/main" id="{5326FCBA-B44F-C4A6-1040-35293061B592}"/>
              </a:ext>
            </a:extLst>
          </p:cNvPr>
          <p:cNvCxnSpPr>
            <a:stCxn id="5" idx="2"/>
          </p:cNvCxnSpPr>
          <p:nvPr/>
        </p:nvCxnSpPr>
        <p:spPr>
          <a:xfrm>
            <a:off x="4049611"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CF5F5DC-5467-0EDD-B05A-5C9198BA48A1}"/>
              </a:ext>
            </a:extLst>
          </p:cNvPr>
          <p:cNvCxnSpPr/>
          <p:nvPr/>
        </p:nvCxnSpPr>
        <p:spPr>
          <a:xfrm>
            <a:off x="9144000"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865C7941-A450-EEE1-0244-788381CE154B}"/>
              </a:ext>
            </a:extLst>
          </p:cNvPr>
          <p:cNvCxnSpPr/>
          <p:nvPr/>
        </p:nvCxnSpPr>
        <p:spPr>
          <a:xfrm>
            <a:off x="14218934" y="6491393"/>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3E4AAAC-3F7C-0EE2-FEFA-927A9BEECDB3}"/>
              </a:ext>
            </a:extLst>
          </p:cNvPr>
          <p:cNvSpPr txBox="1"/>
          <p:nvPr/>
        </p:nvSpPr>
        <p:spPr>
          <a:xfrm>
            <a:off x="3050144" y="7017280"/>
            <a:ext cx="2154574" cy="461665"/>
          </a:xfrm>
          <a:prstGeom prst="rect">
            <a:avLst/>
          </a:prstGeom>
          <a:noFill/>
        </p:spPr>
        <p:txBody>
          <a:bodyPr wrap="square" rtlCol="0">
            <a:spAutoFit/>
          </a:bodyPr>
          <a:lstStyle/>
          <a:p>
            <a:r>
              <a:rPr lang="en-GB" sz="2400" b="1">
                <a:solidFill>
                  <a:srgbClr val="58CDFC"/>
                </a:solidFill>
              </a:rPr>
              <a:t>Identificación</a:t>
            </a:r>
            <a:endParaRPr lang="en-GB" sz="2400" b="1" dirty="0">
              <a:solidFill>
                <a:srgbClr val="58CDFC"/>
              </a:solidFill>
            </a:endParaRPr>
          </a:p>
        </p:txBody>
      </p:sp>
      <p:sp>
        <p:nvSpPr>
          <p:cNvPr id="19" name="CasellaDiTesto 18">
            <a:extLst>
              <a:ext uri="{FF2B5EF4-FFF2-40B4-BE49-F238E27FC236}">
                <a16:creationId xmlns:a16="http://schemas.microsoft.com/office/drawing/2014/main" id="{BFC884FC-FD94-979A-EFCB-71102D739E95}"/>
              </a:ext>
            </a:extLst>
          </p:cNvPr>
          <p:cNvSpPr txBox="1"/>
          <p:nvPr/>
        </p:nvSpPr>
        <p:spPr>
          <a:xfrm>
            <a:off x="8029615" y="7017280"/>
            <a:ext cx="2384409" cy="461665"/>
          </a:xfrm>
          <a:prstGeom prst="rect">
            <a:avLst/>
          </a:prstGeom>
          <a:noFill/>
        </p:spPr>
        <p:txBody>
          <a:bodyPr wrap="square" rtlCol="0">
            <a:spAutoFit/>
          </a:bodyPr>
          <a:lstStyle/>
          <a:p>
            <a:r>
              <a:rPr lang="en-GB" sz="2400" b="1">
                <a:solidFill>
                  <a:srgbClr val="58CDFC"/>
                </a:solidFill>
              </a:rPr>
              <a:t>Autenticación</a:t>
            </a:r>
            <a:endParaRPr lang="en-GB" sz="2400" b="1" dirty="0">
              <a:solidFill>
                <a:srgbClr val="58CDFC"/>
              </a:solidFill>
            </a:endParaRPr>
          </a:p>
        </p:txBody>
      </p:sp>
      <p:sp>
        <p:nvSpPr>
          <p:cNvPr id="20" name="CasellaDiTesto 19">
            <a:extLst>
              <a:ext uri="{FF2B5EF4-FFF2-40B4-BE49-F238E27FC236}">
                <a16:creationId xmlns:a16="http://schemas.microsoft.com/office/drawing/2014/main" id="{7AEF5BCA-5F7E-514A-71B8-6F42553DF056}"/>
              </a:ext>
            </a:extLst>
          </p:cNvPr>
          <p:cNvSpPr txBox="1"/>
          <p:nvPr/>
        </p:nvSpPr>
        <p:spPr>
          <a:xfrm>
            <a:off x="13161102" y="7017280"/>
            <a:ext cx="2384408" cy="461665"/>
          </a:xfrm>
          <a:prstGeom prst="rect">
            <a:avLst/>
          </a:prstGeom>
          <a:noFill/>
        </p:spPr>
        <p:txBody>
          <a:bodyPr wrap="square" rtlCol="0">
            <a:spAutoFit/>
          </a:bodyPr>
          <a:lstStyle/>
          <a:p>
            <a:r>
              <a:rPr lang="en-GB" sz="2400" b="1">
                <a:solidFill>
                  <a:srgbClr val="58CDFC"/>
                </a:solidFill>
              </a:rPr>
              <a:t>Autorización</a:t>
            </a:r>
            <a:endParaRPr lang="en-GB" sz="2400" b="1" dirty="0">
              <a:solidFill>
                <a:srgbClr val="58CDFC"/>
              </a:solidFill>
            </a:endParaRPr>
          </a:p>
        </p:txBody>
      </p:sp>
      <p:sp>
        <p:nvSpPr>
          <p:cNvPr id="21" name="CasellaDiTesto 20">
            <a:extLst>
              <a:ext uri="{FF2B5EF4-FFF2-40B4-BE49-F238E27FC236}">
                <a16:creationId xmlns:a16="http://schemas.microsoft.com/office/drawing/2014/main" id="{459F1882-B7E4-8BFC-4F22-7DEC3090F8F4}"/>
              </a:ext>
            </a:extLst>
          </p:cNvPr>
          <p:cNvSpPr txBox="1"/>
          <p:nvPr/>
        </p:nvSpPr>
        <p:spPr>
          <a:xfrm rot="10800000" flipV="1">
            <a:off x="1672219" y="7502391"/>
            <a:ext cx="4754784" cy="1569660"/>
          </a:xfrm>
          <a:prstGeom prst="rect">
            <a:avLst/>
          </a:prstGeom>
          <a:noFill/>
        </p:spPr>
        <p:txBody>
          <a:bodyPr wrap="square" rtlCol="0">
            <a:spAutoFit/>
          </a:bodyPr>
          <a:lstStyle/>
          <a:p>
            <a:pPr algn="just"/>
            <a:r>
              <a:rPr lang="es-ES" sz="2400"/>
              <a:t>Verificación y consolidación de la información de identidad pertinente para establecer la presencia digital de una persona.</a:t>
            </a:r>
            <a:endParaRPr lang="en-GB" sz="2400" dirty="0"/>
          </a:p>
        </p:txBody>
      </p:sp>
      <p:sp>
        <p:nvSpPr>
          <p:cNvPr id="22" name="CasellaDiTesto 21">
            <a:extLst>
              <a:ext uri="{FF2B5EF4-FFF2-40B4-BE49-F238E27FC236}">
                <a16:creationId xmlns:a16="http://schemas.microsoft.com/office/drawing/2014/main" id="{EAA35378-05AB-6456-4009-B3F783921354}"/>
              </a:ext>
            </a:extLst>
          </p:cNvPr>
          <p:cNvSpPr txBox="1"/>
          <p:nvPr/>
        </p:nvSpPr>
        <p:spPr>
          <a:xfrm rot="10800000" flipV="1">
            <a:off x="6766608" y="7458401"/>
            <a:ext cx="4754784" cy="1938992"/>
          </a:xfrm>
          <a:prstGeom prst="rect">
            <a:avLst/>
          </a:prstGeom>
          <a:noFill/>
        </p:spPr>
        <p:txBody>
          <a:bodyPr wrap="square" rtlCol="0">
            <a:spAutoFit/>
          </a:bodyPr>
          <a:lstStyle/>
          <a:p>
            <a:pPr algn="just"/>
            <a:r>
              <a:rPr lang="es-ES" sz="2400"/>
              <a:t>Evaluar la autenticidad de la identidad declarada de una persona mediante el examen de uno o varios datos personales (o IPI).</a:t>
            </a:r>
            <a:endParaRPr lang="en-GB" sz="2400" dirty="0"/>
          </a:p>
        </p:txBody>
      </p:sp>
      <p:sp>
        <p:nvSpPr>
          <p:cNvPr id="23" name="CasellaDiTesto 22">
            <a:extLst>
              <a:ext uri="{FF2B5EF4-FFF2-40B4-BE49-F238E27FC236}">
                <a16:creationId xmlns:a16="http://schemas.microsoft.com/office/drawing/2014/main" id="{6981D32B-6B66-4D80-005C-42DE96F00F75}"/>
              </a:ext>
            </a:extLst>
          </p:cNvPr>
          <p:cNvSpPr txBox="1"/>
          <p:nvPr/>
        </p:nvSpPr>
        <p:spPr>
          <a:xfrm rot="10800000" flipV="1">
            <a:off x="11860996" y="7525837"/>
            <a:ext cx="4754784" cy="1569660"/>
          </a:xfrm>
          <a:prstGeom prst="rect">
            <a:avLst/>
          </a:prstGeom>
          <a:noFill/>
        </p:spPr>
        <p:txBody>
          <a:bodyPr wrap="square" rtlCol="0">
            <a:spAutoFit/>
          </a:bodyPr>
          <a:lstStyle/>
          <a:p>
            <a:pPr algn="just"/>
            <a:r>
              <a:rPr lang="es-ES" sz="2400"/>
              <a:t>Validación de atributos específicos para determinar la autorización o elegibilidad de una persona para participar.</a:t>
            </a:r>
            <a:endParaRPr lang="en-GB" sz="2400" dirty="0"/>
          </a:p>
        </p:txBody>
      </p:sp>
    </p:spTree>
    <p:extLst>
      <p:ext uri="{BB962C8B-B14F-4D97-AF65-F5344CB8AC3E}">
        <p14:creationId xmlns:p14="http://schemas.microsoft.com/office/powerpoint/2010/main" val="3971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8784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Establecimiento y protección de tu presencia en línea</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En virtud de los elementos -lo que una persona es, sabe, tiene y hace- y de la estructura de la identidad e identificación digitales, </a:t>
            </a:r>
            <a:r>
              <a:rPr lang="es-ES" sz="2400" b="1">
                <a:solidFill>
                  <a:schemeClr val="accent4"/>
                </a:solidFill>
                <a:latin typeface="+mn-lt"/>
                <a:ea typeface="Helvetica Neue"/>
                <a:cs typeface="Helvetica Neue"/>
                <a:sym typeface="Helvetica Neue"/>
              </a:rPr>
              <a:t>he aquí algunos consejos (C), sugerencias (S) y métodos (M) </a:t>
            </a:r>
            <a:r>
              <a:rPr lang="es-ES" sz="2400">
                <a:solidFill>
                  <a:schemeClr val="accent4"/>
                </a:solidFill>
                <a:latin typeface="+mn-lt"/>
                <a:ea typeface="Helvetica Neue"/>
                <a:cs typeface="Helvetica Neue"/>
                <a:sym typeface="Helvetica Neue"/>
              </a:rPr>
              <a:t>para cada concepto clave en la construcción de Tu presencia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Información personal</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S: </a:t>
            </a:r>
            <a:r>
              <a:rPr lang="es-ES" sz="2400">
                <a:solidFill>
                  <a:schemeClr val="accent4"/>
                </a:solidFill>
                <a:latin typeface="+mn-lt"/>
                <a:ea typeface="Helvetica Neue"/>
                <a:cs typeface="Helvetica Neue"/>
                <a:sym typeface="Helvetica Neue"/>
              </a:rPr>
              <a:t>Sólo comparte en línea la información personal necesaria, como tu nombre, dirección de correo electrónico y datos profesionales.</a:t>
            </a:r>
          </a:p>
          <a:p>
            <a:pPr marL="342900" marR="0" lvl="0" indent="-342900" algn="just" rtl="0">
              <a:spcBef>
                <a:spcPts val="0"/>
              </a:spcBef>
              <a:spcAft>
                <a:spcPts val="0"/>
              </a:spcAft>
              <a:buFont typeface="Arial" panose="020B0604020202020204" pitchFamily="34" charset="0"/>
              <a:buChar char="•"/>
            </a:pPr>
            <a:endParaRPr lang="es-ES" sz="240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C: </a:t>
            </a:r>
            <a:r>
              <a:rPr lang="es-ES" sz="2400">
                <a:solidFill>
                  <a:schemeClr val="accent4"/>
                </a:solidFill>
                <a:latin typeface="+mn-lt"/>
                <a:ea typeface="Helvetica Neue"/>
                <a:cs typeface="Helvetica Neue"/>
                <a:sym typeface="Helvetica Neue"/>
              </a:rPr>
              <a:t>Evita compartir tu dirección, número de teléfono u otra información sensible a menos que sea necesario. Considera la posibilidad de utilizar seudónimos o iniciales en lugar del nombre completo cuando proceda.</a:t>
            </a:r>
          </a:p>
          <a:p>
            <a:pPr marL="342900" marR="0" lvl="0" indent="-342900" algn="just" rtl="0">
              <a:spcBef>
                <a:spcPts val="0"/>
              </a:spcBef>
              <a:spcAft>
                <a:spcPts val="0"/>
              </a:spcAft>
              <a:buFont typeface="Arial" panose="020B0604020202020204" pitchFamily="34" charset="0"/>
              <a:buChar char="•"/>
            </a:pPr>
            <a:endParaRPr lang="es-ES" sz="240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s-ES" sz="2400" b="1">
                <a:solidFill>
                  <a:schemeClr val="accent4"/>
                </a:solidFill>
                <a:latin typeface="+mn-lt"/>
                <a:ea typeface="Helvetica Neue"/>
                <a:cs typeface="Helvetica Neue"/>
                <a:sym typeface="Helvetica Neue"/>
              </a:rPr>
              <a:t>M: </a:t>
            </a:r>
            <a:r>
              <a:rPr lang="es-ES" sz="2400">
                <a:solidFill>
                  <a:schemeClr val="accent4"/>
                </a:solidFill>
                <a:latin typeface="+mn-lt"/>
                <a:ea typeface="Helvetica Neue"/>
                <a:cs typeface="Helvetica Neue"/>
                <a:sym typeface="Helvetica Neue"/>
              </a:rPr>
              <a:t>Sé discreto al rellenar formularios en línea, perfiles en redes sociales y páginas de registro. Proporcione información en función de la necesidad de conocerla.</a:t>
            </a:r>
            <a:endParaRPr lang="es-ES"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270076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Establecimiento y protección de tu presencia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Credenciales</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S</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Crea contraseñas seguras y difíciles de adivinar.</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C</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Utiliza una combinación de letras (mayúsculas y minúsculas), números y caracteres especiales en tus contraseñas. Evita utilizar palabras comunes, números secuenciales o referencias personales. Considera el uso de frases como contraseña.</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Utiliza herramientas de gestión de contraseñas, como LastPass o KeePass, para generar y almacenar contraseñas complejas de forma segura. Habilita la autenticación de dos factores (2FA) siempre que sea posible para una capa adicional de seguridad.</a:t>
            </a:r>
            <a:endParaRPr lang="en-GB" sz="24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Perfiles </a:t>
            </a:r>
            <a:r>
              <a:rPr lang="en-GB" sz="2400" b="1" i="1">
                <a:solidFill>
                  <a:srgbClr val="58CDFC"/>
                </a:solidFill>
                <a:latin typeface="+mn-lt"/>
                <a:ea typeface="Helvetica Neue"/>
                <a:cs typeface="Helvetica Neue"/>
                <a:sym typeface="Helvetica Neue"/>
              </a:rPr>
              <a:t>online</a:t>
            </a:r>
            <a:endParaRPr lang="en-GB" sz="2400" b="1" i="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S</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Adapta tus perfiles en línea para que reflejen tu imagen y objetivos profesionales.</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C</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Destaca tus habilidades, experiencias y logros relevantes para la presencia en línea deseada. Utiliza palabras clave y terminología específica del sector para aumentar la visibilidad.</a:t>
            </a:r>
            <a:endParaRPr lang="en-GB" sz="1200" b="1"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a:solidFill>
                  <a:schemeClr val="accent4"/>
                </a:solidFill>
                <a:latin typeface="+mn-lt"/>
                <a:ea typeface="Helvetica Neue"/>
                <a:cs typeface="Helvetica Neue"/>
                <a:sym typeface="Helvetica Neue"/>
              </a:rPr>
              <a:t>: </a:t>
            </a:r>
            <a:r>
              <a:rPr lang="es-ES" sz="2400" b="0" i="0">
                <a:solidFill>
                  <a:schemeClr val="accent4"/>
                </a:solidFill>
                <a:effectLst/>
                <a:latin typeface="Arial" panose="020B0604020202020204" pitchFamily="34" charset="0"/>
                <a:cs typeface="Arial" panose="020B0604020202020204" pitchFamily="34" charset="0"/>
              </a:rPr>
              <a:t>Actualiza regularmente tus perfiles para estar al día y participar en las comunidades en línea pertinentes.</a:t>
            </a:r>
            <a:endParaRPr lang="en-GB" sz="24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09784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617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Establecimiento y protección de tu presencia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Huella digital</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S</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Sé consciente de los contenidos que compartes en Internet y de su impacto potencial.</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C: </a:t>
            </a:r>
            <a:r>
              <a:rPr lang="es-ES" sz="2400">
                <a:solidFill>
                  <a:schemeClr val="accent4"/>
                </a:solidFill>
                <a:latin typeface="+mn-lt"/>
                <a:ea typeface="Helvetica Neue"/>
                <a:cs typeface="Helvetica Neue"/>
                <a:sym typeface="Helvetica Neue"/>
              </a:rPr>
              <a:t>Piénsatelo dos veces antes de publicar nada. Considera las posibles consecuencias a largo plazo de tus actividades en línea.</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Busca regularmente tu nombre y revisa tu huella digital. Configura alertas para recibir y comprobar notificaciones cuando la gente interactúe contigo y con tu identidad digital.</a:t>
            </a:r>
            <a:endParaRPr lang="en-GB" sz="24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Ajustes de privacidad</a:t>
            </a: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S</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Comprender y utilizar las opciones de privacidad disponibles en las distintas plataformas.</a:t>
            </a: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C</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Revisa y personaliza la configuración de privacidad para adaptarla al nivel deseado de visibilidad en línea y recopilación de datos. Limita el acceso a la información personal a conexiones de confianza y en función de las necesidades.</a:t>
            </a: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M</a:t>
            </a:r>
            <a:r>
              <a:rPr lang="en-GB" sz="2400">
                <a:solidFill>
                  <a:schemeClr val="accent4"/>
                </a:solidFill>
                <a:latin typeface="+mn-lt"/>
                <a:ea typeface="Helvetica Neue"/>
                <a:cs typeface="Helvetica Neue"/>
                <a:sym typeface="Helvetica Neue"/>
              </a:rPr>
              <a:t>: </a:t>
            </a:r>
            <a:r>
              <a:rPr lang="es-ES" sz="2400" b="0" i="0">
                <a:solidFill>
                  <a:schemeClr val="accent4"/>
                </a:solidFill>
                <a:effectLst/>
                <a:latin typeface="Arial" panose="020B0604020202020204" pitchFamily="34" charset="0"/>
                <a:cs typeface="Arial" panose="020B0604020202020204" pitchFamily="34" charset="0"/>
              </a:rPr>
              <a:t>Familiarízate con la configuración de privacidad de las plataformas de redes sociales, servicios de correo electrónico, sitios web, aplicaciones y otras cuentas en línea. Comprueba y ajusta regularmente tus preferencias de privacidad según sea necesario.</a:t>
            </a:r>
            <a:endParaRPr lang="en-GB" sz="24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9674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5"/>
          <a:stretch/>
        </p:blipFill>
        <p:spPr bwMode="auto">
          <a:xfrm>
            <a:off x="13317414" y="3585735"/>
            <a:ext cx="4452131" cy="566390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58CDFC"/>
                </a:solidFill>
                <a:latin typeface="+mn-lt"/>
                <a:ea typeface="Helvetica Neue"/>
                <a:cs typeface="Helvetica Neue"/>
                <a:sym typeface="Helvetica Neue"/>
              </a:rPr>
              <a:t>Introducción</a:t>
            </a:r>
            <a:endParaRPr lang="en-GB" b="1" dirty="0">
              <a:solidFill>
                <a:srgbClr val="58CDFC"/>
              </a:solidFill>
              <a:latin typeface="+mn-lt"/>
            </a:endParaRPr>
          </a:p>
        </p:txBody>
      </p:sp>
      <p:sp>
        <p:nvSpPr>
          <p:cNvPr id="9" name="Hexagon 14">
            <a:extLst>
              <a:ext uri="{FF2B5EF4-FFF2-40B4-BE49-F238E27FC236}">
                <a16:creationId xmlns:a16="http://schemas.microsoft.com/office/drawing/2014/main" id="{916C5AD1-E624-93CD-4611-1722C19F33CC}"/>
              </a:ext>
            </a:extLst>
          </p:cNvPr>
          <p:cNvSpPr/>
          <p:nvPr/>
        </p:nvSpPr>
        <p:spPr>
          <a:xfrm>
            <a:off x="2650285" y="482931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Hexagon 14">
            <a:extLst>
              <a:ext uri="{FF2B5EF4-FFF2-40B4-BE49-F238E27FC236}">
                <a16:creationId xmlns:a16="http://schemas.microsoft.com/office/drawing/2014/main" id="{3CF28A99-E2C4-7713-63A4-1DD3B40542B7}"/>
              </a:ext>
            </a:extLst>
          </p:cNvPr>
          <p:cNvSpPr/>
          <p:nvPr/>
        </p:nvSpPr>
        <p:spPr>
          <a:xfrm>
            <a:off x="2650285" y="555721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4">
            <a:extLst>
              <a:ext uri="{FF2B5EF4-FFF2-40B4-BE49-F238E27FC236}">
                <a16:creationId xmlns:a16="http://schemas.microsoft.com/office/drawing/2014/main" id="{78EA1E60-917C-7BC1-97FB-79BB140089B4}"/>
              </a:ext>
            </a:extLst>
          </p:cNvPr>
          <p:cNvSpPr/>
          <p:nvPr/>
        </p:nvSpPr>
        <p:spPr>
          <a:xfrm>
            <a:off x="2650285" y="70259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Hexagon 14">
            <a:extLst>
              <a:ext uri="{FF2B5EF4-FFF2-40B4-BE49-F238E27FC236}">
                <a16:creationId xmlns:a16="http://schemas.microsoft.com/office/drawing/2014/main" id="{A2D78D65-36ED-DBA2-44A2-34D9A28F41A8}"/>
              </a:ext>
            </a:extLst>
          </p:cNvPr>
          <p:cNvSpPr/>
          <p:nvPr/>
        </p:nvSpPr>
        <p:spPr>
          <a:xfrm>
            <a:off x="2650285" y="7753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Hexagon 14">
            <a:extLst>
              <a:ext uri="{FF2B5EF4-FFF2-40B4-BE49-F238E27FC236}">
                <a16:creationId xmlns:a16="http://schemas.microsoft.com/office/drawing/2014/main" id="{4E701757-412A-3C1D-75F5-592CCC4ECDE1}"/>
              </a:ext>
            </a:extLst>
          </p:cNvPr>
          <p:cNvSpPr/>
          <p:nvPr/>
        </p:nvSpPr>
        <p:spPr>
          <a:xfrm>
            <a:off x="2650285" y="84986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5" name="Google Shape;105;p4"/>
          <p:cNvSpPr txBox="1"/>
          <p:nvPr/>
        </p:nvSpPr>
        <p:spPr>
          <a:xfrm>
            <a:off x="1277086" y="2835882"/>
            <a:ext cx="1618300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 medida que navegamos por el mundo digital, es fundamental comprender </a:t>
            </a:r>
            <a:r>
              <a:rPr lang="es-ES" sz="2400" b="1">
                <a:solidFill>
                  <a:schemeClr val="dk1"/>
                </a:solidFill>
                <a:latin typeface="+mn-lt"/>
                <a:ea typeface="Helvetica Neue"/>
                <a:cs typeface="Helvetica Neue"/>
                <a:sym typeface="Helvetica Neue"/>
              </a:rPr>
              <a:t>cómo crear y gestionar nuestra identidad digital, y cómo interactuar de forma responsable con los demás en línea</a:t>
            </a:r>
            <a:r>
              <a:rPr lang="es-ES" sz="240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Este módulo abarca los temas clave de</a:t>
            </a:r>
            <a:r>
              <a:rPr lang="en-GB" sz="2400">
                <a:solidFill>
                  <a:schemeClr val="dk1"/>
                </a:solidFill>
                <a:latin typeface="+mn-lt"/>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a:solidFill>
                  <a:schemeClr val="dk1"/>
                </a:solidFill>
                <a:latin typeface="+mn-lt"/>
                <a:ea typeface="Helvetica Neue"/>
                <a:cs typeface="Helvetica Neue"/>
                <a:sym typeface="Helvetica Neue"/>
              </a:rPr>
              <a:t>	Gestión de la identidad digital</a:t>
            </a: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a:solidFill>
                  <a:schemeClr val="dk1"/>
                </a:solidFill>
                <a:latin typeface="+mn-lt"/>
                <a:ea typeface="Helvetica Neue"/>
                <a:cs typeface="Helvetica Neue"/>
                <a:sym typeface="Helvetica Neue"/>
              </a:rPr>
              <a:t>	Seguir las pautas de comportamiento en línea</a:t>
            </a: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 lo largo de este módulo, adquirirás los conocimientos y habilidades necesarios para</a:t>
            </a:r>
            <a:r>
              <a:rPr lang="en-GB" sz="2400">
                <a:solidFill>
                  <a:schemeClr val="dk1"/>
                </a:solidFill>
                <a:latin typeface="+mn-lt"/>
                <a:ea typeface="Helvetica Neue"/>
                <a:cs typeface="Helvetica Neue"/>
                <a:sym typeface="Helvetica Neue"/>
              </a:rPr>
              <a:t>:</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a:solidFill>
                  <a:schemeClr val="dk1"/>
                </a:solidFill>
                <a:latin typeface="+mn-lt"/>
                <a:ea typeface="Helvetica Neue"/>
                <a:cs typeface="Helvetica Neue"/>
                <a:sym typeface="Helvetica Neue"/>
              </a:rPr>
              <a:t>	Gestionar</a:t>
            </a:r>
            <a:r>
              <a:rPr lang="en-GB" sz="2400">
                <a:solidFill>
                  <a:schemeClr val="dk1"/>
                </a:solidFill>
                <a:latin typeface="+mn-lt"/>
                <a:ea typeface="Helvetica Neue"/>
                <a:cs typeface="Helvetica Neue"/>
                <a:sym typeface="Helvetica Neue"/>
              </a:rPr>
              <a:t> tu presencia en línea.</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GB"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a:solidFill>
                  <a:schemeClr val="dk1"/>
                </a:solidFill>
                <a:latin typeface="+mn-lt"/>
                <a:ea typeface="Helvetica Neue"/>
                <a:cs typeface="Helvetica Neue"/>
                <a:sym typeface="Helvetica Neue"/>
              </a:rPr>
              <a:t>	Comunicar</a:t>
            </a:r>
            <a:r>
              <a:rPr lang="en-GB" sz="2400">
                <a:solidFill>
                  <a:schemeClr val="dk1"/>
                </a:solidFill>
                <a:latin typeface="+mn-lt"/>
                <a:ea typeface="Helvetica Neue"/>
                <a:cs typeface="Helvetica Neue"/>
                <a:sym typeface="Helvetica Neue"/>
              </a:rPr>
              <a:t> de manera responsable.</a:t>
            </a:r>
            <a:endParaRPr lang="en-GB"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en-GB" sz="2400" b="1" dirty="0">
                <a:solidFill>
                  <a:schemeClr val="dk1"/>
                </a:solidFill>
                <a:latin typeface="+mn-lt"/>
                <a:ea typeface="Helvetica Neue"/>
                <a:cs typeface="Helvetica Neue"/>
                <a:sym typeface="Helvetica Neue"/>
              </a:rPr>
              <a:t>	</a:t>
            </a:r>
            <a:r>
              <a:rPr lang="en-GB" sz="2400" b="1">
                <a:solidFill>
                  <a:schemeClr val="dk1"/>
                </a:solidFill>
                <a:latin typeface="+mn-lt"/>
                <a:ea typeface="Helvetica Neue"/>
                <a:cs typeface="Helvetica Neue"/>
                <a:sym typeface="Helvetica Neue"/>
              </a:rPr>
              <a:t>	Colaborar</a:t>
            </a:r>
            <a:r>
              <a:rPr lang="en-GB" sz="2400">
                <a:solidFill>
                  <a:schemeClr val="dk1"/>
                </a:solidFill>
                <a:latin typeface="+mn-lt"/>
                <a:ea typeface="Helvetica Neue"/>
                <a:cs typeface="Helvetica Neue"/>
                <a:sym typeface="Helvetica Neue"/>
              </a:rPr>
              <a:t> efectivamente en el ámbito digital.</a:t>
            </a:r>
            <a:endParaRPr lang="en-GB" sz="24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0318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Establecimiento y protección de tu presencia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Reputación </a:t>
            </a:r>
            <a:r>
              <a:rPr lang="en-GB" sz="2400" b="1" i="1">
                <a:solidFill>
                  <a:srgbClr val="58CDFC"/>
                </a:solidFill>
                <a:latin typeface="+mn-lt"/>
                <a:ea typeface="Helvetica Neue"/>
                <a:cs typeface="Helvetica Neue"/>
                <a:sym typeface="Helvetica Neue"/>
              </a:rPr>
              <a:t>online</a:t>
            </a:r>
            <a:endParaRPr lang="en-GB" sz="2400" b="1" i="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endParaRPr lang="en-GB" sz="1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S</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Cultiva una reputación online positiva a través de tus interacciones y actividades en línea.</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C</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Sé respetuoso y profesional en tus comunicaciones </a:t>
            </a:r>
            <a:r>
              <a:rPr lang="es-ES" sz="2400" i="1">
                <a:solidFill>
                  <a:schemeClr val="accent4"/>
                </a:solidFill>
                <a:latin typeface="+mn-lt"/>
                <a:ea typeface="Helvetica Neue"/>
                <a:cs typeface="Helvetica Neue"/>
                <a:sym typeface="Helvetica Neue"/>
              </a:rPr>
              <a:t>online</a:t>
            </a:r>
            <a:r>
              <a:rPr lang="es-ES" sz="2400">
                <a:solidFill>
                  <a:schemeClr val="accent4"/>
                </a:solidFill>
                <a:latin typeface="+mn-lt"/>
                <a:ea typeface="Helvetica Neue"/>
                <a:cs typeface="Helvetica Neue"/>
                <a:sym typeface="Helvetica Neue"/>
              </a:rPr>
              <a:t>. Participa en debates constructivos y evita comportamientos negativos o polémicos.</a:t>
            </a:r>
          </a:p>
          <a:p>
            <a:pPr marL="342900" indent="-342900" algn="jus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dirty="0">
                <a:solidFill>
                  <a:schemeClr val="accent4"/>
                </a:solidFill>
                <a:latin typeface="+mn-lt"/>
                <a:ea typeface="Helvetica Neue"/>
                <a:cs typeface="Helvetica Neue"/>
                <a:sym typeface="Helvetica Neue"/>
              </a:rPr>
              <a:t>M</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Participa en foros, aporta contenidos valiosos y mantén un tono coherente y profesional en tus interacciones en línea. Supervisa regularmente su presencia en línea buscando tu nombre y sé proactivo a la hora de eliminar o solicitar la eliminación de cualquier contenido no deseado o perjudicial asociado a tu nombre.</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332909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6896973" y="1779240"/>
            <a:ext cx="4494053"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rgbClr val="58CDFC"/>
                </a:solidFill>
                <a:latin typeface="+mn-lt"/>
                <a:ea typeface="Helvetica Neue"/>
                <a:cs typeface="Helvetica Neue"/>
                <a:sym typeface="Helvetica Neue"/>
              </a:rPr>
              <a:t>Unidad </a:t>
            </a:r>
            <a:r>
              <a:rPr lang="en-GB" sz="6000" b="1" dirty="0">
                <a:solidFill>
                  <a:srgbClr val="58CDFC"/>
                </a:solidFill>
                <a:latin typeface="+mn-lt"/>
                <a:ea typeface="Helvetica Neue"/>
                <a:cs typeface="Helvetica Neue"/>
                <a:sym typeface="Helvetica Neue"/>
              </a:rPr>
              <a:t>2</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979901" y="2875799"/>
            <a:ext cx="16328195"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s-ES" sz="4800" b="1">
                <a:solidFill>
                  <a:schemeClr val="dk1"/>
                </a:solidFill>
                <a:latin typeface="+mn-lt"/>
                <a:ea typeface="Helvetica Neue"/>
                <a:cs typeface="Helvetica Neue"/>
                <a:sym typeface="Helvetica Neue"/>
              </a:rPr>
              <a:t>Practicar un comportamiento responsable en Internet</a:t>
            </a:r>
            <a:endParaRPr lang="en-GB"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Matices de una comunicación digital eficaz</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accent4"/>
                </a:solidFill>
                <a:latin typeface="+mn-lt"/>
                <a:ea typeface="Helvetica Neue"/>
                <a:cs typeface="Helvetica Neue"/>
                <a:sym typeface="Helvetica Neue"/>
              </a:rPr>
              <a:t>La comunicación clara y concisa </a:t>
            </a:r>
            <a:r>
              <a:rPr lang="es-ES" sz="2400">
                <a:solidFill>
                  <a:schemeClr val="accent4"/>
                </a:solidFill>
                <a:latin typeface="+mn-lt"/>
                <a:ea typeface="Helvetica Neue"/>
                <a:cs typeface="Helvetica Neue"/>
                <a:sym typeface="Helvetica Neue"/>
              </a:rPr>
              <a:t>es esencial en el mundo digital, ya que las personas tienen una capacidad de atención limitada y reciben numerosos mensajes a diario</a:t>
            </a:r>
            <a:r>
              <a:rPr lang="en-GB" sz="2400">
                <a:solidFill>
                  <a:schemeClr val="accent4"/>
                </a:solidFill>
                <a:latin typeface="+mn-lt"/>
                <a:ea typeface="Helvetica Neue"/>
                <a:cs typeface="Helvetica Neue"/>
                <a:sym typeface="Helvetica Neue"/>
              </a:rPr>
              <a:t>. </a:t>
            </a:r>
            <a:r>
              <a:rPr lang="en-GB" sz="2400">
                <a:solidFill>
                  <a:schemeClr val="accent4"/>
                </a:solidFill>
                <a:latin typeface="+mn-lt"/>
                <a:ea typeface="Helvetica Neue"/>
                <a:cs typeface="Helvetica Neue"/>
                <a:sym typeface="Wingdings" pitchFamily="2" charset="2"/>
              </a:rPr>
              <a:t> </a:t>
            </a:r>
            <a:r>
              <a:rPr lang="es-ES" sz="2400" b="1">
                <a:solidFill>
                  <a:schemeClr val="accent4"/>
                </a:solidFill>
                <a:latin typeface="+mn-lt"/>
                <a:ea typeface="Helvetica Neue"/>
                <a:cs typeface="Helvetica Neue"/>
                <a:sym typeface="Wingdings" pitchFamily="2" charset="2"/>
              </a:rPr>
              <a:t>Ve al grano </a:t>
            </a:r>
            <a:r>
              <a:rPr lang="es-ES" sz="2400">
                <a:solidFill>
                  <a:schemeClr val="accent4"/>
                </a:solidFill>
                <a:latin typeface="+mn-lt"/>
                <a:ea typeface="Helvetica Neue"/>
                <a:cs typeface="Helvetica Neue"/>
                <a:sym typeface="Wingdings" pitchFamily="2" charset="2"/>
              </a:rPr>
              <a:t>y evita explicaciones largas.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Wingdings" pitchFamily="2" charset="2"/>
              </a:rPr>
              <a:t>Ejemplo</a:t>
            </a:r>
            <a:r>
              <a:rPr lang="en-GB" sz="2400">
                <a:solidFill>
                  <a:schemeClr val="accent4"/>
                </a:solidFill>
                <a:latin typeface="+mn-lt"/>
                <a:ea typeface="Helvetica Neue"/>
                <a:cs typeface="Helvetica Neue"/>
                <a:sym typeface="Wingdings" pitchFamily="2" charset="2"/>
              </a:rPr>
              <a:t>: Prefiere </a:t>
            </a:r>
            <a:r>
              <a:rPr lang="en-GB" sz="2400" b="1" i="1">
                <a:solidFill>
                  <a:schemeClr val="accent4"/>
                </a:solidFill>
                <a:latin typeface="+mn-lt"/>
                <a:ea typeface="Helvetica Neue"/>
                <a:cs typeface="Helvetica Neue"/>
                <a:sym typeface="Wingdings" pitchFamily="2" charset="2"/>
              </a:rPr>
              <a:t>“¿Podrías enviarme el informe antes de acabar el día?”</a:t>
            </a:r>
            <a:r>
              <a:rPr lang="en-GB" sz="2400">
                <a:solidFill>
                  <a:schemeClr val="accent4"/>
                </a:solidFill>
                <a:latin typeface="+mn-lt"/>
                <a:ea typeface="Helvetica Neue"/>
                <a:cs typeface="Helvetica Neue"/>
                <a:sym typeface="Wingdings" pitchFamily="2" charset="2"/>
              </a:rPr>
              <a:t> antes que </a:t>
            </a:r>
            <a:r>
              <a:rPr lang="en-GB" sz="2400" i="1">
                <a:solidFill>
                  <a:schemeClr val="accent4"/>
                </a:solidFill>
                <a:latin typeface="+mn-lt"/>
                <a:ea typeface="Helvetica Neue"/>
                <a:cs typeface="Helvetica Neue"/>
                <a:sym typeface="Wingdings" pitchFamily="2" charset="2"/>
              </a:rPr>
              <a:t>“Me gustaría saber si podrías enviarme el informe para antes de acabar el día”</a:t>
            </a:r>
            <a:r>
              <a:rPr lang="en-GB" sz="2400">
                <a:solidFill>
                  <a:schemeClr val="accent4"/>
                </a:solidFill>
                <a:latin typeface="+mn-lt"/>
                <a:ea typeface="Helvetica Neue"/>
                <a:cs typeface="Helvetica Neue"/>
                <a:sym typeface="Wingdings" pitchFamily="2" charset="2"/>
              </a:rPr>
              <a:t>. </a:t>
            </a:r>
          </a:p>
          <a:p>
            <a:pPr marL="0" marR="0" lvl="0" indent="0" algn="just" rtl="0">
              <a:spcBef>
                <a:spcPts val="0"/>
              </a:spcBef>
              <a:spcAft>
                <a:spcPts val="0"/>
              </a:spcAft>
              <a:buNone/>
            </a:pPr>
            <a:r>
              <a:rPr lang="es-ES" sz="2400">
                <a:solidFill>
                  <a:schemeClr val="accent4"/>
                </a:solidFill>
                <a:latin typeface="+mn-lt"/>
                <a:ea typeface="Helvetica Neue"/>
                <a:cs typeface="Helvetica Neue"/>
                <a:sym typeface="Wingdings" pitchFamily="2" charset="2"/>
              </a:rPr>
              <a:t>Aunque esta regla es válida en general, ten en cuenta que los </a:t>
            </a:r>
            <a:r>
              <a:rPr lang="es-ES" sz="2400" b="1">
                <a:solidFill>
                  <a:schemeClr val="accent4"/>
                </a:solidFill>
                <a:latin typeface="+mn-lt"/>
                <a:ea typeface="Helvetica Neue"/>
                <a:cs typeface="Helvetica Neue"/>
                <a:sym typeface="Wingdings" pitchFamily="2" charset="2"/>
              </a:rPr>
              <a:t>distintos modelos </a:t>
            </a:r>
            <a:r>
              <a:rPr lang="es-ES" sz="2400">
                <a:solidFill>
                  <a:schemeClr val="accent4"/>
                </a:solidFill>
                <a:latin typeface="+mn-lt"/>
                <a:ea typeface="Helvetica Neue"/>
                <a:cs typeface="Helvetica Neue"/>
                <a:sym typeface="Wingdings" pitchFamily="2" charset="2"/>
              </a:rPr>
              <a:t>de comunicación digital </a:t>
            </a:r>
            <a:r>
              <a:rPr lang="es-ES" sz="2400" b="1">
                <a:solidFill>
                  <a:schemeClr val="accent4"/>
                </a:solidFill>
                <a:latin typeface="+mn-lt"/>
                <a:ea typeface="Helvetica Neue"/>
                <a:cs typeface="Helvetica Neue"/>
                <a:sym typeface="Wingdings" pitchFamily="2" charset="2"/>
              </a:rPr>
              <a:t>requieren enfoques diferentes.</a:t>
            </a:r>
            <a:r>
              <a:rPr lang="es-ES" sz="2400">
                <a:solidFill>
                  <a:schemeClr val="accent4"/>
                </a:solidFill>
                <a:latin typeface="+mn-lt"/>
                <a:ea typeface="Helvetica Neue"/>
                <a:cs typeface="Helvetica Neue"/>
                <a:sym typeface="Wingdings" pitchFamily="2" charset="2"/>
              </a:rPr>
              <a:t> Por ejemplo, el correo electrónico suele utilizarse para conversaciones formales o detalladas, mientras que la mensajería instantánea (WhatsApp, Messenger, Telegram, etc.) es más adecuada para intercambios rápidos.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Wingdings" pitchFamily="2" charset="2"/>
              </a:rPr>
              <a:t>Ejemplo </a:t>
            </a:r>
            <a:r>
              <a:rPr lang="en-GB" sz="2400">
                <a:solidFill>
                  <a:schemeClr val="accent4"/>
                </a:solidFill>
                <a:latin typeface="+mn-lt"/>
                <a:ea typeface="Helvetica Neue"/>
                <a:cs typeface="Helvetica Neue"/>
                <a:sym typeface="Wingdings" pitchFamily="2" charset="2"/>
              </a:rPr>
              <a:t>: </a:t>
            </a:r>
            <a:r>
              <a:rPr lang="es-ES" sz="2400">
                <a:solidFill>
                  <a:schemeClr val="accent4"/>
                </a:solidFill>
                <a:latin typeface="+mn-lt"/>
                <a:ea typeface="Helvetica Neue"/>
                <a:cs typeface="Helvetica Neue"/>
                <a:sym typeface="Wingdings" pitchFamily="2" charset="2"/>
              </a:rPr>
              <a:t>Si necesitas hablar de un </a:t>
            </a:r>
            <a:r>
              <a:rPr lang="es-ES" sz="2400" b="1">
                <a:solidFill>
                  <a:schemeClr val="accent4"/>
                </a:solidFill>
                <a:latin typeface="+mn-lt"/>
                <a:ea typeface="Helvetica Neue"/>
                <a:cs typeface="Helvetica Neue"/>
                <a:sym typeface="Wingdings" pitchFamily="2" charset="2"/>
              </a:rPr>
              <a:t>proyecto complejo </a:t>
            </a:r>
            <a:r>
              <a:rPr lang="es-ES" sz="2400">
                <a:solidFill>
                  <a:schemeClr val="accent4"/>
                </a:solidFill>
                <a:latin typeface="+mn-lt"/>
                <a:ea typeface="Helvetica Neue"/>
                <a:cs typeface="Helvetica Neue"/>
                <a:sym typeface="Wingdings" pitchFamily="2" charset="2"/>
              </a:rPr>
              <a:t>con varias partes interesadas, lo adecuado sería enviar un </a:t>
            </a:r>
            <a:r>
              <a:rPr lang="es-ES" sz="2400" b="1">
                <a:solidFill>
                  <a:schemeClr val="accent4"/>
                </a:solidFill>
                <a:latin typeface="+mn-lt"/>
                <a:ea typeface="Helvetica Neue"/>
                <a:cs typeface="Helvetica Neue"/>
                <a:sym typeface="Wingdings" pitchFamily="2" charset="2"/>
              </a:rPr>
              <a:t>correo electrónico </a:t>
            </a:r>
            <a:r>
              <a:rPr lang="es-ES" sz="2400">
                <a:solidFill>
                  <a:schemeClr val="accent4"/>
                </a:solidFill>
                <a:latin typeface="+mn-lt"/>
                <a:ea typeface="Helvetica Neue"/>
                <a:cs typeface="Helvetica Neue"/>
                <a:sym typeface="Wingdings" pitchFamily="2" charset="2"/>
              </a:rPr>
              <a:t>con un desglose detallado de tareas y plazos.</a:t>
            </a:r>
            <a:endParaRPr lang="en-GB" sz="24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Wingdings" pitchFamily="2" charset="2"/>
              </a:rPr>
              <a:t>En consecuencia, los </a:t>
            </a:r>
            <a:r>
              <a:rPr lang="es-ES" sz="2400" b="1">
                <a:solidFill>
                  <a:schemeClr val="accent4"/>
                </a:solidFill>
                <a:latin typeface="+mn-lt"/>
                <a:ea typeface="Helvetica Neue"/>
                <a:cs typeface="Helvetica Neue"/>
                <a:sym typeface="Wingdings" pitchFamily="2" charset="2"/>
              </a:rPr>
              <a:t>tiempos de respuesta también difieren</a:t>
            </a:r>
            <a:r>
              <a:rPr lang="es-ES" sz="2400">
                <a:solidFill>
                  <a:schemeClr val="accent4"/>
                </a:solidFill>
                <a:latin typeface="+mn-lt"/>
                <a:ea typeface="Helvetica Neue"/>
                <a:cs typeface="Helvetica Neue"/>
                <a:sym typeface="Wingdings" pitchFamily="2" charset="2"/>
              </a:rPr>
              <a:t>, desde unos pocos minutos hasta un máximo de 24 horas para los mensajes de WhatsApp, hasta el tiempo de espera generalmente aceptado de 72 horas (3 días) para un correo electrónico.</a:t>
            </a:r>
            <a:endParaRPr lang="en-GB" sz="2400" dirty="0">
              <a:solidFill>
                <a:schemeClr val="accent4"/>
              </a:solidFill>
              <a:latin typeface="+mn-lt"/>
              <a:ea typeface="Helvetica Neue"/>
              <a:cs typeface="Helvetica Neue"/>
              <a:sym typeface="Wingdings" pitchFamily="2" charset="2"/>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646769"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2</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217384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Matices de una comunicación digital eficaz</a:t>
            </a:r>
          </a:p>
          <a:p>
            <a:pPr marL="0" marR="0" lvl="0" indent="0" algn="just" rtl="0">
              <a:spcBef>
                <a:spcPts val="0"/>
              </a:spcBef>
              <a:spcAft>
                <a:spcPts val="0"/>
              </a:spcAft>
              <a:buNone/>
            </a:pPr>
            <a:endParaRPr lang="en-GB"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accent4"/>
                </a:solidFill>
                <a:latin typeface="+mn-lt"/>
                <a:ea typeface="Helvetica Neue"/>
                <a:cs typeface="Helvetica Neue"/>
                <a:sym typeface="Helvetica Neue"/>
              </a:rPr>
              <a:t>Las señales no verbales ayudan a transmitir emociones e intenciones. </a:t>
            </a:r>
            <a:r>
              <a:rPr lang="es-ES" sz="2400">
                <a:solidFill>
                  <a:schemeClr val="accent4"/>
                </a:solidFill>
                <a:latin typeface="+mn-lt"/>
                <a:ea typeface="Helvetica Neue"/>
                <a:cs typeface="Helvetica Neue"/>
                <a:sym typeface="Helvetica Neue"/>
              </a:rPr>
              <a:t>Emoticonos, emojis y signos de puntuación pueden añadir contexto y aclarar el tono del mensaje.</a:t>
            </a:r>
          </a:p>
          <a:p>
            <a:pPr marL="0" marR="0" lvl="0" indent="0" algn="just" rtl="0">
              <a:spcBef>
                <a:spcPts val="0"/>
              </a:spcBef>
              <a:spcAft>
                <a:spcPts val="0"/>
              </a:spcAft>
              <a:buNone/>
            </a:pPr>
            <a:endParaRPr lang="es-ES" sz="2400" b="1">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También son una forma de expresarse de manera esencial, clara y concisa, como ya se ha indicado anteriormente.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Ejemplo</a:t>
            </a:r>
            <a:r>
              <a:rPr lang="en-GB" sz="2400">
                <a:solidFill>
                  <a:schemeClr val="accent4"/>
                </a:solidFill>
                <a:latin typeface="+mn-lt"/>
                <a:ea typeface="Helvetica Neue"/>
                <a:cs typeface="Helvetica Neue"/>
                <a:sym typeface="Helvetica Neue"/>
              </a:rPr>
              <a:t>: </a:t>
            </a:r>
            <a:r>
              <a:rPr lang="en-GB" sz="2400" b="1">
                <a:solidFill>
                  <a:schemeClr val="accent4"/>
                </a:solidFill>
                <a:latin typeface="+mn-lt"/>
                <a:ea typeface="Helvetica Neue"/>
                <a:cs typeface="Helvetica Neue"/>
                <a:sym typeface="Helvetica Neue"/>
              </a:rPr>
              <a:t>El emoji del pulgar arriba            </a:t>
            </a:r>
            <a:r>
              <a:rPr lang="en-GB" sz="2400">
                <a:solidFill>
                  <a:schemeClr val="accent4"/>
                </a:solidFill>
                <a:latin typeface="+mn-lt"/>
                <a:ea typeface="Helvetica Neue"/>
                <a:cs typeface="Helvetica Neue"/>
                <a:sym typeface="Helvetica Neue"/>
              </a:rPr>
              <a:t>puede indicar un tono de </a:t>
            </a:r>
            <a:r>
              <a:rPr lang="en-GB" sz="2400" b="1">
                <a:solidFill>
                  <a:schemeClr val="accent4"/>
                </a:solidFill>
                <a:latin typeface="+mn-lt"/>
                <a:ea typeface="Helvetica Neue"/>
                <a:cs typeface="Helvetica Neue"/>
                <a:sym typeface="Helvetica Neue"/>
              </a:rPr>
              <a:t>aprobación</a:t>
            </a:r>
            <a:r>
              <a:rPr lang="en-GB" sz="2400">
                <a:solidFill>
                  <a:schemeClr val="accent4"/>
                </a:solidFill>
                <a:latin typeface="+mn-lt"/>
                <a:ea typeface="Helvetica Neue"/>
                <a:cs typeface="Helvetica Neue"/>
                <a:sym typeface="Helvetica Neue"/>
              </a:rPr>
              <a:t> confiado y positivo.</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87446"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
        <p:nvSpPr>
          <p:cNvPr id="5" name="CasellaDiTesto 4">
            <a:extLst>
              <a:ext uri="{FF2B5EF4-FFF2-40B4-BE49-F238E27FC236}">
                <a16:creationId xmlns:a16="http://schemas.microsoft.com/office/drawing/2014/main" id="{325D6EC8-2A10-ACE9-F8B8-A19699C279D7}"/>
              </a:ext>
            </a:extLst>
          </p:cNvPr>
          <p:cNvSpPr txBox="1"/>
          <p:nvPr/>
        </p:nvSpPr>
        <p:spPr>
          <a:xfrm>
            <a:off x="6480574" y="5236499"/>
            <a:ext cx="995082" cy="707886"/>
          </a:xfrm>
          <a:prstGeom prst="rect">
            <a:avLst/>
          </a:prstGeom>
          <a:noFill/>
        </p:spPr>
        <p:txBody>
          <a:bodyPr wrap="square">
            <a:spAutoFit/>
          </a:bodyPr>
          <a:lstStyle/>
          <a:p>
            <a:r>
              <a:rPr lang="en-GB" sz="4000" dirty="0"/>
              <a:t>👍</a:t>
            </a:r>
          </a:p>
        </p:txBody>
      </p:sp>
      <p:sp>
        <p:nvSpPr>
          <p:cNvPr id="9" name="CasellaDiTesto 8">
            <a:extLst>
              <a:ext uri="{FF2B5EF4-FFF2-40B4-BE49-F238E27FC236}">
                <a16:creationId xmlns:a16="http://schemas.microsoft.com/office/drawing/2014/main" id="{6A73A72B-D9B0-01CF-3000-91B543CE3090}"/>
              </a:ext>
            </a:extLst>
          </p:cNvPr>
          <p:cNvSpPr txBox="1"/>
          <p:nvPr/>
        </p:nvSpPr>
        <p:spPr>
          <a:xfrm>
            <a:off x="1277087" y="6259528"/>
            <a:ext cx="6038113" cy="2308324"/>
          </a:xfrm>
          <a:prstGeom prst="rect">
            <a:avLst/>
          </a:prstGeom>
          <a:noFill/>
        </p:spPr>
        <p:txBody>
          <a:bodyPr wrap="square">
            <a:spAutoFit/>
          </a:bodyPr>
          <a:lstStyle/>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Además de la simbología, también el </a:t>
            </a:r>
            <a:r>
              <a:rPr lang="es-ES" sz="2400" b="1">
                <a:solidFill>
                  <a:schemeClr val="accent4"/>
                </a:solidFill>
                <a:latin typeface="+mn-lt"/>
                <a:ea typeface="Helvetica Neue"/>
                <a:cs typeface="Helvetica Neue"/>
                <a:sym typeface="Helvetica Neue"/>
              </a:rPr>
              <a:t>uso eficaz del formato </a:t>
            </a:r>
            <a:r>
              <a:rPr lang="es-ES" sz="2400">
                <a:solidFill>
                  <a:schemeClr val="accent4"/>
                </a:solidFill>
                <a:latin typeface="+mn-lt"/>
                <a:ea typeface="Helvetica Neue"/>
                <a:cs typeface="Helvetica Neue"/>
                <a:sym typeface="Helvetica Neue"/>
              </a:rPr>
              <a:t>mejora la legibilidad de tus mensajes. Utiliza títulos, texto en negrita o cursiva, viñetas y listas numeradas para </a:t>
            </a:r>
            <a:r>
              <a:rPr lang="es-ES" sz="2400" b="1">
                <a:solidFill>
                  <a:schemeClr val="accent4"/>
                </a:solidFill>
                <a:latin typeface="+mn-lt"/>
                <a:ea typeface="Helvetica Neue"/>
                <a:cs typeface="Helvetica Neue"/>
                <a:sym typeface="Helvetica Neue"/>
              </a:rPr>
              <a:t>organizar mejor la información y facilitar su comprensión.</a:t>
            </a:r>
            <a:endParaRPr lang="en-GB" sz="2400" b="1" dirty="0">
              <a:solidFill>
                <a:schemeClr val="accent4"/>
              </a:solidFill>
              <a:latin typeface="+mn-lt"/>
              <a:ea typeface="Helvetica Neue"/>
              <a:cs typeface="Helvetica Neue"/>
              <a:sym typeface="Helvetica Neue"/>
            </a:endParaRPr>
          </a:p>
        </p:txBody>
      </p:sp>
      <p:sp>
        <p:nvSpPr>
          <p:cNvPr id="11" name="CasellaDiTesto 10">
            <a:extLst>
              <a:ext uri="{FF2B5EF4-FFF2-40B4-BE49-F238E27FC236}">
                <a16:creationId xmlns:a16="http://schemas.microsoft.com/office/drawing/2014/main" id="{04835A3F-B577-5489-A741-4C34A8F991AB}"/>
              </a:ext>
            </a:extLst>
          </p:cNvPr>
          <p:cNvSpPr txBox="1"/>
          <p:nvPr/>
        </p:nvSpPr>
        <p:spPr>
          <a:xfrm>
            <a:off x="7980218" y="6259528"/>
            <a:ext cx="9330321" cy="2677656"/>
          </a:xfrm>
          <a:prstGeom prst="rect">
            <a:avLst/>
          </a:prstGeom>
          <a:noFill/>
        </p:spPr>
        <p:txBody>
          <a:bodyPr wrap="square">
            <a:spAutoFit/>
          </a:bodyPr>
          <a:lstStyle/>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Ejemplo</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Cuando envíes un correo electrónico resumiendo los puntos clave de una reunión, utiliza viñetas del siguiente modo.</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Principales conclusiones de la reunión</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a:solidFill>
                  <a:schemeClr val="accent4"/>
                </a:solidFill>
                <a:latin typeface="+mn-lt"/>
                <a:ea typeface="Helvetica Neue"/>
                <a:cs typeface="Helvetica Neue"/>
                <a:sym typeface="Helvetica Neue"/>
              </a:rPr>
              <a:t>Informe</a:t>
            </a:r>
            <a:r>
              <a:rPr lang="en-GB" sz="2400">
                <a:solidFill>
                  <a:schemeClr val="accent4"/>
                </a:solidFill>
                <a:latin typeface="+mn-lt"/>
                <a:ea typeface="Helvetica Neue"/>
                <a:cs typeface="Helvetica Neue"/>
                <a:sym typeface="Helvetica Neue"/>
              </a:rPr>
              <a:t> a entregar </a:t>
            </a:r>
            <a:r>
              <a:rPr lang="en-GB" sz="2400" b="1">
                <a:solidFill>
                  <a:schemeClr val="accent4"/>
                </a:solidFill>
                <a:latin typeface="+mn-lt"/>
                <a:ea typeface="Helvetica Neue"/>
                <a:cs typeface="Helvetica Neue"/>
                <a:sym typeface="Helvetica Neue"/>
              </a:rPr>
              <a:t>antes del 15 de diciembre </a:t>
            </a:r>
            <a:r>
              <a:rPr lang="en-GB" sz="2400">
                <a:solidFill>
                  <a:schemeClr val="accent4"/>
                </a:solidFill>
                <a:latin typeface="+mn-lt"/>
                <a:ea typeface="Helvetica Neue"/>
                <a:cs typeface="Helvetica Neue"/>
                <a:sym typeface="Helvetica Neue"/>
              </a:rPr>
              <a:t>de 2023</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La difusión mejorará con la </a:t>
            </a:r>
            <a:r>
              <a:rPr lang="en-GB" sz="2400" b="1">
                <a:solidFill>
                  <a:schemeClr val="accent4"/>
                </a:solidFill>
                <a:latin typeface="+mn-lt"/>
                <a:ea typeface="Helvetica Neue"/>
                <a:cs typeface="Helvetica Neue"/>
                <a:sym typeface="Helvetica Neue"/>
              </a:rPr>
              <a:t>publicación de notas de prensa</a:t>
            </a:r>
            <a:endParaRPr lang="en-GB" sz="2400" b="1"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a:solidFill>
                  <a:schemeClr val="accent4"/>
                </a:solidFill>
                <a:latin typeface="+mn-lt"/>
                <a:ea typeface="Helvetica Neue"/>
                <a:cs typeface="Helvetica Neue"/>
                <a:sym typeface="Helvetica Neue"/>
              </a:rPr>
              <a:t>Próxima </a:t>
            </a:r>
            <a:r>
              <a:rPr lang="en-GB" sz="2400" b="1">
                <a:solidFill>
                  <a:schemeClr val="accent4"/>
                </a:solidFill>
                <a:latin typeface="+mn-lt"/>
                <a:ea typeface="Helvetica Neue"/>
                <a:cs typeface="Helvetica Neue"/>
                <a:sym typeface="Helvetica Neue"/>
              </a:rPr>
              <a:t>reunión </a:t>
            </a:r>
            <a:r>
              <a:rPr lang="en-GB" sz="2400" b="1" i="1">
                <a:solidFill>
                  <a:schemeClr val="accent4"/>
                </a:solidFill>
                <a:latin typeface="+mn-lt"/>
                <a:ea typeface="Helvetica Neue"/>
                <a:cs typeface="Helvetica Neue"/>
                <a:sym typeface="Helvetica Neue"/>
              </a:rPr>
              <a:t>online</a:t>
            </a:r>
            <a:r>
              <a:rPr lang="en-GB" sz="2400">
                <a:solidFill>
                  <a:schemeClr val="accent4"/>
                </a:solidFill>
                <a:latin typeface="+mn-lt"/>
                <a:ea typeface="Helvetica Neue"/>
                <a:cs typeface="Helvetica Neue"/>
                <a:sym typeface="Helvetica Neue"/>
              </a:rPr>
              <a:t>: </a:t>
            </a:r>
            <a:r>
              <a:rPr lang="en-GB" sz="2400" b="1">
                <a:solidFill>
                  <a:schemeClr val="accent4"/>
                </a:solidFill>
                <a:latin typeface="+mn-lt"/>
                <a:ea typeface="Helvetica Neue"/>
                <a:cs typeface="Helvetica Neue"/>
                <a:sym typeface="Helvetica Neue"/>
              </a:rPr>
              <a:t>9 de enero </a:t>
            </a:r>
            <a:r>
              <a:rPr lang="en-GB" sz="2400">
                <a:solidFill>
                  <a:schemeClr val="accent4"/>
                </a:solidFill>
                <a:latin typeface="+mn-lt"/>
                <a:ea typeface="Helvetica Neue"/>
                <a:cs typeface="Helvetica Neue"/>
                <a:sym typeface="Helvetica Neue"/>
              </a:rPr>
              <a:t>de 2024</a:t>
            </a:r>
            <a:endParaRPr lang="en-GB" sz="2400" dirty="0">
              <a:solidFill>
                <a:schemeClr val="accent4"/>
              </a:solidFill>
              <a:latin typeface="+mn-lt"/>
              <a:ea typeface="Helvetica Neue"/>
              <a:cs typeface="Helvetica Neue"/>
              <a:sym typeface="Helvetica Neue"/>
            </a:endParaRPr>
          </a:p>
        </p:txBody>
      </p:sp>
      <p:cxnSp>
        <p:nvCxnSpPr>
          <p:cNvPr id="12" name="Connettore 2 11">
            <a:extLst>
              <a:ext uri="{FF2B5EF4-FFF2-40B4-BE49-F238E27FC236}">
                <a16:creationId xmlns:a16="http://schemas.microsoft.com/office/drawing/2014/main" id="{ED475FC5-6AB2-1A7D-1003-1773BA4EB951}"/>
              </a:ext>
            </a:extLst>
          </p:cNvPr>
          <p:cNvCxnSpPr>
            <a:cxnSpLocks/>
          </p:cNvCxnSpPr>
          <p:nvPr/>
        </p:nvCxnSpPr>
        <p:spPr>
          <a:xfrm flipV="1">
            <a:off x="7311533" y="7599618"/>
            <a:ext cx="672353" cy="3598"/>
          </a:xfrm>
          <a:prstGeom prst="straightConnector1">
            <a:avLst/>
          </a:prstGeom>
          <a:ln w="381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2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6" y="2835882"/>
            <a:ext cx="16424759" cy="64324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Lenguaje, tono y netiqueta adecuados en las interacciones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Utilizar un </a:t>
            </a:r>
            <a:r>
              <a:rPr lang="es-ES" sz="2400" b="1">
                <a:solidFill>
                  <a:schemeClr val="accent4"/>
                </a:solidFill>
                <a:latin typeface="+mn-lt"/>
                <a:ea typeface="Helvetica Neue"/>
                <a:cs typeface="Helvetica Neue"/>
                <a:sym typeface="Helvetica Neue"/>
              </a:rPr>
              <a:t>lenguaje y un tono adecuados </a:t>
            </a:r>
            <a:r>
              <a:rPr lang="es-ES" sz="2400">
                <a:solidFill>
                  <a:schemeClr val="accent4"/>
                </a:solidFill>
                <a:latin typeface="+mn-lt"/>
                <a:ea typeface="Helvetica Neue"/>
                <a:cs typeface="Helvetica Neue"/>
                <a:sym typeface="Helvetica Neue"/>
              </a:rPr>
              <a:t>es crucial para transmitir el mensaje con precisión y evitar malentendidos.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Wingdings" pitchFamily="2" charset="2"/>
              </a:rPr>
              <a:t>Sé consciente </a:t>
            </a:r>
            <a:r>
              <a:rPr lang="es-ES" sz="2400">
                <a:solidFill>
                  <a:schemeClr val="accent4"/>
                </a:solidFill>
                <a:latin typeface="+mn-lt"/>
                <a:ea typeface="Helvetica Neue"/>
                <a:cs typeface="Helvetica Neue"/>
                <a:sym typeface="Wingdings" pitchFamily="2" charset="2"/>
              </a:rPr>
              <a:t>de las palabras que eliges y del tono que adoptas para </a:t>
            </a:r>
            <a:r>
              <a:rPr lang="es-ES" sz="2400" b="1">
                <a:solidFill>
                  <a:schemeClr val="accent4"/>
                </a:solidFill>
                <a:latin typeface="+mn-lt"/>
                <a:ea typeface="Helvetica Neue"/>
                <a:cs typeface="Helvetica Neue"/>
                <a:sym typeface="Wingdings" pitchFamily="2" charset="2"/>
              </a:rPr>
              <a:t>mantener interacciones positivas y eficaces</a:t>
            </a:r>
            <a:r>
              <a:rPr lang="en-GB" sz="2400">
                <a:solidFill>
                  <a:schemeClr val="accent4"/>
                </a:solidFill>
                <a:latin typeface="+mn-lt"/>
                <a:ea typeface="Helvetica Neue"/>
                <a:cs typeface="Helvetica Neue"/>
                <a:sym typeface="Wingdings" pitchFamily="2" charset="2"/>
              </a:rPr>
              <a:t>. Y </a:t>
            </a:r>
            <a:r>
              <a:rPr lang="en-GB" sz="2400" b="1">
                <a:solidFill>
                  <a:srgbClr val="58CDFC"/>
                </a:solidFill>
                <a:latin typeface="+mn-lt"/>
                <a:ea typeface="Helvetica Neue"/>
                <a:cs typeface="Helvetica Neue"/>
                <a:sym typeface="Wingdings" pitchFamily="2" charset="2"/>
              </a:rPr>
              <a:t>ten en cuenta </a:t>
            </a:r>
            <a:r>
              <a:rPr lang="es-ES" sz="2400">
                <a:solidFill>
                  <a:schemeClr val="accent4"/>
                </a:solidFill>
                <a:latin typeface="+mn-lt"/>
                <a:ea typeface="Helvetica Neue"/>
                <a:cs typeface="Helvetica Neue"/>
                <a:sym typeface="Wingdings" pitchFamily="2" charset="2"/>
              </a:rPr>
              <a:t>que la comunicación en línea (por escrito) suele carecer de expresiones faciales y tono de voz. Por lo tanto, el lenguaje y el tono adecuados </a:t>
            </a:r>
            <a:r>
              <a:rPr lang="es-ES" sz="2400" b="1">
                <a:solidFill>
                  <a:schemeClr val="accent4"/>
                </a:solidFill>
                <a:latin typeface="+mn-lt"/>
                <a:ea typeface="Helvetica Neue"/>
                <a:cs typeface="Helvetica Neue"/>
                <a:sym typeface="Wingdings" pitchFamily="2" charset="2"/>
              </a:rPr>
              <a:t>influyen mucho en la recepción del mensaje.</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En una comunidad global en línea, es importante </a:t>
            </a:r>
            <a:r>
              <a:rPr lang="en-GB" sz="2400" b="1">
                <a:solidFill>
                  <a:srgbClr val="58CDFC"/>
                </a:solidFill>
                <a:latin typeface="+mn-lt"/>
                <a:ea typeface="Helvetica Neue"/>
                <a:cs typeface="Helvetica Neue"/>
                <a:sym typeface="Helvetica Neue"/>
              </a:rPr>
              <a:t>ser sensible </a:t>
            </a:r>
            <a:r>
              <a:rPr lang="es-ES" sz="2400">
                <a:solidFill>
                  <a:schemeClr val="accent4"/>
                </a:solidFill>
                <a:latin typeface="+mn-lt"/>
                <a:ea typeface="Helvetica Neue"/>
                <a:cs typeface="Helvetica Neue"/>
                <a:sym typeface="Helvetica Neue"/>
              </a:rPr>
              <a:t>a las diferencias sociales y culturales, utilizando un </a:t>
            </a:r>
            <a:r>
              <a:rPr lang="es-ES" sz="2400" b="1">
                <a:solidFill>
                  <a:schemeClr val="accent4"/>
                </a:solidFill>
                <a:latin typeface="+mn-lt"/>
                <a:ea typeface="Helvetica Neue"/>
                <a:cs typeface="Helvetica Neue"/>
                <a:sym typeface="Helvetica Neue"/>
              </a:rPr>
              <a:t>lenguaje respetuoso e integrador.</a:t>
            </a:r>
            <a:endParaRPr lang="en-GB"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58CDFC"/>
                </a:solidFill>
                <a:latin typeface="+mn-lt"/>
                <a:ea typeface="Helvetica Neue"/>
                <a:cs typeface="Helvetica Neue"/>
                <a:sym typeface="Helvetica Neue"/>
              </a:rPr>
              <a:t>Ejemplos</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a:solidFill>
                  <a:schemeClr val="accent4"/>
                </a:solidFill>
                <a:latin typeface="+mn-lt"/>
                <a:ea typeface="Helvetica Neue"/>
                <a:cs typeface="Helvetica Neue"/>
                <a:sym typeface="Helvetica Neue"/>
              </a:rPr>
              <a:t>Prefiere </a:t>
            </a:r>
            <a:r>
              <a:rPr lang="en-GB" sz="2400" b="1" i="1">
                <a:solidFill>
                  <a:schemeClr val="accent4"/>
                </a:solidFill>
                <a:latin typeface="+mn-lt"/>
                <a:ea typeface="Helvetica Neue"/>
                <a:cs typeface="Helvetica Neue"/>
                <a:sym typeface="Helvetica Neue"/>
              </a:rPr>
              <a:t>“Entiendo tu punto, pero tengo una perspectiva diferente”</a:t>
            </a:r>
            <a:r>
              <a:rPr lang="en-GB" sz="2400">
                <a:solidFill>
                  <a:schemeClr val="accent4"/>
                </a:solidFill>
                <a:latin typeface="+mn-lt"/>
                <a:ea typeface="Helvetica Neue"/>
                <a:cs typeface="Helvetica Neue"/>
                <a:sym typeface="Helvetica Neue"/>
              </a:rPr>
              <a:t> antes que </a:t>
            </a:r>
            <a:r>
              <a:rPr lang="en-GB" sz="2400" i="1">
                <a:solidFill>
                  <a:schemeClr val="accent4"/>
                </a:solidFill>
                <a:latin typeface="+mn-lt"/>
                <a:ea typeface="Helvetica Neue"/>
                <a:cs typeface="Helvetica Neue"/>
                <a:sym typeface="Helvetica Neue"/>
              </a:rPr>
              <a:t>“Te equivocas”</a:t>
            </a:r>
            <a:r>
              <a:rPr lang="en-GB" sz="2400">
                <a:solidFill>
                  <a:schemeClr val="accent4"/>
                </a:solidFill>
                <a:latin typeface="+mn-lt"/>
                <a:ea typeface="Helvetica Neue"/>
                <a:cs typeface="Helvetica Neue"/>
                <a:sym typeface="Helvetica Neue"/>
              </a:rPr>
              <a:t>, para evitar malentendidos.</a:t>
            </a:r>
            <a:endParaRPr lang="en-GB" sz="24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en-GB" sz="1200" dirty="0">
              <a:solidFill>
                <a:schemeClr val="accent4"/>
              </a:solidFill>
              <a:latin typeface="+mn-lt"/>
              <a:ea typeface="Helvetica Neue"/>
              <a:cs typeface="Helvetica Neue"/>
              <a:sym typeface="Helvetica Neue"/>
            </a:endParaRPr>
          </a:p>
          <a:p>
            <a:pPr marL="342900" indent="-342900" algn="just">
              <a:buFont typeface="Arial" panose="020B0604020202020204" pitchFamily="34" charset="0"/>
              <a:buChar char="•"/>
            </a:pPr>
            <a:r>
              <a:rPr lang="en-GB" sz="2400" b="1">
                <a:solidFill>
                  <a:schemeClr val="accent4"/>
                </a:solidFill>
                <a:latin typeface="+mn-lt"/>
                <a:ea typeface="Helvetica Neue"/>
                <a:cs typeface="Helvetica Neue"/>
                <a:sym typeface="Helvetica Neue"/>
              </a:rPr>
              <a:t>Evita</a:t>
            </a:r>
            <a:r>
              <a:rPr lang="en-GB" sz="2400">
                <a:solidFill>
                  <a:schemeClr val="accent4"/>
                </a:solidFill>
                <a:latin typeface="+mn-lt"/>
                <a:ea typeface="Helvetica Neue"/>
                <a:cs typeface="Helvetica Neue"/>
                <a:sym typeface="Helvetica Neue"/>
              </a:rPr>
              <a:t> utilizar </a:t>
            </a:r>
            <a:r>
              <a:rPr lang="en-GB" sz="2400" b="1">
                <a:solidFill>
                  <a:schemeClr val="accent4"/>
                </a:solidFill>
                <a:latin typeface="+mn-lt"/>
                <a:ea typeface="Helvetica Neue"/>
                <a:cs typeface="Helvetica Neue"/>
                <a:sym typeface="Helvetica Neue"/>
              </a:rPr>
              <a:t>términos o suposiciones específicos de género</a:t>
            </a:r>
            <a:r>
              <a:rPr lang="en-GB" sz="2400">
                <a:solidFill>
                  <a:schemeClr val="accent4"/>
                </a:solidFill>
                <a:latin typeface="+mn-lt"/>
                <a:ea typeface="Helvetica Neue"/>
                <a:cs typeface="Helvetica Neue"/>
                <a:sym typeface="Helvetica Neue"/>
              </a:rPr>
              <a:t> sobre los antecedentes o la identidad de una persona, especialmente por su religión o etnia.</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482646"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3655204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139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Lenguaje, tono y netiqueta adecuados en las interacciones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Aunque para el lenguaje y el tono adecuados no hay diferencias evidentes entre la comunicación en línea y fuera de ella, vamos a presentar la </a:t>
            </a:r>
            <a:r>
              <a:rPr lang="es-ES" sz="2400" b="1">
                <a:solidFill>
                  <a:schemeClr val="accent4"/>
                </a:solidFill>
                <a:latin typeface="+mn-lt"/>
                <a:ea typeface="Helvetica Neue"/>
                <a:cs typeface="Helvetica Neue"/>
                <a:sym typeface="Helvetica Neue"/>
              </a:rPr>
              <a:t>netiqueta</a:t>
            </a:r>
            <a:r>
              <a:rPr lang="es-ES" sz="2400">
                <a:solidFill>
                  <a:schemeClr val="accent4"/>
                </a:solidFill>
                <a:latin typeface="+mn-lt"/>
                <a:ea typeface="Helvetica Neue"/>
                <a:cs typeface="Helvetica Neue"/>
                <a:sym typeface="Helvetica Neue"/>
              </a:rPr>
              <a:t> (etiqueta en línea) como un </a:t>
            </a:r>
            <a:r>
              <a:rPr lang="es-ES" sz="2400" b="1">
                <a:solidFill>
                  <a:schemeClr val="accent4"/>
                </a:solidFill>
                <a:latin typeface="+mn-lt"/>
                <a:ea typeface="Helvetica Neue"/>
                <a:cs typeface="Helvetica Neue"/>
                <a:sym typeface="Helvetica Neue"/>
              </a:rPr>
              <a:t>conjunto de normas que promueven un comportamiento adecuado y responsable en las interacciones en línea.</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a:solidFill>
                  <a:schemeClr val="accent4"/>
                </a:solidFill>
                <a:latin typeface="+mn-lt"/>
                <a:ea typeface="Helvetica Neue"/>
                <a:cs typeface="Helvetica Neue"/>
                <a:sym typeface="Helvetica Neue"/>
              </a:rPr>
              <a:t>Estas normas desempeñan un papel fundamental en:</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1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a:solidFill>
                  <a:schemeClr val="accent4"/>
                </a:solidFill>
                <a:latin typeface="+mn-lt"/>
                <a:ea typeface="Helvetica Neue"/>
                <a:cs typeface="Helvetica Neue"/>
                <a:sym typeface="Helvetica Neue"/>
              </a:rPr>
              <a:t>Mejorar la capacidad de comunicación</a:t>
            </a:r>
            <a:endParaRPr lang="en-GB" sz="24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a:solidFill>
                  <a:schemeClr val="accent4"/>
                </a:solidFill>
                <a:latin typeface="+mn-lt"/>
                <a:ea typeface="Helvetica Neue"/>
                <a:cs typeface="Helvetica Neue"/>
                <a:sym typeface="Helvetica Neue"/>
              </a:rPr>
              <a:t>Prevenir los malentendidos</a:t>
            </a:r>
            <a:endParaRPr lang="en-GB" sz="24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endParaRPr lang="en-GB" sz="12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en-GB" sz="2400" b="1">
                <a:solidFill>
                  <a:schemeClr val="accent4"/>
                </a:solidFill>
                <a:latin typeface="+mn-lt"/>
                <a:ea typeface="Helvetica Neue"/>
                <a:cs typeface="Helvetica Neue"/>
                <a:sym typeface="Helvetica Neue"/>
              </a:rPr>
              <a:t>Proporcionar directrices </a:t>
            </a:r>
            <a:r>
              <a:rPr lang="en-GB" sz="2400">
                <a:solidFill>
                  <a:schemeClr val="accent4"/>
                </a:solidFill>
                <a:latin typeface="+mn-lt"/>
                <a:ea typeface="Helvetica Neue"/>
                <a:cs typeface="Helvetica Neue"/>
                <a:sym typeface="Helvetica Neue"/>
              </a:rPr>
              <a:t>sobre la conducta social a la hora de interactuar y colaborar en un entorno digital</a:t>
            </a: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a:solidFill>
                  <a:schemeClr val="accent4"/>
                </a:solidFill>
                <a:latin typeface="+mn-lt"/>
                <a:ea typeface="Helvetica Neue"/>
                <a:cs typeface="Helvetica Neue"/>
                <a:sym typeface="Helvetica Neue"/>
              </a:rPr>
              <a:t>Centrémonos en estas normas y directrices, incluyendo </a:t>
            </a:r>
            <a:r>
              <a:rPr lang="en-GB" sz="2400" b="1">
                <a:solidFill>
                  <a:srgbClr val="008F00"/>
                </a:solidFill>
                <a:latin typeface="+mn-lt"/>
                <a:ea typeface="Helvetica Neue"/>
                <a:cs typeface="Helvetica Neue"/>
                <a:sym typeface="Helvetica Neue"/>
              </a:rPr>
              <a:t>QUÉ HACER</a:t>
            </a:r>
            <a:r>
              <a:rPr lang="en-GB" sz="2400">
                <a:solidFill>
                  <a:schemeClr val="accent4"/>
                </a:solidFill>
                <a:latin typeface="+mn-lt"/>
                <a:ea typeface="Helvetica Neue"/>
                <a:cs typeface="Helvetica Neue"/>
                <a:sym typeface="Helvetica Neue"/>
              </a:rPr>
              <a:t> y </a:t>
            </a:r>
            <a:r>
              <a:rPr lang="en-GB" sz="2400" b="1">
                <a:solidFill>
                  <a:srgbClr val="FF0000"/>
                </a:solidFill>
                <a:latin typeface="+mn-lt"/>
                <a:ea typeface="Helvetica Neue"/>
                <a:cs typeface="Helvetica Neue"/>
                <a:sym typeface="Helvetica Neue"/>
              </a:rPr>
              <a:t>QUÉ NO HACER</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45920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55129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676110"/>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Lenguaje, tono y netiqueta adecuados en las interacciones en línea</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599877"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graphicFrame>
        <p:nvGraphicFramePr>
          <p:cNvPr id="8" name="Tabella 8">
            <a:extLst>
              <a:ext uri="{FF2B5EF4-FFF2-40B4-BE49-F238E27FC236}">
                <a16:creationId xmlns:a16="http://schemas.microsoft.com/office/drawing/2014/main" id="{8B6DAB9F-238E-564F-9F0B-2375C50CFC86}"/>
              </a:ext>
            </a:extLst>
          </p:cNvPr>
          <p:cNvGraphicFramePr>
            <a:graphicFrameLocks noGrp="1"/>
          </p:cNvGraphicFramePr>
          <p:nvPr>
            <p:extLst>
              <p:ext uri="{D42A27DB-BD31-4B8C-83A1-F6EECF244321}">
                <p14:modId xmlns:p14="http://schemas.microsoft.com/office/powerpoint/2010/main" val="1787373046"/>
              </p:ext>
            </p:extLst>
          </p:nvPr>
        </p:nvGraphicFramePr>
        <p:xfrm>
          <a:off x="1396070" y="3264102"/>
          <a:ext cx="15795486" cy="6096000"/>
        </p:xfrm>
        <a:graphic>
          <a:graphicData uri="http://schemas.openxmlformats.org/drawingml/2006/table">
            <a:tbl>
              <a:tblPr firstRow="1" bandRow="1">
                <a:tableStyleId>{2D5ABB26-0587-4C30-8999-92F81FD0307C}</a:tableStyleId>
              </a:tblPr>
              <a:tblGrid>
                <a:gridCol w="7897743">
                  <a:extLst>
                    <a:ext uri="{9D8B030D-6E8A-4147-A177-3AD203B41FA5}">
                      <a16:colId xmlns:a16="http://schemas.microsoft.com/office/drawing/2014/main" val="3306209012"/>
                    </a:ext>
                  </a:extLst>
                </a:gridCol>
                <a:gridCol w="7897743">
                  <a:extLst>
                    <a:ext uri="{9D8B030D-6E8A-4147-A177-3AD203B41FA5}">
                      <a16:colId xmlns:a16="http://schemas.microsoft.com/office/drawing/2014/main" val="1883002153"/>
                    </a:ext>
                  </a:extLst>
                </a:gridCol>
              </a:tblGrid>
              <a:tr h="370840">
                <a:tc>
                  <a:txBody>
                    <a:bodyPr/>
                    <a:lstStyle/>
                    <a:p>
                      <a:pPr algn="ctr"/>
                      <a:r>
                        <a:rPr lang="en-GB" sz="2800" b="1">
                          <a:solidFill>
                            <a:srgbClr val="008F00"/>
                          </a:solidFill>
                        </a:rPr>
                        <a:t>QUÉ HACER</a:t>
                      </a:r>
                      <a:endParaRPr lang="en-GB" sz="2800" b="1" dirty="0">
                        <a:solidFill>
                          <a:srgbClr val="008F00"/>
                        </a:solidFill>
                      </a:endParaRPr>
                    </a:p>
                  </a:txBody>
                  <a:tcPr anchor="ctr"/>
                </a:tc>
                <a:tc>
                  <a:txBody>
                    <a:bodyPr/>
                    <a:lstStyle/>
                    <a:p>
                      <a:pPr algn="ctr"/>
                      <a:r>
                        <a:rPr lang="en-GB" sz="2800" b="1">
                          <a:solidFill>
                            <a:srgbClr val="FF0000"/>
                          </a:solidFill>
                        </a:rPr>
                        <a:t>QUÉ NO HACER</a:t>
                      </a:r>
                      <a:endParaRPr lang="en-GB" sz="2800" b="1" dirty="0">
                        <a:solidFill>
                          <a:srgbClr val="FF0000"/>
                        </a:solidFill>
                      </a:endParaRPr>
                    </a:p>
                  </a:txBody>
                  <a:tcPr anchor="ctr"/>
                </a:tc>
                <a:extLst>
                  <a:ext uri="{0D108BD9-81ED-4DB2-BD59-A6C34878D82A}">
                    <a16:rowId xmlns:a16="http://schemas.microsoft.com/office/drawing/2014/main" val="1874461207"/>
                  </a:ext>
                </a:extLst>
              </a:tr>
              <a:tr h="370840">
                <a:tc>
                  <a:txBody>
                    <a:bodyPr/>
                    <a:lstStyle/>
                    <a:p>
                      <a:pPr lvl="0" algn="just">
                        <a:lnSpc>
                          <a:spcPct val="100000"/>
                        </a:lnSpc>
                      </a:pPr>
                      <a:r>
                        <a:rPr lang="en-GB" sz="2400">
                          <a:solidFill>
                            <a:schemeClr val="accent4"/>
                          </a:solidFill>
                        </a:rPr>
                        <a:t>Haz uso de una adecuada gramática y puntuación</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es-ES" sz="2400">
                          <a:solidFill>
                            <a:schemeClr val="accent4"/>
                          </a:solidFill>
                        </a:rPr>
                        <a:t>No lo escribas TODO EN MAYÚSCULAS (uso excesivo)</a:t>
                      </a: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3956882000"/>
                  </a:ext>
                </a:extLst>
              </a:tr>
              <a:tr h="370840">
                <a:tc>
                  <a:txBody>
                    <a:bodyPr/>
                    <a:lstStyle/>
                    <a:p>
                      <a:pPr lvl="0" algn="just">
                        <a:lnSpc>
                          <a:spcPct val="100000"/>
                        </a:lnSpc>
                      </a:pPr>
                      <a:r>
                        <a:rPr lang="en-GB" sz="2400">
                          <a:solidFill>
                            <a:schemeClr val="accent4"/>
                          </a:solidFill>
                        </a:rPr>
                        <a:t>Utiliza un formato apropiado (negrita, cursiva, párrafos…)</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en-GB" sz="2400">
                          <a:solidFill>
                            <a:schemeClr val="accent4"/>
                          </a:solidFill>
                        </a:rPr>
                        <a:t>No ataques o utilices lenguaje agresivo</a:t>
                      </a: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1238807756"/>
                  </a:ext>
                </a:extLst>
              </a:tr>
              <a:tr h="0">
                <a:tc>
                  <a:txBody>
                    <a:bodyPr/>
                    <a:lstStyle/>
                    <a:p>
                      <a:pPr lvl="0" algn="just">
                        <a:lnSpc>
                          <a:spcPct val="100000"/>
                        </a:lnSpc>
                      </a:pPr>
                      <a:r>
                        <a:rPr lang="es-ES" sz="2400">
                          <a:solidFill>
                            <a:schemeClr val="accent4"/>
                          </a:solidFill>
                        </a:rPr>
                        <a:t>Integra de manera apropiada emojis y emoticonos</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en-GB" sz="2400">
                          <a:solidFill>
                            <a:schemeClr val="accent4"/>
                          </a:solidFill>
                        </a:rPr>
                        <a:t>Nunca envíes </a:t>
                      </a:r>
                      <a:r>
                        <a:rPr lang="en-GB" sz="2400" i="1">
                          <a:solidFill>
                            <a:schemeClr val="accent4"/>
                          </a:solidFill>
                        </a:rPr>
                        <a:t>spam</a:t>
                      </a:r>
                      <a:r>
                        <a:rPr lang="en-GB" sz="2400">
                          <a:solidFill>
                            <a:schemeClr val="accent4"/>
                          </a:solidFill>
                        </a:rPr>
                        <a:t> o correo basura</a:t>
                      </a: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1616931953"/>
                  </a:ext>
                </a:extLst>
              </a:tr>
              <a:tr h="370840">
                <a:tc>
                  <a:txBody>
                    <a:bodyPr/>
                    <a:lstStyle/>
                    <a:p>
                      <a:pPr lvl="0" algn="just">
                        <a:lnSpc>
                          <a:spcPct val="100000"/>
                        </a:lnSpc>
                      </a:pPr>
                      <a:r>
                        <a:rPr lang="es-ES" sz="2400">
                          <a:solidFill>
                            <a:schemeClr val="accent4"/>
                          </a:solidFill>
                        </a:rPr>
                        <a:t>Incluye siempre una línea de asunto</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es-ES" sz="2400">
                          <a:solidFill>
                            <a:schemeClr val="accent4"/>
                          </a:solidFill>
                        </a:rPr>
                        <a:t>No hagas uso excesivo de las abreviaturas</a:t>
                      </a: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438289888"/>
                  </a:ext>
                </a:extLst>
              </a:tr>
              <a:tr h="370840">
                <a:tc>
                  <a:txBody>
                    <a:bodyPr/>
                    <a:lstStyle/>
                    <a:p>
                      <a:pPr lvl="0" algn="just">
                        <a:lnSpc>
                          <a:spcPct val="100000"/>
                        </a:lnSpc>
                      </a:pPr>
                      <a:r>
                        <a:rPr lang="es-ES" sz="2400">
                          <a:solidFill>
                            <a:schemeClr val="accent4"/>
                          </a:solidFill>
                        </a:rPr>
                        <a:t>Responde a los mensajes a la mayor brevedad</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51000"/>
                      </a:srgbClr>
                    </a:solidFill>
                  </a:tcPr>
                </a:tc>
                <a:tc>
                  <a:txBody>
                    <a:bodyPr/>
                    <a:lstStyle/>
                    <a:p>
                      <a:pPr lvl="0" algn="just">
                        <a:lnSpc>
                          <a:spcPct val="100000"/>
                        </a:lnSpc>
                      </a:pPr>
                      <a:r>
                        <a:rPr lang="es-ES" sz="2400">
                          <a:solidFill>
                            <a:schemeClr val="accent4"/>
                          </a:solidFill>
                        </a:rPr>
                        <a:t>No lo compartas todo y con todo el mundo (utiliza la discreción)</a:t>
                      </a: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1000"/>
                      </a:srgbClr>
                    </a:solidFill>
                  </a:tcPr>
                </a:tc>
                <a:extLst>
                  <a:ext uri="{0D108BD9-81ED-4DB2-BD59-A6C34878D82A}">
                    <a16:rowId xmlns:a16="http://schemas.microsoft.com/office/drawing/2014/main" val="3723159013"/>
                  </a:ext>
                </a:extLst>
              </a:tr>
              <a:tr h="370840">
                <a:tc>
                  <a:txBody>
                    <a:bodyPr/>
                    <a:lstStyle/>
                    <a:p>
                      <a:pPr lvl="0" algn="just">
                        <a:lnSpc>
                          <a:spcPct val="100000"/>
                        </a:lnSpc>
                      </a:pPr>
                      <a:r>
                        <a:rPr lang="es-ES" sz="2400" i="1">
                          <a:solidFill>
                            <a:schemeClr val="accent4"/>
                          </a:solidFill>
                        </a:rPr>
                        <a:t>KISS: Keep it short &amp; sweet</a:t>
                      </a:r>
                      <a:r>
                        <a:rPr lang="es-ES" sz="2400">
                          <a:solidFill>
                            <a:schemeClr val="accent4"/>
                          </a:solidFill>
                        </a:rPr>
                        <a:t>; en español, sé breve y dulce</a:t>
                      </a:r>
                      <a:endParaRPr lang="en-GB" sz="2400" i="1"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2400">
                          <a:solidFill>
                            <a:schemeClr val="accent4"/>
                          </a:solidFill>
                        </a:rPr>
                        <a:t>No hagas a los demás lo que no te gustaría que te hicieran a ti</a:t>
                      </a: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37292463"/>
                  </a:ext>
                </a:extLst>
              </a:tr>
              <a:tr h="370840">
                <a:tc>
                  <a:txBody>
                    <a:bodyPr/>
                    <a:lstStyle/>
                    <a:p>
                      <a:pPr lvl="0" algn="just">
                        <a:lnSpc>
                          <a:spcPct val="100000"/>
                        </a:lnSpc>
                      </a:pPr>
                      <a:r>
                        <a:rPr lang="es-ES" sz="2400">
                          <a:solidFill>
                            <a:schemeClr val="accent4"/>
                          </a:solidFill>
                        </a:rPr>
                        <a:t>Haz una verificación de hechos antes de compartir algo</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698625348"/>
                  </a:ext>
                </a:extLst>
              </a:tr>
              <a:tr h="370840">
                <a:tc>
                  <a:txBody>
                    <a:bodyPr/>
                    <a:lstStyle/>
                    <a:p>
                      <a:pPr lvl="0" algn="just">
                        <a:lnSpc>
                          <a:spcPct val="100000"/>
                        </a:lnSpc>
                      </a:pPr>
                      <a:r>
                        <a:rPr lang="es-ES" sz="2400">
                          <a:solidFill>
                            <a:schemeClr val="accent4"/>
                          </a:solidFill>
                        </a:rPr>
                        <a:t>Ten cuidado con el sarcasmo</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2986588686"/>
                  </a:ext>
                </a:extLst>
              </a:tr>
              <a:tr h="370840">
                <a:tc>
                  <a:txBody>
                    <a:bodyPr/>
                    <a:lstStyle/>
                    <a:p>
                      <a:pPr lvl="0" algn="just">
                        <a:lnSpc>
                          <a:spcPct val="100000"/>
                        </a:lnSpc>
                      </a:pPr>
                      <a:r>
                        <a:rPr lang="en-GB" sz="2400">
                          <a:solidFill>
                            <a:schemeClr val="accent4"/>
                          </a:solidFill>
                        </a:rPr>
                        <a:t>Respeta las opiniones, privacidad y derechos de los demás</a:t>
                      </a:r>
                      <a:endParaRPr lang="en-GB" sz="2400"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4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902305961"/>
                  </a:ext>
                </a:extLst>
              </a:tr>
            </a:tbl>
          </a:graphicData>
        </a:graphic>
      </p:graphicFrame>
    </p:spTree>
    <p:extLst>
      <p:ext uri="{BB962C8B-B14F-4D97-AF65-F5344CB8AC3E}">
        <p14:creationId xmlns:p14="http://schemas.microsoft.com/office/powerpoint/2010/main" val="342942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8471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Pautas para una participación consciente y responsable en Internet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r>
              <a:rPr lang="es-ES" sz="2400">
                <a:solidFill>
                  <a:schemeClr val="accent4"/>
                </a:solidFill>
                <a:latin typeface="+mn-lt"/>
                <a:ea typeface="Helvetica Neue"/>
                <a:cs typeface="Helvetica Neue"/>
                <a:sym typeface="Helvetica Neue"/>
              </a:rPr>
              <a:t>A medida que se inicia y aumenta la participación en plataformas digitales y medios sociales, es importante </a:t>
            </a:r>
            <a:r>
              <a:rPr lang="es-ES" sz="2400" b="1">
                <a:solidFill>
                  <a:schemeClr val="accent4"/>
                </a:solidFill>
                <a:latin typeface="+mn-lt"/>
                <a:ea typeface="Helvetica Neue"/>
                <a:cs typeface="Helvetica Neue"/>
                <a:sym typeface="Helvetica Neue"/>
              </a:rPr>
              <a:t>ser consciente de los riesgos potenciales</a:t>
            </a:r>
            <a:r>
              <a:rPr lang="es-ES" sz="2400">
                <a:solidFill>
                  <a:schemeClr val="accent4"/>
                </a:solidFill>
                <a:latin typeface="+mn-lt"/>
                <a:ea typeface="Helvetica Neue"/>
                <a:cs typeface="Helvetica Neue"/>
                <a:sym typeface="Helvetica Neue"/>
              </a:rPr>
              <a:t>, en particular para quienes se inician en el mundo digital o trabajan para mejorar sus competencias digitales.</a:t>
            </a:r>
          </a:p>
          <a:p>
            <a:pPr algn="just"/>
            <a:endParaRPr lang="es-ES" sz="2400">
              <a:solidFill>
                <a:schemeClr val="accent4"/>
              </a:solidFill>
              <a:latin typeface="+mn-lt"/>
              <a:ea typeface="Helvetica Neue"/>
              <a:cs typeface="Helvetica Neue"/>
              <a:sym typeface="Helvetica Neue"/>
            </a:endParaRPr>
          </a:p>
          <a:p>
            <a:pPr algn="just"/>
            <a:r>
              <a:rPr lang="es-ES" sz="2400">
                <a:solidFill>
                  <a:schemeClr val="accent4"/>
                </a:solidFill>
                <a:latin typeface="+mn-lt"/>
                <a:ea typeface="Helvetica Neue"/>
                <a:cs typeface="Helvetica Neue"/>
                <a:sym typeface="Helvetica Neue"/>
              </a:rPr>
              <a:t>Exploremos las </a:t>
            </a:r>
            <a:r>
              <a:rPr lang="es-ES" sz="2400" b="1">
                <a:solidFill>
                  <a:schemeClr val="accent4"/>
                </a:solidFill>
                <a:latin typeface="+mn-lt"/>
                <a:ea typeface="Helvetica Neue"/>
                <a:cs typeface="Helvetica Neue"/>
                <a:sym typeface="Helvetica Neue"/>
              </a:rPr>
              <a:t>estrategias para gestionar eficazmente </a:t>
            </a:r>
            <a:r>
              <a:rPr lang="es-ES" sz="2400">
                <a:solidFill>
                  <a:schemeClr val="accent4"/>
                </a:solidFill>
                <a:latin typeface="+mn-lt"/>
                <a:ea typeface="Helvetica Neue"/>
                <a:cs typeface="Helvetica Neue"/>
                <a:sym typeface="Helvetica Neue"/>
              </a:rPr>
              <a:t>estos riesgos y ofrezcamos </a:t>
            </a:r>
            <a:r>
              <a:rPr lang="es-ES" sz="2400" b="1">
                <a:solidFill>
                  <a:schemeClr val="accent4"/>
                </a:solidFill>
                <a:latin typeface="+mn-lt"/>
                <a:ea typeface="Helvetica Neue"/>
                <a:cs typeface="Helvetica Neue"/>
                <a:sym typeface="Helvetica Neue"/>
              </a:rPr>
              <a:t>pautas</a:t>
            </a:r>
            <a:r>
              <a:rPr lang="es-ES" sz="2400">
                <a:solidFill>
                  <a:schemeClr val="accent4"/>
                </a:solidFill>
                <a:latin typeface="+mn-lt"/>
                <a:ea typeface="Helvetica Neue"/>
                <a:cs typeface="Helvetica Neue"/>
                <a:sym typeface="Helvetica Neue"/>
              </a:rPr>
              <a:t> para practicar una participación en línea consciente y responsable.</a:t>
            </a:r>
          </a:p>
          <a:p>
            <a:pPr algn="just"/>
            <a:endParaRPr lang="es-ES" sz="2400">
              <a:solidFill>
                <a:schemeClr val="accent4"/>
              </a:solidFill>
              <a:latin typeface="+mn-lt"/>
              <a:ea typeface="Helvetica Neue"/>
              <a:cs typeface="Helvetica Neue"/>
              <a:sym typeface="Helvetica Neue"/>
            </a:endParaRPr>
          </a:p>
          <a:p>
            <a:pPr algn="just"/>
            <a:r>
              <a:rPr lang="es-ES" sz="2400">
                <a:solidFill>
                  <a:schemeClr val="accent4"/>
                </a:solidFill>
                <a:latin typeface="+mn-lt"/>
                <a:ea typeface="Helvetica Neue"/>
                <a:cs typeface="Helvetica Neue"/>
                <a:sym typeface="Helvetica Neue"/>
              </a:rPr>
              <a:t>Entre los principales ámbitos de preocupación que se abordarán figuran:</a:t>
            </a:r>
            <a:endParaRPr lang="es-ES"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706880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
        <p:nvSpPr>
          <p:cNvPr id="4" name="Rettangolo con angoli arrotondati 3">
            <a:extLst>
              <a:ext uri="{FF2B5EF4-FFF2-40B4-BE49-F238E27FC236}">
                <a16:creationId xmlns:a16="http://schemas.microsoft.com/office/drawing/2014/main" id="{6A65BDFE-5A02-3C68-7272-E739B2BE61D9}"/>
              </a:ext>
            </a:extLst>
          </p:cNvPr>
          <p:cNvSpPr/>
          <p:nvPr/>
        </p:nvSpPr>
        <p:spPr>
          <a:xfrm>
            <a:off x="1672219" y="7076765"/>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Uso excesivo y alienación</a:t>
            </a:r>
            <a:endParaRPr lang="en-GB" sz="2400" b="1" dirty="0">
              <a:solidFill>
                <a:schemeClr val="accent4"/>
              </a:solidFill>
            </a:endParaRPr>
          </a:p>
        </p:txBody>
      </p:sp>
      <p:sp>
        <p:nvSpPr>
          <p:cNvPr id="5" name="Rettangolo con angoli arrotondati 4">
            <a:extLst>
              <a:ext uri="{FF2B5EF4-FFF2-40B4-BE49-F238E27FC236}">
                <a16:creationId xmlns:a16="http://schemas.microsoft.com/office/drawing/2014/main" id="{57A72604-E112-5831-BE7F-9283A72064C7}"/>
              </a:ext>
            </a:extLst>
          </p:cNvPr>
          <p:cNvSpPr/>
          <p:nvPr/>
        </p:nvSpPr>
        <p:spPr>
          <a:xfrm>
            <a:off x="6766608" y="7076765"/>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Actuar basándose en el FOMO</a:t>
            </a:r>
            <a:endParaRPr lang="en-GB" sz="2400" b="1" dirty="0">
              <a:solidFill>
                <a:schemeClr val="accent4"/>
              </a:solidFill>
            </a:endParaRPr>
          </a:p>
        </p:txBody>
      </p:sp>
      <p:sp>
        <p:nvSpPr>
          <p:cNvPr id="6" name="Rettangolo con angoli arrotondati 5">
            <a:extLst>
              <a:ext uri="{FF2B5EF4-FFF2-40B4-BE49-F238E27FC236}">
                <a16:creationId xmlns:a16="http://schemas.microsoft.com/office/drawing/2014/main" id="{106F3F35-6693-5AA7-D553-AE28F00C7AB4}"/>
              </a:ext>
            </a:extLst>
          </p:cNvPr>
          <p:cNvSpPr/>
          <p:nvPr/>
        </p:nvSpPr>
        <p:spPr>
          <a:xfrm>
            <a:off x="11860997" y="7076765"/>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Compartir noticias falsas</a:t>
            </a:r>
            <a:endParaRPr lang="en-GB" sz="2400" b="1" dirty="0">
              <a:solidFill>
                <a:schemeClr val="accent4"/>
              </a:solidFill>
            </a:endParaRPr>
          </a:p>
        </p:txBody>
      </p:sp>
    </p:spTree>
    <p:extLst>
      <p:ext uri="{BB962C8B-B14F-4D97-AF65-F5344CB8AC3E}">
        <p14:creationId xmlns:p14="http://schemas.microsoft.com/office/powerpoint/2010/main" val="213683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0005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Pautas para una participación consciente y responsable en Internet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n-GB" sz="2400" b="1">
                <a:solidFill>
                  <a:srgbClr val="00CCFF"/>
                </a:solidFill>
                <a:latin typeface="+mn-lt"/>
                <a:ea typeface="Helvetica Neue"/>
                <a:cs typeface="Helvetica Neue"/>
                <a:sym typeface="Helvetica Neue"/>
              </a:rPr>
              <a:t>Uso excesivo y alienación </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Para evitar un uso excesivo en términos de tiempo, que conduzca a la alienación y a la ruptura del equilibrio entre la interacción en línea y fuera de Internet, se ofrecen las siguientes </a:t>
            </a:r>
            <a:r>
              <a:rPr lang="es-ES" sz="2400" b="1">
                <a:solidFill>
                  <a:schemeClr val="accent4"/>
                </a:solidFill>
                <a:latin typeface="+mn-lt"/>
                <a:ea typeface="Helvetica Neue"/>
                <a:cs typeface="Helvetica Neue"/>
                <a:sym typeface="Helvetica Neue"/>
              </a:rPr>
              <a:t>directrices</a:t>
            </a:r>
            <a:r>
              <a:rPr lang="es-ES" sz="2400">
                <a:solidFill>
                  <a:schemeClr val="accent4"/>
                </a:solidFill>
                <a:latin typeface="+mn-lt"/>
                <a:ea typeface="Helvetica Neue"/>
                <a:cs typeface="Helvetica Neue"/>
                <a:sym typeface="Helvetica Neue"/>
              </a:rPr>
              <a:t> para mantener una </a:t>
            </a:r>
            <a:r>
              <a:rPr lang="es-ES" sz="2400" b="1">
                <a:solidFill>
                  <a:schemeClr val="accent4"/>
                </a:solidFill>
                <a:latin typeface="+mn-lt"/>
                <a:ea typeface="Helvetica Neue"/>
                <a:cs typeface="Helvetica Neue"/>
                <a:sym typeface="Helvetica Neue"/>
              </a:rPr>
              <a:t>armonía sana y productiva</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40554"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
        <p:nvSpPr>
          <p:cNvPr id="4" name="Rettangolo con angoli arrotondati 3">
            <a:extLst>
              <a:ext uri="{FF2B5EF4-FFF2-40B4-BE49-F238E27FC236}">
                <a16:creationId xmlns:a16="http://schemas.microsoft.com/office/drawing/2014/main" id="{A5EFBEF0-A0BC-6945-1369-5F94D811C51F}"/>
              </a:ext>
            </a:extLst>
          </p:cNvPr>
          <p:cNvSpPr/>
          <p:nvPr/>
        </p:nvSpPr>
        <p:spPr>
          <a:xfrm>
            <a:off x="1672219"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Límites temporales</a:t>
            </a:r>
            <a:endParaRPr lang="en-GB" sz="2400" b="1" dirty="0">
              <a:solidFill>
                <a:schemeClr val="accent4"/>
              </a:solidFill>
            </a:endParaRPr>
          </a:p>
        </p:txBody>
      </p:sp>
      <p:sp>
        <p:nvSpPr>
          <p:cNvPr id="5" name="Rettangolo con angoli arrotondati 4">
            <a:extLst>
              <a:ext uri="{FF2B5EF4-FFF2-40B4-BE49-F238E27FC236}">
                <a16:creationId xmlns:a16="http://schemas.microsoft.com/office/drawing/2014/main" id="{D923CEE6-832F-0228-50A4-3001BBBC8E4F}"/>
              </a:ext>
            </a:extLst>
          </p:cNvPr>
          <p:cNvSpPr/>
          <p:nvPr/>
        </p:nvSpPr>
        <p:spPr>
          <a:xfrm>
            <a:off x="8211095"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Conexiones sociales</a:t>
            </a:r>
            <a:endParaRPr lang="en-GB" sz="2400" b="1" dirty="0">
              <a:solidFill>
                <a:schemeClr val="accent4"/>
              </a:solidFill>
            </a:endParaRPr>
          </a:p>
        </p:txBody>
      </p:sp>
      <p:sp>
        <p:nvSpPr>
          <p:cNvPr id="6" name="Rettangolo con angoli arrotondati 5">
            <a:extLst>
              <a:ext uri="{FF2B5EF4-FFF2-40B4-BE49-F238E27FC236}">
                <a16:creationId xmlns:a16="http://schemas.microsoft.com/office/drawing/2014/main" id="{49B557FC-BD7F-A4CF-D3A2-D358105232DF}"/>
              </a:ext>
            </a:extLst>
          </p:cNvPr>
          <p:cNvSpPr/>
          <p:nvPr/>
        </p:nvSpPr>
        <p:spPr>
          <a:xfrm>
            <a:off x="13305484"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Pautas digitales conscientes</a:t>
            </a:r>
            <a:endParaRPr lang="en-GB" sz="2400" b="1" dirty="0">
              <a:solidFill>
                <a:schemeClr val="accent4"/>
              </a:solidFill>
            </a:endParaRPr>
          </a:p>
        </p:txBody>
      </p:sp>
      <p:sp>
        <p:nvSpPr>
          <p:cNvPr id="7" name="CasellaDiTesto 6">
            <a:extLst>
              <a:ext uri="{FF2B5EF4-FFF2-40B4-BE49-F238E27FC236}">
                <a16:creationId xmlns:a16="http://schemas.microsoft.com/office/drawing/2014/main" id="{9C2A3E89-B5DD-89A5-F102-12BF2191B6B8}"/>
              </a:ext>
            </a:extLst>
          </p:cNvPr>
          <p:cNvSpPr txBox="1"/>
          <p:nvPr/>
        </p:nvSpPr>
        <p:spPr>
          <a:xfrm rot="10800000" flipV="1">
            <a:off x="1240116" y="5688492"/>
            <a:ext cx="6801175" cy="3416320"/>
          </a:xfrm>
          <a:prstGeom prst="rect">
            <a:avLst/>
          </a:prstGeom>
          <a:noFill/>
        </p:spPr>
        <p:txBody>
          <a:bodyPr wrap="square" rtlCol="0">
            <a:spAutoFit/>
          </a:bodyPr>
          <a:lstStyle/>
          <a:p>
            <a:pPr marL="342900" indent="-342900" algn="just">
              <a:buFont typeface="Arial" panose="020B0604020202020204" pitchFamily="34" charset="0"/>
              <a:buChar char="•"/>
            </a:pPr>
            <a:r>
              <a:rPr lang="en-GB" sz="2400"/>
              <a:t>Establecer un límite máximo diario para las actividades </a:t>
            </a:r>
            <a:r>
              <a:rPr lang="en-GB" sz="2400" i="1"/>
              <a:t>online.</a:t>
            </a:r>
            <a:endParaRPr lang="en-GB" sz="2400" i="1" dirty="0"/>
          </a:p>
          <a:p>
            <a:pPr marL="342900" indent="-342900" algn="just">
              <a:buFont typeface="Arial" panose="020B0604020202020204" pitchFamily="34" charset="0"/>
              <a:buChar char="•"/>
            </a:pPr>
            <a:r>
              <a:rPr lang="en-GB" sz="2400"/>
              <a:t>Utiliza calendario, recordatorios, programas o extensiones de navegador para programar franjas horarias específicas.</a:t>
            </a:r>
            <a:endParaRPr lang="en-GB" sz="2400" dirty="0"/>
          </a:p>
          <a:p>
            <a:pPr marL="342900" indent="-342900" algn="just">
              <a:buFont typeface="Arial" panose="020B0604020202020204" pitchFamily="34" charset="0"/>
              <a:buChar char="•"/>
            </a:pPr>
            <a:r>
              <a:rPr lang="en-GB" sz="2400"/>
              <a:t>Controla tus progresos y haz los ajustes necesarios.</a:t>
            </a:r>
            <a:endParaRPr lang="en-GB" sz="2400" dirty="0"/>
          </a:p>
          <a:p>
            <a:pPr algn="just"/>
            <a:r>
              <a:rPr lang="en-GB" sz="2400" b="1">
                <a:solidFill>
                  <a:srgbClr val="00CCFF"/>
                </a:solidFill>
              </a:rPr>
              <a:t>Ejemplo</a:t>
            </a:r>
            <a:r>
              <a:rPr lang="en-GB" sz="2400"/>
              <a:t>: Utiliza la herramienta integrada de límite de tiempo de Instagram con alertas</a:t>
            </a:r>
            <a:endParaRPr lang="en-GB" sz="2400" dirty="0"/>
          </a:p>
        </p:txBody>
      </p:sp>
      <p:sp>
        <p:nvSpPr>
          <p:cNvPr id="8" name="CasellaDiTesto 7">
            <a:extLst>
              <a:ext uri="{FF2B5EF4-FFF2-40B4-BE49-F238E27FC236}">
                <a16:creationId xmlns:a16="http://schemas.microsoft.com/office/drawing/2014/main" id="{778B6010-6AC8-76F8-A4D5-1C8CE3A240CB}"/>
              </a:ext>
            </a:extLst>
          </p:cNvPr>
          <p:cNvSpPr txBox="1"/>
          <p:nvPr/>
        </p:nvSpPr>
        <p:spPr>
          <a:xfrm rot="10800000" flipV="1">
            <a:off x="8211095" y="5873158"/>
            <a:ext cx="4754784" cy="3046988"/>
          </a:xfrm>
          <a:prstGeom prst="rect">
            <a:avLst/>
          </a:prstGeom>
          <a:noFill/>
        </p:spPr>
        <p:txBody>
          <a:bodyPr wrap="square" rtlCol="0">
            <a:spAutoFit/>
          </a:bodyPr>
          <a:lstStyle/>
          <a:p>
            <a:pPr marL="342900" indent="-342900" algn="just">
              <a:buFont typeface="Arial" panose="020B0604020202020204" pitchFamily="34" charset="0"/>
              <a:buChar char="•"/>
            </a:pPr>
            <a:r>
              <a:rPr lang="en-GB" sz="2400"/>
              <a:t>Evitar depender únicamente de la comunicación en línea.</a:t>
            </a:r>
            <a:endParaRPr lang="en-GB" sz="2400" dirty="0"/>
          </a:p>
          <a:p>
            <a:pPr marL="342900" indent="-342900" algn="just">
              <a:buFont typeface="Arial" panose="020B0604020202020204" pitchFamily="34" charset="0"/>
              <a:buChar char="•"/>
            </a:pPr>
            <a:r>
              <a:rPr lang="en-GB" sz="2400"/>
              <a:t>Fomentar conexiones más profundas y evitar el aislamiento.</a:t>
            </a:r>
            <a:endParaRPr lang="en-GB" sz="2400" dirty="0"/>
          </a:p>
          <a:p>
            <a:pPr algn="just"/>
            <a:r>
              <a:rPr lang="en-GB" sz="2400" b="1">
                <a:solidFill>
                  <a:srgbClr val="00CCFF"/>
                </a:solidFill>
              </a:rPr>
              <a:t>Ejemplo </a:t>
            </a:r>
            <a:r>
              <a:rPr lang="en-GB" sz="2400"/>
              <a:t>: Programar reuniones periódicas cara a cara con amigos y familiares</a:t>
            </a:r>
            <a:endParaRPr lang="en-GB" sz="2400" dirty="0"/>
          </a:p>
        </p:txBody>
      </p:sp>
      <p:sp>
        <p:nvSpPr>
          <p:cNvPr id="9" name="CasellaDiTesto 8">
            <a:extLst>
              <a:ext uri="{FF2B5EF4-FFF2-40B4-BE49-F238E27FC236}">
                <a16:creationId xmlns:a16="http://schemas.microsoft.com/office/drawing/2014/main" id="{8D779C6D-048C-609E-FEAD-69F9AEB91882}"/>
              </a:ext>
            </a:extLst>
          </p:cNvPr>
          <p:cNvSpPr txBox="1"/>
          <p:nvPr/>
        </p:nvSpPr>
        <p:spPr>
          <a:xfrm rot="10800000" flipV="1">
            <a:off x="13204970" y="5873158"/>
            <a:ext cx="4754784" cy="3046988"/>
          </a:xfrm>
          <a:prstGeom prst="rect">
            <a:avLst/>
          </a:prstGeom>
          <a:noFill/>
        </p:spPr>
        <p:txBody>
          <a:bodyPr wrap="square" rtlCol="0">
            <a:spAutoFit/>
          </a:bodyPr>
          <a:lstStyle/>
          <a:p>
            <a:pPr marL="342900" indent="-342900" algn="just">
              <a:buFont typeface="Arial" panose="020B0604020202020204" pitchFamily="34" charset="0"/>
              <a:buChar char="•"/>
            </a:pPr>
            <a:r>
              <a:rPr lang="en-GB" sz="2400"/>
              <a:t>Incorporar a tu rutina actividades fuera de Internet con regularidad.</a:t>
            </a:r>
            <a:endParaRPr lang="en-GB" sz="2400" dirty="0"/>
          </a:p>
          <a:p>
            <a:pPr marL="342900" indent="-342900" algn="just">
              <a:buFont typeface="Arial" panose="020B0604020202020204" pitchFamily="34" charset="0"/>
              <a:buChar char="•"/>
            </a:pPr>
            <a:r>
              <a:rPr lang="en-GB" sz="2400"/>
              <a:t>Practicar aficiones, hacer ejercicio o pasar tiempo en la naturaleza.</a:t>
            </a:r>
            <a:endParaRPr lang="en-GB" sz="2400" dirty="0"/>
          </a:p>
          <a:p>
            <a:pPr marL="342900" indent="-342900" algn="just">
              <a:buFont typeface="Arial" panose="020B0604020202020204" pitchFamily="34" charset="0"/>
              <a:buChar char="•"/>
            </a:pPr>
            <a:r>
              <a:rPr lang="en-GB" sz="2400"/>
              <a:t>Refrescar la mente y mejorar el bienestar.</a:t>
            </a:r>
            <a:endParaRPr lang="en-GB" sz="2400" dirty="0"/>
          </a:p>
        </p:txBody>
      </p:sp>
    </p:spTree>
    <p:extLst>
      <p:ext uri="{BB962C8B-B14F-4D97-AF65-F5344CB8AC3E}">
        <p14:creationId xmlns:p14="http://schemas.microsoft.com/office/powerpoint/2010/main" val="38651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6932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Pautas para una participación consciente y responsable en Internet</a:t>
            </a:r>
          </a:p>
          <a:p>
            <a:pPr marL="0" marR="0" lvl="0" indent="0" algn="just" rtl="0">
              <a:spcBef>
                <a:spcPts val="0"/>
              </a:spcBef>
              <a:spcAft>
                <a:spcPts val="0"/>
              </a:spcAft>
              <a:buNone/>
            </a:pPr>
            <a:endParaRPr lang="en-GB" sz="2400" dirty="0">
              <a:solidFill>
                <a:srgbClr val="00CCFF"/>
              </a:solidFill>
              <a:latin typeface="+mn-lt"/>
              <a:ea typeface="Helvetica Neue"/>
              <a:cs typeface="Helvetica Neue"/>
              <a:sym typeface="Helvetica Neue"/>
            </a:endParaRPr>
          </a:p>
          <a:p>
            <a:pPr algn="just"/>
            <a:r>
              <a:rPr lang="en-GB" sz="2400" b="1">
                <a:solidFill>
                  <a:srgbClr val="00CCFF"/>
                </a:solidFill>
                <a:latin typeface="+mn-lt"/>
                <a:ea typeface="Helvetica Neue"/>
                <a:cs typeface="Helvetica Neue"/>
                <a:sym typeface="Helvetica Neue"/>
              </a:rPr>
              <a:t>Actuar basándose en el FOMO </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El </a:t>
            </a:r>
            <a:r>
              <a:rPr lang="es-ES" sz="2400" b="1">
                <a:solidFill>
                  <a:schemeClr val="accent4"/>
                </a:solidFill>
                <a:latin typeface="+mn-lt"/>
                <a:ea typeface="Helvetica Neue"/>
                <a:cs typeface="Helvetica Neue"/>
                <a:sym typeface="Helvetica Neue"/>
              </a:rPr>
              <a:t>miedo a perderse algo</a:t>
            </a:r>
            <a:r>
              <a:rPr lang="es-ES" sz="2400">
                <a:solidFill>
                  <a:schemeClr val="accent4"/>
                </a:solidFill>
                <a:latin typeface="+mn-lt"/>
                <a:ea typeface="Helvetica Neue"/>
                <a:cs typeface="Helvetica Neue"/>
                <a:sym typeface="Helvetica Neue"/>
              </a:rPr>
              <a:t> (</a:t>
            </a:r>
            <a:r>
              <a:rPr lang="es-ES" sz="2400" b="1">
                <a:solidFill>
                  <a:schemeClr val="accent4"/>
                </a:solidFill>
                <a:latin typeface="+mn-lt"/>
                <a:ea typeface="Helvetica Neue"/>
                <a:cs typeface="Helvetica Neue"/>
                <a:sym typeface="Helvetica Neue"/>
              </a:rPr>
              <a:t>FOMO</a:t>
            </a:r>
            <a:r>
              <a:rPr lang="es-ES" sz="2400">
                <a:solidFill>
                  <a:schemeClr val="accent4"/>
                </a:solidFill>
                <a:latin typeface="+mn-lt"/>
                <a:ea typeface="Helvetica Neue"/>
                <a:cs typeface="Helvetica Neue"/>
                <a:sym typeface="Helvetica Neue"/>
              </a:rPr>
              <a:t>, por sus siglas en inglés Fear Of Missing Out) se refiere al temor a no experimentar o participar en todas las oportunidades disponibles y la alegría asociada que conllevan. Se caracteriza por una </a:t>
            </a:r>
            <a:r>
              <a:rPr lang="es-ES" sz="2400" b="1">
                <a:solidFill>
                  <a:schemeClr val="accent4"/>
                </a:solidFill>
                <a:latin typeface="+mn-lt"/>
                <a:ea typeface="Helvetica Neue"/>
                <a:cs typeface="Helvetica Neue"/>
                <a:sym typeface="Helvetica Neue"/>
              </a:rPr>
              <a:t>percepción artificial </a:t>
            </a:r>
            <a:r>
              <a:rPr lang="es-ES" sz="2400">
                <a:solidFill>
                  <a:schemeClr val="accent4"/>
                </a:solidFill>
                <a:latin typeface="+mn-lt"/>
                <a:ea typeface="Helvetica Neue"/>
                <a:cs typeface="Helvetica Neue"/>
                <a:sym typeface="Helvetica Neue"/>
              </a:rPr>
              <a:t>e </a:t>
            </a:r>
            <a:r>
              <a:rPr lang="es-ES" sz="2400" b="1">
                <a:solidFill>
                  <a:schemeClr val="accent4"/>
                </a:solidFill>
                <a:latin typeface="+mn-lt"/>
                <a:ea typeface="Helvetica Neue"/>
                <a:cs typeface="Helvetica Neue"/>
                <a:sym typeface="Helvetica Neue"/>
              </a:rPr>
              <a:t>idealizada de la vida de los demás</a:t>
            </a:r>
            <a:r>
              <a:rPr lang="es-ES" sz="2400">
                <a:solidFill>
                  <a:schemeClr val="accent4"/>
                </a:solidFill>
                <a:latin typeface="+mn-lt"/>
                <a:ea typeface="Helvetica Neue"/>
                <a:cs typeface="Helvetica Neue"/>
                <a:sym typeface="Helvetica Neue"/>
              </a:rPr>
              <a:t>, que puede provocar </a:t>
            </a:r>
            <a:r>
              <a:rPr lang="es-ES" sz="2400" b="1">
                <a:solidFill>
                  <a:schemeClr val="accent4"/>
                </a:solidFill>
                <a:latin typeface="+mn-lt"/>
                <a:ea typeface="Helvetica Neue"/>
                <a:cs typeface="Helvetica Neue"/>
                <a:sym typeface="Helvetica Neue"/>
              </a:rPr>
              <a:t>sentimientos de inadecuación o ansiedad</a:t>
            </a:r>
            <a:r>
              <a:rPr lang="en-GB" sz="2400">
                <a:solidFill>
                  <a:schemeClr val="accent4"/>
                </a:solidFill>
                <a:latin typeface="+mn-lt"/>
                <a:ea typeface="Helvetica Neue"/>
                <a:cs typeface="Helvetica Neue"/>
                <a:sym typeface="Helvetica Neue"/>
              </a:rPr>
              <a:t>. </a:t>
            </a:r>
            <a:endParaRPr lang="en-GB" sz="2400" dirty="0">
              <a:solidFill>
                <a:schemeClr val="accent4"/>
              </a:solidFill>
              <a:latin typeface="+mn-lt"/>
              <a:ea typeface="Helvetica Neue"/>
              <a:cs typeface="Helvetica Neue"/>
              <a:sym typeface="Helvetica Neue"/>
            </a:endParaRPr>
          </a:p>
          <a:p>
            <a:pPr algn="just"/>
            <a:endParaRPr lang="en-GB" sz="2400" dirty="0">
              <a:solidFill>
                <a:schemeClr val="accent4"/>
              </a:solidFill>
              <a:latin typeface="+mn-lt"/>
              <a:ea typeface="Helvetica Neue"/>
              <a:cs typeface="Helvetica Neue"/>
              <a:sym typeface="Helvetica Neue"/>
            </a:endParaRPr>
          </a:p>
          <a:p>
            <a:pPr algn="just"/>
            <a:endParaRPr lang="en-GB" dirty="0">
              <a:solidFill>
                <a:schemeClr val="accent4"/>
              </a:solidFill>
              <a:latin typeface="+mn-lt"/>
              <a:ea typeface="Helvetica Neue"/>
              <a:cs typeface="Helvetica Neue"/>
              <a:sym typeface="Helvetica Neue"/>
            </a:endParaRPr>
          </a:p>
          <a:p>
            <a:pPr algn="just"/>
            <a:r>
              <a:rPr lang="en-GB" sz="2400">
                <a:solidFill>
                  <a:schemeClr val="accent4"/>
                </a:solidFill>
                <a:latin typeface="+mn-lt"/>
                <a:ea typeface="Helvetica Neue"/>
                <a:cs typeface="Helvetica Neue"/>
                <a:sym typeface="Helvetica Neue"/>
              </a:rPr>
              <a:t>Los</a:t>
            </a:r>
            <a:r>
              <a:rPr lang="en-GB" sz="2400" b="1">
                <a:solidFill>
                  <a:schemeClr val="accent4"/>
                </a:solidFill>
                <a:latin typeface="+mn-lt"/>
                <a:ea typeface="Helvetica Neue"/>
                <a:cs typeface="Helvetica Neue"/>
                <a:sym typeface="Helvetica Neue"/>
              </a:rPr>
              <a:t> aspectos clave </a:t>
            </a:r>
          </a:p>
          <a:p>
            <a:pPr algn="just"/>
            <a:r>
              <a:rPr lang="en-GB" sz="2400" b="1">
                <a:solidFill>
                  <a:schemeClr val="accent4"/>
                </a:solidFill>
                <a:latin typeface="+mn-lt"/>
                <a:ea typeface="Helvetica Neue"/>
                <a:cs typeface="Helvetica Neue"/>
                <a:sym typeface="Helvetica Neue"/>
              </a:rPr>
              <a:t>del FOMO </a:t>
            </a:r>
            <a:r>
              <a:rPr lang="en-GB" sz="2400">
                <a:solidFill>
                  <a:schemeClr val="accent4"/>
                </a:solidFill>
                <a:latin typeface="+mn-lt"/>
                <a:ea typeface="Helvetica Neue"/>
                <a:cs typeface="Helvetica Neue"/>
                <a:sym typeface="Helvetica Neue"/>
              </a:rPr>
              <a:t>son:</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904677"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
        <p:nvSpPr>
          <p:cNvPr id="6" name="CasellaDiTesto 5">
            <a:extLst>
              <a:ext uri="{FF2B5EF4-FFF2-40B4-BE49-F238E27FC236}">
                <a16:creationId xmlns:a16="http://schemas.microsoft.com/office/drawing/2014/main" id="{38D06F14-E0A7-9805-074C-F86B21566AF9}"/>
              </a:ext>
            </a:extLst>
          </p:cNvPr>
          <p:cNvSpPr txBox="1"/>
          <p:nvPr/>
        </p:nvSpPr>
        <p:spPr>
          <a:xfrm>
            <a:off x="4382694" y="5698163"/>
            <a:ext cx="13449635" cy="1200329"/>
          </a:xfrm>
          <a:prstGeom prst="rect">
            <a:avLst/>
          </a:prstGeom>
          <a:noFill/>
        </p:spPr>
        <p:txBody>
          <a:bodyPr wrap="square">
            <a:spAutoFit/>
          </a:bodyPr>
          <a:lstStyle/>
          <a:p>
            <a:pPr marL="342900" indent="-342900" algn="just">
              <a:buFont typeface="Arial" panose="020B0604020202020204" pitchFamily="34" charset="0"/>
              <a:buChar char="•"/>
            </a:pPr>
            <a:r>
              <a:rPr lang="es-ES" sz="2400" b="1">
                <a:solidFill>
                  <a:schemeClr val="accent4"/>
                </a:solidFill>
                <a:latin typeface="+mn-lt"/>
                <a:ea typeface="Helvetica Neue"/>
                <a:cs typeface="Helvetica Neue"/>
                <a:sym typeface="Helvetica Neue"/>
              </a:rPr>
              <a:t>Acceso constante </a:t>
            </a:r>
            <a:r>
              <a:rPr lang="es-ES" sz="2400">
                <a:solidFill>
                  <a:schemeClr val="accent4"/>
                </a:solidFill>
                <a:latin typeface="+mn-lt"/>
                <a:ea typeface="Helvetica Neue"/>
                <a:cs typeface="Helvetica Neue"/>
                <a:sym typeface="Helvetica Neue"/>
              </a:rPr>
              <a:t>a plataformas de redes sociales.</a:t>
            </a:r>
          </a:p>
          <a:p>
            <a:pPr marL="342900" indent="-342900" algn="just">
              <a:buFont typeface="Arial" panose="020B0604020202020204" pitchFamily="34" charset="0"/>
              <a:buChar char="•"/>
            </a:pPr>
            <a:r>
              <a:rPr lang="es-ES" sz="2400" b="1">
                <a:solidFill>
                  <a:schemeClr val="accent4"/>
                </a:solidFill>
                <a:latin typeface="+mn-lt"/>
                <a:ea typeface="Helvetica Neue"/>
                <a:cs typeface="Helvetica Neue"/>
                <a:sym typeface="Helvetica Neue"/>
              </a:rPr>
              <a:t>Desplazamiento continuo </a:t>
            </a:r>
            <a:r>
              <a:rPr lang="es-ES" sz="2400">
                <a:solidFill>
                  <a:schemeClr val="accent4"/>
                </a:solidFill>
                <a:latin typeface="+mn-lt"/>
                <a:ea typeface="Helvetica Neue"/>
                <a:cs typeface="Helvetica Neue"/>
                <a:sym typeface="Helvetica Neue"/>
              </a:rPr>
              <a:t>por los feeds o contenidos de redes sociales para estar al día.</a:t>
            </a:r>
          </a:p>
          <a:p>
            <a:pPr marL="342900" indent="-342900" algn="just">
              <a:buFont typeface="Arial" panose="020B0604020202020204" pitchFamily="34" charset="0"/>
              <a:buChar char="•"/>
            </a:pPr>
            <a:r>
              <a:rPr lang="es-ES" sz="2400">
                <a:solidFill>
                  <a:schemeClr val="accent4"/>
                </a:solidFill>
                <a:latin typeface="+mn-lt"/>
                <a:ea typeface="Helvetica Neue"/>
                <a:cs typeface="Helvetica Neue"/>
                <a:sym typeface="Helvetica Neue"/>
              </a:rPr>
              <a:t>Compararse constantemente con los demás y</a:t>
            </a:r>
            <a:r>
              <a:rPr lang="es-ES" sz="2400" b="1">
                <a:solidFill>
                  <a:schemeClr val="accent4"/>
                </a:solidFill>
                <a:latin typeface="+mn-lt"/>
                <a:ea typeface="Helvetica Neue"/>
                <a:cs typeface="Helvetica Neue"/>
                <a:sym typeface="Helvetica Neue"/>
              </a:rPr>
              <a:t> perder el contacto con la propia identidad.</a:t>
            </a:r>
            <a:endParaRPr lang="es-ES" sz="2400" b="1" dirty="0">
              <a:solidFill>
                <a:schemeClr val="accent4"/>
              </a:solidFill>
              <a:latin typeface="+mn-lt"/>
              <a:ea typeface="Helvetica Neue"/>
              <a:cs typeface="Helvetica Neue"/>
              <a:sym typeface="Helvetica Neue"/>
            </a:endParaRPr>
          </a:p>
        </p:txBody>
      </p:sp>
      <p:sp>
        <p:nvSpPr>
          <p:cNvPr id="10" name="CasellaDiTesto 9">
            <a:extLst>
              <a:ext uri="{FF2B5EF4-FFF2-40B4-BE49-F238E27FC236}">
                <a16:creationId xmlns:a16="http://schemas.microsoft.com/office/drawing/2014/main" id="{A05B45AF-2DD4-DED5-41B0-E6D991731DBD}"/>
              </a:ext>
            </a:extLst>
          </p:cNvPr>
          <p:cNvSpPr txBox="1"/>
          <p:nvPr/>
        </p:nvSpPr>
        <p:spPr>
          <a:xfrm>
            <a:off x="1219200" y="7473279"/>
            <a:ext cx="6541477" cy="1200329"/>
          </a:xfrm>
          <a:prstGeom prst="rect">
            <a:avLst/>
          </a:prstGeom>
          <a:noFill/>
        </p:spPr>
        <p:txBody>
          <a:bodyPr wrap="square">
            <a:spAutoFit/>
          </a:bodyPr>
          <a:lstStyle/>
          <a:p>
            <a:pPr marL="0" marR="0" lvl="0" indent="0" algn="just" rtl="0">
              <a:spcBef>
                <a:spcPts val="0"/>
              </a:spcBef>
              <a:spcAft>
                <a:spcPts val="0"/>
              </a:spcAft>
              <a:buNone/>
            </a:pPr>
            <a:r>
              <a:rPr lang="en-GB" sz="2400" b="1">
                <a:solidFill>
                  <a:schemeClr val="accent4"/>
                </a:solidFill>
                <a:latin typeface="+mn-lt"/>
                <a:ea typeface="Helvetica Neue"/>
                <a:cs typeface="Helvetica Neue"/>
                <a:sym typeface="Helvetica Neue"/>
              </a:rPr>
              <a:t>Para mitigar los efectos </a:t>
            </a:r>
            <a:r>
              <a:rPr lang="en-GB" sz="2400">
                <a:solidFill>
                  <a:schemeClr val="accent4"/>
                </a:solidFill>
                <a:latin typeface="+mn-lt"/>
                <a:ea typeface="Helvetica Neue"/>
                <a:cs typeface="Helvetica Neue"/>
                <a:sym typeface="Helvetica Neue"/>
              </a:rPr>
              <a:t>de actuar basándose en el FOMO, considera las siguientes </a:t>
            </a:r>
            <a:r>
              <a:rPr lang="en-GB" sz="2400" b="1">
                <a:solidFill>
                  <a:schemeClr val="accent4"/>
                </a:solidFill>
                <a:latin typeface="+mn-lt"/>
                <a:ea typeface="Helvetica Neue"/>
                <a:cs typeface="Helvetica Neue"/>
                <a:sym typeface="Helvetica Neue"/>
              </a:rPr>
              <a:t>pautas</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p:txBody>
      </p:sp>
      <p:sp>
        <p:nvSpPr>
          <p:cNvPr id="11" name="Rettangolo con angoli arrotondati 10">
            <a:extLst>
              <a:ext uri="{FF2B5EF4-FFF2-40B4-BE49-F238E27FC236}">
                <a16:creationId xmlns:a16="http://schemas.microsoft.com/office/drawing/2014/main" id="{A4D8E2A9-0B1C-C1C2-6B49-7D05970FDE08}"/>
              </a:ext>
            </a:extLst>
          </p:cNvPr>
          <p:cNvSpPr/>
          <p:nvPr/>
        </p:nvSpPr>
        <p:spPr>
          <a:xfrm>
            <a:off x="8477220" y="7096155"/>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Fijar expectativas realistas</a:t>
            </a:r>
            <a:endParaRPr lang="en-GB" sz="2400" b="1" dirty="0">
              <a:solidFill>
                <a:schemeClr val="accent4"/>
              </a:solidFill>
            </a:endParaRPr>
          </a:p>
        </p:txBody>
      </p:sp>
      <p:sp>
        <p:nvSpPr>
          <p:cNvPr id="13" name="Rettangolo con angoli arrotondati 12">
            <a:extLst>
              <a:ext uri="{FF2B5EF4-FFF2-40B4-BE49-F238E27FC236}">
                <a16:creationId xmlns:a16="http://schemas.microsoft.com/office/drawing/2014/main" id="{782842A1-148E-2158-D7B2-5C592A6573AB}"/>
              </a:ext>
            </a:extLst>
          </p:cNvPr>
          <p:cNvSpPr/>
          <p:nvPr/>
        </p:nvSpPr>
        <p:spPr>
          <a:xfrm>
            <a:off x="12985052" y="7096155"/>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Participa en actividades fuera de Internet</a:t>
            </a:r>
            <a:endParaRPr lang="en-GB" sz="2400" b="1" dirty="0">
              <a:solidFill>
                <a:schemeClr val="accent4"/>
              </a:solidFill>
            </a:endParaRPr>
          </a:p>
        </p:txBody>
      </p:sp>
      <p:sp>
        <p:nvSpPr>
          <p:cNvPr id="14" name="Rettangolo con angoli arrotondati 13">
            <a:extLst>
              <a:ext uri="{FF2B5EF4-FFF2-40B4-BE49-F238E27FC236}">
                <a16:creationId xmlns:a16="http://schemas.microsoft.com/office/drawing/2014/main" id="{07BF40E4-8303-A579-0702-F8F7410C91AC}"/>
              </a:ext>
            </a:extLst>
          </p:cNvPr>
          <p:cNvSpPr/>
          <p:nvPr/>
        </p:nvSpPr>
        <p:spPr>
          <a:xfrm>
            <a:off x="8477220" y="7989420"/>
            <a:ext cx="4325487" cy="120032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Utiliza las funciones (silenciar / dejar de seguir) </a:t>
            </a:r>
            <a:r>
              <a:rPr lang="en-GB" sz="2400">
                <a:solidFill>
                  <a:schemeClr val="accent4"/>
                </a:solidFill>
              </a:rPr>
              <a:t>para reducir la exposición</a:t>
            </a:r>
            <a:endParaRPr lang="en-GB" sz="2400" dirty="0">
              <a:solidFill>
                <a:schemeClr val="accent4"/>
              </a:solidFill>
            </a:endParaRPr>
          </a:p>
        </p:txBody>
      </p:sp>
      <p:sp>
        <p:nvSpPr>
          <p:cNvPr id="15" name="Rettangolo con angoli arrotondati 14">
            <a:extLst>
              <a:ext uri="{FF2B5EF4-FFF2-40B4-BE49-F238E27FC236}">
                <a16:creationId xmlns:a16="http://schemas.microsoft.com/office/drawing/2014/main" id="{9AED26FB-4576-644F-377C-65BE7F4D6A84}"/>
              </a:ext>
            </a:extLst>
          </p:cNvPr>
          <p:cNvSpPr/>
          <p:nvPr/>
        </p:nvSpPr>
        <p:spPr>
          <a:xfrm>
            <a:off x="12985052" y="7989420"/>
            <a:ext cx="4325487" cy="1200329"/>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accent4"/>
                </a:solidFill>
              </a:rPr>
              <a:t>Practica la desconexión digital:</a:t>
            </a:r>
            <a:endParaRPr lang="en-GB" sz="2400" b="1" dirty="0">
              <a:solidFill>
                <a:schemeClr val="accent4"/>
              </a:solidFill>
            </a:endParaRPr>
          </a:p>
          <a:p>
            <a:pPr algn="ctr"/>
            <a:r>
              <a:rPr lang="en-GB" sz="2400">
                <a:solidFill>
                  <a:schemeClr val="accent4"/>
                </a:solidFill>
              </a:rPr>
              <a:t>Horas o días sin tecnología</a:t>
            </a:r>
            <a:endParaRPr lang="en-GB" sz="2400" dirty="0">
              <a:solidFill>
                <a:schemeClr val="accent4"/>
              </a:solidFill>
            </a:endParaRPr>
          </a:p>
        </p:txBody>
      </p:sp>
    </p:spTree>
    <p:extLst>
      <p:ext uri="{BB962C8B-B14F-4D97-AF65-F5344CB8AC3E}">
        <p14:creationId xmlns:p14="http://schemas.microsoft.com/office/powerpoint/2010/main" val="48713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rgbClr val="00CCFF"/>
                </a:solidFill>
                <a:latin typeface="+mn-lt"/>
                <a:ea typeface="Helvetica Neue"/>
                <a:cs typeface="Helvetica Neue"/>
                <a:sym typeface="Helvetica Neue"/>
              </a:rPr>
              <a:t>Índice</a:t>
            </a:r>
            <a:endParaRPr lang="en-GB" dirty="0">
              <a:solidFill>
                <a:srgbClr val="00CCFF"/>
              </a:solidFill>
              <a:latin typeface="+mn-lt"/>
            </a:endParaRPr>
          </a:p>
        </p:txBody>
      </p:sp>
      <p:sp>
        <p:nvSpPr>
          <p:cNvPr id="58" name="Google Shape;58;p2"/>
          <p:cNvSpPr txBox="1"/>
          <p:nvPr/>
        </p:nvSpPr>
        <p:spPr>
          <a:xfrm>
            <a:off x="1343904" y="322953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343904" y="605918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1" name="Google Shape;61;p2"/>
          <p:cNvSpPr txBox="1"/>
          <p:nvPr/>
        </p:nvSpPr>
        <p:spPr>
          <a:xfrm>
            <a:off x="1872432" y="3202247"/>
            <a:ext cx="410818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mn-lt"/>
                <a:ea typeface="Helvetica Neue"/>
                <a:cs typeface="Helvetica Neue"/>
                <a:sym typeface="Helvetica Neue"/>
              </a:rPr>
              <a:t>Crear y proteger tu identidad digital</a:t>
            </a:r>
            <a:endParaRPr lang="en-GB" sz="1600" b="1" dirty="0">
              <a:latin typeface="+mn-lt"/>
            </a:endParaRPr>
          </a:p>
        </p:txBody>
      </p:sp>
      <p:sp>
        <p:nvSpPr>
          <p:cNvPr id="62" name="Google Shape;62;p2"/>
          <p:cNvSpPr txBox="1"/>
          <p:nvPr/>
        </p:nvSpPr>
        <p:spPr>
          <a:xfrm>
            <a:off x="1886319" y="6036607"/>
            <a:ext cx="418296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chemeClr val="dk1"/>
                </a:solidFill>
                <a:latin typeface="+mn-lt"/>
                <a:ea typeface="Helvetica Neue"/>
                <a:cs typeface="Helvetica Neue"/>
                <a:sym typeface="Helvetica Neue"/>
              </a:rPr>
              <a:t>Practicar un comportamiento responsable en Internet</a:t>
            </a:r>
            <a:endParaRPr lang="en-GB" sz="1600" b="1" dirty="0">
              <a:latin typeface="+mn-lt"/>
            </a:endParaRPr>
          </a:p>
        </p:txBody>
      </p:sp>
      <p:sp>
        <p:nvSpPr>
          <p:cNvPr id="67" name="Google Shape;67;p2"/>
          <p:cNvSpPr txBox="1"/>
          <p:nvPr/>
        </p:nvSpPr>
        <p:spPr>
          <a:xfrm>
            <a:off x="6069287" y="3109259"/>
            <a:ext cx="68169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mn-lt"/>
                <a:ea typeface="Helvetica Neue"/>
                <a:cs typeface="Helvetica Neue"/>
                <a:sym typeface="Helvetica Neue"/>
              </a:rPr>
              <a:t>Identidad digital: conceptos y elementos</a:t>
            </a:r>
            <a:endParaRPr lang="en-GB" sz="1600" dirty="0">
              <a:latin typeface="+mn-lt"/>
            </a:endParaRPr>
          </a:p>
        </p:txBody>
      </p:sp>
      <p:sp>
        <p:nvSpPr>
          <p:cNvPr id="70" name="Google Shape;70;p2"/>
          <p:cNvSpPr/>
          <p:nvPr/>
        </p:nvSpPr>
        <p:spPr>
          <a:xfrm>
            <a:off x="5974800" y="3141343"/>
            <a:ext cx="94923" cy="106116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974800" y="5740483"/>
            <a:ext cx="94487" cy="1674462"/>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 name="Google Shape;67;p2">
            <a:extLst>
              <a:ext uri="{FF2B5EF4-FFF2-40B4-BE49-F238E27FC236}">
                <a16:creationId xmlns:a16="http://schemas.microsoft.com/office/drawing/2014/main" id="{C2610D8C-0B55-FA41-9913-D3ACAA07F4C2}"/>
              </a:ext>
            </a:extLst>
          </p:cNvPr>
          <p:cNvSpPr txBox="1"/>
          <p:nvPr/>
        </p:nvSpPr>
        <p:spPr>
          <a:xfrm>
            <a:off x="6069286" y="3705265"/>
            <a:ext cx="92363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mn-lt"/>
                <a:ea typeface="Helvetica Neue"/>
                <a:cs typeface="Helvetica Neue"/>
                <a:sym typeface="Helvetica Neue"/>
              </a:rPr>
              <a:t>Establecimiento y protección de tu presencia en línea</a:t>
            </a:r>
            <a:endParaRPr lang="en-GB" sz="1600" dirty="0">
              <a:latin typeface="+mn-lt"/>
            </a:endParaRPr>
          </a:p>
        </p:txBody>
      </p:sp>
      <p:sp>
        <p:nvSpPr>
          <p:cNvPr id="4" name="Google Shape;67;p2">
            <a:extLst>
              <a:ext uri="{FF2B5EF4-FFF2-40B4-BE49-F238E27FC236}">
                <a16:creationId xmlns:a16="http://schemas.microsoft.com/office/drawing/2014/main" id="{A9F4A1BC-F2CC-3303-C7BE-BB3E50103652}"/>
              </a:ext>
            </a:extLst>
          </p:cNvPr>
          <p:cNvSpPr txBox="1"/>
          <p:nvPr/>
        </p:nvSpPr>
        <p:spPr>
          <a:xfrm>
            <a:off x="6069286" y="5721627"/>
            <a:ext cx="73300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mn-lt"/>
                <a:ea typeface="Helvetica Neue"/>
                <a:cs typeface="Helvetica Neue"/>
                <a:sym typeface="Helvetica Neue"/>
              </a:rPr>
              <a:t>Matices de una comunicación digital eficaz</a:t>
            </a:r>
            <a:endParaRPr lang="en-GB" sz="1600" dirty="0">
              <a:latin typeface="+mn-lt"/>
            </a:endParaRPr>
          </a:p>
        </p:txBody>
      </p:sp>
      <p:sp>
        <p:nvSpPr>
          <p:cNvPr id="5" name="Google Shape;67;p2">
            <a:extLst>
              <a:ext uri="{FF2B5EF4-FFF2-40B4-BE49-F238E27FC236}">
                <a16:creationId xmlns:a16="http://schemas.microsoft.com/office/drawing/2014/main" id="{F4BA471C-C10E-65A8-2228-C04560F42CDC}"/>
              </a:ext>
            </a:extLst>
          </p:cNvPr>
          <p:cNvSpPr txBox="1"/>
          <p:nvPr/>
        </p:nvSpPr>
        <p:spPr>
          <a:xfrm>
            <a:off x="6069285" y="6317633"/>
            <a:ext cx="1111604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mn-lt"/>
                <a:ea typeface="Helvetica Neue"/>
                <a:cs typeface="Helvetica Neue"/>
                <a:sym typeface="Helvetica Neue"/>
              </a:rPr>
              <a:t>Lenguaje, tono y netiqueta adecuados en las interacciones en línea</a:t>
            </a:r>
            <a:endParaRPr lang="en-GB" sz="1600" dirty="0">
              <a:latin typeface="+mn-lt"/>
            </a:endParaRPr>
          </a:p>
        </p:txBody>
      </p:sp>
      <p:sp>
        <p:nvSpPr>
          <p:cNvPr id="6" name="Google Shape;67;p2">
            <a:extLst>
              <a:ext uri="{FF2B5EF4-FFF2-40B4-BE49-F238E27FC236}">
                <a16:creationId xmlns:a16="http://schemas.microsoft.com/office/drawing/2014/main" id="{88AE4965-DBC4-D67A-8822-8B204FA92C03}"/>
              </a:ext>
            </a:extLst>
          </p:cNvPr>
          <p:cNvSpPr txBox="1"/>
          <p:nvPr/>
        </p:nvSpPr>
        <p:spPr>
          <a:xfrm>
            <a:off x="6069285" y="6913639"/>
            <a:ext cx="1146760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mn-lt"/>
                <a:ea typeface="Helvetica Neue"/>
                <a:cs typeface="Helvetica Neue"/>
                <a:sym typeface="Helvetica Neue"/>
              </a:rPr>
              <a:t>Pautas para una participación consciente y responsable en Internet</a:t>
            </a:r>
            <a:endParaRPr lang="en-GB" sz="16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8471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Pautas para una participación consciente y responsable en Internet</a:t>
            </a:r>
          </a:p>
          <a:p>
            <a:pPr marL="0" marR="0" lvl="0" indent="0" algn="just" rtl="0">
              <a:spcBef>
                <a:spcPts val="0"/>
              </a:spcBef>
              <a:spcAft>
                <a:spcPts val="0"/>
              </a:spcAft>
              <a:buNone/>
            </a:pPr>
            <a:endParaRPr lang="en-GB" sz="2400" b="1" dirty="0">
              <a:solidFill>
                <a:srgbClr val="00CCFF"/>
              </a:solidFill>
              <a:latin typeface="+mn-lt"/>
              <a:ea typeface="Helvetica Neue"/>
              <a:cs typeface="Helvetica Neue"/>
              <a:sym typeface="Helvetica Neue"/>
            </a:endParaRPr>
          </a:p>
          <a:p>
            <a:pPr algn="just"/>
            <a:r>
              <a:rPr lang="en-GB" sz="2400" b="1">
                <a:solidFill>
                  <a:srgbClr val="00CCFF"/>
                </a:solidFill>
                <a:latin typeface="+mn-lt"/>
                <a:ea typeface="Helvetica Neue"/>
                <a:cs typeface="Helvetica Neue"/>
                <a:sym typeface="Helvetica Neue"/>
              </a:rPr>
              <a:t>Compartir noticias falsas </a:t>
            </a:r>
            <a:r>
              <a:rPr lang="en-GB" sz="2400">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Conlleva tanto un </a:t>
            </a:r>
            <a:r>
              <a:rPr lang="es-ES" sz="2400" b="1">
                <a:solidFill>
                  <a:schemeClr val="accent4"/>
                </a:solidFill>
                <a:latin typeface="+mn-lt"/>
                <a:ea typeface="Helvetica Neue"/>
                <a:cs typeface="Helvetica Neue"/>
                <a:sym typeface="Helvetica Neue"/>
              </a:rPr>
              <a:t>aumento general de la desinformación </a:t>
            </a:r>
            <a:r>
              <a:rPr lang="es-ES" sz="2400">
                <a:solidFill>
                  <a:schemeClr val="accent4"/>
                </a:solidFill>
                <a:latin typeface="+mn-lt"/>
                <a:ea typeface="Helvetica Neue"/>
                <a:cs typeface="Helvetica Neue"/>
                <a:sym typeface="Helvetica Neue"/>
              </a:rPr>
              <a:t>(donde el FOMO tiene su mayor impacto) como </a:t>
            </a:r>
            <a:r>
              <a:rPr lang="es-ES" sz="2400" b="1">
                <a:solidFill>
                  <a:schemeClr val="accent4"/>
                </a:solidFill>
                <a:latin typeface="+mn-lt"/>
                <a:ea typeface="Helvetica Neue"/>
                <a:cs typeface="Helvetica Neue"/>
                <a:sym typeface="Helvetica Neue"/>
              </a:rPr>
              <a:t>daños a la reputación personal </a:t>
            </a:r>
            <a:r>
              <a:rPr lang="es-ES" sz="2400">
                <a:solidFill>
                  <a:schemeClr val="accent4"/>
                </a:solidFill>
                <a:latin typeface="+mn-lt"/>
                <a:ea typeface="Helvetica Neue"/>
                <a:cs typeface="Helvetica Neue"/>
                <a:sym typeface="Helvetica Neue"/>
              </a:rPr>
              <a:t>(la reputación online como parte de la identidad digital</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a:p>
            <a:pPr algn="just"/>
            <a:endParaRPr lang="en-GB" sz="2400" dirty="0">
              <a:solidFill>
                <a:schemeClr val="accent4"/>
              </a:solidFill>
              <a:latin typeface="+mn-lt"/>
              <a:ea typeface="Helvetica Neue"/>
              <a:cs typeface="Helvetica Neue"/>
              <a:sym typeface="Helvetica Neue"/>
            </a:endParaRPr>
          </a:p>
          <a:p>
            <a:pPr algn="just"/>
            <a:r>
              <a:rPr lang="en-GB" sz="2400">
                <a:solidFill>
                  <a:schemeClr val="accent4"/>
                </a:solidFill>
                <a:latin typeface="+mn-lt"/>
                <a:ea typeface="Helvetica Neue"/>
                <a:cs typeface="Helvetica Neue"/>
                <a:sym typeface="Helvetica Neue"/>
              </a:rPr>
              <a:t>Es importante </a:t>
            </a:r>
            <a:r>
              <a:rPr lang="en-GB" sz="2400" b="1">
                <a:solidFill>
                  <a:schemeClr val="accent4"/>
                </a:solidFill>
                <a:latin typeface="+mn-lt"/>
                <a:ea typeface="Helvetica Neue"/>
                <a:cs typeface="Helvetica Neue"/>
                <a:sym typeface="Helvetica Neue"/>
              </a:rPr>
              <a:t>verificar la información antes de compartirla en Internet </a:t>
            </a:r>
            <a:r>
              <a:rPr lang="en-GB" sz="2400">
                <a:solidFill>
                  <a:schemeClr val="accent4"/>
                </a:solidFill>
                <a:latin typeface="+mn-lt"/>
                <a:ea typeface="Helvetica Neue"/>
                <a:cs typeface="Helvetica Neue"/>
                <a:sym typeface="Wingdings" pitchFamily="2" charset="2"/>
              </a:rPr>
              <a:t></a:t>
            </a:r>
            <a:r>
              <a:rPr lang="en-GB" sz="2400">
                <a:solidFill>
                  <a:schemeClr val="accent4"/>
                </a:solidFill>
                <a:latin typeface="+mn-lt"/>
                <a:ea typeface="Helvetica Neue"/>
                <a:cs typeface="Helvetica Neue"/>
                <a:sym typeface="Helvetica Neue"/>
              </a:rPr>
              <a:t> </a:t>
            </a:r>
            <a:r>
              <a:rPr lang="en-GB" sz="2400" b="1">
                <a:solidFill>
                  <a:srgbClr val="00CCFF"/>
                </a:solidFill>
                <a:latin typeface="+mn-lt"/>
                <a:ea typeface="Helvetica Neue"/>
                <a:cs typeface="Helvetica Neue"/>
                <a:sym typeface="Helvetica Neue"/>
              </a:rPr>
              <a:t>comprobación de hechos</a:t>
            </a:r>
            <a:r>
              <a:rPr lang="en-GB" sz="2400">
                <a:solidFill>
                  <a:schemeClr val="accent4"/>
                </a:solidFill>
                <a:latin typeface="+mn-lt"/>
                <a:ea typeface="Helvetica Neue"/>
                <a:cs typeface="Helvetica Neue"/>
                <a:sym typeface="Helvetica Neue"/>
              </a:rPr>
              <a:t>.</a:t>
            </a:r>
            <a:endParaRPr lang="en-GB" sz="2400" dirty="0">
              <a:solidFill>
                <a:schemeClr val="accent4"/>
              </a:solidFill>
              <a:latin typeface="+mn-lt"/>
              <a:ea typeface="Helvetica Neue"/>
              <a:cs typeface="Helvetica Neue"/>
              <a:sym typeface="Helvetica Neue"/>
            </a:endParaRPr>
          </a:p>
          <a:p>
            <a:pPr algn="just"/>
            <a:endParaRPr lang="en-GB" sz="2400" dirty="0">
              <a:solidFill>
                <a:schemeClr val="accent4"/>
              </a:solidFill>
              <a:latin typeface="+mn-lt"/>
              <a:ea typeface="Helvetica Neue"/>
              <a:cs typeface="Helvetica Neue"/>
              <a:sym typeface="Helvetica Neue"/>
            </a:endParaRPr>
          </a:p>
          <a:p>
            <a:pPr algn="just"/>
            <a:r>
              <a:rPr lang="es-ES" sz="2400">
                <a:solidFill>
                  <a:schemeClr val="accent4"/>
                </a:solidFill>
                <a:latin typeface="+mn-lt"/>
                <a:ea typeface="Helvetica Neue"/>
                <a:cs typeface="Helvetica Neue"/>
                <a:sym typeface="Helvetica Neue"/>
              </a:rPr>
              <a:t>La comprobación de los hechos implica </a:t>
            </a:r>
            <a:r>
              <a:rPr lang="es-ES" sz="2400" b="1">
                <a:solidFill>
                  <a:schemeClr val="accent4"/>
                </a:solidFill>
                <a:latin typeface="+mn-lt"/>
                <a:ea typeface="Helvetica Neue"/>
                <a:cs typeface="Helvetica Neue"/>
                <a:sym typeface="Helvetica Neue"/>
              </a:rPr>
              <a:t>evaluar la fuente </a:t>
            </a:r>
            <a:r>
              <a:rPr lang="es-ES" sz="2400">
                <a:solidFill>
                  <a:schemeClr val="accent4"/>
                </a:solidFill>
                <a:latin typeface="+mn-lt"/>
                <a:ea typeface="Helvetica Neue"/>
                <a:cs typeface="Helvetica Neue"/>
                <a:sym typeface="Helvetica Neue"/>
              </a:rPr>
              <a:t>teniendo en cuenta su credibilidad y comprobar si los medios de comunicación acreditados publican información similar. He aquí dos </a:t>
            </a:r>
            <a:r>
              <a:rPr lang="es-ES" sz="2400" b="1">
                <a:solidFill>
                  <a:schemeClr val="accent4"/>
                </a:solidFill>
                <a:latin typeface="+mn-lt"/>
                <a:ea typeface="Helvetica Neue"/>
                <a:cs typeface="Helvetica Neue"/>
                <a:sym typeface="Helvetica Neue"/>
              </a:rPr>
              <a:t>herramientas prácticas </a:t>
            </a:r>
            <a:r>
              <a:rPr lang="es-ES" sz="2400">
                <a:solidFill>
                  <a:schemeClr val="accent4"/>
                </a:solidFill>
                <a:latin typeface="+mn-lt"/>
                <a:ea typeface="Helvetica Neue"/>
                <a:cs typeface="Helvetica Neue"/>
                <a:sym typeface="Helvetica Neue"/>
              </a:rPr>
              <a:t>para comprobar los hechos:</a:t>
            </a: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670215"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2. </a:t>
            </a:r>
            <a:r>
              <a:rPr lang="es-ES" sz="4800" b="1">
                <a:solidFill>
                  <a:schemeClr val="accent4"/>
                </a:solidFill>
                <a:latin typeface="+mn-lt"/>
                <a:ea typeface="Helvetica Neue"/>
                <a:cs typeface="Helvetica Neue"/>
                <a:sym typeface="Helvetica Neue"/>
              </a:rPr>
              <a:t>Practicar un comportamiento responsable en Internet</a:t>
            </a:r>
            <a:endParaRPr lang="en-GB" sz="4800" b="1" dirty="0">
              <a:solidFill>
                <a:schemeClr val="accent4"/>
              </a:solidFill>
              <a:latin typeface="+mn-lt"/>
              <a:ea typeface="Helvetica Neue"/>
              <a:cs typeface="Helvetica Neue"/>
              <a:sym typeface="Helvetica Neue"/>
            </a:endParaRPr>
          </a:p>
        </p:txBody>
      </p:sp>
      <p:sp>
        <p:nvSpPr>
          <p:cNvPr id="5" name="Rettangolo con angoli arrotondati 4">
            <a:extLst>
              <a:ext uri="{FF2B5EF4-FFF2-40B4-BE49-F238E27FC236}">
                <a16:creationId xmlns:a16="http://schemas.microsoft.com/office/drawing/2014/main" id="{B310050E-4BB5-8D93-80EF-34FD2E27E036}"/>
              </a:ext>
            </a:extLst>
          </p:cNvPr>
          <p:cNvSpPr/>
          <p:nvPr/>
        </p:nvSpPr>
        <p:spPr>
          <a:xfrm>
            <a:off x="9437724" y="6813849"/>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hlinkClick r:id="rId3">
                  <a:extLst>
                    <a:ext uri="{A12FA001-AC4F-418D-AE19-62706E023703}">
                      <ahyp:hlinkClr xmlns:ahyp="http://schemas.microsoft.com/office/drawing/2018/hyperlinkcolor" val="tx"/>
                    </a:ext>
                  </a:extLst>
                </a:hlinkClick>
              </a:rPr>
              <a:t>BUFALE.net</a:t>
            </a:r>
            <a:r>
              <a:rPr lang="en-GB" sz="2400" b="1" dirty="0">
                <a:solidFill>
                  <a:schemeClr val="accent4"/>
                </a:solidFill>
              </a:rPr>
              <a:t> </a:t>
            </a:r>
            <a:r>
              <a:rPr lang="en-GB" sz="2400" b="1">
                <a:solidFill>
                  <a:schemeClr val="accent4"/>
                </a:solidFill>
              </a:rPr>
              <a:t>– Italia</a:t>
            </a:r>
            <a:endParaRPr lang="en-GB" sz="2400" b="1" dirty="0">
              <a:solidFill>
                <a:schemeClr val="accent4"/>
              </a:solidFill>
            </a:endParaRPr>
          </a:p>
        </p:txBody>
      </p:sp>
      <p:sp>
        <p:nvSpPr>
          <p:cNvPr id="6" name="Rettangolo con angoli arrotondati 5">
            <a:extLst>
              <a:ext uri="{FF2B5EF4-FFF2-40B4-BE49-F238E27FC236}">
                <a16:creationId xmlns:a16="http://schemas.microsoft.com/office/drawing/2014/main" id="{0E86B485-D42E-FC9D-69B7-28251E2AA2DF}"/>
              </a:ext>
            </a:extLst>
          </p:cNvPr>
          <p:cNvSpPr/>
          <p:nvPr/>
        </p:nvSpPr>
        <p:spPr>
          <a:xfrm>
            <a:off x="1477108" y="6813848"/>
            <a:ext cx="7666892"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a:solidFill>
                  <a:schemeClr val="tx1"/>
                </a:solidFill>
                <a:hlinkClick r:id="rId4">
                  <a:extLst>
                    <a:ext uri="{A12FA001-AC4F-418D-AE19-62706E023703}">
                      <ahyp:hlinkClr xmlns:ahyp="http://schemas.microsoft.com/office/drawing/2018/hyperlinkcolor" val="tx"/>
                    </a:ext>
                  </a:extLst>
                </a:hlinkClick>
              </a:rPr>
              <a:t>Herramientas de verificación de hechos de Google</a:t>
            </a:r>
            <a:endParaRPr lang="en-GB" sz="2400" b="1" dirty="0">
              <a:solidFill>
                <a:schemeClr val="tx1"/>
              </a:solidFill>
            </a:endParaRPr>
          </a:p>
        </p:txBody>
      </p:sp>
      <p:sp>
        <p:nvSpPr>
          <p:cNvPr id="7" name="CasellaDiTesto 6">
            <a:extLst>
              <a:ext uri="{FF2B5EF4-FFF2-40B4-BE49-F238E27FC236}">
                <a16:creationId xmlns:a16="http://schemas.microsoft.com/office/drawing/2014/main" id="{56A2BF9E-0371-1A79-E21C-689ADA1B320E}"/>
              </a:ext>
            </a:extLst>
          </p:cNvPr>
          <p:cNvSpPr txBox="1"/>
          <p:nvPr/>
        </p:nvSpPr>
        <p:spPr>
          <a:xfrm rot="10800000" flipV="1">
            <a:off x="9437724" y="7453929"/>
            <a:ext cx="6653616" cy="1569660"/>
          </a:xfrm>
          <a:prstGeom prst="rect">
            <a:avLst/>
          </a:prstGeom>
          <a:noFill/>
        </p:spPr>
        <p:txBody>
          <a:bodyPr wrap="square" rtlCol="0">
            <a:spAutoFit/>
          </a:bodyPr>
          <a:lstStyle/>
          <a:p>
            <a:pPr algn="just"/>
            <a:r>
              <a:rPr lang="es-ES" sz="2400"/>
              <a:t>Un sitio web de verificación de hechos que se centra en desacreditar y desenmascarar la información falsa y los bulos que circulan por Internet</a:t>
            </a:r>
            <a:r>
              <a:rPr lang="en-GB" sz="2400"/>
              <a:t>.</a:t>
            </a:r>
            <a:endParaRPr lang="en-GB" sz="2400" dirty="0"/>
          </a:p>
        </p:txBody>
      </p:sp>
      <p:sp>
        <p:nvSpPr>
          <p:cNvPr id="8" name="CasellaDiTesto 7">
            <a:extLst>
              <a:ext uri="{FF2B5EF4-FFF2-40B4-BE49-F238E27FC236}">
                <a16:creationId xmlns:a16="http://schemas.microsoft.com/office/drawing/2014/main" id="{07B9F54F-D6B0-420E-2E03-BDA82423F289}"/>
              </a:ext>
            </a:extLst>
          </p:cNvPr>
          <p:cNvSpPr txBox="1"/>
          <p:nvPr/>
        </p:nvSpPr>
        <p:spPr>
          <a:xfrm rot="10800000" flipV="1">
            <a:off x="1477107" y="7453929"/>
            <a:ext cx="7666892" cy="1938992"/>
          </a:xfrm>
          <a:prstGeom prst="rect">
            <a:avLst/>
          </a:prstGeom>
          <a:noFill/>
        </p:spPr>
        <p:txBody>
          <a:bodyPr wrap="square" rtlCol="0">
            <a:spAutoFit/>
          </a:bodyPr>
          <a:lstStyle/>
          <a:p>
            <a:pPr algn="just"/>
            <a:r>
              <a:rPr lang="es-ES" sz="2400"/>
              <a:t>Permite explorar noticias falsas realizando una búsqueda por palabra clave. Tiene una sección llamada “comprobaciones recientes” donde puedes encontrar las noticias más recientes ya verificadas como falsas.</a:t>
            </a:r>
            <a:endParaRPr lang="en-GB" sz="2400" dirty="0"/>
          </a:p>
        </p:txBody>
      </p:sp>
    </p:spTree>
    <p:extLst>
      <p:ext uri="{BB962C8B-B14F-4D97-AF65-F5344CB8AC3E}">
        <p14:creationId xmlns:p14="http://schemas.microsoft.com/office/powerpoint/2010/main" val="6971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245123"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6210559" cy="2769263"/>
            <a:chOff x="1219200" y="2400300"/>
            <a:chExt cx="5590487" cy="2769263"/>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260460" y="2491947"/>
              <a:ext cx="5507966" cy="2677616"/>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a:effectLst/>
                  <a:latin typeface="Calibri" panose="020F0502020204030204" pitchFamily="34" charset="0"/>
                  <a:ea typeface="Yu Mincho" panose="02020400000000000000" pitchFamily="18" charset="-128"/>
                  <a:cs typeface="Arial" panose="020B0604020202020204" pitchFamily="34" charset="0"/>
                </a:rPr>
                <a:t>Pregunta </a:t>
              </a:r>
              <a:r>
                <a:rPr lang="en-GB" sz="1600" b="1" dirty="0">
                  <a:effectLst/>
                  <a:latin typeface="Calibri" panose="020F0502020204030204" pitchFamily="34" charset="0"/>
                  <a:ea typeface="Yu Mincho" panose="02020400000000000000" pitchFamily="18" charset="-128"/>
                  <a:cs typeface="Arial" panose="020B0604020202020204" pitchFamily="34" charset="0"/>
                </a:rPr>
                <a:t>1</a:t>
              </a:r>
              <a:r>
                <a:rPr lang="en-GB" sz="1600" b="1">
                  <a:effectLst/>
                  <a:latin typeface="Calibri" panose="020F0502020204030204" pitchFamily="34" charset="0"/>
                  <a:ea typeface="Yu Mincho" panose="02020400000000000000" pitchFamily="18" charset="-128"/>
                  <a:cs typeface="Arial" panose="020B0604020202020204" pitchFamily="34" charset="0"/>
                </a:rPr>
                <a:t>. </a:t>
              </a:r>
              <a:r>
                <a:rPr lang="es-ES" sz="1600" b="1">
                  <a:effectLst/>
                  <a:latin typeface="Calibri" panose="020F0502020204030204" pitchFamily="34" charset="0"/>
                  <a:ea typeface="Yu Mincho" panose="02020400000000000000" pitchFamily="18" charset="-128"/>
                  <a:cs typeface="Arial" panose="020B0604020202020204" pitchFamily="34" charset="0"/>
                </a:rPr>
                <a:t>¿Cuál de las siguientes afirmaciones es cierta sobre la identidad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La identidad digital no puede gestionarse ni protegerse</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La identidad digital no es importante en la era digital actual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La identidad digital se refiere a la presencia en Internet y a la información asociada a un individuo</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La identidad digital no tiene impacto en la privacidad personal</a:t>
              </a:r>
            </a:p>
            <a:p>
              <a:pPr algn="just">
                <a:spcAft>
                  <a:spcPts val="800"/>
                </a:spcAft>
              </a:pP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197061" y="4016526"/>
            <a:ext cx="6089950" cy="2677616"/>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3. ¿Por qué es importante una comunicación clara y concisa en el mundo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Se prefieren las explicaciones extensas para una mejor comprensión</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El lenguaje complejo aumenta la eficacia de la comunicación</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Las personas tienen una capacidad de atención limitada y reciben numerosos mensajes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Las señales no verbales compensan los mensajes poco claros</a:t>
            </a:r>
          </a:p>
          <a:p>
            <a:pPr algn="just">
              <a:spcAft>
                <a:spcPts val="800"/>
              </a:spcAft>
            </a:pP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5975873" cy="2395955"/>
            <a:chOff x="1191108" y="4871723"/>
            <a:chExt cx="6177887" cy="2395955"/>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87943" y="4938876"/>
              <a:ext cx="5958752" cy="2328802"/>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2. ¿Cuál es el propósito de gestionar y proteger la identidad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Compartir información personal con cualquier persona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Tener un comportamiento irresponsable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Ignorar los riesgos asociados a la participación en línea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Establecer y mantener una presencia online positiva y auténtica</a:t>
              </a:r>
            </a:p>
          </p:txBody>
        </p:sp>
      </p:grpSp>
      <p:grpSp>
        <p:nvGrpSpPr>
          <p:cNvPr id="196" name="Google Shape;196;p11"/>
          <p:cNvGrpSpPr/>
          <p:nvPr/>
        </p:nvGrpSpPr>
        <p:grpSpPr>
          <a:xfrm>
            <a:off x="8087727" y="6543622"/>
            <a:ext cx="6245122"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078293" y="4984594"/>
              <a:ext cx="5868168"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5. ¿Cuál es el propósito de la verificación de hechos en la comunicación en línea?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Difundir rumores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Verificar la exactitud de la información antes de compartirla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Participar en debates y discusiones en línea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Compartir noticias basadas en opiniones personales</a:t>
              </a:r>
            </a:p>
          </p:txBody>
        </p:sp>
      </p:grpSp>
      <p:grpSp>
        <p:nvGrpSpPr>
          <p:cNvPr id="199" name="Google Shape;199;p11"/>
          <p:cNvGrpSpPr/>
          <p:nvPr/>
        </p:nvGrpSpPr>
        <p:grpSpPr>
          <a:xfrm>
            <a:off x="1422501" y="6518564"/>
            <a:ext cx="6465504"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4. ¿Qué es el FOMO en el contexto de las redes sociales?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Miedo a perderse algo</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Miedo a perder a los demás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Miedo a maximizar oportunidades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Miedo a hacer conexiones online</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26089" y="3090338"/>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Responde a las siguientes preguntas:</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523096" y="1554233"/>
            <a:ext cx="6668805" cy="1569620"/>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¡Comprueba tus conocimientos!</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101729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245123"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grpSp>
        <p:nvGrpSpPr>
          <p:cNvPr id="187" name="Google Shape;187;p11"/>
          <p:cNvGrpSpPr/>
          <p:nvPr/>
        </p:nvGrpSpPr>
        <p:grpSpPr>
          <a:xfrm>
            <a:off x="8122290" y="1413189"/>
            <a:ext cx="6210559" cy="2769263"/>
            <a:chOff x="1219200" y="2400300"/>
            <a:chExt cx="5590487" cy="2769263"/>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dirty="0">
                <a:solidFill>
                  <a:schemeClr val="dk1"/>
                </a:solidFill>
                <a:latin typeface="+mn-lt"/>
                <a:ea typeface="Calibri"/>
                <a:cs typeface="Calibri"/>
                <a:sym typeface="Calibri"/>
              </a:endParaRPr>
            </a:p>
          </p:txBody>
        </p:sp>
        <p:sp>
          <p:nvSpPr>
            <p:cNvPr id="189" name="Google Shape;189;p11"/>
            <p:cNvSpPr/>
            <p:nvPr/>
          </p:nvSpPr>
          <p:spPr>
            <a:xfrm>
              <a:off x="1260460" y="2491947"/>
              <a:ext cx="5507966" cy="2677616"/>
            </a:xfrm>
            <a:prstGeom prst="rect">
              <a:avLst/>
            </a:prstGeom>
            <a:noFill/>
            <a:ln>
              <a:noFill/>
            </a:ln>
          </p:spPr>
          <p:txBody>
            <a:bodyPr spcFirstLastPara="1" wrap="square" lIns="91425" tIns="45700" rIns="91425" bIns="45700" anchor="t" anchorCtr="0">
              <a:spAutoFit/>
            </a:bodyPr>
            <a:lstStyle/>
            <a:p>
              <a:pPr algn="just">
                <a:spcAft>
                  <a:spcPts val="800"/>
                </a:spcAft>
              </a:pPr>
              <a:r>
                <a:rPr lang="en-GB" sz="1600" b="1">
                  <a:effectLst/>
                  <a:latin typeface="Calibri" panose="020F0502020204030204" pitchFamily="34" charset="0"/>
                  <a:ea typeface="Yu Mincho" panose="02020400000000000000" pitchFamily="18" charset="-128"/>
                  <a:cs typeface="Arial" panose="020B0604020202020204" pitchFamily="34" charset="0"/>
                </a:rPr>
                <a:t>Pregunta </a:t>
              </a:r>
              <a:r>
                <a:rPr lang="en-GB" sz="1600" b="1" dirty="0">
                  <a:effectLst/>
                  <a:latin typeface="Calibri" panose="020F0502020204030204" pitchFamily="34" charset="0"/>
                  <a:ea typeface="Yu Mincho" panose="02020400000000000000" pitchFamily="18" charset="-128"/>
                  <a:cs typeface="Arial" panose="020B0604020202020204" pitchFamily="34" charset="0"/>
                </a:rPr>
                <a:t>1</a:t>
              </a:r>
              <a:r>
                <a:rPr lang="en-GB" sz="1600" b="1">
                  <a:effectLst/>
                  <a:latin typeface="Calibri" panose="020F0502020204030204" pitchFamily="34" charset="0"/>
                  <a:ea typeface="Yu Mincho" panose="02020400000000000000" pitchFamily="18" charset="-128"/>
                  <a:cs typeface="Arial" panose="020B0604020202020204" pitchFamily="34" charset="0"/>
                </a:rPr>
                <a:t>. </a:t>
              </a:r>
              <a:r>
                <a:rPr lang="es-ES" sz="1600" b="1">
                  <a:effectLst/>
                  <a:latin typeface="Calibri" panose="020F0502020204030204" pitchFamily="34" charset="0"/>
                  <a:ea typeface="Yu Mincho" panose="02020400000000000000" pitchFamily="18" charset="-128"/>
                  <a:cs typeface="Arial" panose="020B0604020202020204" pitchFamily="34" charset="0"/>
                </a:rPr>
                <a:t>¿Cuál de las siguientes afirmaciones es cierta sobre la identidad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La identidad digital no puede gestionarse ni protegerse</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La identidad digital no es importante en la era digital actual</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c: La identidad digital se refiere a la presencia en Internet y a la información asociada a un individuo</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La identidad digital no tiene impacto en la privacidad personal</a:t>
              </a:r>
            </a:p>
            <a:p>
              <a:pPr algn="just">
                <a:spcAft>
                  <a:spcPts val="800"/>
                </a:spcAft>
              </a:pP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sp>
        <p:nvSpPr>
          <p:cNvPr id="190" name="Google Shape;190;p11"/>
          <p:cNvSpPr/>
          <p:nvPr/>
        </p:nvSpPr>
        <p:spPr>
          <a:xfrm>
            <a:off x="8197061" y="4016526"/>
            <a:ext cx="6089950" cy="2677616"/>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3. ¿Por qué es importante una comunicación clara y concisa en el mundo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Se prefieren las explicaciones extensas para una mejor comprensión</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El lenguaje complejo aumenta la eficacia de la comunicación</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c. Las personas tienen una capacidad de atención limitada y reciben numerosos mensajes</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Las señales no verbales compensan los mensajes poco claros</a:t>
            </a:r>
          </a:p>
          <a:p>
            <a:pPr algn="just">
              <a:spcAft>
                <a:spcPts val="800"/>
              </a:spcAft>
            </a:pPr>
            <a:endParaRPr lang="it-IT" sz="1600" dirty="0">
              <a:effectLst/>
              <a:latin typeface="Calibri" panose="020F0502020204030204" pitchFamily="34" charset="0"/>
              <a:ea typeface="Yu Mincho" panose="02020400000000000000" pitchFamily="18" charset="-128"/>
              <a:cs typeface="Arial" panose="020B0604020202020204" pitchFamily="34" charset="0"/>
            </a:endParaRPr>
          </a:p>
        </p:txBody>
      </p:sp>
      <p:grpSp>
        <p:nvGrpSpPr>
          <p:cNvPr id="193" name="Google Shape;193;p11"/>
          <p:cNvGrpSpPr/>
          <p:nvPr/>
        </p:nvGrpSpPr>
        <p:grpSpPr>
          <a:xfrm>
            <a:off x="1429427" y="3960787"/>
            <a:ext cx="6245122" cy="2642177"/>
            <a:chOff x="1191108" y="4871723"/>
            <a:chExt cx="6177887" cy="2642177"/>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5" name="Google Shape;195;p11"/>
            <p:cNvSpPr/>
            <p:nvPr/>
          </p:nvSpPr>
          <p:spPr>
            <a:xfrm>
              <a:off x="1287943" y="4938876"/>
              <a:ext cx="5958752" cy="2575024"/>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2. ¿Cuál es el propósito de gestionar y proteger la identidad digital?</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Compartir información personal con cualquier persona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Tener un comportamiento irresponsable en Internet</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Ignorar los riesgos asociados a la participación en línea</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d: Establecer y mantener una presencia online positiva y auténtica</a:t>
              </a:r>
            </a:p>
          </p:txBody>
        </p:sp>
      </p:grpSp>
      <p:grpSp>
        <p:nvGrpSpPr>
          <p:cNvPr id="196" name="Google Shape;196;p11"/>
          <p:cNvGrpSpPr/>
          <p:nvPr/>
        </p:nvGrpSpPr>
        <p:grpSpPr>
          <a:xfrm>
            <a:off x="8087727" y="6543622"/>
            <a:ext cx="6245122"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198" name="Google Shape;198;p11"/>
            <p:cNvSpPr/>
            <p:nvPr/>
          </p:nvSpPr>
          <p:spPr>
            <a:xfrm>
              <a:off x="8078293" y="4984594"/>
              <a:ext cx="5868168" cy="2082581"/>
            </a:xfrm>
            <a:prstGeom prst="rect">
              <a:avLst/>
            </a:prstGeom>
            <a:noFill/>
            <a:ln>
              <a:noFill/>
            </a:ln>
          </p:spPr>
          <p:txBody>
            <a:bodyPr spcFirstLastPara="1" wrap="square" lIns="91425" tIns="45700" rIns="91425" bIns="45700" anchor="t" anchorCtr="0">
              <a:spAutoFit/>
            </a:bodyPr>
            <a:lstStyle/>
            <a:p>
              <a:pPr algn="just">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5. ¿Cuál es el propósito de la verificación de hechos en la comunicación en línea?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a. Difundir rumores</a:t>
              </a:r>
            </a:p>
            <a:p>
              <a:pPr algn="just">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b. Verificar la exactitud de la información antes de compartirla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Participar en debates y discusiones en línea</a:t>
              </a:r>
            </a:p>
            <a:p>
              <a:pPr algn="just">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Compartir noticias basadas en opiniones personales</a:t>
              </a:r>
            </a:p>
          </p:txBody>
        </p:sp>
      </p:grpSp>
      <p:grpSp>
        <p:nvGrpSpPr>
          <p:cNvPr id="199" name="Google Shape;199;p11"/>
          <p:cNvGrpSpPr/>
          <p:nvPr/>
        </p:nvGrpSpPr>
        <p:grpSpPr>
          <a:xfrm>
            <a:off x="1422500" y="6518564"/>
            <a:ext cx="6745625" cy="2308324"/>
            <a:chOff x="1191108" y="4871723"/>
            <a:chExt cx="6677022"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a:solidFill>
                  <a:schemeClr val="dk1"/>
                </a:solidFill>
                <a:latin typeface="+mn-lt"/>
                <a:ea typeface="Calibri"/>
                <a:cs typeface="Calibri"/>
                <a:sym typeface="Calibri"/>
              </a:endParaRPr>
            </a:p>
          </p:txBody>
        </p:sp>
        <p:sp>
          <p:nvSpPr>
            <p:cNvPr id="201" name="Google Shape;201;p11"/>
            <p:cNvSpPr/>
            <p:nvPr/>
          </p:nvSpPr>
          <p:spPr>
            <a:xfrm>
              <a:off x="1302108" y="5132732"/>
              <a:ext cx="6566022" cy="1922602"/>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1600" b="1">
                  <a:effectLst/>
                  <a:latin typeface="Calibri" panose="020F0502020204030204" pitchFamily="34" charset="0"/>
                  <a:ea typeface="Yu Mincho" panose="02020400000000000000" pitchFamily="18" charset="-128"/>
                  <a:cs typeface="Arial" panose="020B0604020202020204" pitchFamily="34" charset="0"/>
                </a:rPr>
                <a:t>Pregunta 4. ¿Qué es el FOMO en el contexto de las redes sociales?</a:t>
              </a:r>
            </a:p>
            <a:p>
              <a:pPr algn="just">
                <a:lnSpc>
                  <a:spcPct val="107000"/>
                </a:lnSpc>
                <a:spcAft>
                  <a:spcPts val="800"/>
                </a:spcAft>
              </a:pPr>
              <a:r>
                <a:rPr lang="es-ES" sz="1600" b="1">
                  <a:solidFill>
                    <a:srgbClr val="00CCFF"/>
                  </a:solidFill>
                  <a:effectLst/>
                  <a:latin typeface="Calibri" panose="020F0502020204030204" pitchFamily="34" charset="0"/>
                  <a:ea typeface="Yu Mincho" panose="02020400000000000000" pitchFamily="18" charset="-128"/>
                  <a:cs typeface="Arial" panose="020B0604020202020204" pitchFamily="34" charset="0"/>
                </a:rPr>
                <a:t>a: Miedo a perderse algo</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b: Miedo a perder a los demás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c: Miedo a maximizar oportunidades</a:t>
              </a:r>
            </a:p>
            <a:p>
              <a:pPr algn="just">
                <a:lnSpc>
                  <a:spcPct val="107000"/>
                </a:lnSpc>
                <a:spcAft>
                  <a:spcPts val="800"/>
                </a:spcAft>
              </a:pPr>
              <a:r>
                <a:rPr lang="es-ES" sz="1600">
                  <a:effectLst/>
                  <a:latin typeface="Calibri" panose="020F0502020204030204" pitchFamily="34" charset="0"/>
                  <a:ea typeface="Yu Mincho" panose="02020400000000000000" pitchFamily="18" charset="-128"/>
                  <a:cs typeface="Arial" panose="020B0604020202020204" pitchFamily="34" charset="0"/>
                </a:rPr>
                <a:t>d: Miedo a hacer conexiones online</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26089" y="3090338"/>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Soluciones:</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523096" y="1554233"/>
            <a:ext cx="6668805" cy="1569620"/>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¡Comprueba tus conocimientos!</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333624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7" y="3583645"/>
            <a:ext cx="10070668" cy="1938952"/>
          </a:xfrm>
          <a:prstGeom prst="rect">
            <a:avLst/>
          </a:prstGeom>
          <a:noFill/>
          <a:ln>
            <a:noFill/>
          </a:ln>
        </p:spPr>
        <p:txBody>
          <a:bodyPr spcFirstLastPara="1" wrap="square" lIns="91425" tIns="45700" rIns="91425" bIns="45700" anchor="t" anchorCtr="0">
            <a:spAutoFit/>
          </a:bodyPr>
          <a:lstStyle/>
          <a:p>
            <a:pPr algn="just"/>
            <a:r>
              <a:rPr lang="en-GB" sz="2400" b="1">
                <a:solidFill>
                  <a:schemeClr val="dk1"/>
                </a:solidFill>
                <a:latin typeface="+mn-lt"/>
                <a:ea typeface="Helvetica Neue"/>
                <a:cs typeface="Helvetica Neue"/>
                <a:sym typeface="Helvetica Neue"/>
              </a:rPr>
              <a:t>Gestión de la identidad digital</a:t>
            </a:r>
            <a:r>
              <a:rPr lang="en-GB" sz="2400">
                <a:solidFill>
                  <a:schemeClr val="dk1"/>
                </a:solidFill>
                <a:latin typeface="+mn-lt"/>
                <a:ea typeface="Helvetica Neue"/>
                <a:cs typeface="Helvetica Neue"/>
                <a:sym typeface="Helvetica Neue"/>
              </a:rPr>
              <a:t>: </a:t>
            </a:r>
            <a:r>
              <a:rPr lang="es-ES" sz="2400">
                <a:solidFill>
                  <a:schemeClr val="dk1"/>
                </a:solidFill>
                <a:latin typeface="+mn-lt"/>
                <a:ea typeface="Helvetica Neue"/>
                <a:cs typeface="Helvetica Neue"/>
                <a:sym typeface="Helvetica Neue"/>
              </a:rPr>
              <a:t>Has adquirido conocimientos sobre el concepto y los elementos de la identidad digital y sobre cómo gestionarla y salvaguardarla. Has explorado la importancia de la información personal, las credenciales, los perfiles en línea, la huella digital, la configuración de la privacidad y la reputación en línea.</a:t>
            </a:r>
            <a:endParaRPr lang="en-GB" dirty="0">
              <a:latin typeface="+mn-lt"/>
            </a:endParaRPr>
          </a:p>
        </p:txBody>
      </p:sp>
      <p:sp>
        <p:nvSpPr>
          <p:cNvPr id="18" name="Google Shape;100;p4"/>
          <p:cNvSpPr txBox="1"/>
          <p:nvPr/>
        </p:nvSpPr>
        <p:spPr>
          <a:xfrm>
            <a:off x="2056017" y="5600524"/>
            <a:ext cx="10070668" cy="1938952"/>
          </a:xfrm>
          <a:prstGeom prst="rect">
            <a:avLst/>
          </a:prstGeom>
          <a:noFill/>
          <a:ln>
            <a:noFill/>
          </a:ln>
        </p:spPr>
        <p:txBody>
          <a:bodyPr spcFirstLastPara="1" wrap="square" lIns="91425" tIns="45700" rIns="91425" bIns="45700" anchor="t" anchorCtr="0">
            <a:spAutoFit/>
          </a:bodyPr>
          <a:lstStyle/>
          <a:p>
            <a:pPr algn="just"/>
            <a:r>
              <a:rPr lang="en-GB" sz="2400" b="1">
                <a:solidFill>
                  <a:schemeClr val="dk1"/>
                </a:solidFill>
                <a:latin typeface="+mn-lt"/>
                <a:ea typeface="Helvetica Neue"/>
                <a:cs typeface="Helvetica Neue"/>
                <a:sym typeface="Helvetica Neue"/>
              </a:rPr>
              <a:t>Comportamiento responsable en Internet: </a:t>
            </a:r>
            <a:r>
              <a:rPr lang="es-ES" sz="2400">
                <a:solidFill>
                  <a:schemeClr val="dk1"/>
                </a:solidFill>
                <a:latin typeface="+mn-lt"/>
                <a:ea typeface="Helvetica Neue"/>
                <a:cs typeface="Helvetica Neue"/>
                <a:sym typeface="Helvetica Neue"/>
              </a:rPr>
              <a:t>Has aprendido a practicar un comportamiento </a:t>
            </a:r>
            <a:r>
              <a:rPr lang="es-ES" sz="2400" i="1">
                <a:solidFill>
                  <a:schemeClr val="dk1"/>
                </a:solidFill>
                <a:latin typeface="+mn-lt"/>
                <a:ea typeface="Helvetica Neue"/>
                <a:cs typeface="Helvetica Neue"/>
                <a:sym typeface="Helvetica Neue"/>
              </a:rPr>
              <a:t>online</a:t>
            </a:r>
            <a:r>
              <a:rPr lang="es-ES" sz="2400">
                <a:solidFill>
                  <a:schemeClr val="dk1"/>
                </a:solidFill>
                <a:latin typeface="+mn-lt"/>
                <a:ea typeface="Helvetica Neue"/>
                <a:cs typeface="Helvetica Neue"/>
                <a:sym typeface="Helvetica Neue"/>
              </a:rPr>
              <a:t> responsable, siguiendo las normas establecidas por la netiqueta. También has tomado nota de las pautas para evitar riesgos como el uso excesivo y la alienación, actuar por FOMO, y compartir noticias falsas.</a:t>
            </a:r>
            <a:endParaRPr lang="en-GB" sz="2400" dirty="0">
              <a:latin typeface="+mn-lt"/>
            </a:endParaRPr>
          </a:p>
        </p:txBody>
      </p:sp>
      <p:sp>
        <p:nvSpPr>
          <p:cNvPr id="19" name="Google Shape;101;p4"/>
          <p:cNvSpPr txBox="1"/>
          <p:nvPr/>
        </p:nvSpPr>
        <p:spPr>
          <a:xfrm>
            <a:off x="2056017" y="7617403"/>
            <a:ext cx="10070668"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i="0">
                <a:effectLst/>
                <a:latin typeface="Arial" panose="020B0604020202020204" pitchFamily="34" charset="0"/>
                <a:cs typeface="Arial" panose="020B0604020202020204" pitchFamily="34" charset="0"/>
              </a:rPr>
              <a:t>Comunicación y alfabetización digital</a:t>
            </a:r>
            <a:r>
              <a:rPr lang="en-GB" sz="2400" b="0" i="0">
                <a:effectLst/>
                <a:latin typeface="Arial" panose="020B0604020202020204" pitchFamily="34" charset="0"/>
                <a:cs typeface="Arial" panose="020B0604020202020204" pitchFamily="34" charset="0"/>
              </a:rPr>
              <a:t>: </a:t>
            </a:r>
            <a:r>
              <a:rPr lang="es-ES" sz="2400" b="0" i="0">
                <a:effectLst/>
                <a:latin typeface="Arial" panose="020B0604020202020204" pitchFamily="34" charset="0"/>
                <a:cs typeface="Arial" panose="020B0604020202020204" pitchFamily="34" charset="0"/>
              </a:rPr>
              <a:t>Has desarrollado competencias digitales que te permiten navegar con eficacia por las tecnologías digitales, evaluar críticamente los contenidos digitales y comunicarte y colaborar en línea.</a:t>
            </a:r>
            <a:endParaRPr lang="en-GB" sz="2400" dirty="0">
              <a:latin typeface="Arial" panose="020B0604020202020204" pitchFamily="34" charset="0"/>
              <a:cs typeface="Arial" panose="020B0604020202020204" pitchFamily="34" charset="0"/>
            </a:endParaRPr>
          </a:p>
        </p:txBody>
      </p:sp>
      <p:sp>
        <p:nvSpPr>
          <p:cNvPr id="20" name="Hexagon 19"/>
          <p:cNvSpPr/>
          <p:nvPr/>
        </p:nvSpPr>
        <p:spPr>
          <a:xfrm>
            <a:off x="1663394" y="374247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663825" y="576297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663395" y="778346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6685" y="341733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58CDFC"/>
                </a:solidFill>
                <a:latin typeface="+mn-lt"/>
                <a:ea typeface="Helvetica Neue"/>
                <a:cs typeface="Helvetica Neue"/>
                <a:sym typeface="Helvetica Neue"/>
              </a:rPr>
              <a:t>¡Bien hecho! Ahora sabes más sobre:</a:t>
            </a:r>
            <a:endParaRPr lang="en-GB"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a:solidFill>
                  <a:schemeClr val="accent4"/>
                </a:solidFill>
                <a:latin typeface="+mn-lt"/>
                <a:ea typeface="Helvetica Neue"/>
                <a:cs typeface="Helvetica Neue"/>
                <a:sym typeface="Helvetica Neue"/>
              </a:rPr>
              <a:t>Resumen</a:t>
            </a:r>
            <a:endParaRPr lang="en-GB" sz="4800" b="1" dirty="0">
              <a:solidFill>
                <a:schemeClr val="accent4"/>
              </a:solidFill>
              <a:latin typeface="+mn-lt"/>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73263"/>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n-GB" sz="5400" b="1">
                <a:solidFill>
                  <a:schemeClr val="tx1"/>
                </a:solidFill>
                <a:latin typeface="+mn-lt"/>
                <a:ea typeface="Helvetica Neue"/>
                <a:cs typeface="Helvetica Neue"/>
                <a:sym typeface="Helvetica Neue"/>
              </a:rPr>
              <a:t>¡Gracias!</a:t>
            </a:r>
            <a:endParaRPr lang="en-GB" sz="5400" b="1" i="0" u="none" strike="noStrike" cap="none">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en-GB" sz="2400" b="1">
                <a:solidFill>
                  <a:srgbClr val="00CCFF"/>
                </a:solidFill>
                <a:latin typeface="+mn-lt"/>
              </a:rPr>
              <a:t>www.digital-boomer.eu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4"/>
          <p:cNvSpPr txBox="1"/>
          <p:nvPr/>
        </p:nvSpPr>
        <p:spPr>
          <a:xfrm>
            <a:off x="2056018" y="3881316"/>
            <a:ext cx="1127593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Comprender</a:t>
            </a:r>
            <a:r>
              <a:rPr lang="es-ES" sz="2400">
                <a:solidFill>
                  <a:schemeClr val="dk1"/>
                </a:solidFill>
                <a:latin typeface="+mn-lt"/>
                <a:ea typeface="Helvetica Neue"/>
                <a:cs typeface="Helvetica Neue"/>
                <a:sym typeface="Helvetica Neue"/>
              </a:rPr>
              <a:t> el concepto de </a:t>
            </a:r>
            <a:r>
              <a:rPr lang="es-ES" sz="2400" b="1">
                <a:solidFill>
                  <a:schemeClr val="dk1"/>
                </a:solidFill>
                <a:latin typeface="+mn-lt"/>
                <a:ea typeface="Helvetica Neue"/>
                <a:cs typeface="Helvetica Neue"/>
                <a:sym typeface="Helvetica Neue"/>
              </a:rPr>
              <a:t>identidad digital </a:t>
            </a:r>
            <a:r>
              <a:rPr lang="es-ES" sz="2400">
                <a:solidFill>
                  <a:schemeClr val="dk1"/>
                </a:solidFill>
                <a:latin typeface="+mn-lt"/>
                <a:ea typeface="Helvetica Neue"/>
                <a:cs typeface="Helvetica Neue"/>
                <a:sym typeface="Helvetica Neue"/>
              </a:rPr>
              <a:t>y sus </a:t>
            </a:r>
            <a:r>
              <a:rPr lang="es-ES" sz="2400" b="1">
                <a:solidFill>
                  <a:schemeClr val="dk1"/>
                </a:solidFill>
                <a:latin typeface="+mn-lt"/>
                <a:ea typeface="Helvetica Neue"/>
                <a:cs typeface="Helvetica Neue"/>
                <a:sym typeface="Helvetica Neue"/>
              </a:rPr>
              <a:t>elementos clave.</a:t>
            </a:r>
            <a:endParaRPr lang="en-GB" b="1">
              <a:latin typeface="+mn-lt"/>
            </a:endParaRPr>
          </a:p>
        </p:txBody>
      </p:sp>
      <p:sp>
        <p:nvSpPr>
          <p:cNvPr id="100" name="Google Shape;100;p4"/>
          <p:cNvSpPr txBox="1"/>
          <p:nvPr/>
        </p:nvSpPr>
        <p:spPr>
          <a:xfrm>
            <a:off x="2056017" y="4520953"/>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Reconocer la importancia de </a:t>
            </a:r>
            <a:r>
              <a:rPr lang="es-ES" sz="2400" b="1">
                <a:solidFill>
                  <a:schemeClr val="dk1"/>
                </a:solidFill>
                <a:latin typeface="+mn-lt"/>
                <a:ea typeface="Helvetica Neue"/>
                <a:cs typeface="Helvetica Neue"/>
                <a:sym typeface="Helvetica Neue"/>
              </a:rPr>
              <a:t>gestionar y proteger </a:t>
            </a:r>
            <a:r>
              <a:rPr lang="es-ES" sz="2400">
                <a:solidFill>
                  <a:schemeClr val="dk1"/>
                </a:solidFill>
                <a:latin typeface="+mn-lt"/>
                <a:ea typeface="Helvetica Neue"/>
                <a:cs typeface="Helvetica Neue"/>
                <a:sym typeface="Helvetica Neue"/>
              </a:rPr>
              <a:t>tu </a:t>
            </a:r>
            <a:r>
              <a:rPr lang="es-ES" sz="2400" b="1">
                <a:solidFill>
                  <a:schemeClr val="dk1"/>
                </a:solidFill>
                <a:latin typeface="+mn-lt"/>
                <a:ea typeface="Helvetica Neue"/>
                <a:cs typeface="Helvetica Neue"/>
                <a:sym typeface="Helvetica Neue"/>
              </a:rPr>
              <a:t>identidad digital.</a:t>
            </a:r>
            <a:endParaRPr lang="en-GB" b="1" dirty="0">
              <a:latin typeface="+mn-lt"/>
            </a:endParaRPr>
          </a:p>
        </p:txBody>
      </p:sp>
      <p:sp>
        <p:nvSpPr>
          <p:cNvPr id="101" name="Google Shape;101;p4"/>
          <p:cNvSpPr txBox="1"/>
          <p:nvPr/>
        </p:nvSpPr>
        <p:spPr>
          <a:xfrm>
            <a:off x="2056017" y="5160589"/>
            <a:ext cx="14740168" cy="461624"/>
          </a:xfrm>
          <a:prstGeom prst="rect">
            <a:avLst/>
          </a:prstGeom>
          <a:noFill/>
          <a:ln>
            <a:noFill/>
          </a:ln>
        </p:spPr>
        <p:txBody>
          <a:bodyPr spcFirstLastPara="1" wrap="square" lIns="91425" tIns="45700" rIns="91425" bIns="45700" anchor="t" anchorCtr="0">
            <a:spAutoFit/>
          </a:bodyPr>
          <a:lstStyle/>
          <a:p>
            <a:pPr lvl="0"/>
            <a:r>
              <a:rPr lang="es-ES" sz="2400" b="1">
                <a:solidFill>
                  <a:schemeClr val="dk1"/>
                </a:solidFill>
                <a:latin typeface="+mn-lt"/>
                <a:ea typeface="Helvetica Neue"/>
                <a:cs typeface="Helvetica Neue"/>
                <a:sym typeface="Helvetica Neue"/>
              </a:rPr>
              <a:t>Establecer y mantener </a:t>
            </a:r>
            <a:r>
              <a:rPr lang="es-ES" sz="2400">
                <a:solidFill>
                  <a:schemeClr val="dk1"/>
                </a:solidFill>
                <a:latin typeface="+mn-lt"/>
                <a:ea typeface="Helvetica Neue"/>
                <a:cs typeface="Helvetica Neue"/>
                <a:sym typeface="Helvetica Neue"/>
              </a:rPr>
              <a:t>una </a:t>
            </a:r>
            <a:r>
              <a:rPr lang="es-ES" sz="2400" b="1">
                <a:solidFill>
                  <a:schemeClr val="dk1"/>
                </a:solidFill>
                <a:latin typeface="+mn-lt"/>
                <a:ea typeface="Helvetica Neue"/>
                <a:cs typeface="Helvetica Neue"/>
                <a:sym typeface="Helvetica Neue"/>
              </a:rPr>
              <a:t>presencia en línea </a:t>
            </a:r>
            <a:r>
              <a:rPr lang="es-ES" sz="2400">
                <a:solidFill>
                  <a:schemeClr val="dk1"/>
                </a:solidFill>
                <a:latin typeface="+mn-lt"/>
                <a:ea typeface="Helvetica Neue"/>
                <a:cs typeface="Helvetica Neue"/>
                <a:sym typeface="Helvetica Neue"/>
              </a:rPr>
              <a:t>positiva y auténtica.</a:t>
            </a:r>
            <a:endParaRPr lang="en-GB"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Al finalizar este módulo, serás capaz de</a:t>
            </a:r>
            <a:r>
              <a:rPr lang="en-GB" sz="2400">
                <a:solidFill>
                  <a:schemeClr val="dk1"/>
                </a:solidFill>
                <a:latin typeface="+mn-lt"/>
                <a:ea typeface="Helvetica Neue"/>
                <a:cs typeface="Helvetica Neue"/>
                <a:sym typeface="Helvetica Neue"/>
              </a:rPr>
              <a:t>:</a:t>
            </a:r>
            <a:endParaRPr lang="en-GB">
              <a:latin typeface="+mn-lt"/>
              <a:ea typeface="Helvetica Neue"/>
              <a:cs typeface="Helvetica Neue"/>
              <a:sym typeface="Helvetica Neue"/>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4020800" y="4823785"/>
            <a:ext cx="4198263" cy="431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04014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46797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87721" y="531942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accent4"/>
                </a:solidFill>
                <a:latin typeface="+mn-lt"/>
                <a:ea typeface="Helvetica Neue"/>
                <a:cs typeface="Helvetica Neue"/>
                <a:sym typeface="Helvetica Neue"/>
              </a:rPr>
              <a:t>Objetivos</a:t>
            </a:r>
            <a:endParaRPr lang="en-GB">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6" y="5800225"/>
            <a:ext cx="1097418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Comprender</a:t>
            </a:r>
            <a:r>
              <a:rPr lang="es-ES" sz="2400">
                <a:solidFill>
                  <a:schemeClr val="dk1"/>
                </a:solidFill>
                <a:latin typeface="+mn-lt"/>
                <a:ea typeface="Helvetica Neue"/>
                <a:cs typeface="Helvetica Neue"/>
                <a:sym typeface="Helvetica Neue"/>
              </a:rPr>
              <a:t> los matices y los retos de las </a:t>
            </a:r>
            <a:r>
              <a:rPr lang="es-ES" sz="2400" b="1">
                <a:solidFill>
                  <a:schemeClr val="dk1"/>
                </a:solidFill>
                <a:latin typeface="+mn-lt"/>
                <a:ea typeface="Helvetica Neue"/>
                <a:cs typeface="Helvetica Neue"/>
                <a:sym typeface="Helvetica Neue"/>
              </a:rPr>
              <a:t>interacciones digitales.</a:t>
            </a:r>
            <a:endParaRPr lang="en-GB" b="1">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5" y="6439861"/>
            <a:ext cx="1196478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Aplicar estrategias </a:t>
            </a:r>
            <a:r>
              <a:rPr lang="es-ES" sz="2400">
                <a:solidFill>
                  <a:schemeClr val="dk1"/>
                </a:solidFill>
                <a:latin typeface="+mn-lt"/>
                <a:ea typeface="Helvetica Neue"/>
                <a:cs typeface="Helvetica Neue"/>
                <a:sym typeface="Helvetica Neue"/>
              </a:rPr>
              <a:t>para una </a:t>
            </a:r>
            <a:r>
              <a:rPr lang="es-ES" sz="2400" b="1">
                <a:solidFill>
                  <a:schemeClr val="dk1"/>
                </a:solidFill>
                <a:latin typeface="+mn-lt"/>
                <a:ea typeface="Helvetica Neue"/>
                <a:cs typeface="Helvetica Neue"/>
                <a:sym typeface="Helvetica Neue"/>
              </a:rPr>
              <a:t>comunicación digital </a:t>
            </a:r>
            <a:r>
              <a:rPr lang="es-ES" sz="2400">
                <a:solidFill>
                  <a:schemeClr val="dk1"/>
                </a:solidFill>
                <a:latin typeface="+mn-lt"/>
                <a:ea typeface="Helvetica Neue"/>
                <a:cs typeface="Helvetica Neue"/>
                <a:sym typeface="Helvetica Neue"/>
              </a:rPr>
              <a:t>clara, concisa y responsable.</a:t>
            </a:r>
            <a:endParaRPr lang="en-GB">
              <a:latin typeface="+mn-lt"/>
            </a:endParaRPr>
          </a:p>
        </p:txBody>
      </p:sp>
      <p:sp>
        <p:nvSpPr>
          <p:cNvPr id="6" name="Google Shape;101;p4">
            <a:extLst>
              <a:ext uri="{FF2B5EF4-FFF2-40B4-BE49-F238E27FC236}">
                <a16:creationId xmlns:a16="http://schemas.microsoft.com/office/drawing/2014/main" id="{F617E14B-0D60-D216-3F6F-39B221B69827}"/>
              </a:ext>
            </a:extLst>
          </p:cNvPr>
          <p:cNvSpPr txBox="1"/>
          <p:nvPr/>
        </p:nvSpPr>
        <p:spPr>
          <a:xfrm>
            <a:off x="2056015" y="7079498"/>
            <a:ext cx="1161440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a:solidFill>
                  <a:schemeClr val="dk1"/>
                </a:solidFill>
                <a:latin typeface="+mn-lt"/>
                <a:ea typeface="Helvetica Neue"/>
                <a:cs typeface="Helvetica Neue"/>
                <a:sym typeface="Helvetica Neue"/>
              </a:rPr>
              <a:t>Gestionar y evitar los riesgos </a:t>
            </a:r>
            <a:r>
              <a:rPr lang="es-ES" sz="2400">
                <a:solidFill>
                  <a:schemeClr val="dk1"/>
                </a:solidFill>
                <a:latin typeface="+mn-lt"/>
                <a:ea typeface="Helvetica Neue"/>
                <a:cs typeface="Helvetica Neue"/>
                <a:sym typeface="Helvetica Neue"/>
              </a:rPr>
              <a:t>derivados de una </a:t>
            </a:r>
            <a:r>
              <a:rPr lang="es-ES" sz="2400" b="1">
                <a:solidFill>
                  <a:schemeClr val="dk1"/>
                </a:solidFill>
                <a:latin typeface="+mn-lt"/>
                <a:ea typeface="Helvetica Neue"/>
                <a:cs typeface="Helvetica Neue"/>
                <a:sym typeface="Helvetica Neue"/>
              </a:rPr>
              <a:t>interacción en línea </a:t>
            </a:r>
            <a:r>
              <a:rPr lang="es-ES" sz="2400">
                <a:solidFill>
                  <a:schemeClr val="dk1"/>
                </a:solidFill>
                <a:latin typeface="+mn-lt"/>
                <a:ea typeface="Helvetica Neue"/>
                <a:cs typeface="Helvetica Neue"/>
                <a:sym typeface="Helvetica Neue"/>
              </a:rPr>
              <a:t>no responsable.</a:t>
            </a:r>
            <a:endParaRPr lang="en-GB"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91815" y="5959057"/>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Hexagon 13">
            <a:extLst>
              <a:ext uri="{FF2B5EF4-FFF2-40B4-BE49-F238E27FC236}">
                <a16:creationId xmlns:a16="http://schemas.microsoft.com/office/drawing/2014/main" id="{078EA902-0AA2-F872-F785-443DA981C8E3}"/>
              </a:ext>
            </a:extLst>
          </p:cNvPr>
          <p:cNvSpPr/>
          <p:nvPr/>
        </p:nvSpPr>
        <p:spPr>
          <a:xfrm>
            <a:off x="1491815" y="659869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Hexagon 14">
            <a:extLst>
              <a:ext uri="{FF2B5EF4-FFF2-40B4-BE49-F238E27FC236}">
                <a16:creationId xmlns:a16="http://schemas.microsoft.com/office/drawing/2014/main" id="{916C5AD1-E624-93CD-4611-1722C19F33CC}"/>
              </a:ext>
            </a:extLst>
          </p:cNvPr>
          <p:cNvSpPr/>
          <p:nvPr/>
        </p:nvSpPr>
        <p:spPr>
          <a:xfrm>
            <a:off x="1487719" y="7238331"/>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178327" y="1820260"/>
            <a:ext cx="393134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rgbClr val="58CDFC"/>
                </a:solidFill>
                <a:latin typeface="+mn-lt"/>
                <a:ea typeface="Helvetica Neue"/>
                <a:cs typeface="Helvetica Neue"/>
                <a:sym typeface="Helvetica Neue"/>
              </a:rPr>
              <a:t>Unidad </a:t>
            </a:r>
            <a:r>
              <a:rPr lang="en-GB" sz="6000" b="1" dirty="0">
                <a:solidFill>
                  <a:srgbClr val="58CDFC"/>
                </a:solidFill>
                <a:latin typeface="+mn-lt"/>
                <a:ea typeface="Helvetica Neue"/>
                <a:cs typeface="Helvetica Neue"/>
                <a:sym typeface="Helvetica Neue"/>
              </a:rPr>
              <a:t>1</a:t>
            </a:r>
            <a:endParaRPr lang="en-GB"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663190" y="2835882"/>
            <a:ext cx="12961620" cy="830956"/>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es-ES" sz="4800" b="1">
                <a:solidFill>
                  <a:schemeClr val="dk1"/>
                </a:solidFill>
                <a:latin typeface="+mn-lt"/>
                <a:ea typeface="Helvetica Neue"/>
                <a:cs typeface="Helvetica Neue"/>
                <a:sym typeface="Helvetica Neue"/>
              </a:rPr>
              <a:t>Crear y proteger tu identidad digital</a:t>
            </a:r>
            <a:endParaRPr lang="en-GB"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6" y="2835882"/>
            <a:ext cx="16659221" cy="57553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accent4"/>
                </a:solidFill>
                <a:latin typeface="+mn-lt"/>
                <a:ea typeface="Helvetica Neue"/>
                <a:cs typeface="Helvetica Neue"/>
                <a:sym typeface="Helvetica Neue"/>
              </a:rPr>
              <a:t>¿Qué es la identidad digital?</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Una identidad digital se entiende comúnmente como una </a:t>
            </a:r>
            <a:r>
              <a:rPr lang="es-ES" sz="2400" b="1">
                <a:solidFill>
                  <a:schemeClr val="accent4"/>
                </a:solidFill>
                <a:latin typeface="+mn-lt"/>
                <a:ea typeface="Helvetica Neue"/>
                <a:cs typeface="Helvetica Neue"/>
                <a:sym typeface="Helvetica Neue"/>
              </a:rPr>
              <a:t>conexión única entre una entidad y su presencia en línea </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457200" marR="0" lvl="0" indent="-457200" algn="ctr" rtl="0">
              <a:spcBef>
                <a:spcPts val="0"/>
              </a:spcBef>
              <a:spcAft>
                <a:spcPts val="0"/>
              </a:spcAft>
              <a:buFont typeface="Wingdings" pitchFamily="2" charset="2"/>
              <a:buChar char="à"/>
            </a:pPr>
            <a:r>
              <a:rPr lang="en-GB" sz="2800" b="1">
                <a:solidFill>
                  <a:srgbClr val="58CDFC"/>
                </a:solidFill>
                <a:latin typeface="+mn-lt"/>
                <a:ea typeface="Helvetica Neue"/>
                <a:cs typeface="Helvetica Neue"/>
                <a:sym typeface="Helvetica Neue"/>
              </a:rPr>
              <a:t>Relación unívoca</a:t>
            </a:r>
            <a:endParaRPr lang="en-GB" sz="2800" b="1" dirty="0">
              <a:solidFill>
                <a:srgbClr val="58CDFC"/>
              </a:solidFill>
              <a:latin typeface="+mn-lt"/>
              <a:ea typeface="Helvetica Neue"/>
              <a:cs typeface="Helvetica Neue"/>
              <a:sym typeface="Helvetica Neue"/>
            </a:endParaRPr>
          </a:p>
          <a:p>
            <a:pPr marR="0" lvl="0" algn="just" rtl="0">
              <a:spcBef>
                <a:spcPts val="0"/>
              </a:spcBef>
              <a:spcAft>
                <a:spcPts val="0"/>
              </a:spcAft>
            </a:pPr>
            <a:endParaRPr lang="en-GB" sz="2400" b="1">
              <a:solidFill>
                <a:srgbClr val="58CDFC"/>
              </a:solidFill>
              <a:latin typeface="+mn-lt"/>
              <a:ea typeface="Helvetica Neue"/>
              <a:cs typeface="Helvetica Neue"/>
              <a:sym typeface="Helvetica Neue"/>
            </a:endParaRPr>
          </a:p>
          <a:p>
            <a:pPr marR="0" lvl="0" algn="just" rtl="0">
              <a:spcBef>
                <a:spcPts val="0"/>
              </a:spcBef>
              <a:spcAft>
                <a:spcPts val="0"/>
              </a:spcAft>
            </a:pPr>
            <a:endParaRPr lang="en-GB" sz="2400" b="1" dirty="0">
              <a:solidFill>
                <a:srgbClr val="58CDFC"/>
              </a:solidFill>
              <a:latin typeface="+mn-lt"/>
              <a:ea typeface="Helvetica Neue"/>
              <a:cs typeface="Helvetica Neue"/>
              <a:sym typeface="Helvetica Neue"/>
            </a:endParaRPr>
          </a:p>
          <a:p>
            <a:pPr marR="0" lvl="0" algn="just" rtl="0">
              <a:spcBef>
                <a:spcPts val="0"/>
              </a:spcBef>
              <a:spcAft>
                <a:spcPts val="0"/>
              </a:spcAft>
            </a:pPr>
            <a:r>
              <a:rPr lang="es-ES" sz="2400">
                <a:solidFill>
                  <a:schemeClr val="accent4"/>
                </a:solidFill>
                <a:latin typeface="+mn-lt"/>
                <a:ea typeface="Helvetica Neue"/>
                <a:cs typeface="Helvetica Neue"/>
                <a:sym typeface="Helvetica Neue"/>
              </a:rPr>
              <a:t>Tu identidad digital se establece a través de tu </a:t>
            </a:r>
            <a:r>
              <a:rPr lang="es-ES" sz="2400" b="1">
                <a:solidFill>
                  <a:schemeClr val="accent4"/>
                </a:solidFill>
                <a:latin typeface="+mn-lt"/>
                <a:ea typeface="Helvetica Neue"/>
                <a:cs typeface="Helvetica Neue"/>
                <a:sym typeface="Helvetica Neue"/>
              </a:rPr>
              <a:t>presencia </a:t>
            </a:r>
            <a:r>
              <a:rPr lang="es-ES" sz="2400" b="1" i="1">
                <a:solidFill>
                  <a:schemeClr val="accent4"/>
                </a:solidFill>
                <a:latin typeface="+mn-lt"/>
                <a:ea typeface="Helvetica Neue"/>
                <a:cs typeface="Helvetica Neue"/>
                <a:sym typeface="Helvetica Neue"/>
              </a:rPr>
              <a:t>online</a:t>
            </a:r>
            <a:r>
              <a:rPr lang="es-ES" sz="2400" b="1">
                <a:solidFill>
                  <a:schemeClr val="accent4"/>
                </a:solidFill>
                <a:latin typeface="+mn-lt"/>
                <a:ea typeface="Helvetica Neue"/>
                <a:cs typeface="Helvetica Neue"/>
                <a:sym typeface="Helvetica Neue"/>
              </a:rPr>
              <a:t> </a:t>
            </a:r>
            <a:r>
              <a:rPr lang="es-ES" sz="2400">
                <a:solidFill>
                  <a:schemeClr val="accent4"/>
                </a:solidFill>
                <a:latin typeface="+mn-lt"/>
                <a:ea typeface="Helvetica Neue"/>
                <a:cs typeface="Helvetica Neue"/>
                <a:sym typeface="Helvetica Neue"/>
              </a:rPr>
              <a:t>y se desarrolla mediante </a:t>
            </a:r>
            <a:r>
              <a:rPr lang="es-ES" sz="2400" b="1">
                <a:solidFill>
                  <a:schemeClr val="accent4"/>
                </a:solidFill>
                <a:latin typeface="+mn-lt"/>
                <a:ea typeface="Helvetica Neue"/>
                <a:cs typeface="Helvetica Neue"/>
                <a:sym typeface="Helvetica Neue"/>
              </a:rPr>
              <a:t>interacciones</a:t>
            </a:r>
            <a:r>
              <a:rPr lang="es-ES" sz="2400">
                <a:solidFill>
                  <a:schemeClr val="accent4"/>
                </a:solidFill>
                <a:latin typeface="+mn-lt"/>
                <a:ea typeface="Helvetica Neue"/>
                <a:cs typeface="Helvetica Neue"/>
                <a:sym typeface="Helvetica Neue"/>
              </a:rPr>
              <a:t> y </a:t>
            </a:r>
            <a:r>
              <a:rPr lang="es-ES" sz="2400" b="1">
                <a:solidFill>
                  <a:schemeClr val="accent4"/>
                </a:solidFill>
                <a:latin typeface="+mn-lt"/>
                <a:ea typeface="Helvetica Neue"/>
                <a:cs typeface="Helvetica Neue"/>
                <a:sym typeface="Helvetica Neue"/>
              </a:rPr>
              <a:t>actividades</a:t>
            </a:r>
            <a:r>
              <a:rPr lang="es-ES" sz="2400">
                <a:solidFill>
                  <a:schemeClr val="accent4"/>
                </a:solidFill>
                <a:latin typeface="+mn-lt"/>
                <a:ea typeface="Helvetica Neue"/>
                <a:cs typeface="Helvetica Neue"/>
                <a:sym typeface="Helvetica Neue"/>
              </a:rPr>
              <a:t>.</a:t>
            </a:r>
          </a:p>
          <a:p>
            <a:pPr marR="0" lvl="0" algn="just" rtl="0">
              <a:spcBef>
                <a:spcPts val="0"/>
              </a:spcBef>
              <a:spcAft>
                <a:spcPts val="0"/>
              </a:spcAft>
            </a:pPr>
            <a:endParaRPr lang="es-ES" sz="2400">
              <a:solidFill>
                <a:schemeClr val="accent4"/>
              </a:solidFill>
              <a:latin typeface="+mn-lt"/>
              <a:ea typeface="Helvetica Neue"/>
              <a:cs typeface="Helvetica Neue"/>
              <a:sym typeface="Helvetica Neue"/>
            </a:endParaRPr>
          </a:p>
          <a:p>
            <a:pPr marR="0" lvl="0" algn="just" rtl="0">
              <a:spcBef>
                <a:spcPts val="0"/>
              </a:spcBef>
              <a:spcAft>
                <a:spcPts val="0"/>
              </a:spcAft>
            </a:pPr>
            <a:r>
              <a:rPr lang="es-ES" sz="2400" b="1">
                <a:solidFill>
                  <a:schemeClr val="accent4"/>
                </a:solidFill>
                <a:latin typeface="+mn-lt"/>
                <a:ea typeface="Helvetica Neue"/>
                <a:cs typeface="Helvetica Neue"/>
                <a:sym typeface="Helvetica Neue"/>
              </a:rPr>
              <a:t>Este concepto va más allá del mero usuario</a:t>
            </a:r>
            <a:r>
              <a:rPr lang="es-ES" sz="2400">
                <a:solidFill>
                  <a:schemeClr val="accent4"/>
                </a:solidFill>
                <a:latin typeface="+mn-lt"/>
                <a:ea typeface="Helvetica Neue"/>
                <a:cs typeface="Helvetica Neue"/>
                <a:sym typeface="Helvetica Neue"/>
              </a:rPr>
              <a:t>, ya que profundiza en los entresijos de la presencia digital del individuo.</a:t>
            </a:r>
          </a:p>
          <a:p>
            <a:pPr marR="0" lvl="0" algn="just" rtl="0">
              <a:spcBef>
                <a:spcPts val="0"/>
              </a:spcBef>
              <a:spcAft>
                <a:spcPts val="0"/>
              </a:spcAft>
            </a:pPr>
            <a:endParaRPr lang="es-ES" sz="2400">
              <a:solidFill>
                <a:schemeClr val="accent4"/>
              </a:solidFill>
              <a:latin typeface="+mn-lt"/>
              <a:ea typeface="Helvetica Neue"/>
              <a:cs typeface="Helvetica Neue"/>
              <a:sym typeface="Helvetica Neue"/>
            </a:endParaRPr>
          </a:p>
          <a:p>
            <a:pPr marR="0" lvl="0" algn="just" rtl="0">
              <a:spcBef>
                <a:spcPts val="0"/>
              </a:spcBef>
              <a:spcAft>
                <a:spcPts val="0"/>
              </a:spcAft>
            </a:pPr>
            <a:r>
              <a:rPr lang="es-ES" sz="2400">
                <a:solidFill>
                  <a:schemeClr val="accent4"/>
                </a:solidFill>
                <a:latin typeface="+mn-lt"/>
                <a:ea typeface="Helvetica Neue"/>
                <a:cs typeface="Helvetica Neue"/>
                <a:sym typeface="Helvetica Neue"/>
              </a:rPr>
              <a:t>Mientras que un usuario representa a cualquier persona que participe realmente en plataformas digitales, </a:t>
            </a:r>
            <a:r>
              <a:rPr lang="es-ES" sz="2400" b="1">
                <a:solidFill>
                  <a:schemeClr val="accent4"/>
                </a:solidFill>
                <a:latin typeface="+mn-lt"/>
                <a:ea typeface="Helvetica Neue"/>
                <a:cs typeface="Helvetica Neue"/>
                <a:sym typeface="Helvetica Neue"/>
              </a:rPr>
              <a:t>la identidad digital se refiere a los atributos, perfiles y reputación </a:t>
            </a:r>
            <a:r>
              <a:rPr lang="es-ES" sz="2400">
                <a:solidFill>
                  <a:schemeClr val="accent4"/>
                </a:solidFill>
                <a:latin typeface="+mn-lt"/>
                <a:ea typeface="Helvetica Neue"/>
                <a:cs typeface="Helvetica Neue"/>
                <a:sym typeface="Helvetica Neue"/>
              </a:rPr>
              <a:t>específicos asociados a dicha presencia digital.</a:t>
            </a:r>
            <a:endParaRPr lang="es-ES"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8018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Esta relación de uno a uno entre una entidad y su presencia en línea es una </a:t>
            </a:r>
            <a:r>
              <a:rPr lang="es-ES" sz="2400" b="1">
                <a:solidFill>
                  <a:schemeClr val="accent4"/>
                </a:solidFill>
                <a:latin typeface="+mn-lt"/>
                <a:ea typeface="Helvetica Neue"/>
                <a:cs typeface="Helvetica Neue"/>
                <a:sym typeface="Helvetica Neue"/>
              </a:rPr>
              <a:t>relación basada en datos</a:t>
            </a:r>
            <a:r>
              <a:rPr lang="es-ES" sz="240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s-ES" sz="240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En efecto, la identidad digital engloba los </a:t>
            </a:r>
            <a:r>
              <a:rPr lang="es-ES" sz="2400" b="1">
                <a:solidFill>
                  <a:schemeClr val="accent4"/>
                </a:solidFill>
                <a:latin typeface="+mn-lt"/>
                <a:ea typeface="Helvetica Neue"/>
                <a:cs typeface="Helvetica Neue"/>
                <a:sym typeface="Helvetica Neue"/>
              </a:rPr>
              <a:t>datos y la información utilizados por los sistemas informáticos </a:t>
            </a:r>
            <a:r>
              <a:rPr lang="es-ES" sz="2400">
                <a:solidFill>
                  <a:schemeClr val="accent4"/>
                </a:solidFill>
                <a:latin typeface="+mn-lt"/>
                <a:ea typeface="Helvetica Neue"/>
                <a:cs typeface="Helvetica Neue"/>
                <a:sym typeface="Helvetica Neue"/>
              </a:rPr>
              <a:t>para referirse a entidades externas, como personas, organizaciones, aplicaciones y dispositivos.</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marL="0" marR="0" lvl="0" indent="0" algn="ctr" rtl="0">
              <a:spcBef>
                <a:spcPts val="0"/>
              </a:spcBef>
              <a:spcAft>
                <a:spcPts val="0"/>
              </a:spcAft>
              <a:buNone/>
            </a:pPr>
            <a:r>
              <a:rPr lang="en-GB" sz="2400" b="1">
                <a:solidFill>
                  <a:schemeClr val="accent4"/>
                </a:solidFill>
                <a:latin typeface="+mn-lt"/>
                <a:ea typeface="Helvetica Neue"/>
                <a:cs typeface="Helvetica Neue"/>
                <a:sym typeface="Helvetica Neue"/>
              </a:rPr>
              <a:t>FOCO EN LOS INDIVIDUOS</a:t>
            </a:r>
            <a:endParaRPr lang="en-GB" sz="2400" b="1"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a:p>
            <a:pPr algn="just"/>
            <a:r>
              <a:rPr lang="es-ES" sz="2400">
                <a:solidFill>
                  <a:schemeClr val="accent4"/>
                </a:solidFill>
                <a:latin typeface="+mn-lt"/>
                <a:ea typeface="Helvetica Neue"/>
                <a:cs typeface="Helvetica Neue"/>
                <a:sym typeface="Helvetica Neue"/>
              </a:rPr>
              <a:t>Los individuos establecen su identidad digital a través de la compilación de varios puntos de datos, resultando en </a:t>
            </a:r>
            <a:r>
              <a:rPr lang="es-ES" sz="2400" b="1">
                <a:solidFill>
                  <a:schemeClr val="accent4"/>
                </a:solidFill>
                <a:latin typeface="+mn-lt"/>
                <a:ea typeface="Helvetica Neue"/>
                <a:cs typeface="Helvetica Neue"/>
                <a:sym typeface="Helvetica Neue"/>
              </a:rPr>
              <a:t>información personal identificable (IPI). </a:t>
            </a:r>
            <a:r>
              <a:rPr lang="es-ES" sz="2400">
                <a:solidFill>
                  <a:schemeClr val="accent4"/>
                </a:solidFill>
                <a:latin typeface="+mn-lt"/>
                <a:ea typeface="Helvetica Neue"/>
                <a:cs typeface="Helvetica Neue"/>
                <a:sym typeface="Helvetica Neue"/>
              </a:rPr>
              <a:t>Estos últimos incluyen datos personales, credenciales y derechos asociados a la presencia y las actividades en línea de las personas.</a:t>
            </a:r>
          </a:p>
          <a:p>
            <a:pPr algn="just"/>
            <a:endParaRPr lang="es-ES" sz="2400">
              <a:solidFill>
                <a:schemeClr val="accent4"/>
              </a:solidFill>
              <a:latin typeface="+mn-lt"/>
              <a:ea typeface="Helvetica Neue"/>
              <a:cs typeface="Helvetica Neue"/>
              <a:sym typeface="Helvetica Neue"/>
            </a:endParaRPr>
          </a:p>
          <a:p>
            <a:pPr algn="just"/>
            <a:r>
              <a:rPr lang="es-ES" sz="2400">
                <a:solidFill>
                  <a:schemeClr val="accent4"/>
                </a:solidFill>
                <a:latin typeface="+mn-lt"/>
                <a:ea typeface="Helvetica Neue"/>
                <a:cs typeface="Helvetica Neue"/>
                <a:sym typeface="Helvetica Neue"/>
              </a:rPr>
              <a:t>Al comprender los </a:t>
            </a:r>
            <a:r>
              <a:rPr lang="es-ES" sz="2400" b="1">
                <a:solidFill>
                  <a:schemeClr val="accent4"/>
                </a:solidFill>
                <a:latin typeface="+mn-lt"/>
                <a:ea typeface="Helvetica Neue"/>
                <a:cs typeface="Helvetica Neue"/>
                <a:sym typeface="Helvetica Neue"/>
              </a:rPr>
              <a:t>principios y elementos subyacentes de la identidad digital</a:t>
            </a:r>
            <a:r>
              <a:rPr lang="es-ES" sz="2400">
                <a:solidFill>
                  <a:schemeClr val="accent4"/>
                </a:solidFill>
                <a:latin typeface="+mn-lt"/>
                <a:ea typeface="Helvetica Neue"/>
                <a:cs typeface="Helvetica Neue"/>
                <a:sym typeface="Helvetica Neue"/>
              </a:rPr>
              <a:t>, las personas pueden tomar decisiones informadas sobre sus interacciones digitales y adoptar las medidas necesarias para proteger su </a:t>
            </a:r>
            <a:r>
              <a:rPr lang="es-ES" sz="2400" b="1">
                <a:solidFill>
                  <a:schemeClr val="accent4"/>
                </a:solidFill>
                <a:latin typeface="+mn-lt"/>
                <a:ea typeface="Helvetica Neue"/>
                <a:cs typeface="Helvetica Neue"/>
                <a:sym typeface="Helvetica Neue"/>
              </a:rPr>
              <a:t>privacidad y seguridad en línea</a:t>
            </a:r>
            <a:r>
              <a:rPr lang="es-ES" sz="240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en-GB"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8418330-CB62-C89F-402B-9C3058332E81}"/>
              </a:ext>
            </a:extLst>
          </p:cNvPr>
          <p:cNvSpPr/>
          <p:nvPr/>
        </p:nvSpPr>
        <p:spPr>
          <a:xfrm>
            <a:off x="1314306" y="4536101"/>
            <a:ext cx="2715725" cy="439524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22" name="Google Shape;105;p4">
            <a:extLst>
              <a:ext uri="{FF2B5EF4-FFF2-40B4-BE49-F238E27FC236}">
                <a16:creationId xmlns:a16="http://schemas.microsoft.com/office/drawing/2014/main" id="{A3A342EC-79DE-441B-C6A4-C09789BBBD85}"/>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23" name="CasellaDiTesto 22">
            <a:extLst>
              <a:ext uri="{FF2B5EF4-FFF2-40B4-BE49-F238E27FC236}">
                <a16:creationId xmlns:a16="http://schemas.microsoft.com/office/drawing/2014/main" id="{609B2419-0165-0790-333C-446324874C3A}"/>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endParaRPr lang="en-GB" sz="2000" b="1" dirty="0">
              <a:latin typeface="+mn-lt"/>
            </a:endParaRPr>
          </a:p>
          <a:p>
            <a:endParaRPr lang="en-GB" sz="2000" b="1" dirty="0">
              <a:latin typeface="+mn-lt"/>
            </a:endParaRPr>
          </a:p>
          <a:p>
            <a:pPr marL="285750" indent="-285750">
              <a:buFont typeface="Arial" panose="020B0604020202020204" pitchFamily="34" charset="0"/>
              <a:buChar char="•"/>
            </a:pPr>
            <a:r>
              <a:rPr lang="en-GB" sz="2000">
                <a:latin typeface="+mn-lt"/>
              </a:rPr>
              <a:t>Nombre</a:t>
            </a:r>
            <a:endParaRPr lang="en-GB" sz="2000" dirty="0">
              <a:latin typeface="+mn-lt"/>
            </a:endParaRP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a:latin typeface="+mn-lt"/>
              </a:rPr>
              <a:t>Edad</a:t>
            </a:r>
            <a:endParaRPr lang="en-GB" sz="2000" dirty="0">
              <a:latin typeface="+mn-lt"/>
            </a:endParaRP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a:latin typeface="+mn-lt"/>
              </a:rPr>
              <a:t>Direcciones y números (físicos y no físicos)</a:t>
            </a:r>
            <a:endParaRPr lang="en-GB" sz="2000" dirty="0">
              <a:latin typeface="+mn-lt"/>
            </a:endParaRP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Tree>
    <p:extLst>
      <p:ext uri="{BB962C8B-B14F-4D97-AF65-F5344CB8AC3E}">
        <p14:creationId xmlns:p14="http://schemas.microsoft.com/office/powerpoint/2010/main" val="264327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8712D9EB-6BCD-CA19-EE54-135864A74BBF}"/>
              </a:ext>
            </a:extLst>
          </p:cNvPr>
          <p:cNvSpPr/>
          <p:nvPr/>
        </p:nvSpPr>
        <p:spPr>
          <a:xfrm>
            <a:off x="4081318" y="4536102"/>
            <a:ext cx="2715725" cy="439524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en-GB" sz="4800" b="1" dirty="0">
                <a:solidFill>
                  <a:schemeClr val="accent4"/>
                </a:solidFill>
                <a:latin typeface="+mn-lt"/>
                <a:ea typeface="Helvetica Neue"/>
                <a:cs typeface="Helvetica Neue"/>
                <a:sym typeface="Helvetica Neue"/>
              </a:rPr>
              <a:t>1</a:t>
            </a:r>
            <a:r>
              <a:rPr lang="en-GB" sz="4800" b="1">
                <a:solidFill>
                  <a:schemeClr val="accent4"/>
                </a:solidFill>
                <a:latin typeface="+mn-lt"/>
                <a:ea typeface="Helvetica Neue"/>
                <a:cs typeface="Helvetica Neue"/>
                <a:sym typeface="Helvetica Neue"/>
              </a:rPr>
              <a:t>. </a:t>
            </a:r>
            <a:r>
              <a:rPr lang="es-ES" sz="4800" b="1">
                <a:solidFill>
                  <a:schemeClr val="accent4"/>
                </a:solidFill>
                <a:latin typeface="+mn-lt"/>
                <a:ea typeface="Helvetica Neue"/>
                <a:cs typeface="Helvetica Neue"/>
                <a:sym typeface="Helvetica Neue"/>
              </a:rPr>
              <a:t>Crear y proteger tu identidad digital</a:t>
            </a:r>
            <a:endParaRPr lang="en-GB" sz="4800" b="1" dirty="0">
              <a:solidFill>
                <a:schemeClr val="accent4"/>
              </a:solidFill>
              <a:latin typeface="+mn-lt"/>
              <a:ea typeface="Helvetica Neue"/>
              <a:cs typeface="Helvetica Neue"/>
              <a:sym typeface="Helvetica Neue"/>
            </a:endParaRP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785652"/>
          </a:xfrm>
          <a:prstGeom prst="rect">
            <a:avLst/>
          </a:prstGeom>
          <a:noFill/>
        </p:spPr>
        <p:txBody>
          <a:bodyPr wrap="square" rtlCol="0">
            <a:spAutoFit/>
          </a:bodyPr>
          <a:lstStyle/>
          <a:p>
            <a:r>
              <a:rPr lang="en-GB" sz="2000" b="1">
                <a:latin typeface="+mn-lt"/>
              </a:rPr>
              <a:t>Credenciales</a:t>
            </a:r>
            <a:endParaRPr lang="en-GB" sz="2000" b="1" dirty="0">
              <a:latin typeface="+mn-lt"/>
            </a:endParaRPr>
          </a:p>
          <a:p>
            <a:endParaRPr lang="en-GB" sz="2000" b="1" dirty="0">
              <a:latin typeface="+mn-lt"/>
            </a:endParaRPr>
          </a:p>
          <a:p>
            <a:pPr marL="285750" indent="-285750">
              <a:buFont typeface="Arial" panose="020B0604020202020204" pitchFamily="34" charset="0"/>
              <a:buChar char="•"/>
            </a:pPr>
            <a:r>
              <a:rPr lang="en-GB" sz="2000">
                <a:latin typeface="+mn-lt"/>
              </a:rPr>
              <a:t>Nombres de usuario</a:t>
            </a:r>
            <a:endParaRPr lang="en-GB" sz="2000" dirty="0">
              <a:latin typeface="+mn-lt"/>
            </a:endParaRP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a:latin typeface="+mn-lt"/>
              </a:rPr>
              <a:t>Contraseñas</a:t>
            </a:r>
            <a:endParaRPr lang="en-GB" sz="2000" dirty="0">
              <a:latin typeface="+mn-lt"/>
            </a:endParaRP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a:latin typeface="+mn-lt"/>
              </a:rPr>
              <a:t>Mecanismos de autenticación</a:t>
            </a:r>
            <a:endParaRPr lang="en-GB" sz="2000" dirty="0">
              <a:latin typeface="+mn-lt"/>
            </a:endParaRPr>
          </a:p>
          <a:p>
            <a:pPr marL="285750" indent="-285750">
              <a:buFont typeface="Arial" panose="020B0604020202020204" pitchFamily="34" charset="0"/>
              <a:buChar char="•"/>
            </a:pPr>
            <a:endParaRPr lang="en-GB" sz="2000" dirty="0">
              <a:latin typeface="+mn-lt"/>
            </a:endParaRPr>
          </a:p>
          <a:p>
            <a:pPr marL="285750" indent="-285750">
              <a:buFont typeface="Arial" panose="020B0604020202020204" pitchFamily="34" charset="0"/>
              <a:buChar char="•"/>
            </a:pPr>
            <a:r>
              <a:rPr lang="en-GB" sz="2000">
                <a:latin typeface="+mn-lt"/>
              </a:rPr>
              <a:t>Preguntas de seguridad</a:t>
            </a:r>
            <a:endParaRPr lang="en-GB" sz="2000" dirty="0">
              <a:latin typeface="+mn-lt"/>
            </a:endParaRPr>
          </a:p>
        </p:txBody>
      </p:sp>
      <p:sp>
        <p:nvSpPr>
          <p:cNvPr id="4" name="Google Shape;105;p4">
            <a:extLst>
              <a:ext uri="{FF2B5EF4-FFF2-40B4-BE49-F238E27FC236}">
                <a16:creationId xmlns:a16="http://schemas.microsoft.com/office/drawing/2014/main" id="{3C902C23-7403-D880-D662-21445CE59CE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58CDFC"/>
                </a:solidFill>
                <a:latin typeface="+mn-lt"/>
                <a:ea typeface="Helvetica Neue"/>
                <a:cs typeface="Helvetica Neue"/>
                <a:sym typeface="Helvetica Neue"/>
              </a:rPr>
              <a:t>Identidad digital: conceptos y elementos</a:t>
            </a:r>
          </a:p>
          <a:p>
            <a:pPr marL="0" marR="0" lvl="0" indent="0" algn="just" rtl="0">
              <a:spcBef>
                <a:spcPts val="0"/>
              </a:spcBef>
              <a:spcAft>
                <a:spcPts val="0"/>
              </a:spcAft>
              <a:buNone/>
            </a:pPr>
            <a:endParaRPr lang="en-GB"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accent4"/>
                </a:solidFill>
                <a:latin typeface="+mn-lt"/>
                <a:ea typeface="Helvetica Neue"/>
                <a:cs typeface="Helvetica Neue"/>
                <a:sym typeface="Helvetica Neue"/>
              </a:rPr>
              <a:t>Descubramos los </a:t>
            </a:r>
            <a:r>
              <a:rPr lang="es-ES" sz="2400" b="1">
                <a:solidFill>
                  <a:schemeClr val="accent4"/>
                </a:solidFill>
                <a:latin typeface="+mn-lt"/>
                <a:ea typeface="Helvetica Neue"/>
                <a:cs typeface="Helvetica Neue"/>
                <a:sym typeface="Helvetica Neue"/>
              </a:rPr>
              <a:t>elementos</a:t>
            </a:r>
            <a:r>
              <a:rPr lang="es-ES" sz="2400">
                <a:solidFill>
                  <a:schemeClr val="accent4"/>
                </a:solidFill>
                <a:latin typeface="+mn-lt"/>
                <a:ea typeface="Helvetica Neue"/>
                <a:cs typeface="Helvetica Neue"/>
                <a:sym typeface="Helvetica Neue"/>
              </a:rPr>
              <a:t> que contribuyen a su identidad digital:</a:t>
            </a:r>
            <a:endParaRPr lang="en-GB" sz="2400" dirty="0">
              <a:solidFill>
                <a:schemeClr val="accent4"/>
              </a:solidFill>
              <a:latin typeface="+mn-lt"/>
              <a:ea typeface="Helvetica Neue"/>
              <a:cs typeface="Helvetica Neue"/>
              <a:sym typeface="Helvetica Neue"/>
            </a:endParaRPr>
          </a:p>
        </p:txBody>
      </p:sp>
      <p:sp>
        <p:nvSpPr>
          <p:cNvPr id="5" name="CasellaDiTesto 4">
            <a:extLst>
              <a:ext uri="{FF2B5EF4-FFF2-40B4-BE49-F238E27FC236}">
                <a16:creationId xmlns:a16="http://schemas.microsoft.com/office/drawing/2014/main" id="{4CB3005F-25D4-74F9-5388-71F905291A53}"/>
              </a:ext>
            </a:extLst>
          </p:cNvPr>
          <p:cNvSpPr txBox="1"/>
          <p:nvPr/>
        </p:nvSpPr>
        <p:spPr>
          <a:xfrm>
            <a:off x="1425675" y="4774168"/>
            <a:ext cx="2595564" cy="3785652"/>
          </a:xfrm>
          <a:prstGeom prst="rect">
            <a:avLst/>
          </a:prstGeom>
          <a:noFill/>
        </p:spPr>
        <p:txBody>
          <a:bodyPr wrap="square" rtlCol="0">
            <a:spAutoFit/>
          </a:bodyPr>
          <a:lstStyle/>
          <a:p>
            <a:r>
              <a:rPr lang="en-GB" sz="2000" b="1">
                <a:latin typeface="+mn-lt"/>
              </a:rPr>
              <a:t>Información personal</a:t>
            </a:r>
          </a:p>
          <a:p>
            <a:endParaRPr lang="en-GB" sz="2000" b="1">
              <a:latin typeface="+mn-lt"/>
            </a:endParaRPr>
          </a:p>
          <a:p>
            <a:pPr marL="285750" indent="-285750">
              <a:buFont typeface="Arial" panose="020B0604020202020204" pitchFamily="34" charset="0"/>
              <a:buChar char="•"/>
            </a:pPr>
            <a:r>
              <a:rPr lang="en-GB" sz="2000">
                <a:latin typeface="+mn-lt"/>
              </a:rPr>
              <a:t>Nombre</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Edad</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Direcciones y números (físicos y no físicos)</a:t>
            </a:r>
          </a:p>
          <a:p>
            <a:pPr marL="285750" indent="-285750">
              <a:buFont typeface="Arial" panose="020B0604020202020204" pitchFamily="34" charset="0"/>
              <a:buChar char="•"/>
            </a:pPr>
            <a:endParaRPr lang="en-GB" sz="2000">
              <a:latin typeface="+mn-lt"/>
            </a:endParaRPr>
          </a:p>
          <a:p>
            <a:pPr marL="285750" indent="-285750">
              <a:buFont typeface="Arial" panose="020B0604020202020204" pitchFamily="34" charset="0"/>
              <a:buChar char="•"/>
            </a:pPr>
            <a:r>
              <a:rPr lang="en-GB" sz="2000">
                <a:latin typeface="+mn-lt"/>
              </a:rPr>
              <a:t>Datos biométricos</a:t>
            </a:r>
            <a:endParaRPr lang="en-GB" sz="2000" dirty="0">
              <a:latin typeface="+mn-lt"/>
            </a:endParaRPr>
          </a:p>
        </p:txBody>
      </p:sp>
    </p:spTree>
    <p:extLst>
      <p:ext uri="{BB962C8B-B14F-4D97-AF65-F5344CB8AC3E}">
        <p14:creationId xmlns:p14="http://schemas.microsoft.com/office/powerpoint/2010/main" val="345678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4283</Words>
  <Application>Microsoft Office PowerPoint</Application>
  <PresentationFormat>Personalizado</PresentationFormat>
  <Paragraphs>581</Paragraphs>
  <Slides>34</Slides>
  <Notes>34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34</vt:i4>
      </vt:variant>
    </vt:vector>
  </HeadingPairs>
  <TitlesOfParts>
    <vt:vector size="41" baseType="lpstr">
      <vt:lpstr>Helvetica Neue</vt:lpstr>
      <vt:lpstr>DM Sans</vt:lpstr>
      <vt:lpstr>Calibri</vt:lpstr>
      <vt:lpstr>Wingdings</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37</cp:revision>
  <dcterms:created xsi:type="dcterms:W3CDTF">2022-01-27T16:04:38Z</dcterms:created>
  <dcterms:modified xsi:type="dcterms:W3CDTF">2023-07-19T09:50:38Z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