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28"/>
  </p:notesMasterIdLst>
  <p:sldIdLst>
    <p:sldId id="256" r:id="rId3"/>
    <p:sldId id="273" r:id="rId4"/>
    <p:sldId id="257" r:id="rId5"/>
    <p:sldId id="259" r:id="rId6"/>
    <p:sldId id="260" r:id="rId7"/>
    <p:sldId id="275" r:id="rId8"/>
    <p:sldId id="303" r:id="rId9"/>
    <p:sldId id="304" r:id="rId10"/>
    <p:sldId id="274" r:id="rId11"/>
    <p:sldId id="289" r:id="rId12"/>
    <p:sldId id="314" r:id="rId13"/>
    <p:sldId id="306" r:id="rId14"/>
    <p:sldId id="307" r:id="rId15"/>
    <p:sldId id="316" r:id="rId16"/>
    <p:sldId id="308" r:id="rId17"/>
    <p:sldId id="309" r:id="rId18"/>
    <p:sldId id="305" r:id="rId19"/>
    <p:sldId id="310" r:id="rId20"/>
    <p:sldId id="317" r:id="rId21"/>
    <p:sldId id="312" r:id="rId22"/>
    <p:sldId id="313" r:id="rId23"/>
    <p:sldId id="297" r:id="rId24"/>
    <p:sldId id="318" r:id="rId25"/>
    <p:sldId id="267" r:id="rId26"/>
    <p:sldId id="270"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DM Sans" pitchFamily="2" charset="0"/>
      <p:regular r:id="rId33"/>
      <p:bold r:id="rId34"/>
      <p:italic r:id="rId35"/>
      <p:boldItalic r:id="rId36"/>
    </p:embeddedFont>
    <p:embeddedFont>
      <p:font typeface="Helvetica Neue"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8F00"/>
    <a:srgbClr val="58CDF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50"/>
  </p:normalViewPr>
  <p:slideViewPr>
    <p:cSldViewPr snapToGrid="0">
      <p:cViewPr varScale="1">
        <p:scale>
          <a:sx n="58" d="100"/>
          <a:sy n="58" d="100"/>
        </p:scale>
        <p:origin x="941"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5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22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53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35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90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40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62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40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75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59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32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29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68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60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339437" y="4257146"/>
            <a:ext cx="13609123"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400" b="1" i="0" u="none" strike="noStrike" cap="none">
                <a:solidFill>
                  <a:schemeClr val="tx1"/>
                </a:solidFill>
                <a:latin typeface="+mn-lt"/>
                <a:ea typeface="Helvetica Neue"/>
                <a:cs typeface="Helvetica Neue"/>
                <a:sym typeface="Helvetica Neue"/>
              </a:rPr>
              <a:t>Compartir es fácil</a:t>
            </a:r>
            <a:r>
              <a:rPr lang="en-GB" sz="4400" b="1">
                <a:solidFill>
                  <a:schemeClr val="tx1"/>
                </a:solidFill>
                <a:latin typeface="+mn-lt"/>
                <a:ea typeface="Helvetica Neue"/>
                <a:cs typeface="Helvetica Neue"/>
                <a:sym typeface="Helvetica Neue"/>
              </a:rPr>
              <a:t>:</a:t>
            </a:r>
            <a:endParaRPr lang="en-GB" sz="4400" b="1" dirty="0">
              <a:solidFill>
                <a:schemeClr val="tx1"/>
              </a:solidFill>
              <a:latin typeface="+mn-lt"/>
              <a:ea typeface="Helvetica Neue"/>
              <a:cs typeface="Helvetica Neue"/>
              <a:sym typeface="Helvetica Neue"/>
            </a:endParaRPr>
          </a:p>
          <a:p>
            <a:pPr marL="0" marR="0" lvl="0" indent="0" algn="ctr" rtl="0">
              <a:lnSpc>
                <a:spcPct val="100000"/>
              </a:lnSpc>
              <a:spcBef>
                <a:spcPts val="0"/>
              </a:spcBef>
              <a:spcAft>
                <a:spcPts val="0"/>
              </a:spcAft>
              <a:buClr>
                <a:srgbClr val="4D94B7"/>
              </a:buClr>
              <a:buSzPts val="3600"/>
              <a:buFont typeface="Helvetica Neue"/>
              <a:buNone/>
            </a:pPr>
            <a:r>
              <a:rPr lang="en-GB" sz="4400" b="1">
                <a:solidFill>
                  <a:schemeClr val="tx1"/>
                </a:solidFill>
                <a:latin typeface="+mn-lt"/>
                <a:ea typeface="Helvetica Neue"/>
                <a:cs typeface="Helvetica Neue"/>
                <a:sym typeface="Helvetica Neue"/>
              </a:rPr>
              <a:t>Habilidades esenciales en la era digital</a:t>
            </a:r>
            <a:endParaRPr lang="en-GB"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en-GB" sz="1800" b="1">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71998" y="5739187"/>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000">
                <a:solidFill>
                  <a:schemeClr val="tx1"/>
                </a:solidFill>
                <a:latin typeface="Arial" pitchFamily="34" charset="0"/>
                <a:ea typeface="Helvetica Neue"/>
                <a:cs typeface="Arial" pitchFamily="34" charset="0"/>
                <a:sym typeface="Helvetica Neue"/>
              </a:rPr>
              <a:t>Proporcionado por: IDP &amp; IHF</a:t>
            </a:r>
            <a:endParaRPr lang="en-GB" sz="4000" i="0" u="none" strike="noStrike" cap="none">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Redes sociales: compartir fotos, vídeos y actualizaciones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El intercambio digital en las redes sociales ha revolucionado </a:t>
            </a:r>
            <a:r>
              <a:rPr lang="es-ES" sz="2400" b="1">
                <a:solidFill>
                  <a:schemeClr val="accent4"/>
                </a:solidFill>
                <a:latin typeface="+mn-lt"/>
                <a:ea typeface="Helvetica Neue"/>
                <a:cs typeface="Helvetica Neue"/>
                <a:sym typeface="Helvetica Neue"/>
              </a:rPr>
              <a:t>nuestra forma de conectar y compartir experiencias</a:t>
            </a:r>
            <a:r>
              <a:rPr lang="es-ES" sz="2400">
                <a:solidFill>
                  <a:schemeClr val="accent4"/>
                </a:solidFill>
                <a:latin typeface="+mn-lt"/>
                <a:ea typeface="Helvetica Neue"/>
                <a:cs typeface="Helvetica Neue"/>
                <a:sym typeface="Helvetica Neue"/>
              </a:rPr>
              <a:t>.</a:t>
            </a:r>
            <a:endParaRPr lang="en-GB"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787446"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Herramientas y plataformas esenciales para compartir</a:t>
            </a:r>
          </a:p>
        </p:txBody>
      </p:sp>
      <p:sp>
        <p:nvSpPr>
          <p:cNvPr id="12" name="Rettangolo con angoli arrotondati 11">
            <a:extLst>
              <a:ext uri="{FF2B5EF4-FFF2-40B4-BE49-F238E27FC236}">
                <a16:creationId xmlns:a16="http://schemas.microsoft.com/office/drawing/2014/main" id="{AC524E00-DCA5-AB37-75A5-0F4C4AF38C11}"/>
              </a:ext>
            </a:extLst>
          </p:cNvPr>
          <p:cNvSpPr/>
          <p:nvPr/>
        </p:nvSpPr>
        <p:spPr>
          <a:xfrm>
            <a:off x="1251818" y="4322309"/>
            <a:ext cx="3657602"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Compartir al instante</a:t>
            </a:r>
            <a:endParaRPr lang="en-GB" sz="2400" b="1" dirty="0">
              <a:solidFill>
                <a:schemeClr val="accent4"/>
              </a:solidFill>
              <a:latin typeface="+mn-lt"/>
              <a:ea typeface="Helvetica Neue"/>
              <a:cs typeface="Helvetica Neue"/>
              <a:sym typeface="Helvetica Neue"/>
            </a:endParaRPr>
          </a:p>
        </p:txBody>
      </p:sp>
      <p:sp>
        <p:nvSpPr>
          <p:cNvPr id="13" name="Rettangolo con angoli arrotondati 12">
            <a:extLst>
              <a:ext uri="{FF2B5EF4-FFF2-40B4-BE49-F238E27FC236}">
                <a16:creationId xmlns:a16="http://schemas.microsoft.com/office/drawing/2014/main" id="{298AC45C-C91E-A25D-A3C5-3D9E47BF0A9F}"/>
              </a:ext>
            </a:extLst>
          </p:cNvPr>
          <p:cNvSpPr/>
          <p:nvPr/>
        </p:nvSpPr>
        <p:spPr>
          <a:xfrm>
            <a:off x="5069107" y="4322309"/>
            <a:ext cx="2627820"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Alcance global</a:t>
            </a:r>
            <a:endParaRPr lang="en-GB" sz="2400" b="1" dirty="0">
              <a:solidFill>
                <a:schemeClr val="accent4"/>
              </a:solidFill>
              <a:latin typeface="+mn-lt"/>
              <a:ea typeface="Helvetica Neue"/>
              <a:cs typeface="Helvetica Neue"/>
              <a:sym typeface="Helvetica Neue"/>
            </a:endParaRPr>
          </a:p>
        </p:txBody>
      </p:sp>
      <p:sp>
        <p:nvSpPr>
          <p:cNvPr id="14" name="Rettangolo con angoli arrotondati 13">
            <a:extLst>
              <a:ext uri="{FF2B5EF4-FFF2-40B4-BE49-F238E27FC236}">
                <a16:creationId xmlns:a16="http://schemas.microsoft.com/office/drawing/2014/main" id="{86145FFD-CADD-013A-2AC1-CA15152DCCD4}"/>
              </a:ext>
            </a:extLst>
          </p:cNvPr>
          <p:cNvSpPr/>
          <p:nvPr/>
        </p:nvSpPr>
        <p:spPr>
          <a:xfrm>
            <a:off x="11382979" y="4322309"/>
            <a:ext cx="2952012"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Compromiso de la comunidad</a:t>
            </a:r>
            <a:endParaRPr lang="en-GB" sz="2400" b="1" dirty="0">
              <a:solidFill>
                <a:schemeClr val="accent4"/>
              </a:solidFill>
              <a:latin typeface="+mn-lt"/>
              <a:ea typeface="Helvetica Neue"/>
              <a:cs typeface="Helvetica Neue"/>
              <a:sym typeface="Helvetica Neue"/>
            </a:endParaRPr>
          </a:p>
        </p:txBody>
      </p:sp>
      <p:sp>
        <p:nvSpPr>
          <p:cNvPr id="15" name="Rettangolo con angoli arrotondati 14">
            <a:extLst>
              <a:ext uri="{FF2B5EF4-FFF2-40B4-BE49-F238E27FC236}">
                <a16:creationId xmlns:a16="http://schemas.microsoft.com/office/drawing/2014/main" id="{478F9C54-CF2E-736B-5214-5DA0C9C34637}"/>
              </a:ext>
            </a:extLst>
          </p:cNvPr>
          <p:cNvSpPr/>
          <p:nvPr/>
        </p:nvSpPr>
        <p:spPr>
          <a:xfrm>
            <a:off x="14460395" y="4322309"/>
            <a:ext cx="3657601"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Control de privacidad</a:t>
            </a:r>
            <a:endParaRPr lang="en-GB" sz="2400" b="1" dirty="0">
              <a:solidFill>
                <a:schemeClr val="accent4"/>
              </a:solidFill>
              <a:latin typeface="+mn-lt"/>
              <a:ea typeface="Helvetica Neue"/>
              <a:cs typeface="Helvetica Neue"/>
              <a:sym typeface="Helvetica Neue"/>
            </a:endParaRPr>
          </a:p>
        </p:txBody>
      </p:sp>
      <p:sp>
        <p:nvSpPr>
          <p:cNvPr id="16" name="Rettangolo con angoli arrotondati 15">
            <a:extLst>
              <a:ext uri="{FF2B5EF4-FFF2-40B4-BE49-F238E27FC236}">
                <a16:creationId xmlns:a16="http://schemas.microsoft.com/office/drawing/2014/main" id="{4CC3B9E9-0FAB-3006-9BED-8E40FC398773}"/>
              </a:ext>
            </a:extLst>
          </p:cNvPr>
          <p:cNvSpPr/>
          <p:nvPr/>
        </p:nvSpPr>
        <p:spPr>
          <a:xfrm>
            <a:off x="7835591" y="4322309"/>
            <a:ext cx="3421984" cy="82119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Narrativa visual</a:t>
            </a:r>
            <a:endParaRPr lang="en-GB" sz="2400" b="1" dirty="0">
              <a:solidFill>
                <a:schemeClr val="accent4"/>
              </a:solidFill>
              <a:latin typeface="+mn-lt"/>
              <a:ea typeface="Helvetica Neue"/>
              <a:cs typeface="Helvetica Neue"/>
              <a:sym typeface="Helvetica Neue"/>
            </a:endParaRPr>
          </a:p>
        </p:txBody>
      </p:sp>
      <p:sp>
        <p:nvSpPr>
          <p:cNvPr id="17" name="CasellaDiTesto 16">
            <a:extLst>
              <a:ext uri="{FF2B5EF4-FFF2-40B4-BE49-F238E27FC236}">
                <a16:creationId xmlns:a16="http://schemas.microsoft.com/office/drawing/2014/main" id="{BFA466F2-7967-1833-5E38-B0BD3358467A}"/>
              </a:ext>
            </a:extLst>
          </p:cNvPr>
          <p:cNvSpPr txBox="1"/>
          <p:nvPr/>
        </p:nvSpPr>
        <p:spPr>
          <a:xfrm>
            <a:off x="1251817" y="5219273"/>
            <a:ext cx="3657603" cy="4154984"/>
          </a:xfrm>
          <a:prstGeom prst="rect">
            <a:avLst/>
          </a:prstGeom>
          <a:noFill/>
        </p:spPr>
        <p:txBody>
          <a:bodyPr wrap="square" rtlCol="0">
            <a:spAutoFit/>
          </a:bodyPr>
          <a:lstStyle/>
          <a:p>
            <a:r>
              <a:rPr lang="es-ES" sz="2400"/>
              <a:t>Las redes sociales permiten compartir instantáneamente fotos, vídeos y actualizaciones. Los usuarios pueden </a:t>
            </a:r>
            <a:r>
              <a:rPr lang="es-ES" sz="2400" b="1"/>
              <a:t>capturar un momento</a:t>
            </a:r>
            <a:r>
              <a:rPr lang="es-ES" sz="2400"/>
              <a:t>, editarlo y </a:t>
            </a:r>
            <a:r>
              <a:rPr lang="es-ES" sz="2400" b="1"/>
              <a:t>compartirlo en cuestión de segundos</a:t>
            </a:r>
            <a:r>
              <a:rPr lang="es-ES" sz="2400"/>
              <a:t>, lo que permite una interacción en </a:t>
            </a:r>
            <a:r>
              <a:rPr lang="es-ES" sz="2400" b="1"/>
              <a:t>tiempo real</a:t>
            </a:r>
            <a:r>
              <a:rPr lang="es-ES" sz="2400"/>
              <a:t>.</a:t>
            </a:r>
            <a:endParaRPr lang="en-GB" sz="2400" dirty="0"/>
          </a:p>
        </p:txBody>
      </p:sp>
      <p:sp>
        <p:nvSpPr>
          <p:cNvPr id="18" name="CasellaDiTesto 17">
            <a:extLst>
              <a:ext uri="{FF2B5EF4-FFF2-40B4-BE49-F238E27FC236}">
                <a16:creationId xmlns:a16="http://schemas.microsoft.com/office/drawing/2014/main" id="{B66ABF24-5926-E6BD-958A-E17F03A07F40}"/>
              </a:ext>
            </a:extLst>
          </p:cNvPr>
          <p:cNvSpPr txBox="1"/>
          <p:nvPr/>
        </p:nvSpPr>
        <p:spPr>
          <a:xfrm>
            <a:off x="5069107" y="5219273"/>
            <a:ext cx="2627820" cy="3785652"/>
          </a:xfrm>
          <a:prstGeom prst="rect">
            <a:avLst/>
          </a:prstGeom>
          <a:noFill/>
        </p:spPr>
        <p:txBody>
          <a:bodyPr wrap="square" rtlCol="0">
            <a:spAutoFit/>
          </a:bodyPr>
          <a:lstStyle/>
          <a:p>
            <a:r>
              <a:rPr lang="en-GB" sz="2400" b="1"/>
              <a:t>No existen fronteras geográficas</a:t>
            </a:r>
            <a:r>
              <a:rPr lang="en-GB" sz="2400"/>
              <a:t>. Permite a los usuarios </a:t>
            </a:r>
            <a:r>
              <a:rPr lang="en-GB" sz="2400" b="1"/>
              <a:t>compartir</a:t>
            </a:r>
            <a:r>
              <a:rPr lang="en-GB" sz="2400"/>
              <a:t> experiencias, culturas y perspectivas </a:t>
            </a:r>
            <a:r>
              <a:rPr lang="en-GB" sz="2400" b="1"/>
              <a:t>a escala mundial.</a:t>
            </a:r>
            <a:endParaRPr lang="en-GB" sz="2400" b="1" dirty="0"/>
          </a:p>
        </p:txBody>
      </p:sp>
      <p:sp>
        <p:nvSpPr>
          <p:cNvPr id="19" name="CasellaDiTesto 18">
            <a:extLst>
              <a:ext uri="{FF2B5EF4-FFF2-40B4-BE49-F238E27FC236}">
                <a16:creationId xmlns:a16="http://schemas.microsoft.com/office/drawing/2014/main" id="{98EC7ADB-3C65-6124-EDA8-BD7DC61628BF}"/>
              </a:ext>
            </a:extLst>
          </p:cNvPr>
          <p:cNvSpPr txBox="1"/>
          <p:nvPr/>
        </p:nvSpPr>
        <p:spPr>
          <a:xfrm>
            <a:off x="7835591" y="5219273"/>
            <a:ext cx="3547388" cy="4154984"/>
          </a:xfrm>
          <a:prstGeom prst="rect">
            <a:avLst/>
          </a:prstGeom>
          <a:noFill/>
        </p:spPr>
        <p:txBody>
          <a:bodyPr wrap="square" rtlCol="0">
            <a:spAutoFit/>
          </a:bodyPr>
          <a:lstStyle/>
          <a:p>
            <a:r>
              <a:rPr lang="es-ES" sz="2400"/>
              <a:t>Plataformas como Instagram y TikTok hacen hincapié en los contenidos visuales. Los usuarios pueden </a:t>
            </a:r>
            <a:r>
              <a:rPr lang="es-ES" sz="2400" b="1"/>
              <a:t>mostrar su creatividad</a:t>
            </a:r>
            <a:r>
              <a:rPr lang="es-ES" sz="2400"/>
              <a:t>, compartir sus pasiones y relacionarse con los demás a través de contenidos visualmente atractivos.</a:t>
            </a:r>
            <a:endParaRPr lang="en-GB" sz="2400" dirty="0"/>
          </a:p>
        </p:txBody>
      </p:sp>
      <p:sp>
        <p:nvSpPr>
          <p:cNvPr id="20" name="CasellaDiTesto 19">
            <a:extLst>
              <a:ext uri="{FF2B5EF4-FFF2-40B4-BE49-F238E27FC236}">
                <a16:creationId xmlns:a16="http://schemas.microsoft.com/office/drawing/2014/main" id="{32106404-4682-75A1-7D50-09B91F0DD2E3}"/>
              </a:ext>
            </a:extLst>
          </p:cNvPr>
          <p:cNvSpPr txBox="1"/>
          <p:nvPr/>
        </p:nvSpPr>
        <p:spPr>
          <a:xfrm>
            <a:off x="11382979" y="5219273"/>
            <a:ext cx="2952012" cy="3416320"/>
          </a:xfrm>
          <a:prstGeom prst="rect">
            <a:avLst/>
          </a:prstGeom>
          <a:noFill/>
        </p:spPr>
        <p:txBody>
          <a:bodyPr wrap="square" rtlCol="0">
            <a:spAutoFit/>
          </a:bodyPr>
          <a:lstStyle/>
          <a:p>
            <a:r>
              <a:rPr lang="es-ES" sz="2400"/>
              <a:t>Los usuarios pueden seguir cuentas, unirse a grupos y participar en conversaciones, creando </a:t>
            </a:r>
            <a:r>
              <a:rPr lang="es-ES" sz="2400" b="1"/>
              <a:t>un sentimiento de pertenencia y conexión.</a:t>
            </a:r>
            <a:endParaRPr lang="en-GB" sz="2400" b="1" dirty="0"/>
          </a:p>
        </p:txBody>
      </p:sp>
      <p:sp>
        <p:nvSpPr>
          <p:cNvPr id="21" name="CasellaDiTesto 20">
            <a:extLst>
              <a:ext uri="{FF2B5EF4-FFF2-40B4-BE49-F238E27FC236}">
                <a16:creationId xmlns:a16="http://schemas.microsoft.com/office/drawing/2014/main" id="{7146C359-E097-1F43-E61A-196F01789261}"/>
              </a:ext>
            </a:extLst>
          </p:cNvPr>
          <p:cNvSpPr txBox="1"/>
          <p:nvPr/>
        </p:nvSpPr>
        <p:spPr>
          <a:xfrm>
            <a:off x="14460396" y="5219273"/>
            <a:ext cx="3657602" cy="4154984"/>
          </a:xfrm>
          <a:prstGeom prst="rect">
            <a:avLst/>
          </a:prstGeom>
          <a:noFill/>
        </p:spPr>
        <p:txBody>
          <a:bodyPr wrap="square" rtlCol="0">
            <a:spAutoFit/>
          </a:bodyPr>
          <a:lstStyle/>
          <a:p>
            <a:r>
              <a:rPr lang="es-ES" sz="2400"/>
              <a:t>Las plataformas ofrecen </a:t>
            </a:r>
            <a:r>
              <a:rPr lang="es-ES" sz="2400" b="1"/>
              <a:t>ajustes de privacidad</a:t>
            </a:r>
            <a:r>
              <a:rPr lang="es-ES" sz="2400"/>
              <a:t> que permiten a los usuarios controlar la visibilidad, eligiendo compartir públicamente, con personas concretas o dentro de grupos privados, garantizando su comodidad y seguridad.</a:t>
            </a:r>
            <a:endParaRPr lang="en-GB" sz="2400" dirty="0"/>
          </a:p>
        </p:txBody>
      </p:sp>
    </p:spTree>
    <p:extLst>
      <p:ext uri="{BB962C8B-B14F-4D97-AF65-F5344CB8AC3E}">
        <p14:creationId xmlns:p14="http://schemas.microsoft.com/office/powerpoint/2010/main" val="217384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algn="just"/>
            <a:r>
              <a:rPr lang="es-ES" sz="2800" b="1">
                <a:solidFill>
                  <a:srgbClr val="58CDFC"/>
                </a:solidFill>
                <a:latin typeface="+mn-lt"/>
                <a:ea typeface="Helvetica Neue"/>
                <a:cs typeface="Helvetica Neue"/>
                <a:sym typeface="Helvetica Neue"/>
              </a:rPr>
              <a:t>Redes sociales: compartir fotos, vídeos y actualizaciones </a:t>
            </a:r>
            <a:r>
              <a:rPr lang="en-GB" sz="2800" b="1">
                <a:solidFill>
                  <a:srgbClr val="58CDFC"/>
                </a:solidFill>
                <a:latin typeface="+mn-lt"/>
                <a:ea typeface="Helvetica Neue"/>
                <a:cs typeface="Helvetica Neue"/>
                <a:sym typeface="Helvetica Neue"/>
              </a:rPr>
              <a:t>– Ejemplos</a:t>
            </a:r>
            <a:endParaRPr lang="en-GB"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Principales plataformas y funciones de las redes sociales:</a:t>
            </a:r>
            <a:endParaRPr lang="en-GB"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834338"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Herramientas y plataformas esenciales para compartir</a:t>
            </a:r>
          </a:p>
        </p:txBody>
      </p:sp>
      <p:sp>
        <p:nvSpPr>
          <p:cNvPr id="12" name="Rettangolo con angoli arrotondati 11">
            <a:extLst>
              <a:ext uri="{FF2B5EF4-FFF2-40B4-BE49-F238E27FC236}">
                <a16:creationId xmlns:a16="http://schemas.microsoft.com/office/drawing/2014/main" id="{AC524E00-DCA5-AB37-75A5-0F4C4AF38C11}"/>
              </a:ext>
            </a:extLst>
          </p:cNvPr>
          <p:cNvSpPr/>
          <p:nvPr/>
        </p:nvSpPr>
        <p:spPr>
          <a:xfrm>
            <a:off x="1277087" y="4322309"/>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dirty="0">
                <a:solidFill>
                  <a:schemeClr val="accent4"/>
                </a:solidFill>
                <a:ea typeface="Helvetica Neue"/>
                <a:cs typeface="Helvetica Neue"/>
                <a:sym typeface="Helvetica Neue"/>
              </a:rPr>
              <a:t>Facebook</a:t>
            </a:r>
            <a:endParaRPr lang="en-GB" sz="2400" b="1" dirty="0">
              <a:solidFill>
                <a:schemeClr val="accent4"/>
              </a:solidFill>
              <a:latin typeface="+mn-lt"/>
              <a:ea typeface="Helvetica Neue"/>
              <a:cs typeface="Helvetica Neue"/>
              <a:sym typeface="Helvetica Neue"/>
            </a:endParaRPr>
          </a:p>
        </p:txBody>
      </p:sp>
      <p:sp>
        <p:nvSpPr>
          <p:cNvPr id="13" name="Rettangolo con angoli arrotondati 12">
            <a:extLst>
              <a:ext uri="{FF2B5EF4-FFF2-40B4-BE49-F238E27FC236}">
                <a16:creationId xmlns:a16="http://schemas.microsoft.com/office/drawing/2014/main" id="{298AC45C-C91E-A25D-A3C5-3D9E47BF0A9F}"/>
              </a:ext>
            </a:extLst>
          </p:cNvPr>
          <p:cNvSpPr/>
          <p:nvPr/>
        </p:nvSpPr>
        <p:spPr>
          <a:xfrm>
            <a:off x="5290289" y="4322309"/>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dirty="0">
                <a:solidFill>
                  <a:schemeClr val="accent4"/>
                </a:solidFill>
                <a:latin typeface="+mn-lt"/>
                <a:ea typeface="Helvetica Neue"/>
                <a:cs typeface="Helvetica Neue"/>
                <a:sym typeface="Helvetica Neue"/>
              </a:rPr>
              <a:t>Instagram</a:t>
            </a:r>
          </a:p>
        </p:txBody>
      </p:sp>
      <p:sp>
        <p:nvSpPr>
          <p:cNvPr id="17" name="CasellaDiTesto 16">
            <a:extLst>
              <a:ext uri="{FF2B5EF4-FFF2-40B4-BE49-F238E27FC236}">
                <a16:creationId xmlns:a16="http://schemas.microsoft.com/office/drawing/2014/main" id="{BFA466F2-7967-1833-5E38-B0BD3358467A}"/>
              </a:ext>
            </a:extLst>
          </p:cNvPr>
          <p:cNvSpPr txBox="1"/>
          <p:nvPr/>
        </p:nvSpPr>
        <p:spPr>
          <a:xfrm>
            <a:off x="1277087" y="4887309"/>
            <a:ext cx="4013202" cy="4524315"/>
          </a:xfrm>
          <a:prstGeom prst="rect">
            <a:avLst/>
          </a:prstGeom>
          <a:noFill/>
        </p:spPr>
        <p:txBody>
          <a:bodyPr wrap="square" rtlCol="0">
            <a:spAutoFit/>
          </a:bodyPr>
          <a:lstStyle/>
          <a:p>
            <a:r>
              <a:rPr lang="es-ES" sz="2400"/>
              <a:t>Con más de 2.800 millones de usuarios activos mensuales, Facebook permite a los usuarios compartir fotos, vídeos y actualizaciones de estado con su red. Los usuarios pueden </a:t>
            </a:r>
            <a:r>
              <a:rPr lang="es-ES" sz="2400" b="1"/>
              <a:t>crear álbumes, etiquetar a amigos y compartir contenidos </a:t>
            </a:r>
            <a:r>
              <a:rPr lang="es-ES" sz="2400"/>
              <a:t>en su cronología o en grupos y comunidades.</a:t>
            </a:r>
            <a:endParaRPr lang="en-GB" sz="2400" dirty="0"/>
          </a:p>
        </p:txBody>
      </p:sp>
      <p:sp>
        <p:nvSpPr>
          <p:cNvPr id="18" name="CasellaDiTesto 17">
            <a:extLst>
              <a:ext uri="{FF2B5EF4-FFF2-40B4-BE49-F238E27FC236}">
                <a16:creationId xmlns:a16="http://schemas.microsoft.com/office/drawing/2014/main" id="{B66ABF24-5926-E6BD-958A-E17F03A07F40}"/>
              </a:ext>
            </a:extLst>
          </p:cNvPr>
          <p:cNvSpPr txBox="1"/>
          <p:nvPr/>
        </p:nvSpPr>
        <p:spPr>
          <a:xfrm>
            <a:off x="5290289" y="4887309"/>
            <a:ext cx="4410302" cy="4524315"/>
          </a:xfrm>
          <a:prstGeom prst="rect">
            <a:avLst/>
          </a:prstGeom>
          <a:noFill/>
        </p:spPr>
        <p:txBody>
          <a:bodyPr wrap="square" rtlCol="0">
            <a:spAutoFit/>
          </a:bodyPr>
          <a:lstStyle/>
          <a:p>
            <a:r>
              <a:rPr lang="es-ES" sz="2400"/>
              <a:t>Conocido por </a:t>
            </a:r>
            <a:r>
              <a:rPr lang="es-ES" sz="2400" b="1"/>
              <a:t>su enfoque visual</a:t>
            </a:r>
            <a:r>
              <a:rPr lang="es-ES" sz="2400"/>
              <a:t>, Instagram permite compartir fotos y vídeos con los seguidores. Los usuarios pueden aplicar filtros, añadir pies de foto y utilizar hashtags para llegar a un público más amplio. </a:t>
            </a:r>
            <a:r>
              <a:rPr lang="es-ES" sz="2400" b="1"/>
              <a:t>Instagram Stories y Reels ofrecen opciones para compartir contenidos más temporales o de larga duración.</a:t>
            </a:r>
            <a:endParaRPr lang="en-GB" sz="2400" b="1" dirty="0"/>
          </a:p>
        </p:txBody>
      </p:sp>
      <p:sp>
        <p:nvSpPr>
          <p:cNvPr id="19" name="CasellaDiTesto 18">
            <a:extLst>
              <a:ext uri="{FF2B5EF4-FFF2-40B4-BE49-F238E27FC236}">
                <a16:creationId xmlns:a16="http://schemas.microsoft.com/office/drawing/2014/main" id="{98EC7ADB-3C65-6124-EDA8-BD7DC61628BF}"/>
              </a:ext>
            </a:extLst>
          </p:cNvPr>
          <p:cNvSpPr txBox="1"/>
          <p:nvPr/>
        </p:nvSpPr>
        <p:spPr>
          <a:xfrm>
            <a:off x="9595034" y="4887309"/>
            <a:ext cx="4244478" cy="4524315"/>
          </a:xfrm>
          <a:prstGeom prst="rect">
            <a:avLst/>
          </a:prstGeom>
          <a:noFill/>
        </p:spPr>
        <p:txBody>
          <a:bodyPr wrap="square" rtlCol="0">
            <a:spAutoFit/>
          </a:bodyPr>
          <a:lstStyle/>
          <a:p>
            <a:r>
              <a:rPr lang="es-ES" sz="2400"/>
              <a:t>Esta </a:t>
            </a:r>
            <a:r>
              <a:rPr lang="es-ES" sz="2400" b="1"/>
              <a:t>plataforma de vídeos cortos </a:t>
            </a:r>
            <a:r>
              <a:rPr lang="es-ES" sz="2400"/>
              <a:t>ha ganado una inmensa popularidad por sus </a:t>
            </a:r>
            <a:r>
              <a:rPr lang="es-ES" sz="2400" b="1"/>
              <a:t>contenidos creativos y entretenidos</a:t>
            </a:r>
            <a:r>
              <a:rPr lang="es-ES" sz="2400"/>
              <a:t>. Los usuarios pueden compartir vídeos de hasta </a:t>
            </a:r>
            <a:r>
              <a:rPr lang="es-ES" sz="2400" b="1"/>
              <a:t>60 segundos </a:t>
            </a:r>
            <a:r>
              <a:rPr lang="es-ES" sz="2400"/>
              <a:t>de duración, añadir efectos, filtros y música, e interactuar con una comunidad global a través de likes, comentarios y shares.</a:t>
            </a:r>
            <a:endParaRPr lang="en-GB" sz="2400" dirty="0"/>
          </a:p>
        </p:txBody>
      </p:sp>
      <p:sp>
        <p:nvSpPr>
          <p:cNvPr id="20" name="CasellaDiTesto 19">
            <a:extLst>
              <a:ext uri="{FF2B5EF4-FFF2-40B4-BE49-F238E27FC236}">
                <a16:creationId xmlns:a16="http://schemas.microsoft.com/office/drawing/2014/main" id="{32106404-4682-75A1-7D50-09B91F0DD2E3}"/>
              </a:ext>
            </a:extLst>
          </p:cNvPr>
          <p:cNvSpPr txBox="1"/>
          <p:nvPr/>
        </p:nvSpPr>
        <p:spPr>
          <a:xfrm>
            <a:off x="13780510" y="4887309"/>
            <a:ext cx="4363747" cy="4524315"/>
          </a:xfrm>
          <a:prstGeom prst="rect">
            <a:avLst/>
          </a:prstGeom>
          <a:noFill/>
        </p:spPr>
        <p:txBody>
          <a:bodyPr wrap="square" rtlCol="0">
            <a:spAutoFit/>
          </a:bodyPr>
          <a:lstStyle/>
          <a:p>
            <a:r>
              <a:rPr lang="es-ES" sz="2400"/>
              <a:t>Con un </a:t>
            </a:r>
            <a:r>
              <a:rPr lang="es-ES" sz="2400" b="1"/>
              <a:t>límite de 280 caracteres</a:t>
            </a:r>
            <a:r>
              <a:rPr lang="es-ES" sz="2400"/>
              <a:t>, Twitter es una </a:t>
            </a:r>
            <a:r>
              <a:rPr lang="es-ES" sz="2400" b="1"/>
              <a:t>plataforma de microblogging </a:t>
            </a:r>
            <a:r>
              <a:rPr lang="es-ES" sz="2400"/>
              <a:t>que permite a los usuarios compartir actualizaciones, pensamientos y enlaces. Los usuarios también pueden compartir fotos y vídeos, así como participar en conversaciones mediante respuestas, retweets y hashtags.</a:t>
            </a:r>
            <a:endParaRPr lang="en-GB" sz="2400" dirty="0"/>
          </a:p>
        </p:txBody>
      </p:sp>
      <p:sp>
        <p:nvSpPr>
          <p:cNvPr id="4" name="Rettangolo con angoli arrotondati 3">
            <a:extLst>
              <a:ext uri="{FF2B5EF4-FFF2-40B4-BE49-F238E27FC236}">
                <a16:creationId xmlns:a16="http://schemas.microsoft.com/office/drawing/2014/main" id="{F7507E14-6C17-97CC-3019-BC5F5044173D}"/>
              </a:ext>
            </a:extLst>
          </p:cNvPr>
          <p:cNvSpPr/>
          <p:nvPr/>
        </p:nvSpPr>
        <p:spPr>
          <a:xfrm>
            <a:off x="9595034" y="4322308"/>
            <a:ext cx="370481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dirty="0">
                <a:solidFill>
                  <a:schemeClr val="accent4"/>
                </a:solidFill>
                <a:latin typeface="+mn-lt"/>
                <a:ea typeface="Helvetica Neue"/>
                <a:cs typeface="Helvetica Neue"/>
                <a:sym typeface="Helvetica Neue"/>
              </a:rPr>
              <a:t>TikTok</a:t>
            </a:r>
          </a:p>
        </p:txBody>
      </p:sp>
      <p:sp>
        <p:nvSpPr>
          <p:cNvPr id="5" name="Rettangolo con angoli arrotondati 4">
            <a:extLst>
              <a:ext uri="{FF2B5EF4-FFF2-40B4-BE49-F238E27FC236}">
                <a16:creationId xmlns:a16="http://schemas.microsoft.com/office/drawing/2014/main" id="{F23FC390-84F7-81E1-376E-AB4A0A2C8CE7}"/>
              </a:ext>
            </a:extLst>
          </p:cNvPr>
          <p:cNvSpPr/>
          <p:nvPr/>
        </p:nvSpPr>
        <p:spPr>
          <a:xfrm>
            <a:off x="13780511" y="4322307"/>
            <a:ext cx="4363746" cy="50193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dirty="0">
                <a:solidFill>
                  <a:schemeClr val="accent4"/>
                </a:solidFill>
                <a:latin typeface="+mn-lt"/>
                <a:ea typeface="Helvetica Neue"/>
                <a:cs typeface="Helvetica Neue"/>
                <a:sym typeface="Helvetica Neue"/>
              </a:rPr>
              <a:t>Twitter</a:t>
            </a:r>
          </a:p>
        </p:txBody>
      </p:sp>
    </p:spTree>
    <p:extLst>
      <p:ext uri="{BB962C8B-B14F-4D97-AF65-F5344CB8AC3E}">
        <p14:creationId xmlns:p14="http://schemas.microsoft.com/office/powerpoint/2010/main" val="343384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Correo electrónico: envío y recepción de archivos y documentos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El correo electrónico es una herramienta muy utilizada para compartir archivos y documentos electrónicamente, ya que proporciona una forma cómoda de enviar y recibir información.</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accent4"/>
                </a:solidFill>
                <a:latin typeface="+mn-lt"/>
                <a:ea typeface="Helvetica Neue"/>
                <a:cs typeface="Helvetica Neue"/>
                <a:sym typeface="Helvetica Neue"/>
              </a:rPr>
              <a:t>Proveedores de correo electrónico </a:t>
            </a:r>
            <a:r>
              <a:rPr lang="es-ES" sz="2400">
                <a:solidFill>
                  <a:schemeClr val="accent4"/>
                </a:solidFill>
                <a:latin typeface="+mn-lt"/>
                <a:ea typeface="Helvetica Neue"/>
                <a:cs typeface="Helvetica Neue"/>
                <a:sym typeface="Helvetica Neue"/>
              </a:rPr>
              <a:t>como </a:t>
            </a:r>
            <a:r>
              <a:rPr lang="es-ES" sz="2400" b="1">
                <a:solidFill>
                  <a:schemeClr val="accent4"/>
                </a:solidFill>
                <a:latin typeface="+mn-lt"/>
                <a:ea typeface="Helvetica Neue"/>
                <a:cs typeface="Helvetica Neue"/>
                <a:sym typeface="Helvetica Neue"/>
              </a:rPr>
              <a:t>Gmail, Outlook y Yahoo Mail </a:t>
            </a:r>
            <a:r>
              <a:rPr lang="es-ES" sz="2400">
                <a:solidFill>
                  <a:schemeClr val="accent4"/>
                </a:solidFill>
                <a:latin typeface="+mn-lt"/>
                <a:ea typeface="Helvetica Neue"/>
                <a:cs typeface="Helvetica Neue"/>
                <a:sym typeface="Helvetica Neue"/>
              </a:rPr>
              <a:t>ofrecen </a:t>
            </a:r>
            <a:r>
              <a:rPr lang="es-ES" sz="2400" b="1">
                <a:solidFill>
                  <a:schemeClr val="accent4"/>
                </a:solidFill>
                <a:latin typeface="+mn-lt"/>
                <a:ea typeface="Helvetica Neue"/>
                <a:cs typeface="Helvetica Neue"/>
                <a:sym typeface="Helvetica Neue"/>
              </a:rPr>
              <a:t>diversas funcionalidades </a:t>
            </a:r>
            <a:r>
              <a:rPr lang="es-ES" sz="2400">
                <a:solidFill>
                  <a:schemeClr val="accent4"/>
                </a:solidFill>
                <a:latin typeface="+mn-lt"/>
                <a:ea typeface="Helvetica Neue"/>
                <a:cs typeface="Helvetica Neue"/>
                <a:sym typeface="Helvetica Neue"/>
              </a:rPr>
              <a:t>para el intercambio digital:</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646769"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Herramientas y plataformas esenciales para compartir</a:t>
            </a:r>
          </a:p>
        </p:txBody>
      </p:sp>
      <p:sp>
        <p:nvSpPr>
          <p:cNvPr id="4" name="Rettangolo con angoli arrotondati 3">
            <a:extLst>
              <a:ext uri="{FF2B5EF4-FFF2-40B4-BE49-F238E27FC236}">
                <a16:creationId xmlns:a16="http://schemas.microsoft.com/office/drawing/2014/main" id="{3047E099-7E77-D543-C4ED-8C3934227E94}"/>
              </a:ext>
            </a:extLst>
          </p:cNvPr>
          <p:cNvSpPr/>
          <p:nvPr/>
        </p:nvSpPr>
        <p:spPr>
          <a:xfrm>
            <a:off x="1277087" y="5693012"/>
            <a:ext cx="4846688" cy="5601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ea typeface="Helvetica Neue"/>
                <a:cs typeface="Helvetica Neue"/>
                <a:sym typeface="Helvetica Neue"/>
              </a:rPr>
              <a:t>Adjuntos</a:t>
            </a:r>
            <a:endParaRPr lang="en-GB" sz="24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BBCF04F2-9A82-5300-EEB6-500CF21B5E67}"/>
              </a:ext>
            </a:extLst>
          </p:cNvPr>
          <p:cNvSpPr/>
          <p:nvPr/>
        </p:nvSpPr>
        <p:spPr>
          <a:xfrm>
            <a:off x="6331211" y="5688210"/>
            <a:ext cx="5833016" cy="5601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Compartir archivos grandes</a:t>
            </a:r>
            <a:endParaRPr lang="en-GB" sz="2400" b="1" dirty="0">
              <a:solidFill>
                <a:schemeClr val="accent4"/>
              </a:solidFill>
              <a:latin typeface="+mn-lt"/>
              <a:ea typeface="Helvetica Neue"/>
              <a:cs typeface="Helvetica Neue"/>
              <a:sym typeface="Helvetica Neue"/>
            </a:endParaRPr>
          </a:p>
        </p:txBody>
      </p:sp>
      <p:sp>
        <p:nvSpPr>
          <p:cNvPr id="8" name="CasellaDiTesto 7">
            <a:extLst>
              <a:ext uri="{FF2B5EF4-FFF2-40B4-BE49-F238E27FC236}">
                <a16:creationId xmlns:a16="http://schemas.microsoft.com/office/drawing/2014/main" id="{AB8A6E70-43BC-1A6B-FAEC-3B91F6ECBA8F}"/>
              </a:ext>
            </a:extLst>
          </p:cNvPr>
          <p:cNvSpPr txBox="1"/>
          <p:nvPr/>
        </p:nvSpPr>
        <p:spPr>
          <a:xfrm>
            <a:off x="1277087" y="6258012"/>
            <a:ext cx="4846688" cy="1938992"/>
          </a:xfrm>
          <a:prstGeom prst="rect">
            <a:avLst/>
          </a:prstGeom>
          <a:noFill/>
        </p:spPr>
        <p:txBody>
          <a:bodyPr wrap="square" rtlCol="0">
            <a:spAutoFit/>
          </a:bodyPr>
          <a:lstStyle/>
          <a:p>
            <a:r>
              <a:rPr lang="es-ES" sz="2400" b="0" i="0">
                <a:effectLst/>
                <a:latin typeface="Arial" panose="020B0604020202020204" pitchFamily="34" charset="0"/>
                <a:cs typeface="Arial" panose="020B0604020202020204" pitchFamily="34" charset="0"/>
              </a:rPr>
              <a:t>Los usuarios pueden </a:t>
            </a:r>
            <a:r>
              <a:rPr lang="es-ES" sz="2400" b="1" i="0">
                <a:effectLst/>
                <a:latin typeface="Arial" panose="020B0604020202020204" pitchFamily="34" charset="0"/>
                <a:cs typeface="Arial" panose="020B0604020202020204" pitchFamily="34" charset="0"/>
              </a:rPr>
              <a:t>adjuntar archivos</a:t>
            </a:r>
            <a:r>
              <a:rPr lang="es-ES" sz="2400" b="0" i="0">
                <a:effectLst/>
                <a:latin typeface="Arial" panose="020B0604020202020204" pitchFamily="34" charset="0"/>
                <a:cs typeface="Arial" panose="020B0604020202020204" pitchFamily="34" charset="0"/>
              </a:rPr>
              <a:t>, como documentos, imágenes o presentaciones, a un correo electrónico </a:t>
            </a:r>
            <a:r>
              <a:rPr lang="es-ES" sz="2400" b="1" i="0">
                <a:effectLst/>
                <a:latin typeface="Arial" panose="020B0604020202020204" pitchFamily="34" charset="0"/>
                <a:cs typeface="Arial" panose="020B0604020202020204" pitchFamily="34" charset="0"/>
              </a:rPr>
              <a:t>y enviarlos a los destinatarios.</a:t>
            </a:r>
            <a:endParaRPr lang="en-GB" sz="2400" b="1"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3391C00D-708B-C29D-7759-BDBC25C5DF41}"/>
              </a:ext>
            </a:extLst>
          </p:cNvPr>
          <p:cNvSpPr txBox="1"/>
          <p:nvPr/>
        </p:nvSpPr>
        <p:spPr>
          <a:xfrm>
            <a:off x="6331210" y="6258012"/>
            <a:ext cx="5837347" cy="3046988"/>
          </a:xfrm>
          <a:prstGeom prst="rect">
            <a:avLst/>
          </a:prstGeom>
          <a:noFill/>
        </p:spPr>
        <p:txBody>
          <a:bodyPr wrap="square" rtlCol="0">
            <a:spAutoFit/>
          </a:bodyPr>
          <a:lstStyle/>
          <a:p>
            <a:r>
              <a:rPr lang="es-ES" sz="2400" b="0" i="0">
                <a:effectLst/>
                <a:latin typeface="Arial" panose="020B0604020202020204" pitchFamily="34" charset="0"/>
                <a:cs typeface="Arial" panose="020B0604020202020204" pitchFamily="34" charset="0"/>
              </a:rPr>
              <a:t>Los proveedores de correo electrónico </a:t>
            </a:r>
            <a:r>
              <a:rPr lang="es-ES" sz="2400" b="1" i="0">
                <a:effectLst/>
                <a:latin typeface="Arial" panose="020B0604020202020204" pitchFamily="34" charset="0"/>
                <a:cs typeface="Arial" panose="020B0604020202020204" pitchFamily="34" charset="0"/>
              </a:rPr>
              <a:t>ofrecen opciones para compartir archivos grandes </a:t>
            </a:r>
            <a:r>
              <a:rPr lang="es-ES" sz="2400" b="0" i="0">
                <a:effectLst/>
                <a:latin typeface="Arial" panose="020B0604020202020204" pitchFamily="34" charset="0"/>
                <a:cs typeface="Arial" panose="020B0604020202020204" pitchFamily="34" charset="0"/>
              </a:rPr>
              <a:t>que superan el límite de tamaño de los adjuntos. Los usuarios pueden </a:t>
            </a:r>
            <a:r>
              <a:rPr lang="es-ES" sz="2400" b="1" i="0">
                <a:effectLst/>
                <a:latin typeface="Arial" panose="020B0604020202020204" pitchFamily="34" charset="0"/>
                <a:cs typeface="Arial" panose="020B0604020202020204" pitchFamily="34" charset="0"/>
              </a:rPr>
              <a:t>subir archivos a la nube y compartir un enlace </a:t>
            </a:r>
            <a:r>
              <a:rPr lang="es-ES" sz="2400" b="0" i="0">
                <a:effectLst/>
                <a:latin typeface="Arial" panose="020B0604020202020204" pitchFamily="34" charset="0"/>
                <a:cs typeface="Arial" panose="020B0604020202020204" pitchFamily="34" charset="0"/>
              </a:rPr>
              <a:t>al archivo en el correo electrónico, lo que facilita el acceso y la descarga.</a:t>
            </a:r>
            <a:endParaRPr lang="en-GB" sz="2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2F4AA6A9-D20C-F9C0-AFFF-8F2275A8A0BE}"/>
              </a:ext>
            </a:extLst>
          </p:cNvPr>
          <p:cNvSpPr txBox="1"/>
          <p:nvPr/>
        </p:nvSpPr>
        <p:spPr>
          <a:xfrm>
            <a:off x="12463848" y="6266067"/>
            <a:ext cx="5402120" cy="3046988"/>
          </a:xfrm>
          <a:prstGeom prst="rect">
            <a:avLst/>
          </a:prstGeom>
          <a:noFill/>
        </p:spPr>
        <p:txBody>
          <a:bodyPr wrap="square" rtlCol="0">
            <a:spAutoFit/>
          </a:bodyPr>
          <a:lstStyle/>
          <a:p>
            <a:r>
              <a:rPr lang="es-ES" sz="2400" b="0" i="0">
                <a:effectLst/>
                <a:latin typeface="Arial" panose="020B0604020202020204" pitchFamily="34" charset="0"/>
                <a:cs typeface="Arial" panose="020B0604020202020204" pitchFamily="34" charset="0"/>
              </a:rPr>
              <a:t>Los proveedores de correo electrónico ofrecen </a:t>
            </a:r>
            <a:r>
              <a:rPr lang="es-ES" sz="2400" b="1" i="0">
                <a:effectLst/>
                <a:latin typeface="Arial" panose="020B0604020202020204" pitchFamily="34" charset="0"/>
                <a:cs typeface="Arial" panose="020B0604020202020204" pitchFamily="34" charset="0"/>
              </a:rPr>
              <a:t>funciones de seguridad </a:t>
            </a:r>
            <a:r>
              <a:rPr lang="es-ES" sz="2400" b="0" i="0">
                <a:effectLst/>
                <a:latin typeface="Arial" panose="020B0604020202020204" pitchFamily="34" charset="0"/>
                <a:cs typeface="Arial" panose="020B0604020202020204" pitchFamily="34" charset="0"/>
              </a:rPr>
              <a:t>que protegen la información sensible de accesos no autorizados. Los usuarios pueden </a:t>
            </a:r>
            <a:r>
              <a:rPr lang="es-ES" sz="2400" b="1" i="0">
                <a:effectLst/>
                <a:latin typeface="Arial" panose="020B0604020202020204" pitchFamily="34" charset="0"/>
                <a:cs typeface="Arial" panose="020B0604020202020204" pitchFamily="34" charset="0"/>
              </a:rPr>
              <a:t>cifrar los correos</a:t>
            </a:r>
            <a:r>
              <a:rPr lang="es-ES" sz="2400" b="0" i="0">
                <a:effectLst/>
                <a:latin typeface="Arial" panose="020B0604020202020204" pitchFamily="34" charset="0"/>
                <a:cs typeface="Arial" panose="020B0604020202020204" pitchFamily="34" charset="0"/>
              </a:rPr>
              <a:t>, configurar la </a:t>
            </a:r>
            <a:r>
              <a:rPr lang="es-ES" sz="2400" b="1">
                <a:effectLst/>
                <a:latin typeface="Arial" panose="020B0604020202020204" pitchFamily="34" charset="0"/>
                <a:cs typeface="Arial" panose="020B0604020202020204" pitchFamily="34" charset="0"/>
              </a:rPr>
              <a:t>autenticación de dos factores </a:t>
            </a:r>
            <a:r>
              <a:rPr lang="es-ES" sz="2400">
                <a:effectLst/>
                <a:latin typeface="Arial" panose="020B0604020202020204" pitchFamily="34" charset="0"/>
                <a:cs typeface="Arial" panose="020B0604020202020204" pitchFamily="34" charset="0"/>
              </a:rPr>
              <a:t>y</a:t>
            </a:r>
            <a:r>
              <a:rPr lang="es-ES" sz="2400" b="1">
                <a:effectLst/>
                <a:latin typeface="Arial" panose="020B0604020202020204" pitchFamily="34" charset="0"/>
                <a:cs typeface="Arial" panose="020B0604020202020204" pitchFamily="34" charset="0"/>
              </a:rPr>
              <a:t> utilizar filtros de spam </a:t>
            </a:r>
            <a:r>
              <a:rPr lang="es-ES" sz="2400" b="0" i="0">
                <a:effectLst/>
                <a:latin typeface="Arial" panose="020B0604020202020204" pitchFamily="34" charset="0"/>
                <a:cs typeface="Arial" panose="020B0604020202020204" pitchFamily="34" charset="0"/>
              </a:rPr>
              <a:t>para prevenir ataques de phishing.</a:t>
            </a:r>
            <a:endParaRPr lang="en-GB" sz="2400" dirty="0">
              <a:latin typeface="Arial" panose="020B0604020202020204" pitchFamily="34" charset="0"/>
              <a:cs typeface="Arial" panose="020B0604020202020204" pitchFamily="34" charset="0"/>
            </a:endParaRPr>
          </a:p>
        </p:txBody>
      </p:sp>
      <p:sp>
        <p:nvSpPr>
          <p:cNvPr id="12" name="Rettangolo con angoli arrotondati 11">
            <a:extLst>
              <a:ext uri="{FF2B5EF4-FFF2-40B4-BE49-F238E27FC236}">
                <a16:creationId xmlns:a16="http://schemas.microsoft.com/office/drawing/2014/main" id="{7E600CA5-D6C0-4481-F6D8-8574942123E3}"/>
              </a:ext>
            </a:extLst>
          </p:cNvPr>
          <p:cNvSpPr/>
          <p:nvPr/>
        </p:nvSpPr>
        <p:spPr>
          <a:xfrm>
            <a:off x="12463850" y="5688209"/>
            <a:ext cx="5402117" cy="57785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Seguridad</a:t>
            </a:r>
            <a:endParaRPr lang="en-GB" sz="24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404545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Almacenamiento en la nube: compartir archivos y colaborar en ellos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Como se anticipó en la diapositiva anterior para compartir archivos de gran tamaño, existen servicios de almacenamiento en la nube (Dropbox, Google Drive, iCloud, etc.) que permiten a los usuarios </a:t>
            </a:r>
            <a:r>
              <a:rPr lang="es-ES" sz="2400" b="1">
                <a:solidFill>
                  <a:schemeClr val="accent4"/>
                </a:solidFill>
                <a:latin typeface="+mn-lt"/>
                <a:ea typeface="Helvetica Neue"/>
                <a:cs typeface="Helvetica Neue"/>
                <a:sym typeface="Helvetica Neue"/>
              </a:rPr>
              <a:t>almacenar y compartir archivos de forma segura a través de diferentes dispositivos </a:t>
            </a:r>
            <a:r>
              <a:rPr lang="es-ES" sz="2400" b="1">
                <a:solidFill>
                  <a:schemeClr val="accent4"/>
                </a:solidFill>
                <a:latin typeface="+mn-lt"/>
                <a:ea typeface="Helvetica Neue"/>
                <a:cs typeface="Helvetica Neue"/>
                <a:sym typeface="Wingdings" panose="05000000000000000000" pitchFamily="2" charset="2"/>
              </a:rPr>
              <a:t></a:t>
            </a:r>
            <a:r>
              <a:rPr lang="es-ES" sz="2400">
                <a:solidFill>
                  <a:schemeClr val="accent4"/>
                </a:solidFill>
                <a:latin typeface="+mn-lt"/>
                <a:ea typeface="Helvetica Neue"/>
                <a:cs typeface="Helvetica Neue"/>
                <a:sym typeface="Helvetica Neue"/>
              </a:rPr>
              <a:t> </a:t>
            </a:r>
            <a:r>
              <a:rPr lang="es-ES" sz="2400" b="1" i="1">
                <a:solidFill>
                  <a:schemeClr val="accent4"/>
                </a:solidFill>
                <a:latin typeface="+mn-lt"/>
                <a:ea typeface="Helvetica Neue"/>
                <a:cs typeface="Helvetica Neue"/>
                <a:sym typeface="Helvetica Neue"/>
              </a:rPr>
              <a:t>Puede acceder a los archivos desde cualquier lugar </a:t>
            </a:r>
            <a:r>
              <a:rPr lang="es-ES" sz="2400" b="1">
                <a:solidFill>
                  <a:schemeClr val="accent4"/>
                </a:solidFill>
                <a:latin typeface="+mn-lt"/>
                <a:ea typeface="Helvetica Neue"/>
                <a:cs typeface="Helvetica Neue"/>
                <a:sym typeface="Wingdings" panose="05000000000000000000" pitchFamily="2" charset="2"/>
              </a:rPr>
              <a:t></a:t>
            </a:r>
            <a:r>
              <a:rPr lang="es-ES" sz="2400" b="1" i="1">
                <a:solidFill>
                  <a:schemeClr val="accent4"/>
                </a:solidFill>
                <a:latin typeface="+mn-lt"/>
                <a:ea typeface="Helvetica Neue"/>
                <a:cs typeface="Helvetica Neue"/>
                <a:sym typeface="Helvetica Neue"/>
              </a:rPr>
              <a:t> </a:t>
            </a:r>
            <a:r>
              <a:rPr lang="es-ES" sz="2400" b="1">
                <a:solidFill>
                  <a:schemeClr val="accent4"/>
                </a:solidFill>
                <a:latin typeface="+mn-lt"/>
                <a:ea typeface="Helvetica Neue"/>
                <a:cs typeface="Helvetica Neue"/>
                <a:sym typeface="Helvetica Neue"/>
              </a:rPr>
              <a:t>Accesibilidad</a:t>
            </a:r>
            <a:r>
              <a:rPr lang="es-ES" sz="2400">
                <a:solidFill>
                  <a:schemeClr val="accent4"/>
                </a:solidFill>
                <a:latin typeface="+mn-lt"/>
                <a:ea typeface="Helvetica Neue"/>
                <a:cs typeface="Helvetica Neue"/>
                <a:sym typeface="Helvetica Neue"/>
              </a:rPr>
              <a:t>. </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Los servicios de almacenamiento en la nube ofrecen </a:t>
            </a:r>
            <a:r>
              <a:rPr lang="es-ES" sz="2400" b="1">
                <a:solidFill>
                  <a:schemeClr val="accent4"/>
                </a:solidFill>
                <a:latin typeface="+mn-lt"/>
                <a:ea typeface="Helvetica Neue"/>
                <a:cs typeface="Helvetica Neue"/>
                <a:sym typeface="Helvetica Neue"/>
              </a:rPr>
              <a:t>diversas funcionalidades</a:t>
            </a:r>
            <a:r>
              <a:rPr lang="es-ES" sz="2400">
                <a:solidFill>
                  <a:schemeClr val="accent4"/>
                </a:solidFill>
                <a:latin typeface="+mn-lt"/>
                <a:ea typeface="Helvetica Neue"/>
                <a:cs typeface="Helvetica Neue"/>
                <a:sym typeface="Helvetica Neue"/>
              </a:rPr>
              <a:t> para compartir contenidos digitales:</a:t>
            </a:r>
            <a:endParaRPr lang="en-GB" sz="2400" dirty="0">
              <a:solidFill>
                <a:schemeClr val="accent4"/>
              </a:solidFill>
              <a:latin typeface="+mn-lt"/>
              <a:ea typeface="Helvetica Neue"/>
              <a:cs typeface="Helvetica Neue"/>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787446"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Herramientas y plataformas esenciales para compartir</a:t>
            </a:r>
          </a:p>
        </p:txBody>
      </p:sp>
    </p:spTree>
    <p:extLst>
      <p:ext uri="{BB962C8B-B14F-4D97-AF65-F5344CB8AC3E}">
        <p14:creationId xmlns:p14="http://schemas.microsoft.com/office/powerpoint/2010/main" val="4214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8925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Almacenamiento en la nube: compartir archivos y colaborar en ellos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787446"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Herramientas y plataformas esenciales para compartir</a:t>
            </a:r>
          </a:p>
        </p:txBody>
      </p:sp>
      <p:sp>
        <p:nvSpPr>
          <p:cNvPr id="5" name="Rettangolo con angoli arrotondati 4">
            <a:extLst>
              <a:ext uri="{FF2B5EF4-FFF2-40B4-BE49-F238E27FC236}">
                <a16:creationId xmlns:a16="http://schemas.microsoft.com/office/drawing/2014/main" id="{966DAF77-CA5F-CCCE-FFE1-C7F855E945B6}"/>
              </a:ext>
            </a:extLst>
          </p:cNvPr>
          <p:cNvSpPr/>
          <p:nvPr/>
        </p:nvSpPr>
        <p:spPr>
          <a:xfrm>
            <a:off x="1277087" y="3517381"/>
            <a:ext cx="2952013" cy="80735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Compartir archivos</a:t>
            </a:r>
            <a:endParaRPr lang="en-GB" sz="2400" b="1" dirty="0">
              <a:solidFill>
                <a:schemeClr val="accent4"/>
              </a:solidFill>
              <a:latin typeface="+mn-lt"/>
              <a:ea typeface="Helvetica Neue"/>
              <a:cs typeface="Helvetica Neue"/>
              <a:sym typeface="Helvetica Neue"/>
            </a:endParaRPr>
          </a:p>
        </p:txBody>
      </p:sp>
      <p:sp>
        <p:nvSpPr>
          <p:cNvPr id="6" name="Rettangolo con angoli arrotondati 5">
            <a:extLst>
              <a:ext uri="{FF2B5EF4-FFF2-40B4-BE49-F238E27FC236}">
                <a16:creationId xmlns:a16="http://schemas.microsoft.com/office/drawing/2014/main" id="{BB1E332D-82CA-C614-B094-F81F4332D680}"/>
              </a:ext>
            </a:extLst>
          </p:cNvPr>
          <p:cNvSpPr/>
          <p:nvPr/>
        </p:nvSpPr>
        <p:spPr>
          <a:xfrm>
            <a:off x="4553291" y="3517381"/>
            <a:ext cx="2952013" cy="80735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Control de versiones</a:t>
            </a:r>
            <a:endParaRPr lang="en-GB" sz="2400" b="1" dirty="0">
              <a:solidFill>
                <a:schemeClr val="accent4"/>
              </a:solidFill>
              <a:latin typeface="+mn-lt"/>
              <a:ea typeface="Helvetica Neue"/>
              <a:cs typeface="Helvetica Neue"/>
              <a:sym typeface="Helvetica Neue"/>
            </a:endParaRPr>
          </a:p>
        </p:txBody>
      </p:sp>
      <p:sp>
        <p:nvSpPr>
          <p:cNvPr id="7" name="Rettangolo con angoli arrotondati 6">
            <a:extLst>
              <a:ext uri="{FF2B5EF4-FFF2-40B4-BE49-F238E27FC236}">
                <a16:creationId xmlns:a16="http://schemas.microsoft.com/office/drawing/2014/main" id="{46E0FCFA-16F2-C35C-59B2-54A01B356262}"/>
              </a:ext>
            </a:extLst>
          </p:cNvPr>
          <p:cNvSpPr/>
          <p:nvPr/>
        </p:nvSpPr>
        <p:spPr>
          <a:xfrm>
            <a:off x="11105700" y="3517381"/>
            <a:ext cx="2952012" cy="80735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Escalabilidad</a:t>
            </a:r>
            <a:endParaRPr lang="en-GB" sz="2400" b="1" dirty="0">
              <a:solidFill>
                <a:schemeClr val="accent4"/>
              </a:solidFill>
              <a:latin typeface="+mn-lt"/>
              <a:ea typeface="Helvetica Neue"/>
              <a:cs typeface="Helvetica Neue"/>
              <a:sym typeface="Helvetica Neue"/>
            </a:endParaRPr>
          </a:p>
        </p:txBody>
      </p:sp>
      <p:sp>
        <p:nvSpPr>
          <p:cNvPr id="8" name="Rettangolo con angoli arrotondati 7">
            <a:extLst>
              <a:ext uri="{FF2B5EF4-FFF2-40B4-BE49-F238E27FC236}">
                <a16:creationId xmlns:a16="http://schemas.microsoft.com/office/drawing/2014/main" id="{37A9CECB-56DF-6CF5-00B7-FB0E920B1425}"/>
              </a:ext>
            </a:extLst>
          </p:cNvPr>
          <p:cNvSpPr/>
          <p:nvPr/>
        </p:nvSpPr>
        <p:spPr>
          <a:xfrm>
            <a:off x="14381904" y="3517381"/>
            <a:ext cx="2952012" cy="80735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Seguridad</a:t>
            </a:r>
            <a:endParaRPr lang="en-GB" sz="2400" b="1" dirty="0">
              <a:solidFill>
                <a:schemeClr val="accent4"/>
              </a:solidFill>
              <a:latin typeface="+mn-lt"/>
              <a:ea typeface="Helvetica Neue"/>
              <a:cs typeface="Helvetica Neue"/>
              <a:sym typeface="Helvetica Neue"/>
            </a:endParaRPr>
          </a:p>
        </p:txBody>
      </p:sp>
      <p:sp>
        <p:nvSpPr>
          <p:cNvPr id="9" name="Rettangolo con angoli arrotondati 8">
            <a:extLst>
              <a:ext uri="{FF2B5EF4-FFF2-40B4-BE49-F238E27FC236}">
                <a16:creationId xmlns:a16="http://schemas.microsoft.com/office/drawing/2014/main" id="{07EEF315-035A-DC63-10CA-53275530770C}"/>
              </a:ext>
            </a:extLst>
          </p:cNvPr>
          <p:cNvSpPr/>
          <p:nvPr/>
        </p:nvSpPr>
        <p:spPr>
          <a:xfrm>
            <a:off x="7829496" y="3517381"/>
            <a:ext cx="2952012" cy="80735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Sincronizacion</a:t>
            </a:r>
            <a:endParaRPr lang="en-GB" sz="2400" b="1" dirty="0">
              <a:solidFill>
                <a:schemeClr val="accent4"/>
              </a:solidFill>
              <a:latin typeface="+mn-lt"/>
              <a:ea typeface="Helvetica Neue"/>
              <a:cs typeface="Helvetica Neue"/>
              <a:sym typeface="Helvetica Neue"/>
            </a:endParaRPr>
          </a:p>
        </p:txBody>
      </p:sp>
      <p:sp>
        <p:nvSpPr>
          <p:cNvPr id="10" name="CasellaDiTesto 9">
            <a:extLst>
              <a:ext uri="{FF2B5EF4-FFF2-40B4-BE49-F238E27FC236}">
                <a16:creationId xmlns:a16="http://schemas.microsoft.com/office/drawing/2014/main" id="{3D6FDA9E-F850-0DA5-5636-EE1C61A0A44F}"/>
              </a:ext>
            </a:extLst>
          </p:cNvPr>
          <p:cNvSpPr txBox="1"/>
          <p:nvPr/>
        </p:nvSpPr>
        <p:spPr>
          <a:xfrm>
            <a:off x="1277087" y="4349923"/>
            <a:ext cx="2952012" cy="4893647"/>
          </a:xfrm>
          <a:prstGeom prst="rect">
            <a:avLst/>
          </a:prstGeom>
          <a:noFill/>
        </p:spPr>
        <p:txBody>
          <a:bodyPr wrap="square" rtlCol="0">
            <a:spAutoFit/>
          </a:bodyPr>
          <a:lstStyle/>
          <a:p>
            <a:r>
              <a:rPr lang="es-ES" sz="2400"/>
              <a:t>Los usuarios pueden </a:t>
            </a:r>
            <a:r>
              <a:rPr lang="es-ES" sz="2400" b="1"/>
              <a:t>compartir archivos / carpetas con otros</a:t>
            </a:r>
            <a:r>
              <a:rPr lang="es-ES" sz="2400"/>
              <a:t>, lo que permite la colaboración y el trabajo en equipo. Pueden </a:t>
            </a:r>
            <a:r>
              <a:rPr lang="es-ES" sz="2400" b="1"/>
              <a:t>establecer permisos y niveles de acceso </a:t>
            </a:r>
            <a:r>
              <a:rPr lang="es-ES" sz="2400"/>
              <a:t>para controlar quién puede ver, editar o compartir.</a:t>
            </a:r>
            <a:endParaRPr lang="en-GB" sz="2400" dirty="0"/>
          </a:p>
        </p:txBody>
      </p:sp>
      <p:sp>
        <p:nvSpPr>
          <p:cNvPr id="11" name="CasellaDiTesto 10">
            <a:extLst>
              <a:ext uri="{FF2B5EF4-FFF2-40B4-BE49-F238E27FC236}">
                <a16:creationId xmlns:a16="http://schemas.microsoft.com/office/drawing/2014/main" id="{FF2E9003-E834-93F6-24D4-EC0DAB30FD80}"/>
              </a:ext>
            </a:extLst>
          </p:cNvPr>
          <p:cNvSpPr txBox="1"/>
          <p:nvPr/>
        </p:nvSpPr>
        <p:spPr>
          <a:xfrm>
            <a:off x="4553292" y="4349923"/>
            <a:ext cx="2952012" cy="4524315"/>
          </a:xfrm>
          <a:prstGeom prst="rect">
            <a:avLst/>
          </a:prstGeom>
          <a:noFill/>
        </p:spPr>
        <p:txBody>
          <a:bodyPr wrap="square" rtlCol="0">
            <a:spAutoFit/>
          </a:bodyPr>
          <a:lstStyle/>
          <a:p>
            <a:r>
              <a:rPr lang="es-ES" sz="2400"/>
              <a:t>Los usuarios pueden hacer un </a:t>
            </a:r>
            <a:r>
              <a:rPr lang="es-ES" sz="2400" b="1"/>
              <a:t>seguimiento de los cambios </a:t>
            </a:r>
            <a:r>
              <a:rPr lang="es-ES" sz="2400"/>
              <a:t>y mantener un </a:t>
            </a:r>
            <a:r>
              <a:rPr lang="es-ES" sz="2400" b="1"/>
              <a:t>historial de las revisiones del documento</a:t>
            </a:r>
            <a:r>
              <a:rPr lang="es-ES" sz="2400"/>
              <a:t>. Esto garantiza que todo el mundo trabaja con la última versión del archivo.</a:t>
            </a:r>
            <a:endParaRPr lang="en-GB" sz="2400" dirty="0"/>
          </a:p>
        </p:txBody>
      </p:sp>
      <p:sp>
        <p:nvSpPr>
          <p:cNvPr id="12" name="CasellaDiTesto 11">
            <a:extLst>
              <a:ext uri="{FF2B5EF4-FFF2-40B4-BE49-F238E27FC236}">
                <a16:creationId xmlns:a16="http://schemas.microsoft.com/office/drawing/2014/main" id="{FBE317CE-747B-64BE-10CA-1D4C34F88F23}"/>
              </a:ext>
            </a:extLst>
          </p:cNvPr>
          <p:cNvSpPr txBox="1"/>
          <p:nvPr/>
        </p:nvSpPr>
        <p:spPr>
          <a:xfrm>
            <a:off x="7829496" y="4349923"/>
            <a:ext cx="2952012" cy="4893647"/>
          </a:xfrm>
          <a:prstGeom prst="rect">
            <a:avLst/>
          </a:prstGeom>
          <a:noFill/>
        </p:spPr>
        <p:txBody>
          <a:bodyPr wrap="square" rtlCol="0">
            <a:spAutoFit/>
          </a:bodyPr>
          <a:lstStyle/>
          <a:p>
            <a:r>
              <a:rPr lang="es-ES" sz="2400"/>
              <a:t>Las funciones de sincronización </a:t>
            </a:r>
            <a:r>
              <a:rPr lang="es-ES" sz="2400" b="1"/>
              <a:t>actualizan automáticamente los archivos en distintos dispositivos</a:t>
            </a:r>
            <a:r>
              <a:rPr lang="es-ES" sz="2400"/>
              <a:t>. Los usuarios pueden acceder a la última versión del archivo, independientemente del dispositivo que estén utilizando.</a:t>
            </a:r>
            <a:endParaRPr lang="en-GB" sz="2400" dirty="0"/>
          </a:p>
        </p:txBody>
      </p:sp>
      <p:sp>
        <p:nvSpPr>
          <p:cNvPr id="13" name="CasellaDiTesto 12">
            <a:extLst>
              <a:ext uri="{FF2B5EF4-FFF2-40B4-BE49-F238E27FC236}">
                <a16:creationId xmlns:a16="http://schemas.microsoft.com/office/drawing/2014/main" id="{ECD2311E-9538-7C54-20A4-5AE2E04CE4C6}"/>
              </a:ext>
            </a:extLst>
          </p:cNvPr>
          <p:cNvSpPr txBox="1"/>
          <p:nvPr/>
        </p:nvSpPr>
        <p:spPr>
          <a:xfrm>
            <a:off x="11105700" y="4349923"/>
            <a:ext cx="2952012" cy="4893647"/>
          </a:xfrm>
          <a:prstGeom prst="rect">
            <a:avLst/>
          </a:prstGeom>
          <a:noFill/>
        </p:spPr>
        <p:txBody>
          <a:bodyPr wrap="square" rtlCol="0">
            <a:spAutoFit/>
          </a:bodyPr>
          <a:lstStyle/>
          <a:p>
            <a:r>
              <a:rPr lang="es-ES" sz="2400"/>
              <a:t>Los servicios de almacenamiento en la nube </a:t>
            </a:r>
            <a:r>
              <a:rPr lang="es-ES" sz="2400" b="1"/>
              <a:t>ofrecen</a:t>
            </a:r>
            <a:r>
              <a:rPr lang="es-ES" sz="2400"/>
              <a:t> opciones de almacenamiento escalables, lo que permite a los usuarios aumentar o reducir la </a:t>
            </a:r>
            <a:r>
              <a:rPr lang="es-ES" sz="2400" b="1"/>
              <a:t>capacidad de almacenamiento </a:t>
            </a:r>
            <a:r>
              <a:rPr lang="es-ES" sz="2400"/>
              <a:t>según sus necesidades.</a:t>
            </a:r>
            <a:endParaRPr lang="en-GB" sz="2400" dirty="0"/>
          </a:p>
        </p:txBody>
      </p:sp>
      <p:sp>
        <p:nvSpPr>
          <p:cNvPr id="14" name="CasellaDiTesto 13">
            <a:extLst>
              <a:ext uri="{FF2B5EF4-FFF2-40B4-BE49-F238E27FC236}">
                <a16:creationId xmlns:a16="http://schemas.microsoft.com/office/drawing/2014/main" id="{014D3FBA-EEC5-AE09-3439-48FB43C61673}"/>
              </a:ext>
            </a:extLst>
          </p:cNvPr>
          <p:cNvSpPr txBox="1"/>
          <p:nvPr/>
        </p:nvSpPr>
        <p:spPr>
          <a:xfrm>
            <a:off x="14381904" y="4349923"/>
            <a:ext cx="2952012" cy="4893647"/>
          </a:xfrm>
          <a:prstGeom prst="rect">
            <a:avLst/>
          </a:prstGeom>
          <a:noFill/>
        </p:spPr>
        <p:txBody>
          <a:bodyPr wrap="square" rtlCol="0">
            <a:spAutoFit/>
          </a:bodyPr>
          <a:lstStyle/>
          <a:p>
            <a:r>
              <a:rPr lang="es-ES" sz="2400"/>
              <a:t>Las funciones de seguridad protegen los archivos de accesos no autorizados. Los usuarios pueden </a:t>
            </a:r>
            <a:r>
              <a:rPr lang="es-ES" sz="2400" b="1"/>
              <a:t>cifrar archivos</a:t>
            </a:r>
            <a:r>
              <a:rPr lang="es-ES" sz="2400"/>
              <a:t>, configurar la </a:t>
            </a:r>
            <a:r>
              <a:rPr lang="es-ES" sz="2400" b="1"/>
              <a:t>autenticación de dos factores </a:t>
            </a:r>
            <a:r>
              <a:rPr lang="es-ES" sz="2400"/>
              <a:t>y </a:t>
            </a:r>
            <a:r>
              <a:rPr lang="es-ES" sz="2400" b="1"/>
              <a:t>utilizar la protección por contraseña</a:t>
            </a:r>
            <a:r>
              <a:rPr lang="es-ES" sz="2400"/>
              <a:t>.</a:t>
            </a:r>
            <a:endParaRPr lang="en-GB" sz="2400" dirty="0"/>
          </a:p>
        </p:txBody>
      </p:sp>
    </p:spTree>
    <p:extLst>
      <p:ext uri="{BB962C8B-B14F-4D97-AF65-F5344CB8AC3E}">
        <p14:creationId xmlns:p14="http://schemas.microsoft.com/office/powerpoint/2010/main" val="49080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0631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Colaboración documental en línea: trabajar simultáneamente en documentos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Específicamente para los archivos para los que se requiere colaboración, existen herramientas (Google Docs, Microsoft Office 365, etc.) que permiten </a:t>
            </a:r>
            <a:r>
              <a:rPr lang="es-ES" sz="2400" b="1">
                <a:solidFill>
                  <a:schemeClr val="accent4"/>
                </a:solidFill>
                <a:latin typeface="+mn-lt"/>
                <a:ea typeface="Helvetica Neue"/>
                <a:cs typeface="Helvetica Neue"/>
                <a:sym typeface="Helvetica Neue"/>
              </a:rPr>
              <a:t>múltiples usuarios y trabajo simultáneo sobre un documento </a:t>
            </a:r>
            <a:r>
              <a:rPr lang="es-ES" sz="2400" b="1">
                <a:solidFill>
                  <a:schemeClr val="accent4"/>
                </a:solidFill>
                <a:latin typeface="+mn-lt"/>
                <a:ea typeface="Helvetica Neue"/>
                <a:cs typeface="Helvetica Neue"/>
                <a:sym typeface="Wingdings" panose="05000000000000000000" pitchFamily="2" charset="2"/>
              </a:rPr>
              <a:t></a:t>
            </a:r>
            <a:r>
              <a:rPr lang="es-ES" sz="2400" b="1">
                <a:solidFill>
                  <a:schemeClr val="accent4"/>
                </a:solidFill>
                <a:latin typeface="+mn-lt"/>
                <a:ea typeface="Helvetica Neue"/>
                <a:cs typeface="Helvetica Neue"/>
                <a:sym typeface="Helvetica Neue"/>
              </a:rPr>
              <a:t> Colaboración en tiempo real</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Los usuarios pueden </a:t>
            </a:r>
            <a:r>
              <a:rPr lang="es-ES" sz="2400" b="1">
                <a:solidFill>
                  <a:schemeClr val="accent4"/>
                </a:solidFill>
                <a:latin typeface="+mn-lt"/>
                <a:ea typeface="Helvetica Neue"/>
                <a:cs typeface="Helvetica Neue"/>
                <a:sym typeface="Helvetica Neue"/>
              </a:rPr>
              <a:t>ver los cambios en tiempo real </a:t>
            </a:r>
            <a:r>
              <a:rPr lang="es-ES" sz="2400">
                <a:solidFill>
                  <a:schemeClr val="accent4"/>
                </a:solidFill>
                <a:latin typeface="+mn-lt"/>
                <a:ea typeface="Helvetica Neue"/>
                <a:cs typeface="Helvetica Neue"/>
                <a:sym typeface="Helvetica Neue"/>
              </a:rPr>
              <a:t>y comunicarse mediante comentarios y chat. También es una herramienta para </a:t>
            </a:r>
            <a:r>
              <a:rPr lang="es-ES" sz="2400" b="1">
                <a:solidFill>
                  <a:schemeClr val="accent4"/>
                </a:solidFill>
                <a:latin typeface="+mn-lt"/>
                <a:ea typeface="Helvetica Neue"/>
                <a:cs typeface="Helvetica Neue"/>
                <a:sym typeface="Helvetica Neue"/>
              </a:rPr>
              <a:t>seguir los cambios y mantener el historial </a:t>
            </a:r>
            <a:r>
              <a:rPr lang="es-ES" sz="2400">
                <a:solidFill>
                  <a:schemeClr val="accent4"/>
                </a:solidFill>
                <a:latin typeface="+mn-lt"/>
                <a:ea typeface="Helvetica Neue"/>
                <a:cs typeface="Helvetica Neue"/>
                <a:sym typeface="Helvetica Neue"/>
              </a:rPr>
              <a:t>de revisiones </a:t>
            </a:r>
            <a:r>
              <a:rPr lang="es-ES" sz="2400">
                <a:solidFill>
                  <a:schemeClr val="accent4"/>
                </a:solidFill>
                <a:latin typeface="+mn-lt"/>
                <a:ea typeface="Helvetica Neue"/>
                <a:cs typeface="Helvetica Neue"/>
                <a:sym typeface="Wingdings" panose="05000000000000000000" pitchFamily="2" charset="2"/>
              </a:rPr>
              <a:t></a:t>
            </a:r>
            <a:r>
              <a:rPr lang="es-ES" sz="2400">
                <a:solidFill>
                  <a:schemeClr val="accent4"/>
                </a:solidFill>
                <a:latin typeface="+mn-lt"/>
                <a:ea typeface="Helvetica Neue"/>
                <a:cs typeface="Helvetica Neue"/>
                <a:sym typeface="Helvetica Neue"/>
              </a:rPr>
              <a:t> </a:t>
            </a:r>
            <a:r>
              <a:rPr lang="es-ES" sz="2400" b="1">
                <a:solidFill>
                  <a:schemeClr val="accent4"/>
                </a:solidFill>
                <a:latin typeface="+mn-lt"/>
                <a:ea typeface="Helvetica Neue"/>
                <a:cs typeface="Helvetica Neue"/>
                <a:sym typeface="Helvetica Neue"/>
              </a:rPr>
              <a:t>Control de versiones</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Esta última característica (control de versiones) no sólo se refiere a un control temporal y, por tanto, cuantitativo, sino también </a:t>
            </a:r>
            <a:r>
              <a:rPr lang="es-ES" sz="2400" b="1">
                <a:solidFill>
                  <a:schemeClr val="accent4"/>
                </a:solidFill>
                <a:latin typeface="+mn-lt"/>
                <a:ea typeface="Helvetica Neue"/>
                <a:cs typeface="Helvetica Neue"/>
                <a:sym typeface="Helvetica Neue"/>
              </a:rPr>
              <a:t>cualitativo</a:t>
            </a:r>
            <a:r>
              <a:rPr lang="es-ES" sz="240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Por lo tanto, </a:t>
            </a:r>
            <a:r>
              <a:rPr lang="es-ES" sz="2400" b="1">
                <a:solidFill>
                  <a:schemeClr val="accent4"/>
                </a:solidFill>
                <a:latin typeface="+mn-lt"/>
                <a:ea typeface="Helvetica Neue"/>
                <a:cs typeface="Helvetica Neue"/>
                <a:sym typeface="Helvetica Neue"/>
              </a:rPr>
              <a:t>cada usuario </a:t>
            </a:r>
            <a:r>
              <a:rPr lang="es-ES" sz="2400">
                <a:solidFill>
                  <a:schemeClr val="accent4"/>
                </a:solidFill>
                <a:latin typeface="+mn-lt"/>
                <a:ea typeface="Helvetica Neue"/>
                <a:cs typeface="Helvetica Neue"/>
                <a:sym typeface="Helvetica Neue"/>
              </a:rPr>
              <a:t>se conectará con </a:t>
            </a:r>
            <a:r>
              <a:rPr lang="es-ES" sz="2400" b="1">
                <a:solidFill>
                  <a:schemeClr val="accent4"/>
                </a:solidFill>
                <a:latin typeface="+mn-lt"/>
                <a:ea typeface="Helvetica Neue"/>
                <a:cs typeface="Helvetica Neue"/>
                <a:sym typeface="Helvetica Neue"/>
              </a:rPr>
              <a:t>su propia cuenta </a:t>
            </a:r>
            <a:r>
              <a:rPr lang="es-ES" sz="2400">
                <a:solidFill>
                  <a:schemeClr val="accent4"/>
                </a:solidFill>
                <a:latin typeface="+mn-lt"/>
                <a:ea typeface="Helvetica Neue"/>
                <a:cs typeface="Helvetica Neue"/>
                <a:sym typeface="Helvetica Neue"/>
              </a:rPr>
              <a:t>y cualquier cambio realizado por la cuenta individual de co-desarrollador del documento será rastreado y registrado.</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Además, gracias a la función de simultaneidad, </a:t>
            </a:r>
            <a:r>
              <a:rPr lang="es-ES" sz="2400" b="1">
                <a:solidFill>
                  <a:schemeClr val="accent4"/>
                </a:solidFill>
                <a:latin typeface="+mn-lt"/>
                <a:ea typeface="Helvetica Neue"/>
                <a:cs typeface="Helvetica Neue"/>
                <a:sym typeface="Helvetica Neue"/>
              </a:rPr>
              <a:t>no se crearán copias conflictivas. </a:t>
            </a:r>
            <a:endParaRPr lang="es-ES"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7068800"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Herramientas y plataformas esenciales para compartir</a:t>
            </a:r>
          </a:p>
        </p:txBody>
      </p:sp>
    </p:spTree>
    <p:extLst>
      <p:ext uri="{BB962C8B-B14F-4D97-AF65-F5344CB8AC3E}">
        <p14:creationId xmlns:p14="http://schemas.microsoft.com/office/powerpoint/2010/main" val="381652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6" y="2835882"/>
            <a:ext cx="16823343" cy="60631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Videoconferencia: compartir pantallas y presentaciones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La compartición digital a través de videoconferencia ha facilitado la </a:t>
            </a:r>
            <a:r>
              <a:rPr lang="es-ES" sz="2400" b="1">
                <a:solidFill>
                  <a:schemeClr val="accent4"/>
                </a:solidFill>
                <a:latin typeface="+mn-lt"/>
                <a:ea typeface="Helvetica Neue"/>
                <a:cs typeface="Helvetica Neue"/>
                <a:sym typeface="Helvetica Neue"/>
              </a:rPr>
              <a:t>realización de reuniones y presentaciones virtuales</a:t>
            </a:r>
            <a:r>
              <a:rPr lang="es-ES" sz="2400">
                <a:solidFill>
                  <a:schemeClr val="accent4"/>
                </a:solidFill>
                <a:latin typeface="+mn-lt"/>
                <a:ea typeface="Helvetica Neue"/>
                <a:cs typeface="Helvetica Neue"/>
                <a:sym typeface="Helvetica Neue"/>
              </a:rPr>
              <a:t>, independientemente de la ubicación física o la zona horaria </a:t>
            </a:r>
            <a:r>
              <a:rPr lang="es-ES" sz="2400">
                <a:solidFill>
                  <a:schemeClr val="accent4"/>
                </a:solidFill>
                <a:latin typeface="+mn-lt"/>
                <a:ea typeface="Helvetica Neue"/>
                <a:cs typeface="Helvetica Neue"/>
                <a:sym typeface="Wingdings" panose="05000000000000000000" pitchFamily="2" charset="2"/>
              </a:rPr>
              <a:t> </a:t>
            </a:r>
            <a:r>
              <a:rPr lang="es-ES" sz="2400" b="1">
                <a:solidFill>
                  <a:schemeClr val="accent4"/>
                </a:solidFill>
                <a:latin typeface="+mn-lt"/>
                <a:ea typeface="Helvetica Neue"/>
                <a:cs typeface="Helvetica Neue"/>
                <a:sym typeface="Helvetica Neue"/>
              </a:rPr>
              <a:t>Colaboración y trabajo remoto</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La base de la interacción de una videoconferencia es la </a:t>
            </a:r>
            <a:r>
              <a:rPr lang="es-ES" sz="2400" b="1">
                <a:solidFill>
                  <a:schemeClr val="accent4"/>
                </a:solidFill>
                <a:latin typeface="+mn-lt"/>
                <a:ea typeface="Helvetica Neue"/>
                <a:cs typeface="Helvetica Neue"/>
                <a:sym typeface="Helvetica Neue"/>
              </a:rPr>
              <a:t>activación de la cámara de vídeo y el micrófono</a:t>
            </a:r>
            <a:r>
              <a:rPr lang="es-ES" sz="2400">
                <a:solidFill>
                  <a:schemeClr val="accent4"/>
                </a:solidFill>
                <a:latin typeface="+mn-lt"/>
                <a:ea typeface="Helvetica Neue"/>
                <a:cs typeface="Helvetica Neue"/>
                <a:sym typeface="Helvetica Neue"/>
              </a:rPr>
              <a:t>, que permiten reproducir la </a:t>
            </a:r>
            <a:r>
              <a:rPr lang="es-ES" sz="2400" b="1">
                <a:solidFill>
                  <a:schemeClr val="accent4"/>
                </a:solidFill>
                <a:latin typeface="+mn-lt"/>
                <a:ea typeface="Helvetica Neue"/>
                <a:cs typeface="Helvetica Neue"/>
                <a:sym typeface="Helvetica Neue"/>
              </a:rPr>
              <a:t>interacción cara a cara </a:t>
            </a:r>
            <a:r>
              <a:rPr lang="es-ES" sz="2400">
                <a:solidFill>
                  <a:schemeClr val="accent4"/>
                </a:solidFill>
                <a:latin typeface="+mn-lt"/>
                <a:ea typeface="Helvetica Neue"/>
                <a:cs typeface="Helvetica Neue"/>
                <a:sym typeface="Helvetica Neue"/>
              </a:rPr>
              <a:t>en entornos virtuales, además de formular preguntas que proporcionan información instantánea.</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Además, el </a:t>
            </a:r>
            <a:r>
              <a:rPr lang="es-ES" sz="2400" b="1">
                <a:solidFill>
                  <a:schemeClr val="accent4"/>
                </a:solidFill>
                <a:latin typeface="+mn-lt"/>
                <a:ea typeface="Helvetica Neue"/>
                <a:cs typeface="Helvetica Neue"/>
                <a:sym typeface="Helvetica Neue"/>
              </a:rPr>
              <a:t>principal intercambio de información digital </a:t>
            </a:r>
            <a:r>
              <a:rPr lang="es-ES" sz="2400">
                <a:solidFill>
                  <a:schemeClr val="accent4"/>
                </a:solidFill>
                <a:latin typeface="+mn-lt"/>
                <a:ea typeface="Helvetica Neue"/>
                <a:cs typeface="Helvetica Neue"/>
                <a:sym typeface="Helvetica Neue"/>
              </a:rPr>
              <a:t>tiene lugar con la </a:t>
            </a:r>
            <a:r>
              <a:rPr lang="es-ES" sz="2400" b="1">
                <a:solidFill>
                  <a:schemeClr val="accent4"/>
                </a:solidFill>
                <a:latin typeface="+mn-lt"/>
                <a:ea typeface="Helvetica Neue"/>
                <a:cs typeface="Helvetica Neue"/>
                <a:sym typeface="Helvetica Neue"/>
              </a:rPr>
              <a:t>pantalla compartida y las presentaciones.</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En concreto, los usuarios pueden compartir sus pantallas para mostrar presentaciones, documentos u otros contenidos visuales durante las reuniones virtuales. Esto permite una colaboración eficaz, presentaciones remotas y demostraciones.</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accent4"/>
                </a:solidFill>
                <a:latin typeface="+mn-lt"/>
                <a:ea typeface="Helvetica Neue"/>
                <a:cs typeface="Helvetica Neue"/>
                <a:sym typeface="Helvetica Neue"/>
              </a:rPr>
              <a:t>…nota al margen</a:t>
            </a:r>
            <a:r>
              <a:rPr lang="es-ES" sz="2400">
                <a:solidFill>
                  <a:schemeClr val="accent4"/>
                </a:solidFill>
                <a:latin typeface="+mn-lt"/>
                <a:ea typeface="Helvetica Neue"/>
                <a:cs typeface="Helvetica Neue"/>
                <a:sym typeface="Helvetica Neue"/>
              </a:rPr>
              <a:t>: las plataformas de videoconferencia son </a:t>
            </a:r>
            <a:r>
              <a:rPr lang="es-ES" sz="2400" b="1">
                <a:solidFill>
                  <a:schemeClr val="accent4"/>
                </a:solidFill>
                <a:latin typeface="+mn-lt"/>
                <a:ea typeface="Helvetica Neue"/>
                <a:cs typeface="Helvetica Neue"/>
                <a:sym typeface="Helvetica Neue"/>
              </a:rPr>
              <a:t>rentables</a:t>
            </a:r>
            <a:r>
              <a:rPr lang="es-ES" sz="2400">
                <a:solidFill>
                  <a:schemeClr val="accent4"/>
                </a:solidFill>
                <a:latin typeface="+mn-lt"/>
                <a:ea typeface="Helvetica Neue"/>
                <a:cs typeface="Helvetica Neue"/>
                <a:sym typeface="Helvetica Neue"/>
              </a:rPr>
              <a:t>, y reducen la necesidad de viajes y reuniones en persona.</a:t>
            </a:r>
            <a:endParaRPr lang="es-ES"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881231"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Herramientas y plataformas esenciales para compartir</a:t>
            </a:r>
          </a:p>
        </p:txBody>
      </p:sp>
    </p:spTree>
    <p:extLst>
      <p:ext uri="{BB962C8B-B14F-4D97-AF65-F5344CB8AC3E}">
        <p14:creationId xmlns:p14="http://schemas.microsoft.com/office/powerpoint/2010/main" val="199026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096265" y="1820260"/>
            <a:ext cx="409546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rgbClr val="58CDFC"/>
                </a:solidFill>
                <a:latin typeface="+mn-lt"/>
                <a:ea typeface="Helvetica Neue"/>
                <a:cs typeface="Helvetica Neue"/>
                <a:sym typeface="Helvetica Neue"/>
              </a:rPr>
              <a:t>Unidad </a:t>
            </a:r>
            <a:r>
              <a:rPr lang="en-GB" sz="6000" b="1" dirty="0">
                <a:solidFill>
                  <a:srgbClr val="58CDFC"/>
                </a:solidFill>
                <a:latin typeface="+mn-lt"/>
                <a:ea typeface="Helvetica Neue"/>
                <a:cs typeface="Helvetica Neue"/>
                <a:sym typeface="Helvetica Neue"/>
              </a:rPr>
              <a:t>3</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89"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n-GB" sz="4800" b="1">
                <a:solidFill>
                  <a:schemeClr val="dk1"/>
                </a:solidFill>
                <a:latin typeface="+mn-lt"/>
                <a:ea typeface="Helvetica Neue"/>
                <a:cs typeface="Helvetica Neue"/>
                <a:sym typeface="Helvetica Neue"/>
              </a:rPr>
              <a:t>Consejos prácticos y escollos comunes</a:t>
            </a:r>
            <a:endParaRPr lang="en-GB" sz="4800" b="1" dirty="0">
              <a:latin typeface="+mn-lt"/>
            </a:endParaRPr>
          </a:p>
        </p:txBody>
      </p:sp>
    </p:spTree>
    <p:extLst>
      <p:ext uri="{BB962C8B-B14F-4D97-AF65-F5344CB8AC3E}">
        <p14:creationId xmlns:p14="http://schemas.microsoft.com/office/powerpoint/2010/main" val="363786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432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Gestión de archivos compartidos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Tras exponer las principales herramientas y plataformas digitales para compartir, introduzcamos la </a:t>
            </a:r>
            <a:r>
              <a:rPr lang="es-ES" sz="2400" b="1">
                <a:solidFill>
                  <a:schemeClr val="accent4"/>
                </a:solidFill>
                <a:latin typeface="+mn-lt"/>
                <a:ea typeface="Helvetica Neue"/>
                <a:cs typeface="Helvetica Neue"/>
                <a:sym typeface="Helvetica Neue"/>
              </a:rPr>
              <a:t>importancia de gestionar la información y los archivos compartidos</a:t>
            </a:r>
            <a:r>
              <a:rPr lang="es-ES" sz="2400">
                <a:solidFill>
                  <a:schemeClr val="accent4"/>
                </a:solidFill>
                <a:latin typeface="+mn-lt"/>
                <a:ea typeface="Helvetica Neue"/>
                <a:cs typeface="Helvetica Neue"/>
                <a:sym typeface="Helvetica Neue"/>
              </a:rPr>
              <a:t>. La gestión eficaz parece </a:t>
            </a:r>
            <a:r>
              <a:rPr lang="es-ES" sz="2400" b="1">
                <a:solidFill>
                  <a:schemeClr val="accent4"/>
                </a:solidFill>
                <a:latin typeface="+mn-lt"/>
                <a:ea typeface="Helvetica Neue"/>
                <a:cs typeface="Helvetica Neue"/>
                <a:sym typeface="Helvetica Neue"/>
              </a:rPr>
              <a:t>esencial para la organización y la accesibilidad.</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Wingdings" pitchFamily="2" charset="2"/>
              </a:rPr>
              <a:t>Los usuarios deben establecer un </a:t>
            </a:r>
            <a:r>
              <a:rPr lang="es-ES" sz="2400" b="1">
                <a:solidFill>
                  <a:schemeClr val="accent4"/>
                </a:solidFill>
                <a:latin typeface="+mn-lt"/>
                <a:ea typeface="Helvetica Neue"/>
                <a:cs typeface="Helvetica Neue"/>
                <a:sym typeface="Wingdings" pitchFamily="2" charset="2"/>
              </a:rPr>
              <a:t>sistema claro de organización de archivos y convenciones de nomenclatura </a:t>
            </a:r>
            <a:r>
              <a:rPr lang="es-ES" sz="2400">
                <a:solidFill>
                  <a:schemeClr val="accent4"/>
                </a:solidFill>
                <a:latin typeface="+mn-lt"/>
                <a:ea typeface="Helvetica Neue"/>
                <a:cs typeface="Helvetica Neue"/>
                <a:sym typeface="Wingdings" pitchFamily="2" charset="2"/>
              </a:rPr>
              <a:t>para garantizar una fácil recuperación. A propósito, he aquí las </a:t>
            </a:r>
            <a:r>
              <a:rPr lang="es-ES" sz="2400" b="1">
                <a:solidFill>
                  <a:schemeClr val="accent4"/>
                </a:solidFill>
                <a:latin typeface="+mn-lt"/>
                <a:ea typeface="Helvetica Neue"/>
                <a:cs typeface="Helvetica Neue"/>
                <a:sym typeface="Wingdings" pitchFamily="2" charset="2"/>
              </a:rPr>
              <a:t>mejores prácticas </a:t>
            </a:r>
            <a:r>
              <a:rPr lang="es-ES" sz="2400">
                <a:solidFill>
                  <a:schemeClr val="accent4"/>
                </a:solidFill>
                <a:latin typeface="+mn-lt"/>
                <a:ea typeface="Helvetica Neue"/>
                <a:cs typeface="Helvetica Neue"/>
                <a:sym typeface="Wingdings" pitchFamily="2" charset="2"/>
              </a:rPr>
              <a:t>tomando como ejemplo un documento con entradas para la declaración de la renta:</a:t>
            </a:r>
          </a:p>
          <a:p>
            <a:pPr marL="0" marR="0" lvl="0" indent="0" algn="just" rtl="0">
              <a:spcBef>
                <a:spcPts val="0"/>
              </a:spcBef>
              <a:spcAft>
                <a:spcPts val="0"/>
              </a:spcAft>
              <a:buNone/>
            </a:pPr>
            <a:endParaRPr lang="en-GB" sz="1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endParaRPr lang="en-GB" sz="100" dirty="0">
              <a:solidFill>
                <a:schemeClr val="accent4"/>
              </a:solidFill>
              <a:latin typeface="+mn-lt"/>
              <a:ea typeface="Helvetica Neue"/>
              <a:cs typeface="Helvetica Neue"/>
              <a:sym typeface="Wingdings" pitchFamily="2" charset="2"/>
            </a:endParaRPr>
          </a:p>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Wingdings" pitchFamily="2" charset="2"/>
              </a:rPr>
              <a:t>Utiliza </a:t>
            </a:r>
            <a:r>
              <a:rPr lang="en-GB" sz="2400" b="1">
                <a:solidFill>
                  <a:schemeClr val="accent4"/>
                </a:solidFill>
                <a:latin typeface="+mn-lt"/>
                <a:ea typeface="Helvetica Neue"/>
                <a:cs typeface="Helvetica Neue"/>
                <a:sym typeface="Wingdings" pitchFamily="2" charset="2"/>
              </a:rPr>
              <a:t>nombres de archivos descriptivos </a:t>
            </a:r>
            <a:r>
              <a:rPr lang="en-GB" sz="2400">
                <a:solidFill>
                  <a:schemeClr val="accent4"/>
                </a:solidFill>
                <a:latin typeface="+mn-lt"/>
                <a:ea typeface="Helvetica Neue"/>
                <a:cs typeface="Helvetica Neue"/>
                <a:sym typeface="Wingdings" pitchFamily="2" charset="2"/>
              </a:rPr>
              <a:t>para guardar, compartir y facilitar la navegación y la búsqueda.</a:t>
            </a:r>
          </a:p>
          <a:p>
            <a:pPr marL="342900" marR="0" lvl="0" indent="-342900" algn="just" rtl="0">
              <a:spcBef>
                <a:spcPts val="0"/>
              </a:spcBef>
              <a:spcAft>
                <a:spcPts val="0"/>
              </a:spcAft>
              <a:buFont typeface="Arial" panose="020B0604020202020204" pitchFamily="34" charset="0"/>
              <a:buChar char="•"/>
            </a:pPr>
            <a:endParaRPr lang="en-GB" sz="2400" dirty="0">
              <a:solidFill>
                <a:schemeClr val="accent4"/>
              </a:solidFill>
              <a:latin typeface="+mn-lt"/>
              <a:ea typeface="Helvetica Neue"/>
              <a:cs typeface="Helvetica Neue"/>
              <a:sym typeface="Wingdings" pitchFamily="2" charset="2"/>
            </a:endParaRPr>
          </a:p>
          <a:p>
            <a:pPr marR="0" lvl="0" algn="just" rtl="0">
              <a:spcBef>
                <a:spcPts val="0"/>
              </a:spcBef>
              <a:spcAft>
                <a:spcPts val="0"/>
              </a:spcAft>
            </a:pPr>
            <a:r>
              <a:rPr lang="en-GB" sz="2400" b="1">
                <a:solidFill>
                  <a:srgbClr val="00CCFF"/>
                </a:solidFill>
                <a:latin typeface="+mn-lt"/>
                <a:ea typeface="Helvetica Neue"/>
                <a:cs typeface="Helvetica Neue"/>
                <a:sym typeface="Wingdings" pitchFamily="2" charset="2"/>
              </a:rPr>
              <a:t>Ejemplo</a:t>
            </a:r>
            <a:r>
              <a:rPr lang="en-GB" sz="2400">
                <a:solidFill>
                  <a:schemeClr val="accent4"/>
                </a:solidFill>
                <a:latin typeface="+mn-lt"/>
                <a:ea typeface="Helvetica Neue"/>
                <a:cs typeface="Helvetica Neue"/>
                <a:sym typeface="Wingdings" pitchFamily="2" charset="2"/>
              </a:rPr>
              <a:t>:</a:t>
            </a:r>
            <a:r>
              <a:rPr lang="en-GB" sz="2400" b="1">
                <a:solidFill>
                  <a:schemeClr val="accent4"/>
                </a:solidFill>
                <a:latin typeface="+mn-lt"/>
                <a:ea typeface="Helvetica Neue"/>
                <a:cs typeface="Helvetica Neue"/>
                <a:sym typeface="Wingdings" pitchFamily="2" charset="2"/>
              </a:rPr>
              <a:t> 	</a:t>
            </a:r>
            <a:r>
              <a:rPr lang="en-GB" sz="2400">
                <a:solidFill>
                  <a:srgbClr val="FFC000"/>
                </a:solidFill>
                <a:latin typeface="+mn-lt"/>
                <a:ea typeface="Helvetica Neue"/>
                <a:cs typeface="Helvetica Neue"/>
                <a:sym typeface="Wingdings" pitchFamily="2" charset="2"/>
              </a:rPr>
              <a:t>DDMMAAAA</a:t>
            </a:r>
            <a:r>
              <a:rPr lang="en-GB" sz="3000" b="1">
                <a:solidFill>
                  <a:srgbClr val="FF0000"/>
                </a:solidFill>
                <a:latin typeface="+mn-lt"/>
                <a:ea typeface="Helvetica Neue"/>
                <a:cs typeface="Helvetica Neue"/>
                <a:sym typeface="Wingdings" pitchFamily="2" charset="2"/>
              </a:rPr>
              <a:t>*</a:t>
            </a:r>
            <a:r>
              <a:rPr lang="en-GB" sz="2400">
                <a:solidFill>
                  <a:schemeClr val="accent4"/>
                </a:solidFill>
                <a:latin typeface="+mn-lt"/>
                <a:ea typeface="Helvetica Neue"/>
                <a:cs typeface="Helvetica Neue"/>
                <a:sym typeface="Wingdings" pitchFamily="2" charset="2"/>
              </a:rPr>
              <a:t> </a:t>
            </a:r>
            <a:r>
              <a:rPr lang="en-GB" sz="2400">
                <a:solidFill>
                  <a:schemeClr val="accent1">
                    <a:lumMod val="50000"/>
                  </a:schemeClr>
                </a:solidFill>
                <a:latin typeface="+mn-lt"/>
                <a:ea typeface="Helvetica Neue"/>
                <a:cs typeface="Helvetica Neue"/>
                <a:sym typeface="Wingdings" pitchFamily="2" charset="2"/>
              </a:rPr>
              <a:t>Apellido de la persona </a:t>
            </a:r>
            <a:r>
              <a:rPr lang="en-GB" sz="2400">
                <a:solidFill>
                  <a:srgbClr val="7030A0"/>
                </a:solidFill>
                <a:latin typeface="+mn-lt"/>
                <a:ea typeface="Helvetica Neue"/>
                <a:cs typeface="Helvetica Neue"/>
                <a:sym typeface="Wingdings" pitchFamily="2" charset="2"/>
              </a:rPr>
              <a:t>Tema</a:t>
            </a:r>
            <a:r>
              <a:rPr lang="en-GB" sz="2400">
                <a:solidFill>
                  <a:schemeClr val="accent4"/>
                </a:solidFill>
                <a:latin typeface="+mn-lt"/>
                <a:ea typeface="Helvetica Neue"/>
                <a:cs typeface="Helvetica Neue"/>
                <a:sym typeface="Wingdings" pitchFamily="2" charset="2"/>
              </a:rPr>
              <a:t> </a:t>
            </a:r>
            <a:r>
              <a:rPr lang="en-GB" sz="2400">
                <a:solidFill>
                  <a:srgbClr val="008F00"/>
                </a:solidFill>
                <a:latin typeface="+mn-lt"/>
                <a:ea typeface="Helvetica Neue"/>
                <a:cs typeface="Helvetica Neue"/>
                <a:sym typeface="Wingdings" pitchFamily="2" charset="2"/>
              </a:rPr>
              <a:t>Año de referencia</a:t>
            </a:r>
            <a:r>
              <a:rPr lang="en-GB" sz="2400">
                <a:solidFill>
                  <a:schemeClr val="accent4"/>
                </a:solidFill>
                <a:latin typeface="+mn-lt"/>
                <a:ea typeface="Helvetica Neue"/>
                <a:cs typeface="Helvetica Neue"/>
                <a:sym typeface="Wingdings" pitchFamily="2" charset="2"/>
              </a:rPr>
              <a:t>.</a:t>
            </a:r>
            <a:r>
              <a:rPr lang="en-GB" sz="2400" dirty="0" err="1">
                <a:solidFill>
                  <a:schemeClr val="accent4"/>
                </a:solidFill>
                <a:latin typeface="+mn-lt"/>
                <a:ea typeface="Helvetica Neue"/>
                <a:cs typeface="Helvetica Neue"/>
                <a:sym typeface="Wingdings" pitchFamily="2" charset="2"/>
              </a:rPr>
              <a:t>docx</a:t>
            </a:r>
            <a:endParaRPr lang="en-GB" sz="2400" dirty="0">
              <a:solidFill>
                <a:schemeClr val="accent4"/>
              </a:solidFill>
              <a:latin typeface="+mn-lt"/>
              <a:ea typeface="Helvetica Neue"/>
              <a:cs typeface="Helvetica Neue"/>
              <a:sym typeface="Wingdings" pitchFamily="2" charset="2"/>
            </a:endParaRPr>
          </a:p>
          <a:p>
            <a:pPr marR="0" lvl="0" algn="just" rtl="0">
              <a:spcBef>
                <a:spcPts val="0"/>
              </a:spcBef>
              <a:spcAft>
                <a:spcPts val="0"/>
              </a:spcAft>
            </a:pPr>
            <a:r>
              <a:rPr lang="en-GB" sz="2400" b="1" dirty="0">
                <a:solidFill>
                  <a:schemeClr val="accent4"/>
                </a:solidFill>
                <a:latin typeface="+mn-lt"/>
                <a:ea typeface="Helvetica Neue"/>
                <a:cs typeface="Helvetica Neue"/>
                <a:sym typeface="Wingdings" pitchFamily="2" charset="2"/>
              </a:rPr>
              <a:t>	</a:t>
            </a:r>
            <a:r>
              <a:rPr lang="en-GB" sz="2400" b="1">
                <a:solidFill>
                  <a:schemeClr val="accent4"/>
                </a:solidFill>
                <a:latin typeface="+mn-lt"/>
                <a:ea typeface="Helvetica Neue"/>
                <a:cs typeface="Helvetica Neue"/>
                <a:sym typeface="Wingdings" pitchFamily="2" charset="2"/>
              </a:rPr>
              <a:t>	15062023 García Declaración de la renta 2022</a:t>
            </a:r>
            <a:r>
              <a:rPr lang="en-GB" sz="2400" b="1" dirty="0">
                <a:solidFill>
                  <a:schemeClr val="accent4"/>
                </a:solidFill>
                <a:latin typeface="+mn-lt"/>
                <a:ea typeface="Helvetica Neue"/>
                <a:cs typeface="Helvetica Neue"/>
                <a:sym typeface="Wingdings" pitchFamily="2" charset="2"/>
              </a:rPr>
              <a:t>.docx</a:t>
            </a:r>
          </a:p>
          <a:p>
            <a:pPr marR="0" lvl="0" algn="just" rtl="0">
              <a:spcBef>
                <a:spcPts val="0"/>
              </a:spcBef>
              <a:spcAft>
                <a:spcPts val="0"/>
              </a:spcAft>
            </a:pPr>
            <a:endParaRPr lang="en-GB" sz="1200" dirty="0">
              <a:solidFill>
                <a:schemeClr val="accent4"/>
              </a:solidFill>
              <a:latin typeface="+mn-lt"/>
              <a:ea typeface="Helvetica Neue"/>
              <a:cs typeface="Helvetica Neue"/>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3</a:t>
            </a:r>
            <a:r>
              <a:rPr lang="en-GB" sz="4800" b="1">
                <a:solidFill>
                  <a:schemeClr val="accent4"/>
                </a:solidFill>
                <a:latin typeface="+mn-lt"/>
                <a:ea typeface="Helvetica Neue"/>
                <a:cs typeface="Helvetica Neue"/>
                <a:sym typeface="Helvetica Neue"/>
              </a:rPr>
              <a:t>. Consejos prácticos y escollos comunes</a:t>
            </a:r>
            <a:endParaRPr lang="en-GB" sz="4800" b="1" dirty="0">
              <a:solidFill>
                <a:schemeClr val="accent4"/>
              </a:solidFill>
              <a:latin typeface="+mn-lt"/>
              <a:ea typeface="Helvetica Neue"/>
              <a:cs typeface="Helvetica Neue"/>
              <a:sym typeface="Helvetica Neue"/>
            </a:endParaRPr>
          </a:p>
        </p:txBody>
      </p:sp>
      <p:sp>
        <p:nvSpPr>
          <p:cNvPr id="5" name="CasellaDiTesto 4">
            <a:extLst>
              <a:ext uri="{FF2B5EF4-FFF2-40B4-BE49-F238E27FC236}">
                <a16:creationId xmlns:a16="http://schemas.microsoft.com/office/drawing/2014/main" id="{73309757-0A60-2A2D-041C-6B452636600D}"/>
              </a:ext>
            </a:extLst>
          </p:cNvPr>
          <p:cNvSpPr txBox="1"/>
          <p:nvPr/>
        </p:nvSpPr>
        <p:spPr>
          <a:xfrm>
            <a:off x="12429140" y="8229658"/>
            <a:ext cx="5461293" cy="553998"/>
          </a:xfrm>
          <a:prstGeom prst="rect">
            <a:avLst/>
          </a:prstGeom>
          <a:noFill/>
        </p:spPr>
        <p:txBody>
          <a:bodyPr wrap="square" rtlCol="0">
            <a:spAutoFit/>
          </a:bodyPr>
          <a:lstStyle/>
          <a:p>
            <a:r>
              <a:rPr lang="en-GB" sz="3000" b="1">
                <a:solidFill>
                  <a:srgbClr val="FF0000"/>
                </a:solidFill>
              </a:rPr>
              <a:t>*</a:t>
            </a:r>
            <a:r>
              <a:rPr lang="en-GB" sz="1800" b="1">
                <a:solidFill>
                  <a:srgbClr val="FF0000"/>
                </a:solidFill>
              </a:rPr>
              <a:t>guardar la fecha en el formato día/mes/año</a:t>
            </a:r>
            <a:endParaRPr lang="en-GB" sz="1800" b="1" dirty="0">
              <a:solidFill>
                <a:srgbClr val="FF0000"/>
              </a:solidFill>
            </a:endParaRPr>
          </a:p>
        </p:txBody>
      </p:sp>
    </p:spTree>
    <p:extLst>
      <p:ext uri="{BB962C8B-B14F-4D97-AF65-F5344CB8AC3E}">
        <p14:creationId xmlns:p14="http://schemas.microsoft.com/office/powerpoint/2010/main" val="87408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77049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Gestión de archivos compartidos</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R="0" lvl="0" algn="just" rtl="0">
              <a:spcBef>
                <a:spcPts val="0"/>
              </a:spcBef>
              <a:spcAft>
                <a:spcPts val="0"/>
              </a:spcAft>
            </a:pPr>
            <a:endParaRPr lang="en-GB" sz="1200" dirty="0">
              <a:solidFill>
                <a:schemeClr val="accent4"/>
              </a:solidFill>
              <a:latin typeface="+mn-lt"/>
              <a:ea typeface="Helvetica Neue"/>
              <a:cs typeface="Helvetica Neue"/>
              <a:sym typeface="Wingdings" pitchFamily="2" charset="2"/>
            </a:endParaRPr>
          </a:p>
          <a:p>
            <a:pPr marL="342900" marR="0" lvl="0" indent="-342900" algn="just" rtl="0">
              <a:spcBef>
                <a:spcPts val="0"/>
              </a:spcBef>
              <a:spcAft>
                <a:spcPts val="0"/>
              </a:spcAft>
              <a:buFont typeface="Arial" panose="020B0604020202020204" pitchFamily="34" charset="0"/>
              <a:buChar char="•"/>
            </a:pPr>
            <a:r>
              <a:rPr lang="es-ES" sz="2400">
                <a:solidFill>
                  <a:schemeClr val="accent4"/>
                </a:solidFill>
                <a:latin typeface="+mn-lt"/>
                <a:ea typeface="Helvetica Neue"/>
                <a:cs typeface="Helvetica Neue"/>
                <a:sym typeface="Wingdings" pitchFamily="2" charset="2"/>
              </a:rPr>
              <a:t>Utiliza funciones como la </a:t>
            </a:r>
            <a:r>
              <a:rPr lang="es-ES" sz="2400" b="1">
                <a:solidFill>
                  <a:schemeClr val="accent4"/>
                </a:solidFill>
                <a:latin typeface="+mn-lt"/>
                <a:ea typeface="Helvetica Neue"/>
                <a:cs typeface="Helvetica Neue"/>
                <a:sym typeface="Wingdings" pitchFamily="2" charset="2"/>
              </a:rPr>
              <a:t>sincronización y el control de versiones </a:t>
            </a:r>
            <a:r>
              <a:rPr lang="es-ES" sz="2400">
                <a:solidFill>
                  <a:schemeClr val="accent4"/>
                </a:solidFill>
                <a:latin typeface="+mn-lt"/>
                <a:ea typeface="Helvetica Neue"/>
                <a:cs typeface="Helvetica Neue"/>
                <a:sym typeface="Wingdings" pitchFamily="2" charset="2"/>
              </a:rPr>
              <a:t>para realizar un seguimiento de los cambios y mantener un historial de las revisiones de los documentos.</a:t>
            </a:r>
          </a:p>
          <a:p>
            <a:pPr marR="0" lvl="0" algn="just" rtl="0">
              <a:spcBef>
                <a:spcPts val="0"/>
              </a:spcBef>
              <a:spcAft>
                <a:spcPts val="0"/>
              </a:spcAft>
            </a:pPr>
            <a:endParaRPr lang="en-GB" sz="2400" dirty="0">
              <a:solidFill>
                <a:schemeClr val="accent4"/>
              </a:solidFill>
              <a:latin typeface="+mn-lt"/>
              <a:ea typeface="Helvetica Neue"/>
              <a:cs typeface="Helvetica Neue"/>
              <a:sym typeface="Wingdings" pitchFamily="2" charset="2"/>
            </a:endParaRPr>
          </a:p>
          <a:p>
            <a:pPr marR="0" lvl="0" algn="just" rtl="0">
              <a:spcBef>
                <a:spcPts val="0"/>
              </a:spcBef>
              <a:spcAft>
                <a:spcPts val="0"/>
              </a:spcAft>
            </a:pPr>
            <a:r>
              <a:rPr lang="en-GB" sz="2400">
                <a:solidFill>
                  <a:schemeClr val="accent4"/>
                </a:solidFill>
                <a:latin typeface="+mn-lt"/>
                <a:ea typeface="Helvetica Neue"/>
                <a:cs typeface="Helvetica Neue"/>
                <a:sym typeface="Wingdings" pitchFamily="2" charset="2"/>
              </a:rPr>
              <a:t>En nuestro </a:t>
            </a:r>
            <a:r>
              <a:rPr lang="en-GB" sz="2400" b="1">
                <a:solidFill>
                  <a:srgbClr val="00CCFF"/>
                </a:solidFill>
                <a:latin typeface="+mn-lt"/>
                <a:ea typeface="Helvetica Neue"/>
                <a:cs typeface="Helvetica Neue"/>
                <a:sym typeface="Wingdings" pitchFamily="2" charset="2"/>
              </a:rPr>
              <a:t>ejemplo</a:t>
            </a:r>
            <a:r>
              <a:rPr lang="en-GB" sz="2400">
                <a:solidFill>
                  <a:schemeClr val="accent4"/>
                </a:solidFill>
                <a:latin typeface="+mn-lt"/>
                <a:ea typeface="Helvetica Neue"/>
                <a:cs typeface="Helvetica Neue"/>
                <a:sym typeface="Wingdings" pitchFamily="2" charset="2"/>
              </a:rPr>
              <a:t> (</a:t>
            </a:r>
            <a:r>
              <a:rPr lang="es-ES" sz="2400">
                <a:solidFill>
                  <a:schemeClr val="accent4"/>
                </a:solidFill>
                <a:latin typeface="+mn-lt"/>
                <a:ea typeface="Helvetica Neue"/>
                <a:cs typeface="Helvetica Neue"/>
                <a:sym typeface="Wingdings" pitchFamily="2" charset="2"/>
              </a:rPr>
              <a:t>declaración de la renta), es importante guardar </a:t>
            </a:r>
            <a:r>
              <a:rPr lang="es-ES" sz="2400" b="1">
                <a:solidFill>
                  <a:schemeClr val="accent4"/>
                </a:solidFill>
                <a:latin typeface="+mn-lt"/>
                <a:ea typeface="Helvetica Neue"/>
                <a:cs typeface="Helvetica Neue"/>
                <a:sym typeface="Wingdings" pitchFamily="2" charset="2"/>
              </a:rPr>
              <a:t>múltiples versiones </a:t>
            </a:r>
            <a:r>
              <a:rPr lang="es-ES" sz="2400">
                <a:solidFill>
                  <a:schemeClr val="accent4"/>
                </a:solidFill>
                <a:latin typeface="+mn-lt"/>
                <a:ea typeface="Helvetica Neue"/>
                <a:cs typeface="Helvetica Neue"/>
                <a:sym typeface="Wingdings" pitchFamily="2" charset="2"/>
              </a:rPr>
              <a:t>del documento cada vez que se realicen cambios. Esto puede lograrse creando copias del fichero con fechas diferentes y conservando las versiones anteriores, </a:t>
            </a:r>
            <a:r>
              <a:rPr lang="es-ES" sz="2400" b="1">
                <a:solidFill>
                  <a:schemeClr val="accent4"/>
                </a:solidFill>
                <a:latin typeface="+mn-lt"/>
                <a:ea typeface="Helvetica Neue"/>
                <a:cs typeface="Helvetica Neue"/>
                <a:sym typeface="Wingdings" pitchFamily="2" charset="2"/>
              </a:rPr>
              <a:t>como a continuación</a:t>
            </a:r>
            <a:r>
              <a:rPr lang="en-GB" sz="2400" b="0" i="0">
                <a:solidFill>
                  <a:schemeClr val="accent4"/>
                </a:solidFill>
                <a:effectLst/>
                <a:latin typeface="Arial" panose="020B0604020202020204" pitchFamily="34" charset="0"/>
                <a:cs typeface="Arial" panose="020B0604020202020204" pitchFamily="34" charset="0"/>
              </a:rPr>
              <a:t>:</a:t>
            </a:r>
          </a:p>
          <a:p>
            <a:pPr marR="0" lvl="0" algn="just" rtl="0">
              <a:spcBef>
                <a:spcPts val="0"/>
              </a:spcBef>
              <a:spcAft>
                <a:spcPts val="0"/>
              </a:spcAft>
            </a:pPr>
            <a:endParaRPr lang="en-GB" sz="2400" b="0" i="0" dirty="0">
              <a:solidFill>
                <a:schemeClr val="accent4"/>
              </a:solidFill>
              <a:effectLst/>
              <a:latin typeface="Arial" panose="020B0604020202020204" pitchFamily="34" charset="0"/>
              <a:cs typeface="Arial" panose="020B0604020202020204" pitchFamily="34" charset="0"/>
            </a:endParaRPr>
          </a:p>
          <a:p>
            <a:pPr marR="0" lvl="0" algn="just" rtl="0">
              <a:spcBef>
                <a:spcPts val="0"/>
              </a:spcBef>
              <a:spcAft>
                <a:spcPts val="0"/>
              </a:spcAft>
            </a:pPr>
            <a:r>
              <a:rPr lang="en-GB" sz="2400" b="1" dirty="0">
                <a:solidFill>
                  <a:schemeClr val="accent4"/>
                </a:solidFill>
                <a:latin typeface="Arial" panose="020B0604020202020204" pitchFamily="34" charset="0"/>
                <a:ea typeface="Helvetica Neue"/>
                <a:cs typeface="Arial" panose="020B0604020202020204" pitchFamily="34" charset="0"/>
                <a:sym typeface="Wingdings" pitchFamily="2" charset="2"/>
              </a:rPr>
              <a:t>	</a:t>
            </a:r>
            <a:r>
              <a:rPr lang="en-GB" sz="2400" b="1">
                <a:solidFill>
                  <a:schemeClr val="accent4"/>
                </a:solidFill>
                <a:latin typeface="Arial" panose="020B0604020202020204" pitchFamily="34" charset="0"/>
                <a:ea typeface="Helvetica Neue"/>
                <a:cs typeface="Arial" panose="020B0604020202020204" pitchFamily="34" charset="0"/>
                <a:sym typeface="Wingdings" pitchFamily="2" charset="2"/>
              </a:rPr>
              <a:t>	</a:t>
            </a:r>
            <a:r>
              <a:rPr lang="es-ES" sz="2400" b="1">
                <a:solidFill>
                  <a:schemeClr val="accent4"/>
                </a:solidFill>
                <a:latin typeface="Arial" panose="020B0604020202020204" pitchFamily="34" charset="0"/>
                <a:ea typeface="Helvetica Neue"/>
                <a:cs typeface="Arial" panose="020B0604020202020204" pitchFamily="34" charset="0"/>
                <a:sym typeface="Wingdings" pitchFamily="2" charset="2"/>
              </a:rPr>
              <a:t>15052023 García Declaración de la renta – 2022.docx</a:t>
            </a:r>
          </a:p>
          <a:p>
            <a:pPr marR="0" lvl="0" algn="just" rtl="0">
              <a:spcBef>
                <a:spcPts val="0"/>
              </a:spcBef>
              <a:spcAft>
                <a:spcPts val="0"/>
              </a:spcAft>
            </a:pPr>
            <a:r>
              <a:rPr lang="es-ES" sz="2400" b="1">
                <a:solidFill>
                  <a:schemeClr val="accent4"/>
                </a:solidFill>
                <a:latin typeface="Arial" panose="020B0604020202020204" pitchFamily="34" charset="0"/>
                <a:ea typeface="Helvetica Neue"/>
                <a:cs typeface="Arial" panose="020B0604020202020204" pitchFamily="34" charset="0"/>
                <a:sym typeface="Wingdings" pitchFamily="2" charset="2"/>
              </a:rPr>
              <a:t>		01062023 García Declaración de la renta – 2022.docx</a:t>
            </a:r>
          </a:p>
          <a:p>
            <a:pPr marR="0" lvl="0" algn="just" rtl="0">
              <a:spcBef>
                <a:spcPts val="0"/>
              </a:spcBef>
              <a:spcAft>
                <a:spcPts val="0"/>
              </a:spcAft>
            </a:pPr>
            <a:r>
              <a:rPr lang="es-ES" sz="2400" b="1">
                <a:solidFill>
                  <a:schemeClr val="accent4"/>
                </a:solidFill>
                <a:latin typeface="Arial" panose="020B0604020202020204" pitchFamily="34" charset="0"/>
                <a:ea typeface="Helvetica Neue"/>
                <a:cs typeface="Arial" panose="020B0604020202020204" pitchFamily="34" charset="0"/>
                <a:sym typeface="Wingdings" pitchFamily="2" charset="2"/>
              </a:rPr>
              <a:t>		15062023 García Declaración de la renta – 2022.docx</a:t>
            </a:r>
            <a:endParaRPr lang="es-ES" sz="2400" b="1" dirty="0">
              <a:solidFill>
                <a:schemeClr val="accent4"/>
              </a:solidFill>
              <a:latin typeface="Arial" panose="020B0604020202020204" pitchFamily="34" charset="0"/>
              <a:ea typeface="Helvetica Neue"/>
              <a:cs typeface="Arial" panose="020B0604020202020204" pitchFamily="34" charset="0"/>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3</a:t>
            </a:r>
            <a:r>
              <a:rPr lang="en-GB" sz="4800" b="1">
                <a:solidFill>
                  <a:schemeClr val="accent4"/>
                </a:solidFill>
                <a:latin typeface="+mn-lt"/>
                <a:ea typeface="Helvetica Neue"/>
                <a:cs typeface="Helvetica Neue"/>
                <a:sym typeface="Helvetica Neue"/>
              </a:rPr>
              <a:t>. Consejos prácticos y escollos comunes</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222925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5" name="Google Shape;105;p4"/>
          <p:cNvSpPr txBox="1"/>
          <p:nvPr/>
        </p:nvSpPr>
        <p:spPr>
          <a:xfrm>
            <a:off x="1277086" y="2835882"/>
            <a:ext cx="16183000"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¡Te doy la bienvenida al curso “</a:t>
            </a:r>
            <a:r>
              <a:rPr lang="es-ES" sz="2400" b="1">
                <a:solidFill>
                  <a:schemeClr val="dk1"/>
                </a:solidFill>
                <a:latin typeface="+mn-lt"/>
                <a:ea typeface="Helvetica Neue"/>
                <a:cs typeface="Helvetica Neue"/>
                <a:sym typeface="Helvetica Neue"/>
              </a:rPr>
              <a:t>Compartir es fácil: habilidades esenciales en la era digital</a:t>
            </a:r>
            <a:r>
              <a:rPr lang="es-ES" sz="240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En el mundo interconectado de hoy, compartir información en línea se ha convertido en parte integrante de nuestras vidas. Este curso está diseñado para dotarte de los </a:t>
            </a:r>
            <a:r>
              <a:rPr lang="es-ES" sz="2400" b="1">
                <a:solidFill>
                  <a:schemeClr val="dk1"/>
                </a:solidFill>
                <a:latin typeface="+mn-lt"/>
                <a:ea typeface="Helvetica Neue"/>
                <a:cs typeface="Helvetica Neue"/>
                <a:sym typeface="Helvetica Neue"/>
              </a:rPr>
              <a:t>conocimientos y habilidades necesarios </a:t>
            </a:r>
            <a:r>
              <a:rPr lang="es-ES" sz="2400">
                <a:solidFill>
                  <a:schemeClr val="dk1"/>
                </a:solidFill>
                <a:latin typeface="+mn-lt"/>
                <a:ea typeface="Helvetica Neue"/>
                <a:cs typeface="Helvetica Neue"/>
                <a:sym typeface="Helvetica Neue"/>
              </a:rPr>
              <a:t>para navegar por el mundo digital con confianza y responsabilidad</a:t>
            </a:r>
            <a:r>
              <a:rPr lang="en-GB" sz="2400">
                <a:solidFill>
                  <a:schemeClr val="dk1"/>
                </a:solidFill>
                <a:latin typeface="+mn-lt"/>
                <a:ea typeface="Helvetica Neue"/>
                <a:cs typeface="Helvetica Neue"/>
                <a:sym typeface="Helvetica Neue"/>
              </a:rPr>
              <a:t>.</a:t>
            </a: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Los </a:t>
            </a:r>
            <a:r>
              <a:rPr lang="es-ES" sz="2400" b="1">
                <a:solidFill>
                  <a:schemeClr val="dk1"/>
                </a:solidFill>
                <a:latin typeface="+mn-lt"/>
                <a:ea typeface="Helvetica Neue"/>
                <a:cs typeface="Helvetica Neue"/>
                <a:sym typeface="Helvetica Neue"/>
              </a:rPr>
              <a:t>temas clave</a:t>
            </a:r>
            <a:r>
              <a:rPr lang="es-ES" sz="2400">
                <a:solidFill>
                  <a:schemeClr val="dk1"/>
                </a:solidFill>
                <a:latin typeface="+mn-lt"/>
                <a:ea typeface="Helvetica Neue"/>
                <a:cs typeface="Helvetica Neue"/>
                <a:sym typeface="Helvetica Neue"/>
              </a:rPr>
              <a:t> cubiertos en este módulo son:</a:t>
            </a:r>
            <a:r>
              <a:rPr lang="en-GB" sz="2400">
                <a:solidFill>
                  <a:schemeClr val="dk1"/>
                </a:solidFill>
                <a:latin typeface="+mn-lt"/>
                <a:ea typeface="Helvetica Neue"/>
                <a:cs typeface="Helvetica Neue"/>
                <a:sym typeface="Helvetica Neue"/>
              </a:rPr>
              <a:t>:</a:t>
            </a:r>
            <a:endParaRPr lang="en-GB" sz="2400" dirty="0">
              <a:solidFill>
                <a:schemeClr val="dk1"/>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58CDFC"/>
                </a:solidFill>
                <a:latin typeface="+mn-lt"/>
                <a:ea typeface="Helvetica Neue"/>
                <a:cs typeface="Helvetica Neue"/>
                <a:sym typeface="Helvetica Neue"/>
              </a:rPr>
              <a:t>Introducción</a:t>
            </a:r>
            <a:endParaRPr lang="en-GB" b="1" dirty="0">
              <a:solidFill>
                <a:srgbClr val="58CDFC"/>
              </a:solidFill>
              <a:latin typeface="+mn-lt"/>
            </a:endParaRPr>
          </a:p>
        </p:txBody>
      </p:sp>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40" t="8553" r="7832" b="3216"/>
          <a:stretch/>
        </p:blipFill>
        <p:spPr bwMode="auto">
          <a:xfrm>
            <a:off x="13958888" y="4742474"/>
            <a:ext cx="3501198" cy="426163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B20CDBBF-7716-CFD3-D137-E7867CCA0DD4}"/>
              </a:ext>
            </a:extLst>
          </p:cNvPr>
          <p:cNvSpPr txBox="1"/>
          <p:nvPr/>
        </p:nvSpPr>
        <p:spPr>
          <a:xfrm>
            <a:off x="1828800" y="5772456"/>
            <a:ext cx="13563600" cy="3046988"/>
          </a:xfrm>
          <a:prstGeom prst="rect">
            <a:avLst/>
          </a:prstGeom>
          <a:noFill/>
        </p:spPr>
        <p:txBody>
          <a:bodyPr wrap="square">
            <a:spAutoFit/>
          </a:bodyPr>
          <a:lstStyle/>
          <a:p>
            <a:pPr marL="285750" marR="0" lvl="0" indent="-285750" algn="just" rtl="0">
              <a:spcBef>
                <a:spcPts val="0"/>
              </a:spcBef>
              <a:spcAft>
                <a:spcPts val="0"/>
              </a:spcAft>
              <a:buFont typeface="Arial" panose="020B0604020202020204" pitchFamily="34" charset="0"/>
              <a:buChar char="•"/>
            </a:pPr>
            <a:r>
              <a:rPr lang="es-ES" sz="2400">
                <a:solidFill>
                  <a:schemeClr val="dk1"/>
                </a:solidFill>
                <a:latin typeface="+mn-lt"/>
                <a:ea typeface="Helvetica Neue"/>
                <a:cs typeface="Helvetica Neue"/>
                <a:sym typeface="Helvetica Neue"/>
              </a:rPr>
              <a:t>La </a:t>
            </a:r>
            <a:r>
              <a:rPr lang="es-ES" sz="2400" b="1">
                <a:solidFill>
                  <a:schemeClr val="dk1"/>
                </a:solidFill>
                <a:latin typeface="+mn-lt"/>
                <a:ea typeface="Helvetica Neue"/>
                <a:cs typeface="Helvetica Neue"/>
                <a:sym typeface="Helvetica Neue"/>
              </a:rPr>
              <a:t>importancia</a:t>
            </a:r>
            <a:r>
              <a:rPr lang="es-ES" sz="2400">
                <a:solidFill>
                  <a:schemeClr val="dk1"/>
                </a:solidFill>
                <a:latin typeface="+mn-lt"/>
                <a:ea typeface="Helvetica Neue"/>
                <a:cs typeface="Helvetica Neue"/>
                <a:sym typeface="Helvetica Neue"/>
              </a:rPr>
              <a:t> de compartir información en Internet para mantenerse conectado y comprometido.</a:t>
            </a:r>
          </a:p>
          <a:p>
            <a:pPr marL="285750" marR="0" lvl="0" indent="-285750" algn="just" rtl="0">
              <a:spcBef>
                <a:spcPts val="0"/>
              </a:spcBef>
              <a:spcAft>
                <a:spcPts val="0"/>
              </a:spcAft>
              <a:buFont typeface="Arial" panose="020B0604020202020204" pitchFamily="34" charset="0"/>
              <a:buChar char="•"/>
            </a:pPr>
            <a:r>
              <a:rPr lang="es-ES" sz="2400">
                <a:solidFill>
                  <a:schemeClr val="dk1"/>
                </a:solidFill>
                <a:latin typeface="+mn-lt"/>
                <a:ea typeface="Helvetica Neue"/>
                <a:cs typeface="Helvetica Neue"/>
                <a:sym typeface="Helvetica Neue"/>
              </a:rPr>
              <a:t>Los </a:t>
            </a:r>
            <a:r>
              <a:rPr lang="es-ES" sz="2400" b="1">
                <a:solidFill>
                  <a:schemeClr val="dk1"/>
                </a:solidFill>
                <a:latin typeface="+mn-lt"/>
                <a:ea typeface="Helvetica Neue"/>
                <a:cs typeface="Helvetica Neue"/>
                <a:sym typeface="Helvetica Neue"/>
              </a:rPr>
              <a:t>beneficios y desafíos </a:t>
            </a:r>
            <a:r>
              <a:rPr lang="es-ES" sz="2400">
                <a:solidFill>
                  <a:schemeClr val="dk1"/>
                </a:solidFill>
                <a:latin typeface="+mn-lt"/>
                <a:ea typeface="Helvetica Neue"/>
                <a:cs typeface="Helvetica Neue"/>
                <a:sym typeface="Helvetica Neue"/>
              </a:rPr>
              <a:t>de la compartición digital.</a:t>
            </a:r>
          </a:p>
          <a:p>
            <a:pPr marL="285750" marR="0" lvl="0" indent="-285750" algn="just" rtl="0">
              <a:spcBef>
                <a:spcPts val="0"/>
              </a:spcBef>
              <a:spcAft>
                <a:spcPts val="0"/>
              </a:spcAft>
              <a:buFont typeface="Arial" panose="020B0604020202020204" pitchFamily="34" charset="0"/>
              <a:buChar char="•"/>
            </a:pPr>
            <a:r>
              <a:rPr lang="es-ES" sz="2400" b="1">
                <a:solidFill>
                  <a:schemeClr val="dk1"/>
                </a:solidFill>
                <a:latin typeface="+mn-lt"/>
                <a:ea typeface="Helvetica Neue"/>
                <a:cs typeface="Helvetica Neue"/>
                <a:sym typeface="Helvetica Neue"/>
              </a:rPr>
              <a:t>Plataformas y herramientas populares para compatir información </a:t>
            </a:r>
            <a:r>
              <a:rPr lang="es-ES" sz="2400" b="1" i="1">
                <a:solidFill>
                  <a:schemeClr val="dk1"/>
                </a:solidFill>
                <a:latin typeface="+mn-lt"/>
                <a:ea typeface="Helvetica Neue"/>
                <a:cs typeface="Helvetica Neue"/>
                <a:sym typeface="Helvetica Neue"/>
              </a:rPr>
              <a:t>online</a:t>
            </a:r>
            <a:r>
              <a:rPr lang="es-ES" sz="2400" b="1">
                <a:solidFill>
                  <a:schemeClr val="dk1"/>
                </a:solidFill>
                <a:latin typeface="+mn-lt"/>
                <a:ea typeface="Helvetica Neue"/>
                <a:cs typeface="Helvetica Neue"/>
                <a:sym typeface="Helvetica Neue"/>
              </a:rPr>
              <a:t>.</a:t>
            </a:r>
          </a:p>
          <a:p>
            <a:pPr marL="285750" marR="0" lvl="0" indent="-285750" algn="just" rtl="0">
              <a:spcBef>
                <a:spcPts val="0"/>
              </a:spcBef>
              <a:spcAft>
                <a:spcPts val="0"/>
              </a:spcAft>
              <a:buFont typeface="Arial" panose="020B0604020202020204" pitchFamily="34" charset="0"/>
              <a:buChar char="•"/>
            </a:pPr>
            <a:r>
              <a:rPr lang="es-ES" sz="2400">
                <a:solidFill>
                  <a:schemeClr val="dk1"/>
                </a:solidFill>
                <a:latin typeface="+mn-lt"/>
                <a:ea typeface="Helvetica Neue"/>
                <a:cs typeface="Helvetica Neue"/>
                <a:sym typeface="Helvetica Neue"/>
              </a:rPr>
              <a:t>El </a:t>
            </a:r>
            <a:r>
              <a:rPr lang="es-ES" sz="2400" b="1">
                <a:solidFill>
                  <a:schemeClr val="dk1"/>
                </a:solidFill>
                <a:latin typeface="+mn-lt"/>
                <a:ea typeface="Helvetica Neue"/>
                <a:cs typeface="Helvetica Neue"/>
                <a:sym typeface="Helvetica Neue"/>
              </a:rPr>
              <a:t>uso seguro y efectivo </a:t>
            </a:r>
            <a:r>
              <a:rPr lang="es-ES" sz="2400">
                <a:solidFill>
                  <a:schemeClr val="dk1"/>
                </a:solidFill>
                <a:latin typeface="+mn-lt"/>
                <a:ea typeface="Helvetica Neue"/>
                <a:cs typeface="Helvetica Neue"/>
                <a:sym typeface="Helvetica Neue"/>
              </a:rPr>
              <a:t>de las herramientas para compartir.</a:t>
            </a:r>
          </a:p>
          <a:p>
            <a:pPr marL="285750" marR="0" lvl="0" indent="-285750" algn="just" rtl="0">
              <a:spcBef>
                <a:spcPts val="0"/>
              </a:spcBef>
              <a:spcAft>
                <a:spcPts val="0"/>
              </a:spcAft>
              <a:buFont typeface="Arial" panose="020B0604020202020204" pitchFamily="34" charset="0"/>
              <a:buChar char="•"/>
            </a:pPr>
            <a:r>
              <a:rPr lang="es-ES" sz="2400" b="1">
                <a:solidFill>
                  <a:schemeClr val="dk1"/>
                </a:solidFill>
                <a:latin typeface="+mn-lt"/>
                <a:ea typeface="Helvetica Neue"/>
                <a:cs typeface="Helvetica Neue"/>
                <a:sym typeface="Helvetica Neue"/>
              </a:rPr>
              <a:t>Estrategias y consejos prácticos </a:t>
            </a:r>
            <a:r>
              <a:rPr lang="es-ES" sz="2400">
                <a:solidFill>
                  <a:schemeClr val="dk1"/>
                </a:solidFill>
                <a:latin typeface="+mn-lt"/>
                <a:ea typeface="Helvetica Neue"/>
                <a:cs typeface="Helvetica Neue"/>
                <a:sym typeface="Helvetica Neue"/>
              </a:rPr>
              <a:t>para gestionar los archivos compartidos.</a:t>
            </a:r>
          </a:p>
          <a:p>
            <a:pPr marL="285750" marR="0" lvl="0" indent="-285750" algn="just" rtl="0">
              <a:spcBef>
                <a:spcPts val="0"/>
              </a:spcBef>
              <a:spcAft>
                <a:spcPts val="0"/>
              </a:spcAft>
              <a:buFont typeface="Arial" panose="020B0604020202020204" pitchFamily="34" charset="0"/>
              <a:buChar char="•"/>
            </a:pPr>
            <a:r>
              <a:rPr lang="es-ES" sz="2400" b="1">
                <a:solidFill>
                  <a:schemeClr val="dk1"/>
                </a:solidFill>
                <a:latin typeface="+mn-lt"/>
                <a:ea typeface="Helvetica Neue"/>
                <a:cs typeface="Helvetica Neue"/>
                <a:sym typeface="Helvetica Neue"/>
              </a:rPr>
              <a:t>Escollos comunes, riesgos potenciales y preocupaciones </a:t>
            </a:r>
            <a:r>
              <a:rPr lang="es-ES" sz="2400">
                <a:solidFill>
                  <a:schemeClr val="dk1"/>
                </a:solidFill>
                <a:latin typeface="+mn-lt"/>
                <a:ea typeface="Helvetica Neue"/>
                <a:cs typeface="Helvetica Neue"/>
                <a:sym typeface="Helvetica Neue"/>
              </a:rPr>
              <a:t>asociadas a la compartición digital.</a:t>
            </a:r>
            <a:endParaRPr lang="es-ES" sz="2400" dirty="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441070"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Proteger la información personal mientras se comparte</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Del mismo modo, es crucial proteger la información personal, especialmente frente a accesos no autorizados.</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Los usuarios deben </a:t>
            </a:r>
            <a:r>
              <a:rPr lang="es-ES" sz="2400" b="1">
                <a:solidFill>
                  <a:srgbClr val="00CCFF"/>
                </a:solidFill>
                <a:latin typeface="+mn-lt"/>
                <a:ea typeface="Helvetica Neue"/>
                <a:cs typeface="Helvetica Neue"/>
                <a:sym typeface="Helvetica Neue"/>
              </a:rPr>
              <a:t>ser precavidos </a:t>
            </a:r>
            <a:r>
              <a:rPr lang="es-ES" sz="2400">
                <a:solidFill>
                  <a:schemeClr val="accent4"/>
                </a:solidFill>
                <a:latin typeface="+mn-lt"/>
                <a:ea typeface="Helvetica Neue"/>
                <a:cs typeface="Helvetica Neue"/>
                <a:sym typeface="Helvetica Neue"/>
              </a:rPr>
              <a:t>a la hora de compartir datos sensibles como direcciones, números de teléfono o información financiera, limitarse a facilitar </a:t>
            </a:r>
            <a:r>
              <a:rPr lang="es-ES" sz="2400" b="1">
                <a:solidFill>
                  <a:schemeClr val="accent4"/>
                </a:solidFill>
                <a:latin typeface="+mn-lt"/>
                <a:ea typeface="Helvetica Neue"/>
                <a:cs typeface="Helvetica Neue"/>
                <a:sym typeface="Helvetica Neue"/>
              </a:rPr>
              <a:t>sólo la información necesaria </a:t>
            </a:r>
            <a:r>
              <a:rPr lang="es-ES" sz="2400">
                <a:solidFill>
                  <a:schemeClr val="accent4"/>
                </a:solidFill>
                <a:latin typeface="+mn-lt"/>
                <a:ea typeface="Helvetica Neue"/>
                <a:cs typeface="Helvetica Neue"/>
                <a:sym typeface="Helvetica Neue"/>
              </a:rPr>
              <a:t>y leer siempre los </a:t>
            </a:r>
            <a:r>
              <a:rPr lang="es-ES" sz="2400" b="1">
                <a:solidFill>
                  <a:schemeClr val="accent4"/>
                </a:solidFill>
                <a:latin typeface="+mn-lt"/>
                <a:ea typeface="Helvetica Neue"/>
                <a:cs typeface="Helvetica Neue"/>
                <a:sym typeface="Helvetica Neue"/>
              </a:rPr>
              <a:t>términos y condiciones de uso.</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accent4"/>
                </a:solidFill>
                <a:latin typeface="+mn-lt"/>
                <a:ea typeface="Helvetica Neue"/>
                <a:cs typeface="Helvetica Neue"/>
                <a:sym typeface="Helvetica Neue"/>
              </a:rPr>
              <a:t>Buenas prácticas </a:t>
            </a:r>
            <a:r>
              <a:rPr lang="es-ES" sz="2400">
                <a:solidFill>
                  <a:schemeClr val="accent4"/>
                </a:solidFill>
                <a:latin typeface="+mn-lt"/>
                <a:ea typeface="Helvetica Neue"/>
                <a:cs typeface="Helvetica Neue"/>
                <a:sym typeface="Helvetica Neue"/>
              </a:rPr>
              <a:t>para proteger la información personal al compartirla:</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Evita</a:t>
            </a:r>
            <a:r>
              <a:rPr lang="es-ES" sz="2400">
                <a:solidFill>
                  <a:schemeClr val="accent4"/>
                </a:solidFill>
                <a:latin typeface="+mn-lt"/>
                <a:ea typeface="Helvetica Neue"/>
                <a:cs typeface="Helvetica Neue"/>
                <a:sym typeface="Helvetica Neue"/>
              </a:rPr>
              <a:t> compartirlos en </a:t>
            </a:r>
            <a:r>
              <a:rPr lang="es-ES" sz="2400" b="1">
                <a:solidFill>
                  <a:schemeClr val="accent4"/>
                </a:solidFill>
                <a:latin typeface="+mn-lt"/>
                <a:ea typeface="Helvetica Neue"/>
                <a:cs typeface="Helvetica Neue"/>
                <a:sym typeface="Helvetica Neue"/>
              </a:rPr>
              <a:t>foros públicos </a:t>
            </a:r>
            <a:r>
              <a:rPr lang="es-ES" sz="2400">
                <a:solidFill>
                  <a:schemeClr val="accent4"/>
                </a:solidFill>
                <a:latin typeface="+mn-lt"/>
                <a:ea typeface="Helvetica Neue"/>
                <a:cs typeface="Helvetica Neue"/>
                <a:sym typeface="Helvetica Neue"/>
              </a:rPr>
              <a:t>o a través de </a:t>
            </a:r>
            <a:r>
              <a:rPr lang="es-ES" sz="2400" b="1">
                <a:solidFill>
                  <a:schemeClr val="accent4"/>
                </a:solidFill>
                <a:latin typeface="+mn-lt"/>
                <a:ea typeface="Helvetica Neue"/>
                <a:cs typeface="Helvetica Neue"/>
                <a:sym typeface="Helvetica Neue"/>
              </a:rPr>
              <a:t>redes Wi-Fi no seguras</a:t>
            </a:r>
            <a:r>
              <a:rPr lang="es-ES" sz="2400">
                <a:solidFill>
                  <a:schemeClr val="accent4"/>
                </a:solidFill>
                <a:latin typeface="+mn-lt"/>
                <a:ea typeface="Helvetica Neue"/>
                <a:cs typeface="Helvetica Neue"/>
                <a:sym typeface="Helvetica Neue"/>
              </a:rPr>
              <a:t>.</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Utiliza plataformas seguras </a:t>
            </a:r>
            <a:r>
              <a:rPr lang="es-ES" sz="2400">
                <a:solidFill>
                  <a:schemeClr val="accent4"/>
                </a:solidFill>
                <a:latin typeface="+mn-lt"/>
                <a:ea typeface="Helvetica Neue"/>
                <a:cs typeface="Helvetica Neue"/>
                <a:sym typeface="Helvetica Neue"/>
              </a:rPr>
              <a:t>para compartir que cifren los datos: </a:t>
            </a:r>
            <a:r>
              <a:rPr lang="es-ES" sz="2400" b="1">
                <a:solidFill>
                  <a:schemeClr val="accent4"/>
                </a:solidFill>
                <a:latin typeface="+mn-lt"/>
                <a:ea typeface="Helvetica Neue"/>
                <a:cs typeface="Helvetica Neue"/>
                <a:sym typeface="Helvetica Neue"/>
              </a:rPr>
              <a:t>por ejemplo</a:t>
            </a:r>
            <a:r>
              <a:rPr lang="es-ES" sz="2400">
                <a:solidFill>
                  <a:schemeClr val="accent4"/>
                </a:solidFill>
                <a:latin typeface="+mn-lt"/>
                <a:ea typeface="Helvetica Neue"/>
                <a:cs typeface="Helvetica Neue"/>
                <a:sym typeface="Helvetica Neue"/>
              </a:rPr>
              <a:t>, WhatsApp con el </a:t>
            </a:r>
            <a:r>
              <a:rPr lang="es-ES" sz="2400" b="1">
                <a:solidFill>
                  <a:schemeClr val="accent4"/>
                </a:solidFill>
                <a:latin typeface="+mn-lt"/>
                <a:ea typeface="Helvetica Neue"/>
                <a:cs typeface="Helvetica Neue"/>
                <a:sym typeface="Helvetica Neue"/>
              </a:rPr>
              <a:t>cifrado "de extremo a extremo".</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Utiliza</a:t>
            </a:r>
            <a:r>
              <a:rPr lang="es-ES" sz="2400">
                <a:solidFill>
                  <a:schemeClr val="accent4"/>
                </a:solidFill>
                <a:latin typeface="+mn-lt"/>
                <a:ea typeface="Helvetica Neue"/>
                <a:cs typeface="Helvetica Neue"/>
                <a:sym typeface="Helvetica Neue"/>
              </a:rPr>
              <a:t> una </a:t>
            </a:r>
            <a:r>
              <a:rPr lang="es-ES" sz="2400" b="1">
                <a:solidFill>
                  <a:schemeClr val="accent4"/>
                </a:solidFill>
                <a:latin typeface="+mn-lt"/>
                <a:ea typeface="Helvetica Neue"/>
                <a:cs typeface="Helvetica Neue"/>
                <a:sym typeface="Helvetica Neue"/>
              </a:rPr>
              <a:t>contraseña fuerte y única (compleja) </a:t>
            </a:r>
            <a:r>
              <a:rPr lang="es-ES" sz="2400">
                <a:solidFill>
                  <a:schemeClr val="accent4"/>
                </a:solidFill>
                <a:latin typeface="+mn-lt"/>
                <a:ea typeface="Helvetica Neue"/>
                <a:cs typeface="Helvetica Neue"/>
                <a:sym typeface="Helvetica Neue"/>
              </a:rPr>
              <a:t>para cada cuenta en línea.</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Revisa y ajusta periódicamente la configuración de privacidad </a:t>
            </a:r>
            <a:r>
              <a:rPr lang="es-ES" sz="2400">
                <a:solidFill>
                  <a:schemeClr val="accent4"/>
                </a:solidFill>
                <a:latin typeface="+mn-lt"/>
                <a:ea typeface="Helvetica Neue"/>
                <a:cs typeface="Helvetica Neue"/>
                <a:sym typeface="Helvetica Neue"/>
              </a:rPr>
              <a:t>para controlar quién puede acceder a su información personal.</a:t>
            </a:r>
            <a:endParaRPr lang="es-ES"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3. Consejos prácticos y escollos comunes</a:t>
            </a:r>
            <a:endParaRPr lang="en-GB" sz="4800" b="1" dirty="0">
              <a:solidFill>
                <a:schemeClr val="accent4"/>
              </a:solidFill>
              <a:latin typeface="+mn-lt"/>
              <a:ea typeface="Helvetica Neue"/>
              <a:cs typeface="Helvetica Neue"/>
              <a:sym typeface="Helvetica Neue"/>
            </a:endParaRPr>
          </a:p>
        </p:txBody>
      </p:sp>
      <p:sp>
        <p:nvSpPr>
          <p:cNvPr id="4" name="Rettangolo con angoli arrotondati 3">
            <a:extLst>
              <a:ext uri="{FF2B5EF4-FFF2-40B4-BE49-F238E27FC236}">
                <a16:creationId xmlns:a16="http://schemas.microsoft.com/office/drawing/2014/main" id="{170F3C31-8840-19C8-69B3-12C4F155C9BE}"/>
              </a:ext>
            </a:extLst>
          </p:cNvPr>
          <p:cNvSpPr/>
          <p:nvPr/>
        </p:nvSpPr>
        <p:spPr>
          <a:xfrm>
            <a:off x="3023179" y="5350319"/>
            <a:ext cx="12241642" cy="103333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s-ES" sz="2400" b="1">
                <a:solidFill>
                  <a:schemeClr val="accent4"/>
                </a:solidFill>
                <a:ea typeface="Helvetica Neue"/>
                <a:cs typeface="Helvetica Neue"/>
                <a:sym typeface="Helvetica Neue"/>
              </a:rPr>
              <a:t>¡No marques ninguna casilla sin leer antes los términos que hay detrás de ellas</a:t>
            </a:r>
          </a:p>
          <a:p>
            <a:pPr marR="0" lvl="0" algn="ctr" rtl="0">
              <a:spcBef>
                <a:spcPts val="0"/>
              </a:spcBef>
              <a:spcAft>
                <a:spcPts val="0"/>
              </a:spcAft>
            </a:pPr>
            <a:r>
              <a:rPr lang="es-ES" sz="2400" b="1">
                <a:solidFill>
                  <a:schemeClr val="accent4"/>
                </a:solidFill>
                <a:ea typeface="Helvetica Neue"/>
                <a:cs typeface="Helvetica Neue"/>
                <a:sym typeface="Helvetica Neue"/>
              </a:rPr>
              <a:t>y nunca autorices acciones si no estás seguro de la autenticidad del mensaje!</a:t>
            </a:r>
            <a:endParaRPr lang="es-ES" sz="2400" b="1" dirty="0">
              <a:solidFill>
                <a:schemeClr val="accent4"/>
              </a:solidFill>
              <a:ea typeface="Helvetica Neue"/>
              <a:cs typeface="Helvetica Neue"/>
              <a:sym typeface="Helvetica Neue"/>
            </a:endParaRPr>
          </a:p>
        </p:txBody>
      </p:sp>
    </p:spTree>
    <p:extLst>
      <p:ext uri="{BB962C8B-B14F-4D97-AF65-F5344CB8AC3E}">
        <p14:creationId xmlns:p14="http://schemas.microsoft.com/office/powerpoint/2010/main" val="235588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4778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Ajustes de privacidad y control de visibilidad</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En concreto, la configuración de la privacidad y las opciones de control de la visibilidad son </a:t>
            </a:r>
            <a:r>
              <a:rPr lang="es-ES" sz="2400" b="1">
                <a:solidFill>
                  <a:schemeClr val="accent4"/>
                </a:solidFill>
                <a:latin typeface="+mn-lt"/>
                <a:ea typeface="Helvetica Neue"/>
                <a:cs typeface="Helvetica Neue"/>
                <a:sym typeface="Helvetica Neue"/>
              </a:rPr>
              <a:t>esenciales para gestionar la audiencia y la accesibilidad </a:t>
            </a:r>
            <a:r>
              <a:rPr lang="es-ES" sz="2400">
                <a:solidFill>
                  <a:schemeClr val="accent4"/>
                </a:solidFill>
                <a:latin typeface="+mn-lt"/>
                <a:ea typeface="Helvetica Neue"/>
                <a:cs typeface="Helvetica Neue"/>
                <a:sym typeface="Helvetica Neue"/>
              </a:rPr>
              <a:t>de los contenidos y la información compartidos.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a:solidFill>
                  <a:schemeClr val="accent4"/>
                </a:solidFill>
                <a:latin typeface="+mn-lt"/>
                <a:ea typeface="Helvetica Neue"/>
                <a:cs typeface="Helvetica Neue"/>
                <a:sym typeface="Helvetica Neue"/>
              </a:rPr>
              <a:t>Es importante </a:t>
            </a:r>
          </a:p>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para gestionar</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00CCFF"/>
                </a:solidFill>
                <a:latin typeface="+mn-lt"/>
                <a:ea typeface="Helvetica Neue"/>
                <a:cs typeface="Helvetica Neue"/>
                <a:sym typeface="Helvetica Neue"/>
              </a:rPr>
              <a:t>Ejemplos</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3. Consejos prácticos y escollos comunes</a:t>
            </a:r>
            <a:endParaRPr lang="en-GB" sz="4800" b="1" dirty="0">
              <a:solidFill>
                <a:schemeClr val="accent4"/>
              </a:solidFill>
              <a:latin typeface="+mn-lt"/>
              <a:ea typeface="Helvetica Neue"/>
              <a:cs typeface="Helvetica Neue"/>
              <a:sym typeface="Helvetica Neue"/>
            </a:endParaRPr>
          </a:p>
        </p:txBody>
      </p:sp>
      <p:sp>
        <p:nvSpPr>
          <p:cNvPr id="4" name="Rettangolo con angoli arrotondati 3">
            <a:extLst>
              <a:ext uri="{FF2B5EF4-FFF2-40B4-BE49-F238E27FC236}">
                <a16:creationId xmlns:a16="http://schemas.microsoft.com/office/drawing/2014/main" id="{46D0D424-D62D-D919-7E9D-C696B32D1349}"/>
              </a:ext>
            </a:extLst>
          </p:cNvPr>
          <p:cNvSpPr/>
          <p:nvPr/>
        </p:nvSpPr>
        <p:spPr>
          <a:xfrm>
            <a:off x="4149969" y="4684568"/>
            <a:ext cx="6852800" cy="7512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A nivel preventivo</a:t>
            </a:r>
            <a:endParaRPr lang="en-GB" sz="24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F99686C4-5899-4EE1-A798-A4A456C27EB5}"/>
              </a:ext>
            </a:extLst>
          </p:cNvPr>
          <p:cNvSpPr/>
          <p:nvPr/>
        </p:nvSpPr>
        <p:spPr>
          <a:xfrm>
            <a:off x="11305436" y="4684568"/>
            <a:ext cx="5878978" cy="64333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ea typeface="Helvetica Neue"/>
                <a:cs typeface="Helvetica Neue"/>
                <a:sym typeface="Helvetica Neue"/>
              </a:rPr>
              <a:t>En curso</a:t>
            </a:r>
            <a:endParaRPr lang="en-GB" sz="2400" b="1" dirty="0">
              <a:solidFill>
                <a:schemeClr val="accent4"/>
              </a:solidFill>
              <a:latin typeface="+mn-lt"/>
              <a:ea typeface="Helvetica Neue"/>
              <a:cs typeface="Helvetica Neue"/>
              <a:sym typeface="Helvetica Neue"/>
            </a:endParaRPr>
          </a:p>
        </p:txBody>
      </p:sp>
      <p:sp>
        <p:nvSpPr>
          <p:cNvPr id="6" name="CasellaDiTesto 5">
            <a:extLst>
              <a:ext uri="{FF2B5EF4-FFF2-40B4-BE49-F238E27FC236}">
                <a16:creationId xmlns:a16="http://schemas.microsoft.com/office/drawing/2014/main" id="{10D8635A-CB6D-3A18-7A41-6EA8ECA8C649}"/>
              </a:ext>
            </a:extLst>
          </p:cNvPr>
          <p:cNvSpPr txBox="1"/>
          <p:nvPr/>
        </p:nvSpPr>
        <p:spPr>
          <a:xfrm>
            <a:off x="11305435" y="5435788"/>
            <a:ext cx="5878977" cy="3416320"/>
          </a:xfrm>
          <a:prstGeom prst="rect">
            <a:avLst/>
          </a:prstGeom>
          <a:noFill/>
        </p:spPr>
        <p:txBody>
          <a:bodyPr wrap="square" rtlCol="0">
            <a:spAutoFit/>
          </a:bodyPr>
          <a:lstStyle/>
          <a:p>
            <a:pPr algn="just"/>
            <a:r>
              <a:rPr lang="es-ES" sz="2400"/>
              <a:t>Establecer un </a:t>
            </a:r>
            <a:r>
              <a:rPr lang="es-ES" sz="2400" b="1"/>
              <a:t>método de autorización a través de alertas de acceso desde un nuevo dispositivo </a:t>
            </a:r>
            <a:r>
              <a:rPr lang="es-ES" sz="2400"/>
              <a:t>en una cuenta principal en línea - por ejemplo, Gmail.</a:t>
            </a:r>
          </a:p>
          <a:p>
            <a:pPr algn="just"/>
            <a:endParaRPr lang="es-ES" sz="2400"/>
          </a:p>
          <a:p>
            <a:pPr algn="just"/>
            <a:r>
              <a:rPr lang="es-ES" sz="2400"/>
              <a:t>A través de esta opción puedes saber si hay alguien (que no eres tú) que está tratando de acceder a tus cuentas y por lo tanto tu información.</a:t>
            </a:r>
            <a:endParaRPr lang="es-ES" sz="2400" dirty="0"/>
          </a:p>
        </p:txBody>
      </p:sp>
      <p:sp>
        <p:nvSpPr>
          <p:cNvPr id="8" name="CasellaDiTesto 7">
            <a:extLst>
              <a:ext uri="{FF2B5EF4-FFF2-40B4-BE49-F238E27FC236}">
                <a16:creationId xmlns:a16="http://schemas.microsoft.com/office/drawing/2014/main" id="{DF7CB2ED-3825-9685-0106-787114E6886D}"/>
              </a:ext>
            </a:extLst>
          </p:cNvPr>
          <p:cNvSpPr txBox="1"/>
          <p:nvPr/>
        </p:nvSpPr>
        <p:spPr>
          <a:xfrm>
            <a:off x="4149969" y="5435788"/>
            <a:ext cx="6852800" cy="3416320"/>
          </a:xfrm>
          <a:prstGeom prst="rect">
            <a:avLst/>
          </a:prstGeom>
          <a:noFill/>
        </p:spPr>
        <p:txBody>
          <a:bodyPr wrap="square" rtlCol="0">
            <a:spAutoFit/>
          </a:bodyPr>
          <a:lstStyle/>
          <a:p>
            <a:pPr algn="just"/>
            <a:r>
              <a:rPr lang="es-ES" sz="2400"/>
              <a:t>La mayoría de las plataformas ofrecen </a:t>
            </a:r>
            <a:r>
              <a:rPr lang="es-ES" sz="2400" b="1"/>
              <a:t>opciones personalizables</a:t>
            </a:r>
            <a:r>
              <a:rPr lang="es-ES" sz="2400"/>
              <a:t> para controlar quién puede ver, comentar o compartir tus contenidos. Por ejemplo, al publicar en Facebook, puedes elegir entre </a:t>
            </a:r>
            <a:r>
              <a:rPr lang="es-ES" sz="2400" b="1"/>
              <a:t>opciones como público, sólo amigos o configuración personalizada.</a:t>
            </a:r>
          </a:p>
          <a:p>
            <a:pPr algn="just"/>
            <a:endParaRPr lang="es-ES" sz="2400"/>
          </a:p>
          <a:p>
            <a:pPr algn="just"/>
            <a:r>
              <a:rPr lang="es-ES" sz="2400"/>
              <a:t>A través de esta opción puedes ajustar la configuración al nivel de privacidad que desees.</a:t>
            </a:r>
            <a:endParaRPr lang="es-ES" sz="2400" dirty="0"/>
          </a:p>
        </p:txBody>
      </p:sp>
    </p:spTree>
    <p:extLst>
      <p:ext uri="{BB962C8B-B14F-4D97-AF65-F5344CB8AC3E}">
        <p14:creationId xmlns:p14="http://schemas.microsoft.com/office/powerpoint/2010/main" val="4081346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599661" y="3989338"/>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634225" y="1453156"/>
            <a:ext cx="5964010" cy="2362511"/>
            <a:chOff x="1219200" y="2400300"/>
            <a:chExt cx="5621652" cy="2362511"/>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332886" y="2680230"/>
              <a:ext cx="5507966"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1. ¿Qué importancia tiene compartir información en Internet?</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Es una forma divertida de pasar el tiempo</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Ayuda a mantenerse conectado y comprometido en la era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Es un requisito para la popularidad en las redes sociales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Es una forma de invadir la intimidad de los demás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754834" y="4067907"/>
            <a:ext cx="5763904"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3. ¿Cuáles son las herramientas y plataformas más populares para compartir información en Internet?</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Almacenamiento en la nube y redes sociales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Teléfono móvil, redes sociales y Wi-Fi</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Almacenamiento en la nube y pen drive</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Señales de humo y fax</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7068023" cy="2433051"/>
            <a:chOff x="1191108" y="4871723"/>
            <a:chExt cx="7306957" cy="2433051"/>
          </a:xfrm>
        </p:grpSpPr>
        <p:sp>
          <p:nvSpPr>
            <p:cNvPr id="194" name="Google Shape;194;p11"/>
            <p:cNvSpPr/>
            <p:nvPr/>
          </p:nvSpPr>
          <p:spPr>
            <a:xfrm>
              <a:off x="1191108" y="4871723"/>
              <a:ext cx="73069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4" y="4975972"/>
              <a:ext cx="7201291"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2. ¿Cómo puedes reconocer y gestionar los posibles riesgos e inquietudes asociados a la compartición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Compartiendo continuamente nueva información</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Compartiendo información personal con el mayor número posible de personas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Activando nuevas cuentas en línea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Conociendo los escollos más comunes y tomando medidas proactivas para evitarlas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599662" y="6583590"/>
            <a:ext cx="6045401" cy="2437887"/>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206989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5. ¿Cuál es un consejo práctico para proteger la información personal cuando se comparte en Internet?</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Compartir la contraseña con personas de confianza</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Actualizar periódicamente la configuración de privacidad</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Compartir libremente información personal en foros públicos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Utiliza redes Wi-Fi públicas para compartir de forma segura</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9" name="Google Shape;199;p11"/>
          <p:cNvGrpSpPr/>
          <p:nvPr/>
        </p:nvGrpSpPr>
        <p:grpSpPr>
          <a:xfrm>
            <a:off x="1422501" y="6492053"/>
            <a:ext cx="7074949" cy="3168782"/>
            <a:chOff x="1191108" y="4843792"/>
            <a:chExt cx="6177887" cy="2777731"/>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4843792"/>
              <a:ext cx="5954177" cy="277773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4. ¿Cómo utilizar eficazmente el correo electrónico para enviar y recibir archivos y documentos?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Compartiendo información sensible en archivos adjuntos de correo electrónico</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Tomando precauciones y verificando la autenticidad de los archivos adjuntos a los correos electrónicos antes de abrirlos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No enviando correos con archivos adjuntos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Abriendo sin dudar archivos adjuntos de remitentes desconocidos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3117975"/>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Responde a las siguientes preguntas:</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694703" y="1384883"/>
            <a:ext cx="6668805" cy="1569620"/>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¡Comprueba tus conocimientos!</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01729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599661" y="3989338"/>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634225" y="1453156"/>
            <a:ext cx="5930947" cy="2381911"/>
            <a:chOff x="1219200" y="2400300"/>
            <a:chExt cx="5590487" cy="2381911"/>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281821" y="2453409"/>
              <a:ext cx="5507966"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1. ¿Qué importancia tiene compartir información en Internet?</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Es una forma divertida de pasar el tiempo</a:t>
              </a:r>
            </a:p>
            <a:p>
              <a:pPr algn="just">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b: Ayuda a mantenerse conectado y comprometido en la era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Es un requisito para la popularidad en las redes sociales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Es una forma de invadir la intimidad de los demás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754834" y="4067907"/>
            <a:ext cx="5763904"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3. ¿Cuáles son las herramientas y plataformas más populares para compartir información en Internet?</a:t>
            </a:r>
          </a:p>
          <a:p>
            <a:pPr algn="just">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a. Almacenamiento en la nube y redes sociales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Teléfono móvil, redes sociales y Wi-Fi</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Almacenamiento en la nube y pen drive</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Señales de humo y fax</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7068023" cy="2433051"/>
            <a:chOff x="1191108" y="4871723"/>
            <a:chExt cx="7306957" cy="2433051"/>
          </a:xfrm>
        </p:grpSpPr>
        <p:sp>
          <p:nvSpPr>
            <p:cNvPr id="194" name="Google Shape;194;p11"/>
            <p:cNvSpPr/>
            <p:nvPr/>
          </p:nvSpPr>
          <p:spPr>
            <a:xfrm>
              <a:off x="1191108" y="4871723"/>
              <a:ext cx="73069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4" y="4975972"/>
              <a:ext cx="7201291"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2. ¿Cómo puedes reconocer y gestionar los posibles riesgos e inquietudes asociados a la compartición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Compartiendo continuamente nueva información</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Compartiendo información personal con el mayor número posible de personas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Activando nuevas cuentas en línea</a:t>
              </a:r>
            </a:p>
            <a:p>
              <a:pPr algn="just">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d: Conociendo los escollos más comunes y tomando medidas proactivas para evitarlas</a:t>
              </a:r>
              <a:endParaRPr lang="es-ES"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599662" y="6583590"/>
            <a:ext cx="6045401" cy="2437887"/>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2069891"/>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5. ¿Cuál es un consejo práctico para proteger la información personal cuando se comparte en Internet?</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Compartir la contraseña con personas de confianza</a:t>
              </a:r>
            </a:p>
            <a:p>
              <a:pPr algn="just">
                <a:lnSpc>
                  <a:spcPct val="107000"/>
                </a:lnSpc>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b: Actualizar periódicamente la configuración de privacidad</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Compartir libremente información personal en foros públicos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Utiliza redes Wi-Fi públicas para compartir de forma segura</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9" name="Google Shape;199;p11"/>
          <p:cNvGrpSpPr/>
          <p:nvPr/>
        </p:nvGrpSpPr>
        <p:grpSpPr>
          <a:xfrm>
            <a:off x="1422501" y="6492052"/>
            <a:ext cx="7074949" cy="2713010"/>
            <a:chOff x="1191108" y="4843792"/>
            <a:chExt cx="6177887" cy="2378205"/>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4843792"/>
              <a:ext cx="5954177" cy="2378205"/>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4. ¿Cómo utilizar eficazmente el correo electrónico para enviar y recibir archivos y documentos?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Compartiendo información sensible en archivos adjuntos de correo electrónico</a:t>
              </a:r>
            </a:p>
            <a:p>
              <a:pPr algn="just">
                <a:lnSpc>
                  <a:spcPct val="107000"/>
                </a:lnSpc>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b: Tomando precauciones y verificando la autenticidad de los archivos adjuntos a los correos electrónicos antes de abrirlos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No enviando correos con archivos adjuntos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Abriendo sin dudar archivos adjuntos de remitentes desconocidos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3117975"/>
            <a:ext cx="696581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Soluciones:</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694703" y="1384883"/>
            <a:ext cx="6668805" cy="1569620"/>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¡Comprueba tus conocimientos!</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26514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7" name="Google Shape;99;p4"/>
          <p:cNvSpPr txBox="1"/>
          <p:nvPr/>
        </p:nvSpPr>
        <p:spPr>
          <a:xfrm>
            <a:off x="2056017" y="3748025"/>
            <a:ext cx="12362347" cy="1569620"/>
          </a:xfrm>
          <a:prstGeom prst="rect">
            <a:avLst/>
          </a:prstGeom>
          <a:noFill/>
          <a:ln>
            <a:noFill/>
          </a:ln>
        </p:spPr>
        <p:txBody>
          <a:bodyPr spcFirstLastPara="1" wrap="square" lIns="91425" tIns="45700" rIns="91425" bIns="45700" anchor="t" anchorCtr="0">
            <a:spAutoFit/>
          </a:bodyPr>
          <a:lstStyle/>
          <a:p>
            <a:pPr algn="just"/>
            <a:r>
              <a:rPr lang="en-GB" sz="2400" b="1">
                <a:solidFill>
                  <a:schemeClr val="dk1"/>
                </a:solidFill>
                <a:latin typeface="+mn-lt"/>
                <a:ea typeface="Helvetica Neue"/>
                <a:cs typeface="Helvetica Neue"/>
                <a:sym typeface="Helvetica Neue"/>
              </a:rPr>
              <a:t>Compartir información en línea</a:t>
            </a:r>
            <a:r>
              <a:rPr lang="en-GB" sz="2400">
                <a:solidFill>
                  <a:schemeClr val="dk1"/>
                </a:solidFill>
                <a:latin typeface="+mn-lt"/>
                <a:ea typeface="Helvetica Neue"/>
                <a:cs typeface="Helvetica Neue"/>
                <a:sym typeface="Helvetica Neue"/>
              </a:rPr>
              <a:t>: </a:t>
            </a:r>
            <a:r>
              <a:rPr lang="es-ES" sz="2400">
                <a:solidFill>
                  <a:schemeClr val="dk1"/>
                </a:solidFill>
                <a:latin typeface="+mn-lt"/>
                <a:ea typeface="Helvetica Neue"/>
                <a:cs typeface="Helvetica Neue"/>
                <a:sym typeface="Helvetica Neue"/>
              </a:rPr>
              <a:t>Has comprendido la importancia de compartir información en línea para mantenerte conectado y comprometido en la era digital. Al explorar las ventajas y los retos del intercambio digital, ahora estás preparado para navegar por el mundo digital con confianza y responsabilidad.</a:t>
            </a:r>
            <a:endParaRPr lang="en-GB">
              <a:latin typeface="+mn-lt"/>
            </a:endParaRPr>
          </a:p>
        </p:txBody>
      </p:sp>
      <p:sp>
        <p:nvSpPr>
          <p:cNvPr id="18" name="Google Shape;100;p4"/>
          <p:cNvSpPr txBox="1"/>
          <p:nvPr/>
        </p:nvSpPr>
        <p:spPr>
          <a:xfrm>
            <a:off x="2056017" y="5460106"/>
            <a:ext cx="12362347" cy="1569620"/>
          </a:xfrm>
          <a:prstGeom prst="rect">
            <a:avLst/>
          </a:prstGeom>
          <a:noFill/>
          <a:ln>
            <a:noFill/>
          </a:ln>
        </p:spPr>
        <p:txBody>
          <a:bodyPr spcFirstLastPara="1" wrap="square" lIns="91425" tIns="45700" rIns="91425" bIns="45700" anchor="t" anchorCtr="0">
            <a:spAutoFit/>
          </a:bodyPr>
          <a:lstStyle/>
          <a:p>
            <a:pPr algn="just"/>
            <a:r>
              <a:rPr lang="es-ES" sz="2400" b="1">
                <a:solidFill>
                  <a:schemeClr val="dk1"/>
                </a:solidFill>
                <a:latin typeface="+mn-lt"/>
                <a:ea typeface="Helvetica Neue"/>
                <a:cs typeface="Helvetica Neue"/>
                <a:sym typeface="Helvetica Neue"/>
              </a:rPr>
              <a:t>Herramientas y plataformas esenciales para compartir</a:t>
            </a:r>
            <a:r>
              <a:rPr lang="en-GB" sz="2400" b="1">
                <a:solidFill>
                  <a:schemeClr val="dk1"/>
                </a:solidFill>
                <a:latin typeface="+mn-lt"/>
                <a:ea typeface="Helvetica Neue"/>
                <a:cs typeface="Helvetica Neue"/>
                <a:sym typeface="Helvetica Neue"/>
              </a:rPr>
              <a:t>: </a:t>
            </a:r>
            <a:r>
              <a:rPr lang="es-ES" sz="2400">
                <a:solidFill>
                  <a:schemeClr val="dk1"/>
                </a:solidFill>
                <a:latin typeface="+mn-lt"/>
                <a:ea typeface="Helvetica Neue"/>
                <a:cs typeface="Helvetica Neue"/>
                <a:sym typeface="Helvetica Neue"/>
              </a:rPr>
              <a:t>A través de la exploración de herramientas y plataformas populares para compartir información en línea, has aprendido consejos prácticos y estrategias para un intercambio digital eficaz. Ahora dispones de los conocimientos necesarios para compartir y gestionar información y archivos.</a:t>
            </a:r>
            <a:endParaRPr lang="en-GB" sz="2400">
              <a:latin typeface="+mn-lt"/>
            </a:endParaRPr>
          </a:p>
        </p:txBody>
      </p:sp>
      <p:sp>
        <p:nvSpPr>
          <p:cNvPr id="19" name="Google Shape;101;p4"/>
          <p:cNvSpPr txBox="1"/>
          <p:nvPr/>
        </p:nvSpPr>
        <p:spPr>
          <a:xfrm>
            <a:off x="2056015" y="7172187"/>
            <a:ext cx="12362347" cy="1938952"/>
          </a:xfrm>
          <a:prstGeom prst="rect">
            <a:avLst/>
          </a:prstGeom>
          <a:noFill/>
          <a:ln>
            <a:noFill/>
          </a:ln>
        </p:spPr>
        <p:txBody>
          <a:bodyPr spcFirstLastPara="1" wrap="square" lIns="91425" tIns="45700" rIns="91425" bIns="45700" anchor="t" anchorCtr="0">
            <a:spAutoFit/>
          </a:bodyPr>
          <a:lstStyle/>
          <a:p>
            <a:pPr algn="just"/>
            <a:r>
              <a:rPr lang="es-ES" sz="2400" b="1" i="0">
                <a:effectLst/>
                <a:latin typeface="Arial" panose="020B0604020202020204" pitchFamily="34" charset="0"/>
                <a:cs typeface="Arial" panose="020B0604020202020204" pitchFamily="34" charset="0"/>
              </a:rPr>
              <a:t>Consejos prácticos y escollos comunes</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 </a:t>
            </a:r>
            <a:r>
              <a:rPr lang="es-ES" sz="2400">
                <a:latin typeface="Arial" panose="020B0604020202020204" pitchFamily="34" charset="0"/>
                <a:cs typeface="Arial" panose="020B0604020202020204" pitchFamily="34" charset="0"/>
              </a:rPr>
              <a:t>A través del análisis de los escollos, como compartir accidentalmente información sensible o conceder acceso no autorizado a archivos compartidos, y consejos prácticos, ahora tienes las competencias para proteger la información personal, y utilizar la configuración de privacidad y el control de visibilidad para garantizar un intercambio seguro y protegido.</a:t>
            </a:r>
            <a:endParaRPr lang="en-GB" sz="2400">
              <a:latin typeface="Arial" panose="020B0604020202020204" pitchFamily="34" charset="0"/>
              <a:cs typeface="Arial" panose="020B0604020202020204" pitchFamily="34" charset="0"/>
            </a:endParaRPr>
          </a:p>
        </p:txBody>
      </p:sp>
      <p:sp>
        <p:nvSpPr>
          <p:cNvPr id="20" name="Hexagon 19"/>
          <p:cNvSpPr/>
          <p:nvPr/>
        </p:nvSpPr>
        <p:spPr>
          <a:xfrm>
            <a:off x="1663395" y="39068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663826" y="5622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663395" y="73382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rotWithShape="1">
          <a:blip r:embed="rId3">
            <a:extLst>
              <a:ext uri="{28A0092B-C50C-407E-A947-70E740481C1C}">
                <a14:useLocalDpi xmlns:a14="http://schemas.microsoft.com/office/drawing/2010/main" val="0"/>
              </a:ext>
            </a:extLst>
          </a:blip>
          <a:srcRect l="9685" t="8085" r="7819" b="6493"/>
          <a:stretch/>
        </p:blipFill>
        <p:spPr bwMode="auto">
          <a:xfrm>
            <a:off x="14630553" y="4532835"/>
            <a:ext cx="3622071" cy="382581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¡Bien hecho! Ahora sabes más sobre:</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Resumen</a:t>
            </a:r>
            <a:endParaRPr lang="en-GB" sz="4800" b="1" dirty="0">
              <a:solidFill>
                <a:schemeClr val="accent4"/>
              </a:solidFill>
              <a:latin typeface="+mn-lt"/>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73263"/>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n-GB" sz="5400" b="1">
                <a:solidFill>
                  <a:schemeClr val="tx1"/>
                </a:solidFill>
                <a:latin typeface="+mn-lt"/>
                <a:ea typeface="Helvetica Neue"/>
                <a:cs typeface="Helvetica Neue"/>
                <a:sym typeface="Helvetica Neue"/>
              </a:rPr>
              <a:t>¡Gracias!</a:t>
            </a:r>
            <a:endParaRPr lang="en-GB" sz="5400" b="1" i="0" u="none" strike="noStrike" cap="none">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en-GB" sz="2400" b="1">
                <a:solidFill>
                  <a:srgbClr val="00CCFF"/>
                </a:solidFill>
                <a:latin typeface="+mn-lt"/>
              </a:rPr>
              <a:t>www.digital-boomer.eu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00CCFF"/>
                </a:solidFill>
                <a:latin typeface="+mn-lt"/>
                <a:ea typeface="Helvetica Neue"/>
                <a:cs typeface="Helvetica Neue"/>
                <a:sym typeface="Helvetica Neue"/>
              </a:rPr>
              <a:t>Índice</a:t>
            </a:r>
            <a:endParaRPr lang="en-GB" dirty="0">
              <a:solidFill>
                <a:srgbClr val="00CCFF"/>
              </a:solidFill>
              <a:latin typeface="+mn-lt"/>
            </a:endParaRPr>
          </a:p>
        </p:txBody>
      </p:sp>
      <p:sp>
        <p:nvSpPr>
          <p:cNvPr id="58" name="Google Shape;58;p2"/>
          <p:cNvSpPr txBox="1"/>
          <p:nvPr/>
        </p:nvSpPr>
        <p:spPr>
          <a:xfrm>
            <a:off x="1343904" y="31505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343904" y="553458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1" name="Google Shape;61;p2"/>
          <p:cNvSpPr txBox="1"/>
          <p:nvPr/>
        </p:nvSpPr>
        <p:spPr>
          <a:xfrm>
            <a:off x="1872432" y="3068435"/>
            <a:ext cx="4108187" cy="95406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2800" b="1">
                <a:solidFill>
                  <a:schemeClr val="dk1"/>
                </a:solidFill>
                <a:latin typeface="+mn-lt"/>
                <a:ea typeface="Helvetica Neue"/>
                <a:cs typeface="Helvetica Neue"/>
                <a:sym typeface="Helvetica Neue"/>
              </a:rPr>
              <a:t>Introducción a compartir en línea</a:t>
            </a:r>
            <a:endParaRPr lang="en-GB" sz="1600" b="1" dirty="0">
              <a:latin typeface="+mn-lt"/>
            </a:endParaRPr>
          </a:p>
        </p:txBody>
      </p:sp>
      <p:sp>
        <p:nvSpPr>
          <p:cNvPr id="62" name="Google Shape;62;p2"/>
          <p:cNvSpPr txBox="1"/>
          <p:nvPr/>
        </p:nvSpPr>
        <p:spPr>
          <a:xfrm>
            <a:off x="1886319" y="5475430"/>
            <a:ext cx="418296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mn-lt"/>
                <a:ea typeface="Helvetica Neue"/>
                <a:cs typeface="Helvetica Neue"/>
                <a:sym typeface="Helvetica Neue"/>
              </a:rPr>
              <a:t>Herramientas y plataformas esenciales para compartir</a:t>
            </a:r>
            <a:endParaRPr lang="en-GB" sz="1600" b="1" dirty="0">
              <a:latin typeface="+mn-lt"/>
            </a:endParaRPr>
          </a:p>
        </p:txBody>
      </p:sp>
      <p:sp>
        <p:nvSpPr>
          <p:cNvPr id="67" name="Google Shape;67;p2"/>
          <p:cNvSpPr txBox="1"/>
          <p:nvPr/>
        </p:nvSpPr>
        <p:spPr>
          <a:xfrm>
            <a:off x="6069285" y="2874128"/>
            <a:ext cx="889932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Importancia de compartir información en línea</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Beneficios de la compartición digital</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Plataformas y herramientas populares para compartir</a:t>
            </a:r>
            <a:endParaRPr lang="en-GB" sz="2400" dirty="0">
              <a:solidFill>
                <a:schemeClr val="dk1"/>
              </a:solidFill>
              <a:latin typeface="+mn-lt"/>
              <a:ea typeface="Helvetica Neue"/>
              <a:cs typeface="Helvetica Neue"/>
              <a:sym typeface="Helvetica Neue"/>
            </a:endParaRPr>
          </a:p>
        </p:txBody>
      </p:sp>
      <p:sp>
        <p:nvSpPr>
          <p:cNvPr id="70" name="Google Shape;70;p2"/>
          <p:cNvSpPr/>
          <p:nvPr/>
        </p:nvSpPr>
        <p:spPr>
          <a:xfrm>
            <a:off x="5981061" y="2846199"/>
            <a:ext cx="94484" cy="1470557"/>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974799" y="4743961"/>
            <a:ext cx="94485" cy="2396349"/>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3" name="Google Shape;59;p2">
            <a:extLst>
              <a:ext uri="{FF2B5EF4-FFF2-40B4-BE49-F238E27FC236}">
                <a16:creationId xmlns:a16="http://schemas.microsoft.com/office/drawing/2014/main" id="{B3B879B6-C89A-954F-3C9A-170F2405BCB5}"/>
              </a:ext>
            </a:extLst>
          </p:cNvPr>
          <p:cNvSpPr txBox="1"/>
          <p:nvPr/>
        </p:nvSpPr>
        <p:spPr>
          <a:xfrm>
            <a:off x="1343904" y="7838011"/>
            <a:ext cx="154478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3</a:t>
            </a:r>
            <a:endParaRPr dirty="0">
              <a:solidFill>
                <a:srgbClr val="33CCFF"/>
              </a:solidFill>
              <a:latin typeface="+mn-lt"/>
            </a:endParaRPr>
          </a:p>
        </p:txBody>
      </p:sp>
      <p:sp>
        <p:nvSpPr>
          <p:cNvPr id="7" name="Google Shape;62;p2">
            <a:extLst>
              <a:ext uri="{FF2B5EF4-FFF2-40B4-BE49-F238E27FC236}">
                <a16:creationId xmlns:a16="http://schemas.microsoft.com/office/drawing/2014/main" id="{29C41A8C-618A-0B69-0CAA-3D09AA35F8BE}"/>
              </a:ext>
            </a:extLst>
          </p:cNvPr>
          <p:cNvSpPr txBox="1"/>
          <p:nvPr/>
        </p:nvSpPr>
        <p:spPr>
          <a:xfrm>
            <a:off x="1886319" y="7776477"/>
            <a:ext cx="418296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mn-lt"/>
                <a:ea typeface="Helvetica Neue"/>
                <a:cs typeface="Helvetica Neue"/>
                <a:sym typeface="Helvetica Neue"/>
              </a:rPr>
              <a:t>Consejos prácticos y escollos comunes</a:t>
            </a:r>
            <a:endParaRPr lang="en-GB" sz="1600" b="1" dirty="0">
              <a:latin typeface="+mn-lt"/>
            </a:endParaRPr>
          </a:p>
        </p:txBody>
      </p:sp>
      <p:sp>
        <p:nvSpPr>
          <p:cNvPr id="8" name="Google Shape;72;p2">
            <a:extLst>
              <a:ext uri="{FF2B5EF4-FFF2-40B4-BE49-F238E27FC236}">
                <a16:creationId xmlns:a16="http://schemas.microsoft.com/office/drawing/2014/main" id="{AE1980AF-1BD6-C0A1-51F5-52A70F2EFC27}"/>
              </a:ext>
            </a:extLst>
          </p:cNvPr>
          <p:cNvSpPr/>
          <p:nvPr/>
        </p:nvSpPr>
        <p:spPr>
          <a:xfrm>
            <a:off x="5974800" y="7507614"/>
            <a:ext cx="94485" cy="149179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4" name="Google Shape;67;p2">
            <a:extLst>
              <a:ext uri="{FF2B5EF4-FFF2-40B4-BE49-F238E27FC236}">
                <a16:creationId xmlns:a16="http://schemas.microsoft.com/office/drawing/2014/main" id="{37446F38-CD06-3D5D-C727-AB8ACDCF2160}"/>
              </a:ext>
            </a:extLst>
          </p:cNvPr>
          <p:cNvSpPr txBox="1"/>
          <p:nvPr/>
        </p:nvSpPr>
        <p:spPr>
          <a:xfrm>
            <a:off x="6069285" y="4797826"/>
            <a:ext cx="124032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Redes sociales: compartir fotos, vídeos y actualizaciones</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Correo electrónico: envío y recepción de archivos y documentos</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Almacenamiento en la nube: compartir archivos y colaborar en ellos</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Colaboración documental en línea: trabajar simultáneamente en documentos</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Videoconferencia: compartir pantallas y presentaciones</a:t>
            </a:r>
            <a:endParaRPr lang="en-GB" sz="2400" dirty="0">
              <a:solidFill>
                <a:schemeClr val="dk1"/>
              </a:solidFill>
              <a:latin typeface="+mn-lt"/>
              <a:ea typeface="Helvetica Neue"/>
              <a:cs typeface="Helvetica Neue"/>
              <a:sym typeface="Helvetica Neue"/>
            </a:endParaRPr>
          </a:p>
        </p:txBody>
      </p:sp>
      <p:sp>
        <p:nvSpPr>
          <p:cNvPr id="15" name="Google Shape;67;p2">
            <a:extLst>
              <a:ext uri="{FF2B5EF4-FFF2-40B4-BE49-F238E27FC236}">
                <a16:creationId xmlns:a16="http://schemas.microsoft.com/office/drawing/2014/main" id="{C4DC00C6-3FCE-9887-7F3E-D556FD112D8B}"/>
              </a:ext>
            </a:extLst>
          </p:cNvPr>
          <p:cNvSpPr txBox="1"/>
          <p:nvPr/>
        </p:nvSpPr>
        <p:spPr>
          <a:xfrm>
            <a:off x="6069285" y="7561032"/>
            <a:ext cx="889932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mn-lt"/>
                <a:ea typeface="Helvetica Neue"/>
                <a:cs typeface="Helvetica Neue"/>
                <a:sym typeface="Helvetica Neue"/>
              </a:rPr>
              <a:t>Gestión de archivos compartidos</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Proteger la información personal mientras se comparte</a:t>
            </a:r>
            <a:endParaRPr lang="en-GB" sz="600" dirty="0">
              <a:solidFill>
                <a:schemeClr val="dk1"/>
              </a:solidFill>
              <a:latin typeface="+mn-lt"/>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Ajustes de privacidad y control de visibilidad</a:t>
            </a:r>
            <a:endParaRPr lang="en-GB" sz="2400" dirty="0">
              <a:solidFill>
                <a:schemeClr val="dk1"/>
              </a:solidFill>
              <a:latin typeface="+mn-lt"/>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4201770" y="4866649"/>
            <a:ext cx="4060425" cy="417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Google Shape;99;p4"/>
          <p:cNvSpPr txBox="1"/>
          <p:nvPr/>
        </p:nvSpPr>
        <p:spPr>
          <a:xfrm>
            <a:off x="2056018" y="3881316"/>
            <a:ext cx="1014080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Identificar las ventajas y los retos de compartir en el ámbito digital</a:t>
            </a:r>
            <a:endParaRPr lang="en-GB" dirty="0">
              <a:latin typeface="+mn-lt"/>
            </a:endParaRPr>
          </a:p>
        </p:txBody>
      </p:sp>
      <p:sp>
        <p:nvSpPr>
          <p:cNvPr id="100" name="Google Shape;100;p4"/>
          <p:cNvSpPr txBox="1"/>
          <p:nvPr/>
        </p:nvSpPr>
        <p:spPr>
          <a:xfrm>
            <a:off x="2056017" y="4563817"/>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Capacitarse </a:t>
            </a:r>
            <a:r>
              <a:rPr lang="es-ES" sz="2400">
                <a:solidFill>
                  <a:schemeClr val="dk1"/>
                </a:solidFill>
                <a:latin typeface="+mn-lt"/>
                <a:ea typeface="Helvetica Neue"/>
                <a:cs typeface="Helvetica Neue"/>
                <a:sym typeface="Helvetica Neue"/>
              </a:rPr>
              <a:t>para</a:t>
            </a:r>
            <a:r>
              <a:rPr lang="es-ES" sz="2400" b="1">
                <a:solidFill>
                  <a:schemeClr val="dk1"/>
                </a:solidFill>
                <a:latin typeface="+mn-lt"/>
                <a:ea typeface="Helvetica Neue"/>
                <a:cs typeface="Helvetica Neue"/>
                <a:sym typeface="Helvetica Neue"/>
              </a:rPr>
              <a:t> compartir </a:t>
            </a:r>
            <a:r>
              <a:rPr lang="es-ES" sz="2400">
                <a:solidFill>
                  <a:schemeClr val="dk1"/>
                </a:solidFill>
                <a:latin typeface="+mn-lt"/>
                <a:ea typeface="Helvetica Neue"/>
                <a:cs typeface="Helvetica Neue"/>
                <a:sym typeface="Helvetica Neue"/>
              </a:rPr>
              <a:t>información online con confianza</a:t>
            </a:r>
            <a:endParaRPr lang="en-GB" sz="2400" dirty="0">
              <a:latin typeface="+mn-lt"/>
            </a:endParaRPr>
          </a:p>
        </p:txBody>
      </p:sp>
      <p:sp>
        <p:nvSpPr>
          <p:cNvPr id="101" name="Google Shape;101;p4"/>
          <p:cNvSpPr txBox="1"/>
          <p:nvPr/>
        </p:nvSpPr>
        <p:spPr>
          <a:xfrm>
            <a:off x="2056017" y="5203453"/>
            <a:ext cx="147401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Adquirir conocimientos prácticos </a:t>
            </a:r>
            <a:r>
              <a:rPr lang="es-ES" sz="2400">
                <a:solidFill>
                  <a:schemeClr val="dk1"/>
                </a:solidFill>
                <a:latin typeface="+mn-lt"/>
                <a:ea typeface="Helvetica Neue"/>
                <a:cs typeface="Helvetica Neue"/>
                <a:sym typeface="Helvetica Neue"/>
              </a:rPr>
              <a:t>para utilizar eficazcmente las herramientas de compartición</a:t>
            </a:r>
            <a:endParaRPr lang="en-GB" sz="2400" dirty="0">
              <a:latin typeface="+mn-lt"/>
            </a:endParaRPr>
          </a:p>
        </p:txBody>
      </p:sp>
      <p:sp>
        <p:nvSpPr>
          <p:cNvPr id="105" name="Google Shape;105;p4"/>
          <p:cNvSpPr txBox="1"/>
          <p:nvPr/>
        </p:nvSpPr>
        <p:spPr>
          <a:xfrm>
            <a:off x="1277086" y="2835882"/>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mn-lt"/>
                <a:ea typeface="Helvetica Neue"/>
                <a:cs typeface="Helvetica Neue"/>
                <a:sym typeface="Helvetica Neue"/>
              </a:rPr>
              <a:t>Al finalizar este módulo, serás capaz de:</a:t>
            </a:r>
            <a:endParaRPr lang="en-GB">
              <a:latin typeface="+mn-lt"/>
              <a:ea typeface="Helvetica Neue"/>
              <a:cs typeface="Helvetica Neue"/>
              <a:sym typeface="Helvetica Neue"/>
            </a:endParaRPr>
          </a:p>
        </p:txBody>
      </p:sp>
      <p:sp>
        <p:nvSpPr>
          <p:cNvPr id="2" name="Hexagon 1"/>
          <p:cNvSpPr/>
          <p:nvPr/>
        </p:nvSpPr>
        <p:spPr>
          <a:xfrm>
            <a:off x="1487721" y="4040148"/>
            <a:ext cx="184096"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472264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87721" y="536228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accent4"/>
                </a:solidFill>
                <a:latin typeface="+mn-lt"/>
                <a:ea typeface="Helvetica Neue"/>
                <a:cs typeface="Helvetica Neue"/>
                <a:sym typeface="Helvetica Neue"/>
              </a:rPr>
              <a:t>Objetivos</a:t>
            </a:r>
            <a:endParaRPr lang="en-GB">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6" y="5857377"/>
            <a:ext cx="1076902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Comprender las buenas prácticas </a:t>
            </a:r>
            <a:r>
              <a:rPr lang="es-ES" sz="2400">
                <a:solidFill>
                  <a:schemeClr val="dk1"/>
                </a:solidFill>
                <a:latin typeface="+mn-lt"/>
                <a:ea typeface="Helvetica Neue"/>
                <a:cs typeface="Helvetica Neue"/>
                <a:sym typeface="Helvetica Neue"/>
              </a:rPr>
              <a:t>para proteger tu información personal</a:t>
            </a:r>
            <a:endParaRPr lang="en-GB" sz="2400" dirty="0">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6" y="6482726"/>
            <a:ext cx="1127593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Reconocer y gestionar los posibles riesgos y preocupaciones</a:t>
            </a:r>
            <a:endParaRPr lang="en-GB" sz="2400"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87721" y="6016209"/>
            <a:ext cx="184094"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Hexagon 13">
            <a:extLst>
              <a:ext uri="{FF2B5EF4-FFF2-40B4-BE49-F238E27FC236}">
                <a16:creationId xmlns:a16="http://schemas.microsoft.com/office/drawing/2014/main" id="{078EA902-0AA2-F872-F785-443DA981C8E3}"/>
              </a:ext>
            </a:extLst>
          </p:cNvPr>
          <p:cNvSpPr/>
          <p:nvPr/>
        </p:nvSpPr>
        <p:spPr>
          <a:xfrm>
            <a:off x="1487719" y="6641558"/>
            <a:ext cx="184096"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013105" y="1780343"/>
            <a:ext cx="426179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rgbClr val="58CDFC"/>
                </a:solidFill>
                <a:latin typeface="+mn-lt"/>
                <a:ea typeface="Helvetica Neue"/>
                <a:cs typeface="Helvetica Neue"/>
                <a:sym typeface="Helvetica Neue"/>
              </a:rPr>
              <a:t>Unidad </a:t>
            </a:r>
            <a:r>
              <a:rPr lang="en-GB" sz="6000" b="1" dirty="0">
                <a:solidFill>
                  <a:srgbClr val="58CDFC"/>
                </a:solidFill>
                <a:latin typeface="+mn-lt"/>
                <a:ea typeface="Helvetica Neue"/>
                <a:cs typeface="Helvetica Neue"/>
                <a:sym typeface="Helvetica Neue"/>
              </a:rPr>
              <a:t>1</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795965"/>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s-ES" sz="4800" b="1">
                <a:solidFill>
                  <a:schemeClr val="dk1"/>
                </a:solidFill>
                <a:latin typeface="+mn-lt"/>
                <a:ea typeface="Helvetica Neue"/>
                <a:cs typeface="Helvetica Neue"/>
                <a:sym typeface="Helvetica Neue"/>
              </a:rPr>
              <a:t>Introducción a compartir en línea</a:t>
            </a:r>
            <a:endParaRPr lang="en-GB"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7391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Importancia de compartir información en línea</a:t>
            </a:r>
            <a:endParaRPr lang="en-GB"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Compartir información en línea es crucial para </a:t>
            </a:r>
            <a:r>
              <a:rPr lang="es-ES" sz="2400" b="1">
                <a:solidFill>
                  <a:schemeClr val="accent4"/>
                </a:solidFill>
                <a:latin typeface="+mn-lt"/>
                <a:ea typeface="Helvetica Neue"/>
                <a:cs typeface="Helvetica Neue"/>
                <a:sym typeface="Helvetica Neue"/>
              </a:rPr>
              <a:t>mantenerse conectado y comprometido </a:t>
            </a:r>
            <a:r>
              <a:rPr lang="es-ES" sz="2400">
                <a:solidFill>
                  <a:schemeClr val="accent4"/>
                </a:solidFill>
                <a:latin typeface="+mn-lt"/>
                <a:ea typeface="Helvetica Neue"/>
                <a:cs typeface="Helvetica Neue"/>
                <a:sym typeface="Helvetica Neue"/>
              </a:rPr>
              <a:t>en la era digital actual.</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Permite a las personas </a:t>
            </a:r>
            <a:r>
              <a:rPr lang="es-ES" sz="2400" b="1">
                <a:solidFill>
                  <a:schemeClr val="accent4"/>
                </a:solidFill>
                <a:latin typeface="+mn-lt"/>
                <a:ea typeface="Helvetica Neue"/>
                <a:cs typeface="Helvetica Neue"/>
                <a:sym typeface="Helvetica Neue"/>
              </a:rPr>
              <a:t>comunicarse, colaborar e interactuar con otras</a:t>
            </a:r>
            <a:r>
              <a:rPr lang="es-ES" sz="2400">
                <a:solidFill>
                  <a:schemeClr val="accent4"/>
                </a:solidFill>
                <a:latin typeface="+mn-lt"/>
                <a:ea typeface="Helvetica Neue"/>
                <a:cs typeface="Helvetica Neue"/>
                <a:sym typeface="Helvetica Neue"/>
              </a:rPr>
              <a:t>, tanto personal como profesionalmente.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a:solidFill>
                  <a:schemeClr val="accent4"/>
                </a:solidFill>
                <a:latin typeface="+mn-lt"/>
                <a:ea typeface="Helvetica Neue"/>
                <a:cs typeface="Helvetica Neue"/>
                <a:sym typeface="Helvetica Neue"/>
              </a:rPr>
              <a:t>A través de la </a:t>
            </a:r>
            <a:r>
              <a:rPr lang="en-GB" sz="2400" b="1">
                <a:solidFill>
                  <a:srgbClr val="00CCFF"/>
                </a:solidFill>
                <a:latin typeface="+mn-lt"/>
                <a:ea typeface="Helvetica Neue"/>
                <a:cs typeface="Helvetica Neue"/>
                <a:sym typeface="Helvetica Neue"/>
              </a:rPr>
              <a:t>COMPARTICIÓN DIGITAL</a:t>
            </a:r>
            <a:r>
              <a:rPr lang="en-GB" sz="2400">
                <a:solidFill>
                  <a:schemeClr val="accent4"/>
                </a:solidFill>
                <a:latin typeface="+mn-lt"/>
                <a:ea typeface="Helvetica Neue"/>
                <a:cs typeface="Helvetica Neue"/>
                <a:sym typeface="Helvetica Neue"/>
              </a:rPr>
              <a:t>, podemos:</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Introducción a compartir en línea</a:t>
            </a:r>
            <a:endParaRPr lang="en-GB" sz="4800" b="1" dirty="0">
              <a:solidFill>
                <a:schemeClr val="accent4"/>
              </a:solidFill>
              <a:latin typeface="+mn-lt"/>
              <a:ea typeface="Helvetica Neue"/>
              <a:cs typeface="Helvetica Neue"/>
              <a:sym typeface="Helvetica Neue"/>
            </a:endParaRPr>
          </a:p>
        </p:txBody>
      </p:sp>
      <p:sp>
        <p:nvSpPr>
          <p:cNvPr id="8" name="Rettangolo con angoli arrotondati 7">
            <a:extLst>
              <a:ext uri="{FF2B5EF4-FFF2-40B4-BE49-F238E27FC236}">
                <a16:creationId xmlns:a16="http://schemas.microsoft.com/office/drawing/2014/main" id="{88BBF18E-AF57-1421-7F3D-30731E4E2A92}"/>
              </a:ext>
            </a:extLst>
          </p:cNvPr>
          <p:cNvSpPr/>
          <p:nvPr/>
        </p:nvSpPr>
        <p:spPr>
          <a:xfrm>
            <a:off x="2112692" y="5951456"/>
            <a:ext cx="9051479" cy="189490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Acceder a una gran cantidad de recursos y conocimientos</a:t>
            </a:r>
          </a:p>
          <a:p>
            <a:pPr marL="342900" marR="0" lvl="0" indent="-342900" algn="just" rtl="0">
              <a:spcBef>
                <a:spcPts val="0"/>
              </a:spcBef>
              <a:spcAft>
                <a:spcPts val="0"/>
              </a:spcAft>
              <a:buFont typeface="Arial" panose="020B0604020202020204" pitchFamily="34" charset="0"/>
              <a:buChar char="•"/>
            </a:pPr>
            <a:r>
              <a:rPr lang="en-GB" sz="2400">
                <a:solidFill>
                  <a:schemeClr val="accent4"/>
                </a:solidFill>
                <a:ea typeface="Helvetica Neue"/>
                <a:cs typeface="Helvetica Neue"/>
                <a:sym typeface="Helvetica Neue"/>
              </a:rPr>
              <a:t>Ayudar a las personas a mantenerse informadas sobre la actualidad y las tendencias</a:t>
            </a:r>
            <a:endParaRPr lang="en-GB" sz="2400" dirty="0">
              <a:solidFill>
                <a:schemeClr val="accent4"/>
              </a:solidFill>
              <a:latin typeface="+mn-lt"/>
              <a:ea typeface="Helvetica Neue"/>
              <a:cs typeface="Helvetica Neue"/>
              <a:sym typeface="Helvetica Neue"/>
            </a:endParaRPr>
          </a:p>
        </p:txBody>
      </p:sp>
      <p:sp>
        <p:nvSpPr>
          <p:cNvPr id="9" name="Rettangolo con angoli arrotondati 8">
            <a:extLst>
              <a:ext uri="{FF2B5EF4-FFF2-40B4-BE49-F238E27FC236}">
                <a16:creationId xmlns:a16="http://schemas.microsoft.com/office/drawing/2014/main" id="{17273BDE-E5C6-8BF4-3C20-403AA99A7964}"/>
              </a:ext>
            </a:extLst>
          </p:cNvPr>
          <p:cNvSpPr/>
          <p:nvPr/>
        </p:nvSpPr>
        <p:spPr>
          <a:xfrm>
            <a:off x="11333011" y="5951457"/>
            <a:ext cx="4842296" cy="1894908"/>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Intercambiar ideas</a:t>
            </a:r>
          </a:p>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Fomen</a:t>
            </a:r>
            <a:r>
              <a:rPr lang="en-GB" sz="2400">
                <a:solidFill>
                  <a:schemeClr val="accent4"/>
                </a:solidFill>
                <a:ea typeface="Helvetica Neue"/>
                <a:cs typeface="Helvetica Neue"/>
                <a:sym typeface="Helvetica Neue"/>
              </a:rPr>
              <a:t>tar el sentido de comunidad</a:t>
            </a:r>
          </a:p>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Colaborar en proyectos</a:t>
            </a:r>
            <a:endParaRPr lang="en-GB" sz="2400" dirty="0">
              <a:solidFill>
                <a:schemeClr val="accent4"/>
              </a:solidFill>
              <a:latin typeface="+mn-lt"/>
              <a:ea typeface="Helvetica Neue"/>
              <a:cs typeface="Helvetica Neue"/>
              <a:sym typeface="Helvetica Neue"/>
            </a:endParaRPr>
          </a:p>
        </p:txBody>
      </p:sp>
      <p:cxnSp>
        <p:nvCxnSpPr>
          <p:cNvPr id="10" name="Connettore 2 9">
            <a:extLst>
              <a:ext uri="{FF2B5EF4-FFF2-40B4-BE49-F238E27FC236}">
                <a16:creationId xmlns:a16="http://schemas.microsoft.com/office/drawing/2014/main" id="{9CC42AE2-5DDC-34F8-86F5-C00A66E91EA1}"/>
              </a:ext>
            </a:extLst>
          </p:cNvPr>
          <p:cNvCxnSpPr>
            <a:cxnSpLocks/>
          </p:cNvCxnSpPr>
          <p:nvPr/>
        </p:nvCxnSpPr>
        <p:spPr>
          <a:xfrm>
            <a:off x="6638199" y="7834698"/>
            <a:ext cx="1" cy="684659"/>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5376429-56C8-E61C-6714-DCADDD5DEDC3}"/>
              </a:ext>
            </a:extLst>
          </p:cNvPr>
          <p:cNvSpPr txBox="1"/>
          <p:nvPr/>
        </p:nvSpPr>
        <p:spPr>
          <a:xfrm>
            <a:off x="5538937" y="8537974"/>
            <a:ext cx="2477297" cy="461665"/>
          </a:xfrm>
          <a:prstGeom prst="rect">
            <a:avLst/>
          </a:prstGeom>
          <a:noFill/>
        </p:spPr>
        <p:txBody>
          <a:bodyPr wrap="square" rtlCol="0">
            <a:spAutoFit/>
          </a:bodyPr>
          <a:lstStyle/>
          <a:p>
            <a:r>
              <a:rPr lang="en-GB" sz="2400" b="1">
                <a:solidFill>
                  <a:srgbClr val="58CDFC"/>
                </a:solidFill>
              </a:rPr>
              <a:t>INFORMACIÓN</a:t>
            </a:r>
            <a:endParaRPr lang="en-GB" sz="2400" b="1" dirty="0">
              <a:solidFill>
                <a:srgbClr val="58CDFC"/>
              </a:solidFill>
            </a:endParaRPr>
          </a:p>
        </p:txBody>
      </p:sp>
      <p:sp>
        <p:nvSpPr>
          <p:cNvPr id="13" name="CasellaDiTesto 12">
            <a:extLst>
              <a:ext uri="{FF2B5EF4-FFF2-40B4-BE49-F238E27FC236}">
                <a16:creationId xmlns:a16="http://schemas.microsoft.com/office/drawing/2014/main" id="{2ABCA76B-2C16-A18D-6CEA-AC6FDDC6EE1F}"/>
              </a:ext>
            </a:extLst>
          </p:cNvPr>
          <p:cNvSpPr txBox="1"/>
          <p:nvPr/>
        </p:nvSpPr>
        <p:spPr>
          <a:xfrm>
            <a:off x="12653896" y="8537973"/>
            <a:ext cx="2477296" cy="461665"/>
          </a:xfrm>
          <a:prstGeom prst="rect">
            <a:avLst/>
          </a:prstGeom>
          <a:noFill/>
        </p:spPr>
        <p:txBody>
          <a:bodyPr wrap="square" rtlCol="0">
            <a:spAutoFit/>
          </a:bodyPr>
          <a:lstStyle/>
          <a:p>
            <a:r>
              <a:rPr lang="en-GB" sz="2400" b="1">
                <a:solidFill>
                  <a:srgbClr val="58CDFC"/>
                </a:solidFill>
              </a:rPr>
              <a:t>INTERACCIÓN</a:t>
            </a:r>
            <a:endParaRPr lang="en-GB" sz="2400" b="1" dirty="0">
              <a:solidFill>
                <a:srgbClr val="58CDFC"/>
              </a:solidFill>
            </a:endParaRPr>
          </a:p>
        </p:txBody>
      </p:sp>
      <p:cxnSp>
        <p:nvCxnSpPr>
          <p:cNvPr id="19" name="Connettore 2 18">
            <a:extLst>
              <a:ext uri="{FF2B5EF4-FFF2-40B4-BE49-F238E27FC236}">
                <a16:creationId xmlns:a16="http://schemas.microsoft.com/office/drawing/2014/main" id="{B0512755-4CC9-69BF-8B67-4C53DC068A25}"/>
              </a:ext>
            </a:extLst>
          </p:cNvPr>
          <p:cNvCxnSpPr>
            <a:cxnSpLocks/>
          </p:cNvCxnSpPr>
          <p:nvPr/>
        </p:nvCxnSpPr>
        <p:spPr>
          <a:xfrm>
            <a:off x="13754159" y="7834698"/>
            <a:ext cx="1" cy="684659"/>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5091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Beneficios de la compartición digital – Ejemplos con redes socialea </a:t>
            </a:r>
          </a:p>
          <a:p>
            <a:pPr marL="0" marR="0" lvl="0" indent="0" algn="just" rtl="0">
              <a:spcBef>
                <a:spcPts val="0"/>
              </a:spcBef>
              <a:spcAft>
                <a:spcPts val="0"/>
              </a:spcAft>
              <a:buNone/>
            </a:pPr>
            <a:endParaRPr lang="en-GB"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00CCFF"/>
                </a:solidFill>
                <a:latin typeface="+mn-lt"/>
                <a:ea typeface="Helvetica Neue"/>
                <a:cs typeface="Helvetica Neue"/>
                <a:sym typeface="Helvetica Neue"/>
              </a:rPr>
              <a:t>PERSONALMENTE</a:t>
            </a:r>
            <a:endParaRPr lang="en-GB" sz="2400" b="1" dirty="0">
              <a:solidFill>
                <a:srgbClr val="00CCFF"/>
              </a:solidFill>
              <a:latin typeface="+mn-lt"/>
              <a:ea typeface="Helvetica Neue"/>
              <a:cs typeface="Helvetica Neue"/>
              <a:sym typeface="Helvetica Neue"/>
            </a:endParaRPr>
          </a:p>
          <a:p>
            <a:pPr marL="0" marR="0" lvl="0" indent="0" algn="just" rtl="0">
              <a:spcBef>
                <a:spcPts val="0"/>
              </a:spcBef>
              <a:spcAft>
                <a:spcPts val="0"/>
              </a:spcAft>
              <a:buNone/>
            </a:pPr>
            <a:endParaRPr lang="en-GB" sz="6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Las plataformas de redes sociales como </a:t>
            </a:r>
            <a:r>
              <a:rPr lang="es-ES" sz="2400" b="1">
                <a:solidFill>
                  <a:schemeClr val="accent4"/>
                </a:solidFill>
                <a:latin typeface="+mn-lt"/>
                <a:ea typeface="Helvetica Neue"/>
                <a:cs typeface="Helvetica Neue"/>
                <a:sym typeface="Helvetica Neue"/>
              </a:rPr>
              <a:t>Facebook</a:t>
            </a:r>
            <a:r>
              <a:rPr lang="es-ES" sz="2400">
                <a:solidFill>
                  <a:schemeClr val="accent4"/>
                </a:solidFill>
                <a:latin typeface="+mn-lt"/>
                <a:ea typeface="Helvetica Neue"/>
                <a:cs typeface="Helvetica Neue"/>
                <a:sym typeface="Helvetica Neue"/>
              </a:rPr>
              <a:t> permiten a las personas:</a:t>
            </a:r>
            <a:endParaRPr lang="en-GB"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Conectar e interactuar </a:t>
            </a:r>
            <a:r>
              <a:rPr lang="es-ES" sz="2400">
                <a:solidFill>
                  <a:schemeClr val="accent4"/>
                </a:solidFill>
                <a:latin typeface="+mn-lt"/>
                <a:ea typeface="Helvetica Neue"/>
                <a:cs typeface="Helvetica Neue"/>
                <a:sym typeface="Helvetica Neue"/>
              </a:rPr>
              <a:t>con amigos, familiares y conocidos</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Compartir experiencias personales</a:t>
            </a:r>
            <a:r>
              <a:rPr lang="es-ES" sz="2400">
                <a:solidFill>
                  <a:schemeClr val="accent4"/>
                </a:solidFill>
                <a:latin typeface="+mn-lt"/>
                <a:ea typeface="Helvetica Neue"/>
                <a:cs typeface="Helvetica Neue"/>
                <a:sym typeface="Helvetica Neue"/>
              </a:rPr>
              <a:t>: actualizaciones, fotos y vídeos</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Unirse a comunidades </a:t>
            </a:r>
            <a:r>
              <a:rPr lang="es-ES" sz="2400">
                <a:solidFill>
                  <a:schemeClr val="accent4"/>
                </a:solidFill>
                <a:latin typeface="+mn-lt"/>
                <a:ea typeface="Helvetica Neue"/>
                <a:cs typeface="Helvetica Neue"/>
                <a:sym typeface="Helvetica Neue"/>
              </a:rPr>
              <a:t>de intereses compartidos</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Romper distancias </a:t>
            </a:r>
            <a:r>
              <a:rPr lang="es-ES" sz="2400">
                <a:solidFill>
                  <a:schemeClr val="accent4"/>
                </a:solidFill>
                <a:latin typeface="+mn-lt"/>
                <a:ea typeface="Helvetica Neue"/>
                <a:cs typeface="Helvetica Neue"/>
                <a:sym typeface="Helvetica Neue"/>
              </a:rPr>
              <a:t>geográficas</a:t>
            </a:r>
          </a:p>
          <a:p>
            <a:pPr marL="0" marR="0" lvl="0" indent="0" algn="just" rtl="0">
              <a:spcBef>
                <a:spcPts val="0"/>
              </a:spcBef>
              <a:spcAft>
                <a:spcPts val="0"/>
              </a:spcAft>
              <a:buNone/>
            </a:pPr>
            <a:endParaRPr lang="en-GB"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00CCFF"/>
                </a:solidFill>
                <a:latin typeface="+mn-lt"/>
                <a:ea typeface="Helvetica Neue"/>
                <a:cs typeface="Helvetica Neue"/>
                <a:sym typeface="Helvetica Neue"/>
              </a:rPr>
              <a:t>PROFESIONALMENTE</a:t>
            </a:r>
            <a:endParaRPr lang="en-GB" sz="2400" b="1" dirty="0">
              <a:solidFill>
                <a:srgbClr val="00CCFF"/>
              </a:solidFill>
              <a:latin typeface="+mn-lt"/>
              <a:ea typeface="Helvetica Neue"/>
              <a:cs typeface="Helvetica Neue"/>
              <a:sym typeface="Helvetica Neue"/>
            </a:endParaRPr>
          </a:p>
          <a:p>
            <a:pPr marL="0" marR="0" lvl="0" indent="0" algn="just" rtl="0">
              <a:spcBef>
                <a:spcPts val="0"/>
              </a:spcBef>
              <a:spcAft>
                <a:spcPts val="0"/>
              </a:spcAft>
              <a:buNone/>
            </a:pPr>
            <a:endParaRPr lang="en-GB" sz="600" b="1" dirty="0">
              <a:solidFill>
                <a:srgbClr val="00CCFF"/>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Las plataformas de redes sociales como </a:t>
            </a:r>
            <a:r>
              <a:rPr lang="es-ES" sz="2400" b="1">
                <a:solidFill>
                  <a:schemeClr val="accent4"/>
                </a:solidFill>
                <a:latin typeface="+mn-lt"/>
                <a:ea typeface="Helvetica Neue"/>
                <a:cs typeface="Helvetica Neue"/>
                <a:sym typeface="Helvetica Neue"/>
              </a:rPr>
              <a:t>LinkedIn</a:t>
            </a:r>
            <a:r>
              <a:rPr lang="es-ES" sz="2400">
                <a:solidFill>
                  <a:schemeClr val="accent4"/>
                </a:solidFill>
                <a:latin typeface="+mn-lt"/>
                <a:ea typeface="Helvetica Neue"/>
                <a:cs typeface="Helvetica Neue"/>
                <a:sym typeface="Helvetica Neue"/>
              </a:rPr>
              <a:t> permiten a los profesionales:</a:t>
            </a:r>
            <a:endParaRPr lang="en-GB" sz="6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Crear y ampliar su red </a:t>
            </a:r>
            <a:r>
              <a:rPr lang="es-ES" sz="2400">
                <a:solidFill>
                  <a:schemeClr val="accent4"/>
                </a:solidFill>
                <a:latin typeface="+mn-lt"/>
                <a:ea typeface="Helvetica Neue"/>
                <a:cs typeface="Helvetica Neue"/>
                <a:sym typeface="Helvetica Neue"/>
              </a:rPr>
              <a:t>de contactos</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Compartir información </a:t>
            </a:r>
            <a:r>
              <a:rPr lang="es-ES" sz="2400">
                <a:solidFill>
                  <a:schemeClr val="accent4"/>
                </a:solidFill>
                <a:latin typeface="+mn-lt"/>
                <a:ea typeface="Helvetica Neue"/>
                <a:cs typeface="Helvetica Neue"/>
                <a:sym typeface="Helvetica Neue"/>
              </a:rPr>
              <a:t>sobre el sector</a:t>
            </a: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Mostrar su experiencia</a:t>
            </a:r>
            <a:endParaRPr lang="es-ES"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Introducción a compartir en línea</a:t>
            </a:r>
            <a:endParaRPr lang="en-GB" sz="4800" b="1" dirty="0">
              <a:solidFill>
                <a:schemeClr val="accent4"/>
              </a:solidFill>
              <a:latin typeface="+mn-lt"/>
              <a:ea typeface="Helvetica Neue"/>
              <a:cs typeface="Helvetica Neue"/>
              <a:sym typeface="Helvetica Neue"/>
            </a:endParaRPr>
          </a:p>
        </p:txBody>
      </p:sp>
      <p:sp>
        <p:nvSpPr>
          <p:cNvPr id="4" name="Freccia destra 3">
            <a:extLst>
              <a:ext uri="{FF2B5EF4-FFF2-40B4-BE49-F238E27FC236}">
                <a16:creationId xmlns:a16="http://schemas.microsoft.com/office/drawing/2014/main" id="{635D6AEE-1F48-5CBC-F759-D354FA6A4859}"/>
              </a:ext>
            </a:extLst>
          </p:cNvPr>
          <p:cNvSpPr/>
          <p:nvPr/>
        </p:nvSpPr>
        <p:spPr>
          <a:xfrm>
            <a:off x="11605845" y="5021580"/>
            <a:ext cx="956699" cy="243840"/>
          </a:xfrm>
          <a:prstGeom prst="rightArrow">
            <a:avLst/>
          </a:prstGeom>
          <a:solidFill>
            <a:srgbClr val="00CCFF">
              <a:alpha val="15000"/>
            </a:srgb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4">
            <a:extLst>
              <a:ext uri="{FF2B5EF4-FFF2-40B4-BE49-F238E27FC236}">
                <a16:creationId xmlns:a16="http://schemas.microsoft.com/office/drawing/2014/main" id="{0BA25BD0-74FD-49B0-2839-977976BC5DD3}"/>
              </a:ext>
            </a:extLst>
          </p:cNvPr>
          <p:cNvSpPr/>
          <p:nvPr/>
        </p:nvSpPr>
        <p:spPr>
          <a:xfrm>
            <a:off x="10703265" y="7853680"/>
            <a:ext cx="1859280" cy="243840"/>
          </a:xfrm>
          <a:prstGeom prst="rightArrow">
            <a:avLst/>
          </a:prstGeom>
          <a:solidFill>
            <a:srgbClr val="00CCFF">
              <a:alpha val="15000"/>
            </a:srgb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D8E0813-1F2F-318A-6013-2E29AD46551F}"/>
              </a:ext>
            </a:extLst>
          </p:cNvPr>
          <p:cNvSpPr txBox="1"/>
          <p:nvPr/>
        </p:nvSpPr>
        <p:spPr>
          <a:xfrm>
            <a:off x="13037693" y="4451002"/>
            <a:ext cx="4410182" cy="1292662"/>
          </a:xfrm>
          <a:prstGeom prst="rect">
            <a:avLst/>
          </a:prstGeom>
          <a:noFill/>
        </p:spPr>
        <p:txBody>
          <a:bodyPr wrap="none" rtlCol="0">
            <a:spAutoFit/>
          </a:bodyPr>
          <a:lstStyle/>
          <a:p>
            <a:r>
              <a:rPr lang="it-IT" sz="2400" b="1">
                <a:solidFill>
                  <a:srgbClr val="00CCFF"/>
                </a:solidFill>
              </a:rPr>
              <a:t>EXPRESIÓN PERSONAL</a:t>
            </a:r>
            <a:endParaRPr lang="it-IT" sz="600" b="1" dirty="0">
              <a:solidFill>
                <a:srgbClr val="00CCFF"/>
              </a:solidFill>
            </a:endParaRPr>
          </a:p>
          <a:p>
            <a:r>
              <a:rPr lang="it-IT" sz="2400" b="1">
                <a:solidFill>
                  <a:srgbClr val="00CCFF"/>
                </a:solidFill>
              </a:rPr>
              <a:t>COMUNICACIÓN</a:t>
            </a:r>
            <a:endParaRPr lang="it-IT" sz="2400" b="1" dirty="0">
              <a:solidFill>
                <a:srgbClr val="00CCFF"/>
              </a:solidFill>
            </a:endParaRPr>
          </a:p>
          <a:p>
            <a:endParaRPr lang="it-IT" sz="600" b="1" dirty="0">
              <a:solidFill>
                <a:srgbClr val="00CCFF"/>
              </a:solidFill>
            </a:endParaRPr>
          </a:p>
          <a:p>
            <a:r>
              <a:rPr lang="it-IT" sz="2400" b="1">
                <a:solidFill>
                  <a:srgbClr val="00CCFF"/>
                </a:solidFill>
              </a:rPr>
              <a:t>MANTENERSE CONECTADO</a:t>
            </a:r>
            <a:endParaRPr lang="it-IT" sz="2400" b="1" dirty="0">
              <a:solidFill>
                <a:srgbClr val="00CCFF"/>
              </a:solidFill>
            </a:endParaRPr>
          </a:p>
        </p:txBody>
      </p:sp>
      <p:sp>
        <p:nvSpPr>
          <p:cNvPr id="7" name="CasellaDiTesto 6">
            <a:extLst>
              <a:ext uri="{FF2B5EF4-FFF2-40B4-BE49-F238E27FC236}">
                <a16:creationId xmlns:a16="http://schemas.microsoft.com/office/drawing/2014/main" id="{7ACD30DD-CD2C-4C35-D308-6365545A99AA}"/>
              </a:ext>
            </a:extLst>
          </p:cNvPr>
          <p:cNvSpPr txBox="1"/>
          <p:nvPr/>
        </p:nvSpPr>
        <p:spPr>
          <a:xfrm>
            <a:off x="13037693" y="7513935"/>
            <a:ext cx="4269117" cy="923330"/>
          </a:xfrm>
          <a:prstGeom prst="rect">
            <a:avLst/>
          </a:prstGeom>
          <a:noFill/>
        </p:spPr>
        <p:txBody>
          <a:bodyPr wrap="none" rtlCol="0">
            <a:spAutoFit/>
          </a:bodyPr>
          <a:lstStyle/>
          <a:p>
            <a:r>
              <a:rPr lang="it-IT" sz="2400" b="1">
                <a:solidFill>
                  <a:srgbClr val="00CCFF"/>
                </a:solidFill>
              </a:rPr>
              <a:t>MARCA PERSONAL</a:t>
            </a:r>
            <a:endParaRPr lang="it-IT" sz="2400" b="1" dirty="0">
              <a:solidFill>
                <a:srgbClr val="00CCFF"/>
              </a:solidFill>
            </a:endParaRPr>
          </a:p>
          <a:p>
            <a:endParaRPr lang="it-IT" sz="600" b="1" dirty="0">
              <a:solidFill>
                <a:srgbClr val="00CCFF"/>
              </a:solidFill>
            </a:endParaRPr>
          </a:p>
          <a:p>
            <a:r>
              <a:rPr lang="it-IT" sz="2400" b="1">
                <a:solidFill>
                  <a:srgbClr val="00CCFF"/>
                </a:solidFill>
              </a:rPr>
              <a:t>PROGRESO PROFESIONAL</a:t>
            </a:r>
            <a:endParaRPr lang="it-IT" sz="2400" b="1" dirty="0">
              <a:solidFill>
                <a:srgbClr val="00CCFF"/>
              </a:solidFill>
            </a:endParaRPr>
          </a:p>
        </p:txBody>
      </p:sp>
    </p:spTree>
    <p:extLst>
      <p:ext uri="{BB962C8B-B14F-4D97-AF65-F5344CB8AC3E}">
        <p14:creationId xmlns:p14="http://schemas.microsoft.com/office/powerpoint/2010/main" val="51248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8AE664FD-97E0-819F-D582-1A7AA50D2A46}"/>
              </a:ext>
            </a:extLst>
          </p:cNvPr>
          <p:cNvSpPr/>
          <p:nvPr/>
        </p:nvSpPr>
        <p:spPr>
          <a:xfrm>
            <a:off x="1277087" y="3725745"/>
            <a:ext cx="2952013"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s-ES" sz="2400" b="1">
                <a:solidFill>
                  <a:schemeClr val="accent4"/>
                </a:solidFill>
                <a:ea typeface="Helvetica Neue"/>
                <a:cs typeface="Helvetica Neue"/>
                <a:sym typeface="Helvetica Neue"/>
              </a:rPr>
              <a:t>P</a:t>
            </a:r>
            <a:r>
              <a:rPr lang="en-GB" sz="2400" b="1">
                <a:solidFill>
                  <a:schemeClr val="accent4"/>
                </a:solidFill>
                <a:ea typeface="Helvetica Neue"/>
                <a:cs typeface="Helvetica Neue"/>
                <a:sym typeface="Helvetica Neue"/>
              </a:rPr>
              <a:t>lataformas de redes sociales</a:t>
            </a:r>
            <a:endParaRPr lang="en-GB" sz="2400" b="1" dirty="0">
              <a:solidFill>
                <a:schemeClr val="accent4"/>
              </a:solidFill>
              <a:latin typeface="+mn-lt"/>
              <a:ea typeface="Helvetica Neue"/>
              <a:cs typeface="Helvetica Neue"/>
              <a:sym typeface="Helvetica Neue"/>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Plataformas y herramientas populares para compartir</a:t>
            </a:r>
            <a:endParaRPr lang="en-GB" sz="2400" b="1" dirty="0">
              <a:solidFill>
                <a:srgbClr val="58CDFC"/>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Introducción a compartir en línea</a:t>
            </a:r>
            <a:endParaRPr lang="en-GB" sz="48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F8B749DA-2BF9-5644-20B4-FD95A70F4A62}"/>
              </a:ext>
            </a:extLst>
          </p:cNvPr>
          <p:cNvSpPr/>
          <p:nvPr/>
        </p:nvSpPr>
        <p:spPr>
          <a:xfrm>
            <a:off x="4553291" y="3725745"/>
            <a:ext cx="2952013"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Correo electrónico</a:t>
            </a:r>
            <a:endParaRPr lang="en-GB" sz="2400" b="1" dirty="0">
              <a:solidFill>
                <a:schemeClr val="accent4"/>
              </a:solidFill>
              <a:latin typeface="+mn-lt"/>
              <a:ea typeface="Helvetica Neue"/>
              <a:cs typeface="Helvetica Neue"/>
              <a:sym typeface="Helvetica Neue"/>
            </a:endParaRPr>
          </a:p>
        </p:txBody>
      </p:sp>
      <p:sp>
        <p:nvSpPr>
          <p:cNvPr id="6" name="Rettangolo con angoli arrotondati 5">
            <a:extLst>
              <a:ext uri="{FF2B5EF4-FFF2-40B4-BE49-F238E27FC236}">
                <a16:creationId xmlns:a16="http://schemas.microsoft.com/office/drawing/2014/main" id="{9949BECA-7CBC-E682-6F6E-B5AF4C5D0C08}"/>
              </a:ext>
            </a:extLst>
          </p:cNvPr>
          <p:cNvSpPr/>
          <p:nvPr/>
        </p:nvSpPr>
        <p:spPr>
          <a:xfrm>
            <a:off x="11105700"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Herramientas de colaboración documental</a:t>
            </a:r>
            <a:endParaRPr lang="en-GB" sz="2400" b="1" dirty="0">
              <a:solidFill>
                <a:schemeClr val="accent4"/>
              </a:solidFill>
              <a:latin typeface="+mn-lt"/>
              <a:ea typeface="Helvetica Neue"/>
              <a:cs typeface="Helvetica Neue"/>
              <a:sym typeface="Helvetica Neue"/>
            </a:endParaRPr>
          </a:p>
        </p:txBody>
      </p:sp>
      <p:sp>
        <p:nvSpPr>
          <p:cNvPr id="7" name="Rettangolo con angoli arrotondati 6">
            <a:extLst>
              <a:ext uri="{FF2B5EF4-FFF2-40B4-BE49-F238E27FC236}">
                <a16:creationId xmlns:a16="http://schemas.microsoft.com/office/drawing/2014/main" id="{7292B248-C781-5365-E69A-510B73850024}"/>
              </a:ext>
            </a:extLst>
          </p:cNvPr>
          <p:cNvSpPr/>
          <p:nvPr/>
        </p:nvSpPr>
        <p:spPr>
          <a:xfrm>
            <a:off x="14381903" y="3725745"/>
            <a:ext cx="3132373"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Plataformas de videoconferencias</a:t>
            </a:r>
            <a:endParaRPr lang="en-GB" sz="2400" b="1" dirty="0">
              <a:solidFill>
                <a:schemeClr val="accent4"/>
              </a:solidFill>
              <a:latin typeface="+mn-lt"/>
              <a:ea typeface="Helvetica Neue"/>
              <a:cs typeface="Helvetica Neue"/>
              <a:sym typeface="Helvetica Neue"/>
            </a:endParaRPr>
          </a:p>
        </p:txBody>
      </p:sp>
      <p:sp>
        <p:nvSpPr>
          <p:cNvPr id="11" name="Rettangolo con angoli arrotondati 10">
            <a:extLst>
              <a:ext uri="{FF2B5EF4-FFF2-40B4-BE49-F238E27FC236}">
                <a16:creationId xmlns:a16="http://schemas.microsoft.com/office/drawing/2014/main" id="{C80FE41B-B526-F446-E184-24EDFE3019AB}"/>
              </a:ext>
            </a:extLst>
          </p:cNvPr>
          <p:cNvSpPr/>
          <p:nvPr/>
        </p:nvSpPr>
        <p:spPr>
          <a:xfrm>
            <a:off x="7829496" y="3725745"/>
            <a:ext cx="2952012" cy="119312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spcBef>
                <a:spcPts val="0"/>
              </a:spcBef>
              <a:spcAft>
                <a:spcPts val="0"/>
              </a:spcAft>
            </a:pPr>
            <a:r>
              <a:rPr lang="en-GB" sz="2400" b="1">
                <a:solidFill>
                  <a:schemeClr val="accent4"/>
                </a:solidFill>
                <a:latin typeface="+mn-lt"/>
                <a:ea typeface="Helvetica Neue"/>
                <a:cs typeface="Helvetica Neue"/>
                <a:sym typeface="Helvetica Neue"/>
              </a:rPr>
              <a:t>Servicios de almacenamiento en la nube</a:t>
            </a:r>
            <a:endParaRPr lang="en-GB" sz="2400" b="1" dirty="0">
              <a:solidFill>
                <a:schemeClr val="accent4"/>
              </a:solidFill>
              <a:latin typeface="+mn-lt"/>
              <a:ea typeface="Helvetica Neue"/>
              <a:cs typeface="Helvetica Neue"/>
              <a:sym typeface="Helvetica Neue"/>
            </a:endParaRPr>
          </a:p>
        </p:txBody>
      </p:sp>
      <p:sp>
        <p:nvSpPr>
          <p:cNvPr id="14" name="CasellaDiTesto 13">
            <a:extLst>
              <a:ext uri="{FF2B5EF4-FFF2-40B4-BE49-F238E27FC236}">
                <a16:creationId xmlns:a16="http://schemas.microsoft.com/office/drawing/2014/main" id="{998E63B5-40A0-5FCB-D160-0A2ECA04DFB6}"/>
              </a:ext>
            </a:extLst>
          </p:cNvPr>
          <p:cNvSpPr txBox="1"/>
          <p:nvPr/>
        </p:nvSpPr>
        <p:spPr>
          <a:xfrm>
            <a:off x="1277088" y="5060202"/>
            <a:ext cx="2952012" cy="3416320"/>
          </a:xfrm>
          <a:prstGeom prst="rect">
            <a:avLst/>
          </a:prstGeom>
          <a:noFill/>
        </p:spPr>
        <p:txBody>
          <a:bodyPr wrap="square" rtlCol="0">
            <a:spAutoFit/>
          </a:bodyPr>
          <a:lstStyle/>
          <a:p>
            <a:r>
              <a:rPr lang="es-ES" sz="2400" b="1"/>
              <a:t>Facebook, Instagram, TikTok y Twitter </a:t>
            </a:r>
            <a:r>
              <a:rPr lang="es-ES" sz="2400"/>
              <a:t>son populares para compartir fotos, vídeos y actualizaciones con amigos, familiares y seguidores.</a:t>
            </a:r>
            <a:endParaRPr lang="en-GB" sz="2400" dirty="0"/>
          </a:p>
        </p:txBody>
      </p:sp>
      <p:sp>
        <p:nvSpPr>
          <p:cNvPr id="15" name="CasellaDiTesto 14">
            <a:extLst>
              <a:ext uri="{FF2B5EF4-FFF2-40B4-BE49-F238E27FC236}">
                <a16:creationId xmlns:a16="http://schemas.microsoft.com/office/drawing/2014/main" id="{2F0CF58F-53BF-2E21-CF47-2E7DE2FFA5C8}"/>
              </a:ext>
            </a:extLst>
          </p:cNvPr>
          <p:cNvSpPr txBox="1"/>
          <p:nvPr/>
        </p:nvSpPr>
        <p:spPr>
          <a:xfrm>
            <a:off x="4553292" y="5060202"/>
            <a:ext cx="2952012" cy="3046988"/>
          </a:xfrm>
          <a:prstGeom prst="rect">
            <a:avLst/>
          </a:prstGeom>
          <a:noFill/>
        </p:spPr>
        <p:txBody>
          <a:bodyPr wrap="square" rtlCol="0">
            <a:spAutoFit/>
          </a:bodyPr>
          <a:lstStyle/>
          <a:p>
            <a:r>
              <a:rPr lang="es-ES" sz="2400"/>
              <a:t>Es una herramienta muy utilizada para compartir archivos y documentos, ya que proporciona una forma cómoda de enviar y recibir información.</a:t>
            </a:r>
            <a:endParaRPr lang="en-GB" sz="2400" dirty="0"/>
          </a:p>
        </p:txBody>
      </p:sp>
      <p:sp>
        <p:nvSpPr>
          <p:cNvPr id="16" name="CasellaDiTesto 15">
            <a:extLst>
              <a:ext uri="{FF2B5EF4-FFF2-40B4-BE49-F238E27FC236}">
                <a16:creationId xmlns:a16="http://schemas.microsoft.com/office/drawing/2014/main" id="{B6FEF04B-D050-A111-B496-0BAFDE1408AF}"/>
              </a:ext>
            </a:extLst>
          </p:cNvPr>
          <p:cNvSpPr txBox="1"/>
          <p:nvPr/>
        </p:nvSpPr>
        <p:spPr>
          <a:xfrm>
            <a:off x="7829496" y="5060202"/>
            <a:ext cx="2952012" cy="3046988"/>
          </a:xfrm>
          <a:prstGeom prst="rect">
            <a:avLst/>
          </a:prstGeom>
          <a:noFill/>
        </p:spPr>
        <p:txBody>
          <a:bodyPr wrap="square" rtlCol="0">
            <a:spAutoFit/>
          </a:bodyPr>
          <a:lstStyle/>
          <a:p>
            <a:r>
              <a:rPr lang="es-ES" sz="2400" b="1"/>
              <a:t>Dropbox, Google Drive, y iCloud </a:t>
            </a:r>
            <a:r>
              <a:rPr lang="es-ES" sz="2400"/>
              <a:t>permiten a los usuarios almacenar y compartir archivos de forma segura en distintos dispositivos.</a:t>
            </a:r>
            <a:endParaRPr lang="en-GB" sz="2400" dirty="0"/>
          </a:p>
        </p:txBody>
      </p:sp>
      <p:sp>
        <p:nvSpPr>
          <p:cNvPr id="17" name="CasellaDiTesto 16">
            <a:extLst>
              <a:ext uri="{FF2B5EF4-FFF2-40B4-BE49-F238E27FC236}">
                <a16:creationId xmlns:a16="http://schemas.microsoft.com/office/drawing/2014/main" id="{FFA2F136-6B0C-6145-E053-A209EEFB69A5}"/>
              </a:ext>
            </a:extLst>
          </p:cNvPr>
          <p:cNvSpPr txBox="1"/>
          <p:nvPr/>
        </p:nvSpPr>
        <p:spPr>
          <a:xfrm>
            <a:off x="11105700" y="5060202"/>
            <a:ext cx="3132372" cy="3416320"/>
          </a:xfrm>
          <a:prstGeom prst="rect">
            <a:avLst/>
          </a:prstGeom>
          <a:noFill/>
        </p:spPr>
        <p:txBody>
          <a:bodyPr wrap="square" rtlCol="0">
            <a:spAutoFit/>
          </a:bodyPr>
          <a:lstStyle/>
          <a:p>
            <a:r>
              <a:rPr lang="es-ES" sz="2400" b="1"/>
              <a:t>Google Docs y Microsoft Office 365 </a:t>
            </a:r>
            <a:r>
              <a:rPr lang="es-ES" sz="2400"/>
              <a:t>permitir que varios usuarios trabajen simultáneamente en el mismo documento, mejorando el trabajo en equipo y la productividad.</a:t>
            </a:r>
            <a:endParaRPr lang="en-GB" sz="2400" dirty="0"/>
          </a:p>
        </p:txBody>
      </p:sp>
      <p:sp>
        <p:nvSpPr>
          <p:cNvPr id="18" name="CasellaDiTesto 17">
            <a:extLst>
              <a:ext uri="{FF2B5EF4-FFF2-40B4-BE49-F238E27FC236}">
                <a16:creationId xmlns:a16="http://schemas.microsoft.com/office/drawing/2014/main" id="{53484C37-1E65-D975-B94B-8A5BD6700DA2}"/>
              </a:ext>
            </a:extLst>
          </p:cNvPr>
          <p:cNvSpPr txBox="1"/>
          <p:nvPr/>
        </p:nvSpPr>
        <p:spPr>
          <a:xfrm>
            <a:off x="14381904" y="5061124"/>
            <a:ext cx="2952012" cy="4154984"/>
          </a:xfrm>
          <a:prstGeom prst="rect">
            <a:avLst/>
          </a:prstGeom>
          <a:noFill/>
        </p:spPr>
        <p:txBody>
          <a:bodyPr wrap="square" rtlCol="0">
            <a:spAutoFit/>
          </a:bodyPr>
          <a:lstStyle/>
          <a:p>
            <a:r>
              <a:rPr lang="es-ES" sz="2400" b="1"/>
              <a:t>Zoom y Microsoft Teams </a:t>
            </a:r>
            <a:r>
              <a:rPr lang="es-ES" sz="2400"/>
              <a:t>facilitan la comunicación en tiempo real y el uso compartido de la pantalla, lo que simplifica la colaboración y la presentación de información a distancia.</a:t>
            </a:r>
            <a:endParaRPr lang="en-GB" sz="2400" dirty="0"/>
          </a:p>
        </p:txBody>
      </p:sp>
    </p:spTree>
    <p:extLst>
      <p:ext uri="{BB962C8B-B14F-4D97-AF65-F5344CB8AC3E}">
        <p14:creationId xmlns:p14="http://schemas.microsoft.com/office/powerpoint/2010/main" val="13317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107988" y="1820260"/>
            <a:ext cx="4072023"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rgbClr val="58CDFC"/>
                </a:solidFill>
                <a:latin typeface="+mn-lt"/>
                <a:ea typeface="Helvetica Neue"/>
                <a:cs typeface="Helvetica Neue"/>
                <a:sym typeface="Helvetica Neue"/>
              </a:rPr>
              <a:t>Unidad </a:t>
            </a:r>
            <a:r>
              <a:rPr lang="en-GB" sz="6000" b="1" dirty="0">
                <a:solidFill>
                  <a:srgbClr val="58CDFC"/>
                </a:solidFill>
                <a:latin typeface="+mn-lt"/>
                <a:ea typeface="Helvetica Neue"/>
                <a:cs typeface="Helvetica Neue"/>
                <a:sym typeface="Helvetica Neue"/>
              </a:rPr>
              <a:t>2</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1144025" y="2835882"/>
            <a:ext cx="15999948"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n-GB" sz="4800" b="1">
                <a:solidFill>
                  <a:schemeClr val="dk1"/>
                </a:solidFill>
                <a:latin typeface="+mn-lt"/>
                <a:ea typeface="Helvetica Neue"/>
                <a:cs typeface="Helvetica Neue"/>
                <a:sym typeface="Helvetica Neue"/>
              </a:rPr>
              <a:t>Herramientas y plataformas esenciales para compartir</a:t>
            </a:r>
            <a:endParaRPr lang="en-GB"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3284</Words>
  <Application>Microsoft Office PowerPoint</Application>
  <PresentationFormat>Personalizado</PresentationFormat>
  <Paragraphs>296</Paragraphs>
  <Slides>25</Slides>
  <Notes>25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25</vt:i4>
      </vt:variant>
    </vt:vector>
  </HeadingPairs>
  <TitlesOfParts>
    <vt:vector size="31" baseType="lpstr">
      <vt:lpstr>Helvetica Neue</vt:lpstr>
      <vt:lpstr>DM Sans</vt:lpstr>
      <vt:lpstr>Calibri</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54</cp:revision>
  <dcterms:created xsi:type="dcterms:W3CDTF">2022-01-27T16:04:38Z</dcterms:created>
  <dcterms:modified xsi:type="dcterms:W3CDTF">2023-07-20T08:14:46Z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