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embedTrueTypeFonts="1" saveSubsetFonts="1" autoCompressPictures="0">
  <p:sldMasterIdLst>
    <p:sldMasterId id="2147483648" r:id="rId1"/>
    <p:sldMasterId id="2147483655" r:id="rId2"/>
  </p:sldMasterIdLst>
  <p:notesMasterIdLst>
    <p:notesMasterId r:id="rId27"/>
  </p:notesMasterIdLst>
  <p:sldIdLst>
    <p:sldId id="256" r:id="rId3"/>
    <p:sldId id="257" r:id="rId4"/>
    <p:sldId id="259" r:id="rId5"/>
    <p:sldId id="260" r:id="rId6"/>
    <p:sldId id="261" r:id="rId7"/>
    <p:sldId id="273" r:id="rId8"/>
    <p:sldId id="274" r:id="rId9"/>
    <p:sldId id="287" r:id="rId10"/>
    <p:sldId id="276" r:id="rId11"/>
    <p:sldId id="277" r:id="rId12"/>
    <p:sldId id="271" r:id="rId13"/>
    <p:sldId id="278" r:id="rId14"/>
    <p:sldId id="279" r:id="rId15"/>
    <p:sldId id="280" r:id="rId16"/>
    <p:sldId id="281" r:id="rId17"/>
    <p:sldId id="282" r:id="rId18"/>
    <p:sldId id="283" r:id="rId19"/>
    <p:sldId id="284" r:id="rId20"/>
    <p:sldId id="285" r:id="rId21"/>
    <p:sldId id="266" r:id="rId22"/>
    <p:sldId id="288" r:id="rId23"/>
    <p:sldId id="267" r:id="rId24"/>
    <p:sldId id="268" r:id="rId25"/>
    <p:sldId id="270" r:id="rId26"/>
  </p:sldIdLst>
  <p:sldSz cx="18288000" cy="10287000"/>
  <p:notesSz cx="18288000" cy="10287000"/>
  <p:embeddedFontLst>
    <p:embeddedFont>
      <p:font typeface="Calibri" panose="020F0502020204030204" pitchFamily="34" charset="0"/>
      <p:regular r:id="rId28"/>
      <p:bold r:id="rId29"/>
      <p:italic r:id="rId30"/>
      <p:boldItalic r:id="rId31"/>
    </p:embeddedFont>
    <p:embeddedFont>
      <p:font typeface="DM Sans" pitchFamily="2" charset="0"/>
      <p:regular r:id="rId32"/>
      <p:bold r:id="rId33"/>
      <p:italic r:id="rId34"/>
      <p:boldItalic r:id="rId35"/>
    </p:embeddedFont>
    <p:embeddedFont>
      <p:font typeface="Helvetica Neue" panose="020B0604020202020204" charset="0"/>
      <p:regular r:id="rId36"/>
      <p:bold r:id="rId37"/>
      <p:italic r:id="rId38"/>
      <p:boldItalic r:id="rId39"/>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40" roundtripDataSignature="AMtx7mhmmRUWy2bgMO6dPI/Ny1H2Uhj7Ww=="/>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3CCFF"/>
    <a:srgbClr val="00CC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58" d="100"/>
          <a:sy n="58" d="100"/>
        </p:scale>
        <p:origin x="514" y="58"/>
      </p:cViewPr>
      <p:guideLst>
        <p:guide orient="horz" pos="2880"/>
        <p:guide pos="216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font" Target="fonts/font12.fntdata"/><Relationship Id="rId21" Type="http://schemas.openxmlformats.org/officeDocument/2006/relationships/slide" Target="slides/slide19.xml"/><Relationship Id="rId34" Type="http://schemas.openxmlformats.org/officeDocument/2006/relationships/font" Target="fonts/font7.fntdata"/><Relationship Id="rId42" Type="http://schemas.openxmlformats.org/officeDocument/2006/relationships/viewProps" Target="viewProps.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font" Target="fonts/font2.fntdata"/><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font" Target="fonts/font5.fntdata"/><Relationship Id="rId37" Type="http://schemas.openxmlformats.org/officeDocument/2006/relationships/font" Target="fonts/font10.fntdata"/><Relationship Id="rId40" Type="http://customschemas.google.com/relationships/presentationmetadata" Target="metadata"/><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font" Target="fonts/font1.fntdata"/><Relationship Id="rId36" Type="http://schemas.openxmlformats.org/officeDocument/2006/relationships/font" Target="fonts/font9.fntdata"/><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font" Target="fonts/font4.fntdata"/><Relationship Id="rId44"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notesMaster" Target="notesMasters/notesMaster1.xml"/><Relationship Id="rId30" Type="http://schemas.openxmlformats.org/officeDocument/2006/relationships/font" Target="fonts/font3.fntdata"/><Relationship Id="rId35" Type="http://schemas.openxmlformats.org/officeDocument/2006/relationships/font" Target="fonts/font8.fntdata"/><Relationship Id="rId43" Type="http://schemas.openxmlformats.org/officeDocument/2006/relationships/theme" Target="theme/theme1.xml"/><Relationship Id="rId8" Type="http://schemas.openxmlformats.org/officeDocument/2006/relationships/slide" Target="slides/slide6.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font" Target="fonts/font6.fntdata"/><Relationship Id="rId38" Type="http://schemas.openxmlformats.org/officeDocument/2006/relationships/font" Target="fonts/font11.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7924800" cy="51593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10358438" y="0"/>
            <a:ext cx="7924800" cy="515938"/>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057900" y="1285875"/>
            <a:ext cx="6172200" cy="347186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1828800" y="4951413"/>
            <a:ext cx="14630400" cy="4049712"/>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9771063"/>
            <a:ext cx="7924800" cy="515937"/>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10358438" y="9771063"/>
            <a:ext cx="7924800" cy="51593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s-ES" sz="1200" b="0" i="0" u="none" strike="noStrike" cap="none">
                <a:solidFill>
                  <a:schemeClr val="dk1"/>
                </a:solidFill>
                <a:latin typeface="Calibri"/>
                <a:ea typeface="Calibri"/>
                <a:cs typeface="Calibri"/>
                <a:sym typeface="Calibri"/>
              </a:rPr>
              <a:t>‹Nº›</a:t>
            </a:fld>
            <a:endParaRPr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915924592"/>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
        <p:cNvGrpSpPr/>
        <p:nvPr/>
      </p:nvGrpSpPr>
      <p:grpSpPr>
        <a:xfrm>
          <a:off x="0" y="0"/>
          <a:ext cx="0" cy="0"/>
          <a:chOff x="0" y="0"/>
          <a:chExt cx="0" cy="0"/>
        </a:xfrm>
      </p:grpSpPr>
      <p:sp>
        <p:nvSpPr>
          <p:cNvPr id="47" name="Google Shape;47;p1:notes"/>
          <p:cNvSpPr txBox="1">
            <a:spLocks noGrp="1"/>
          </p:cNvSpPr>
          <p:nvPr>
            <p:ph type="body" idx="1"/>
          </p:nvPr>
        </p:nvSpPr>
        <p:spPr>
          <a:xfrm>
            <a:off x="1828800" y="4951413"/>
            <a:ext cx="14630400" cy="4049712"/>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8" name="Google Shape;48;p1:notes"/>
          <p:cNvSpPr>
            <a:spLocks noGrp="1" noRot="1" noChangeAspect="1"/>
          </p:cNvSpPr>
          <p:nvPr>
            <p:ph type="sldImg" idx="2"/>
          </p:nvPr>
        </p:nvSpPr>
        <p:spPr>
          <a:xfrm>
            <a:off x="6057900" y="1285875"/>
            <a:ext cx="6172200" cy="3471863"/>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
        <p:cNvGrpSpPr/>
        <p:nvPr/>
      </p:nvGrpSpPr>
      <p:grpSpPr>
        <a:xfrm>
          <a:off x="0" y="0"/>
          <a:ext cx="0" cy="0"/>
          <a:chOff x="0" y="0"/>
          <a:chExt cx="0" cy="0"/>
        </a:xfrm>
      </p:grpSpPr>
      <p:sp>
        <p:nvSpPr>
          <p:cNvPr id="115" name="Google Shape;115;p6:notes"/>
          <p:cNvSpPr txBox="1">
            <a:spLocks noGrp="1"/>
          </p:cNvSpPr>
          <p:nvPr>
            <p:ph type="body" idx="1"/>
          </p:nvPr>
        </p:nvSpPr>
        <p:spPr>
          <a:xfrm>
            <a:off x="1828800" y="4951413"/>
            <a:ext cx="14630400" cy="4049712"/>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116" name="Google Shape;116;p6:notes"/>
          <p:cNvSpPr>
            <a:spLocks noGrp="1" noRot="1" noChangeAspect="1"/>
          </p:cNvSpPr>
          <p:nvPr>
            <p:ph type="sldImg" idx="2"/>
          </p:nvPr>
        </p:nvSpPr>
        <p:spPr>
          <a:xfrm>
            <a:off x="6057900" y="1285875"/>
            <a:ext cx="6172200" cy="3471863"/>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74923530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
        <p:cNvGrpSpPr/>
        <p:nvPr/>
      </p:nvGrpSpPr>
      <p:grpSpPr>
        <a:xfrm>
          <a:off x="0" y="0"/>
          <a:ext cx="0" cy="0"/>
          <a:chOff x="0" y="0"/>
          <a:chExt cx="0" cy="0"/>
        </a:xfrm>
      </p:grpSpPr>
      <p:sp>
        <p:nvSpPr>
          <p:cNvPr id="115" name="Google Shape;115;p6:notes"/>
          <p:cNvSpPr txBox="1">
            <a:spLocks noGrp="1"/>
          </p:cNvSpPr>
          <p:nvPr>
            <p:ph type="body" idx="1"/>
          </p:nvPr>
        </p:nvSpPr>
        <p:spPr>
          <a:xfrm>
            <a:off x="1828800" y="4951413"/>
            <a:ext cx="14630400" cy="4049712"/>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16" name="Google Shape;116;p6:notes"/>
          <p:cNvSpPr>
            <a:spLocks noGrp="1" noRot="1" noChangeAspect="1"/>
          </p:cNvSpPr>
          <p:nvPr>
            <p:ph type="sldImg" idx="2"/>
          </p:nvPr>
        </p:nvSpPr>
        <p:spPr>
          <a:xfrm>
            <a:off x="6057900" y="1285875"/>
            <a:ext cx="6172200" cy="3471863"/>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
        <p:cNvGrpSpPr/>
        <p:nvPr/>
      </p:nvGrpSpPr>
      <p:grpSpPr>
        <a:xfrm>
          <a:off x="0" y="0"/>
          <a:ext cx="0" cy="0"/>
          <a:chOff x="0" y="0"/>
          <a:chExt cx="0" cy="0"/>
        </a:xfrm>
      </p:grpSpPr>
      <p:sp>
        <p:nvSpPr>
          <p:cNvPr id="115" name="Google Shape;115;p6:notes"/>
          <p:cNvSpPr txBox="1">
            <a:spLocks noGrp="1"/>
          </p:cNvSpPr>
          <p:nvPr>
            <p:ph type="body" idx="1"/>
          </p:nvPr>
        </p:nvSpPr>
        <p:spPr>
          <a:xfrm>
            <a:off x="1828800" y="4951413"/>
            <a:ext cx="14630400" cy="4049712"/>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16" name="Google Shape;116;p6:notes"/>
          <p:cNvSpPr>
            <a:spLocks noGrp="1" noRot="1" noChangeAspect="1"/>
          </p:cNvSpPr>
          <p:nvPr>
            <p:ph type="sldImg" idx="2"/>
          </p:nvPr>
        </p:nvSpPr>
        <p:spPr>
          <a:xfrm>
            <a:off x="6057900" y="1285875"/>
            <a:ext cx="6172200" cy="3471863"/>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50438490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
        <p:cNvGrpSpPr/>
        <p:nvPr/>
      </p:nvGrpSpPr>
      <p:grpSpPr>
        <a:xfrm>
          <a:off x="0" y="0"/>
          <a:ext cx="0" cy="0"/>
          <a:chOff x="0" y="0"/>
          <a:chExt cx="0" cy="0"/>
        </a:xfrm>
      </p:grpSpPr>
      <p:sp>
        <p:nvSpPr>
          <p:cNvPr id="115" name="Google Shape;115;p6:notes"/>
          <p:cNvSpPr txBox="1">
            <a:spLocks noGrp="1"/>
          </p:cNvSpPr>
          <p:nvPr>
            <p:ph type="body" idx="1"/>
          </p:nvPr>
        </p:nvSpPr>
        <p:spPr>
          <a:xfrm>
            <a:off x="1828800" y="4951413"/>
            <a:ext cx="14630400" cy="4049712"/>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16" name="Google Shape;116;p6:notes"/>
          <p:cNvSpPr>
            <a:spLocks noGrp="1" noRot="1" noChangeAspect="1"/>
          </p:cNvSpPr>
          <p:nvPr>
            <p:ph type="sldImg" idx="2"/>
          </p:nvPr>
        </p:nvSpPr>
        <p:spPr>
          <a:xfrm>
            <a:off x="6057900" y="1285875"/>
            <a:ext cx="6172200" cy="3471863"/>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6921310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
        <p:cNvGrpSpPr/>
        <p:nvPr/>
      </p:nvGrpSpPr>
      <p:grpSpPr>
        <a:xfrm>
          <a:off x="0" y="0"/>
          <a:ext cx="0" cy="0"/>
          <a:chOff x="0" y="0"/>
          <a:chExt cx="0" cy="0"/>
        </a:xfrm>
      </p:grpSpPr>
      <p:sp>
        <p:nvSpPr>
          <p:cNvPr id="115" name="Google Shape;115;p6:notes"/>
          <p:cNvSpPr txBox="1">
            <a:spLocks noGrp="1"/>
          </p:cNvSpPr>
          <p:nvPr>
            <p:ph type="body" idx="1"/>
          </p:nvPr>
        </p:nvSpPr>
        <p:spPr>
          <a:xfrm>
            <a:off x="1828800" y="4951413"/>
            <a:ext cx="14630400" cy="4049712"/>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16" name="Google Shape;116;p6:notes"/>
          <p:cNvSpPr>
            <a:spLocks noGrp="1" noRot="1" noChangeAspect="1"/>
          </p:cNvSpPr>
          <p:nvPr>
            <p:ph type="sldImg" idx="2"/>
          </p:nvPr>
        </p:nvSpPr>
        <p:spPr>
          <a:xfrm>
            <a:off x="6057900" y="1285875"/>
            <a:ext cx="6172200" cy="3471863"/>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92800248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
        <p:cNvGrpSpPr/>
        <p:nvPr/>
      </p:nvGrpSpPr>
      <p:grpSpPr>
        <a:xfrm>
          <a:off x="0" y="0"/>
          <a:ext cx="0" cy="0"/>
          <a:chOff x="0" y="0"/>
          <a:chExt cx="0" cy="0"/>
        </a:xfrm>
      </p:grpSpPr>
      <p:sp>
        <p:nvSpPr>
          <p:cNvPr id="115" name="Google Shape;115;p6:notes"/>
          <p:cNvSpPr txBox="1">
            <a:spLocks noGrp="1"/>
          </p:cNvSpPr>
          <p:nvPr>
            <p:ph type="body" idx="1"/>
          </p:nvPr>
        </p:nvSpPr>
        <p:spPr>
          <a:xfrm>
            <a:off x="1828800" y="4951413"/>
            <a:ext cx="14630400" cy="4049712"/>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16" name="Google Shape;116;p6:notes"/>
          <p:cNvSpPr>
            <a:spLocks noGrp="1" noRot="1" noChangeAspect="1"/>
          </p:cNvSpPr>
          <p:nvPr>
            <p:ph type="sldImg" idx="2"/>
          </p:nvPr>
        </p:nvSpPr>
        <p:spPr>
          <a:xfrm>
            <a:off x="6057900" y="1285875"/>
            <a:ext cx="6172200" cy="3471863"/>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14224708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
        <p:cNvGrpSpPr/>
        <p:nvPr/>
      </p:nvGrpSpPr>
      <p:grpSpPr>
        <a:xfrm>
          <a:off x="0" y="0"/>
          <a:ext cx="0" cy="0"/>
          <a:chOff x="0" y="0"/>
          <a:chExt cx="0" cy="0"/>
        </a:xfrm>
      </p:grpSpPr>
      <p:sp>
        <p:nvSpPr>
          <p:cNvPr id="115" name="Google Shape;115;p6:notes"/>
          <p:cNvSpPr txBox="1">
            <a:spLocks noGrp="1"/>
          </p:cNvSpPr>
          <p:nvPr>
            <p:ph type="body" idx="1"/>
          </p:nvPr>
        </p:nvSpPr>
        <p:spPr>
          <a:xfrm>
            <a:off x="1828800" y="4951413"/>
            <a:ext cx="14630400" cy="4049712"/>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16" name="Google Shape;116;p6:notes"/>
          <p:cNvSpPr>
            <a:spLocks noGrp="1" noRot="1" noChangeAspect="1"/>
          </p:cNvSpPr>
          <p:nvPr>
            <p:ph type="sldImg" idx="2"/>
          </p:nvPr>
        </p:nvSpPr>
        <p:spPr>
          <a:xfrm>
            <a:off x="6057900" y="1285875"/>
            <a:ext cx="6172200" cy="3471863"/>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67595438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
        <p:cNvGrpSpPr/>
        <p:nvPr/>
      </p:nvGrpSpPr>
      <p:grpSpPr>
        <a:xfrm>
          <a:off x="0" y="0"/>
          <a:ext cx="0" cy="0"/>
          <a:chOff x="0" y="0"/>
          <a:chExt cx="0" cy="0"/>
        </a:xfrm>
      </p:grpSpPr>
      <p:sp>
        <p:nvSpPr>
          <p:cNvPr id="115" name="Google Shape;115;p6:notes"/>
          <p:cNvSpPr txBox="1">
            <a:spLocks noGrp="1"/>
          </p:cNvSpPr>
          <p:nvPr>
            <p:ph type="body" idx="1"/>
          </p:nvPr>
        </p:nvSpPr>
        <p:spPr>
          <a:xfrm>
            <a:off x="1828800" y="4951413"/>
            <a:ext cx="14630400" cy="4049712"/>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16" name="Google Shape;116;p6:notes"/>
          <p:cNvSpPr>
            <a:spLocks noGrp="1" noRot="1" noChangeAspect="1"/>
          </p:cNvSpPr>
          <p:nvPr>
            <p:ph type="sldImg" idx="2"/>
          </p:nvPr>
        </p:nvSpPr>
        <p:spPr>
          <a:xfrm>
            <a:off x="6057900" y="1285875"/>
            <a:ext cx="6172200" cy="3471863"/>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42085158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
        <p:cNvGrpSpPr/>
        <p:nvPr/>
      </p:nvGrpSpPr>
      <p:grpSpPr>
        <a:xfrm>
          <a:off x="0" y="0"/>
          <a:ext cx="0" cy="0"/>
          <a:chOff x="0" y="0"/>
          <a:chExt cx="0" cy="0"/>
        </a:xfrm>
      </p:grpSpPr>
      <p:sp>
        <p:nvSpPr>
          <p:cNvPr id="115" name="Google Shape;115;p6:notes"/>
          <p:cNvSpPr txBox="1">
            <a:spLocks noGrp="1"/>
          </p:cNvSpPr>
          <p:nvPr>
            <p:ph type="body" idx="1"/>
          </p:nvPr>
        </p:nvSpPr>
        <p:spPr>
          <a:xfrm>
            <a:off x="1828800" y="4951413"/>
            <a:ext cx="14630400" cy="4049712"/>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16" name="Google Shape;116;p6:notes"/>
          <p:cNvSpPr>
            <a:spLocks noGrp="1" noRot="1" noChangeAspect="1"/>
          </p:cNvSpPr>
          <p:nvPr>
            <p:ph type="sldImg" idx="2"/>
          </p:nvPr>
        </p:nvSpPr>
        <p:spPr>
          <a:xfrm>
            <a:off x="6057900" y="1285875"/>
            <a:ext cx="6172200" cy="3471863"/>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61628879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
        <p:cNvGrpSpPr/>
        <p:nvPr/>
      </p:nvGrpSpPr>
      <p:grpSpPr>
        <a:xfrm>
          <a:off x="0" y="0"/>
          <a:ext cx="0" cy="0"/>
          <a:chOff x="0" y="0"/>
          <a:chExt cx="0" cy="0"/>
        </a:xfrm>
      </p:grpSpPr>
      <p:sp>
        <p:nvSpPr>
          <p:cNvPr id="115" name="Google Shape;115;p6:notes"/>
          <p:cNvSpPr txBox="1">
            <a:spLocks noGrp="1"/>
          </p:cNvSpPr>
          <p:nvPr>
            <p:ph type="body" idx="1"/>
          </p:nvPr>
        </p:nvSpPr>
        <p:spPr>
          <a:xfrm>
            <a:off x="1828800" y="4951413"/>
            <a:ext cx="14630400" cy="4049712"/>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16" name="Google Shape;116;p6:notes"/>
          <p:cNvSpPr>
            <a:spLocks noGrp="1" noRot="1" noChangeAspect="1"/>
          </p:cNvSpPr>
          <p:nvPr>
            <p:ph type="sldImg" idx="2"/>
          </p:nvPr>
        </p:nvSpPr>
        <p:spPr>
          <a:xfrm>
            <a:off x="6057900" y="1285875"/>
            <a:ext cx="6172200" cy="3471863"/>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23497155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
        <p:cNvGrpSpPr/>
        <p:nvPr/>
      </p:nvGrpSpPr>
      <p:grpSpPr>
        <a:xfrm>
          <a:off x="0" y="0"/>
          <a:ext cx="0" cy="0"/>
          <a:chOff x="0" y="0"/>
          <a:chExt cx="0" cy="0"/>
        </a:xfrm>
      </p:grpSpPr>
      <p:sp>
        <p:nvSpPr>
          <p:cNvPr id="54" name="Google Shape;54;p2:notes"/>
          <p:cNvSpPr txBox="1">
            <a:spLocks noGrp="1"/>
          </p:cNvSpPr>
          <p:nvPr>
            <p:ph type="body" idx="1"/>
          </p:nvPr>
        </p:nvSpPr>
        <p:spPr>
          <a:xfrm>
            <a:off x="1828800" y="4951413"/>
            <a:ext cx="14630400" cy="4049712"/>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5" name="Google Shape;55;p2:notes"/>
          <p:cNvSpPr>
            <a:spLocks noGrp="1" noRot="1" noChangeAspect="1"/>
          </p:cNvSpPr>
          <p:nvPr>
            <p:ph type="sldImg" idx="2"/>
          </p:nvPr>
        </p:nvSpPr>
        <p:spPr>
          <a:xfrm>
            <a:off x="6057900" y="1285875"/>
            <a:ext cx="6172200" cy="3471863"/>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2"/>
        <p:cNvGrpSpPr/>
        <p:nvPr/>
      </p:nvGrpSpPr>
      <p:grpSpPr>
        <a:xfrm>
          <a:off x="0" y="0"/>
          <a:ext cx="0" cy="0"/>
          <a:chOff x="0" y="0"/>
          <a:chExt cx="0" cy="0"/>
        </a:xfrm>
      </p:grpSpPr>
      <p:sp>
        <p:nvSpPr>
          <p:cNvPr id="183" name="Google Shape;183;p11:notes"/>
          <p:cNvSpPr txBox="1">
            <a:spLocks noGrp="1"/>
          </p:cNvSpPr>
          <p:nvPr>
            <p:ph type="body" idx="1"/>
          </p:nvPr>
        </p:nvSpPr>
        <p:spPr>
          <a:xfrm>
            <a:off x="1828800" y="4951413"/>
            <a:ext cx="14630400" cy="4049712"/>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84" name="Google Shape;184;p11:notes"/>
          <p:cNvSpPr>
            <a:spLocks noGrp="1" noRot="1" noChangeAspect="1"/>
          </p:cNvSpPr>
          <p:nvPr>
            <p:ph type="sldImg" idx="2"/>
          </p:nvPr>
        </p:nvSpPr>
        <p:spPr>
          <a:xfrm>
            <a:off x="6057900" y="1285875"/>
            <a:ext cx="6172200" cy="3471863"/>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2"/>
        <p:cNvGrpSpPr/>
        <p:nvPr/>
      </p:nvGrpSpPr>
      <p:grpSpPr>
        <a:xfrm>
          <a:off x="0" y="0"/>
          <a:ext cx="0" cy="0"/>
          <a:chOff x="0" y="0"/>
          <a:chExt cx="0" cy="0"/>
        </a:xfrm>
      </p:grpSpPr>
      <p:sp>
        <p:nvSpPr>
          <p:cNvPr id="183" name="Google Shape;183;p11:notes"/>
          <p:cNvSpPr txBox="1">
            <a:spLocks noGrp="1"/>
          </p:cNvSpPr>
          <p:nvPr>
            <p:ph type="body" idx="1"/>
          </p:nvPr>
        </p:nvSpPr>
        <p:spPr>
          <a:xfrm>
            <a:off x="1828800" y="4951413"/>
            <a:ext cx="14630400" cy="4049712"/>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84" name="Google Shape;184;p11:notes"/>
          <p:cNvSpPr>
            <a:spLocks noGrp="1" noRot="1" noChangeAspect="1"/>
          </p:cNvSpPr>
          <p:nvPr>
            <p:ph type="sldImg" idx="2"/>
          </p:nvPr>
        </p:nvSpPr>
        <p:spPr>
          <a:xfrm>
            <a:off x="6057900" y="1285875"/>
            <a:ext cx="6172200" cy="3471863"/>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85219296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2"/>
        <p:cNvGrpSpPr/>
        <p:nvPr/>
      </p:nvGrpSpPr>
      <p:grpSpPr>
        <a:xfrm>
          <a:off x="0" y="0"/>
          <a:ext cx="0" cy="0"/>
          <a:chOff x="0" y="0"/>
          <a:chExt cx="0" cy="0"/>
        </a:xfrm>
      </p:grpSpPr>
      <p:sp>
        <p:nvSpPr>
          <p:cNvPr id="203" name="Google Shape;203;p12:notes"/>
          <p:cNvSpPr txBox="1">
            <a:spLocks noGrp="1"/>
          </p:cNvSpPr>
          <p:nvPr>
            <p:ph type="body" idx="1"/>
          </p:nvPr>
        </p:nvSpPr>
        <p:spPr>
          <a:xfrm>
            <a:off x="1828800" y="4951413"/>
            <a:ext cx="14630400" cy="4049712"/>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04" name="Google Shape;204;p12:notes"/>
          <p:cNvSpPr>
            <a:spLocks noGrp="1" noRot="1" noChangeAspect="1"/>
          </p:cNvSpPr>
          <p:nvPr>
            <p:ph type="sldImg" idx="2"/>
          </p:nvPr>
        </p:nvSpPr>
        <p:spPr>
          <a:xfrm>
            <a:off x="6057900" y="1285875"/>
            <a:ext cx="6172200" cy="3471863"/>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5"/>
        <p:cNvGrpSpPr/>
        <p:nvPr/>
      </p:nvGrpSpPr>
      <p:grpSpPr>
        <a:xfrm>
          <a:off x="0" y="0"/>
          <a:ext cx="0" cy="0"/>
          <a:chOff x="0" y="0"/>
          <a:chExt cx="0" cy="0"/>
        </a:xfrm>
      </p:grpSpPr>
      <p:sp>
        <p:nvSpPr>
          <p:cNvPr id="216" name="Google Shape;216;p13:notes"/>
          <p:cNvSpPr>
            <a:spLocks noGrp="1" noRot="1" noChangeAspect="1"/>
          </p:cNvSpPr>
          <p:nvPr>
            <p:ph type="sldImg" idx="2"/>
          </p:nvPr>
        </p:nvSpPr>
        <p:spPr>
          <a:xfrm>
            <a:off x="6057900" y="1285875"/>
            <a:ext cx="6172200" cy="347186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17" name="Google Shape;217;p13:notes"/>
          <p:cNvSpPr txBox="1">
            <a:spLocks noGrp="1"/>
          </p:cNvSpPr>
          <p:nvPr>
            <p:ph type="body" idx="1"/>
          </p:nvPr>
        </p:nvSpPr>
        <p:spPr>
          <a:xfrm>
            <a:off x="1828800" y="4951413"/>
            <a:ext cx="14630400" cy="40497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200"/>
              <a:buFont typeface="Calibri"/>
              <a:buNone/>
            </a:pPr>
            <a:endParaRPr/>
          </a:p>
        </p:txBody>
      </p:sp>
      <p:sp>
        <p:nvSpPr>
          <p:cNvPr id="218" name="Google Shape;218;p13:notes"/>
          <p:cNvSpPr txBox="1">
            <a:spLocks noGrp="1"/>
          </p:cNvSpPr>
          <p:nvPr>
            <p:ph type="sldNum" idx="12"/>
          </p:nvPr>
        </p:nvSpPr>
        <p:spPr>
          <a:xfrm>
            <a:off x="10358438" y="9771063"/>
            <a:ext cx="7924800" cy="5160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s-ES"/>
              <a:t>23</a:t>
            </a:fld>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2"/>
        <p:cNvGrpSpPr/>
        <p:nvPr/>
      </p:nvGrpSpPr>
      <p:grpSpPr>
        <a:xfrm>
          <a:off x="0" y="0"/>
          <a:ext cx="0" cy="0"/>
          <a:chOff x="0" y="0"/>
          <a:chExt cx="0" cy="0"/>
        </a:xfrm>
      </p:grpSpPr>
      <p:sp>
        <p:nvSpPr>
          <p:cNvPr id="233" name="Google Shape;233;p15:notes"/>
          <p:cNvSpPr txBox="1">
            <a:spLocks noGrp="1"/>
          </p:cNvSpPr>
          <p:nvPr>
            <p:ph type="body" idx="1"/>
          </p:nvPr>
        </p:nvSpPr>
        <p:spPr>
          <a:xfrm>
            <a:off x="1828800" y="4951413"/>
            <a:ext cx="14630400" cy="4049712"/>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234" name="Google Shape;234;p15:notes"/>
          <p:cNvSpPr>
            <a:spLocks noGrp="1" noRot="1" noChangeAspect="1"/>
          </p:cNvSpPr>
          <p:nvPr>
            <p:ph type="sldImg" idx="2"/>
          </p:nvPr>
        </p:nvSpPr>
        <p:spPr>
          <a:xfrm>
            <a:off x="6057900" y="1285875"/>
            <a:ext cx="6172200" cy="3471863"/>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
        <p:cNvGrpSpPr/>
        <p:nvPr/>
      </p:nvGrpSpPr>
      <p:grpSpPr>
        <a:xfrm>
          <a:off x="0" y="0"/>
          <a:ext cx="0" cy="0"/>
          <a:chOff x="0" y="0"/>
          <a:chExt cx="0" cy="0"/>
        </a:xfrm>
      </p:grpSpPr>
      <p:sp>
        <p:nvSpPr>
          <p:cNvPr id="95" name="Google Shape;95;p4:notes"/>
          <p:cNvSpPr txBox="1">
            <a:spLocks noGrp="1"/>
          </p:cNvSpPr>
          <p:nvPr>
            <p:ph type="body" idx="1"/>
          </p:nvPr>
        </p:nvSpPr>
        <p:spPr>
          <a:xfrm>
            <a:off x="1828800" y="4951413"/>
            <a:ext cx="14630400" cy="4049712"/>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6" name="Google Shape;96;p4:notes"/>
          <p:cNvSpPr>
            <a:spLocks noGrp="1" noRot="1" noChangeAspect="1"/>
          </p:cNvSpPr>
          <p:nvPr>
            <p:ph type="sldImg" idx="2"/>
          </p:nvPr>
        </p:nvSpPr>
        <p:spPr>
          <a:xfrm>
            <a:off x="6057900" y="1285875"/>
            <a:ext cx="6172200" cy="3471863"/>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7"/>
        <p:cNvGrpSpPr/>
        <p:nvPr/>
      </p:nvGrpSpPr>
      <p:grpSpPr>
        <a:xfrm>
          <a:off x="0" y="0"/>
          <a:ext cx="0" cy="0"/>
          <a:chOff x="0" y="0"/>
          <a:chExt cx="0" cy="0"/>
        </a:xfrm>
      </p:grpSpPr>
      <p:sp>
        <p:nvSpPr>
          <p:cNvPr id="108" name="Google Shape;108;p5:notes"/>
          <p:cNvSpPr txBox="1">
            <a:spLocks noGrp="1"/>
          </p:cNvSpPr>
          <p:nvPr>
            <p:ph type="body" idx="1"/>
          </p:nvPr>
        </p:nvSpPr>
        <p:spPr>
          <a:xfrm>
            <a:off x="1828800" y="4951413"/>
            <a:ext cx="14630400" cy="4049712"/>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09" name="Google Shape;109;p5:notes"/>
          <p:cNvSpPr>
            <a:spLocks noGrp="1" noRot="1" noChangeAspect="1"/>
          </p:cNvSpPr>
          <p:nvPr>
            <p:ph type="sldImg" idx="2"/>
          </p:nvPr>
        </p:nvSpPr>
        <p:spPr>
          <a:xfrm>
            <a:off x="6057900" y="1285875"/>
            <a:ext cx="6172200" cy="3471863"/>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
        <p:cNvGrpSpPr/>
        <p:nvPr/>
      </p:nvGrpSpPr>
      <p:grpSpPr>
        <a:xfrm>
          <a:off x="0" y="0"/>
          <a:ext cx="0" cy="0"/>
          <a:chOff x="0" y="0"/>
          <a:chExt cx="0" cy="0"/>
        </a:xfrm>
      </p:grpSpPr>
      <p:sp>
        <p:nvSpPr>
          <p:cNvPr id="115" name="Google Shape;115;p6:notes"/>
          <p:cNvSpPr txBox="1">
            <a:spLocks noGrp="1"/>
          </p:cNvSpPr>
          <p:nvPr>
            <p:ph type="body" idx="1"/>
          </p:nvPr>
        </p:nvSpPr>
        <p:spPr>
          <a:xfrm>
            <a:off x="1828800" y="4951413"/>
            <a:ext cx="14630400" cy="4049712"/>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16" name="Google Shape;116;p6:notes"/>
          <p:cNvSpPr>
            <a:spLocks noGrp="1" noRot="1" noChangeAspect="1"/>
          </p:cNvSpPr>
          <p:nvPr>
            <p:ph type="sldImg" idx="2"/>
          </p:nvPr>
        </p:nvSpPr>
        <p:spPr>
          <a:xfrm>
            <a:off x="6057900" y="1285875"/>
            <a:ext cx="6172200" cy="3471863"/>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
        <p:cNvGrpSpPr/>
        <p:nvPr/>
      </p:nvGrpSpPr>
      <p:grpSpPr>
        <a:xfrm>
          <a:off x="0" y="0"/>
          <a:ext cx="0" cy="0"/>
          <a:chOff x="0" y="0"/>
          <a:chExt cx="0" cy="0"/>
        </a:xfrm>
      </p:grpSpPr>
      <p:sp>
        <p:nvSpPr>
          <p:cNvPr id="115" name="Google Shape;115;p6:notes"/>
          <p:cNvSpPr txBox="1">
            <a:spLocks noGrp="1"/>
          </p:cNvSpPr>
          <p:nvPr>
            <p:ph type="body" idx="1"/>
          </p:nvPr>
        </p:nvSpPr>
        <p:spPr>
          <a:xfrm>
            <a:off x="1828800" y="4951413"/>
            <a:ext cx="14630400" cy="4049712"/>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16" name="Google Shape;116;p6:notes"/>
          <p:cNvSpPr>
            <a:spLocks noGrp="1" noRot="1" noChangeAspect="1"/>
          </p:cNvSpPr>
          <p:nvPr>
            <p:ph type="sldImg" idx="2"/>
          </p:nvPr>
        </p:nvSpPr>
        <p:spPr>
          <a:xfrm>
            <a:off x="6057900" y="1285875"/>
            <a:ext cx="6172200" cy="3471863"/>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22017000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
        <p:cNvGrpSpPr/>
        <p:nvPr/>
      </p:nvGrpSpPr>
      <p:grpSpPr>
        <a:xfrm>
          <a:off x="0" y="0"/>
          <a:ext cx="0" cy="0"/>
          <a:chOff x="0" y="0"/>
          <a:chExt cx="0" cy="0"/>
        </a:xfrm>
      </p:grpSpPr>
      <p:sp>
        <p:nvSpPr>
          <p:cNvPr id="115" name="Google Shape;115;p6:notes"/>
          <p:cNvSpPr txBox="1">
            <a:spLocks noGrp="1"/>
          </p:cNvSpPr>
          <p:nvPr>
            <p:ph type="body" idx="1"/>
          </p:nvPr>
        </p:nvSpPr>
        <p:spPr>
          <a:xfrm>
            <a:off x="1828800" y="4951413"/>
            <a:ext cx="14630400" cy="4049712"/>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16" name="Google Shape;116;p6:notes"/>
          <p:cNvSpPr>
            <a:spLocks noGrp="1" noRot="1" noChangeAspect="1"/>
          </p:cNvSpPr>
          <p:nvPr>
            <p:ph type="sldImg" idx="2"/>
          </p:nvPr>
        </p:nvSpPr>
        <p:spPr>
          <a:xfrm>
            <a:off x="6057900" y="1285875"/>
            <a:ext cx="6172200" cy="3471863"/>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86713238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
        <p:cNvGrpSpPr/>
        <p:nvPr/>
      </p:nvGrpSpPr>
      <p:grpSpPr>
        <a:xfrm>
          <a:off x="0" y="0"/>
          <a:ext cx="0" cy="0"/>
          <a:chOff x="0" y="0"/>
          <a:chExt cx="0" cy="0"/>
        </a:xfrm>
      </p:grpSpPr>
      <p:sp>
        <p:nvSpPr>
          <p:cNvPr id="115" name="Google Shape;115;p6:notes"/>
          <p:cNvSpPr txBox="1">
            <a:spLocks noGrp="1"/>
          </p:cNvSpPr>
          <p:nvPr>
            <p:ph type="body" idx="1"/>
          </p:nvPr>
        </p:nvSpPr>
        <p:spPr>
          <a:xfrm>
            <a:off x="1828800" y="4951413"/>
            <a:ext cx="14630400" cy="4049712"/>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16" name="Google Shape;116;p6:notes"/>
          <p:cNvSpPr>
            <a:spLocks noGrp="1" noRot="1" noChangeAspect="1"/>
          </p:cNvSpPr>
          <p:nvPr>
            <p:ph type="sldImg" idx="2"/>
          </p:nvPr>
        </p:nvSpPr>
        <p:spPr>
          <a:xfrm>
            <a:off x="6057900" y="1285875"/>
            <a:ext cx="6172200" cy="3471863"/>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82924135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
        <p:cNvGrpSpPr/>
        <p:nvPr/>
      </p:nvGrpSpPr>
      <p:grpSpPr>
        <a:xfrm>
          <a:off x="0" y="0"/>
          <a:ext cx="0" cy="0"/>
          <a:chOff x="0" y="0"/>
          <a:chExt cx="0" cy="0"/>
        </a:xfrm>
      </p:grpSpPr>
      <p:sp>
        <p:nvSpPr>
          <p:cNvPr id="115" name="Google Shape;115;p6:notes"/>
          <p:cNvSpPr txBox="1">
            <a:spLocks noGrp="1"/>
          </p:cNvSpPr>
          <p:nvPr>
            <p:ph type="body" idx="1"/>
          </p:nvPr>
        </p:nvSpPr>
        <p:spPr>
          <a:xfrm>
            <a:off x="1828800" y="4951413"/>
            <a:ext cx="14630400" cy="4049712"/>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116" name="Google Shape;116;p6:notes"/>
          <p:cNvSpPr>
            <a:spLocks noGrp="1" noRot="1" noChangeAspect="1"/>
          </p:cNvSpPr>
          <p:nvPr>
            <p:ph type="sldImg" idx="2"/>
          </p:nvPr>
        </p:nvSpPr>
        <p:spPr>
          <a:xfrm>
            <a:off x="6057900" y="1285875"/>
            <a:ext cx="6172200" cy="3471863"/>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92560961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Diseño personalizado">
  <p:cSld name="Diseño personalizado">
    <p:spTree>
      <p:nvGrpSpPr>
        <p:cNvPr id="1" name="Shape 24"/>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Blank" type="obj">
  <p:cSld name="OBJECT">
    <p:spTree>
      <p:nvGrpSpPr>
        <p:cNvPr id="1" name="Shape 25"/>
        <p:cNvGrpSpPr/>
        <p:nvPr/>
      </p:nvGrpSpPr>
      <p:grpSpPr>
        <a:xfrm>
          <a:off x="0" y="0"/>
          <a:ext cx="0" cy="0"/>
          <a:chOff x="0" y="0"/>
          <a:chExt cx="0" cy="0"/>
        </a:xfrm>
      </p:grpSpPr>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Diapositiva de título">
  <p:cSld name="Diapositiva de título">
    <p:spTree>
      <p:nvGrpSpPr>
        <p:cNvPr id="1" name="Shape 30"/>
        <p:cNvGrpSpPr/>
        <p:nvPr/>
      </p:nvGrpSpPr>
      <p:grpSpPr>
        <a:xfrm>
          <a:off x="0" y="0"/>
          <a:ext cx="0" cy="0"/>
          <a:chOff x="0" y="0"/>
          <a:chExt cx="0" cy="0"/>
        </a:xfrm>
      </p:grpSpPr>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Diseño personalizado" preserve="1">
  <p:cSld name="Diseño personalizado">
    <p:spTree>
      <p:nvGrpSpPr>
        <p:cNvPr id="1" name="Shape 24"/>
        <p:cNvGrpSpPr/>
        <p:nvPr/>
      </p:nvGrpSpPr>
      <p:grpSpPr>
        <a:xfrm>
          <a:off x="0" y="0"/>
          <a:ext cx="0" cy="0"/>
          <a:chOff x="0" y="0"/>
          <a:chExt cx="0" cy="0"/>
        </a:xfrm>
      </p:grpSpPr>
    </p:spTree>
    <p:extLst>
      <p:ext uri="{BB962C8B-B14F-4D97-AF65-F5344CB8AC3E}">
        <p14:creationId xmlns:p14="http://schemas.microsoft.com/office/powerpoint/2010/main" val="96199290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Blank" type="obj" preserve="1">
  <p:cSld name="Blank">
    <p:spTree>
      <p:nvGrpSpPr>
        <p:cNvPr id="1" name="Shape 25"/>
        <p:cNvGrpSpPr/>
        <p:nvPr/>
      </p:nvGrpSpPr>
      <p:grpSpPr>
        <a:xfrm>
          <a:off x="0" y="0"/>
          <a:ext cx="0" cy="0"/>
          <a:chOff x="0" y="0"/>
          <a:chExt cx="0" cy="0"/>
        </a:xfrm>
      </p:grpSpPr>
    </p:spTree>
    <p:extLst>
      <p:ext uri="{BB962C8B-B14F-4D97-AF65-F5344CB8AC3E}">
        <p14:creationId xmlns:p14="http://schemas.microsoft.com/office/powerpoint/2010/main" val="21583784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Diapositiva de título" preserve="1">
  <p:cSld name="Diapositiva de título">
    <p:spTree>
      <p:nvGrpSpPr>
        <p:cNvPr id="1" name="Shape 30"/>
        <p:cNvGrpSpPr/>
        <p:nvPr/>
      </p:nvGrpSpPr>
      <p:grpSpPr>
        <a:xfrm>
          <a:off x="0" y="0"/>
          <a:ext cx="0" cy="0"/>
          <a:chOff x="0" y="0"/>
          <a:chExt cx="0" cy="0"/>
        </a:xfrm>
      </p:grpSpPr>
    </p:spTree>
    <p:extLst>
      <p:ext uri="{BB962C8B-B14F-4D97-AF65-F5344CB8AC3E}">
        <p14:creationId xmlns:p14="http://schemas.microsoft.com/office/powerpoint/2010/main" val="345537641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4.jpeg"/><Relationship Id="rId3" Type="http://schemas.openxmlformats.org/officeDocument/2006/relationships/slideLayout" Target="../slideLayouts/slideLayout3.xml"/><Relationship Id="rId7" Type="http://schemas.openxmlformats.org/officeDocument/2006/relationships/image" Target="../media/image3.jpe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2.jpeg"/><Relationship Id="rId5" Type="http://schemas.openxmlformats.org/officeDocument/2006/relationships/image" Target="../media/image1.png"/><Relationship Id="rId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image" Target="../media/image4.jpeg"/><Relationship Id="rId3" Type="http://schemas.openxmlformats.org/officeDocument/2006/relationships/slideLayout" Target="../slideLayouts/slideLayout6.xml"/><Relationship Id="rId7" Type="http://schemas.openxmlformats.org/officeDocument/2006/relationships/image" Target="../media/image5.jpeg"/><Relationship Id="rId2" Type="http://schemas.openxmlformats.org/officeDocument/2006/relationships/slideLayout" Target="../slideLayouts/slideLayout5.xml"/><Relationship Id="rId1" Type="http://schemas.openxmlformats.org/officeDocument/2006/relationships/slideLayout" Target="../slideLayouts/slideLayout4.xml"/><Relationship Id="rId6" Type="http://schemas.openxmlformats.org/officeDocument/2006/relationships/image" Target="../media/image2.jpeg"/><Relationship Id="rId5" Type="http://schemas.openxmlformats.org/officeDocument/2006/relationships/image" Target="../media/image1.png"/><Relationship Id="rId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1" name="Google Shape;11;p16"/>
          <p:cNvSpPr/>
          <p:nvPr/>
        </p:nvSpPr>
        <p:spPr>
          <a:xfrm>
            <a:off x="1222551" y="1174148"/>
            <a:ext cx="15678785" cy="0"/>
          </a:xfrm>
          <a:custGeom>
            <a:avLst/>
            <a:gdLst/>
            <a:ahLst/>
            <a:cxnLst/>
            <a:rect l="l" t="t" r="r" b="b"/>
            <a:pathLst>
              <a:path w="15678785" h="120000" extrusionOk="0">
                <a:moveTo>
                  <a:pt x="0" y="0"/>
                </a:moveTo>
                <a:lnTo>
                  <a:pt x="15678235" y="0"/>
                </a:lnTo>
              </a:path>
            </a:pathLst>
          </a:custGeom>
          <a:ln w="76200">
            <a:solidFill>
              <a:srgbClr val="33CCFF"/>
            </a:solidFill>
            <a:headEnd type="none" w="sm" len="sm"/>
            <a:tailEnd type="none" w="sm" len="sm"/>
          </a:ln>
        </p:spPr>
        <p:style>
          <a:lnRef idx="1">
            <a:schemeClr val="accent5"/>
          </a:lnRef>
          <a:fillRef idx="0">
            <a:schemeClr val="accent5"/>
          </a:fillRef>
          <a:effectRef idx="0">
            <a:schemeClr val="accent5"/>
          </a:effectRef>
          <a:fontRef idx="minor">
            <a:schemeClr val="tx1"/>
          </a:fontRef>
        </p:style>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3" name="Google Shape;13;p16"/>
          <p:cNvSpPr/>
          <p:nvPr/>
        </p:nvSpPr>
        <p:spPr>
          <a:xfrm>
            <a:off x="1023876" y="1409545"/>
            <a:ext cx="0" cy="7525384"/>
          </a:xfrm>
          <a:custGeom>
            <a:avLst/>
            <a:gdLst/>
            <a:ahLst/>
            <a:cxnLst/>
            <a:rect l="l" t="t" r="r" b="b"/>
            <a:pathLst>
              <a:path w="120000" h="7525384" extrusionOk="0">
                <a:moveTo>
                  <a:pt x="0" y="0"/>
                </a:moveTo>
                <a:lnTo>
                  <a:pt x="0" y="7524868"/>
                </a:lnTo>
              </a:path>
            </a:pathLst>
          </a:custGeom>
          <a:ln w="76200">
            <a:solidFill>
              <a:srgbClr val="33CCFF"/>
            </a:solidFill>
            <a:headEnd type="none" w="sm" len="sm"/>
            <a:tailEnd type="none" w="sm" len="sm"/>
          </a:ln>
        </p:spPr>
        <p:style>
          <a:lnRef idx="3">
            <a:schemeClr val="accent5"/>
          </a:lnRef>
          <a:fillRef idx="0">
            <a:schemeClr val="accent5"/>
          </a:fillRef>
          <a:effectRef idx="2">
            <a:schemeClr val="accent5"/>
          </a:effectRef>
          <a:fontRef idx="minor">
            <a:schemeClr val="tx1"/>
          </a:fontRef>
        </p:style>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pic>
        <p:nvPicPr>
          <p:cNvPr id="15" name="Google Shape;15;p16"/>
          <p:cNvPicPr preferRelativeResize="0"/>
          <p:nvPr/>
        </p:nvPicPr>
        <p:blipFill rotWithShape="1">
          <a:blip r:embed="rId5" cstate="email">
            <a:alphaModFix/>
            <a:extLst>
              <a:ext uri="{28A0092B-C50C-407E-A947-70E740481C1C}">
                <a14:useLocalDpi xmlns:a14="http://schemas.microsoft.com/office/drawing/2010/main"/>
              </a:ext>
            </a:extLst>
          </a:blip>
          <a:srcRect/>
          <a:stretch/>
        </p:blipFill>
        <p:spPr>
          <a:xfrm>
            <a:off x="880560" y="9451198"/>
            <a:ext cx="2247197" cy="471451"/>
          </a:xfrm>
          <a:prstGeom prst="rect">
            <a:avLst/>
          </a:prstGeom>
          <a:noFill/>
          <a:ln>
            <a:noFill/>
          </a:ln>
        </p:spPr>
      </p:pic>
      <p:sp>
        <p:nvSpPr>
          <p:cNvPr id="20" name="Google Shape;20;p16"/>
          <p:cNvSpPr txBox="1"/>
          <p:nvPr/>
        </p:nvSpPr>
        <p:spPr>
          <a:xfrm>
            <a:off x="2916550" y="9386841"/>
            <a:ext cx="5998850" cy="600164"/>
          </a:xfrm>
          <a:prstGeom prst="rect">
            <a:avLst/>
          </a:prstGeom>
          <a:noFill/>
          <a:ln>
            <a:noFill/>
          </a:ln>
        </p:spPr>
        <p:txBody>
          <a:bodyPr spcFirstLastPara="1" wrap="square" lIns="91425" tIns="45700" rIns="91425" bIns="45700" anchor="t" anchorCtr="0">
            <a:spAutoFit/>
          </a:bodyPr>
          <a:lstStyle/>
          <a:p>
            <a:pPr marL="0" marR="0" lvl="0" indent="0" algn="just" rtl="0">
              <a:spcBef>
                <a:spcPts val="0"/>
              </a:spcBef>
              <a:spcAft>
                <a:spcPts val="0"/>
              </a:spcAft>
              <a:buNone/>
            </a:pPr>
            <a:r>
              <a:rPr lang="es-ES" sz="1100" b="0" i="0" u="none" strike="noStrike">
                <a:solidFill>
                  <a:srgbClr val="000000"/>
                </a:solidFill>
                <a:latin typeface="Calibri"/>
                <a:ea typeface="Calibri"/>
                <a:cs typeface="Calibri"/>
                <a:sym typeface="Calibri"/>
              </a:rPr>
              <a:t>"The European Commission support for the production of this publication does not constitute endorsement of the contents which reflects the views only of the authors, and the Commission cannot be held responsible for any use which may be made of the information contained therein."</a:t>
            </a:r>
            <a:endParaRPr sz="1100">
              <a:solidFill>
                <a:schemeClr val="dk1"/>
              </a:solidFill>
              <a:latin typeface="Calibri"/>
              <a:ea typeface="Calibri"/>
              <a:cs typeface="Calibri"/>
              <a:sym typeface="Calibri"/>
            </a:endParaRPr>
          </a:p>
        </p:txBody>
      </p:sp>
      <p:pic>
        <p:nvPicPr>
          <p:cNvPr id="21" name="Google Shape;21;p16"/>
          <p:cNvPicPr preferRelativeResize="0"/>
          <p:nvPr/>
        </p:nvPicPr>
        <p:blipFill rotWithShape="1">
          <a:blip r:embed="rId6" cstate="email">
            <a:alphaModFix/>
            <a:extLst>
              <a:ext uri="{28A0092B-C50C-407E-A947-70E740481C1C}">
                <a14:useLocalDpi xmlns:a14="http://schemas.microsoft.com/office/drawing/2010/main"/>
              </a:ext>
            </a:extLst>
          </a:blip>
          <a:srcRect/>
          <a:stretch/>
        </p:blipFill>
        <p:spPr>
          <a:xfrm>
            <a:off x="8915400" y="9357719"/>
            <a:ext cx="1676399" cy="600163"/>
          </a:xfrm>
          <a:prstGeom prst="rect">
            <a:avLst/>
          </a:prstGeom>
          <a:noFill/>
          <a:ln>
            <a:noFill/>
          </a:ln>
        </p:spPr>
      </p:pic>
      <p:sp>
        <p:nvSpPr>
          <p:cNvPr id="22" name="Google Shape;22;p16"/>
          <p:cNvSpPr txBox="1"/>
          <p:nvPr/>
        </p:nvSpPr>
        <p:spPr>
          <a:xfrm>
            <a:off x="10591800" y="9345267"/>
            <a:ext cx="6825579" cy="769441"/>
          </a:xfrm>
          <a:prstGeom prst="rect">
            <a:avLst/>
          </a:prstGeom>
          <a:noFill/>
          <a:ln>
            <a:noFill/>
          </a:ln>
        </p:spPr>
        <p:txBody>
          <a:bodyPr spcFirstLastPara="1" wrap="square" lIns="91425" tIns="45700" rIns="91425" bIns="45700" anchor="t" anchorCtr="0">
            <a:spAutoFit/>
          </a:bodyPr>
          <a:lstStyle/>
          <a:p>
            <a:pPr marL="0" marR="0" lvl="0" indent="0" algn="just" rtl="0">
              <a:spcBef>
                <a:spcPts val="0"/>
              </a:spcBef>
              <a:spcAft>
                <a:spcPts val="0"/>
              </a:spcAft>
              <a:buNone/>
            </a:pPr>
            <a:r>
              <a:rPr lang="es-ES" sz="1100" dirty="0">
                <a:solidFill>
                  <a:schemeClr val="dk1"/>
                </a:solidFill>
                <a:latin typeface="Calibri"/>
                <a:ea typeface="Calibri"/>
                <a:cs typeface="Calibri"/>
                <a:sym typeface="Calibri"/>
              </a:rPr>
              <a:t>Legal </a:t>
            </a:r>
            <a:r>
              <a:rPr lang="es-ES" sz="1100" dirty="0" err="1">
                <a:solidFill>
                  <a:schemeClr val="dk1"/>
                </a:solidFill>
                <a:latin typeface="Calibri"/>
                <a:ea typeface="Calibri"/>
                <a:cs typeface="Calibri"/>
                <a:sym typeface="Calibri"/>
              </a:rPr>
              <a:t>description</a:t>
            </a:r>
            <a:r>
              <a:rPr lang="es-ES" sz="1100" dirty="0">
                <a:solidFill>
                  <a:schemeClr val="dk1"/>
                </a:solidFill>
                <a:latin typeface="Calibri"/>
                <a:ea typeface="Calibri"/>
                <a:cs typeface="Calibri"/>
                <a:sym typeface="Calibri"/>
              </a:rPr>
              <a:t> – </a:t>
            </a:r>
            <a:r>
              <a:rPr lang="es-ES" sz="1100" dirty="0" err="1">
                <a:solidFill>
                  <a:schemeClr val="dk1"/>
                </a:solidFill>
                <a:latin typeface="Calibri"/>
                <a:ea typeface="Calibri"/>
                <a:cs typeface="Calibri"/>
                <a:sym typeface="Calibri"/>
              </a:rPr>
              <a:t>Creative</a:t>
            </a:r>
            <a:r>
              <a:rPr lang="es-ES" sz="1100" dirty="0">
                <a:solidFill>
                  <a:schemeClr val="dk1"/>
                </a:solidFill>
                <a:latin typeface="Calibri"/>
                <a:ea typeface="Calibri"/>
                <a:cs typeface="Calibri"/>
                <a:sym typeface="Calibri"/>
              </a:rPr>
              <a:t> </a:t>
            </a:r>
            <a:r>
              <a:rPr lang="es-ES" sz="1100" dirty="0" err="1">
                <a:solidFill>
                  <a:schemeClr val="dk1"/>
                </a:solidFill>
                <a:latin typeface="Calibri"/>
                <a:ea typeface="Calibri"/>
                <a:cs typeface="Calibri"/>
                <a:sym typeface="Calibri"/>
              </a:rPr>
              <a:t>Commons</a:t>
            </a:r>
            <a:r>
              <a:rPr lang="es-ES" sz="1100" dirty="0">
                <a:solidFill>
                  <a:schemeClr val="dk1"/>
                </a:solidFill>
                <a:latin typeface="Calibri"/>
                <a:ea typeface="Calibri"/>
                <a:cs typeface="Calibri"/>
                <a:sym typeface="Calibri"/>
              </a:rPr>
              <a:t> </a:t>
            </a:r>
            <a:r>
              <a:rPr lang="es-ES" sz="1100" dirty="0" err="1">
                <a:solidFill>
                  <a:schemeClr val="dk1"/>
                </a:solidFill>
                <a:latin typeface="Calibri"/>
                <a:ea typeface="Calibri"/>
                <a:cs typeface="Calibri"/>
                <a:sym typeface="Calibri"/>
              </a:rPr>
              <a:t>licensing</a:t>
            </a:r>
            <a:r>
              <a:rPr lang="es-ES" sz="1100" b="0" i="0" dirty="0">
                <a:solidFill>
                  <a:schemeClr val="dk1"/>
                </a:solidFill>
                <a:latin typeface="DM Sans"/>
                <a:ea typeface="DM Sans"/>
                <a:cs typeface="DM Sans"/>
                <a:sym typeface="DM Sans"/>
              </a:rPr>
              <a:t>: </a:t>
            </a:r>
            <a:r>
              <a:rPr lang="es-ES" sz="1100" b="0" i="0" dirty="0" err="1">
                <a:solidFill>
                  <a:schemeClr val="dk1"/>
                </a:solidFill>
                <a:latin typeface="DM Sans"/>
                <a:ea typeface="DM Sans"/>
                <a:cs typeface="DM Sans"/>
                <a:sym typeface="DM Sans"/>
              </a:rPr>
              <a:t>The</a:t>
            </a:r>
            <a:r>
              <a:rPr lang="es-ES" sz="1100" b="0" i="0" dirty="0">
                <a:solidFill>
                  <a:schemeClr val="dk1"/>
                </a:solidFill>
                <a:latin typeface="DM Sans"/>
                <a:ea typeface="DM Sans"/>
                <a:cs typeface="DM Sans"/>
                <a:sym typeface="DM Sans"/>
              </a:rPr>
              <a:t> </a:t>
            </a:r>
            <a:r>
              <a:rPr lang="es-ES" sz="1100" b="0" i="0" dirty="0" err="1">
                <a:solidFill>
                  <a:schemeClr val="dk1"/>
                </a:solidFill>
                <a:latin typeface="DM Sans"/>
                <a:ea typeface="DM Sans"/>
                <a:cs typeface="DM Sans"/>
                <a:sym typeface="DM Sans"/>
              </a:rPr>
              <a:t>materials</a:t>
            </a:r>
            <a:r>
              <a:rPr lang="es-ES" sz="1100" b="0" i="0" dirty="0">
                <a:solidFill>
                  <a:schemeClr val="dk1"/>
                </a:solidFill>
                <a:latin typeface="DM Sans"/>
                <a:ea typeface="DM Sans"/>
                <a:cs typeface="DM Sans"/>
                <a:sym typeface="DM Sans"/>
              </a:rPr>
              <a:t> </a:t>
            </a:r>
            <a:r>
              <a:rPr lang="es-ES" sz="1100" b="0" i="0" dirty="0" err="1">
                <a:solidFill>
                  <a:schemeClr val="dk1"/>
                </a:solidFill>
                <a:latin typeface="DM Sans"/>
                <a:ea typeface="DM Sans"/>
                <a:cs typeface="DM Sans"/>
                <a:sym typeface="DM Sans"/>
              </a:rPr>
              <a:t>published</a:t>
            </a:r>
            <a:r>
              <a:rPr lang="es-ES" sz="1100" b="0" i="0" dirty="0">
                <a:solidFill>
                  <a:schemeClr val="dk1"/>
                </a:solidFill>
                <a:latin typeface="DM Sans"/>
                <a:ea typeface="DM Sans"/>
                <a:cs typeface="DM Sans"/>
                <a:sym typeface="DM Sans"/>
              </a:rPr>
              <a:t> </a:t>
            </a:r>
            <a:r>
              <a:rPr lang="es-ES" sz="1100" b="0" i="0" dirty="0" err="1">
                <a:solidFill>
                  <a:schemeClr val="dk1"/>
                </a:solidFill>
                <a:latin typeface="DM Sans"/>
                <a:ea typeface="DM Sans"/>
                <a:cs typeface="DM Sans"/>
                <a:sym typeface="DM Sans"/>
              </a:rPr>
              <a:t>on</a:t>
            </a:r>
            <a:r>
              <a:rPr lang="es-ES" sz="1100" b="0" i="0" dirty="0">
                <a:solidFill>
                  <a:schemeClr val="dk1"/>
                </a:solidFill>
                <a:latin typeface="DM Sans"/>
                <a:ea typeface="DM Sans"/>
                <a:cs typeface="DM Sans"/>
                <a:sym typeface="DM Sans"/>
              </a:rPr>
              <a:t> </a:t>
            </a:r>
            <a:r>
              <a:rPr lang="es-ES" sz="1100" b="0" i="0" dirty="0" err="1">
                <a:solidFill>
                  <a:schemeClr val="dk1"/>
                </a:solidFill>
                <a:latin typeface="DM Sans"/>
                <a:ea typeface="DM Sans"/>
                <a:cs typeface="DM Sans"/>
                <a:sym typeface="DM Sans"/>
              </a:rPr>
              <a:t>the</a:t>
            </a:r>
            <a:r>
              <a:rPr lang="es-ES" sz="1100" b="0" i="0" dirty="0">
                <a:solidFill>
                  <a:schemeClr val="dk1"/>
                </a:solidFill>
                <a:latin typeface="DM Sans"/>
                <a:ea typeface="DM Sans"/>
                <a:cs typeface="DM Sans"/>
                <a:sym typeface="DM Sans"/>
              </a:rPr>
              <a:t> </a:t>
            </a:r>
            <a:r>
              <a:rPr lang="hr-HR" sz="1100" b="0" i="0" dirty="0">
                <a:solidFill>
                  <a:schemeClr val="dk1"/>
                </a:solidFill>
                <a:latin typeface="DM Sans"/>
                <a:ea typeface="DM Sans"/>
                <a:cs typeface="DM Sans"/>
                <a:sym typeface="DM Sans"/>
              </a:rPr>
              <a:t>BOOMER</a:t>
            </a:r>
            <a:r>
              <a:rPr lang="es-ES" sz="1100" b="0" i="0" dirty="0">
                <a:solidFill>
                  <a:schemeClr val="dk1"/>
                </a:solidFill>
                <a:latin typeface="DM Sans"/>
                <a:ea typeface="DM Sans"/>
                <a:cs typeface="DM Sans"/>
                <a:sym typeface="DM Sans"/>
              </a:rPr>
              <a:t> </a:t>
            </a:r>
            <a:r>
              <a:rPr lang="es-ES" sz="1100" b="0" i="0" dirty="0" err="1">
                <a:solidFill>
                  <a:schemeClr val="dk1"/>
                </a:solidFill>
                <a:latin typeface="DM Sans"/>
                <a:ea typeface="DM Sans"/>
                <a:cs typeface="DM Sans"/>
                <a:sym typeface="DM Sans"/>
              </a:rPr>
              <a:t>project</a:t>
            </a:r>
            <a:r>
              <a:rPr lang="es-ES" sz="1100" b="0" i="0" dirty="0">
                <a:solidFill>
                  <a:schemeClr val="dk1"/>
                </a:solidFill>
                <a:latin typeface="DM Sans"/>
                <a:ea typeface="DM Sans"/>
                <a:cs typeface="DM Sans"/>
                <a:sym typeface="DM Sans"/>
              </a:rPr>
              <a:t> </a:t>
            </a:r>
            <a:r>
              <a:rPr lang="es-ES" sz="1100" b="0" i="0" dirty="0" err="1">
                <a:solidFill>
                  <a:schemeClr val="dk1"/>
                </a:solidFill>
                <a:latin typeface="DM Sans"/>
                <a:ea typeface="DM Sans"/>
                <a:cs typeface="DM Sans"/>
                <a:sym typeface="DM Sans"/>
              </a:rPr>
              <a:t>website</a:t>
            </a:r>
            <a:r>
              <a:rPr lang="es-ES" sz="1100" b="0" i="0" dirty="0">
                <a:solidFill>
                  <a:schemeClr val="dk1"/>
                </a:solidFill>
                <a:latin typeface="DM Sans"/>
                <a:ea typeface="DM Sans"/>
                <a:cs typeface="DM Sans"/>
                <a:sym typeface="DM Sans"/>
              </a:rPr>
              <a:t> are </a:t>
            </a:r>
            <a:r>
              <a:rPr lang="es-ES" sz="1100" b="0" i="0" dirty="0" err="1">
                <a:solidFill>
                  <a:schemeClr val="dk1"/>
                </a:solidFill>
                <a:latin typeface="DM Sans"/>
                <a:ea typeface="DM Sans"/>
                <a:cs typeface="DM Sans"/>
                <a:sym typeface="DM Sans"/>
              </a:rPr>
              <a:t>classified</a:t>
            </a:r>
            <a:r>
              <a:rPr lang="es-ES" sz="1100" b="0" i="0" dirty="0">
                <a:solidFill>
                  <a:schemeClr val="dk1"/>
                </a:solidFill>
                <a:latin typeface="DM Sans"/>
                <a:ea typeface="DM Sans"/>
                <a:cs typeface="DM Sans"/>
                <a:sym typeface="DM Sans"/>
              </a:rPr>
              <a:t> as Open </a:t>
            </a:r>
            <a:r>
              <a:rPr lang="es-ES" sz="1100" b="0" i="0" dirty="0" err="1">
                <a:solidFill>
                  <a:schemeClr val="dk1"/>
                </a:solidFill>
                <a:latin typeface="DM Sans"/>
                <a:ea typeface="DM Sans"/>
                <a:cs typeface="DM Sans"/>
                <a:sym typeface="DM Sans"/>
              </a:rPr>
              <a:t>Educational</a:t>
            </a:r>
            <a:r>
              <a:rPr lang="es-ES" sz="1100" b="0" i="0" dirty="0">
                <a:solidFill>
                  <a:schemeClr val="dk1"/>
                </a:solidFill>
                <a:latin typeface="DM Sans"/>
                <a:ea typeface="DM Sans"/>
                <a:cs typeface="DM Sans"/>
                <a:sym typeface="DM Sans"/>
              </a:rPr>
              <a:t> </a:t>
            </a:r>
            <a:r>
              <a:rPr lang="es-ES" sz="1100" b="0" i="0" dirty="0" err="1">
                <a:solidFill>
                  <a:schemeClr val="dk1"/>
                </a:solidFill>
                <a:latin typeface="DM Sans"/>
                <a:ea typeface="DM Sans"/>
                <a:cs typeface="DM Sans"/>
                <a:sym typeface="DM Sans"/>
              </a:rPr>
              <a:t>Resources</a:t>
            </a:r>
            <a:r>
              <a:rPr lang="es-ES" sz="1100" b="0" i="0" dirty="0">
                <a:solidFill>
                  <a:schemeClr val="dk1"/>
                </a:solidFill>
                <a:latin typeface="DM Sans"/>
                <a:ea typeface="DM Sans"/>
                <a:cs typeface="DM Sans"/>
                <a:sym typeface="DM Sans"/>
              </a:rPr>
              <a:t>' (OER) and can be </a:t>
            </a:r>
            <a:r>
              <a:rPr lang="es-ES" sz="1100" b="0" i="0" dirty="0" err="1">
                <a:solidFill>
                  <a:schemeClr val="dk1"/>
                </a:solidFill>
                <a:latin typeface="DM Sans"/>
                <a:ea typeface="DM Sans"/>
                <a:cs typeface="DM Sans"/>
                <a:sym typeface="DM Sans"/>
              </a:rPr>
              <a:t>freely</a:t>
            </a:r>
            <a:r>
              <a:rPr lang="es-ES" sz="1100" b="0" i="0" dirty="0">
                <a:solidFill>
                  <a:schemeClr val="dk1"/>
                </a:solidFill>
                <a:latin typeface="DM Sans"/>
                <a:ea typeface="DM Sans"/>
                <a:cs typeface="DM Sans"/>
                <a:sym typeface="DM Sans"/>
              </a:rPr>
              <a:t> (</a:t>
            </a:r>
            <a:r>
              <a:rPr lang="es-ES" sz="1100" b="0" i="0" dirty="0" err="1">
                <a:solidFill>
                  <a:schemeClr val="dk1"/>
                </a:solidFill>
                <a:latin typeface="DM Sans"/>
                <a:ea typeface="DM Sans"/>
                <a:cs typeface="DM Sans"/>
                <a:sym typeface="DM Sans"/>
              </a:rPr>
              <a:t>without</a:t>
            </a:r>
            <a:r>
              <a:rPr lang="es-ES" sz="1100" b="0" i="0" dirty="0">
                <a:solidFill>
                  <a:schemeClr val="dk1"/>
                </a:solidFill>
                <a:latin typeface="DM Sans"/>
                <a:ea typeface="DM Sans"/>
                <a:cs typeface="DM Sans"/>
                <a:sym typeface="DM Sans"/>
              </a:rPr>
              <a:t> </a:t>
            </a:r>
            <a:r>
              <a:rPr lang="es-ES" sz="1100" b="0" i="0" dirty="0" err="1">
                <a:solidFill>
                  <a:schemeClr val="dk1"/>
                </a:solidFill>
                <a:latin typeface="DM Sans"/>
                <a:ea typeface="DM Sans"/>
                <a:cs typeface="DM Sans"/>
                <a:sym typeface="DM Sans"/>
              </a:rPr>
              <a:t>permission</a:t>
            </a:r>
            <a:r>
              <a:rPr lang="es-ES" sz="1100" b="0" i="0" dirty="0">
                <a:solidFill>
                  <a:schemeClr val="dk1"/>
                </a:solidFill>
                <a:latin typeface="DM Sans"/>
                <a:ea typeface="DM Sans"/>
                <a:cs typeface="DM Sans"/>
                <a:sym typeface="DM Sans"/>
              </a:rPr>
              <a:t> of </a:t>
            </a:r>
            <a:r>
              <a:rPr lang="es-ES" sz="1100" b="0" i="0" dirty="0" err="1">
                <a:solidFill>
                  <a:schemeClr val="dk1"/>
                </a:solidFill>
                <a:latin typeface="DM Sans"/>
                <a:ea typeface="DM Sans"/>
                <a:cs typeface="DM Sans"/>
                <a:sym typeface="DM Sans"/>
              </a:rPr>
              <a:t>their</a:t>
            </a:r>
            <a:r>
              <a:rPr lang="es-ES" sz="1100" b="0" i="0" dirty="0">
                <a:solidFill>
                  <a:schemeClr val="dk1"/>
                </a:solidFill>
                <a:latin typeface="DM Sans"/>
                <a:ea typeface="DM Sans"/>
                <a:cs typeface="DM Sans"/>
                <a:sym typeface="DM Sans"/>
              </a:rPr>
              <a:t> </a:t>
            </a:r>
            <a:r>
              <a:rPr lang="es-ES" sz="1100" b="0" i="0" dirty="0" err="1">
                <a:solidFill>
                  <a:schemeClr val="dk1"/>
                </a:solidFill>
                <a:latin typeface="DM Sans"/>
                <a:ea typeface="DM Sans"/>
                <a:cs typeface="DM Sans"/>
                <a:sym typeface="DM Sans"/>
              </a:rPr>
              <a:t>creators</a:t>
            </a:r>
            <a:r>
              <a:rPr lang="es-ES" sz="1100" b="0" i="0" dirty="0">
                <a:solidFill>
                  <a:schemeClr val="dk1"/>
                </a:solidFill>
                <a:latin typeface="DM Sans"/>
                <a:ea typeface="DM Sans"/>
                <a:cs typeface="DM Sans"/>
                <a:sym typeface="DM Sans"/>
              </a:rPr>
              <a:t>): </a:t>
            </a:r>
            <a:r>
              <a:rPr lang="es-ES" sz="1100" b="0" i="0" dirty="0" err="1">
                <a:solidFill>
                  <a:schemeClr val="dk1"/>
                </a:solidFill>
                <a:latin typeface="DM Sans"/>
                <a:ea typeface="DM Sans"/>
                <a:cs typeface="DM Sans"/>
                <a:sym typeface="DM Sans"/>
              </a:rPr>
              <a:t>downloaded</a:t>
            </a:r>
            <a:r>
              <a:rPr lang="es-ES" sz="1100" b="0" i="0" dirty="0">
                <a:solidFill>
                  <a:schemeClr val="dk1"/>
                </a:solidFill>
                <a:latin typeface="DM Sans"/>
                <a:ea typeface="DM Sans"/>
                <a:cs typeface="DM Sans"/>
                <a:sym typeface="DM Sans"/>
              </a:rPr>
              <a:t>, </a:t>
            </a:r>
            <a:r>
              <a:rPr lang="es-ES" sz="1100" b="0" i="0" dirty="0" err="1">
                <a:solidFill>
                  <a:schemeClr val="dk1"/>
                </a:solidFill>
                <a:latin typeface="DM Sans"/>
                <a:ea typeface="DM Sans"/>
                <a:cs typeface="DM Sans"/>
                <a:sym typeface="DM Sans"/>
              </a:rPr>
              <a:t>used</a:t>
            </a:r>
            <a:r>
              <a:rPr lang="es-ES" sz="1100" b="0" i="0" dirty="0">
                <a:solidFill>
                  <a:schemeClr val="dk1"/>
                </a:solidFill>
                <a:latin typeface="DM Sans"/>
                <a:ea typeface="DM Sans"/>
                <a:cs typeface="DM Sans"/>
                <a:sym typeface="DM Sans"/>
              </a:rPr>
              <a:t>, </a:t>
            </a:r>
            <a:r>
              <a:rPr lang="es-ES" sz="1100" b="0" i="0" dirty="0" err="1">
                <a:solidFill>
                  <a:schemeClr val="dk1"/>
                </a:solidFill>
                <a:latin typeface="DM Sans"/>
                <a:ea typeface="DM Sans"/>
                <a:cs typeface="DM Sans"/>
                <a:sym typeface="DM Sans"/>
              </a:rPr>
              <a:t>reused</a:t>
            </a:r>
            <a:r>
              <a:rPr lang="es-ES" sz="1100" b="0" i="0" dirty="0">
                <a:solidFill>
                  <a:schemeClr val="dk1"/>
                </a:solidFill>
                <a:latin typeface="DM Sans"/>
                <a:ea typeface="DM Sans"/>
                <a:cs typeface="DM Sans"/>
                <a:sym typeface="DM Sans"/>
              </a:rPr>
              <a:t>, </a:t>
            </a:r>
            <a:r>
              <a:rPr lang="es-ES" sz="1100" b="0" i="0" dirty="0" err="1">
                <a:solidFill>
                  <a:schemeClr val="dk1"/>
                </a:solidFill>
                <a:latin typeface="DM Sans"/>
                <a:ea typeface="DM Sans"/>
                <a:cs typeface="DM Sans"/>
                <a:sym typeface="DM Sans"/>
              </a:rPr>
              <a:t>copied</a:t>
            </a:r>
            <a:r>
              <a:rPr lang="es-ES" sz="1100" b="0" i="0" dirty="0">
                <a:solidFill>
                  <a:schemeClr val="dk1"/>
                </a:solidFill>
                <a:latin typeface="DM Sans"/>
                <a:ea typeface="DM Sans"/>
                <a:cs typeface="DM Sans"/>
                <a:sym typeface="DM Sans"/>
              </a:rPr>
              <a:t>, </a:t>
            </a:r>
            <a:r>
              <a:rPr lang="es-ES" sz="1100" b="0" i="0" dirty="0" err="1">
                <a:solidFill>
                  <a:schemeClr val="dk1"/>
                </a:solidFill>
                <a:latin typeface="DM Sans"/>
                <a:ea typeface="DM Sans"/>
                <a:cs typeface="DM Sans"/>
                <a:sym typeface="DM Sans"/>
              </a:rPr>
              <a:t>adapted</a:t>
            </a:r>
            <a:r>
              <a:rPr lang="es-ES" sz="1100" b="0" i="0" dirty="0">
                <a:solidFill>
                  <a:schemeClr val="dk1"/>
                </a:solidFill>
                <a:latin typeface="DM Sans"/>
                <a:ea typeface="DM Sans"/>
                <a:cs typeface="DM Sans"/>
                <a:sym typeface="DM Sans"/>
              </a:rPr>
              <a:t>, and </a:t>
            </a:r>
            <a:r>
              <a:rPr lang="es-ES" sz="1100" b="0" i="0" dirty="0" err="1">
                <a:solidFill>
                  <a:schemeClr val="dk1"/>
                </a:solidFill>
                <a:latin typeface="DM Sans"/>
                <a:ea typeface="DM Sans"/>
                <a:cs typeface="DM Sans"/>
                <a:sym typeface="DM Sans"/>
              </a:rPr>
              <a:t>shared</a:t>
            </a:r>
            <a:r>
              <a:rPr lang="es-ES" sz="1100" b="0" i="0" dirty="0">
                <a:solidFill>
                  <a:schemeClr val="dk1"/>
                </a:solidFill>
                <a:latin typeface="DM Sans"/>
                <a:ea typeface="DM Sans"/>
                <a:cs typeface="DM Sans"/>
                <a:sym typeface="DM Sans"/>
              </a:rPr>
              <a:t> </a:t>
            </a:r>
            <a:r>
              <a:rPr lang="es-ES" sz="1100" b="0" i="0" dirty="0" err="1">
                <a:solidFill>
                  <a:schemeClr val="dk1"/>
                </a:solidFill>
                <a:latin typeface="DM Sans"/>
                <a:ea typeface="DM Sans"/>
                <a:cs typeface="DM Sans"/>
                <a:sym typeface="DM Sans"/>
              </a:rPr>
              <a:t>by</a:t>
            </a:r>
            <a:r>
              <a:rPr lang="es-ES" sz="1100" b="0" i="0" dirty="0">
                <a:solidFill>
                  <a:schemeClr val="dk1"/>
                </a:solidFill>
                <a:latin typeface="DM Sans"/>
                <a:ea typeface="DM Sans"/>
                <a:cs typeface="DM Sans"/>
                <a:sym typeface="DM Sans"/>
              </a:rPr>
              <a:t> </a:t>
            </a:r>
            <a:r>
              <a:rPr lang="es-ES" sz="1100" b="0" i="0" dirty="0" err="1">
                <a:solidFill>
                  <a:schemeClr val="dk1"/>
                </a:solidFill>
                <a:latin typeface="DM Sans"/>
                <a:ea typeface="DM Sans"/>
                <a:cs typeface="DM Sans"/>
                <a:sym typeface="DM Sans"/>
              </a:rPr>
              <a:t>users</a:t>
            </a:r>
            <a:r>
              <a:rPr lang="es-ES" sz="1100" b="0" i="0" dirty="0">
                <a:solidFill>
                  <a:schemeClr val="dk1"/>
                </a:solidFill>
                <a:latin typeface="DM Sans"/>
                <a:ea typeface="DM Sans"/>
                <a:cs typeface="DM Sans"/>
                <a:sym typeface="DM Sans"/>
              </a:rPr>
              <a:t>, </a:t>
            </a:r>
            <a:r>
              <a:rPr lang="es-ES" sz="1100" b="0" i="0" dirty="0" err="1">
                <a:solidFill>
                  <a:schemeClr val="dk1"/>
                </a:solidFill>
                <a:latin typeface="DM Sans"/>
                <a:ea typeface="DM Sans"/>
                <a:cs typeface="DM Sans"/>
                <a:sym typeface="DM Sans"/>
              </a:rPr>
              <a:t>with</a:t>
            </a:r>
            <a:r>
              <a:rPr lang="es-ES" sz="1100" b="0" i="0" dirty="0">
                <a:solidFill>
                  <a:schemeClr val="dk1"/>
                </a:solidFill>
                <a:latin typeface="DM Sans"/>
                <a:ea typeface="DM Sans"/>
                <a:cs typeface="DM Sans"/>
                <a:sym typeface="DM Sans"/>
              </a:rPr>
              <a:t> </a:t>
            </a:r>
            <a:r>
              <a:rPr lang="es-ES" sz="1100" b="0" i="0" dirty="0" err="1">
                <a:solidFill>
                  <a:schemeClr val="dk1"/>
                </a:solidFill>
                <a:latin typeface="DM Sans"/>
                <a:ea typeface="DM Sans"/>
                <a:cs typeface="DM Sans"/>
                <a:sym typeface="DM Sans"/>
              </a:rPr>
              <a:t>information</a:t>
            </a:r>
            <a:r>
              <a:rPr lang="es-ES" sz="1100" b="0" i="0" dirty="0">
                <a:solidFill>
                  <a:schemeClr val="dk1"/>
                </a:solidFill>
                <a:latin typeface="DM Sans"/>
                <a:ea typeface="DM Sans"/>
                <a:cs typeface="DM Sans"/>
                <a:sym typeface="DM Sans"/>
              </a:rPr>
              <a:t> </a:t>
            </a:r>
            <a:r>
              <a:rPr lang="es-ES" sz="1100" b="0" i="0" dirty="0" err="1">
                <a:solidFill>
                  <a:schemeClr val="dk1"/>
                </a:solidFill>
                <a:latin typeface="DM Sans"/>
                <a:ea typeface="DM Sans"/>
                <a:cs typeface="DM Sans"/>
                <a:sym typeface="DM Sans"/>
              </a:rPr>
              <a:t>about</a:t>
            </a:r>
            <a:r>
              <a:rPr lang="es-ES" sz="1100" b="0" i="0" dirty="0">
                <a:solidFill>
                  <a:schemeClr val="dk1"/>
                </a:solidFill>
                <a:latin typeface="DM Sans"/>
                <a:ea typeface="DM Sans"/>
                <a:cs typeface="DM Sans"/>
                <a:sym typeface="DM Sans"/>
              </a:rPr>
              <a:t> </a:t>
            </a:r>
            <a:r>
              <a:rPr lang="es-ES" sz="1100" b="0" i="0" dirty="0" err="1">
                <a:solidFill>
                  <a:schemeClr val="dk1"/>
                </a:solidFill>
                <a:latin typeface="DM Sans"/>
                <a:ea typeface="DM Sans"/>
                <a:cs typeface="DM Sans"/>
                <a:sym typeface="DM Sans"/>
              </a:rPr>
              <a:t>the</a:t>
            </a:r>
            <a:r>
              <a:rPr lang="es-ES" sz="1100" b="0" i="0" dirty="0">
                <a:solidFill>
                  <a:schemeClr val="dk1"/>
                </a:solidFill>
                <a:latin typeface="DM Sans"/>
                <a:ea typeface="DM Sans"/>
                <a:cs typeface="DM Sans"/>
                <a:sym typeface="DM Sans"/>
              </a:rPr>
              <a:t> </a:t>
            </a:r>
            <a:r>
              <a:rPr lang="es-ES" sz="1100" b="0" i="0" dirty="0" err="1">
                <a:solidFill>
                  <a:schemeClr val="dk1"/>
                </a:solidFill>
                <a:latin typeface="DM Sans"/>
                <a:ea typeface="DM Sans"/>
                <a:cs typeface="DM Sans"/>
                <a:sym typeface="DM Sans"/>
              </a:rPr>
              <a:t>source</a:t>
            </a:r>
            <a:r>
              <a:rPr lang="es-ES" sz="1100" b="0" i="0" dirty="0">
                <a:solidFill>
                  <a:schemeClr val="dk1"/>
                </a:solidFill>
                <a:latin typeface="DM Sans"/>
                <a:ea typeface="DM Sans"/>
                <a:cs typeface="DM Sans"/>
                <a:sym typeface="DM Sans"/>
              </a:rPr>
              <a:t> of </a:t>
            </a:r>
            <a:r>
              <a:rPr lang="es-ES" sz="1100" b="0" i="0" dirty="0" err="1">
                <a:solidFill>
                  <a:schemeClr val="dk1"/>
                </a:solidFill>
                <a:latin typeface="DM Sans"/>
                <a:ea typeface="DM Sans"/>
                <a:cs typeface="DM Sans"/>
                <a:sym typeface="DM Sans"/>
              </a:rPr>
              <a:t>their</a:t>
            </a:r>
            <a:r>
              <a:rPr lang="es-ES" sz="1100" b="0" i="0" dirty="0">
                <a:solidFill>
                  <a:schemeClr val="dk1"/>
                </a:solidFill>
                <a:latin typeface="DM Sans"/>
                <a:ea typeface="DM Sans"/>
                <a:cs typeface="DM Sans"/>
                <a:sym typeface="DM Sans"/>
              </a:rPr>
              <a:t> </a:t>
            </a:r>
            <a:r>
              <a:rPr lang="es-ES" sz="1100" b="0" i="0" dirty="0" err="1">
                <a:solidFill>
                  <a:schemeClr val="dk1"/>
                </a:solidFill>
                <a:latin typeface="DM Sans"/>
                <a:ea typeface="DM Sans"/>
                <a:cs typeface="DM Sans"/>
                <a:sym typeface="DM Sans"/>
              </a:rPr>
              <a:t>origin</a:t>
            </a:r>
            <a:r>
              <a:rPr lang="es-ES" sz="1100" b="0" i="0" dirty="0">
                <a:solidFill>
                  <a:schemeClr val="dk1"/>
                </a:solidFill>
                <a:latin typeface="DM Sans"/>
                <a:ea typeface="DM Sans"/>
                <a:cs typeface="DM Sans"/>
                <a:sym typeface="DM Sans"/>
              </a:rPr>
              <a:t>.</a:t>
            </a:r>
            <a:endParaRPr sz="1100" dirty="0">
              <a:solidFill>
                <a:schemeClr val="dk1"/>
              </a:solidFill>
              <a:latin typeface="Calibri"/>
              <a:ea typeface="Calibri"/>
              <a:cs typeface="Calibri"/>
              <a:sym typeface="Calibri"/>
            </a:endParaRPr>
          </a:p>
        </p:txBody>
      </p:sp>
      <p:pic>
        <p:nvPicPr>
          <p:cNvPr id="24" name="Grafik 3" descr="Ein Bild, das Text, Clipart enthält.&#10;&#10;Automatisch generierte Beschreibung"/>
          <p:cNvPicPr/>
          <p:nvPr userDrawn="1"/>
        </p:nvPicPr>
        <p:blipFill>
          <a:blip r:embed="rId7" cstate="email">
            <a:extLst>
              <a:ext uri="{28A0092B-C50C-407E-A947-70E740481C1C}">
                <a14:useLocalDpi xmlns:a14="http://schemas.microsoft.com/office/drawing/2010/main"/>
              </a:ext>
            </a:extLst>
          </a:blip>
          <a:srcRect/>
          <a:stretch>
            <a:fillRect/>
          </a:stretch>
        </p:blipFill>
        <p:spPr bwMode="auto">
          <a:xfrm>
            <a:off x="14476021" y="1356854"/>
            <a:ext cx="2089947" cy="685702"/>
          </a:xfrm>
          <a:prstGeom prst="rect">
            <a:avLst/>
          </a:prstGeom>
          <a:noFill/>
          <a:ln>
            <a:noFill/>
          </a:ln>
        </p:spPr>
      </p:pic>
      <p:pic>
        <p:nvPicPr>
          <p:cNvPr id="26" name="Grafik 3" descr="Ein Bild, das Text, Clipart enthält.&#10;&#10;Automatisch generierte Beschreibung"/>
          <p:cNvPicPr/>
          <p:nvPr userDrawn="1"/>
        </p:nvPicPr>
        <p:blipFill rotWithShape="1">
          <a:blip r:embed="rId8" cstate="email">
            <a:extLst>
              <a:ext uri="{28A0092B-C50C-407E-A947-70E740481C1C}">
                <a14:useLocalDpi xmlns:a14="http://schemas.microsoft.com/office/drawing/2010/main"/>
              </a:ext>
            </a:extLst>
          </a:blip>
          <a:srcRect/>
          <a:stretch/>
        </p:blipFill>
        <p:spPr bwMode="auto">
          <a:xfrm>
            <a:off x="365954" y="1007282"/>
            <a:ext cx="1315844" cy="804526"/>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lt1"/>
        </a:solidFill>
        <a:effectLst/>
      </p:bgPr>
    </p:bg>
    <p:spTree>
      <p:nvGrpSpPr>
        <p:cNvPr id="1" name="Shape 9"/>
        <p:cNvGrpSpPr/>
        <p:nvPr/>
      </p:nvGrpSpPr>
      <p:grpSpPr>
        <a:xfrm>
          <a:off x="0" y="0"/>
          <a:ext cx="0" cy="0"/>
          <a:chOff x="0" y="0"/>
          <a:chExt cx="0" cy="0"/>
        </a:xfrm>
      </p:grpSpPr>
      <p:sp>
        <p:nvSpPr>
          <p:cNvPr id="11" name="Google Shape;11;p16"/>
          <p:cNvSpPr/>
          <p:nvPr/>
        </p:nvSpPr>
        <p:spPr>
          <a:xfrm>
            <a:off x="1222551" y="1174148"/>
            <a:ext cx="15678785" cy="0"/>
          </a:xfrm>
          <a:custGeom>
            <a:avLst/>
            <a:gdLst/>
            <a:ahLst/>
            <a:cxnLst/>
            <a:rect l="l" t="t" r="r" b="b"/>
            <a:pathLst>
              <a:path w="15678785" h="120000" extrusionOk="0">
                <a:moveTo>
                  <a:pt x="0" y="0"/>
                </a:moveTo>
                <a:lnTo>
                  <a:pt x="15678235" y="0"/>
                </a:lnTo>
              </a:path>
            </a:pathLst>
          </a:custGeom>
          <a:ln w="76200">
            <a:solidFill>
              <a:srgbClr val="33CCFF"/>
            </a:solidFill>
            <a:headEnd type="none" w="sm" len="sm"/>
            <a:tailEnd type="none" w="sm" len="sm"/>
          </a:ln>
        </p:spPr>
        <p:style>
          <a:lnRef idx="1">
            <a:schemeClr val="accent5"/>
          </a:lnRef>
          <a:fillRef idx="0">
            <a:schemeClr val="accent5"/>
          </a:fillRef>
          <a:effectRef idx="0">
            <a:schemeClr val="accent5"/>
          </a:effectRef>
          <a:fontRef idx="minor">
            <a:schemeClr val="tx1"/>
          </a:fontRef>
        </p:style>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3" name="Google Shape;13;p16"/>
          <p:cNvSpPr/>
          <p:nvPr/>
        </p:nvSpPr>
        <p:spPr>
          <a:xfrm>
            <a:off x="1023876" y="1409545"/>
            <a:ext cx="0" cy="7525384"/>
          </a:xfrm>
          <a:custGeom>
            <a:avLst/>
            <a:gdLst/>
            <a:ahLst/>
            <a:cxnLst/>
            <a:rect l="l" t="t" r="r" b="b"/>
            <a:pathLst>
              <a:path w="120000" h="7525384" extrusionOk="0">
                <a:moveTo>
                  <a:pt x="0" y="0"/>
                </a:moveTo>
                <a:lnTo>
                  <a:pt x="0" y="7524868"/>
                </a:lnTo>
              </a:path>
            </a:pathLst>
          </a:custGeom>
          <a:ln w="76200">
            <a:solidFill>
              <a:srgbClr val="33CCFF"/>
            </a:solidFill>
            <a:headEnd type="none" w="sm" len="sm"/>
            <a:tailEnd type="none" w="sm" len="sm"/>
          </a:ln>
        </p:spPr>
        <p:style>
          <a:lnRef idx="1">
            <a:schemeClr val="accent5"/>
          </a:lnRef>
          <a:fillRef idx="0">
            <a:schemeClr val="accent5"/>
          </a:fillRef>
          <a:effectRef idx="0">
            <a:schemeClr val="accent5"/>
          </a:effectRef>
          <a:fontRef idx="minor">
            <a:schemeClr val="tx1"/>
          </a:fontRef>
        </p:style>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pic>
        <p:nvPicPr>
          <p:cNvPr id="15" name="Google Shape;15;p16"/>
          <p:cNvPicPr preferRelativeResize="0"/>
          <p:nvPr/>
        </p:nvPicPr>
        <p:blipFill rotWithShape="1">
          <a:blip r:embed="rId5" cstate="email">
            <a:alphaModFix/>
            <a:extLst>
              <a:ext uri="{28A0092B-C50C-407E-A947-70E740481C1C}">
                <a14:useLocalDpi xmlns:a14="http://schemas.microsoft.com/office/drawing/2010/main"/>
              </a:ext>
            </a:extLst>
          </a:blip>
          <a:srcRect/>
          <a:stretch/>
        </p:blipFill>
        <p:spPr>
          <a:xfrm>
            <a:off x="880560" y="9451198"/>
            <a:ext cx="2247197" cy="471451"/>
          </a:xfrm>
          <a:prstGeom prst="rect">
            <a:avLst/>
          </a:prstGeom>
          <a:noFill/>
          <a:ln>
            <a:noFill/>
          </a:ln>
        </p:spPr>
      </p:pic>
      <p:sp>
        <p:nvSpPr>
          <p:cNvPr id="20" name="Google Shape;20;p16"/>
          <p:cNvSpPr txBox="1"/>
          <p:nvPr/>
        </p:nvSpPr>
        <p:spPr>
          <a:xfrm>
            <a:off x="2916550" y="9386841"/>
            <a:ext cx="5998850" cy="600164"/>
          </a:xfrm>
          <a:prstGeom prst="rect">
            <a:avLst/>
          </a:prstGeom>
          <a:noFill/>
          <a:ln>
            <a:noFill/>
          </a:ln>
        </p:spPr>
        <p:txBody>
          <a:bodyPr spcFirstLastPara="1" wrap="square" lIns="91425" tIns="45700" rIns="91425" bIns="45700" anchor="t" anchorCtr="0">
            <a:spAutoFit/>
          </a:bodyPr>
          <a:lstStyle/>
          <a:p>
            <a:pPr marL="0" marR="0" lvl="0" indent="0" algn="just" rtl="0">
              <a:spcBef>
                <a:spcPts val="0"/>
              </a:spcBef>
              <a:spcAft>
                <a:spcPts val="0"/>
              </a:spcAft>
              <a:buNone/>
            </a:pPr>
            <a:r>
              <a:rPr lang="es-ES" sz="1100" b="0" i="0" u="none" strike="noStrike">
                <a:solidFill>
                  <a:srgbClr val="000000"/>
                </a:solidFill>
                <a:latin typeface="Calibri"/>
                <a:ea typeface="Calibri"/>
                <a:cs typeface="Calibri"/>
                <a:sym typeface="Calibri"/>
              </a:rPr>
              <a:t>"The European Commission support for the production of this publication does not constitute endorsement of the contents which reflects the views only of the authors, and the Commission cannot be held responsible for any use which may be made of the information contained therein."</a:t>
            </a:r>
            <a:endParaRPr sz="1100">
              <a:solidFill>
                <a:schemeClr val="dk1"/>
              </a:solidFill>
              <a:latin typeface="Calibri"/>
              <a:ea typeface="Calibri"/>
              <a:cs typeface="Calibri"/>
              <a:sym typeface="Calibri"/>
            </a:endParaRPr>
          </a:p>
        </p:txBody>
      </p:sp>
      <p:pic>
        <p:nvPicPr>
          <p:cNvPr id="21" name="Google Shape;21;p16"/>
          <p:cNvPicPr preferRelativeResize="0"/>
          <p:nvPr/>
        </p:nvPicPr>
        <p:blipFill rotWithShape="1">
          <a:blip r:embed="rId6" cstate="email">
            <a:alphaModFix/>
            <a:extLst>
              <a:ext uri="{28A0092B-C50C-407E-A947-70E740481C1C}">
                <a14:useLocalDpi xmlns:a14="http://schemas.microsoft.com/office/drawing/2010/main"/>
              </a:ext>
            </a:extLst>
          </a:blip>
          <a:srcRect/>
          <a:stretch/>
        </p:blipFill>
        <p:spPr>
          <a:xfrm>
            <a:off x="8915400" y="9357719"/>
            <a:ext cx="1676399" cy="600163"/>
          </a:xfrm>
          <a:prstGeom prst="rect">
            <a:avLst/>
          </a:prstGeom>
          <a:noFill/>
          <a:ln>
            <a:noFill/>
          </a:ln>
        </p:spPr>
      </p:pic>
      <p:sp>
        <p:nvSpPr>
          <p:cNvPr id="22" name="Google Shape;22;p16"/>
          <p:cNvSpPr txBox="1"/>
          <p:nvPr/>
        </p:nvSpPr>
        <p:spPr>
          <a:xfrm>
            <a:off x="10591800" y="9345267"/>
            <a:ext cx="6825579" cy="769441"/>
          </a:xfrm>
          <a:prstGeom prst="rect">
            <a:avLst/>
          </a:prstGeom>
          <a:noFill/>
          <a:ln>
            <a:noFill/>
          </a:ln>
        </p:spPr>
        <p:txBody>
          <a:bodyPr spcFirstLastPara="1" wrap="square" lIns="91425" tIns="45700" rIns="91425" bIns="45700" anchor="t" anchorCtr="0">
            <a:spAutoFit/>
          </a:bodyPr>
          <a:lstStyle/>
          <a:p>
            <a:pPr marL="0" marR="0" lvl="0" indent="0" algn="just" rtl="0">
              <a:spcBef>
                <a:spcPts val="0"/>
              </a:spcBef>
              <a:spcAft>
                <a:spcPts val="0"/>
              </a:spcAft>
              <a:buNone/>
            </a:pPr>
            <a:r>
              <a:rPr lang="es-ES" sz="1100" dirty="0">
                <a:solidFill>
                  <a:schemeClr val="dk1"/>
                </a:solidFill>
                <a:latin typeface="Calibri"/>
                <a:ea typeface="Calibri"/>
                <a:cs typeface="Calibri"/>
                <a:sym typeface="Calibri"/>
              </a:rPr>
              <a:t>Legal </a:t>
            </a:r>
            <a:r>
              <a:rPr lang="es-ES" sz="1100" dirty="0" err="1">
                <a:solidFill>
                  <a:schemeClr val="dk1"/>
                </a:solidFill>
                <a:latin typeface="Calibri"/>
                <a:ea typeface="Calibri"/>
                <a:cs typeface="Calibri"/>
                <a:sym typeface="Calibri"/>
              </a:rPr>
              <a:t>description</a:t>
            </a:r>
            <a:r>
              <a:rPr lang="es-ES" sz="1100" dirty="0">
                <a:solidFill>
                  <a:schemeClr val="dk1"/>
                </a:solidFill>
                <a:latin typeface="Calibri"/>
                <a:ea typeface="Calibri"/>
                <a:cs typeface="Calibri"/>
                <a:sym typeface="Calibri"/>
              </a:rPr>
              <a:t> – </a:t>
            </a:r>
            <a:r>
              <a:rPr lang="es-ES" sz="1100" dirty="0" err="1">
                <a:solidFill>
                  <a:schemeClr val="dk1"/>
                </a:solidFill>
                <a:latin typeface="Calibri"/>
                <a:ea typeface="Calibri"/>
                <a:cs typeface="Calibri"/>
                <a:sym typeface="Calibri"/>
              </a:rPr>
              <a:t>Creative</a:t>
            </a:r>
            <a:r>
              <a:rPr lang="es-ES" sz="1100" dirty="0">
                <a:solidFill>
                  <a:schemeClr val="dk1"/>
                </a:solidFill>
                <a:latin typeface="Calibri"/>
                <a:ea typeface="Calibri"/>
                <a:cs typeface="Calibri"/>
                <a:sym typeface="Calibri"/>
              </a:rPr>
              <a:t> </a:t>
            </a:r>
            <a:r>
              <a:rPr lang="es-ES" sz="1100" dirty="0" err="1">
                <a:solidFill>
                  <a:schemeClr val="dk1"/>
                </a:solidFill>
                <a:latin typeface="Calibri"/>
                <a:ea typeface="Calibri"/>
                <a:cs typeface="Calibri"/>
                <a:sym typeface="Calibri"/>
              </a:rPr>
              <a:t>Commons</a:t>
            </a:r>
            <a:r>
              <a:rPr lang="es-ES" sz="1100" dirty="0">
                <a:solidFill>
                  <a:schemeClr val="dk1"/>
                </a:solidFill>
                <a:latin typeface="Calibri"/>
                <a:ea typeface="Calibri"/>
                <a:cs typeface="Calibri"/>
                <a:sym typeface="Calibri"/>
              </a:rPr>
              <a:t> </a:t>
            </a:r>
            <a:r>
              <a:rPr lang="es-ES" sz="1100" dirty="0" err="1">
                <a:solidFill>
                  <a:schemeClr val="dk1"/>
                </a:solidFill>
                <a:latin typeface="Calibri"/>
                <a:ea typeface="Calibri"/>
                <a:cs typeface="Calibri"/>
                <a:sym typeface="Calibri"/>
              </a:rPr>
              <a:t>licensing</a:t>
            </a:r>
            <a:r>
              <a:rPr lang="es-ES" sz="1100" b="0" i="0" dirty="0">
                <a:solidFill>
                  <a:schemeClr val="dk1"/>
                </a:solidFill>
                <a:latin typeface="DM Sans"/>
                <a:ea typeface="DM Sans"/>
                <a:cs typeface="DM Sans"/>
                <a:sym typeface="DM Sans"/>
              </a:rPr>
              <a:t>: </a:t>
            </a:r>
            <a:r>
              <a:rPr lang="es-ES" sz="1100" b="0" i="0" dirty="0" err="1">
                <a:solidFill>
                  <a:schemeClr val="dk1"/>
                </a:solidFill>
                <a:latin typeface="DM Sans"/>
                <a:ea typeface="DM Sans"/>
                <a:cs typeface="DM Sans"/>
                <a:sym typeface="DM Sans"/>
              </a:rPr>
              <a:t>The</a:t>
            </a:r>
            <a:r>
              <a:rPr lang="es-ES" sz="1100" b="0" i="0" dirty="0">
                <a:solidFill>
                  <a:schemeClr val="dk1"/>
                </a:solidFill>
                <a:latin typeface="DM Sans"/>
                <a:ea typeface="DM Sans"/>
                <a:cs typeface="DM Sans"/>
                <a:sym typeface="DM Sans"/>
              </a:rPr>
              <a:t> </a:t>
            </a:r>
            <a:r>
              <a:rPr lang="es-ES" sz="1100" b="0" i="0" dirty="0" err="1">
                <a:solidFill>
                  <a:schemeClr val="dk1"/>
                </a:solidFill>
                <a:latin typeface="DM Sans"/>
                <a:ea typeface="DM Sans"/>
                <a:cs typeface="DM Sans"/>
                <a:sym typeface="DM Sans"/>
              </a:rPr>
              <a:t>materials</a:t>
            </a:r>
            <a:r>
              <a:rPr lang="es-ES" sz="1100" b="0" i="0" dirty="0">
                <a:solidFill>
                  <a:schemeClr val="dk1"/>
                </a:solidFill>
                <a:latin typeface="DM Sans"/>
                <a:ea typeface="DM Sans"/>
                <a:cs typeface="DM Sans"/>
                <a:sym typeface="DM Sans"/>
              </a:rPr>
              <a:t> </a:t>
            </a:r>
            <a:r>
              <a:rPr lang="es-ES" sz="1100" b="0" i="0" dirty="0" err="1">
                <a:solidFill>
                  <a:schemeClr val="dk1"/>
                </a:solidFill>
                <a:latin typeface="DM Sans"/>
                <a:ea typeface="DM Sans"/>
                <a:cs typeface="DM Sans"/>
                <a:sym typeface="DM Sans"/>
              </a:rPr>
              <a:t>published</a:t>
            </a:r>
            <a:r>
              <a:rPr lang="es-ES" sz="1100" b="0" i="0" dirty="0">
                <a:solidFill>
                  <a:schemeClr val="dk1"/>
                </a:solidFill>
                <a:latin typeface="DM Sans"/>
                <a:ea typeface="DM Sans"/>
                <a:cs typeface="DM Sans"/>
                <a:sym typeface="DM Sans"/>
              </a:rPr>
              <a:t> </a:t>
            </a:r>
            <a:r>
              <a:rPr lang="es-ES" sz="1100" b="0" i="0" dirty="0" err="1">
                <a:solidFill>
                  <a:schemeClr val="dk1"/>
                </a:solidFill>
                <a:latin typeface="DM Sans"/>
                <a:ea typeface="DM Sans"/>
                <a:cs typeface="DM Sans"/>
                <a:sym typeface="DM Sans"/>
              </a:rPr>
              <a:t>on</a:t>
            </a:r>
            <a:r>
              <a:rPr lang="es-ES" sz="1100" b="0" i="0" dirty="0">
                <a:solidFill>
                  <a:schemeClr val="dk1"/>
                </a:solidFill>
                <a:latin typeface="DM Sans"/>
                <a:ea typeface="DM Sans"/>
                <a:cs typeface="DM Sans"/>
                <a:sym typeface="DM Sans"/>
              </a:rPr>
              <a:t> </a:t>
            </a:r>
            <a:r>
              <a:rPr lang="es-ES" sz="1100" b="0" i="0" dirty="0" err="1">
                <a:solidFill>
                  <a:schemeClr val="dk1"/>
                </a:solidFill>
                <a:latin typeface="DM Sans"/>
                <a:ea typeface="DM Sans"/>
                <a:cs typeface="DM Sans"/>
                <a:sym typeface="DM Sans"/>
              </a:rPr>
              <a:t>the</a:t>
            </a:r>
            <a:r>
              <a:rPr lang="es-ES" sz="1100" b="0" i="0" dirty="0">
                <a:solidFill>
                  <a:schemeClr val="dk1"/>
                </a:solidFill>
                <a:latin typeface="DM Sans"/>
                <a:ea typeface="DM Sans"/>
                <a:cs typeface="DM Sans"/>
                <a:sym typeface="DM Sans"/>
              </a:rPr>
              <a:t> </a:t>
            </a:r>
            <a:r>
              <a:rPr lang="hr-HR" sz="1100" b="0" i="0" dirty="0">
                <a:solidFill>
                  <a:schemeClr val="dk1"/>
                </a:solidFill>
                <a:latin typeface="DM Sans"/>
                <a:ea typeface="DM Sans"/>
                <a:cs typeface="DM Sans"/>
                <a:sym typeface="DM Sans"/>
              </a:rPr>
              <a:t>BOOMER</a:t>
            </a:r>
            <a:r>
              <a:rPr lang="es-ES" sz="1100" b="0" i="0" dirty="0">
                <a:solidFill>
                  <a:schemeClr val="dk1"/>
                </a:solidFill>
                <a:latin typeface="DM Sans"/>
                <a:ea typeface="DM Sans"/>
                <a:cs typeface="DM Sans"/>
                <a:sym typeface="DM Sans"/>
              </a:rPr>
              <a:t> </a:t>
            </a:r>
            <a:r>
              <a:rPr lang="es-ES" sz="1100" b="0" i="0" dirty="0" err="1">
                <a:solidFill>
                  <a:schemeClr val="dk1"/>
                </a:solidFill>
                <a:latin typeface="DM Sans"/>
                <a:ea typeface="DM Sans"/>
                <a:cs typeface="DM Sans"/>
                <a:sym typeface="DM Sans"/>
              </a:rPr>
              <a:t>project</a:t>
            </a:r>
            <a:r>
              <a:rPr lang="es-ES" sz="1100" b="0" i="0" dirty="0">
                <a:solidFill>
                  <a:schemeClr val="dk1"/>
                </a:solidFill>
                <a:latin typeface="DM Sans"/>
                <a:ea typeface="DM Sans"/>
                <a:cs typeface="DM Sans"/>
                <a:sym typeface="DM Sans"/>
              </a:rPr>
              <a:t> </a:t>
            </a:r>
            <a:r>
              <a:rPr lang="es-ES" sz="1100" b="0" i="0" dirty="0" err="1">
                <a:solidFill>
                  <a:schemeClr val="dk1"/>
                </a:solidFill>
                <a:latin typeface="DM Sans"/>
                <a:ea typeface="DM Sans"/>
                <a:cs typeface="DM Sans"/>
                <a:sym typeface="DM Sans"/>
              </a:rPr>
              <a:t>website</a:t>
            </a:r>
            <a:r>
              <a:rPr lang="es-ES" sz="1100" b="0" i="0" dirty="0">
                <a:solidFill>
                  <a:schemeClr val="dk1"/>
                </a:solidFill>
                <a:latin typeface="DM Sans"/>
                <a:ea typeface="DM Sans"/>
                <a:cs typeface="DM Sans"/>
                <a:sym typeface="DM Sans"/>
              </a:rPr>
              <a:t> are </a:t>
            </a:r>
            <a:r>
              <a:rPr lang="es-ES" sz="1100" b="0" i="0" dirty="0" err="1">
                <a:solidFill>
                  <a:schemeClr val="dk1"/>
                </a:solidFill>
                <a:latin typeface="DM Sans"/>
                <a:ea typeface="DM Sans"/>
                <a:cs typeface="DM Sans"/>
                <a:sym typeface="DM Sans"/>
              </a:rPr>
              <a:t>classified</a:t>
            </a:r>
            <a:r>
              <a:rPr lang="es-ES" sz="1100" b="0" i="0" dirty="0">
                <a:solidFill>
                  <a:schemeClr val="dk1"/>
                </a:solidFill>
                <a:latin typeface="DM Sans"/>
                <a:ea typeface="DM Sans"/>
                <a:cs typeface="DM Sans"/>
                <a:sym typeface="DM Sans"/>
              </a:rPr>
              <a:t> as Open </a:t>
            </a:r>
            <a:r>
              <a:rPr lang="es-ES" sz="1100" b="0" i="0" dirty="0" err="1">
                <a:solidFill>
                  <a:schemeClr val="dk1"/>
                </a:solidFill>
                <a:latin typeface="DM Sans"/>
                <a:ea typeface="DM Sans"/>
                <a:cs typeface="DM Sans"/>
                <a:sym typeface="DM Sans"/>
              </a:rPr>
              <a:t>Educational</a:t>
            </a:r>
            <a:r>
              <a:rPr lang="es-ES" sz="1100" b="0" i="0" dirty="0">
                <a:solidFill>
                  <a:schemeClr val="dk1"/>
                </a:solidFill>
                <a:latin typeface="DM Sans"/>
                <a:ea typeface="DM Sans"/>
                <a:cs typeface="DM Sans"/>
                <a:sym typeface="DM Sans"/>
              </a:rPr>
              <a:t> </a:t>
            </a:r>
            <a:r>
              <a:rPr lang="es-ES" sz="1100" b="0" i="0" dirty="0" err="1">
                <a:solidFill>
                  <a:schemeClr val="dk1"/>
                </a:solidFill>
                <a:latin typeface="DM Sans"/>
                <a:ea typeface="DM Sans"/>
                <a:cs typeface="DM Sans"/>
                <a:sym typeface="DM Sans"/>
              </a:rPr>
              <a:t>Resources</a:t>
            </a:r>
            <a:r>
              <a:rPr lang="es-ES" sz="1100" b="0" i="0" dirty="0">
                <a:solidFill>
                  <a:schemeClr val="dk1"/>
                </a:solidFill>
                <a:latin typeface="DM Sans"/>
                <a:ea typeface="DM Sans"/>
                <a:cs typeface="DM Sans"/>
                <a:sym typeface="DM Sans"/>
              </a:rPr>
              <a:t>' (OER) and can be </a:t>
            </a:r>
            <a:r>
              <a:rPr lang="es-ES" sz="1100" b="0" i="0" dirty="0" err="1">
                <a:solidFill>
                  <a:schemeClr val="dk1"/>
                </a:solidFill>
                <a:latin typeface="DM Sans"/>
                <a:ea typeface="DM Sans"/>
                <a:cs typeface="DM Sans"/>
                <a:sym typeface="DM Sans"/>
              </a:rPr>
              <a:t>freely</a:t>
            </a:r>
            <a:r>
              <a:rPr lang="es-ES" sz="1100" b="0" i="0" dirty="0">
                <a:solidFill>
                  <a:schemeClr val="dk1"/>
                </a:solidFill>
                <a:latin typeface="DM Sans"/>
                <a:ea typeface="DM Sans"/>
                <a:cs typeface="DM Sans"/>
                <a:sym typeface="DM Sans"/>
              </a:rPr>
              <a:t> (</a:t>
            </a:r>
            <a:r>
              <a:rPr lang="es-ES" sz="1100" b="0" i="0" dirty="0" err="1">
                <a:solidFill>
                  <a:schemeClr val="dk1"/>
                </a:solidFill>
                <a:latin typeface="DM Sans"/>
                <a:ea typeface="DM Sans"/>
                <a:cs typeface="DM Sans"/>
                <a:sym typeface="DM Sans"/>
              </a:rPr>
              <a:t>without</a:t>
            </a:r>
            <a:r>
              <a:rPr lang="es-ES" sz="1100" b="0" i="0" dirty="0">
                <a:solidFill>
                  <a:schemeClr val="dk1"/>
                </a:solidFill>
                <a:latin typeface="DM Sans"/>
                <a:ea typeface="DM Sans"/>
                <a:cs typeface="DM Sans"/>
                <a:sym typeface="DM Sans"/>
              </a:rPr>
              <a:t> </a:t>
            </a:r>
            <a:r>
              <a:rPr lang="es-ES" sz="1100" b="0" i="0" dirty="0" err="1">
                <a:solidFill>
                  <a:schemeClr val="dk1"/>
                </a:solidFill>
                <a:latin typeface="DM Sans"/>
                <a:ea typeface="DM Sans"/>
                <a:cs typeface="DM Sans"/>
                <a:sym typeface="DM Sans"/>
              </a:rPr>
              <a:t>permission</a:t>
            </a:r>
            <a:r>
              <a:rPr lang="es-ES" sz="1100" b="0" i="0" dirty="0">
                <a:solidFill>
                  <a:schemeClr val="dk1"/>
                </a:solidFill>
                <a:latin typeface="DM Sans"/>
                <a:ea typeface="DM Sans"/>
                <a:cs typeface="DM Sans"/>
                <a:sym typeface="DM Sans"/>
              </a:rPr>
              <a:t> of </a:t>
            </a:r>
            <a:r>
              <a:rPr lang="es-ES" sz="1100" b="0" i="0" dirty="0" err="1">
                <a:solidFill>
                  <a:schemeClr val="dk1"/>
                </a:solidFill>
                <a:latin typeface="DM Sans"/>
                <a:ea typeface="DM Sans"/>
                <a:cs typeface="DM Sans"/>
                <a:sym typeface="DM Sans"/>
              </a:rPr>
              <a:t>their</a:t>
            </a:r>
            <a:r>
              <a:rPr lang="es-ES" sz="1100" b="0" i="0" dirty="0">
                <a:solidFill>
                  <a:schemeClr val="dk1"/>
                </a:solidFill>
                <a:latin typeface="DM Sans"/>
                <a:ea typeface="DM Sans"/>
                <a:cs typeface="DM Sans"/>
                <a:sym typeface="DM Sans"/>
              </a:rPr>
              <a:t> </a:t>
            </a:r>
            <a:r>
              <a:rPr lang="es-ES" sz="1100" b="0" i="0" dirty="0" err="1">
                <a:solidFill>
                  <a:schemeClr val="dk1"/>
                </a:solidFill>
                <a:latin typeface="DM Sans"/>
                <a:ea typeface="DM Sans"/>
                <a:cs typeface="DM Sans"/>
                <a:sym typeface="DM Sans"/>
              </a:rPr>
              <a:t>creators</a:t>
            </a:r>
            <a:r>
              <a:rPr lang="es-ES" sz="1100" b="0" i="0" dirty="0">
                <a:solidFill>
                  <a:schemeClr val="dk1"/>
                </a:solidFill>
                <a:latin typeface="DM Sans"/>
                <a:ea typeface="DM Sans"/>
                <a:cs typeface="DM Sans"/>
                <a:sym typeface="DM Sans"/>
              </a:rPr>
              <a:t>): </a:t>
            </a:r>
            <a:r>
              <a:rPr lang="es-ES" sz="1100" b="0" i="0" dirty="0" err="1">
                <a:solidFill>
                  <a:schemeClr val="dk1"/>
                </a:solidFill>
                <a:latin typeface="DM Sans"/>
                <a:ea typeface="DM Sans"/>
                <a:cs typeface="DM Sans"/>
                <a:sym typeface="DM Sans"/>
              </a:rPr>
              <a:t>downloaded</a:t>
            </a:r>
            <a:r>
              <a:rPr lang="es-ES" sz="1100" b="0" i="0" dirty="0">
                <a:solidFill>
                  <a:schemeClr val="dk1"/>
                </a:solidFill>
                <a:latin typeface="DM Sans"/>
                <a:ea typeface="DM Sans"/>
                <a:cs typeface="DM Sans"/>
                <a:sym typeface="DM Sans"/>
              </a:rPr>
              <a:t>, </a:t>
            </a:r>
            <a:r>
              <a:rPr lang="es-ES" sz="1100" b="0" i="0" dirty="0" err="1">
                <a:solidFill>
                  <a:schemeClr val="dk1"/>
                </a:solidFill>
                <a:latin typeface="DM Sans"/>
                <a:ea typeface="DM Sans"/>
                <a:cs typeface="DM Sans"/>
                <a:sym typeface="DM Sans"/>
              </a:rPr>
              <a:t>used</a:t>
            </a:r>
            <a:r>
              <a:rPr lang="es-ES" sz="1100" b="0" i="0" dirty="0">
                <a:solidFill>
                  <a:schemeClr val="dk1"/>
                </a:solidFill>
                <a:latin typeface="DM Sans"/>
                <a:ea typeface="DM Sans"/>
                <a:cs typeface="DM Sans"/>
                <a:sym typeface="DM Sans"/>
              </a:rPr>
              <a:t>, </a:t>
            </a:r>
            <a:r>
              <a:rPr lang="es-ES" sz="1100" b="0" i="0" dirty="0" err="1">
                <a:solidFill>
                  <a:schemeClr val="dk1"/>
                </a:solidFill>
                <a:latin typeface="DM Sans"/>
                <a:ea typeface="DM Sans"/>
                <a:cs typeface="DM Sans"/>
                <a:sym typeface="DM Sans"/>
              </a:rPr>
              <a:t>reused</a:t>
            </a:r>
            <a:r>
              <a:rPr lang="es-ES" sz="1100" b="0" i="0" dirty="0">
                <a:solidFill>
                  <a:schemeClr val="dk1"/>
                </a:solidFill>
                <a:latin typeface="DM Sans"/>
                <a:ea typeface="DM Sans"/>
                <a:cs typeface="DM Sans"/>
                <a:sym typeface="DM Sans"/>
              </a:rPr>
              <a:t>, </a:t>
            </a:r>
            <a:r>
              <a:rPr lang="es-ES" sz="1100" b="0" i="0" dirty="0" err="1">
                <a:solidFill>
                  <a:schemeClr val="dk1"/>
                </a:solidFill>
                <a:latin typeface="DM Sans"/>
                <a:ea typeface="DM Sans"/>
                <a:cs typeface="DM Sans"/>
                <a:sym typeface="DM Sans"/>
              </a:rPr>
              <a:t>copied</a:t>
            </a:r>
            <a:r>
              <a:rPr lang="es-ES" sz="1100" b="0" i="0" dirty="0">
                <a:solidFill>
                  <a:schemeClr val="dk1"/>
                </a:solidFill>
                <a:latin typeface="DM Sans"/>
                <a:ea typeface="DM Sans"/>
                <a:cs typeface="DM Sans"/>
                <a:sym typeface="DM Sans"/>
              </a:rPr>
              <a:t>, </a:t>
            </a:r>
            <a:r>
              <a:rPr lang="es-ES" sz="1100" b="0" i="0" dirty="0" err="1">
                <a:solidFill>
                  <a:schemeClr val="dk1"/>
                </a:solidFill>
                <a:latin typeface="DM Sans"/>
                <a:ea typeface="DM Sans"/>
                <a:cs typeface="DM Sans"/>
                <a:sym typeface="DM Sans"/>
              </a:rPr>
              <a:t>adapted</a:t>
            </a:r>
            <a:r>
              <a:rPr lang="es-ES" sz="1100" b="0" i="0" dirty="0">
                <a:solidFill>
                  <a:schemeClr val="dk1"/>
                </a:solidFill>
                <a:latin typeface="DM Sans"/>
                <a:ea typeface="DM Sans"/>
                <a:cs typeface="DM Sans"/>
                <a:sym typeface="DM Sans"/>
              </a:rPr>
              <a:t>, and </a:t>
            </a:r>
            <a:r>
              <a:rPr lang="es-ES" sz="1100" b="0" i="0" dirty="0" err="1">
                <a:solidFill>
                  <a:schemeClr val="dk1"/>
                </a:solidFill>
                <a:latin typeface="DM Sans"/>
                <a:ea typeface="DM Sans"/>
                <a:cs typeface="DM Sans"/>
                <a:sym typeface="DM Sans"/>
              </a:rPr>
              <a:t>shared</a:t>
            </a:r>
            <a:r>
              <a:rPr lang="es-ES" sz="1100" b="0" i="0" dirty="0">
                <a:solidFill>
                  <a:schemeClr val="dk1"/>
                </a:solidFill>
                <a:latin typeface="DM Sans"/>
                <a:ea typeface="DM Sans"/>
                <a:cs typeface="DM Sans"/>
                <a:sym typeface="DM Sans"/>
              </a:rPr>
              <a:t> </a:t>
            </a:r>
            <a:r>
              <a:rPr lang="es-ES" sz="1100" b="0" i="0" dirty="0" err="1">
                <a:solidFill>
                  <a:schemeClr val="dk1"/>
                </a:solidFill>
                <a:latin typeface="DM Sans"/>
                <a:ea typeface="DM Sans"/>
                <a:cs typeface="DM Sans"/>
                <a:sym typeface="DM Sans"/>
              </a:rPr>
              <a:t>by</a:t>
            </a:r>
            <a:r>
              <a:rPr lang="es-ES" sz="1100" b="0" i="0" dirty="0">
                <a:solidFill>
                  <a:schemeClr val="dk1"/>
                </a:solidFill>
                <a:latin typeface="DM Sans"/>
                <a:ea typeface="DM Sans"/>
                <a:cs typeface="DM Sans"/>
                <a:sym typeface="DM Sans"/>
              </a:rPr>
              <a:t> </a:t>
            </a:r>
            <a:r>
              <a:rPr lang="es-ES" sz="1100" b="0" i="0" dirty="0" err="1">
                <a:solidFill>
                  <a:schemeClr val="dk1"/>
                </a:solidFill>
                <a:latin typeface="DM Sans"/>
                <a:ea typeface="DM Sans"/>
                <a:cs typeface="DM Sans"/>
                <a:sym typeface="DM Sans"/>
              </a:rPr>
              <a:t>users</a:t>
            </a:r>
            <a:r>
              <a:rPr lang="es-ES" sz="1100" b="0" i="0" dirty="0">
                <a:solidFill>
                  <a:schemeClr val="dk1"/>
                </a:solidFill>
                <a:latin typeface="DM Sans"/>
                <a:ea typeface="DM Sans"/>
                <a:cs typeface="DM Sans"/>
                <a:sym typeface="DM Sans"/>
              </a:rPr>
              <a:t>, </a:t>
            </a:r>
            <a:r>
              <a:rPr lang="es-ES" sz="1100" b="0" i="0" dirty="0" err="1">
                <a:solidFill>
                  <a:schemeClr val="dk1"/>
                </a:solidFill>
                <a:latin typeface="DM Sans"/>
                <a:ea typeface="DM Sans"/>
                <a:cs typeface="DM Sans"/>
                <a:sym typeface="DM Sans"/>
              </a:rPr>
              <a:t>with</a:t>
            </a:r>
            <a:r>
              <a:rPr lang="es-ES" sz="1100" b="0" i="0" dirty="0">
                <a:solidFill>
                  <a:schemeClr val="dk1"/>
                </a:solidFill>
                <a:latin typeface="DM Sans"/>
                <a:ea typeface="DM Sans"/>
                <a:cs typeface="DM Sans"/>
                <a:sym typeface="DM Sans"/>
              </a:rPr>
              <a:t> </a:t>
            </a:r>
            <a:r>
              <a:rPr lang="es-ES" sz="1100" b="0" i="0" dirty="0" err="1">
                <a:solidFill>
                  <a:schemeClr val="dk1"/>
                </a:solidFill>
                <a:latin typeface="DM Sans"/>
                <a:ea typeface="DM Sans"/>
                <a:cs typeface="DM Sans"/>
                <a:sym typeface="DM Sans"/>
              </a:rPr>
              <a:t>information</a:t>
            </a:r>
            <a:r>
              <a:rPr lang="es-ES" sz="1100" b="0" i="0" dirty="0">
                <a:solidFill>
                  <a:schemeClr val="dk1"/>
                </a:solidFill>
                <a:latin typeface="DM Sans"/>
                <a:ea typeface="DM Sans"/>
                <a:cs typeface="DM Sans"/>
                <a:sym typeface="DM Sans"/>
              </a:rPr>
              <a:t> </a:t>
            </a:r>
            <a:r>
              <a:rPr lang="es-ES" sz="1100" b="0" i="0" dirty="0" err="1">
                <a:solidFill>
                  <a:schemeClr val="dk1"/>
                </a:solidFill>
                <a:latin typeface="DM Sans"/>
                <a:ea typeface="DM Sans"/>
                <a:cs typeface="DM Sans"/>
                <a:sym typeface="DM Sans"/>
              </a:rPr>
              <a:t>about</a:t>
            </a:r>
            <a:r>
              <a:rPr lang="es-ES" sz="1100" b="0" i="0" dirty="0">
                <a:solidFill>
                  <a:schemeClr val="dk1"/>
                </a:solidFill>
                <a:latin typeface="DM Sans"/>
                <a:ea typeface="DM Sans"/>
                <a:cs typeface="DM Sans"/>
                <a:sym typeface="DM Sans"/>
              </a:rPr>
              <a:t> </a:t>
            </a:r>
            <a:r>
              <a:rPr lang="es-ES" sz="1100" b="0" i="0" dirty="0" err="1">
                <a:solidFill>
                  <a:schemeClr val="dk1"/>
                </a:solidFill>
                <a:latin typeface="DM Sans"/>
                <a:ea typeface="DM Sans"/>
                <a:cs typeface="DM Sans"/>
                <a:sym typeface="DM Sans"/>
              </a:rPr>
              <a:t>the</a:t>
            </a:r>
            <a:r>
              <a:rPr lang="es-ES" sz="1100" b="0" i="0" dirty="0">
                <a:solidFill>
                  <a:schemeClr val="dk1"/>
                </a:solidFill>
                <a:latin typeface="DM Sans"/>
                <a:ea typeface="DM Sans"/>
                <a:cs typeface="DM Sans"/>
                <a:sym typeface="DM Sans"/>
              </a:rPr>
              <a:t> </a:t>
            </a:r>
            <a:r>
              <a:rPr lang="es-ES" sz="1100" b="0" i="0" dirty="0" err="1">
                <a:solidFill>
                  <a:schemeClr val="dk1"/>
                </a:solidFill>
                <a:latin typeface="DM Sans"/>
                <a:ea typeface="DM Sans"/>
                <a:cs typeface="DM Sans"/>
                <a:sym typeface="DM Sans"/>
              </a:rPr>
              <a:t>source</a:t>
            </a:r>
            <a:r>
              <a:rPr lang="es-ES" sz="1100" b="0" i="0" dirty="0">
                <a:solidFill>
                  <a:schemeClr val="dk1"/>
                </a:solidFill>
                <a:latin typeface="DM Sans"/>
                <a:ea typeface="DM Sans"/>
                <a:cs typeface="DM Sans"/>
                <a:sym typeface="DM Sans"/>
              </a:rPr>
              <a:t> of </a:t>
            </a:r>
            <a:r>
              <a:rPr lang="es-ES" sz="1100" b="0" i="0" dirty="0" err="1">
                <a:solidFill>
                  <a:schemeClr val="dk1"/>
                </a:solidFill>
                <a:latin typeface="DM Sans"/>
                <a:ea typeface="DM Sans"/>
                <a:cs typeface="DM Sans"/>
                <a:sym typeface="DM Sans"/>
              </a:rPr>
              <a:t>their</a:t>
            </a:r>
            <a:r>
              <a:rPr lang="es-ES" sz="1100" b="0" i="0" dirty="0">
                <a:solidFill>
                  <a:schemeClr val="dk1"/>
                </a:solidFill>
                <a:latin typeface="DM Sans"/>
                <a:ea typeface="DM Sans"/>
                <a:cs typeface="DM Sans"/>
                <a:sym typeface="DM Sans"/>
              </a:rPr>
              <a:t> </a:t>
            </a:r>
            <a:r>
              <a:rPr lang="es-ES" sz="1100" b="0" i="0" dirty="0" err="1">
                <a:solidFill>
                  <a:schemeClr val="dk1"/>
                </a:solidFill>
                <a:latin typeface="DM Sans"/>
                <a:ea typeface="DM Sans"/>
                <a:cs typeface="DM Sans"/>
                <a:sym typeface="DM Sans"/>
              </a:rPr>
              <a:t>origin</a:t>
            </a:r>
            <a:r>
              <a:rPr lang="es-ES" sz="1100" b="0" i="0" dirty="0">
                <a:solidFill>
                  <a:schemeClr val="dk1"/>
                </a:solidFill>
                <a:latin typeface="DM Sans"/>
                <a:ea typeface="DM Sans"/>
                <a:cs typeface="DM Sans"/>
                <a:sym typeface="DM Sans"/>
              </a:rPr>
              <a:t>.</a:t>
            </a:r>
            <a:endParaRPr sz="1100" dirty="0">
              <a:solidFill>
                <a:schemeClr val="dk1"/>
              </a:solidFill>
              <a:latin typeface="Calibri"/>
              <a:ea typeface="Calibri"/>
              <a:cs typeface="Calibri"/>
              <a:sym typeface="Calibri"/>
            </a:endParaRPr>
          </a:p>
        </p:txBody>
      </p:sp>
      <p:pic>
        <p:nvPicPr>
          <p:cNvPr id="24" name="Grafik 3" descr="Ein Bild, das Text, Clipart enthält.&#10;&#10;Automatisch generierte Beschreibung"/>
          <p:cNvPicPr/>
          <p:nvPr userDrawn="1"/>
        </p:nvPicPr>
        <p:blipFill>
          <a:blip r:embed="rId7" cstate="email">
            <a:extLst>
              <a:ext uri="{28A0092B-C50C-407E-A947-70E740481C1C}">
                <a14:useLocalDpi xmlns:a14="http://schemas.microsoft.com/office/drawing/2010/main"/>
              </a:ext>
            </a:extLst>
          </a:blip>
          <a:srcRect/>
          <a:stretch>
            <a:fillRect/>
          </a:stretch>
        </p:blipFill>
        <p:spPr bwMode="auto">
          <a:xfrm>
            <a:off x="14162049" y="1409546"/>
            <a:ext cx="2403919" cy="909908"/>
          </a:xfrm>
          <a:prstGeom prst="rect">
            <a:avLst/>
          </a:prstGeom>
          <a:noFill/>
          <a:ln>
            <a:noFill/>
          </a:ln>
        </p:spPr>
      </p:pic>
      <p:pic>
        <p:nvPicPr>
          <p:cNvPr id="26" name="Grafik 3" descr="Ein Bild, das Text, Clipart enthält.&#10;&#10;Automatisch generierte Beschreibung"/>
          <p:cNvPicPr/>
          <p:nvPr userDrawn="1"/>
        </p:nvPicPr>
        <p:blipFill rotWithShape="1">
          <a:blip r:embed="rId8" cstate="email">
            <a:extLst>
              <a:ext uri="{28A0092B-C50C-407E-A947-70E740481C1C}">
                <a14:useLocalDpi xmlns:a14="http://schemas.microsoft.com/office/drawing/2010/main"/>
              </a:ext>
            </a:extLst>
          </a:blip>
          <a:srcRect/>
          <a:stretch/>
        </p:blipFill>
        <p:spPr bwMode="auto">
          <a:xfrm>
            <a:off x="365954" y="1007282"/>
            <a:ext cx="1315844" cy="804526"/>
          </a:xfrm>
          <a:prstGeom prst="rect">
            <a:avLst/>
          </a:prstGeom>
          <a:noFill/>
          <a:ln>
            <a:noFill/>
          </a:ln>
        </p:spPr>
      </p:pic>
    </p:spTree>
    <p:extLst>
      <p:ext uri="{BB962C8B-B14F-4D97-AF65-F5344CB8AC3E}">
        <p14:creationId xmlns:p14="http://schemas.microsoft.com/office/powerpoint/2010/main" val="539589001"/>
      </p:ext>
    </p:extLst>
  </p:cSld>
  <p:clrMap bg1="lt1" tx1="dk1" bg2="dk2" tx2="lt2" accent1="accent1" accent2="accent2" accent3="accent3" accent4="accent4" accent5="accent5" accent6="accent6" hlink="hlink" folHlink="folHlink"/>
  <p:sldLayoutIdLst>
    <p:sldLayoutId id="2147483656" r:id="rId1"/>
    <p:sldLayoutId id="2147483657" r:id="rId2"/>
    <p:sldLayoutId id="2147483658" r:id="rId3"/>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7.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49"/>
        <p:cNvGrpSpPr/>
        <p:nvPr/>
      </p:nvGrpSpPr>
      <p:grpSpPr>
        <a:xfrm>
          <a:off x="0" y="0"/>
          <a:ext cx="0" cy="0"/>
          <a:chOff x="0" y="0"/>
          <a:chExt cx="0" cy="0"/>
        </a:xfrm>
      </p:grpSpPr>
      <p:sp>
        <p:nvSpPr>
          <p:cNvPr id="51" name="Google Shape;51;p1"/>
          <p:cNvSpPr txBox="1"/>
          <p:nvPr/>
        </p:nvSpPr>
        <p:spPr>
          <a:xfrm>
            <a:off x="1192080" y="4469744"/>
            <a:ext cx="15903839" cy="1446509"/>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4D94B7"/>
              </a:buClr>
              <a:buSzPts val="3600"/>
              <a:buFont typeface="Helvetica Neue"/>
              <a:buNone/>
            </a:pPr>
            <a:r>
              <a:rPr lang="es-ES" sz="4400" b="1">
                <a:solidFill>
                  <a:schemeClr val="tx1"/>
                </a:solidFill>
                <a:latin typeface="+mn-lt"/>
                <a:ea typeface="Helvetica Neue"/>
                <a:cs typeface="Helvetica Neue"/>
                <a:sym typeface="Helvetica Neue"/>
              </a:rPr>
              <a:t>Ciberseguridad</a:t>
            </a:r>
            <a:r>
              <a:rPr lang="hr-HR" sz="4400" b="1">
                <a:solidFill>
                  <a:schemeClr val="tx1"/>
                </a:solidFill>
                <a:latin typeface="+mn-lt"/>
                <a:ea typeface="Helvetica Neue"/>
                <a:cs typeface="Helvetica Neue"/>
                <a:sym typeface="Helvetica Neue"/>
              </a:rPr>
              <a:t>: </a:t>
            </a:r>
            <a:br>
              <a:rPr lang="es-ES" sz="4400" b="1">
                <a:solidFill>
                  <a:schemeClr val="tx1"/>
                </a:solidFill>
                <a:latin typeface="+mn-lt"/>
                <a:ea typeface="Helvetica Neue"/>
                <a:cs typeface="Helvetica Neue"/>
                <a:sym typeface="Helvetica Neue"/>
              </a:rPr>
            </a:br>
            <a:r>
              <a:rPr lang="es-ES" sz="4400" b="1">
                <a:solidFill>
                  <a:schemeClr val="tx1"/>
                </a:solidFill>
                <a:latin typeface="+mn-lt"/>
                <a:ea typeface="Helvetica Neue"/>
                <a:cs typeface="Helvetica Neue"/>
                <a:sym typeface="Helvetica Neue"/>
              </a:rPr>
              <a:t>herramientas para una navegación segura</a:t>
            </a:r>
            <a:endParaRPr sz="4400" b="1" i="0" u="none" strike="noStrike" cap="none" dirty="0">
              <a:solidFill>
                <a:schemeClr val="tx1"/>
              </a:solidFill>
              <a:latin typeface="+mn-lt"/>
              <a:ea typeface="Helvetica Neue"/>
              <a:cs typeface="Helvetica Neue"/>
              <a:sym typeface="Helvetica Neue"/>
            </a:endParaRPr>
          </a:p>
        </p:txBody>
      </p:sp>
      <p:pic>
        <p:nvPicPr>
          <p:cNvPr id="5" name="Grafik 3" descr="Ein Bild, das Text, Clipart enthält.&#10;&#10;Automatisch generierte Beschreibung"/>
          <p:cNvPicPr/>
          <p:nvPr/>
        </p:nvPicPr>
        <p:blipFill>
          <a:blip r:embed="rId3" cstate="email">
            <a:extLst>
              <a:ext uri="{28A0092B-C50C-407E-A947-70E740481C1C}">
                <a14:useLocalDpi xmlns:a14="http://schemas.microsoft.com/office/drawing/2010/main"/>
              </a:ext>
            </a:extLst>
          </a:blip>
          <a:srcRect/>
          <a:stretch>
            <a:fillRect/>
          </a:stretch>
        </p:blipFill>
        <p:spPr bwMode="auto">
          <a:xfrm>
            <a:off x="6076691" y="1389845"/>
            <a:ext cx="5359247" cy="2089625"/>
          </a:xfrm>
          <a:prstGeom prst="rect">
            <a:avLst/>
          </a:prstGeom>
          <a:noFill/>
          <a:ln>
            <a:noFill/>
          </a:ln>
        </p:spPr>
      </p:pic>
      <p:sp>
        <p:nvSpPr>
          <p:cNvPr id="2" name="Rectangle 1"/>
          <p:cNvSpPr/>
          <p:nvPr/>
        </p:nvSpPr>
        <p:spPr>
          <a:xfrm>
            <a:off x="5968509" y="3468383"/>
            <a:ext cx="5575610" cy="369332"/>
          </a:xfrm>
          <a:prstGeom prst="rect">
            <a:avLst/>
          </a:prstGeom>
        </p:spPr>
        <p:txBody>
          <a:bodyPr wrap="square">
            <a:spAutoFit/>
          </a:bodyPr>
          <a:lstStyle/>
          <a:p>
            <a:pPr algn="ctr"/>
            <a:r>
              <a:rPr lang="hr-HR" sz="1800" b="1" dirty="0" err="1">
                <a:solidFill>
                  <a:srgbClr val="00CCFF"/>
                </a:solidFill>
              </a:rPr>
              <a:t>www.digital</a:t>
            </a:r>
            <a:r>
              <a:rPr lang="hr-HR" sz="1800" b="1" dirty="0">
                <a:solidFill>
                  <a:srgbClr val="00CCFF"/>
                </a:solidFill>
              </a:rPr>
              <a:t>-</a:t>
            </a:r>
            <a:r>
              <a:rPr lang="hr-HR" sz="1800" b="1" dirty="0" err="1">
                <a:solidFill>
                  <a:srgbClr val="00CCFF"/>
                </a:solidFill>
              </a:rPr>
              <a:t>boomer.eu</a:t>
            </a:r>
            <a:endParaRPr lang="hr-HR" sz="1800" b="1" dirty="0">
              <a:solidFill>
                <a:srgbClr val="00CCFF"/>
              </a:solidFill>
            </a:endParaRPr>
          </a:p>
        </p:txBody>
      </p:sp>
      <p:pic>
        <p:nvPicPr>
          <p:cNvPr id="1026" name="Picture 2"/>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9616504" y="7027319"/>
            <a:ext cx="7802088" cy="17582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Google Shape;51;p1"/>
          <p:cNvSpPr txBox="1"/>
          <p:nvPr/>
        </p:nvSpPr>
        <p:spPr>
          <a:xfrm>
            <a:off x="3988903" y="6117863"/>
            <a:ext cx="10310191" cy="707846"/>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4D94B7"/>
              </a:buClr>
              <a:buSzPts val="3600"/>
              <a:buFont typeface="Helvetica Neue"/>
              <a:buNone/>
            </a:pPr>
            <a:r>
              <a:rPr lang="es-ES" sz="4000">
                <a:solidFill>
                  <a:schemeClr val="tx1"/>
                </a:solidFill>
                <a:latin typeface="Arial" pitchFamily="34" charset="0"/>
                <a:ea typeface="Helvetica Neue"/>
                <a:cs typeface="Arial" pitchFamily="34" charset="0"/>
                <a:sym typeface="Helvetica Neue"/>
              </a:rPr>
              <a:t>Proporcionado por</a:t>
            </a:r>
            <a:r>
              <a:rPr lang="hr-HR" sz="4000">
                <a:solidFill>
                  <a:schemeClr val="tx1"/>
                </a:solidFill>
                <a:latin typeface="Arial" pitchFamily="34" charset="0"/>
                <a:ea typeface="Helvetica Neue"/>
                <a:cs typeface="Arial" pitchFamily="34" charset="0"/>
                <a:sym typeface="Helvetica Neue"/>
              </a:rPr>
              <a:t>: </a:t>
            </a:r>
            <a:r>
              <a:rPr lang="hr-HR" sz="4000" dirty="0">
                <a:solidFill>
                  <a:schemeClr val="tx1"/>
                </a:solidFill>
                <a:latin typeface="Arial" pitchFamily="34" charset="0"/>
                <a:ea typeface="Helvetica Neue"/>
                <a:cs typeface="Arial" pitchFamily="34" charset="0"/>
                <a:sym typeface="Helvetica Neue"/>
              </a:rPr>
              <a:t>Croatian </a:t>
            </a:r>
            <a:r>
              <a:rPr lang="hr-HR" sz="4000" dirty="0" err="1">
                <a:solidFill>
                  <a:schemeClr val="tx1"/>
                </a:solidFill>
                <a:latin typeface="Arial" pitchFamily="34" charset="0"/>
                <a:ea typeface="Helvetica Neue"/>
                <a:cs typeface="Arial" pitchFamily="34" charset="0"/>
                <a:sym typeface="Helvetica Neue"/>
              </a:rPr>
              <a:t>telecom</a:t>
            </a:r>
            <a:r>
              <a:rPr lang="hr-HR" sz="4000" dirty="0">
                <a:solidFill>
                  <a:schemeClr val="tx1"/>
                </a:solidFill>
                <a:latin typeface="Arial" pitchFamily="34" charset="0"/>
                <a:ea typeface="Helvetica Neue"/>
                <a:cs typeface="Arial" pitchFamily="34" charset="0"/>
                <a:sym typeface="Helvetica Neue"/>
              </a:rPr>
              <a:t> Inc.</a:t>
            </a:r>
            <a:endParaRPr sz="4000" i="0" u="none" strike="noStrike" cap="none" dirty="0">
              <a:solidFill>
                <a:schemeClr val="tx1"/>
              </a:solidFill>
              <a:latin typeface="Arial" pitchFamily="34" charset="0"/>
              <a:ea typeface="Helvetica Neue"/>
              <a:cs typeface="Arial" pitchFamily="34" charset="0"/>
              <a:sym typeface="Helvetica Neue"/>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17"/>
        <p:cNvGrpSpPr/>
        <p:nvPr/>
      </p:nvGrpSpPr>
      <p:grpSpPr>
        <a:xfrm>
          <a:off x="0" y="0"/>
          <a:ext cx="0" cy="0"/>
          <a:chOff x="0" y="0"/>
          <a:chExt cx="0" cy="0"/>
        </a:xfrm>
      </p:grpSpPr>
      <p:sp>
        <p:nvSpPr>
          <p:cNvPr id="118" name="Google Shape;118;p6"/>
          <p:cNvSpPr txBox="1"/>
          <p:nvPr/>
        </p:nvSpPr>
        <p:spPr>
          <a:xfrm>
            <a:off x="1332000" y="1684619"/>
            <a:ext cx="12804130" cy="830956"/>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s-ES" sz="4800" b="1">
                <a:solidFill>
                  <a:schemeClr val="tx1"/>
                </a:solidFill>
                <a:latin typeface="+mn-lt"/>
                <a:ea typeface="Helvetica Neue"/>
                <a:cs typeface="Helvetica Neue"/>
                <a:sym typeface="Helvetica Neue"/>
              </a:rPr>
              <a:t>1.</a:t>
            </a:r>
            <a:r>
              <a:rPr lang="hr-HR" sz="4800" b="1">
                <a:solidFill>
                  <a:schemeClr val="tx1"/>
                </a:solidFill>
                <a:latin typeface="+mn-lt"/>
                <a:ea typeface="Helvetica Neue"/>
                <a:cs typeface="Helvetica Neue"/>
                <a:sym typeface="Helvetica Neue"/>
              </a:rPr>
              <a:t> </a:t>
            </a:r>
            <a:r>
              <a:rPr lang="es-ES" sz="4800" b="1">
                <a:solidFill>
                  <a:schemeClr val="tx1"/>
                </a:solidFill>
                <a:latin typeface="+mn-lt"/>
                <a:ea typeface="Helvetica Neue"/>
                <a:cs typeface="Helvetica Neue"/>
                <a:sym typeface="Helvetica Neue"/>
              </a:rPr>
              <a:t>Introducción a la ciberseguridad</a:t>
            </a:r>
            <a:endParaRPr lang="es-ES" sz="4800" dirty="0">
              <a:solidFill>
                <a:schemeClr val="tx1"/>
              </a:solidFill>
              <a:latin typeface="+mn-lt"/>
            </a:endParaRPr>
          </a:p>
        </p:txBody>
      </p:sp>
      <p:sp>
        <p:nvSpPr>
          <p:cNvPr id="119" name="Google Shape;119;p6"/>
          <p:cNvSpPr txBox="1"/>
          <p:nvPr/>
        </p:nvSpPr>
        <p:spPr>
          <a:xfrm>
            <a:off x="1332000" y="2515575"/>
            <a:ext cx="10806991" cy="52318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s-ES" sz="2800" b="1">
                <a:solidFill>
                  <a:srgbClr val="00CCFF"/>
                </a:solidFill>
                <a:latin typeface="+mn-lt"/>
                <a:ea typeface="Helvetica Neue"/>
                <a:cs typeface="Helvetica Neue"/>
                <a:sym typeface="Helvetica Neue"/>
              </a:rPr>
              <a:t>Importancia de la ciberseguridad para las personas mayores</a:t>
            </a:r>
            <a:endParaRPr lang="es-ES" dirty="0">
              <a:solidFill>
                <a:srgbClr val="00CCFF"/>
              </a:solidFill>
              <a:latin typeface="+mn-lt"/>
            </a:endParaRPr>
          </a:p>
        </p:txBody>
      </p:sp>
      <p:sp>
        <p:nvSpPr>
          <p:cNvPr id="120" name="Google Shape;120;p6"/>
          <p:cNvSpPr txBox="1"/>
          <p:nvPr/>
        </p:nvSpPr>
        <p:spPr>
          <a:xfrm>
            <a:off x="1332000" y="3346531"/>
            <a:ext cx="16140454" cy="6063158"/>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s-ES" sz="2400">
                <a:solidFill>
                  <a:schemeClr val="dk1"/>
                </a:solidFill>
                <a:latin typeface="+mn-lt"/>
              </a:rPr>
              <a:t>Piensa en la ciberseguridad como tu guardaespaldas personal en el mundo digital, que vela por tu bienestar. Es como tener a alguien que te vigila, asegurándose de que tu información personal está a salvo y tus dispositivos permanecen seguros. Para garantizar la ciberseguridad, debemos poner en práctica hábitos seguros en Internet, como crear contraseñas seguras y únicas, ser precavidos a la hora de hacer clic en enlaces sospechosos o descargar archivos de fuentes desconocidas, y mantener nuestros dispositivos y programas actualizados</a:t>
            </a:r>
            <a:r>
              <a:rPr lang="en-US" sz="2400">
                <a:solidFill>
                  <a:schemeClr val="dk1"/>
                </a:solidFill>
                <a:latin typeface="+mn-lt"/>
              </a:rPr>
              <a:t>.</a:t>
            </a:r>
          </a:p>
          <a:p>
            <a:pPr marL="0" marR="0" lvl="0" indent="0" algn="l" rtl="0">
              <a:spcBef>
                <a:spcPts val="0"/>
              </a:spcBef>
              <a:spcAft>
                <a:spcPts val="0"/>
              </a:spcAft>
              <a:buNone/>
            </a:pPr>
            <a:endParaRPr lang="en-US" sz="2400" dirty="0">
              <a:solidFill>
                <a:schemeClr val="dk1"/>
              </a:solidFill>
              <a:latin typeface="+mn-lt"/>
            </a:endParaRPr>
          </a:p>
          <a:p>
            <a:pPr marL="342900" marR="0" lvl="0" indent="-342900" algn="l" rtl="0">
              <a:spcBef>
                <a:spcPts val="0"/>
              </a:spcBef>
              <a:spcAft>
                <a:spcPts val="0"/>
              </a:spcAft>
              <a:buFont typeface="Arial" panose="020B0604020202020204" pitchFamily="34" charset="0"/>
              <a:buChar char="•"/>
            </a:pPr>
            <a:r>
              <a:rPr lang="es-ES" sz="2400">
                <a:solidFill>
                  <a:schemeClr val="dk1"/>
                </a:solidFill>
                <a:latin typeface="+mn-lt"/>
              </a:rPr>
              <a:t>Nunca confirmes tu número de cuenta, contraseña u otra información secreta si te lo piden en un mensaje de correo electrónico. Los bancos y empresas de verdad nunca lo harían por motivos de seguridad.</a:t>
            </a:r>
          </a:p>
          <a:p>
            <a:pPr marR="0" lvl="0" algn="l" rtl="0">
              <a:spcBef>
                <a:spcPts val="0"/>
              </a:spcBef>
              <a:spcAft>
                <a:spcPts val="0"/>
              </a:spcAft>
            </a:pPr>
            <a:endParaRPr lang="es-ES" sz="2400">
              <a:solidFill>
                <a:schemeClr val="dk1"/>
              </a:solidFill>
              <a:latin typeface="+mn-lt"/>
            </a:endParaRPr>
          </a:p>
          <a:p>
            <a:pPr marL="342900" marR="0" lvl="0" indent="-342900" algn="l" rtl="0">
              <a:spcBef>
                <a:spcPts val="0"/>
              </a:spcBef>
              <a:spcAft>
                <a:spcPts val="0"/>
              </a:spcAft>
              <a:buFont typeface="Arial" panose="020B0604020202020204" pitchFamily="34" charset="0"/>
              <a:buChar char="•"/>
            </a:pPr>
            <a:r>
              <a:rPr lang="es-ES" sz="2400">
                <a:solidFill>
                  <a:schemeClr val="dk1"/>
                </a:solidFill>
                <a:latin typeface="+mn-lt"/>
              </a:rPr>
              <a:t>Comprueba el estado de seguridad de los sitios web antes de introducir tus datos personales. HTTPS no garantiza que un sitio web sea real. Haz clic en el símbolo del candado que aparece junto a la URL en tu navegador para comprobar el certificado de seguridad del sitio web.</a:t>
            </a:r>
          </a:p>
          <a:p>
            <a:pPr marR="0" lvl="0" algn="l" rtl="0">
              <a:spcBef>
                <a:spcPts val="0"/>
              </a:spcBef>
              <a:spcAft>
                <a:spcPts val="0"/>
              </a:spcAft>
            </a:pPr>
            <a:endParaRPr lang="es-ES" sz="2400">
              <a:solidFill>
                <a:schemeClr val="dk1"/>
              </a:solidFill>
              <a:latin typeface="+mn-lt"/>
            </a:endParaRPr>
          </a:p>
          <a:p>
            <a:pPr marL="342900" marR="0" lvl="0" indent="-342900" algn="l" rtl="0">
              <a:spcBef>
                <a:spcPts val="0"/>
              </a:spcBef>
              <a:spcAft>
                <a:spcPts val="0"/>
              </a:spcAft>
              <a:buFont typeface="Arial" panose="020B0604020202020204" pitchFamily="34" charset="0"/>
              <a:buChar char="•"/>
            </a:pPr>
            <a:r>
              <a:rPr lang="es-ES" sz="2400">
                <a:solidFill>
                  <a:schemeClr val="dk1"/>
                </a:solidFill>
                <a:latin typeface="+mn-lt"/>
              </a:rPr>
              <a:t>Creer en la infalibilidad de la tecnología puede dejar espacio para ataques de Phishing. Un nivel saludable de desconfianza evita que los atacantes roben tu identidad y el acceso a tus cuentas y sistemas de información.</a:t>
            </a:r>
          </a:p>
          <a:p>
            <a:pPr marL="0" marR="0" lvl="0" indent="0" algn="l" rtl="0">
              <a:spcBef>
                <a:spcPts val="0"/>
              </a:spcBef>
              <a:spcAft>
                <a:spcPts val="0"/>
              </a:spcAft>
              <a:buNone/>
            </a:pPr>
            <a:endParaRPr lang="en-US" dirty="0">
              <a:latin typeface="+mn-lt"/>
            </a:endParaRPr>
          </a:p>
          <a:p>
            <a:pPr marL="0" marR="0" lvl="0" indent="0" algn="l" rtl="0">
              <a:spcBef>
                <a:spcPts val="0"/>
              </a:spcBef>
              <a:spcAft>
                <a:spcPts val="0"/>
              </a:spcAft>
              <a:buNone/>
            </a:pPr>
            <a:endParaRPr lang="es-ES" dirty="0">
              <a:latin typeface="+mn-lt"/>
            </a:endParaRPr>
          </a:p>
        </p:txBody>
      </p:sp>
    </p:spTree>
    <p:extLst>
      <p:ext uri="{BB962C8B-B14F-4D97-AF65-F5344CB8AC3E}">
        <p14:creationId xmlns:p14="http://schemas.microsoft.com/office/powerpoint/2010/main" val="410180221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17"/>
        <p:cNvGrpSpPr/>
        <p:nvPr/>
      </p:nvGrpSpPr>
      <p:grpSpPr>
        <a:xfrm>
          <a:off x="0" y="0"/>
          <a:ext cx="0" cy="0"/>
          <a:chOff x="0" y="0"/>
          <a:chExt cx="0" cy="0"/>
        </a:xfrm>
      </p:grpSpPr>
      <p:sp>
        <p:nvSpPr>
          <p:cNvPr id="118" name="Google Shape;118;p6"/>
          <p:cNvSpPr txBox="1"/>
          <p:nvPr/>
        </p:nvSpPr>
        <p:spPr>
          <a:xfrm>
            <a:off x="1331999" y="2401311"/>
            <a:ext cx="10481059" cy="830956"/>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hr-HR" sz="4800" b="1" dirty="0">
                <a:solidFill>
                  <a:schemeClr val="tx1"/>
                </a:solidFill>
                <a:latin typeface="+mn-lt"/>
                <a:ea typeface="Helvetica Neue"/>
                <a:cs typeface="Helvetica Neue"/>
                <a:sym typeface="Helvetica Neue"/>
              </a:rPr>
              <a:t>2</a:t>
            </a:r>
            <a:r>
              <a:rPr lang="es-ES" sz="4800" b="1">
                <a:solidFill>
                  <a:schemeClr val="tx1"/>
                </a:solidFill>
                <a:latin typeface="+mn-lt"/>
                <a:ea typeface="Helvetica Neue"/>
                <a:cs typeface="Helvetica Neue"/>
                <a:sym typeface="Helvetica Neue"/>
              </a:rPr>
              <a:t>.</a:t>
            </a:r>
            <a:r>
              <a:rPr lang="hr-HR" sz="4800" b="1">
                <a:solidFill>
                  <a:schemeClr val="tx1"/>
                </a:solidFill>
                <a:latin typeface="+mn-lt"/>
                <a:ea typeface="Helvetica Neue"/>
                <a:cs typeface="Helvetica Neue"/>
                <a:sym typeface="Helvetica Neue"/>
              </a:rPr>
              <a:t> </a:t>
            </a:r>
            <a:r>
              <a:rPr lang="es-ES" sz="4800" b="1">
                <a:solidFill>
                  <a:schemeClr val="tx1"/>
                </a:solidFill>
                <a:latin typeface="+mn-lt"/>
                <a:ea typeface="Helvetica Neue"/>
                <a:cs typeface="Helvetica Neue"/>
                <a:sym typeface="Helvetica Neue"/>
              </a:rPr>
              <a:t>Navegación segura por Internet</a:t>
            </a:r>
            <a:endParaRPr dirty="0">
              <a:solidFill>
                <a:schemeClr val="tx1"/>
              </a:solidFill>
              <a:latin typeface="+mn-lt"/>
            </a:endParaRPr>
          </a:p>
        </p:txBody>
      </p:sp>
      <p:sp>
        <p:nvSpPr>
          <p:cNvPr id="119" name="Google Shape;119;p6"/>
          <p:cNvSpPr txBox="1"/>
          <p:nvPr/>
        </p:nvSpPr>
        <p:spPr>
          <a:xfrm>
            <a:off x="1295399" y="3390900"/>
            <a:ext cx="14669531" cy="52318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s-ES" sz="2800" b="1">
                <a:solidFill>
                  <a:srgbClr val="00CCFF"/>
                </a:solidFill>
                <a:latin typeface="+mn-lt"/>
                <a:ea typeface="Helvetica Neue"/>
                <a:cs typeface="Helvetica Neue"/>
                <a:sym typeface="Helvetica Neue"/>
              </a:rPr>
              <a:t>Buenas prácticas para mantenerse seguro en el entorno digital</a:t>
            </a:r>
            <a:endParaRPr lang="es-ES" dirty="0">
              <a:solidFill>
                <a:srgbClr val="00CCFF"/>
              </a:solidFill>
              <a:latin typeface="+mn-lt"/>
            </a:endParaRPr>
          </a:p>
        </p:txBody>
      </p:sp>
      <p:sp>
        <p:nvSpPr>
          <p:cNvPr id="120" name="Google Shape;120;p6"/>
          <p:cNvSpPr txBox="1"/>
          <p:nvPr/>
        </p:nvSpPr>
        <p:spPr>
          <a:xfrm>
            <a:off x="1295400" y="4024780"/>
            <a:ext cx="15880492" cy="5109051"/>
          </a:xfrm>
          <a:prstGeom prst="rect">
            <a:avLst/>
          </a:prstGeom>
          <a:noFill/>
          <a:ln>
            <a:noFill/>
          </a:ln>
        </p:spPr>
        <p:txBody>
          <a:bodyPr spcFirstLastPara="1" wrap="square" lIns="91425" tIns="45700" rIns="91425" bIns="45700" anchor="t" anchorCtr="0">
            <a:spAutoFit/>
          </a:bodyPr>
          <a:lstStyle/>
          <a:p>
            <a:pPr marL="342900" marR="0" lvl="0" indent="-342900" algn="l" rtl="0">
              <a:spcBef>
                <a:spcPts val="0"/>
              </a:spcBef>
              <a:spcAft>
                <a:spcPts val="0"/>
              </a:spcAft>
              <a:buClr>
                <a:srgbClr val="00CCFF"/>
              </a:buClr>
              <a:buFont typeface="Arial" panose="020B0604020202020204" pitchFamily="34" charset="0"/>
              <a:buChar char="•"/>
            </a:pPr>
            <a:r>
              <a:rPr lang="es-ES" sz="2400">
                <a:solidFill>
                  <a:schemeClr val="dk1"/>
                </a:solidFill>
                <a:latin typeface="+mn-lt"/>
                <a:ea typeface="Helvetica Neue"/>
                <a:cs typeface="Helvetica Neue"/>
                <a:sym typeface="Helvetica Neue"/>
              </a:rPr>
              <a:t>Practica hábitos de navegación seguros: Cuando compres, realices operaciones bancarias o compartas información personal en Internet, limítate a sitios web de confianza. Busca el símbolo del candado y "https://" en la dirección del sitio web, lo que indica una conexión segura.</a:t>
            </a:r>
          </a:p>
          <a:p>
            <a:pPr marL="342900" marR="0" lvl="0" indent="-342900" algn="l" rtl="0">
              <a:spcBef>
                <a:spcPts val="0"/>
              </a:spcBef>
              <a:spcAft>
                <a:spcPts val="0"/>
              </a:spcAft>
              <a:buClr>
                <a:srgbClr val="00CCFF"/>
              </a:buClr>
              <a:buFont typeface="Arial" panose="020B0604020202020204" pitchFamily="34" charset="0"/>
              <a:buChar char="•"/>
            </a:pPr>
            <a:r>
              <a:rPr lang="es-ES" sz="2400">
                <a:solidFill>
                  <a:schemeClr val="dk1"/>
                </a:solidFill>
                <a:latin typeface="+mn-lt"/>
                <a:ea typeface="Helvetica Neue"/>
                <a:cs typeface="Helvetica Neue"/>
                <a:sym typeface="Helvetica Neue"/>
              </a:rPr>
              <a:t>Ten cuidado con la ingeniería social: Desconfía de llamadas, mensajes o correos electrónicos no solicitados en los que se pida información personal o datos financieros. Las organizaciones legítimas no pedirán esa información por medios no solicitados.</a:t>
            </a:r>
          </a:p>
          <a:p>
            <a:pPr marL="342900" marR="0" lvl="0" indent="-342900" algn="l" rtl="0">
              <a:spcBef>
                <a:spcPts val="0"/>
              </a:spcBef>
              <a:spcAft>
                <a:spcPts val="0"/>
              </a:spcAft>
              <a:buClr>
                <a:srgbClr val="00CCFF"/>
              </a:buClr>
              <a:buFont typeface="Arial" panose="020B0604020202020204" pitchFamily="34" charset="0"/>
              <a:buChar char="•"/>
            </a:pPr>
            <a:r>
              <a:rPr lang="es-ES" sz="2400">
                <a:solidFill>
                  <a:schemeClr val="dk1"/>
                </a:solidFill>
                <a:latin typeface="+mn-lt"/>
                <a:ea typeface="Helvetica Neue"/>
                <a:cs typeface="Helvetica Neue"/>
                <a:sym typeface="Helvetica Neue"/>
              </a:rPr>
              <a:t>Haz copias de seguridad de tus datos con regularidad: Crea copias de seguridad de tus archivos y datos importantes en un dispositivo de almacenamiento independiente o en un servicio en la nube. Esto ayuda a protegerse contra la pérdida de datos debido a fallos de hardware, robo o ataques de ransomware.</a:t>
            </a:r>
          </a:p>
          <a:p>
            <a:pPr marL="342900" marR="0" lvl="0" indent="-342900" algn="l" rtl="0">
              <a:spcBef>
                <a:spcPts val="0"/>
              </a:spcBef>
              <a:spcAft>
                <a:spcPts val="0"/>
              </a:spcAft>
              <a:buClr>
                <a:srgbClr val="00CCFF"/>
              </a:buClr>
              <a:buFont typeface="Arial" panose="020B0604020202020204" pitchFamily="34" charset="0"/>
              <a:buChar char="•"/>
            </a:pPr>
            <a:r>
              <a:rPr lang="es-ES" sz="2400">
                <a:solidFill>
                  <a:schemeClr val="dk1"/>
                </a:solidFill>
                <a:latin typeface="+mn-lt"/>
                <a:ea typeface="Helvetica Neue"/>
                <a:cs typeface="Helvetica Neue"/>
                <a:sym typeface="Helvetica Neue"/>
              </a:rPr>
              <a:t>Activa la autenticación de dos factores (2FA): Activa 2FA siempre que esté disponible. Esto añade una capa adicional de seguridad al requerir un paso de verificación secundario, como un código único enviado a tu dispositivo móvil, además de tu contraseña</a:t>
            </a:r>
            <a:r>
              <a:rPr lang="en-US" sz="2400">
                <a:solidFill>
                  <a:schemeClr val="dk1"/>
                </a:solidFill>
                <a:latin typeface="+mn-lt"/>
                <a:ea typeface="Helvetica Neue"/>
                <a:cs typeface="Helvetica Neue"/>
                <a:sym typeface="Helvetica Neue"/>
              </a:rPr>
              <a:t>.</a:t>
            </a:r>
            <a:endParaRPr lang="en-US" sz="2400" dirty="0">
              <a:solidFill>
                <a:schemeClr val="dk1"/>
              </a:solidFill>
              <a:latin typeface="+mn-lt"/>
              <a:ea typeface="Helvetica Neue"/>
              <a:cs typeface="Helvetica Neue"/>
              <a:sym typeface="Helvetica Neue"/>
            </a:endParaRPr>
          </a:p>
          <a:p>
            <a:pPr marL="0" marR="0" lvl="0" indent="0" algn="l" rtl="0">
              <a:spcBef>
                <a:spcPts val="0"/>
              </a:spcBef>
              <a:spcAft>
                <a:spcPts val="0"/>
              </a:spcAft>
              <a:buNone/>
            </a:pPr>
            <a:endParaRPr lang="hr-HR" sz="2400" dirty="0">
              <a:solidFill>
                <a:schemeClr val="dk1"/>
              </a:solidFill>
              <a:latin typeface="+mn-lt"/>
              <a:ea typeface="Helvetica Neue"/>
              <a:cs typeface="Helvetica Neue"/>
              <a:sym typeface="Helvetica Neue"/>
            </a:endParaRPr>
          </a:p>
          <a:p>
            <a:pPr marL="0" marR="0" lvl="0" indent="0" algn="l" rtl="0">
              <a:spcBef>
                <a:spcPts val="0"/>
              </a:spcBef>
              <a:spcAft>
                <a:spcPts val="0"/>
              </a:spcAft>
              <a:buNone/>
            </a:pPr>
            <a:endParaRPr lang="hr-HR" dirty="0">
              <a:latin typeface="+mn-lt"/>
            </a:endParaRPr>
          </a:p>
        </p:txBody>
      </p:sp>
    </p:spTree>
    <p:extLst>
      <p:ext uri="{BB962C8B-B14F-4D97-AF65-F5344CB8AC3E}">
        <p14:creationId xmlns:p14="http://schemas.microsoft.com/office/powerpoint/2010/main" val="215505595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17"/>
        <p:cNvGrpSpPr/>
        <p:nvPr/>
      </p:nvGrpSpPr>
      <p:grpSpPr>
        <a:xfrm>
          <a:off x="0" y="0"/>
          <a:ext cx="0" cy="0"/>
          <a:chOff x="0" y="0"/>
          <a:chExt cx="0" cy="0"/>
        </a:xfrm>
      </p:grpSpPr>
      <p:sp>
        <p:nvSpPr>
          <p:cNvPr id="118" name="Google Shape;118;p6"/>
          <p:cNvSpPr txBox="1"/>
          <p:nvPr/>
        </p:nvSpPr>
        <p:spPr>
          <a:xfrm>
            <a:off x="1331999" y="2401311"/>
            <a:ext cx="10481059" cy="830956"/>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s-ES" sz="4800" b="1">
                <a:solidFill>
                  <a:schemeClr val="tx1"/>
                </a:solidFill>
                <a:latin typeface="+mn-lt"/>
                <a:ea typeface="Helvetica Neue"/>
                <a:cs typeface="Helvetica Neue"/>
                <a:sym typeface="Helvetica Neue"/>
              </a:rPr>
              <a:t>2. Navegación segura por Internet</a:t>
            </a:r>
            <a:endParaRPr lang="es-ES" sz="4800" dirty="0">
              <a:solidFill>
                <a:schemeClr val="tx1"/>
              </a:solidFill>
              <a:latin typeface="+mn-lt"/>
            </a:endParaRPr>
          </a:p>
        </p:txBody>
      </p:sp>
      <p:sp>
        <p:nvSpPr>
          <p:cNvPr id="119" name="Google Shape;119;p6"/>
          <p:cNvSpPr txBox="1"/>
          <p:nvPr/>
        </p:nvSpPr>
        <p:spPr>
          <a:xfrm>
            <a:off x="1295399" y="3390900"/>
            <a:ext cx="14669531" cy="52318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s-ES" sz="2800" b="1">
                <a:solidFill>
                  <a:srgbClr val="00CCFF"/>
                </a:solidFill>
                <a:latin typeface="+mn-lt"/>
                <a:ea typeface="Helvetica Neue"/>
                <a:cs typeface="Helvetica Neue"/>
                <a:sym typeface="Helvetica Neue"/>
              </a:rPr>
              <a:t>Buenas prácticas para mantenerse seguro en el entorno digital</a:t>
            </a:r>
            <a:endParaRPr lang="es-ES" sz="2800" dirty="0">
              <a:solidFill>
                <a:srgbClr val="00CCFF"/>
              </a:solidFill>
              <a:latin typeface="+mn-lt"/>
            </a:endParaRPr>
          </a:p>
        </p:txBody>
      </p:sp>
      <p:sp>
        <p:nvSpPr>
          <p:cNvPr id="120" name="Google Shape;120;p6"/>
          <p:cNvSpPr txBox="1"/>
          <p:nvPr/>
        </p:nvSpPr>
        <p:spPr>
          <a:xfrm>
            <a:off x="1295400" y="4024780"/>
            <a:ext cx="13557422" cy="6217046"/>
          </a:xfrm>
          <a:prstGeom prst="rect">
            <a:avLst/>
          </a:prstGeom>
          <a:noFill/>
          <a:ln>
            <a:noFill/>
          </a:ln>
        </p:spPr>
        <p:txBody>
          <a:bodyPr spcFirstLastPara="1" wrap="square" lIns="91425" tIns="45700" rIns="91425" bIns="45700" anchor="t" anchorCtr="0">
            <a:spAutoFit/>
          </a:bodyPr>
          <a:lstStyle/>
          <a:p>
            <a:pPr marL="342900" marR="0" lvl="0" indent="-342900" algn="l" rtl="0">
              <a:spcBef>
                <a:spcPts val="0"/>
              </a:spcBef>
              <a:spcAft>
                <a:spcPts val="0"/>
              </a:spcAft>
              <a:buClr>
                <a:srgbClr val="00CCFF"/>
              </a:buClr>
              <a:buFont typeface="Arial" panose="020B0604020202020204" pitchFamily="34" charset="0"/>
              <a:buChar char="•"/>
            </a:pPr>
            <a:r>
              <a:rPr lang="es-ES" sz="2400">
                <a:solidFill>
                  <a:schemeClr val="dk1"/>
                </a:solidFill>
                <a:latin typeface="+mn-lt"/>
                <a:ea typeface="Helvetica Neue"/>
                <a:cs typeface="Helvetica Neue"/>
                <a:sym typeface="Helvetica Neue"/>
              </a:rPr>
              <a:t>Ten precaución al compartir información en las redes sociales: Ten cuidado al compartir información personal, detalles de ubicación o planes de vacaciones en las redes sociales. Compartir información en exceso puede proporcionar información valiosa a ciberdelincuentes o posibles ladrones.</a:t>
            </a:r>
          </a:p>
          <a:p>
            <a:pPr marL="342900" marR="0" lvl="0" indent="-342900" algn="l" rtl="0">
              <a:spcBef>
                <a:spcPts val="0"/>
              </a:spcBef>
              <a:spcAft>
                <a:spcPts val="0"/>
              </a:spcAft>
              <a:buClr>
                <a:srgbClr val="00CCFF"/>
              </a:buClr>
              <a:buFont typeface="Arial" panose="020B0604020202020204" pitchFamily="34" charset="0"/>
              <a:buChar char="•"/>
            </a:pPr>
            <a:r>
              <a:rPr lang="es-ES" sz="2400">
                <a:solidFill>
                  <a:schemeClr val="dk1"/>
                </a:solidFill>
                <a:latin typeface="+mn-lt"/>
                <a:ea typeface="Helvetica Neue"/>
                <a:cs typeface="Helvetica Neue"/>
                <a:sym typeface="Helvetica Neue"/>
              </a:rPr>
              <a:t>Protege tus dispositivos móviles: Aplica funciones de seguridad, como contraseñas, huellas dactilares o reconocimiento facial, para bloquear tus smartphones y tablets. Instala apps de seguridad de confianza que ofrezcan funciones como el rastreo y borrado remotos en caso de pérdida o robo.</a:t>
            </a:r>
          </a:p>
          <a:p>
            <a:pPr marL="342900" marR="0" lvl="0" indent="-342900" algn="l" rtl="0">
              <a:spcBef>
                <a:spcPts val="0"/>
              </a:spcBef>
              <a:spcAft>
                <a:spcPts val="0"/>
              </a:spcAft>
              <a:buClr>
                <a:srgbClr val="00CCFF"/>
              </a:buClr>
              <a:buFont typeface="Arial" panose="020B0604020202020204" pitchFamily="34" charset="0"/>
              <a:buChar char="•"/>
            </a:pPr>
            <a:r>
              <a:rPr lang="es-ES" sz="2400">
                <a:solidFill>
                  <a:schemeClr val="dk1"/>
                </a:solidFill>
                <a:latin typeface="+mn-lt"/>
                <a:ea typeface="Helvetica Neue"/>
                <a:cs typeface="Helvetica Neue"/>
                <a:sym typeface="Helvetica Neue"/>
              </a:rPr>
              <a:t>Confía en tus instintos: Si algo parece demasiado bueno para ser verdad o te resulta sospechoso, confía en tus instintos. Sé escéptico ante ofertas inesperadas, peticiones de dinero o solicitudes urgentes de información personal.</a:t>
            </a:r>
          </a:p>
          <a:p>
            <a:pPr marL="342900" marR="0" lvl="0" indent="-342900" algn="l" rtl="0">
              <a:spcBef>
                <a:spcPts val="0"/>
              </a:spcBef>
              <a:spcAft>
                <a:spcPts val="0"/>
              </a:spcAft>
              <a:buClr>
                <a:srgbClr val="00CCFF"/>
              </a:buClr>
              <a:buFont typeface="Arial" panose="020B0604020202020204" pitchFamily="34" charset="0"/>
              <a:buChar char="•"/>
            </a:pPr>
            <a:r>
              <a:rPr lang="es-ES" sz="2400">
                <a:solidFill>
                  <a:schemeClr val="dk1"/>
                </a:solidFill>
                <a:latin typeface="+mn-lt"/>
                <a:ea typeface="Helvetica Neue"/>
                <a:cs typeface="Helvetica Neue"/>
                <a:sym typeface="Helvetica Neue"/>
              </a:rPr>
              <a:t>Borra los datos de navegación regularmente: Borra regularmente el historial de navegación, las cookies y los datos almacenados en caché. Esto ayuda a proteger tu privacidad eliminando la información almacenada a la que podrían acceder personas no autorizadas</a:t>
            </a:r>
            <a:r>
              <a:rPr lang="en-US" sz="2400">
                <a:solidFill>
                  <a:schemeClr val="dk1"/>
                </a:solidFill>
                <a:latin typeface="+mn-lt"/>
                <a:ea typeface="Helvetica Neue"/>
                <a:cs typeface="Helvetica Neue"/>
                <a:sym typeface="Helvetica Neue"/>
              </a:rPr>
              <a:t>.</a:t>
            </a:r>
            <a:endParaRPr lang="en-US" sz="2400" dirty="0">
              <a:solidFill>
                <a:schemeClr val="dk1"/>
              </a:solidFill>
              <a:latin typeface="+mn-lt"/>
              <a:ea typeface="Helvetica Neue"/>
              <a:cs typeface="Helvetica Neue"/>
              <a:sym typeface="Helvetica Neue"/>
            </a:endParaRPr>
          </a:p>
          <a:p>
            <a:pPr marR="0" lvl="0" algn="l" rtl="0">
              <a:spcBef>
                <a:spcPts val="0"/>
              </a:spcBef>
              <a:spcAft>
                <a:spcPts val="0"/>
              </a:spcAft>
              <a:buClr>
                <a:srgbClr val="33CCFF"/>
              </a:buClr>
            </a:pPr>
            <a:endParaRPr lang="en-US" sz="2400" dirty="0">
              <a:solidFill>
                <a:schemeClr val="dk1"/>
              </a:solidFill>
              <a:latin typeface="+mn-lt"/>
              <a:ea typeface="Helvetica Neue"/>
              <a:cs typeface="Helvetica Neue"/>
              <a:sym typeface="Helvetica Neue"/>
            </a:endParaRPr>
          </a:p>
          <a:p>
            <a:pPr marL="0" marR="0" lvl="0" indent="0" algn="l" rtl="0">
              <a:spcBef>
                <a:spcPts val="0"/>
              </a:spcBef>
              <a:spcAft>
                <a:spcPts val="0"/>
              </a:spcAft>
              <a:buNone/>
            </a:pPr>
            <a:endParaRPr lang="hr-HR" sz="2400" dirty="0">
              <a:solidFill>
                <a:schemeClr val="dk1"/>
              </a:solidFill>
              <a:latin typeface="+mn-lt"/>
              <a:ea typeface="Helvetica Neue"/>
              <a:cs typeface="Helvetica Neue"/>
              <a:sym typeface="Helvetica Neue"/>
            </a:endParaRPr>
          </a:p>
          <a:p>
            <a:pPr marL="0" marR="0" lvl="0" indent="0" algn="l" rtl="0">
              <a:spcBef>
                <a:spcPts val="0"/>
              </a:spcBef>
              <a:spcAft>
                <a:spcPts val="0"/>
              </a:spcAft>
              <a:buNone/>
            </a:pPr>
            <a:endParaRPr lang="hr-HR" dirty="0">
              <a:latin typeface="+mn-lt"/>
            </a:endParaRPr>
          </a:p>
        </p:txBody>
      </p:sp>
      <p:pic>
        <p:nvPicPr>
          <p:cNvPr id="3" name="Picture 2">
            <a:extLst>
              <a:ext uri="{FF2B5EF4-FFF2-40B4-BE49-F238E27FC236}">
                <a16:creationId xmlns:a16="http://schemas.microsoft.com/office/drawing/2014/main" id="{29966D7A-7FB9-1EDD-A2E0-F23B14451486}"/>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4674509" y="5998445"/>
            <a:ext cx="3436356" cy="3071813"/>
          </a:xfrm>
          <a:prstGeom prst="rect">
            <a:avLst/>
          </a:prstGeom>
        </p:spPr>
      </p:pic>
    </p:spTree>
    <p:extLst>
      <p:ext uri="{BB962C8B-B14F-4D97-AF65-F5344CB8AC3E}">
        <p14:creationId xmlns:p14="http://schemas.microsoft.com/office/powerpoint/2010/main" val="218169120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17"/>
        <p:cNvGrpSpPr/>
        <p:nvPr/>
      </p:nvGrpSpPr>
      <p:grpSpPr>
        <a:xfrm>
          <a:off x="0" y="0"/>
          <a:ext cx="0" cy="0"/>
          <a:chOff x="0" y="0"/>
          <a:chExt cx="0" cy="0"/>
        </a:xfrm>
      </p:grpSpPr>
      <p:sp>
        <p:nvSpPr>
          <p:cNvPr id="118" name="Google Shape;118;p6"/>
          <p:cNvSpPr txBox="1"/>
          <p:nvPr/>
        </p:nvSpPr>
        <p:spPr>
          <a:xfrm>
            <a:off x="1331999" y="2401311"/>
            <a:ext cx="10481059" cy="830956"/>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s-ES" sz="4800" b="1">
                <a:solidFill>
                  <a:schemeClr val="tx1"/>
                </a:solidFill>
                <a:latin typeface="+mn-lt"/>
                <a:ea typeface="Helvetica Neue"/>
                <a:cs typeface="Helvetica Neue"/>
                <a:sym typeface="Helvetica Neue"/>
              </a:rPr>
              <a:t>2. Navegación segura por Internet</a:t>
            </a:r>
            <a:endParaRPr lang="es-ES" sz="4800" dirty="0">
              <a:solidFill>
                <a:schemeClr val="tx1"/>
              </a:solidFill>
              <a:latin typeface="+mn-lt"/>
            </a:endParaRPr>
          </a:p>
        </p:txBody>
      </p:sp>
      <p:sp>
        <p:nvSpPr>
          <p:cNvPr id="119" name="Google Shape;119;p6"/>
          <p:cNvSpPr txBox="1"/>
          <p:nvPr/>
        </p:nvSpPr>
        <p:spPr>
          <a:xfrm>
            <a:off x="1295399" y="3390900"/>
            <a:ext cx="14669531" cy="52318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s-ES" sz="2800" b="1">
                <a:solidFill>
                  <a:srgbClr val="00CCFF"/>
                </a:solidFill>
                <a:latin typeface="+mn-lt"/>
                <a:ea typeface="Helvetica Neue"/>
                <a:cs typeface="Helvetica Neue"/>
                <a:sym typeface="Helvetica Neue"/>
              </a:rPr>
              <a:t>Aumentar la seguridad en línea con herramientas de navegación segura </a:t>
            </a:r>
            <a:endParaRPr lang="es-ES" dirty="0">
              <a:solidFill>
                <a:srgbClr val="00CCFF"/>
              </a:solidFill>
              <a:latin typeface="+mn-lt"/>
            </a:endParaRPr>
          </a:p>
        </p:txBody>
      </p:sp>
      <p:sp>
        <p:nvSpPr>
          <p:cNvPr id="120" name="Google Shape;120;p6"/>
          <p:cNvSpPr txBox="1"/>
          <p:nvPr/>
        </p:nvSpPr>
        <p:spPr>
          <a:xfrm>
            <a:off x="1295399" y="4361440"/>
            <a:ext cx="15031066" cy="4739719"/>
          </a:xfrm>
          <a:prstGeom prst="rect">
            <a:avLst/>
          </a:prstGeom>
          <a:noFill/>
          <a:ln>
            <a:noFill/>
          </a:ln>
        </p:spPr>
        <p:txBody>
          <a:bodyPr spcFirstLastPara="1" wrap="square" lIns="91425" tIns="45700" rIns="91425" bIns="45700" anchor="t" anchorCtr="0">
            <a:spAutoFit/>
          </a:bodyPr>
          <a:lstStyle/>
          <a:p>
            <a:pPr marR="0" lvl="0" algn="l" rtl="0">
              <a:spcBef>
                <a:spcPts val="0"/>
              </a:spcBef>
              <a:spcAft>
                <a:spcPts val="0"/>
              </a:spcAft>
              <a:buClr>
                <a:srgbClr val="00CCFF"/>
              </a:buClr>
            </a:pPr>
            <a:r>
              <a:rPr lang="es-ES" sz="2400">
                <a:solidFill>
                  <a:schemeClr val="dk1"/>
                </a:solidFill>
                <a:latin typeface="+mn-lt"/>
                <a:ea typeface="Helvetica Neue"/>
                <a:cs typeface="Helvetica Neue"/>
                <a:sym typeface="Helvetica Neue"/>
              </a:rPr>
              <a:t>Mejorar la seguridad en línea con herramientas de navegación segura es un aspecto importante de la ciberseguridad. Utilizando estas herramientas, puedes proteger tu privacidad, tu información personal y reducir el riesgo de amenazas en línea. Estos son algunos consejos esenciales para mejorar tu seguridad en línea con herramientas de navegación segura</a:t>
            </a:r>
            <a:r>
              <a:rPr lang="en-US" sz="2400">
                <a:solidFill>
                  <a:schemeClr val="dk1"/>
                </a:solidFill>
                <a:latin typeface="+mn-lt"/>
                <a:ea typeface="Helvetica Neue"/>
                <a:cs typeface="Helvetica Neue"/>
                <a:sym typeface="Helvetica Neue"/>
              </a:rPr>
              <a:t>: </a:t>
            </a:r>
            <a:endParaRPr lang="en-US" sz="2400" dirty="0">
              <a:solidFill>
                <a:schemeClr val="dk1"/>
              </a:solidFill>
              <a:latin typeface="+mn-lt"/>
              <a:ea typeface="Helvetica Neue"/>
              <a:cs typeface="Helvetica Neue"/>
              <a:sym typeface="Helvetica Neue"/>
            </a:endParaRPr>
          </a:p>
          <a:p>
            <a:pPr marL="342900" marR="0" lvl="0" indent="-342900" algn="l" rtl="0">
              <a:spcBef>
                <a:spcPts val="0"/>
              </a:spcBef>
              <a:spcAft>
                <a:spcPts val="0"/>
              </a:spcAft>
              <a:buClr>
                <a:srgbClr val="00CCFF"/>
              </a:buClr>
              <a:buFont typeface="Arial" panose="020B0604020202020204" pitchFamily="34" charset="0"/>
              <a:buChar char="•"/>
            </a:pPr>
            <a:r>
              <a:rPr lang="es-ES" sz="2400">
                <a:solidFill>
                  <a:schemeClr val="dk1"/>
                </a:solidFill>
                <a:latin typeface="+mn-lt"/>
                <a:ea typeface="Helvetica Neue"/>
                <a:cs typeface="Helvetica Neue"/>
                <a:sym typeface="Helvetica Neue"/>
              </a:rPr>
              <a:t>Instala y utiliza un navegador web de confianza: Elige un navegador web de confianza, como Google Chrome, Mozilla Firefox o Microsoft Edge. Estos navegadores dan prioridad a la seguridad y publican actualizaciones periódicas para solucionar vulnerabilidades.</a:t>
            </a:r>
          </a:p>
          <a:p>
            <a:pPr marL="342900" marR="0" lvl="0" indent="-342900" algn="l" rtl="0">
              <a:spcBef>
                <a:spcPts val="0"/>
              </a:spcBef>
              <a:spcAft>
                <a:spcPts val="0"/>
              </a:spcAft>
              <a:buClr>
                <a:srgbClr val="00CCFF"/>
              </a:buClr>
              <a:buFont typeface="Arial" panose="020B0604020202020204" pitchFamily="34" charset="0"/>
              <a:buChar char="•"/>
            </a:pPr>
            <a:r>
              <a:rPr lang="es-ES" sz="2400">
                <a:solidFill>
                  <a:schemeClr val="dk1"/>
                </a:solidFill>
                <a:latin typeface="+mn-lt"/>
                <a:ea typeface="Helvetica Neue"/>
                <a:cs typeface="Helvetica Neue"/>
                <a:sym typeface="Helvetica Neue"/>
              </a:rPr>
              <a:t>Activa las funciones de seguridad del navegador: Familiarízate con las funciones de seguridad que ofrece tu navegador. Activa funciones como los bloqueadores de ventanas emergentes, el modo de navegación segura y la configuración de privacidad para mejorar tu seguridad en línea.</a:t>
            </a:r>
          </a:p>
          <a:p>
            <a:pPr marR="0" lvl="0" algn="l" rtl="0">
              <a:spcBef>
                <a:spcPts val="0"/>
              </a:spcBef>
              <a:spcAft>
                <a:spcPts val="0"/>
              </a:spcAft>
              <a:buClr>
                <a:srgbClr val="33CCFF"/>
              </a:buClr>
            </a:pPr>
            <a:endParaRPr lang="en-US" sz="2400" dirty="0">
              <a:solidFill>
                <a:schemeClr val="dk1"/>
              </a:solidFill>
              <a:latin typeface="+mn-lt"/>
              <a:ea typeface="Helvetica Neue"/>
              <a:cs typeface="Helvetica Neue"/>
              <a:sym typeface="Helvetica Neue"/>
            </a:endParaRPr>
          </a:p>
          <a:p>
            <a:pPr marL="0" marR="0" lvl="0" indent="0" algn="l" rtl="0">
              <a:spcBef>
                <a:spcPts val="0"/>
              </a:spcBef>
              <a:spcAft>
                <a:spcPts val="0"/>
              </a:spcAft>
              <a:buNone/>
            </a:pPr>
            <a:endParaRPr lang="hr-HR" sz="2400" dirty="0">
              <a:solidFill>
                <a:schemeClr val="dk1"/>
              </a:solidFill>
              <a:latin typeface="+mn-lt"/>
              <a:ea typeface="Helvetica Neue"/>
              <a:cs typeface="Helvetica Neue"/>
              <a:sym typeface="Helvetica Neue"/>
            </a:endParaRPr>
          </a:p>
          <a:p>
            <a:pPr marL="0" marR="0" lvl="0" indent="0" algn="l" rtl="0">
              <a:spcBef>
                <a:spcPts val="0"/>
              </a:spcBef>
              <a:spcAft>
                <a:spcPts val="0"/>
              </a:spcAft>
              <a:buNone/>
            </a:pPr>
            <a:endParaRPr lang="hr-HR" dirty="0">
              <a:latin typeface="+mn-lt"/>
            </a:endParaRPr>
          </a:p>
        </p:txBody>
      </p:sp>
      <p:pic>
        <p:nvPicPr>
          <p:cNvPr id="3" name="Picture 2">
            <a:extLst>
              <a:ext uri="{FF2B5EF4-FFF2-40B4-BE49-F238E27FC236}">
                <a16:creationId xmlns:a16="http://schemas.microsoft.com/office/drawing/2014/main" id="{D017A650-1C5B-C0C4-A1FD-E3264508CA82}"/>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3987255" y="2135045"/>
            <a:ext cx="3639812" cy="2002715"/>
          </a:xfrm>
          <a:prstGeom prst="rect">
            <a:avLst/>
          </a:prstGeom>
        </p:spPr>
      </p:pic>
    </p:spTree>
    <p:extLst>
      <p:ext uri="{BB962C8B-B14F-4D97-AF65-F5344CB8AC3E}">
        <p14:creationId xmlns:p14="http://schemas.microsoft.com/office/powerpoint/2010/main" val="292906840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17"/>
        <p:cNvGrpSpPr/>
        <p:nvPr/>
      </p:nvGrpSpPr>
      <p:grpSpPr>
        <a:xfrm>
          <a:off x="0" y="0"/>
          <a:ext cx="0" cy="0"/>
          <a:chOff x="0" y="0"/>
          <a:chExt cx="0" cy="0"/>
        </a:xfrm>
      </p:grpSpPr>
      <p:sp>
        <p:nvSpPr>
          <p:cNvPr id="118" name="Google Shape;118;p6"/>
          <p:cNvSpPr txBox="1"/>
          <p:nvPr/>
        </p:nvSpPr>
        <p:spPr>
          <a:xfrm>
            <a:off x="1331999" y="2401311"/>
            <a:ext cx="10481059" cy="830956"/>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s-ES" sz="4800" b="1">
                <a:solidFill>
                  <a:schemeClr val="tx1"/>
                </a:solidFill>
                <a:latin typeface="+mn-lt"/>
                <a:ea typeface="Helvetica Neue"/>
                <a:cs typeface="Helvetica Neue"/>
                <a:sym typeface="Helvetica Neue"/>
              </a:rPr>
              <a:t>2. Navegación segura por Internet</a:t>
            </a:r>
            <a:endParaRPr lang="es-ES" sz="4800" dirty="0">
              <a:solidFill>
                <a:schemeClr val="tx1"/>
              </a:solidFill>
              <a:latin typeface="+mn-lt"/>
            </a:endParaRPr>
          </a:p>
        </p:txBody>
      </p:sp>
      <p:sp>
        <p:nvSpPr>
          <p:cNvPr id="119" name="Google Shape;119;p6"/>
          <p:cNvSpPr txBox="1"/>
          <p:nvPr/>
        </p:nvSpPr>
        <p:spPr>
          <a:xfrm>
            <a:off x="1295399" y="3390900"/>
            <a:ext cx="14669531" cy="52318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s-ES" sz="2800" b="1">
                <a:solidFill>
                  <a:srgbClr val="00CCFF"/>
                </a:solidFill>
                <a:latin typeface="+mn-lt"/>
                <a:ea typeface="Helvetica Neue"/>
                <a:cs typeface="Helvetica Neue"/>
                <a:sym typeface="Helvetica Neue"/>
              </a:rPr>
              <a:t>Aumentar la seguridad en línea con herramientas de navegación segura </a:t>
            </a:r>
            <a:endParaRPr lang="es-ES" sz="2800" dirty="0">
              <a:solidFill>
                <a:srgbClr val="00CCFF"/>
              </a:solidFill>
              <a:latin typeface="+mn-lt"/>
            </a:endParaRPr>
          </a:p>
        </p:txBody>
      </p:sp>
      <p:sp>
        <p:nvSpPr>
          <p:cNvPr id="120" name="Google Shape;120;p6"/>
          <p:cNvSpPr txBox="1"/>
          <p:nvPr/>
        </p:nvSpPr>
        <p:spPr>
          <a:xfrm>
            <a:off x="1295400" y="4024780"/>
            <a:ext cx="13557422" cy="3631723"/>
          </a:xfrm>
          <a:prstGeom prst="rect">
            <a:avLst/>
          </a:prstGeom>
          <a:noFill/>
          <a:ln>
            <a:noFill/>
          </a:ln>
        </p:spPr>
        <p:txBody>
          <a:bodyPr spcFirstLastPara="1" wrap="square" lIns="91425" tIns="45700" rIns="91425" bIns="45700" anchor="t" anchorCtr="0">
            <a:spAutoFit/>
          </a:bodyPr>
          <a:lstStyle/>
          <a:p>
            <a:pPr marL="342900" marR="0" lvl="0" indent="-342900" algn="l" rtl="0">
              <a:spcBef>
                <a:spcPts val="0"/>
              </a:spcBef>
              <a:spcAft>
                <a:spcPts val="0"/>
              </a:spcAft>
              <a:buClr>
                <a:srgbClr val="00CCFF"/>
              </a:buClr>
              <a:buFont typeface="Arial" panose="020B0604020202020204" pitchFamily="34" charset="0"/>
              <a:buChar char="•"/>
            </a:pPr>
            <a:r>
              <a:rPr lang="es-ES" sz="2400">
                <a:solidFill>
                  <a:schemeClr val="dk1"/>
                </a:solidFill>
                <a:latin typeface="+mn-lt"/>
                <a:ea typeface="Helvetica Neue"/>
                <a:cs typeface="Helvetica Neue"/>
                <a:sym typeface="Helvetica Neue"/>
              </a:rPr>
              <a:t>Activa la protección contra phishing y malware: Activa las funciones integradas de protección contra phishing y malware que ofrece tu navegador web. Estas funciones pueden avisarte de sitios web sospechosos y evitar que visites sitios maliciosos conocidos.</a:t>
            </a:r>
          </a:p>
          <a:p>
            <a:pPr marL="342900" marR="0" lvl="0" indent="-342900" algn="l" rtl="0">
              <a:spcBef>
                <a:spcPts val="0"/>
              </a:spcBef>
              <a:spcAft>
                <a:spcPts val="0"/>
              </a:spcAft>
              <a:buClr>
                <a:srgbClr val="00CCFF"/>
              </a:buClr>
              <a:buFont typeface="Arial" panose="020B0604020202020204" pitchFamily="34" charset="0"/>
              <a:buChar char="•"/>
            </a:pPr>
            <a:r>
              <a:rPr lang="es-ES" sz="2400">
                <a:solidFill>
                  <a:schemeClr val="dk1"/>
                </a:solidFill>
                <a:latin typeface="+mn-lt"/>
                <a:ea typeface="Helvetica Neue"/>
                <a:cs typeface="Helvetica Neue"/>
                <a:sym typeface="Helvetica Neue"/>
              </a:rPr>
              <a:t>Mantente informado y actualizado: Permanece informado sobre las últimas amenazas online y las mejores prácticas para una navegación segura. Lee regularmente fuentes fiables, como sitios web o blogs de ciberseguridad de confianza, para estar al día de la evolución del panorama de la seguridad en Internet.</a:t>
            </a:r>
          </a:p>
          <a:p>
            <a:pPr marR="0" lvl="0" algn="l" rtl="0">
              <a:spcBef>
                <a:spcPts val="0"/>
              </a:spcBef>
              <a:spcAft>
                <a:spcPts val="0"/>
              </a:spcAft>
              <a:buClr>
                <a:srgbClr val="33CCFF"/>
              </a:buClr>
            </a:pPr>
            <a:endParaRPr lang="en-US" sz="2400" dirty="0">
              <a:solidFill>
                <a:schemeClr val="dk1"/>
              </a:solidFill>
              <a:latin typeface="+mn-lt"/>
              <a:ea typeface="Helvetica Neue"/>
              <a:cs typeface="Helvetica Neue"/>
              <a:sym typeface="Helvetica Neue"/>
            </a:endParaRPr>
          </a:p>
          <a:p>
            <a:pPr marL="0" marR="0" lvl="0" indent="0" algn="l" rtl="0">
              <a:spcBef>
                <a:spcPts val="0"/>
              </a:spcBef>
              <a:spcAft>
                <a:spcPts val="0"/>
              </a:spcAft>
              <a:buNone/>
            </a:pPr>
            <a:endParaRPr lang="hr-HR" sz="2400" dirty="0">
              <a:solidFill>
                <a:schemeClr val="dk1"/>
              </a:solidFill>
              <a:latin typeface="+mn-lt"/>
              <a:ea typeface="Helvetica Neue"/>
              <a:cs typeface="Helvetica Neue"/>
              <a:sym typeface="Helvetica Neue"/>
            </a:endParaRPr>
          </a:p>
          <a:p>
            <a:pPr marL="0" marR="0" lvl="0" indent="0" algn="l" rtl="0">
              <a:spcBef>
                <a:spcPts val="0"/>
              </a:spcBef>
              <a:spcAft>
                <a:spcPts val="0"/>
              </a:spcAft>
              <a:buNone/>
            </a:pPr>
            <a:endParaRPr lang="hr-HR" dirty="0">
              <a:latin typeface="+mn-lt"/>
            </a:endParaRPr>
          </a:p>
        </p:txBody>
      </p:sp>
      <p:pic>
        <p:nvPicPr>
          <p:cNvPr id="3" name="Picture 2">
            <a:extLst>
              <a:ext uri="{FF2B5EF4-FFF2-40B4-BE49-F238E27FC236}">
                <a16:creationId xmlns:a16="http://schemas.microsoft.com/office/drawing/2014/main" id="{D2DA4B23-4F19-70E3-E927-D6167506D417}"/>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3751244" y="6051909"/>
            <a:ext cx="3066987" cy="3033098"/>
          </a:xfrm>
          <a:prstGeom prst="rect">
            <a:avLst/>
          </a:prstGeom>
        </p:spPr>
      </p:pic>
    </p:spTree>
    <p:extLst>
      <p:ext uri="{BB962C8B-B14F-4D97-AF65-F5344CB8AC3E}">
        <p14:creationId xmlns:p14="http://schemas.microsoft.com/office/powerpoint/2010/main" val="228471204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17"/>
        <p:cNvGrpSpPr/>
        <p:nvPr/>
      </p:nvGrpSpPr>
      <p:grpSpPr>
        <a:xfrm>
          <a:off x="0" y="0"/>
          <a:ext cx="0" cy="0"/>
          <a:chOff x="0" y="0"/>
          <a:chExt cx="0" cy="0"/>
        </a:xfrm>
      </p:grpSpPr>
      <p:sp>
        <p:nvSpPr>
          <p:cNvPr id="118" name="Google Shape;118;p6"/>
          <p:cNvSpPr txBox="1"/>
          <p:nvPr/>
        </p:nvSpPr>
        <p:spPr>
          <a:xfrm>
            <a:off x="1295399" y="1885117"/>
            <a:ext cx="15967460" cy="830956"/>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hr-HR" sz="4800" b="1" dirty="0">
                <a:solidFill>
                  <a:schemeClr val="tx1"/>
                </a:solidFill>
                <a:latin typeface="+mn-lt"/>
                <a:ea typeface="Helvetica Neue"/>
                <a:cs typeface="Helvetica Neue"/>
                <a:sym typeface="Helvetica Neue"/>
              </a:rPr>
              <a:t>3</a:t>
            </a:r>
            <a:r>
              <a:rPr lang="hr-HR" sz="4800" b="1">
                <a:solidFill>
                  <a:schemeClr val="tx1"/>
                </a:solidFill>
                <a:latin typeface="+mn-lt"/>
                <a:ea typeface="Helvetica Neue"/>
                <a:cs typeface="Helvetica Neue"/>
                <a:sym typeface="Helvetica Neue"/>
              </a:rPr>
              <a:t>. </a:t>
            </a:r>
            <a:r>
              <a:rPr lang="es-ES" sz="4800" b="1">
                <a:solidFill>
                  <a:schemeClr val="tx1"/>
                </a:solidFill>
                <a:latin typeface="+mn-lt"/>
                <a:ea typeface="Helvetica Neue"/>
                <a:cs typeface="Helvetica Neue"/>
                <a:sym typeface="Helvetica Neue"/>
              </a:rPr>
              <a:t>Salud y bienestar en la era digital</a:t>
            </a:r>
            <a:endParaRPr lang="hr-HR" dirty="0">
              <a:solidFill>
                <a:schemeClr val="tx1"/>
              </a:solidFill>
              <a:latin typeface="+mn-lt"/>
            </a:endParaRPr>
          </a:p>
        </p:txBody>
      </p:sp>
      <p:sp>
        <p:nvSpPr>
          <p:cNvPr id="119" name="Google Shape;119;p6"/>
          <p:cNvSpPr txBox="1"/>
          <p:nvPr/>
        </p:nvSpPr>
        <p:spPr>
          <a:xfrm>
            <a:off x="1295399" y="2847246"/>
            <a:ext cx="14669531" cy="52318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s-ES" sz="2800" b="1">
                <a:solidFill>
                  <a:srgbClr val="00CCFF"/>
                </a:solidFill>
                <a:latin typeface="+mn-lt"/>
                <a:ea typeface="Helvetica Neue"/>
                <a:cs typeface="Helvetica Neue"/>
                <a:sym typeface="Helvetica Neue"/>
              </a:rPr>
              <a:t>Riesgos de un tiempo de pantalla excesivo y dependencia digital</a:t>
            </a:r>
            <a:endParaRPr lang="es-ES" dirty="0">
              <a:solidFill>
                <a:srgbClr val="00CCFF"/>
              </a:solidFill>
              <a:latin typeface="+mn-lt"/>
            </a:endParaRPr>
          </a:p>
        </p:txBody>
      </p:sp>
      <p:sp>
        <p:nvSpPr>
          <p:cNvPr id="120" name="Google Shape;120;p6"/>
          <p:cNvSpPr txBox="1"/>
          <p:nvPr/>
        </p:nvSpPr>
        <p:spPr>
          <a:xfrm>
            <a:off x="1295400" y="3640467"/>
            <a:ext cx="13557422" cy="6217046"/>
          </a:xfrm>
          <a:prstGeom prst="rect">
            <a:avLst/>
          </a:prstGeom>
          <a:noFill/>
          <a:ln>
            <a:noFill/>
          </a:ln>
        </p:spPr>
        <p:txBody>
          <a:bodyPr spcFirstLastPara="1" wrap="square" lIns="91425" tIns="45700" rIns="91425" bIns="45700" anchor="t" anchorCtr="0">
            <a:spAutoFit/>
          </a:bodyPr>
          <a:lstStyle/>
          <a:p>
            <a:pPr marR="0" lvl="0" algn="l" rtl="0">
              <a:spcBef>
                <a:spcPts val="0"/>
              </a:spcBef>
              <a:spcAft>
                <a:spcPts val="0"/>
              </a:spcAft>
              <a:buClr>
                <a:srgbClr val="00CCFF"/>
              </a:buClr>
            </a:pPr>
            <a:r>
              <a:rPr lang="es-ES" sz="2400">
                <a:solidFill>
                  <a:schemeClr val="dk1"/>
                </a:solidFill>
                <a:latin typeface="+mn-lt"/>
                <a:ea typeface="Helvetica Neue"/>
                <a:cs typeface="Helvetica Neue"/>
                <a:sym typeface="Helvetica Neue"/>
              </a:rPr>
              <a:t>Para mitigar los riesgos del tiempo excesivo frente a la pantalla y la dependencia digital, he aquí algunas estrategias y prácticas a tener en cuenta</a:t>
            </a:r>
            <a:r>
              <a:rPr lang="en-US" sz="2400">
                <a:solidFill>
                  <a:schemeClr val="dk1"/>
                </a:solidFill>
                <a:latin typeface="+mn-lt"/>
                <a:ea typeface="Helvetica Neue"/>
                <a:cs typeface="Helvetica Neue"/>
                <a:sym typeface="Helvetica Neue"/>
              </a:rPr>
              <a:t>:</a:t>
            </a:r>
            <a:endParaRPr lang="en-US" sz="2400" dirty="0">
              <a:solidFill>
                <a:schemeClr val="dk1"/>
              </a:solidFill>
              <a:latin typeface="+mn-lt"/>
              <a:ea typeface="Helvetica Neue"/>
              <a:cs typeface="Helvetica Neue"/>
              <a:sym typeface="Helvetica Neue"/>
            </a:endParaRPr>
          </a:p>
          <a:p>
            <a:pPr marL="342900" marR="0" lvl="0" indent="-342900" algn="l" rtl="0">
              <a:spcBef>
                <a:spcPts val="0"/>
              </a:spcBef>
              <a:spcAft>
                <a:spcPts val="0"/>
              </a:spcAft>
              <a:buClr>
                <a:srgbClr val="00CCFF"/>
              </a:buClr>
              <a:buFont typeface="Arial" panose="020B0604020202020204" pitchFamily="34" charset="0"/>
              <a:buChar char="•"/>
            </a:pPr>
            <a:r>
              <a:rPr lang="es-ES" sz="2400">
                <a:solidFill>
                  <a:schemeClr val="dk1"/>
                </a:solidFill>
                <a:latin typeface="+mn-lt"/>
                <a:ea typeface="Helvetica Neue"/>
                <a:cs typeface="Helvetica Neue"/>
                <a:sym typeface="Helvetica Neue"/>
              </a:rPr>
              <a:t>Establecer límites de tiempo de pantalla: Establece límites de tiempo específicos para el uso de pantallas, tanto para actividades de ocio como para tareas relacionadas con el trabajo. Esto ayuda a crear un equilibrio saludable entre el tiempo frente a la pantalla y otras actividades.</a:t>
            </a:r>
          </a:p>
          <a:p>
            <a:pPr marL="342900" marR="0" lvl="0" indent="-342900" algn="l" rtl="0">
              <a:spcBef>
                <a:spcPts val="0"/>
              </a:spcBef>
              <a:spcAft>
                <a:spcPts val="0"/>
              </a:spcAft>
              <a:buClr>
                <a:srgbClr val="00CCFF"/>
              </a:buClr>
              <a:buFont typeface="Arial" panose="020B0604020202020204" pitchFamily="34" charset="0"/>
              <a:buChar char="•"/>
            </a:pPr>
            <a:r>
              <a:rPr lang="es-ES" sz="2400">
                <a:solidFill>
                  <a:schemeClr val="dk1"/>
                </a:solidFill>
                <a:latin typeface="+mn-lt"/>
                <a:ea typeface="Helvetica Neue"/>
                <a:cs typeface="Helvetica Neue"/>
                <a:sym typeface="Helvetica Neue"/>
              </a:rPr>
              <a:t>Tomar descansos regulares: Incorpora descansos regulares de las pantallas a tu rutina diaria. Ponte de pie, estírate y realiza actividades físicas o pasatiempos que no impliquen el uso de dispositivos digitales.</a:t>
            </a:r>
          </a:p>
          <a:p>
            <a:pPr marL="342900" marR="0" lvl="0" indent="-342900" algn="l" rtl="0">
              <a:spcBef>
                <a:spcPts val="0"/>
              </a:spcBef>
              <a:spcAft>
                <a:spcPts val="0"/>
              </a:spcAft>
              <a:buClr>
                <a:srgbClr val="00CCFF"/>
              </a:buClr>
              <a:buFont typeface="Arial" panose="020B0604020202020204" pitchFamily="34" charset="0"/>
              <a:buChar char="•"/>
            </a:pPr>
            <a:r>
              <a:rPr lang="es-ES" sz="2400">
                <a:solidFill>
                  <a:schemeClr val="dk1"/>
                </a:solidFill>
                <a:latin typeface="+mn-lt"/>
                <a:ea typeface="Helvetica Neue"/>
                <a:cs typeface="Helvetica Neue"/>
                <a:sym typeface="Helvetica Neue"/>
              </a:rPr>
              <a:t>Practicar la desintoxicación digital: Dedica periodos concretos, como fines de semana o tardes, a desconectar por completo de los dispositivos digitales. Utiliza este tiempo para realizar actividades fuera de Internet, pasar tiempo con tus seres queridos o dedicarte a tus aficiones.</a:t>
            </a:r>
          </a:p>
          <a:p>
            <a:pPr marL="342900" marR="0" lvl="0" indent="-342900" algn="l" rtl="0">
              <a:spcBef>
                <a:spcPts val="0"/>
              </a:spcBef>
              <a:spcAft>
                <a:spcPts val="0"/>
              </a:spcAft>
              <a:buClr>
                <a:srgbClr val="00CCFF"/>
              </a:buClr>
              <a:buFont typeface="Arial" panose="020B0604020202020204" pitchFamily="34" charset="0"/>
              <a:buChar char="•"/>
            </a:pPr>
            <a:r>
              <a:rPr lang="es-ES" sz="2400">
                <a:solidFill>
                  <a:schemeClr val="dk1"/>
                </a:solidFill>
                <a:latin typeface="+mn-lt"/>
                <a:ea typeface="Helvetica Neue"/>
                <a:cs typeface="Helvetica Neue"/>
                <a:sym typeface="Helvetica Neue"/>
              </a:rPr>
              <a:t>Practicar un uso consciente de la tecnología: Sé consciente de cómo utilizas la tecnología y del impacto que tiene en tu bienestar. Reflexiona sobre tus hábitos digitales, evalúa sus efectos en tu vida y toma decisiones conscientes para minimizar las consecuencias negativas.</a:t>
            </a:r>
          </a:p>
          <a:p>
            <a:pPr marR="0" lvl="0" algn="l" rtl="0">
              <a:spcBef>
                <a:spcPts val="0"/>
              </a:spcBef>
              <a:spcAft>
                <a:spcPts val="0"/>
              </a:spcAft>
              <a:buClr>
                <a:srgbClr val="33CCFF"/>
              </a:buClr>
            </a:pPr>
            <a:endParaRPr lang="en-US" sz="2400" dirty="0">
              <a:solidFill>
                <a:schemeClr val="dk1"/>
              </a:solidFill>
              <a:latin typeface="+mn-lt"/>
              <a:ea typeface="Helvetica Neue"/>
              <a:cs typeface="Helvetica Neue"/>
              <a:sym typeface="Helvetica Neue"/>
            </a:endParaRPr>
          </a:p>
          <a:p>
            <a:pPr marL="0" marR="0" lvl="0" indent="0" algn="l" rtl="0">
              <a:spcBef>
                <a:spcPts val="0"/>
              </a:spcBef>
              <a:spcAft>
                <a:spcPts val="0"/>
              </a:spcAft>
              <a:buNone/>
            </a:pPr>
            <a:endParaRPr lang="hr-HR" sz="2400" dirty="0">
              <a:solidFill>
                <a:schemeClr val="dk1"/>
              </a:solidFill>
              <a:latin typeface="+mn-lt"/>
              <a:ea typeface="Helvetica Neue"/>
              <a:cs typeface="Helvetica Neue"/>
              <a:sym typeface="Helvetica Neue"/>
            </a:endParaRPr>
          </a:p>
          <a:p>
            <a:pPr marL="0" marR="0" lvl="0" indent="0" algn="l" rtl="0">
              <a:spcBef>
                <a:spcPts val="0"/>
              </a:spcBef>
              <a:spcAft>
                <a:spcPts val="0"/>
              </a:spcAft>
              <a:buNone/>
            </a:pPr>
            <a:endParaRPr lang="hr-HR" dirty="0">
              <a:latin typeface="+mn-lt"/>
            </a:endParaRPr>
          </a:p>
        </p:txBody>
      </p:sp>
      <p:pic>
        <p:nvPicPr>
          <p:cNvPr id="3" name="Picture 2">
            <a:extLst>
              <a:ext uri="{FF2B5EF4-FFF2-40B4-BE49-F238E27FC236}">
                <a16:creationId xmlns:a16="http://schemas.microsoft.com/office/drawing/2014/main" id="{7D0E8AFD-8C14-E685-4317-7393F163B79E}"/>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4852822" y="3953557"/>
            <a:ext cx="2554298" cy="2379886"/>
          </a:xfrm>
          <a:prstGeom prst="rect">
            <a:avLst/>
          </a:prstGeom>
        </p:spPr>
      </p:pic>
    </p:spTree>
    <p:extLst>
      <p:ext uri="{BB962C8B-B14F-4D97-AF65-F5344CB8AC3E}">
        <p14:creationId xmlns:p14="http://schemas.microsoft.com/office/powerpoint/2010/main" val="108009133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17"/>
        <p:cNvGrpSpPr/>
        <p:nvPr/>
      </p:nvGrpSpPr>
      <p:grpSpPr>
        <a:xfrm>
          <a:off x="0" y="0"/>
          <a:ext cx="0" cy="0"/>
          <a:chOff x="0" y="0"/>
          <a:chExt cx="0" cy="0"/>
        </a:xfrm>
      </p:grpSpPr>
      <p:sp>
        <p:nvSpPr>
          <p:cNvPr id="118" name="Google Shape;118;p6"/>
          <p:cNvSpPr txBox="1"/>
          <p:nvPr/>
        </p:nvSpPr>
        <p:spPr>
          <a:xfrm>
            <a:off x="1331999" y="2401311"/>
            <a:ext cx="15967460" cy="830956"/>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hr-HR" sz="4800" b="1">
                <a:solidFill>
                  <a:schemeClr val="tx1"/>
                </a:solidFill>
                <a:latin typeface="+mn-lt"/>
                <a:ea typeface="Helvetica Neue"/>
                <a:cs typeface="Helvetica Neue"/>
                <a:sym typeface="Helvetica Neue"/>
              </a:rPr>
              <a:t>3. </a:t>
            </a:r>
            <a:r>
              <a:rPr lang="es-ES" sz="4800" b="1">
                <a:solidFill>
                  <a:schemeClr val="tx1"/>
                </a:solidFill>
                <a:latin typeface="+mn-lt"/>
                <a:ea typeface="Helvetica Neue"/>
                <a:cs typeface="Helvetica Neue"/>
                <a:sym typeface="Helvetica Neue"/>
              </a:rPr>
              <a:t>Salud y bienestar en la era digital</a:t>
            </a:r>
            <a:endParaRPr lang="hr-HR" sz="4800" dirty="0">
              <a:solidFill>
                <a:schemeClr val="tx1"/>
              </a:solidFill>
              <a:latin typeface="+mn-lt"/>
            </a:endParaRPr>
          </a:p>
        </p:txBody>
      </p:sp>
      <p:sp>
        <p:nvSpPr>
          <p:cNvPr id="119" name="Google Shape;119;p6"/>
          <p:cNvSpPr txBox="1"/>
          <p:nvPr/>
        </p:nvSpPr>
        <p:spPr>
          <a:xfrm>
            <a:off x="1295399" y="3390900"/>
            <a:ext cx="14669531" cy="52318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s-ES" sz="2800" b="1">
                <a:solidFill>
                  <a:srgbClr val="00CCFF"/>
                </a:solidFill>
                <a:latin typeface="+mn-lt"/>
                <a:ea typeface="Helvetica Neue"/>
                <a:cs typeface="Helvetica Neue"/>
                <a:sym typeface="Helvetica Neue"/>
              </a:rPr>
              <a:t>Riesgos de un tiempo de pantalla excesivo y dependencia digital</a:t>
            </a:r>
            <a:endParaRPr lang="es-ES" sz="2800" dirty="0">
              <a:solidFill>
                <a:srgbClr val="00CCFF"/>
              </a:solidFill>
              <a:latin typeface="+mn-lt"/>
            </a:endParaRPr>
          </a:p>
        </p:txBody>
      </p:sp>
      <p:sp>
        <p:nvSpPr>
          <p:cNvPr id="120" name="Google Shape;120;p6"/>
          <p:cNvSpPr txBox="1"/>
          <p:nvPr/>
        </p:nvSpPr>
        <p:spPr>
          <a:xfrm>
            <a:off x="1295400" y="4024780"/>
            <a:ext cx="13557422" cy="5109051"/>
          </a:xfrm>
          <a:prstGeom prst="rect">
            <a:avLst/>
          </a:prstGeom>
          <a:noFill/>
          <a:ln>
            <a:noFill/>
          </a:ln>
        </p:spPr>
        <p:txBody>
          <a:bodyPr spcFirstLastPara="1" wrap="square" lIns="91425" tIns="45700" rIns="91425" bIns="45700" anchor="t" anchorCtr="0">
            <a:spAutoFit/>
          </a:bodyPr>
          <a:lstStyle/>
          <a:p>
            <a:pPr marL="342900" marR="0" lvl="0" indent="-342900" algn="l" rtl="0">
              <a:spcBef>
                <a:spcPts val="0"/>
              </a:spcBef>
              <a:spcAft>
                <a:spcPts val="0"/>
              </a:spcAft>
              <a:buClr>
                <a:srgbClr val="00CCFF"/>
              </a:buClr>
              <a:buFont typeface="Arial" panose="020B0604020202020204" pitchFamily="34" charset="0"/>
              <a:buChar char="•"/>
            </a:pPr>
            <a:r>
              <a:rPr lang="es-ES" sz="2400">
                <a:solidFill>
                  <a:schemeClr val="dk1"/>
                </a:solidFill>
                <a:latin typeface="+mn-lt"/>
                <a:ea typeface="Helvetica Neue"/>
                <a:cs typeface="Helvetica Neue"/>
                <a:sym typeface="Helvetica Neue"/>
              </a:rPr>
              <a:t>Buscar apoyo y responsabilidad: Comparte tus preocupaciones con familiares, amigos o grupos de apoyo de confianza. Establece una responsabilidad mutua para fomentar el uso responsable de la tecnología y proporcionar apoyo para mantener hábitos saludables.</a:t>
            </a:r>
          </a:p>
          <a:p>
            <a:pPr marL="342900" marR="0" lvl="0" indent="-342900" algn="l" rtl="0">
              <a:spcBef>
                <a:spcPts val="0"/>
              </a:spcBef>
              <a:spcAft>
                <a:spcPts val="0"/>
              </a:spcAft>
              <a:buClr>
                <a:srgbClr val="00CCFF"/>
              </a:buClr>
              <a:buFont typeface="Arial" panose="020B0604020202020204" pitchFamily="34" charset="0"/>
              <a:buChar char="•"/>
            </a:pPr>
            <a:r>
              <a:rPr lang="es-ES" sz="2400">
                <a:solidFill>
                  <a:schemeClr val="dk1"/>
                </a:solidFill>
                <a:latin typeface="+mn-lt"/>
                <a:ea typeface="Helvetica Neue"/>
                <a:cs typeface="Helvetica Neue"/>
                <a:sym typeface="Helvetica Neue"/>
              </a:rPr>
              <a:t>Establecer límites digitales: Define límites claros para el uso de la tecnología, como desactivar las notificaciones durante horas específicas, evitar el tiempo de pantalla antes de acostarse o establecer directrices para el uso de dispositivos durante las comidas familiares.</a:t>
            </a:r>
          </a:p>
          <a:p>
            <a:pPr marL="342900" marR="0" lvl="0" indent="-342900" algn="l" rtl="0">
              <a:spcBef>
                <a:spcPts val="0"/>
              </a:spcBef>
              <a:spcAft>
                <a:spcPts val="0"/>
              </a:spcAft>
              <a:buClr>
                <a:srgbClr val="00CCFF"/>
              </a:buClr>
              <a:buFont typeface="Arial" panose="020B0604020202020204" pitchFamily="34" charset="0"/>
              <a:buChar char="•"/>
            </a:pPr>
            <a:endParaRPr lang="en-US" sz="2400" dirty="0">
              <a:solidFill>
                <a:schemeClr val="dk1"/>
              </a:solidFill>
              <a:latin typeface="+mn-lt"/>
              <a:ea typeface="Helvetica Neue"/>
              <a:cs typeface="Helvetica Neue"/>
              <a:sym typeface="Helvetica Neue"/>
            </a:endParaRPr>
          </a:p>
          <a:p>
            <a:pPr marR="0" lvl="0" algn="l" rtl="0">
              <a:spcBef>
                <a:spcPts val="0"/>
              </a:spcBef>
              <a:spcAft>
                <a:spcPts val="0"/>
              </a:spcAft>
              <a:buClr>
                <a:srgbClr val="00CCFF"/>
              </a:buClr>
            </a:pPr>
            <a:r>
              <a:rPr lang="es-ES" sz="2400">
                <a:solidFill>
                  <a:schemeClr val="dk1"/>
                </a:solidFill>
                <a:latin typeface="+mn-lt"/>
                <a:ea typeface="Helvetica Neue"/>
                <a:cs typeface="Helvetica Neue"/>
                <a:sym typeface="Helvetica Neue"/>
              </a:rPr>
              <a:t>Recuerda, el objetivo es desarrollar una relación sana con la tecnología y asegurarte de que enriquece tu vida en lugar de convertirse en una fuente de dependencia excesiva. Poniendo en práctica estas estrategias, puedes mitigar los riesgos asociados al tiempo excesivo frente a la pantalla y promover un estilo de vida más equilibrado y satisfactorio</a:t>
            </a:r>
            <a:r>
              <a:rPr lang="en-US" sz="2400">
                <a:solidFill>
                  <a:schemeClr val="dk1"/>
                </a:solidFill>
                <a:latin typeface="+mn-lt"/>
                <a:ea typeface="Helvetica Neue"/>
                <a:cs typeface="Helvetica Neue"/>
                <a:sym typeface="Helvetica Neue"/>
              </a:rPr>
              <a:t>.</a:t>
            </a:r>
            <a:endParaRPr lang="en-US" sz="2400" dirty="0">
              <a:solidFill>
                <a:schemeClr val="dk1"/>
              </a:solidFill>
              <a:latin typeface="+mn-lt"/>
              <a:ea typeface="Helvetica Neue"/>
              <a:cs typeface="Helvetica Neue"/>
              <a:sym typeface="Helvetica Neue"/>
            </a:endParaRPr>
          </a:p>
          <a:p>
            <a:pPr marR="0" lvl="0" algn="l" rtl="0">
              <a:spcBef>
                <a:spcPts val="0"/>
              </a:spcBef>
              <a:spcAft>
                <a:spcPts val="0"/>
              </a:spcAft>
              <a:buClr>
                <a:srgbClr val="33CCFF"/>
              </a:buClr>
            </a:pPr>
            <a:endParaRPr lang="en-US" sz="2400" dirty="0">
              <a:solidFill>
                <a:schemeClr val="dk1"/>
              </a:solidFill>
              <a:latin typeface="+mn-lt"/>
              <a:ea typeface="Helvetica Neue"/>
              <a:cs typeface="Helvetica Neue"/>
              <a:sym typeface="Helvetica Neue"/>
            </a:endParaRPr>
          </a:p>
          <a:p>
            <a:pPr marL="0" marR="0" lvl="0" indent="0" algn="l" rtl="0">
              <a:spcBef>
                <a:spcPts val="0"/>
              </a:spcBef>
              <a:spcAft>
                <a:spcPts val="0"/>
              </a:spcAft>
              <a:buNone/>
            </a:pPr>
            <a:endParaRPr lang="hr-HR" sz="2400" dirty="0">
              <a:solidFill>
                <a:schemeClr val="dk1"/>
              </a:solidFill>
              <a:latin typeface="+mn-lt"/>
              <a:ea typeface="Helvetica Neue"/>
              <a:cs typeface="Helvetica Neue"/>
              <a:sym typeface="Helvetica Neue"/>
            </a:endParaRPr>
          </a:p>
          <a:p>
            <a:pPr marL="0" marR="0" lvl="0" indent="0" algn="l" rtl="0">
              <a:spcBef>
                <a:spcPts val="0"/>
              </a:spcBef>
              <a:spcAft>
                <a:spcPts val="0"/>
              </a:spcAft>
              <a:buNone/>
            </a:pPr>
            <a:endParaRPr lang="hr-HR" dirty="0">
              <a:latin typeface="+mn-lt"/>
            </a:endParaRPr>
          </a:p>
        </p:txBody>
      </p:sp>
    </p:spTree>
    <p:extLst>
      <p:ext uri="{BB962C8B-B14F-4D97-AF65-F5344CB8AC3E}">
        <p14:creationId xmlns:p14="http://schemas.microsoft.com/office/powerpoint/2010/main" val="234332191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17"/>
        <p:cNvGrpSpPr/>
        <p:nvPr/>
      </p:nvGrpSpPr>
      <p:grpSpPr>
        <a:xfrm>
          <a:off x="0" y="0"/>
          <a:ext cx="0" cy="0"/>
          <a:chOff x="0" y="0"/>
          <a:chExt cx="0" cy="0"/>
        </a:xfrm>
      </p:grpSpPr>
      <p:sp>
        <p:nvSpPr>
          <p:cNvPr id="118" name="Google Shape;118;p6"/>
          <p:cNvSpPr txBox="1"/>
          <p:nvPr/>
        </p:nvSpPr>
        <p:spPr>
          <a:xfrm>
            <a:off x="1331999" y="2401311"/>
            <a:ext cx="15967460" cy="830956"/>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hr-HR" sz="4800" b="1">
                <a:solidFill>
                  <a:schemeClr val="tx1"/>
                </a:solidFill>
                <a:latin typeface="+mn-lt"/>
                <a:ea typeface="Helvetica Neue"/>
                <a:cs typeface="Helvetica Neue"/>
                <a:sym typeface="Helvetica Neue"/>
              </a:rPr>
              <a:t>3. </a:t>
            </a:r>
            <a:r>
              <a:rPr lang="es-ES" sz="4800" b="1">
                <a:solidFill>
                  <a:schemeClr val="tx1"/>
                </a:solidFill>
                <a:latin typeface="+mn-lt"/>
                <a:ea typeface="Helvetica Neue"/>
                <a:cs typeface="Helvetica Neue"/>
                <a:sym typeface="Helvetica Neue"/>
              </a:rPr>
              <a:t>Salud y bienestar en la era digital</a:t>
            </a:r>
            <a:endParaRPr lang="hr-HR" sz="4800" dirty="0">
              <a:solidFill>
                <a:schemeClr val="tx1"/>
              </a:solidFill>
              <a:latin typeface="+mn-lt"/>
            </a:endParaRPr>
          </a:p>
        </p:txBody>
      </p:sp>
      <p:sp>
        <p:nvSpPr>
          <p:cNvPr id="119" name="Google Shape;119;p6"/>
          <p:cNvSpPr txBox="1"/>
          <p:nvPr/>
        </p:nvSpPr>
        <p:spPr>
          <a:xfrm>
            <a:off x="1295399" y="3390900"/>
            <a:ext cx="14669531" cy="52318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800" b="1">
                <a:solidFill>
                  <a:srgbClr val="00CCFF"/>
                </a:solidFill>
                <a:latin typeface="+mn-lt"/>
                <a:ea typeface="Helvetica Neue"/>
                <a:cs typeface="Helvetica Neue"/>
                <a:sym typeface="Helvetica Neue"/>
              </a:rPr>
              <a:t>Salud y herramientas digitales</a:t>
            </a:r>
            <a:endParaRPr lang="es-ES" dirty="0">
              <a:solidFill>
                <a:srgbClr val="00CCFF"/>
              </a:solidFill>
              <a:latin typeface="+mn-lt"/>
            </a:endParaRPr>
          </a:p>
        </p:txBody>
      </p:sp>
      <p:sp>
        <p:nvSpPr>
          <p:cNvPr id="120" name="Google Shape;120;p6"/>
          <p:cNvSpPr txBox="1"/>
          <p:nvPr/>
        </p:nvSpPr>
        <p:spPr>
          <a:xfrm>
            <a:off x="1295399" y="4024780"/>
            <a:ext cx="15534503" cy="5847714"/>
          </a:xfrm>
          <a:prstGeom prst="rect">
            <a:avLst/>
          </a:prstGeom>
          <a:noFill/>
          <a:ln>
            <a:noFill/>
          </a:ln>
        </p:spPr>
        <p:txBody>
          <a:bodyPr spcFirstLastPara="1" wrap="square" lIns="91425" tIns="45700" rIns="91425" bIns="45700" anchor="t" anchorCtr="0">
            <a:spAutoFit/>
          </a:bodyPr>
          <a:lstStyle/>
          <a:p>
            <a:pPr marR="0" lvl="0" algn="l" rtl="0">
              <a:spcBef>
                <a:spcPts val="0"/>
              </a:spcBef>
              <a:spcAft>
                <a:spcPts val="0"/>
              </a:spcAft>
              <a:buClr>
                <a:srgbClr val="33CCFF"/>
              </a:buClr>
            </a:pPr>
            <a:r>
              <a:rPr lang="es-ES" sz="2400">
                <a:solidFill>
                  <a:schemeClr val="dk1"/>
                </a:solidFill>
                <a:latin typeface="+mn-lt"/>
                <a:ea typeface="Helvetica Neue"/>
                <a:cs typeface="Helvetica Neue"/>
                <a:sym typeface="Helvetica Neue"/>
              </a:rPr>
              <a:t>La tecnología puede ofrecer numerosas formas de apoyar y mejorar tu salud. Éstas son algunas de las formas en que la tecnología puede ayudarte con tu salud</a:t>
            </a:r>
            <a:r>
              <a:rPr lang="en-US" sz="2400">
                <a:solidFill>
                  <a:schemeClr val="dk1"/>
                </a:solidFill>
                <a:latin typeface="+mn-lt"/>
                <a:ea typeface="Helvetica Neue"/>
                <a:cs typeface="Helvetica Neue"/>
                <a:sym typeface="Helvetica Neue"/>
              </a:rPr>
              <a:t>:</a:t>
            </a:r>
            <a:endParaRPr lang="en-US" sz="2400" dirty="0">
              <a:solidFill>
                <a:schemeClr val="dk1"/>
              </a:solidFill>
              <a:latin typeface="+mn-lt"/>
              <a:ea typeface="Helvetica Neue"/>
              <a:cs typeface="Helvetica Neue"/>
              <a:sym typeface="Helvetica Neue"/>
            </a:endParaRPr>
          </a:p>
          <a:p>
            <a:pPr marL="342900" marR="0" lvl="0" indent="-342900" algn="l" rtl="0">
              <a:spcBef>
                <a:spcPts val="0"/>
              </a:spcBef>
              <a:spcAft>
                <a:spcPts val="0"/>
              </a:spcAft>
              <a:buClr>
                <a:srgbClr val="33CCFF"/>
              </a:buClr>
              <a:buFont typeface="Arial" panose="020B0604020202020204" pitchFamily="34" charset="0"/>
              <a:buChar char="•"/>
            </a:pPr>
            <a:r>
              <a:rPr lang="es-ES" sz="2400">
                <a:solidFill>
                  <a:schemeClr val="dk1"/>
                </a:solidFill>
                <a:latin typeface="+mn-lt"/>
                <a:ea typeface="Helvetica Neue"/>
                <a:cs typeface="Helvetica Neue"/>
                <a:sym typeface="Helvetica Neue"/>
              </a:rPr>
              <a:t>Acceso a la información: Internet proporciona una gran cantidad de información relacionada con la salud, lo que te permite investigar síntomas, afecciones, tratamientos y medidas preventivas. Los sitios web fiables, las aplicaciones sanitarias y las comunidades en línea pueden ayudarte a tomar decisiones informadas sobre tu salud.</a:t>
            </a:r>
          </a:p>
          <a:p>
            <a:pPr marL="342900" marR="0" lvl="0" indent="-342900" algn="l" rtl="0">
              <a:spcBef>
                <a:spcPts val="0"/>
              </a:spcBef>
              <a:spcAft>
                <a:spcPts val="0"/>
              </a:spcAft>
              <a:buClr>
                <a:srgbClr val="33CCFF"/>
              </a:buClr>
              <a:buFont typeface="Arial" panose="020B0604020202020204" pitchFamily="34" charset="0"/>
              <a:buChar char="•"/>
            </a:pPr>
            <a:r>
              <a:rPr lang="es-ES" sz="2400">
                <a:solidFill>
                  <a:schemeClr val="dk1"/>
                </a:solidFill>
                <a:latin typeface="+mn-lt"/>
                <a:ea typeface="Helvetica Neue"/>
                <a:cs typeface="Helvetica Neue"/>
                <a:sym typeface="Helvetica Neue"/>
              </a:rPr>
              <a:t>Control de la salud: Los dispositivos wearables, como los dispositivos de seguimiento de la actividad física y los relojes inteligentes, pueden controlar diversos aspectos de tu salud, como la frecuencia cardiaca, los patrones de sueño, la actividad física y las calorías quemadas. Estos dispositivos pueden proporcionar información valiosa sobre tu bienestar general y ayudarte a seguir el progreso hacia tus objetivos de salud.</a:t>
            </a:r>
          </a:p>
          <a:p>
            <a:pPr marL="342900" marR="0" lvl="0" indent="-342900" algn="l" rtl="0">
              <a:spcBef>
                <a:spcPts val="0"/>
              </a:spcBef>
              <a:spcAft>
                <a:spcPts val="0"/>
              </a:spcAft>
              <a:buClr>
                <a:srgbClr val="33CCFF"/>
              </a:buClr>
              <a:buFont typeface="Arial" panose="020B0604020202020204" pitchFamily="34" charset="0"/>
              <a:buChar char="•"/>
            </a:pPr>
            <a:r>
              <a:rPr lang="es-ES" sz="2400">
                <a:solidFill>
                  <a:schemeClr val="dk1"/>
                </a:solidFill>
                <a:latin typeface="+mn-lt"/>
                <a:ea typeface="Helvetica Neue"/>
                <a:cs typeface="Helvetica Neue"/>
                <a:sym typeface="Helvetica Neue"/>
              </a:rPr>
              <a:t>Telesalud y consultas a distancia: Los servicios de telesalud te permiten consultar a profesionales sanitarios a distancia mediante videollamadas o chats en línea. Este cómodo método ahorra tiempo y puede ser especialmente beneficioso para citas de seguimiento, revisiones rutinarias o consultas médicas no urgentes.</a:t>
            </a:r>
          </a:p>
          <a:p>
            <a:pPr marR="0" lvl="0" algn="l" rtl="0">
              <a:spcBef>
                <a:spcPts val="0"/>
              </a:spcBef>
              <a:spcAft>
                <a:spcPts val="0"/>
              </a:spcAft>
              <a:buClr>
                <a:srgbClr val="33CCFF"/>
              </a:buClr>
            </a:pPr>
            <a:endParaRPr lang="en-US" sz="2400" dirty="0">
              <a:solidFill>
                <a:schemeClr val="dk1"/>
              </a:solidFill>
              <a:latin typeface="+mn-lt"/>
              <a:ea typeface="Helvetica Neue"/>
              <a:cs typeface="Helvetica Neue"/>
              <a:sym typeface="Helvetica Neue"/>
            </a:endParaRPr>
          </a:p>
          <a:p>
            <a:pPr marL="0" marR="0" lvl="0" indent="0" algn="l" rtl="0">
              <a:spcBef>
                <a:spcPts val="0"/>
              </a:spcBef>
              <a:spcAft>
                <a:spcPts val="0"/>
              </a:spcAft>
              <a:buNone/>
            </a:pPr>
            <a:endParaRPr lang="hr-HR" sz="2400" dirty="0">
              <a:solidFill>
                <a:schemeClr val="dk1"/>
              </a:solidFill>
              <a:latin typeface="+mn-lt"/>
              <a:ea typeface="Helvetica Neue"/>
              <a:cs typeface="Helvetica Neue"/>
              <a:sym typeface="Helvetica Neue"/>
            </a:endParaRPr>
          </a:p>
          <a:p>
            <a:pPr marL="0" marR="0" lvl="0" indent="0" algn="l" rtl="0">
              <a:spcBef>
                <a:spcPts val="0"/>
              </a:spcBef>
              <a:spcAft>
                <a:spcPts val="0"/>
              </a:spcAft>
              <a:buNone/>
            </a:pPr>
            <a:endParaRPr lang="hr-HR" dirty="0">
              <a:latin typeface="+mn-lt"/>
            </a:endParaRPr>
          </a:p>
        </p:txBody>
      </p:sp>
      <p:pic>
        <p:nvPicPr>
          <p:cNvPr id="3" name="Picture 2">
            <a:extLst>
              <a:ext uri="{FF2B5EF4-FFF2-40B4-BE49-F238E27FC236}">
                <a16:creationId xmlns:a16="http://schemas.microsoft.com/office/drawing/2014/main" id="{EDA07950-2E48-7211-9D07-37EBBC8BA8F7}"/>
              </a:ext>
            </a:extLst>
          </p:cNvPr>
          <p:cNvPicPr>
            <a:picLocks noChangeAspect="1"/>
          </p:cNvPicPr>
          <p:nvPr/>
        </p:nvPicPr>
        <p:blipFill>
          <a:blip r:embed="rId3"/>
          <a:stretch>
            <a:fillRect/>
          </a:stretch>
        </p:blipFill>
        <p:spPr>
          <a:xfrm>
            <a:off x="15537334" y="2486025"/>
            <a:ext cx="1762125" cy="1809750"/>
          </a:xfrm>
          <a:prstGeom prst="rect">
            <a:avLst/>
          </a:prstGeom>
        </p:spPr>
      </p:pic>
    </p:spTree>
    <p:extLst>
      <p:ext uri="{BB962C8B-B14F-4D97-AF65-F5344CB8AC3E}">
        <p14:creationId xmlns:p14="http://schemas.microsoft.com/office/powerpoint/2010/main" val="238570873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17"/>
        <p:cNvGrpSpPr/>
        <p:nvPr/>
      </p:nvGrpSpPr>
      <p:grpSpPr>
        <a:xfrm>
          <a:off x="0" y="0"/>
          <a:ext cx="0" cy="0"/>
          <a:chOff x="0" y="0"/>
          <a:chExt cx="0" cy="0"/>
        </a:xfrm>
      </p:grpSpPr>
      <p:sp>
        <p:nvSpPr>
          <p:cNvPr id="118" name="Google Shape;118;p6"/>
          <p:cNvSpPr txBox="1"/>
          <p:nvPr/>
        </p:nvSpPr>
        <p:spPr>
          <a:xfrm>
            <a:off x="1331999" y="2401311"/>
            <a:ext cx="15967460" cy="830956"/>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hr-HR" sz="4800" b="1">
                <a:solidFill>
                  <a:schemeClr val="tx1"/>
                </a:solidFill>
                <a:latin typeface="+mn-lt"/>
                <a:ea typeface="Helvetica Neue"/>
                <a:cs typeface="Helvetica Neue"/>
                <a:sym typeface="Helvetica Neue"/>
              </a:rPr>
              <a:t>3. </a:t>
            </a:r>
            <a:r>
              <a:rPr lang="es-ES" sz="4800" b="1">
                <a:solidFill>
                  <a:schemeClr val="tx1"/>
                </a:solidFill>
                <a:latin typeface="+mn-lt"/>
                <a:ea typeface="Helvetica Neue"/>
                <a:cs typeface="Helvetica Neue"/>
                <a:sym typeface="Helvetica Neue"/>
              </a:rPr>
              <a:t>Salud y bienestar en la era digital</a:t>
            </a:r>
            <a:endParaRPr lang="hr-HR" sz="4800" dirty="0">
              <a:solidFill>
                <a:schemeClr val="tx1"/>
              </a:solidFill>
              <a:latin typeface="+mn-lt"/>
            </a:endParaRPr>
          </a:p>
        </p:txBody>
      </p:sp>
      <p:sp>
        <p:nvSpPr>
          <p:cNvPr id="119" name="Google Shape;119;p6"/>
          <p:cNvSpPr txBox="1"/>
          <p:nvPr/>
        </p:nvSpPr>
        <p:spPr>
          <a:xfrm>
            <a:off x="1295399" y="3390900"/>
            <a:ext cx="14669531" cy="52318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800" b="1">
                <a:solidFill>
                  <a:srgbClr val="00CCFF"/>
                </a:solidFill>
                <a:latin typeface="+mn-lt"/>
                <a:ea typeface="Helvetica Neue"/>
                <a:cs typeface="Helvetica Neue"/>
                <a:sym typeface="Helvetica Neue"/>
              </a:rPr>
              <a:t>Salud y herramientas digitales</a:t>
            </a:r>
            <a:endParaRPr lang="es-ES" sz="2800" dirty="0">
              <a:solidFill>
                <a:srgbClr val="00CCFF"/>
              </a:solidFill>
              <a:latin typeface="+mn-lt"/>
            </a:endParaRPr>
          </a:p>
        </p:txBody>
      </p:sp>
      <p:sp>
        <p:nvSpPr>
          <p:cNvPr id="120" name="Google Shape;120;p6"/>
          <p:cNvSpPr txBox="1"/>
          <p:nvPr/>
        </p:nvSpPr>
        <p:spPr>
          <a:xfrm>
            <a:off x="1295399" y="4024780"/>
            <a:ext cx="15534503" cy="4739719"/>
          </a:xfrm>
          <a:prstGeom prst="rect">
            <a:avLst/>
          </a:prstGeom>
          <a:noFill/>
          <a:ln>
            <a:noFill/>
          </a:ln>
        </p:spPr>
        <p:txBody>
          <a:bodyPr spcFirstLastPara="1" wrap="square" lIns="91425" tIns="45700" rIns="91425" bIns="45700" anchor="t" anchorCtr="0">
            <a:spAutoFit/>
          </a:bodyPr>
          <a:lstStyle/>
          <a:p>
            <a:pPr marL="342900" marR="0" lvl="0" indent="-342900" algn="l" rtl="0">
              <a:spcBef>
                <a:spcPts val="0"/>
              </a:spcBef>
              <a:spcAft>
                <a:spcPts val="0"/>
              </a:spcAft>
              <a:buClr>
                <a:srgbClr val="33CCFF"/>
              </a:buClr>
              <a:buFont typeface="Arial" panose="020B0604020202020204" pitchFamily="34" charset="0"/>
              <a:buChar char="•"/>
            </a:pPr>
            <a:r>
              <a:rPr lang="es-ES" sz="2400">
                <a:solidFill>
                  <a:schemeClr val="dk1"/>
                </a:solidFill>
                <a:latin typeface="+mn-lt"/>
                <a:ea typeface="Helvetica Neue"/>
                <a:cs typeface="Helvetica Neue"/>
                <a:sym typeface="Helvetica Neue"/>
              </a:rPr>
              <a:t>Gestión de la medicación: Las aplicaciones móviles y los organizadores inteligentes de la medicación pueden ayudar a gestionar los medicamentos mediante recordatorios para tomar las pastillas, el seguimiento de los horarios de medicación y las alertas para rellenar la receta. Esta tecnología puede evitar la omisión de dosis y fomentar el cumplimiento de los regímenes de medicación.</a:t>
            </a:r>
          </a:p>
          <a:p>
            <a:pPr marL="342900" marR="0" lvl="0" indent="-342900" algn="l" rtl="0">
              <a:spcBef>
                <a:spcPts val="0"/>
              </a:spcBef>
              <a:spcAft>
                <a:spcPts val="0"/>
              </a:spcAft>
              <a:buClr>
                <a:srgbClr val="33CCFF"/>
              </a:buClr>
              <a:buFont typeface="Arial" panose="020B0604020202020204" pitchFamily="34" charset="0"/>
              <a:buChar char="•"/>
            </a:pPr>
            <a:r>
              <a:rPr lang="es-ES" sz="2400">
                <a:solidFill>
                  <a:schemeClr val="dk1"/>
                </a:solidFill>
                <a:latin typeface="+mn-lt"/>
                <a:ea typeface="Helvetica Neue"/>
                <a:cs typeface="Helvetica Neue"/>
                <a:sym typeface="Helvetica Neue"/>
              </a:rPr>
              <a:t>Apoyo a la salud mental: Diversas aplicaciones de salud mental y plataformas en línea ofrecen recursos para gestionar el estrés, la ansiedad y la depresión. Estas herramientas pueden incluir meditación guiada, ejercicios de respiración, seguimiento del estado de ánimo y sesiones de terapia a través de plataformas digitales.</a:t>
            </a:r>
          </a:p>
          <a:p>
            <a:pPr marL="342900" marR="0" lvl="0" indent="-342900" algn="l" rtl="0">
              <a:spcBef>
                <a:spcPts val="0"/>
              </a:spcBef>
              <a:spcAft>
                <a:spcPts val="0"/>
              </a:spcAft>
              <a:buClr>
                <a:srgbClr val="33CCFF"/>
              </a:buClr>
              <a:buFont typeface="Arial" panose="020B0604020202020204" pitchFamily="34" charset="0"/>
              <a:buChar char="•"/>
            </a:pPr>
            <a:r>
              <a:rPr lang="es-ES" sz="2400">
                <a:solidFill>
                  <a:schemeClr val="dk1"/>
                </a:solidFill>
                <a:latin typeface="+mn-lt"/>
                <a:ea typeface="Helvetica Neue"/>
                <a:cs typeface="Helvetica Neue"/>
                <a:sym typeface="Helvetica Neue"/>
              </a:rPr>
              <a:t>Gestión de historiales médicos: Las historias clínicas digitales y los portales de pacientes permiten acceder y gestionar el historial médico, los resultados de las pruebas y la agenda de citas. Esto agiliza la comunicación con los proveedores sanitarios y garantiza la continuidad de la atención.</a:t>
            </a:r>
          </a:p>
          <a:p>
            <a:pPr marR="0" lvl="0" algn="l" rtl="0">
              <a:spcBef>
                <a:spcPts val="0"/>
              </a:spcBef>
              <a:spcAft>
                <a:spcPts val="0"/>
              </a:spcAft>
              <a:buClr>
                <a:srgbClr val="33CCFF"/>
              </a:buClr>
            </a:pPr>
            <a:endParaRPr lang="en-US" sz="2400" dirty="0">
              <a:solidFill>
                <a:schemeClr val="dk1"/>
              </a:solidFill>
              <a:latin typeface="+mn-lt"/>
              <a:ea typeface="Helvetica Neue"/>
              <a:cs typeface="Helvetica Neue"/>
              <a:sym typeface="Helvetica Neue"/>
            </a:endParaRPr>
          </a:p>
          <a:p>
            <a:pPr marL="0" marR="0" lvl="0" indent="0" algn="l" rtl="0">
              <a:spcBef>
                <a:spcPts val="0"/>
              </a:spcBef>
              <a:spcAft>
                <a:spcPts val="0"/>
              </a:spcAft>
              <a:buNone/>
            </a:pPr>
            <a:endParaRPr lang="hr-HR" sz="2400" dirty="0">
              <a:solidFill>
                <a:schemeClr val="dk1"/>
              </a:solidFill>
              <a:latin typeface="+mn-lt"/>
              <a:ea typeface="Helvetica Neue"/>
              <a:cs typeface="Helvetica Neue"/>
              <a:sym typeface="Helvetica Neue"/>
            </a:endParaRPr>
          </a:p>
          <a:p>
            <a:pPr marL="0" marR="0" lvl="0" indent="0" algn="l" rtl="0">
              <a:spcBef>
                <a:spcPts val="0"/>
              </a:spcBef>
              <a:spcAft>
                <a:spcPts val="0"/>
              </a:spcAft>
              <a:buNone/>
            </a:pPr>
            <a:endParaRPr lang="hr-HR" dirty="0">
              <a:latin typeface="+mn-lt"/>
            </a:endParaRPr>
          </a:p>
        </p:txBody>
      </p:sp>
    </p:spTree>
    <p:extLst>
      <p:ext uri="{BB962C8B-B14F-4D97-AF65-F5344CB8AC3E}">
        <p14:creationId xmlns:p14="http://schemas.microsoft.com/office/powerpoint/2010/main" val="9767826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17"/>
        <p:cNvGrpSpPr/>
        <p:nvPr/>
      </p:nvGrpSpPr>
      <p:grpSpPr>
        <a:xfrm>
          <a:off x="0" y="0"/>
          <a:ext cx="0" cy="0"/>
          <a:chOff x="0" y="0"/>
          <a:chExt cx="0" cy="0"/>
        </a:xfrm>
      </p:grpSpPr>
      <p:sp>
        <p:nvSpPr>
          <p:cNvPr id="118" name="Google Shape;118;p6"/>
          <p:cNvSpPr txBox="1"/>
          <p:nvPr/>
        </p:nvSpPr>
        <p:spPr>
          <a:xfrm>
            <a:off x="1331999" y="2401311"/>
            <a:ext cx="15967460" cy="830956"/>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hr-HR" sz="4800" b="1">
                <a:solidFill>
                  <a:schemeClr val="tx1"/>
                </a:solidFill>
                <a:latin typeface="+mn-lt"/>
                <a:ea typeface="Helvetica Neue"/>
                <a:cs typeface="Helvetica Neue"/>
                <a:sym typeface="Helvetica Neue"/>
              </a:rPr>
              <a:t>3. </a:t>
            </a:r>
            <a:r>
              <a:rPr lang="es-ES" sz="4800" b="1">
                <a:solidFill>
                  <a:schemeClr val="tx1"/>
                </a:solidFill>
                <a:latin typeface="+mn-lt"/>
                <a:ea typeface="Helvetica Neue"/>
                <a:cs typeface="Helvetica Neue"/>
                <a:sym typeface="Helvetica Neue"/>
              </a:rPr>
              <a:t>Salud y bienestar en la era digital</a:t>
            </a:r>
            <a:endParaRPr lang="hr-HR" sz="4800" dirty="0">
              <a:solidFill>
                <a:schemeClr val="tx1"/>
              </a:solidFill>
              <a:latin typeface="+mn-lt"/>
            </a:endParaRPr>
          </a:p>
        </p:txBody>
      </p:sp>
      <p:sp>
        <p:nvSpPr>
          <p:cNvPr id="119" name="Google Shape;119;p6"/>
          <p:cNvSpPr txBox="1"/>
          <p:nvPr/>
        </p:nvSpPr>
        <p:spPr>
          <a:xfrm>
            <a:off x="1295399" y="3390900"/>
            <a:ext cx="14669531" cy="52318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800" b="1">
                <a:solidFill>
                  <a:srgbClr val="00CCFF"/>
                </a:solidFill>
                <a:latin typeface="+mn-lt"/>
                <a:ea typeface="Helvetica Neue"/>
                <a:cs typeface="Helvetica Neue"/>
                <a:sym typeface="Helvetica Neue"/>
              </a:rPr>
              <a:t>Salud y herramientas digitales</a:t>
            </a:r>
            <a:endParaRPr lang="es-ES" sz="2800" dirty="0">
              <a:solidFill>
                <a:srgbClr val="00CCFF"/>
              </a:solidFill>
              <a:latin typeface="+mn-lt"/>
            </a:endParaRPr>
          </a:p>
        </p:txBody>
      </p:sp>
      <p:sp>
        <p:nvSpPr>
          <p:cNvPr id="120" name="Google Shape;120;p6"/>
          <p:cNvSpPr txBox="1"/>
          <p:nvPr/>
        </p:nvSpPr>
        <p:spPr>
          <a:xfrm>
            <a:off x="1295399" y="4024780"/>
            <a:ext cx="15534503" cy="5109051"/>
          </a:xfrm>
          <a:prstGeom prst="rect">
            <a:avLst/>
          </a:prstGeom>
          <a:noFill/>
          <a:ln>
            <a:noFill/>
          </a:ln>
        </p:spPr>
        <p:txBody>
          <a:bodyPr spcFirstLastPara="1" wrap="square" lIns="91425" tIns="45700" rIns="91425" bIns="45700" anchor="t" anchorCtr="0">
            <a:spAutoFit/>
          </a:bodyPr>
          <a:lstStyle/>
          <a:p>
            <a:pPr marL="342900" marR="0" lvl="0" indent="-342900" algn="l" rtl="0">
              <a:spcBef>
                <a:spcPts val="0"/>
              </a:spcBef>
              <a:spcAft>
                <a:spcPts val="0"/>
              </a:spcAft>
              <a:buClr>
                <a:srgbClr val="33CCFF"/>
              </a:buClr>
              <a:buFont typeface="Arial" panose="020B0604020202020204" pitchFamily="34" charset="0"/>
              <a:buChar char="•"/>
            </a:pPr>
            <a:r>
              <a:rPr lang="es-ES" sz="2400">
                <a:solidFill>
                  <a:schemeClr val="dk1"/>
                </a:solidFill>
                <a:latin typeface="+mn-lt"/>
                <a:ea typeface="Helvetica Neue"/>
                <a:cs typeface="Helvetica Neue"/>
                <a:sym typeface="Helvetica Neue"/>
              </a:rPr>
              <a:t>Apoyo y motivación: Las comunidades en línea y las plataformas de redes sociales dedicadas a la salud y el bienestar pueden proporcionar apoyo, motivación y aliento. Conectar con personas de ideas afines puede fomentar un sentimiento de comunidad y ayudarte a rendir cuentas de tus objetivos de salud.</a:t>
            </a:r>
          </a:p>
          <a:p>
            <a:pPr marL="342900" marR="0" lvl="0" indent="-342900" algn="l" rtl="0">
              <a:spcBef>
                <a:spcPts val="0"/>
              </a:spcBef>
              <a:spcAft>
                <a:spcPts val="0"/>
              </a:spcAft>
              <a:buClr>
                <a:srgbClr val="33CCFF"/>
              </a:buClr>
              <a:buFont typeface="Arial" panose="020B0604020202020204" pitchFamily="34" charset="0"/>
              <a:buChar char="•"/>
            </a:pPr>
            <a:r>
              <a:rPr lang="es-ES" sz="2400">
                <a:solidFill>
                  <a:schemeClr val="dk1"/>
                </a:solidFill>
                <a:latin typeface="+mn-lt"/>
                <a:ea typeface="Helvetica Neue"/>
                <a:cs typeface="Helvetica Neue"/>
                <a:sym typeface="Helvetica Neue"/>
              </a:rPr>
              <a:t>Seguimiento de la salud y análisis de datos: La tecnología permite realizar un seguimiento y analizar los datos de salud a lo largo del tiempo, como la tensión arterial, los niveles de glucosa en sangre o el peso. Mediante el seguimiento de tendencias y patrones, puedes identificar áreas de mejora y realizar los ajustes necesarios para optimizar tu salud.</a:t>
            </a:r>
          </a:p>
          <a:p>
            <a:pPr marL="342900" marR="0" lvl="0" indent="-342900" algn="l" rtl="0">
              <a:spcBef>
                <a:spcPts val="0"/>
              </a:spcBef>
              <a:spcAft>
                <a:spcPts val="0"/>
              </a:spcAft>
              <a:buClr>
                <a:srgbClr val="33CCFF"/>
              </a:buClr>
              <a:buFont typeface="Arial" panose="020B0604020202020204" pitchFamily="34" charset="0"/>
              <a:buChar char="•"/>
            </a:pPr>
            <a:endParaRPr lang="en-US" sz="2400" dirty="0">
              <a:solidFill>
                <a:schemeClr val="dk1"/>
              </a:solidFill>
              <a:latin typeface="+mn-lt"/>
              <a:ea typeface="Helvetica Neue"/>
              <a:cs typeface="Helvetica Neue"/>
              <a:sym typeface="Helvetica Neue"/>
            </a:endParaRPr>
          </a:p>
          <a:p>
            <a:pPr marR="0" lvl="0" algn="l" rtl="0">
              <a:spcBef>
                <a:spcPts val="0"/>
              </a:spcBef>
              <a:spcAft>
                <a:spcPts val="0"/>
              </a:spcAft>
              <a:buClr>
                <a:srgbClr val="33CCFF"/>
              </a:buClr>
            </a:pPr>
            <a:r>
              <a:rPr lang="es-ES" sz="2400">
                <a:solidFill>
                  <a:schemeClr val="dk1"/>
                </a:solidFill>
                <a:latin typeface="+mn-lt"/>
                <a:ea typeface="Helvetica Neue"/>
                <a:cs typeface="Helvetica Neue"/>
                <a:sym typeface="Helvetica Neue"/>
              </a:rPr>
              <a:t>Recuerda que, aunque la tecnología puede ser una valiosa herramienta de apoyo a tu salud, es importante utilizarla con prudencia y junto con asesoramiento médico profesional. Consulta siempre a profesionales sanitarios para obtener un diagnóstico preciso, recomendaciones de tratamiento y orientación personalizada</a:t>
            </a:r>
            <a:r>
              <a:rPr lang="en-US" sz="2400">
                <a:solidFill>
                  <a:schemeClr val="dk1"/>
                </a:solidFill>
                <a:latin typeface="+mn-lt"/>
                <a:ea typeface="Helvetica Neue"/>
                <a:cs typeface="Helvetica Neue"/>
                <a:sym typeface="Helvetica Neue"/>
              </a:rPr>
              <a:t>.</a:t>
            </a:r>
            <a:endParaRPr lang="en-US" sz="2400" dirty="0">
              <a:solidFill>
                <a:schemeClr val="dk1"/>
              </a:solidFill>
              <a:latin typeface="+mn-lt"/>
              <a:ea typeface="Helvetica Neue"/>
              <a:cs typeface="Helvetica Neue"/>
              <a:sym typeface="Helvetica Neue"/>
            </a:endParaRPr>
          </a:p>
          <a:p>
            <a:pPr marR="0" lvl="0" algn="l" rtl="0">
              <a:spcBef>
                <a:spcPts val="0"/>
              </a:spcBef>
              <a:spcAft>
                <a:spcPts val="0"/>
              </a:spcAft>
              <a:buClr>
                <a:srgbClr val="33CCFF"/>
              </a:buClr>
            </a:pPr>
            <a:endParaRPr lang="en-US" sz="2400" dirty="0">
              <a:solidFill>
                <a:schemeClr val="dk1"/>
              </a:solidFill>
              <a:latin typeface="+mn-lt"/>
              <a:ea typeface="Helvetica Neue"/>
              <a:cs typeface="Helvetica Neue"/>
              <a:sym typeface="Helvetica Neue"/>
            </a:endParaRPr>
          </a:p>
          <a:p>
            <a:pPr marL="0" marR="0" lvl="0" indent="0" algn="l" rtl="0">
              <a:spcBef>
                <a:spcPts val="0"/>
              </a:spcBef>
              <a:spcAft>
                <a:spcPts val="0"/>
              </a:spcAft>
              <a:buNone/>
            </a:pPr>
            <a:endParaRPr lang="hr-HR" sz="2400" dirty="0">
              <a:solidFill>
                <a:schemeClr val="dk1"/>
              </a:solidFill>
              <a:latin typeface="+mn-lt"/>
              <a:ea typeface="Helvetica Neue"/>
              <a:cs typeface="Helvetica Neue"/>
              <a:sym typeface="Helvetica Neue"/>
            </a:endParaRPr>
          </a:p>
          <a:p>
            <a:pPr marL="0" marR="0" lvl="0" indent="0" algn="l" rtl="0">
              <a:spcBef>
                <a:spcPts val="0"/>
              </a:spcBef>
              <a:spcAft>
                <a:spcPts val="0"/>
              </a:spcAft>
              <a:buNone/>
            </a:pPr>
            <a:endParaRPr lang="hr-HR" dirty="0">
              <a:latin typeface="+mn-lt"/>
            </a:endParaRPr>
          </a:p>
        </p:txBody>
      </p:sp>
    </p:spTree>
    <p:extLst>
      <p:ext uri="{BB962C8B-B14F-4D97-AF65-F5344CB8AC3E}">
        <p14:creationId xmlns:p14="http://schemas.microsoft.com/office/powerpoint/2010/main" val="234407496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56"/>
        <p:cNvGrpSpPr/>
        <p:nvPr/>
      </p:nvGrpSpPr>
      <p:grpSpPr>
        <a:xfrm>
          <a:off x="0" y="0"/>
          <a:ext cx="0" cy="0"/>
          <a:chOff x="0" y="0"/>
          <a:chExt cx="0" cy="0"/>
        </a:xfrm>
      </p:grpSpPr>
      <p:sp>
        <p:nvSpPr>
          <p:cNvPr id="57" name="Google Shape;57;p2"/>
          <p:cNvSpPr txBox="1"/>
          <p:nvPr/>
        </p:nvSpPr>
        <p:spPr>
          <a:xfrm>
            <a:off x="1219200" y="2660879"/>
            <a:ext cx="3361031" cy="83099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s-ES" sz="4800" b="1">
                <a:solidFill>
                  <a:srgbClr val="00CCFF"/>
                </a:solidFill>
                <a:latin typeface="+mn-lt"/>
                <a:ea typeface="Helvetica Neue"/>
                <a:cs typeface="Helvetica Neue"/>
                <a:sym typeface="Helvetica Neue"/>
              </a:rPr>
              <a:t>Índice</a:t>
            </a:r>
            <a:endParaRPr dirty="0">
              <a:solidFill>
                <a:srgbClr val="00CCFF"/>
              </a:solidFill>
              <a:latin typeface="+mn-lt"/>
            </a:endParaRPr>
          </a:p>
        </p:txBody>
      </p:sp>
      <p:sp>
        <p:nvSpPr>
          <p:cNvPr id="58" name="Google Shape;58;p2"/>
          <p:cNvSpPr txBox="1"/>
          <p:nvPr/>
        </p:nvSpPr>
        <p:spPr>
          <a:xfrm>
            <a:off x="1953510" y="3703666"/>
            <a:ext cx="1544782" cy="83099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s-ES" sz="4800" b="1">
                <a:solidFill>
                  <a:srgbClr val="33CCFF"/>
                </a:solidFill>
                <a:latin typeface="+mn-lt"/>
                <a:ea typeface="Helvetica Neue"/>
                <a:cs typeface="Helvetica Neue"/>
                <a:sym typeface="Helvetica Neue"/>
              </a:rPr>
              <a:t>1</a:t>
            </a:r>
            <a:endParaRPr>
              <a:solidFill>
                <a:srgbClr val="33CCFF"/>
              </a:solidFill>
              <a:latin typeface="+mn-lt"/>
            </a:endParaRPr>
          </a:p>
        </p:txBody>
      </p:sp>
      <p:sp>
        <p:nvSpPr>
          <p:cNvPr id="59" name="Google Shape;59;p2"/>
          <p:cNvSpPr txBox="1"/>
          <p:nvPr/>
        </p:nvSpPr>
        <p:spPr>
          <a:xfrm>
            <a:off x="1953510" y="5786894"/>
            <a:ext cx="1544782" cy="83099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s-ES" sz="4800" b="1" dirty="0">
                <a:solidFill>
                  <a:srgbClr val="33CCFF"/>
                </a:solidFill>
                <a:latin typeface="+mn-lt"/>
                <a:ea typeface="Helvetica Neue"/>
                <a:cs typeface="Helvetica Neue"/>
                <a:sym typeface="Helvetica Neue"/>
              </a:rPr>
              <a:t>2</a:t>
            </a:r>
            <a:endParaRPr dirty="0">
              <a:solidFill>
                <a:srgbClr val="33CCFF"/>
              </a:solidFill>
              <a:latin typeface="+mn-lt"/>
            </a:endParaRPr>
          </a:p>
        </p:txBody>
      </p:sp>
      <p:sp>
        <p:nvSpPr>
          <p:cNvPr id="60" name="Google Shape;60;p2"/>
          <p:cNvSpPr txBox="1"/>
          <p:nvPr/>
        </p:nvSpPr>
        <p:spPr>
          <a:xfrm>
            <a:off x="1946583" y="7703683"/>
            <a:ext cx="1544782" cy="83099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s-ES" sz="4800" b="1">
                <a:solidFill>
                  <a:srgbClr val="33CCFF"/>
                </a:solidFill>
                <a:latin typeface="+mn-lt"/>
                <a:ea typeface="Helvetica Neue"/>
                <a:cs typeface="Helvetica Neue"/>
                <a:sym typeface="Helvetica Neue"/>
              </a:rPr>
              <a:t>3</a:t>
            </a:r>
            <a:endParaRPr>
              <a:solidFill>
                <a:srgbClr val="33CCFF"/>
              </a:solidFill>
              <a:latin typeface="+mn-lt"/>
            </a:endParaRPr>
          </a:p>
        </p:txBody>
      </p:sp>
      <p:sp>
        <p:nvSpPr>
          <p:cNvPr id="61" name="Google Shape;61;p2"/>
          <p:cNvSpPr txBox="1"/>
          <p:nvPr/>
        </p:nvSpPr>
        <p:spPr>
          <a:xfrm>
            <a:off x="2650217" y="3892895"/>
            <a:ext cx="3799713" cy="830956"/>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hr-HR" sz="2400">
                <a:solidFill>
                  <a:schemeClr val="dk1"/>
                </a:solidFill>
                <a:latin typeface="+mn-lt"/>
                <a:sym typeface="Helvetica Neue"/>
              </a:rPr>
              <a:t>Introducción a la ciberseguridad</a:t>
            </a:r>
            <a:endParaRPr lang="hr-HR" dirty="0">
              <a:latin typeface="+mn-lt"/>
            </a:endParaRPr>
          </a:p>
        </p:txBody>
      </p:sp>
      <p:sp>
        <p:nvSpPr>
          <p:cNvPr id="62" name="Google Shape;62;p2"/>
          <p:cNvSpPr txBox="1"/>
          <p:nvPr/>
        </p:nvSpPr>
        <p:spPr>
          <a:xfrm>
            <a:off x="2613798" y="5927481"/>
            <a:ext cx="4192578" cy="830956"/>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s-ES" sz="2400">
                <a:solidFill>
                  <a:schemeClr val="dk1"/>
                </a:solidFill>
                <a:latin typeface="+mn-lt"/>
                <a:ea typeface="Helvetica Neue"/>
                <a:cs typeface="Helvetica Neue"/>
                <a:sym typeface="Helvetica Neue"/>
              </a:rPr>
              <a:t>Navegación segura por Internet</a:t>
            </a:r>
            <a:endParaRPr lang="hr-HR" dirty="0">
              <a:latin typeface="+mn-lt"/>
            </a:endParaRPr>
          </a:p>
        </p:txBody>
      </p:sp>
      <p:sp>
        <p:nvSpPr>
          <p:cNvPr id="63" name="Google Shape;63;p2"/>
          <p:cNvSpPr txBox="1"/>
          <p:nvPr/>
        </p:nvSpPr>
        <p:spPr>
          <a:xfrm>
            <a:off x="2599943" y="7795628"/>
            <a:ext cx="3461644" cy="830956"/>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s-ES" sz="2400">
                <a:solidFill>
                  <a:schemeClr val="dk1"/>
                </a:solidFill>
                <a:latin typeface="+mn-lt"/>
                <a:ea typeface="Helvetica Neue"/>
                <a:cs typeface="Helvetica Neue"/>
                <a:sym typeface="Helvetica Neue"/>
              </a:rPr>
              <a:t>Salud y bienestar en la era digital</a:t>
            </a:r>
            <a:endParaRPr lang="es-ES" dirty="0">
              <a:latin typeface="+mn-lt"/>
            </a:endParaRPr>
          </a:p>
        </p:txBody>
      </p:sp>
      <p:sp>
        <p:nvSpPr>
          <p:cNvPr id="67" name="Google Shape;67;p2"/>
          <p:cNvSpPr txBox="1"/>
          <p:nvPr/>
        </p:nvSpPr>
        <p:spPr>
          <a:xfrm>
            <a:off x="6792578" y="3363554"/>
            <a:ext cx="6167060" cy="461624"/>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s-ES" sz="2400">
                <a:solidFill>
                  <a:schemeClr val="dk1"/>
                </a:solidFill>
                <a:latin typeface="+mn-lt"/>
                <a:ea typeface="Helvetica Neue"/>
                <a:cs typeface="Helvetica Neue"/>
                <a:sym typeface="Helvetica Neue"/>
              </a:rPr>
              <a:t>Comprender los riesgos de ciberseguridad</a:t>
            </a:r>
            <a:endParaRPr lang="es-ES" dirty="0">
              <a:latin typeface="+mn-lt"/>
            </a:endParaRPr>
          </a:p>
        </p:txBody>
      </p:sp>
      <p:sp>
        <p:nvSpPr>
          <p:cNvPr id="68" name="Google Shape;68;p2"/>
          <p:cNvSpPr txBox="1"/>
          <p:nvPr/>
        </p:nvSpPr>
        <p:spPr>
          <a:xfrm>
            <a:off x="6806376" y="3947207"/>
            <a:ext cx="6674049" cy="461624"/>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400">
                <a:solidFill>
                  <a:schemeClr val="dk1"/>
                </a:solidFill>
                <a:latin typeface="+mn-lt"/>
                <a:ea typeface="Helvetica Neue"/>
                <a:cs typeface="Helvetica Neue"/>
                <a:sym typeface="Helvetica Neue"/>
              </a:rPr>
              <a:t>Tipos comunes de ciberamenazas</a:t>
            </a:r>
            <a:endParaRPr lang="es-ES" dirty="0">
              <a:latin typeface="+mn-lt"/>
            </a:endParaRPr>
          </a:p>
        </p:txBody>
      </p:sp>
      <p:sp>
        <p:nvSpPr>
          <p:cNvPr id="69" name="Google Shape;69;p2"/>
          <p:cNvSpPr txBox="1"/>
          <p:nvPr/>
        </p:nvSpPr>
        <p:spPr>
          <a:xfrm>
            <a:off x="6792577" y="4454429"/>
            <a:ext cx="9176482" cy="461624"/>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s-ES" sz="2400">
                <a:solidFill>
                  <a:schemeClr val="dk1"/>
                </a:solidFill>
                <a:latin typeface="+mn-lt"/>
                <a:ea typeface="Helvetica Neue"/>
                <a:cs typeface="Helvetica Neue"/>
                <a:sym typeface="Helvetica Neue"/>
              </a:rPr>
              <a:t>Importancia de la ciberseguridad para las personas mayores</a:t>
            </a:r>
            <a:endParaRPr dirty="0">
              <a:latin typeface="+mn-lt"/>
            </a:endParaRPr>
          </a:p>
        </p:txBody>
      </p:sp>
      <p:sp>
        <p:nvSpPr>
          <p:cNvPr id="70" name="Google Shape;70;p2"/>
          <p:cNvSpPr/>
          <p:nvPr/>
        </p:nvSpPr>
        <p:spPr>
          <a:xfrm>
            <a:off x="6362128" y="3382940"/>
            <a:ext cx="175604" cy="1540953"/>
          </a:xfrm>
          <a:prstGeom prst="leftBrace">
            <a:avLst>
              <a:gd name="adj1" fmla="val 8333"/>
              <a:gd name="adj2" fmla="val 50000"/>
            </a:avLst>
          </a:prstGeom>
          <a:noFill/>
          <a:ln w="9525" cap="flat" cmpd="sng">
            <a:solidFill>
              <a:srgbClr val="4A7DBA"/>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mn-lt"/>
              <a:ea typeface="Calibri"/>
              <a:cs typeface="Calibri"/>
              <a:sym typeface="Calibri"/>
            </a:endParaRPr>
          </a:p>
        </p:txBody>
      </p:sp>
      <p:sp>
        <p:nvSpPr>
          <p:cNvPr id="71" name="Google Shape;71;p2"/>
          <p:cNvSpPr/>
          <p:nvPr/>
        </p:nvSpPr>
        <p:spPr>
          <a:xfrm>
            <a:off x="6449930" y="7315756"/>
            <a:ext cx="237794" cy="1540953"/>
          </a:xfrm>
          <a:prstGeom prst="leftBrace">
            <a:avLst>
              <a:gd name="adj1" fmla="val 8333"/>
              <a:gd name="adj2" fmla="val 50000"/>
            </a:avLst>
          </a:prstGeom>
          <a:noFill/>
          <a:ln w="9525" cap="flat" cmpd="sng">
            <a:solidFill>
              <a:srgbClr val="4A7DBA"/>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mn-lt"/>
              <a:ea typeface="Calibri"/>
              <a:cs typeface="Calibri"/>
              <a:sym typeface="Calibri"/>
            </a:endParaRPr>
          </a:p>
        </p:txBody>
      </p:sp>
      <p:sp>
        <p:nvSpPr>
          <p:cNvPr id="72" name="Google Shape;72;p2"/>
          <p:cNvSpPr/>
          <p:nvPr/>
        </p:nvSpPr>
        <p:spPr>
          <a:xfrm>
            <a:off x="6375199" y="5387836"/>
            <a:ext cx="237794" cy="1540953"/>
          </a:xfrm>
          <a:prstGeom prst="leftBrace">
            <a:avLst>
              <a:gd name="adj1" fmla="val 8333"/>
              <a:gd name="adj2" fmla="val 50000"/>
            </a:avLst>
          </a:prstGeom>
          <a:noFill/>
          <a:ln w="9525" cap="flat" cmpd="sng">
            <a:solidFill>
              <a:srgbClr val="4A7DBA"/>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mn-lt"/>
              <a:ea typeface="Calibri"/>
              <a:cs typeface="Calibri"/>
              <a:sym typeface="Calibri"/>
            </a:endParaRPr>
          </a:p>
        </p:txBody>
      </p:sp>
      <p:sp>
        <p:nvSpPr>
          <p:cNvPr id="73" name="Google Shape;73;p2"/>
          <p:cNvSpPr txBox="1"/>
          <p:nvPr/>
        </p:nvSpPr>
        <p:spPr>
          <a:xfrm>
            <a:off x="6792578" y="5284055"/>
            <a:ext cx="7182117" cy="830956"/>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s-ES" sz="2400">
                <a:solidFill>
                  <a:schemeClr val="dk1"/>
                </a:solidFill>
                <a:latin typeface="+mn-lt"/>
                <a:ea typeface="Helvetica Neue"/>
                <a:cs typeface="Helvetica Neue"/>
                <a:sym typeface="Helvetica Neue"/>
              </a:rPr>
              <a:t>Buenas prácticas para mantenerse seguro en el entorno digital </a:t>
            </a:r>
            <a:endParaRPr dirty="0">
              <a:latin typeface="+mn-lt"/>
            </a:endParaRPr>
          </a:p>
        </p:txBody>
      </p:sp>
      <p:sp>
        <p:nvSpPr>
          <p:cNvPr id="75" name="Google Shape;75;p2"/>
          <p:cNvSpPr txBox="1"/>
          <p:nvPr/>
        </p:nvSpPr>
        <p:spPr>
          <a:xfrm>
            <a:off x="6792577" y="6120345"/>
            <a:ext cx="7182117" cy="830956"/>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s-ES" sz="2400">
                <a:solidFill>
                  <a:schemeClr val="dk1"/>
                </a:solidFill>
                <a:latin typeface="+mn-lt"/>
                <a:ea typeface="Helvetica Neue"/>
                <a:cs typeface="Helvetica Neue"/>
                <a:sym typeface="Helvetica Neue"/>
              </a:rPr>
              <a:t>Aumentar la seguridad en línea con herramientas de navegación segura</a:t>
            </a:r>
            <a:endParaRPr dirty="0">
              <a:latin typeface="+mn-lt"/>
            </a:endParaRPr>
          </a:p>
        </p:txBody>
      </p:sp>
      <p:sp>
        <p:nvSpPr>
          <p:cNvPr id="76" name="Google Shape;76;p2"/>
          <p:cNvSpPr txBox="1"/>
          <p:nvPr/>
        </p:nvSpPr>
        <p:spPr>
          <a:xfrm>
            <a:off x="6794332" y="7355440"/>
            <a:ext cx="6733337" cy="830956"/>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s-ES" sz="2400">
                <a:solidFill>
                  <a:schemeClr val="dk1"/>
                </a:solidFill>
                <a:latin typeface="+mn-lt"/>
                <a:ea typeface="Helvetica Neue"/>
                <a:cs typeface="Helvetica Neue"/>
                <a:sym typeface="Helvetica Neue"/>
              </a:rPr>
              <a:t>Riesgos de un tiempo de pantalla excesivo y dependencia digital</a:t>
            </a:r>
            <a:endParaRPr dirty="0">
              <a:latin typeface="+mn-lt"/>
            </a:endParaRPr>
          </a:p>
        </p:txBody>
      </p:sp>
      <p:sp>
        <p:nvSpPr>
          <p:cNvPr id="78" name="Google Shape;78;p2"/>
          <p:cNvSpPr txBox="1"/>
          <p:nvPr/>
        </p:nvSpPr>
        <p:spPr>
          <a:xfrm>
            <a:off x="6806376" y="8191730"/>
            <a:ext cx="4841312" cy="461624"/>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hr-HR" sz="2400">
                <a:solidFill>
                  <a:schemeClr val="dk1"/>
                </a:solidFill>
                <a:latin typeface="+mn-lt"/>
                <a:sym typeface="Helvetica Neue"/>
              </a:rPr>
              <a:t>Salud y herramientas digitales</a:t>
            </a:r>
            <a:endParaRPr dirty="0">
              <a:latin typeface="+mn-lt"/>
            </a:endParaRPr>
          </a:p>
        </p:txBody>
      </p:sp>
      <p:pic>
        <p:nvPicPr>
          <p:cNvPr id="4098" name="Picture 2" descr="https://www.digital-boomer.eu/images/suite.pn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4081302" y="5002945"/>
            <a:ext cx="3722380" cy="4299647"/>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185"/>
        <p:cNvGrpSpPr/>
        <p:nvPr/>
      </p:nvGrpSpPr>
      <p:grpSpPr>
        <a:xfrm>
          <a:off x="0" y="0"/>
          <a:ext cx="0" cy="0"/>
          <a:chOff x="0" y="0"/>
          <a:chExt cx="0" cy="0"/>
        </a:xfrm>
      </p:grpSpPr>
      <p:sp>
        <p:nvSpPr>
          <p:cNvPr id="186" name="Google Shape;186;p11"/>
          <p:cNvSpPr/>
          <p:nvPr/>
        </p:nvSpPr>
        <p:spPr>
          <a:xfrm>
            <a:off x="9007522" y="4205811"/>
            <a:ext cx="6287434" cy="2308324"/>
          </a:xfrm>
          <a:prstGeom prst="rect">
            <a:avLst/>
          </a:prstGeom>
          <a:solidFill>
            <a:schemeClr val="lt1"/>
          </a:solidFill>
          <a:ln w="25400" cap="flat" cmpd="sng">
            <a:solidFill>
              <a:srgbClr val="4D94B7"/>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mn-lt"/>
              <a:ea typeface="Calibri"/>
              <a:cs typeface="Calibri"/>
              <a:sym typeface="Calibri"/>
            </a:endParaRPr>
          </a:p>
        </p:txBody>
      </p:sp>
      <p:grpSp>
        <p:nvGrpSpPr>
          <p:cNvPr id="187" name="Google Shape;187;p11"/>
          <p:cNvGrpSpPr/>
          <p:nvPr/>
        </p:nvGrpSpPr>
        <p:grpSpPr>
          <a:xfrm>
            <a:off x="9007522" y="1683238"/>
            <a:ext cx="6131322" cy="2308324"/>
            <a:chOff x="1219200" y="2400300"/>
            <a:chExt cx="5812593" cy="2308324"/>
          </a:xfrm>
        </p:grpSpPr>
        <p:sp>
          <p:nvSpPr>
            <p:cNvPr id="188" name="Google Shape;188;p11"/>
            <p:cNvSpPr/>
            <p:nvPr/>
          </p:nvSpPr>
          <p:spPr>
            <a:xfrm>
              <a:off x="1219200" y="2400300"/>
              <a:ext cx="5590487" cy="2308324"/>
            </a:xfrm>
            <a:prstGeom prst="rect">
              <a:avLst/>
            </a:prstGeom>
            <a:solidFill>
              <a:schemeClr val="lt1"/>
            </a:solidFill>
            <a:ln w="25400" cap="flat" cmpd="sng">
              <a:solidFill>
                <a:srgbClr val="4D94B7"/>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mn-lt"/>
                <a:ea typeface="Calibri"/>
                <a:cs typeface="Calibri"/>
                <a:sym typeface="Calibri"/>
              </a:endParaRPr>
            </a:p>
          </p:txBody>
        </p:sp>
        <p:sp>
          <p:nvSpPr>
            <p:cNvPr id="189" name="Google Shape;189;p11"/>
            <p:cNvSpPr/>
            <p:nvPr/>
          </p:nvSpPr>
          <p:spPr>
            <a:xfrm>
              <a:off x="1409604" y="2566863"/>
              <a:ext cx="5622189" cy="2000507"/>
            </a:xfrm>
            <a:prstGeom prst="rect">
              <a:avLst/>
            </a:prstGeom>
            <a:noFill/>
            <a:ln>
              <a:noFill/>
            </a:ln>
          </p:spPr>
          <p:txBody>
            <a:bodyPr spcFirstLastPara="1" wrap="square" lIns="91425" tIns="45700" rIns="91425" bIns="45700" anchor="t" anchorCtr="0">
              <a:spAutoFit/>
            </a:bodyPr>
            <a:lstStyle/>
            <a:p>
              <a:pPr marR="0" lvl="0" algn="l" rtl="0">
                <a:spcBef>
                  <a:spcPts val="0"/>
                </a:spcBef>
                <a:spcAft>
                  <a:spcPts val="0"/>
                </a:spcAft>
                <a:buClr>
                  <a:schemeClr val="dk1"/>
                </a:buClr>
                <a:buSzPts val="2400"/>
              </a:pPr>
              <a:r>
                <a:rPr lang="en-US" sz="2000">
                  <a:solidFill>
                    <a:schemeClr val="dk1"/>
                  </a:solidFill>
                  <a:latin typeface="+mn-lt"/>
                  <a:ea typeface="Helvetica Neue"/>
                  <a:cs typeface="Helvetica Neue"/>
                  <a:sym typeface="Helvetica Neue"/>
                </a:rPr>
                <a:t>En ciberseguridad, los riesgos se refieren a:</a:t>
              </a:r>
              <a:endParaRPr lang="en-US" sz="2000" dirty="0">
                <a:solidFill>
                  <a:schemeClr val="dk1"/>
                </a:solidFill>
                <a:latin typeface="+mn-lt"/>
                <a:ea typeface="Helvetica Neue"/>
                <a:cs typeface="Helvetica Neue"/>
                <a:sym typeface="Helvetica Neue"/>
              </a:endParaRPr>
            </a:p>
            <a:p>
              <a:pPr marR="0" lvl="0" algn="l" rtl="0">
                <a:spcBef>
                  <a:spcPts val="0"/>
                </a:spcBef>
                <a:spcAft>
                  <a:spcPts val="0"/>
                </a:spcAft>
                <a:buClr>
                  <a:schemeClr val="dk1"/>
                </a:buClr>
                <a:buSzPts val="2400"/>
              </a:pPr>
              <a:r>
                <a:rPr lang="en-US" sz="2000" dirty="0">
                  <a:solidFill>
                    <a:schemeClr val="dk1"/>
                  </a:solidFill>
                  <a:latin typeface="+mn-lt"/>
                  <a:ea typeface="Helvetica Neue"/>
                  <a:cs typeface="Helvetica Neue"/>
                  <a:sym typeface="Helvetica Neue"/>
                </a:rPr>
                <a:t>a</a:t>
              </a:r>
              <a:r>
                <a:rPr lang="hr-HR" sz="2000">
                  <a:solidFill>
                    <a:schemeClr val="dk1"/>
                  </a:solidFill>
                  <a:latin typeface="+mn-lt"/>
                  <a:ea typeface="Helvetica Neue"/>
                  <a:cs typeface="Helvetica Neue"/>
                  <a:sym typeface="Helvetica Neue"/>
                </a:rPr>
                <a:t>. </a:t>
              </a:r>
              <a:r>
                <a:rPr lang="es-ES" sz="2000">
                  <a:solidFill>
                    <a:schemeClr val="dk1"/>
                  </a:solidFill>
                  <a:latin typeface="+mn-lt"/>
                  <a:ea typeface="Helvetica Neue"/>
                  <a:cs typeface="Helvetica Neue"/>
                  <a:sym typeface="Helvetica Neue"/>
                </a:rPr>
                <a:t>Peligros potenciales al conectarse a Internet</a:t>
              </a:r>
              <a:r>
                <a:rPr lang="en-US" sz="2000">
                  <a:solidFill>
                    <a:schemeClr val="dk1"/>
                  </a:solidFill>
                  <a:latin typeface="+mn-lt"/>
                  <a:ea typeface="Helvetica Neue"/>
                  <a:cs typeface="Helvetica Neue"/>
                  <a:sym typeface="Helvetica Neue"/>
                </a:rPr>
                <a:t>.</a:t>
              </a:r>
              <a:endParaRPr lang="en-US" sz="2000" dirty="0">
                <a:solidFill>
                  <a:schemeClr val="dk1"/>
                </a:solidFill>
                <a:latin typeface="+mn-lt"/>
                <a:ea typeface="Helvetica Neue"/>
                <a:cs typeface="Helvetica Neue"/>
                <a:sym typeface="Helvetica Neue"/>
              </a:endParaRPr>
            </a:p>
            <a:p>
              <a:pPr marR="0" lvl="0" algn="l" rtl="0">
                <a:spcBef>
                  <a:spcPts val="0"/>
                </a:spcBef>
                <a:spcAft>
                  <a:spcPts val="0"/>
                </a:spcAft>
                <a:buClr>
                  <a:schemeClr val="dk1"/>
                </a:buClr>
                <a:buSzPts val="2400"/>
              </a:pPr>
              <a:r>
                <a:rPr lang="en-US" sz="2000" dirty="0">
                  <a:solidFill>
                    <a:schemeClr val="dk1"/>
                  </a:solidFill>
                  <a:latin typeface="+mn-lt"/>
                  <a:ea typeface="Helvetica Neue"/>
                  <a:cs typeface="Helvetica Neue"/>
                  <a:sym typeface="Helvetica Neue"/>
                </a:rPr>
                <a:t>b</a:t>
              </a:r>
              <a:r>
                <a:rPr lang="hr-HR" sz="2000">
                  <a:solidFill>
                    <a:schemeClr val="dk1"/>
                  </a:solidFill>
                  <a:latin typeface="+mn-lt"/>
                  <a:ea typeface="Helvetica Neue"/>
                  <a:cs typeface="Helvetica Neue"/>
                  <a:sym typeface="Helvetica Neue"/>
                </a:rPr>
                <a:t>. </a:t>
              </a:r>
              <a:r>
                <a:rPr lang="en-US" sz="2000">
                  <a:solidFill>
                    <a:schemeClr val="dk1"/>
                  </a:solidFill>
                  <a:latin typeface="+mn-lt"/>
                  <a:ea typeface="Helvetica Neue"/>
                  <a:cs typeface="Helvetica Neue"/>
                  <a:sym typeface="Helvetica Neue"/>
                </a:rPr>
                <a:t>Medidas de seguridad físicas.</a:t>
              </a:r>
              <a:endParaRPr lang="en-US" sz="2000" dirty="0">
                <a:solidFill>
                  <a:schemeClr val="dk1"/>
                </a:solidFill>
                <a:latin typeface="+mn-lt"/>
                <a:ea typeface="Helvetica Neue"/>
                <a:cs typeface="Helvetica Neue"/>
                <a:sym typeface="Helvetica Neue"/>
              </a:endParaRPr>
            </a:p>
            <a:p>
              <a:pPr marR="0" lvl="0" algn="l" rtl="0">
                <a:spcBef>
                  <a:spcPts val="0"/>
                </a:spcBef>
                <a:spcAft>
                  <a:spcPts val="0"/>
                </a:spcAft>
                <a:buClr>
                  <a:schemeClr val="dk1"/>
                </a:buClr>
                <a:buSzPts val="2400"/>
              </a:pPr>
              <a:r>
                <a:rPr lang="en-US" sz="2000" dirty="0">
                  <a:solidFill>
                    <a:schemeClr val="dk1"/>
                  </a:solidFill>
                  <a:latin typeface="+mn-lt"/>
                  <a:ea typeface="Helvetica Neue"/>
                  <a:cs typeface="Helvetica Neue"/>
                  <a:sym typeface="Helvetica Neue"/>
                </a:rPr>
                <a:t>c</a:t>
              </a:r>
              <a:r>
                <a:rPr lang="hr-HR" sz="2000">
                  <a:solidFill>
                    <a:schemeClr val="dk1"/>
                  </a:solidFill>
                  <a:latin typeface="+mn-lt"/>
                  <a:ea typeface="Helvetica Neue"/>
                  <a:cs typeface="Helvetica Neue"/>
                  <a:sym typeface="Helvetica Neue"/>
                </a:rPr>
                <a:t>. </a:t>
              </a:r>
              <a:r>
                <a:rPr lang="es-ES" sz="2000">
                  <a:solidFill>
                    <a:schemeClr val="dk1"/>
                  </a:solidFill>
                  <a:latin typeface="+mn-lt"/>
                  <a:ea typeface="Helvetica Neue"/>
                  <a:cs typeface="Helvetica Neue"/>
                  <a:sym typeface="Helvetica Neue"/>
                </a:rPr>
                <a:t>Precauciones contra los suelos resbaladizos</a:t>
              </a:r>
              <a:r>
                <a:rPr lang="en-US" sz="2000">
                  <a:solidFill>
                    <a:schemeClr val="dk1"/>
                  </a:solidFill>
                  <a:latin typeface="+mn-lt"/>
                  <a:ea typeface="Helvetica Neue"/>
                  <a:cs typeface="Helvetica Neue"/>
                  <a:sym typeface="Helvetica Neue"/>
                </a:rPr>
                <a:t>.</a:t>
              </a:r>
              <a:endParaRPr lang="en-US" sz="2000" dirty="0">
                <a:solidFill>
                  <a:schemeClr val="dk1"/>
                </a:solidFill>
                <a:latin typeface="+mn-lt"/>
                <a:ea typeface="Helvetica Neue"/>
                <a:cs typeface="Helvetica Neue"/>
                <a:sym typeface="Helvetica Neue"/>
              </a:endParaRPr>
            </a:p>
            <a:p>
              <a:pPr marR="0" lvl="0" algn="l" rtl="0">
                <a:spcBef>
                  <a:spcPts val="0"/>
                </a:spcBef>
                <a:spcAft>
                  <a:spcPts val="0"/>
                </a:spcAft>
                <a:buClr>
                  <a:schemeClr val="dk1"/>
                </a:buClr>
                <a:buSzPts val="2400"/>
              </a:pPr>
              <a:r>
                <a:rPr lang="en-US" sz="2000" dirty="0">
                  <a:solidFill>
                    <a:schemeClr val="dk1"/>
                  </a:solidFill>
                  <a:latin typeface="+mn-lt"/>
                  <a:ea typeface="Helvetica Neue"/>
                  <a:cs typeface="Helvetica Neue"/>
                  <a:sym typeface="Helvetica Neue"/>
                </a:rPr>
                <a:t>d</a:t>
              </a:r>
              <a:r>
                <a:rPr lang="hr-HR" sz="2000">
                  <a:solidFill>
                    <a:schemeClr val="dk1"/>
                  </a:solidFill>
                  <a:latin typeface="+mn-lt"/>
                  <a:ea typeface="Helvetica Neue"/>
                  <a:cs typeface="Helvetica Neue"/>
                  <a:sym typeface="Helvetica Neue"/>
                </a:rPr>
                <a:t>. </a:t>
              </a:r>
              <a:r>
                <a:rPr lang="en-US" sz="2000">
                  <a:solidFill>
                    <a:schemeClr val="dk1"/>
                  </a:solidFill>
                  <a:latin typeface="+mn-lt"/>
                  <a:ea typeface="Helvetica Neue"/>
                  <a:cs typeface="Helvetica Neue"/>
                  <a:sym typeface="Helvetica Neue"/>
                </a:rPr>
                <a:t>Prácticas seguras en Internet.</a:t>
              </a:r>
              <a:endParaRPr lang="en-US" sz="2000" dirty="0">
                <a:solidFill>
                  <a:schemeClr val="dk1"/>
                </a:solidFill>
                <a:latin typeface="+mn-lt"/>
                <a:ea typeface="Helvetica Neue"/>
                <a:cs typeface="Helvetica Neue"/>
                <a:sym typeface="Helvetica Neue"/>
              </a:endParaRPr>
            </a:p>
            <a:p>
              <a:pPr marL="0" marR="0" lvl="0" indent="0" algn="l" rtl="0">
                <a:spcBef>
                  <a:spcPts val="0"/>
                </a:spcBef>
                <a:spcAft>
                  <a:spcPts val="0"/>
                </a:spcAft>
                <a:buNone/>
              </a:pPr>
              <a:endParaRPr sz="2400" dirty="0">
                <a:solidFill>
                  <a:schemeClr val="dk1"/>
                </a:solidFill>
                <a:latin typeface="+mn-lt"/>
                <a:ea typeface="Helvetica Neue"/>
                <a:cs typeface="Helvetica Neue"/>
                <a:sym typeface="Helvetica Neue"/>
              </a:endParaRPr>
            </a:p>
          </p:txBody>
        </p:sp>
      </p:grpSp>
      <p:sp>
        <p:nvSpPr>
          <p:cNvPr id="190" name="Google Shape;190;p11"/>
          <p:cNvSpPr/>
          <p:nvPr/>
        </p:nvSpPr>
        <p:spPr>
          <a:xfrm>
            <a:off x="9280480" y="4489896"/>
            <a:ext cx="7446454" cy="2000507"/>
          </a:xfrm>
          <a:prstGeom prst="rect">
            <a:avLst/>
          </a:prstGeom>
          <a:noFill/>
          <a:ln>
            <a:noFill/>
          </a:ln>
        </p:spPr>
        <p:txBody>
          <a:bodyPr spcFirstLastPara="1" wrap="square" lIns="91425" tIns="45700" rIns="91425" bIns="45700" anchor="t" anchorCtr="0">
            <a:spAutoFit/>
          </a:bodyPr>
          <a:lstStyle/>
          <a:p>
            <a:pPr>
              <a:buClr>
                <a:schemeClr val="dk1"/>
              </a:buClr>
              <a:buSzPts val="2400"/>
            </a:pPr>
            <a:r>
              <a:rPr lang="en-US" sz="2000">
                <a:solidFill>
                  <a:schemeClr val="dk1"/>
                </a:solidFill>
                <a:latin typeface="+mn-lt"/>
                <a:sym typeface="Helvetica Neue"/>
              </a:rPr>
              <a:t>¿Qué es la ingeniería social?</a:t>
            </a:r>
            <a:endParaRPr lang="en-US" sz="2000" dirty="0">
              <a:solidFill>
                <a:schemeClr val="dk1"/>
              </a:solidFill>
              <a:latin typeface="+mn-lt"/>
              <a:sym typeface="Helvetica Neue"/>
            </a:endParaRPr>
          </a:p>
          <a:p>
            <a:pPr marL="457200" indent="-457200">
              <a:buClr>
                <a:schemeClr val="dk1"/>
              </a:buClr>
              <a:buSzPct val="100000"/>
              <a:buFont typeface="Arial"/>
              <a:buAutoNum type="alphaLcPeriod"/>
            </a:pPr>
            <a:r>
              <a:rPr lang="es-ES" sz="2000">
                <a:solidFill>
                  <a:schemeClr val="dk1"/>
                </a:solidFill>
                <a:latin typeface="+mn-lt"/>
                <a:sym typeface="Helvetica Neue"/>
              </a:rPr>
              <a:t>Una técnica utilizada por los ciberdelincuentes</a:t>
            </a:r>
            <a:r>
              <a:rPr lang="en-US" sz="2000">
                <a:solidFill>
                  <a:schemeClr val="dk1"/>
                </a:solidFill>
                <a:latin typeface="+mn-lt"/>
                <a:sym typeface="Helvetica Neue"/>
              </a:rPr>
              <a:t>.</a:t>
            </a:r>
            <a:endParaRPr lang="en-US" sz="2000" dirty="0">
              <a:solidFill>
                <a:schemeClr val="dk1"/>
              </a:solidFill>
              <a:latin typeface="+mn-lt"/>
              <a:sym typeface="Helvetica Neue"/>
            </a:endParaRPr>
          </a:p>
          <a:p>
            <a:pPr marL="457200" indent="-457200">
              <a:buClr>
                <a:schemeClr val="dk1"/>
              </a:buClr>
              <a:buSzPct val="100000"/>
              <a:buFont typeface="Arial"/>
              <a:buAutoNum type="alphaLcPeriod"/>
            </a:pPr>
            <a:r>
              <a:rPr lang="es-ES" sz="2000">
                <a:solidFill>
                  <a:schemeClr val="dk1"/>
                </a:solidFill>
                <a:latin typeface="+mn-lt"/>
                <a:sym typeface="Helvetica Neue"/>
              </a:rPr>
              <a:t>El estudio del comportamiento humano</a:t>
            </a:r>
            <a:r>
              <a:rPr lang="en-US" sz="2000">
                <a:solidFill>
                  <a:schemeClr val="dk1"/>
                </a:solidFill>
                <a:latin typeface="+mn-lt"/>
                <a:sym typeface="Helvetica Neue"/>
              </a:rPr>
              <a:t>.</a:t>
            </a:r>
            <a:endParaRPr lang="en-US" sz="2000" dirty="0">
              <a:solidFill>
                <a:schemeClr val="dk1"/>
              </a:solidFill>
              <a:latin typeface="+mn-lt"/>
              <a:sym typeface="Helvetica Neue"/>
            </a:endParaRPr>
          </a:p>
          <a:p>
            <a:pPr marL="457200" indent="-457200">
              <a:buClr>
                <a:schemeClr val="dk1"/>
              </a:buClr>
              <a:buSzPct val="100000"/>
              <a:buFont typeface="Arial"/>
              <a:buAutoNum type="alphaLcPeriod"/>
            </a:pPr>
            <a:r>
              <a:rPr lang="es-ES" sz="2000">
                <a:solidFill>
                  <a:schemeClr val="dk1"/>
                </a:solidFill>
                <a:latin typeface="+mn-lt"/>
                <a:sym typeface="Helvetica Neue"/>
              </a:rPr>
              <a:t>Una herramienta de navegación segura</a:t>
            </a:r>
            <a:r>
              <a:rPr lang="en-US" sz="2000">
                <a:solidFill>
                  <a:schemeClr val="dk1"/>
                </a:solidFill>
                <a:latin typeface="+mn-lt"/>
                <a:sym typeface="Helvetica Neue"/>
              </a:rPr>
              <a:t>.</a:t>
            </a:r>
            <a:endParaRPr lang="en-US" sz="2000" dirty="0">
              <a:solidFill>
                <a:schemeClr val="dk1"/>
              </a:solidFill>
              <a:latin typeface="+mn-lt"/>
              <a:sym typeface="Helvetica Neue"/>
            </a:endParaRPr>
          </a:p>
          <a:p>
            <a:pPr marL="457200" indent="-457200">
              <a:buClr>
                <a:schemeClr val="dk1"/>
              </a:buClr>
              <a:buSzPct val="100000"/>
              <a:buFont typeface="Arial"/>
              <a:buAutoNum type="alphaLcPeriod"/>
            </a:pPr>
            <a:r>
              <a:rPr lang="es-ES" sz="2000">
                <a:solidFill>
                  <a:schemeClr val="dk1"/>
                </a:solidFill>
                <a:latin typeface="+mn-lt"/>
                <a:sym typeface="Helvetica Neue"/>
              </a:rPr>
              <a:t>Un tipo de virus informático</a:t>
            </a:r>
            <a:r>
              <a:rPr lang="en-US" sz="2000">
                <a:solidFill>
                  <a:schemeClr val="dk1"/>
                </a:solidFill>
                <a:latin typeface="+mn-lt"/>
                <a:sym typeface="Helvetica Neue"/>
              </a:rPr>
              <a:t>.</a:t>
            </a:r>
            <a:endParaRPr lang="en-US" sz="2000" dirty="0">
              <a:solidFill>
                <a:schemeClr val="dk1"/>
              </a:solidFill>
              <a:latin typeface="+mn-lt"/>
              <a:sym typeface="Helvetica Neue"/>
            </a:endParaRPr>
          </a:p>
          <a:p>
            <a:pPr marL="0" marR="0" lvl="0" indent="0" algn="l" rtl="0">
              <a:spcBef>
                <a:spcPts val="0"/>
              </a:spcBef>
              <a:spcAft>
                <a:spcPts val="0"/>
              </a:spcAft>
              <a:buNone/>
            </a:pPr>
            <a:endParaRPr sz="2400" dirty="0">
              <a:solidFill>
                <a:schemeClr val="dk1"/>
              </a:solidFill>
              <a:latin typeface="+mn-lt"/>
              <a:ea typeface="Helvetica Neue"/>
              <a:cs typeface="Helvetica Neue"/>
              <a:sym typeface="Helvetica Neue"/>
            </a:endParaRPr>
          </a:p>
        </p:txBody>
      </p:sp>
      <p:sp>
        <p:nvSpPr>
          <p:cNvPr id="191" name="Google Shape;191;p11"/>
          <p:cNvSpPr txBox="1"/>
          <p:nvPr/>
        </p:nvSpPr>
        <p:spPr>
          <a:xfrm>
            <a:off x="1727785" y="1548615"/>
            <a:ext cx="6516165" cy="156962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s-ES" sz="4800" b="1">
                <a:solidFill>
                  <a:schemeClr val="tx1"/>
                </a:solidFill>
                <a:latin typeface="+mn-lt"/>
                <a:ea typeface="Helvetica Neue"/>
                <a:cs typeface="Helvetica Neue"/>
                <a:sym typeface="Helvetica Neue"/>
              </a:rPr>
              <a:t>¡Comprueba tus conocimientos!</a:t>
            </a:r>
            <a:endParaRPr dirty="0">
              <a:solidFill>
                <a:schemeClr val="tx1"/>
              </a:solidFill>
              <a:latin typeface="+mn-lt"/>
            </a:endParaRPr>
          </a:p>
        </p:txBody>
      </p:sp>
      <p:sp>
        <p:nvSpPr>
          <p:cNvPr id="192" name="Google Shape;192;p11"/>
          <p:cNvSpPr txBox="1"/>
          <p:nvPr/>
        </p:nvSpPr>
        <p:spPr>
          <a:xfrm>
            <a:off x="1366599" y="3183450"/>
            <a:ext cx="6876300" cy="5232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s-ES" sz="2800" b="1">
                <a:solidFill>
                  <a:srgbClr val="00CCFF"/>
                </a:solidFill>
                <a:latin typeface="+mn-lt"/>
                <a:ea typeface="Helvetica Neue"/>
                <a:cs typeface="Helvetica Neue"/>
                <a:sym typeface="Helvetica Neue"/>
              </a:rPr>
              <a:t>Responde a las siguientes pregunta:</a:t>
            </a:r>
            <a:endParaRPr dirty="0">
              <a:solidFill>
                <a:srgbClr val="00CCFF"/>
              </a:solidFill>
              <a:latin typeface="+mn-lt"/>
            </a:endParaRPr>
          </a:p>
        </p:txBody>
      </p:sp>
      <p:grpSp>
        <p:nvGrpSpPr>
          <p:cNvPr id="193" name="Google Shape;193;p11"/>
          <p:cNvGrpSpPr/>
          <p:nvPr/>
        </p:nvGrpSpPr>
        <p:grpSpPr>
          <a:xfrm>
            <a:off x="1496655" y="3857683"/>
            <a:ext cx="7345157" cy="2308324"/>
            <a:chOff x="-53699" y="5784938"/>
            <a:chExt cx="8638812" cy="2308324"/>
          </a:xfrm>
        </p:grpSpPr>
        <p:sp>
          <p:nvSpPr>
            <p:cNvPr id="194" name="Google Shape;194;p11"/>
            <p:cNvSpPr/>
            <p:nvPr/>
          </p:nvSpPr>
          <p:spPr>
            <a:xfrm>
              <a:off x="-53699" y="5784938"/>
              <a:ext cx="8443917" cy="2308324"/>
            </a:xfrm>
            <a:prstGeom prst="rect">
              <a:avLst/>
            </a:prstGeom>
            <a:solidFill>
              <a:schemeClr val="lt1"/>
            </a:solidFill>
            <a:ln w="25400" cap="flat" cmpd="sng">
              <a:solidFill>
                <a:srgbClr val="4D94B7"/>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mn-lt"/>
                <a:ea typeface="Calibri"/>
                <a:cs typeface="Calibri"/>
                <a:sym typeface="Calibri"/>
              </a:endParaRPr>
            </a:p>
          </p:txBody>
        </p:sp>
        <p:sp>
          <p:nvSpPr>
            <p:cNvPr id="195" name="Google Shape;195;p11"/>
            <p:cNvSpPr/>
            <p:nvPr/>
          </p:nvSpPr>
          <p:spPr>
            <a:xfrm>
              <a:off x="141196" y="5969624"/>
              <a:ext cx="8443917" cy="1938952"/>
            </a:xfrm>
            <a:prstGeom prst="rect">
              <a:avLst/>
            </a:prstGeom>
            <a:noFill/>
            <a:ln>
              <a:noFill/>
            </a:ln>
          </p:spPr>
          <p:txBody>
            <a:bodyPr spcFirstLastPara="1" wrap="square" lIns="91425" tIns="45700" rIns="91425" bIns="45700" anchor="t" anchorCtr="0">
              <a:spAutoFit/>
            </a:bodyPr>
            <a:lstStyle/>
            <a:p>
              <a:pPr marR="0" lvl="0" algn="l" rtl="0">
                <a:spcBef>
                  <a:spcPts val="0"/>
                </a:spcBef>
                <a:spcAft>
                  <a:spcPts val="0"/>
                </a:spcAft>
                <a:buClr>
                  <a:schemeClr val="dk1"/>
                </a:buClr>
                <a:buSzPts val="2400"/>
              </a:pPr>
              <a:r>
                <a:rPr lang="en-US" sz="2000">
                  <a:solidFill>
                    <a:schemeClr val="dk1"/>
                  </a:solidFill>
                  <a:latin typeface="+mn-lt"/>
                  <a:ea typeface="Helvetica Neue"/>
                  <a:cs typeface="Helvetica Neue"/>
                  <a:sym typeface="Helvetica Neue"/>
                </a:rPr>
                <a:t>¿Cuáles son los tipos más comunes de ciberamenazas?</a:t>
              </a:r>
              <a:endParaRPr lang="en-US" sz="2000" dirty="0">
                <a:solidFill>
                  <a:schemeClr val="dk1"/>
                </a:solidFill>
                <a:latin typeface="+mn-lt"/>
                <a:ea typeface="Helvetica Neue"/>
                <a:cs typeface="Helvetica Neue"/>
                <a:sym typeface="Helvetica Neue"/>
              </a:endParaRPr>
            </a:p>
            <a:p>
              <a:pPr marL="457200" marR="0" lvl="0" indent="-457200" algn="l" rtl="0">
                <a:spcBef>
                  <a:spcPts val="0"/>
                </a:spcBef>
                <a:spcAft>
                  <a:spcPts val="0"/>
                </a:spcAft>
                <a:buClr>
                  <a:schemeClr val="dk1"/>
                </a:buClr>
                <a:buSzPct val="100000"/>
                <a:buFont typeface="+mj-lt"/>
                <a:buAutoNum type="alphaLcPeriod"/>
              </a:pPr>
              <a:r>
                <a:rPr lang="en-US" sz="2000">
                  <a:solidFill>
                    <a:schemeClr val="dk1"/>
                  </a:solidFill>
                  <a:latin typeface="+mn-lt"/>
                  <a:ea typeface="Helvetica Neue"/>
                  <a:cs typeface="Helvetica Neue"/>
                  <a:sym typeface="Helvetica Neue"/>
                </a:rPr>
                <a:t>Ataques físicos a ordenadores.</a:t>
              </a:r>
              <a:endParaRPr lang="en-US" sz="2000" dirty="0">
                <a:solidFill>
                  <a:schemeClr val="dk1"/>
                </a:solidFill>
                <a:latin typeface="+mn-lt"/>
                <a:ea typeface="Helvetica Neue"/>
                <a:cs typeface="Helvetica Neue"/>
                <a:sym typeface="Helvetica Neue"/>
              </a:endParaRPr>
            </a:p>
            <a:p>
              <a:pPr marL="457200" marR="0" lvl="0" indent="-457200" algn="l" rtl="0">
                <a:spcBef>
                  <a:spcPts val="0"/>
                </a:spcBef>
                <a:spcAft>
                  <a:spcPts val="0"/>
                </a:spcAft>
                <a:buClr>
                  <a:schemeClr val="dk1"/>
                </a:buClr>
                <a:buSzPct val="100000"/>
                <a:buFont typeface="+mj-lt"/>
                <a:buAutoNum type="alphaLcPeriod"/>
              </a:pPr>
              <a:r>
                <a:rPr lang="pt-BR" sz="2000">
                  <a:solidFill>
                    <a:schemeClr val="dk1"/>
                  </a:solidFill>
                  <a:latin typeface="+mn-lt"/>
                  <a:ea typeface="Helvetica Neue"/>
                  <a:cs typeface="Helvetica Neue"/>
                  <a:sym typeface="Helvetica Neue"/>
                </a:rPr>
                <a:t>Trucos o trampas utilizados por malas personas de Internet</a:t>
              </a:r>
              <a:r>
                <a:rPr lang="en-US" sz="2000">
                  <a:solidFill>
                    <a:schemeClr val="dk1"/>
                  </a:solidFill>
                  <a:latin typeface="+mn-lt"/>
                  <a:ea typeface="Helvetica Neue"/>
                  <a:cs typeface="Helvetica Neue"/>
                  <a:sym typeface="Helvetica Neue"/>
                </a:rPr>
                <a:t>.</a:t>
              </a:r>
              <a:endParaRPr lang="en-US" sz="2000" dirty="0">
                <a:solidFill>
                  <a:schemeClr val="dk1"/>
                </a:solidFill>
                <a:latin typeface="+mn-lt"/>
                <a:ea typeface="Helvetica Neue"/>
                <a:cs typeface="Helvetica Neue"/>
                <a:sym typeface="Helvetica Neue"/>
              </a:endParaRPr>
            </a:p>
            <a:p>
              <a:pPr marL="457200" marR="0" lvl="0" indent="-457200" algn="l" rtl="0">
                <a:spcBef>
                  <a:spcPts val="0"/>
                </a:spcBef>
                <a:spcAft>
                  <a:spcPts val="0"/>
                </a:spcAft>
                <a:buClr>
                  <a:schemeClr val="dk1"/>
                </a:buClr>
                <a:buSzPct val="100000"/>
                <a:buFont typeface="+mj-lt"/>
                <a:buAutoNum type="alphaLcPeriod"/>
              </a:pPr>
              <a:r>
                <a:rPr lang="es-ES" sz="2000">
                  <a:solidFill>
                    <a:schemeClr val="dk1"/>
                  </a:solidFill>
                  <a:latin typeface="+mn-lt"/>
                  <a:ea typeface="Helvetica Neue"/>
                  <a:cs typeface="Helvetica Neue"/>
                  <a:sym typeface="Helvetica Neue"/>
                </a:rPr>
                <a:t>Medidas de seguridad para las compras en línea</a:t>
              </a:r>
              <a:r>
                <a:rPr lang="en-US" sz="2000">
                  <a:solidFill>
                    <a:schemeClr val="dk1"/>
                  </a:solidFill>
                  <a:latin typeface="+mn-lt"/>
                  <a:ea typeface="Helvetica Neue"/>
                  <a:cs typeface="Helvetica Neue"/>
                  <a:sym typeface="Helvetica Neue"/>
                </a:rPr>
                <a:t>.</a:t>
              </a:r>
              <a:endParaRPr lang="en-US" sz="2000" dirty="0">
                <a:solidFill>
                  <a:schemeClr val="dk1"/>
                </a:solidFill>
                <a:latin typeface="+mn-lt"/>
                <a:ea typeface="Helvetica Neue"/>
                <a:cs typeface="Helvetica Neue"/>
                <a:sym typeface="Helvetica Neue"/>
              </a:endParaRPr>
            </a:p>
            <a:p>
              <a:pPr marL="457200" marR="0" lvl="0" indent="-457200" algn="l" rtl="0">
                <a:spcBef>
                  <a:spcPts val="0"/>
                </a:spcBef>
                <a:spcAft>
                  <a:spcPts val="0"/>
                </a:spcAft>
                <a:buClr>
                  <a:schemeClr val="dk1"/>
                </a:buClr>
                <a:buSzPct val="100000"/>
                <a:buFont typeface="+mj-lt"/>
                <a:buAutoNum type="alphaLcPeriod"/>
              </a:pPr>
              <a:r>
                <a:rPr lang="es-ES" sz="2000">
                  <a:solidFill>
                    <a:schemeClr val="dk1"/>
                  </a:solidFill>
                  <a:latin typeface="+mn-lt"/>
                  <a:ea typeface="Helvetica Neue"/>
                  <a:cs typeface="Helvetica Neue"/>
                  <a:sym typeface="Helvetica Neue"/>
                </a:rPr>
                <a:t>Estrategias para proteger la información personal.</a:t>
              </a:r>
              <a:endParaRPr lang="en-US" sz="2400" dirty="0">
                <a:solidFill>
                  <a:schemeClr val="dk1"/>
                </a:solidFill>
                <a:latin typeface="+mn-lt"/>
                <a:ea typeface="Helvetica Neue"/>
                <a:cs typeface="Helvetica Neue"/>
                <a:sym typeface="Helvetica Neue"/>
              </a:endParaRPr>
            </a:p>
          </p:txBody>
        </p:sp>
      </p:grpSp>
      <p:grpSp>
        <p:nvGrpSpPr>
          <p:cNvPr id="196" name="Google Shape;196;p11"/>
          <p:cNvGrpSpPr/>
          <p:nvPr/>
        </p:nvGrpSpPr>
        <p:grpSpPr>
          <a:xfrm>
            <a:off x="9007522" y="6767049"/>
            <a:ext cx="9142635" cy="2480412"/>
            <a:chOff x="7975625" y="4871723"/>
            <a:chExt cx="6889084" cy="2480412"/>
          </a:xfrm>
        </p:grpSpPr>
        <p:sp>
          <p:nvSpPr>
            <p:cNvPr id="197" name="Google Shape;197;p11"/>
            <p:cNvSpPr/>
            <p:nvPr/>
          </p:nvSpPr>
          <p:spPr>
            <a:xfrm>
              <a:off x="7975625" y="4871723"/>
              <a:ext cx="6755396" cy="2308324"/>
            </a:xfrm>
            <a:prstGeom prst="rect">
              <a:avLst/>
            </a:prstGeom>
            <a:solidFill>
              <a:schemeClr val="lt1"/>
            </a:solidFill>
            <a:ln w="25400" cap="flat" cmpd="sng">
              <a:solidFill>
                <a:srgbClr val="4D94B7"/>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mn-lt"/>
                <a:ea typeface="Calibri"/>
                <a:cs typeface="Calibri"/>
                <a:sym typeface="Calibri"/>
              </a:endParaRPr>
            </a:p>
          </p:txBody>
        </p:sp>
        <p:sp>
          <p:nvSpPr>
            <p:cNvPr id="198" name="Google Shape;198;p11"/>
            <p:cNvSpPr/>
            <p:nvPr/>
          </p:nvSpPr>
          <p:spPr>
            <a:xfrm>
              <a:off x="8189071" y="5043851"/>
              <a:ext cx="6675638" cy="2308284"/>
            </a:xfrm>
            <a:prstGeom prst="rect">
              <a:avLst/>
            </a:prstGeom>
            <a:noFill/>
            <a:ln>
              <a:noFill/>
            </a:ln>
          </p:spPr>
          <p:txBody>
            <a:bodyPr spcFirstLastPara="1" wrap="square" lIns="91425" tIns="45700" rIns="91425" bIns="45700" anchor="t" anchorCtr="0">
              <a:spAutoFit/>
            </a:bodyPr>
            <a:lstStyle/>
            <a:p>
              <a:pPr>
                <a:buClr>
                  <a:schemeClr val="dk1"/>
                </a:buClr>
                <a:buSzPts val="2400"/>
              </a:pPr>
              <a:r>
                <a:rPr lang="en-US" sz="2000">
                  <a:solidFill>
                    <a:schemeClr val="dk1"/>
                  </a:solidFill>
                  <a:latin typeface="+mn-lt"/>
                  <a:sym typeface="Helvetica Neue"/>
                </a:rPr>
                <a:t>¿Cuáles son algunas estrategias para mitigar los riesgos del exceso de tiempo frente a la pantalla?</a:t>
              </a:r>
              <a:endParaRPr lang="en-US" sz="2000" dirty="0">
                <a:solidFill>
                  <a:schemeClr val="dk1"/>
                </a:solidFill>
                <a:latin typeface="+mn-lt"/>
                <a:sym typeface="Helvetica Neue"/>
              </a:endParaRPr>
            </a:p>
            <a:p>
              <a:pPr marL="457200" indent="-457200">
                <a:buClr>
                  <a:schemeClr val="dk1"/>
                </a:buClr>
                <a:buSzPct val="100000"/>
                <a:buFont typeface="Arial"/>
                <a:buAutoNum type="alphaLcPeriod"/>
              </a:pPr>
              <a:r>
                <a:rPr lang="es-ES" sz="2000">
                  <a:solidFill>
                    <a:schemeClr val="dk1"/>
                  </a:solidFill>
                  <a:latin typeface="+mn-lt"/>
                  <a:sym typeface="Helvetica Neue"/>
                </a:rPr>
                <a:t>Establecer límites de tiempo de pantalla y hacer descansos regulares</a:t>
              </a:r>
              <a:r>
                <a:rPr lang="en-US" sz="2000">
                  <a:solidFill>
                    <a:schemeClr val="dk1"/>
                  </a:solidFill>
                  <a:latin typeface="+mn-lt"/>
                  <a:sym typeface="Helvetica Neue"/>
                </a:rPr>
                <a:t>.</a:t>
              </a:r>
              <a:endParaRPr lang="en-US" sz="2000" dirty="0">
                <a:solidFill>
                  <a:schemeClr val="dk1"/>
                </a:solidFill>
                <a:latin typeface="+mn-lt"/>
                <a:sym typeface="Helvetica Neue"/>
              </a:endParaRPr>
            </a:p>
            <a:p>
              <a:pPr marL="457200" indent="-457200">
                <a:buClr>
                  <a:schemeClr val="dk1"/>
                </a:buClr>
                <a:buSzPct val="100000"/>
                <a:buFont typeface="Arial"/>
                <a:buAutoNum type="alphaLcPeriod"/>
              </a:pPr>
              <a:r>
                <a:rPr lang="es-ES" sz="2000">
                  <a:solidFill>
                    <a:schemeClr val="dk1"/>
                  </a:solidFill>
                  <a:latin typeface="+mn-lt"/>
                  <a:sym typeface="Helvetica Neue"/>
                </a:rPr>
                <a:t>Aumentar el uso de la tecnología para mejorar la salud</a:t>
              </a:r>
              <a:r>
                <a:rPr lang="en-US" sz="2000">
                  <a:solidFill>
                    <a:schemeClr val="dk1"/>
                  </a:solidFill>
                  <a:latin typeface="+mn-lt"/>
                  <a:sym typeface="Helvetica Neue"/>
                </a:rPr>
                <a:t>.</a:t>
              </a:r>
              <a:endParaRPr lang="en-US" sz="2000" dirty="0">
                <a:solidFill>
                  <a:schemeClr val="dk1"/>
                </a:solidFill>
                <a:latin typeface="+mn-lt"/>
                <a:sym typeface="Helvetica Neue"/>
              </a:endParaRPr>
            </a:p>
            <a:p>
              <a:pPr marL="457200" indent="-457200">
                <a:buClr>
                  <a:schemeClr val="dk1"/>
                </a:buClr>
                <a:buSzPct val="100000"/>
                <a:buFont typeface="Arial"/>
                <a:buAutoNum type="alphaLcPeriod"/>
              </a:pPr>
              <a:r>
                <a:rPr lang="es-ES" sz="2000">
                  <a:solidFill>
                    <a:schemeClr val="dk1"/>
                  </a:solidFill>
                  <a:latin typeface="+mn-lt"/>
                  <a:sym typeface="Helvetica Neue"/>
                </a:rPr>
                <a:t>Desconectarse por completo de los dispositivos digitales</a:t>
              </a:r>
              <a:r>
                <a:rPr lang="en-US" sz="2000">
                  <a:solidFill>
                    <a:schemeClr val="dk1"/>
                  </a:solidFill>
                  <a:latin typeface="+mn-lt"/>
                  <a:sym typeface="Helvetica Neue"/>
                </a:rPr>
                <a:t>.</a:t>
              </a:r>
              <a:endParaRPr lang="en-US" sz="2000" dirty="0">
                <a:solidFill>
                  <a:schemeClr val="dk1"/>
                </a:solidFill>
                <a:latin typeface="+mn-lt"/>
                <a:sym typeface="Helvetica Neue"/>
              </a:endParaRPr>
            </a:p>
            <a:p>
              <a:pPr marL="457200" indent="-457200">
                <a:buClr>
                  <a:schemeClr val="dk1"/>
                </a:buClr>
                <a:buSzPct val="100000"/>
                <a:buFont typeface="Arial"/>
                <a:buAutoNum type="alphaLcPeriod"/>
              </a:pPr>
              <a:r>
                <a:rPr lang="en-US" sz="2000">
                  <a:solidFill>
                    <a:schemeClr val="dk1"/>
                  </a:solidFill>
                  <a:latin typeface="+mn-lt"/>
                  <a:sym typeface="Helvetica Neue"/>
                </a:rPr>
                <a:t>Buscar apoyo y responsabilidad.</a:t>
              </a:r>
              <a:endParaRPr lang="en-US" sz="2000" dirty="0">
                <a:solidFill>
                  <a:schemeClr val="dk1"/>
                </a:solidFill>
                <a:latin typeface="+mn-lt"/>
                <a:sym typeface="Helvetica Neue"/>
              </a:endParaRPr>
            </a:p>
            <a:p>
              <a:pPr marL="0" marR="0" lvl="0" indent="0" algn="l" rtl="0">
                <a:spcBef>
                  <a:spcPts val="0"/>
                </a:spcBef>
                <a:spcAft>
                  <a:spcPts val="0"/>
                </a:spcAft>
                <a:buNone/>
              </a:pPr>
              <a:endParaRPr sz="2400" dirty="0">
                <a:solidFill>
                  <a:schemeClr val="dk1"/>
                </a:solidFill>
                <a:latin typeface="+mn-lt"/>
                <a:ea typeface="Helvetica Neue"/>
                <a:cs typeface="Helvetica Neue"/>
                <a:sym typeface="Helvetica Neue"/>
              </a:endParaRPr>
            </a:p>
          </p:txBody>
        </p:sp>
      </p:grpSp>
      <p:grpSp>
        <p:nvGrpSpPr>
          <p:cNvPr id="199" name="Google Shape;199;p11"/>
          <p:cNvGrpSpPr/>
          <p:nvPr/>
        </p:nvGrpSpPr>
        <p:grpSpPr>
          <a:xfrm>
            <a:off x="1078173" y="6297897"/>
            <a:ext cx="7597929" cy="3673130"/>
            <a:chOff x="1191107" y="4256210"/>
            <a:chExt cx="7704383" cy="3673130"/>
          </a:xfrm>
        </p:grpSpPr>
        <p:sp>
          <p:nvSpPr>
            <p:cNvPr id="200" name="Google Shape;200;p11"/>
            <p:cNvSpPr/>
            <p:nvPr/>
          </p:nvSpPr>
          <p:spPr>
            <a:xfrm>
              <a:off x="1191107" y="4256210"/>
              <a:ext cx="7704382" cy="2923837"/>
            </a:xfrm>
            <a:prstGeom prst="rect">
              <a:avLst/>
            </a:prstGeom>
            <a:solidFill>
              <a:schemeClr val="lt1"/>
            </a:solidFill>
            <a:ln w="25400" cap="flat" cmpd="sng">
              <a:solidFill>
                <a:srgbClr val="4D94B7"/>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mn-lt"/>
                <a:ea typeface="Calibri"/>
                <a:cs typeface="Calibri"/>
                <a:sym typeface="Calibri"/>
              </a:endParaRPr>
            </a:p>
          </p:txBody>
        </p:sp>
        <p:sp>
          <p:nvSpPr>
            <p:cNvPr id="201" name="Google Shape;201;p11"/>
            <p:cNvSpPr/>
            <p:nvPr/>
          </p:nvSpPr>
          <p:spPr>
            <a:xfrm>
              <a:off x="1337547" y="4389950"/>
              <a:ext cx="7557943" cy="3539390"/>
            </a:xfrm>
            <a:prstGeom prst="rect">
              <a:avLst/>
            </a:prstGeom>
            <a:noFill/>
            <a:ln>
              <a:noFill/>
            </a:ln>
          </p:spPr>
          <p:txBody>
            <a:bodyPr spcFirstLastPara="1" wrap="square" lIns="91425" tIns="45700" rIns="91425" bIns="45700" anchor="t" anchorCtr="0">
              <a:spAutoFit/>
            </a:bodyPr>
            <a:lstStyle/>
            <a:p>
              <a:pPr>
                <a:buClr>
                  <a:schemeClr val="dk1"/>
                </a:buClr>
                <a:buSzPts val="2400"/>
              </a:pPr>
              <a:r>
                <a:rPr lang="en-US" sz="2000">
                  <a:solidFill>
                    <a:schemeClr val="dk1"/>
                  </a:solidFill>
                  <a:latin typeface="+mn-lt"/>
                  <a:sym typeface="Helvetica Neue"/>
                </a:rPr>
                <a:t>¿Cómo puedes mejorar la seguridad en línea con herramientas de navegación segura?</a:t>
              </a:r>
              <a:endParaRPr lang="en-US" sz="2000" dirty="0">
                <a:solidFill>
                  <a:schemeClr val="dk1"/>
                </a:solidFill>
                <a:latin typeface="+mn-lt"/>
                <a:sym typeface="Helvetica Neue"/>
              </a:endParaRPr>
            </a:p>
            <a:p>
              <a:pPr marL="457200" indent="-457200">
                <a:buClr>
                  <a:schemeClr val="dk1"/>
                </a:buClr>
                <a:buSzPct val="100000"/>
                <a:buFont typeface="+mj-lt"/>
                <a:buAutoNum type="alphaLcPeriod"/>
              </a:pPr>
              <a:r>
                <a:rPr lang="es-ES" sz="2000">
                  <a:solidFill>
                    <a:schemeClr val="dk1"/>
                  </a:solidFill>
                  <a:latin typeface="+mn-lt"/>
                  <a:sym typeface="Helvetica Neue"/>
                </a:rPr>
                <a:t>Utilizando navegadores de confianza y activando las funciones de seguridad</a:t>
              </a:r>
              <a:r>
                <a:rPr lang="en-US" sz="2000">
                  <a:solidFill>
                    <a:schemeClr val="dk1"/>
                  </a:solidFill>
                  <a:latin typeface="+mn-lt"/>
                  <a:sym typeface="Helvetica Neue"/>
                </a:rPr>
                <a:t>.</a:t>
              </a:r>
              <a:endParaRPr lang="en-US" sz="2000" dirty="0">
                <a:solidFill>
                  <a:schemeClr val="dk1"/>
                </a:solidFill>
                <a:latin typeface="+mn-lt"/>
                <a:sym typeface="Helvetica Neue"/>
              </a:endParaRPr>
            </a:p>
            <a:p>
              <a:pPr marL="457200" indent="-457200">
                <a:buClr>
                  <a:schemeClr val="dk1"/>
                </a:buClr>
                <a:buSzPct val="100000"/>
                <a:buFont typeface="+mj-lt"/>
                <a:buAutoNum type="alphaLcPeriod"/>
              </a:pPr>
              <a:r>
                <a:rPr lang="es-ES" sz="2000">
                  <a:solidFill>
                    <a:schemeClr val="dk1"/>
                  </a:solidFill>
                  <a:latin typeface="+mn-lt"/>
                  <a:sym typeface="Helvetica Neue"/>
                </a:rPr>
                <a:t>Aumentando el tiempo de pantalla y la dependencia digital</a:t>
              </a:r>
              <a:r>
                <a:rPr lang="en-US" sz="2000">
                  <a:solidFill>
                    <a:schemeClr val="dk1"/>
                  </a:solidFill>
                  <a:latin typeface="+mn-lt"/>
                  <a:sym typeface="Helvetica Neue"/>
                </a:rPr>
                <a:t>.</a:t>
              </a:r>
              <a:endParaRPr lang="en-US" sz="2000" dirty="0">
                <a:solidFill>
                  <a:schemeClr val="dk1"/>
                </a:solidFill>
                <a:latin typeface="+mn-lt"/>
                <a:sym typeface="Helvetica Neue"/>
              </a:endParaRPr>
            </a:p>
            <a:p>
              <a:pPr marL="457200" indent="-457200">
                <a:buClr>
                  <a:schemeClr val="dk1"/>
                </a:buClr>
                <a:buSzPct val="100000"/>
                <a:buFont typeface="+mj-lt"/>
                <a:buAutoNum type="alphaLcPeriod"/>
              </a:pPr>
              <a:r>
                <a:rPr lang="es-ES" sz="2000">
                  <a:solidFill>
                    <a:schemeClr val="dk1"/>
                  </a:solidFill>
                  <a:latin typeface="+mn-lt"/>
                  <a:sym typeface="Helvetica Neue"/>
                </a:rPr>
                <a:t>Compartiendo información personal en las redes sociales</a:t>
              </a:r>
              <a:r>
                <a:rPr lang="en-US" sz="2000">
                  <a:solidFill>
                    <a:schemeClr val="dk1"/>
                  </a:solidFill>
                  <a:latin typeface="+mn-lt"/>
                  <a:sym typeface="Helvetica Neue"/>
                </a:rPr>
                <a:t>.</a:t>
              </a:r>
              <a:endParaRPr lang="en-US" sz="2000" dirty="0">
                <a:solidFill>
                  <a:schemeClr val="dk1"/>
                </a:solidFill>
                <a:latin typeface="+mn-lt"/>
                <a:sym typeface="Helvetica Neue"/>
              </a:endParaRPr>
            </a:p>
            <a:p>
              <a:pPr marL="457200" indent="-457200">
                <a:buClr>
                  <a:schemeClr val="dk1"/>
                </a:buClr>
                <a:buSzPct val="100000"/>
                <a:buFont typeface="+mj-lt"/>
                <a:buAutoNum type="alphaLcPeriod"/>
              </a:pPr>
              <a:r>
                <a:rPr lang="es-ES" sz="2000">
                  <a:solidFill>
                    <a:schemeClr val="dk1"/>
                  </a:solidFill>
                  <a:latin typeface="+mn-lt"/>
                  <a:sym typeface="Helvetica Neue"/>
                </a:rPr>
                <a:t>Ignorando los correos electrónicos de phishing y las advertencias de malware</a:t>
              </a:r>
              <a:r>
                <a:rPr lang="en-US" sz="2000">
                  <a:solidFill>
                    <a:schemeClr val="dk1"/>
                  </a:solidFill>
                  <a:latin typeface="+mn-lt"/>
                  <a:sym typeface="Helvetica Neue"/>
                </a:rPr>
                <a:t>.</a:t>
              </a:r>
              <a:endParaRPr lang="en-US" sz="2000" dirty="0">
                <a:solidFill>
                  <a:schemeClr val="dk1"/>
                </a:solidFill>
                <a:latin typeface="+mn-lt"/>
                <a:sym typeface="Helvetica Neue"/>
              </a:endParaRPr>
            </a:p>
            <a:p>
              <a:pPr marL="0" marR="0" lvl="0" indent="0" algn="l" rtl="0">
                <a:spcBef>
                  <a:spcPts val="0"/>
                </a:spcBef>
                <a:spcAft>
                  <a:spcPts val="0"/>
                </a:spcAft>
                <a:buNone/>
              </a:pPr>
              <a:endParaRPr sz="2400" dirty="0">
                <a:solidFill>
                  <a:schemeClr val="dk1"/>
                </a:solidFill>
                <a:latin typeface="+mn-lt"/>
                <a:ea typeface="Helvetica Neue"/>
                <a:cs typeface="Helvetica Neue"/>
                <a:sym typeface="Helvetica Neue"/>
              </a:endParaRPr>
            </a:p>
          </p:txBody>
        </p:sp>
      </p:gr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185"/>
        <p:cNvGrpSpPr/>
        <p:nvPr/>
      </p:nvGrpSpPr>
      <p:grpSpPr>
        <a:xfrm>
          <a:off x="0" y="0"/>
          <a:ext cx="0" cy="0"/>
          <a:chOff x="0" y="0"/>
          <a:chExt cx="0" cy="0"/>
        </a:xfrm>
      </p:grpSpPr>
      <p:sp>
        <p:nvSpPr>
          <p:cNvPr id="186" name="Google Shape;186;p11"/>
          <p:cNvSpPr/>
          <p:nvPr/>
        </p:nvSpPr>
        <p:spPr>
          <a:xfrm>
            <a:off x="9007521" y="4205811"/>
            <a:ext cx="6482687" cy="2308324"/>
          </a:xfrm>
          <a:prstGeom prst="rect">
            <a:avLst/>
          </a:prstGeom>
          <a:solidFill>
            <a:schemeClr val="lt1"/>
          </a:solidFill>
          <a:ln w="25400" cap="flat" cmpd="sng">
            <a:solidFill>
              <a:srgbClr val="4D94B7"/>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mn-lt"/>
              <a:ea typeface="Calibri"/>
              <a:cs typeface="Calibri"/>
              <a:sym typeface="Calibri"/>
            </a:endParaRPr>
          </a:p>
        </p:txBody>
      </p:sp>
      <p:grpSp>
        <p:nvGrpSpPr>
          <p:cNvPr id="187" name="Google Shape;187;p11"/>
          <p:cNvGrpSpPr/>
          <p:nvPr/>
        </p:nvGrpSpPr>
        <p:grpSpPr>
          <a:xfrm>
            <a:off x="9007522" y="1683238"/>
            <a:ext cx="6097884" cy="2474847"/>
            <a:chOff x="1219200" y="2400300"/>
            <a:chExt cx="5780893" cy="2474847"/>
          </a:xfrm>
        </p:grpSpPr>
        <p:sp>
          <p:nvSpPr>
            <p:cNvPr id="188" name="Google Shape;188;p11"/>
            <p:cNvSpPr/>
            <p:nvPr/>
          </p:nvSpPr>
          <p:spPr>
            <a:xfrm>
              <a:off x="1219200" y="2400300"/>
              <a:ext cx="5590487" cy="2308324"/>
            </a:xfrm>
            <a:prstGeom prst="rect">
              <a:avLst/>
            </a:prstGeom>
            <a:solidFill>
              <a:schemeClr val="lt1"/>
            </a:solidFill>
            <a:ln w="25400" cap="flat" cmpd="sng">
              <a:solidFill>
                <a:srgbClr val="4D94B7"/>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mn-lt"/>
                <a:ea typeface="Calibri"/>
                <a:cs typeface="Calibri"/>
                <a:sym typeface="Calibri"/>
              </a:endParaRPr>
            </a:p>
          </p:txBody>
        </p:sp>
        <p:sp>
          <p:nvSpPr>
            <p:cNvPr id="189" name="Google Shape;189;p11"/>
            <p:cNvSpPr/>
            <p:nvPr/>
          </p:nvSpPr>
          <p:spPr>
            <a:xfrm>
              <a:off x="1409605" y="2566863"/>
              <a:ext cx="5590488" cy="2308284"/>
            </a:xfrm>
            <a:prstGeom prst="rect">
              <a:avLst/>
            </a:prstGeom>
            <a:noFill/>
            <a:ln>
              <a:noFill/>
            </a:ln>
          </p:spPr>
          <p:txBody>
            <a:bodyPr spcFirstLastPara="1" wrap="square" lIns="91425" tIns="45700" rIns="91425" bIns="45700" anchor="t" anchorCtr="0">
              <a:spAutoFit/>
            </a:bodyPr>
            <a:lstStyle/>
            <a:p>
              <a:pPr marR="0" lvl="0" algn="l" rtl="0">
                <a:spcBef>
                  <a:spcPts val="0"/>
                </a:spcBef>
                <a:spcAft>
                  <a:spcPts val="0"/>
                </a:spcAft>
                <a:buClr>
                  <a:schemeClr val="dk1"/>
                </a:buClr>
                <a:buSzPts val="2400"/>
              </a:pPr>
              <a:r>
                <a:rPr lang="en-US" sz="2000">
                  <a:solidFill>
                    <a:schemeClr val="dk1"/>
                  </a:solidFill>
                  <a:latin typeface="+mn-lt"/>
                  <a:ea typeface="Helvetica Neue"/>
                  <a:cs typeface="Helvetica Neue"/>
                  <a:sym typeface="Helvetica Neue"/>
                </a:rPr>
                <a:t>En ciberseguridad, los riesgos se refieren a:</a:t>
              </a:r>
              <a:endParaRPr lang="en-US" sz="2000" dirty="0">
                <a:solidFill>
                  <a:schemeClr val="dk1"/>
                </a:solidFill>
                <a:latin typeface="+mn-lt"/>
                <a:ea typeface="Helvetica Neue"/>
                <a:cs typeface="Helvetica Neue"/>
                <a:sym typeface="Helvetica Neue"/>
              </a:endParaRPr>
            </a:p>
            <a:p>
              <a:pPr marR="0" lvl="0" algn="l" rtl="0">
                <a:spcBef>
                  <a:spcPts val="0"/>
                </a:spcBef>
                <a:spcAft>
                  <a:spcPts val="0"/>
                </a:spcAft>
                <a:buClr>
                  <a:schemeClr val="dk1"/>
                </a:buClr>
                <a:buSzPts val="2400"/>
              </a:pPr>
              <a:r>
                <a:rPr lang="en-US" sz="2000" b="1" dirty="0">
                  <a:solidFill>
                    <a:schemeClr val="dk1"/>
                  </a:solidFill>
                  <a:latin typeface="+mn-lt"/>
                  <a:ea typeface="Helvetica Neue"/>
                  <a:cs typeface="Helvetica Neue"/>
                  <a:sym typeface="Helvetica Neue"/>
                </a:rPr>
                <a:t>a</a:t>
              </a:r>
              <a:r>
                <a:rPr lang="hr-HR" sz="2000" b="1">
                  <a:solidFill>
                    <a:schemeClr val="dk1"/>
                  </a:solidFill>
                  <a:latin typeface="+mn-lt"/>
                  <a:ea typeface="Helvetica Neue"/>
                  <a:cs typeface="Helvetica Neue"/>
                  <a:sym typeface="Helvetica Neue"/>
                </a:rPr>
                <a:t>. </a:t>
              </a:r>
              <a:r>
                <a:rPr lang="es-ES" sz="2000" b="1">
                  <a:solidFill>
                    <a:schemeClr val="dk1"/>
                  </a:solidFill>
                  <a:latin typeface="+mn-lt"/>
                  <a:ea typeface="Helvetica Neue"/>
                  <a:cs typeface="Helvetica Neue"/>
                  <a:sym typeface="Helvetica Neue"/>
                </a:rPr>
                <a:t>Peligros potenciales al conectarse a Internet</a:t>
              </a:r>
              <a:r>
                <a:rPr lang="en-US" sz="2000" b="1">
                  <a:solidFill>
                    <a:schemeClr val="dk1"/>
                  </a:solidFill>
                  <a:latin typeface="+mn-lt"/>
                  <a:ea typeface="Helvetica Neue"/>
                  <a:cs typeface="Helvetica Neue"/>
                  <a:sym typeface="Helvetica Neue"/>
                </a:rPr>
                <a:t>.</a:t>
              </a:r>
              <a:endParaRPr lang="en-US" sz="2000" b="1" dirty="0">
                <a:solidFill>
                  <a:schemeClr val="dk1"/>
                </a:solidFill>
                <a:latin typeface="+mn-lt"/>
                <a:ea typeface="Helvetica Neue"/>
                <a:cs typeface="Helvetica Neue"/>
                <a:sym typeface="Helvetica Neue"/>
              </a:endParaRPr>
            </a:p>
            <a:p>
              <a:pPr marR="0" lvl="0" algn="l" rtl="0">
                <a:spcBef>
                  <a:spcPts val="0"/>
                </a:spcBef>
                <a:spcAft>
                  <a:spcPts val="0"/>
                </a:spcAft>
                <a:buClr>
                  <a:schemeClr val="dk1"/>
                </a:buClr>
                <a:buSzPts val="2400"/>
              </a:pPr>
              <a:r>
                <a:rPr lang="en-US" sz="2000" dirty="0">
                  <a:solidFill>
                    <a:schemeClr val="dk1"/>
                  </a:solidFill>
                  <a:latin typeface="+mn-lt"/>
                  <a:ea typeface="Helvetica Neue"/>
                  <a:cs typeface="Helvetica Neue"/>
                  <a:sym typeface="Helvetica Neue"/>
                </a:rPr>
                <a:t>b</a:t>
              </a:r>
              <a:r>
                <a:rPr lang="hr-HR" sz="2000">
                  <a:solidFill>
                    <a:schemeClr val="dk1"/>
                  </a:solidFill>
                  <a:latin typeface="+mn-lt"/>
                  <a:ea typeface="Helvetica Neue"/>
                  <a:cs typeface="Helvetica Neue"/>
                  <a:sym typeface="Helvetica Neue"/>
                </a:rPr>
                <a:t>. </a:t>
              </a:r>
              <a:r>
                <a:rPr lang="en-US" sz="2000">
                  <a:solidFill>
                    <a:schemeClr val="dk1"/>
                  </a:solidFill>
                  <a:latin typeface="+mn-lt"/>
                  <a:ea typeface="Helvetica Neue"/>
                  <a:cs typeface="Helvetica Neue"/>
                  <a:sym typeface="Helvetica Neue"/>
                </a:rPr>
                <a:t>Medidas de seguridad físicas.</a:t>
              </a:r>
              <a:endParaRPr lang="en-US" sz="2000" dirty="0">
                <a:solidFill>
                  <a:schemeClr val="dk1"/>
                </a:solidFill>
                <a:latin typeface="+mn-lt"/>
                <a:ea typeface="Helvetica Neue"/>
                <a:cs typeface="Helvetica Neue"/>
                <a:sym typeface="Helvetica Neue"/>
              </a:endParaRPr>
            </a:p>
            <a:p>
              <a:pPr marR="0" lvl="0" algn="l" rtl="0">
                <a:spcBef>
                  <a:spcPts val="0"/>
                </a:spcBef>
                <a:spcAft>
                  <a:spcPts val="0"/>
                </a:spcAft>
                <a:buClr>
                  <a:schemeClr val="dk1"/>
                </a:buClr>
                <a:buSzPts val="2400"/>
              </a:pPr>
              <a:r>
                <a:rPr lang="en-US" sz="2000" dirty="0">
                  <a:solidFill>
                    <a:schemeClr val="dk1"/>
                  </a:solidFill>
                  <a:latin typeface="+mn-lt"/>
                  <a:ea typeface="Helvetica Neue"/>
                  <a:cs typeface="Helvetica Neue"/>
                  <a:sym typeface="Helvetica Neue"/>
                </a:rPr>
                <a:t>c</a:t>
              </a:r>
              <a:r>
                <a:rPr lang="hr-HR" sz="2000">
                  <a:solidFill>
                    <a:schemeClr val="dk1"/>
                  </a:solidFill>
                  <a:latin typeface="+mn-lt"/>
                  <a:ea typeface="Helvetica Neue"/>
                  <a:cs typeface="Helvetica Neue"/>
                  <a:sym typeface="Helvetica Neue"/>
                </a:rPr>
                <a:t>. </a:t>
              </a:r>
              <a:r>
                <a:rPr lang="es-ES" sz="2000">
                  <a:solidFill>
                    <a:schemeClr val="dk1"/>
                  </a:solidFill>
                  <a:latin typeface="+mn-lt"/>
                  <a:ea typeface="Helvetica Neue"/>
                  <a:cs typeface="Helvetica Neue"/>
                  <a:sym typeface="Helvetica Neue"/>
                </a:rPr>
                <a:t>Precauciones contra los suelos resbaladizos</a:t>
              </a:r>
              <a:r>
                <a:rPr lang="en-US" sz="2000">
                  <a:solidFill>
                    <a:schemeClr val="dk1"/>
                  </a:solidFill>
                  <a:latin typeface="+mn-lt"/>
                  <a:ea typeface="Helvetica Neue"/>
                  <a:cs typeface="Helvetica Neue"/>
                  <a:sym typeface="Helvetica Neue"/>
                </a:rPr>
                <a:t>.</a:t>
              </a:r>
              <a:endParaRPr lang="en-US" sz="2000" dirty="0">
                <a:solidFill>
                  <a:schemeClr val="dk1"/>
                </a:solidFill>
                <a:latin typeface="+mn-lt"/>
                <a:ea typeface="Helvetica Neue"/>
                <a:cs typeface="Helvetica Neue"/>
                <a:sym typeface="Helvetica Neue"/>
              </a:endParaRPr>
            </a:p>
            <a:p>
              <a:pPr marR="0" lvl="0" algn="l" rtl="0">
                <a:spcBef>
                  <a:spcPts val="0"/>
                </a:spcBef>
                <a:spcAft>
                  <a:spcPts val="0"/>
                </a:spcAft>
                <a:buClr>
                  <a:schemeClr val="dk1"/>
                </a:buClr>
                <a:buSzPts val="2400"/>
              </a:pPr>
              <a:r>
                <a:rPr lang="en-US" sz="2000" dirty="0">
                  <a:solidFill>
                    <a:schemeClr val="dk1"/>
                  </a:solidFill>
                  <a:latin typeface="+mn-lt"/>
                  <a:ea typeface="Helvetica Neue"/>
                  <a:cs typeface="Helvetica Neue"/>
                  <a:sym typeface="Helvetica Neue"/>
                </a:rPr>
                <a:t>d</a:t>
              </a:r>
              <a:r>
                <a:rPr lang="hr-HR" sz="2000">
                  <a:solidFill>
                    <a:schemeClr val="dk1"/>
                  </a:solidFill>
                  <a:latin typeface="+mn-lt"/>
                  <a:ea typeface="Helvetica Neue"/>
                  <a:cs typeface="Helvetica Neue"/>
                  <a:sym typeface="Helvetica Neue"/>
                </a:rPr>
                <a:t>. </a:t>
              </a:r>
              <a:r>
                <a:rPr lang="en-US" sz="2000">
                  <a:solidFill>
                    <a:schemeClr val="dk1"/>
                  </a:solidFill>
                  <a:latin typeface="+mn-lt"/>
                  <a:ea typeface="Helvetica Neue"/>
                  <a:cs typeface="Helvetica Neue"/>
                  <a:sym typeface="Helvetica Neue"/>
                </a:rPr>
                <a:t>Prácticas seguras en Internet.</a:t>
              </a:r>
              <a:endParaRPr lang="en-US" sz="2000" dirty="0">
                <a:solidFill>
                  <a:schemeClr val="dk1"/>
                </a:solidFill>
                <a:latin typeface="+mn-lt"/>
                <a:ea typeface="Helvetica Neue"/>
                <a:cs typeface="Helvetica Neue"/>
                <a:sym typeface="Helvetica Neue"/>
              </a:endParaRPr>
            </a:p>
            <a:p>
              <a:pPr marL="0" marR="0" lvl="0" indent="0" algn="l" rtl="0">
                <a:spcBef>
                  <a:spcPts val="0"/>
                </a:spcBef>
                <a:spcAft>
                  <a:spcPts val="0"/>
                </a:spcAft>
                <a:buNone/>
              </a:pPr>
              <a:endParaRPr sz="2400" dirty="0">
                <a:solidFill>
                  <a:schemeClr val="dk1"/>
                </a:solidFill>
                <a:latin typeface="+mn-lt"/>
                <a:ea typeface="Helvetica Neue"/>
                <a:cs typeface="Helvetica Neue"/>
                <a:sym typeface="Helvetica Neue"/>
              </a:endParaRPr>
            </a:p>
          </p:txBody>
        </p:sp>
      </p:grpSp>
      <p:sp>
        <p:nvSpPr>
          <p:cNvPr id="190" name="Google Shape;190;p11"/>
          <p:cNvSpPr/>
          <p:nvPr/>
        </p:nvSpPr>
        <p:spPr>
          <a:xfrm>
            <a:off x="9173231" y="4375305"/>
            <a:ext cx="6223380" cy="2308284"/>
          </a:xfrm>
          <a:prstGeom prst="rect">
            <a:avLst/>
          </a:prstGeom>
          <a:noFill/>
          <a:ln>
            <a:noFill/>
          </a:ln>
        </p:spPr>
        <p:txBody>
          <a:bodyPr spcFirstLastPara="1" wrap="square" lIns="91425" tIns="45700" rIns="91425" bIns="45700" anchor="t" anchorCtr="0">
            <a:spAutoFit/>
          </a:bodyPr>
          <a:lstStyle/>
          <a:p>
            <a:pPr>
              <a:buClr>
                <a:schemeClr val="dk1"/>
              </a:buClr>
              <a:buSzPts val="2400"/>
            </a:pPr>
            <a:r>
              <a:rPr lang="en-US" sz="2000">
                <a:solidFill>
                  <a:schemeClr val="dk1"/>
                </a:solidFill>
                <a:latin typeface="+mn-lt"/>
                <a:sym typeface="Helvetica Neue"/>
              </a:rPr>
              <a:t>¿Qué es la ingeniería social?</a:t>
            </a:r>
            <a:endParaRPr lang="en-US" sz="2000" dirty="0">
              <a:solidFill>
                <a:schemeClr val="dk1"/>
              </a:solidFill>
              <a:latin typeface="+mn-lt"/>
              <a:sym typeface="Helvetica Neue"/>
            </a:endParaRPr>
          </a:p>
          <a:p>
            <a:pPr marL="457200" indent="-457200">
              <a:buClr>
                <a:schemeClr val="dk1"/>
              </a:buClr>
              <a:buSzPct val="100000"/>
              <a:buFont typeface="Arial"/>
              <a:buAutoNum type="alphaLcPeriod"/>
            </a:pPr>
            <a:r>
              <a:rPr lang="es-ES" sz="2000" b="1">
                <a:solidFill>
                  <a:schemeClr val="dk1"/>
                </a:solidFill>
                <a:latin typeface="+mn-lt"/>
                <a:sym typeface="Helvetica Neue"/>
              </a:rPr>
              <a:t>Una técnica utilizada por los ciberdelincuentes</a:t>
            </a:r>
            <a:r>
              <a:rPr lang="en-US" sz="2000" b="1">
                <a:solidFill>
                  <a:schemeClr val="dk1"/>
                </a:solidFill>
                <a:latin typeface="+mn-lt"/>
                <a:sym typeface="Helvetica Neue"/>
              </a:rPr>
              <a:t>.</a:t>
            </a:r>
            <a:endParaRPr lang="en-US" sz="2000" b="1" dirty="0">
              <a:solidFill>
                <a:schemeClr val="dk1"/>
              </a:solidFill>
              <a:latin typeface="+mn-lt"/>
              <a:sym typeface="Helvetica Neue"/>
            </a:endParaRPr>
          </a:p>
          <a:p>
            <a:pPr marL="457200" indent="-457200">
              <a:buClr>
                <a:schemeClr val="dk1"/>
              </a:buClr>
              <a:buSzPct val="100000"/>
              <a:buFont typeface="Arial"/>
              <a:buAutoNum type="alphaLcPeriod"/>
            </a:pPr>
            <a:r>
              <a:rPr lang="es-ES" sz="2000">
                <a:solidFill>
                  <a:schemeClr val="dk1"/>
                </a:solidFill>
                <a:latin typeface="+mn-lt"/>
                <a:sym typeface="Helvetica Neue"/>
              </a:rPr>
              <a:t>El estudio del comportamiento humano</a:t>
            </a:r>
            <a:r>
              <a:rPr lang="en-US" sz="2000">
                <a:solidFill>
                  <a:schemeClr val="dk1"/>
                </a:solidFill>
                <a:latin typeface="+mn-lt"/>
                <a:sym typeface="Helvetica Neue"/>
              </a:rPr>
              <a:t>.</a:t>
            </a:r>
            <a:endParaRPr lang="en-US" sz="2000" dirty="0">
              <a:solidFill>
                <a:schemeClr val="dk1"/>
              </a:solidFill>
              <a:latin typeface="+mn-lt"/>
              <a:sym typeface="Helvetica Neue"/>
            </a:endParaRPr>
          </a:p>
          <a:p>
            <a:pPr marL="457200" indent="-457200">
              <a:buClr>
                <a:schemeClr val="dk1"/>
              </a:buClr>
              <a:buSzPct val="100000"/>
              <a:buFont typeface="Arial"/>
              <a:buAutoNum type="alphaLcPeriod"/>
            </a:pPr>
            <a:r>
              <a:rPr lang="es-ES" sz="2000">
                <a:solidFill>
                  <a:schemeClr val="dk1"/>
                </a:solidFill>
                <a:latin typeface="+mn-lt"/>
                <a:sym typeface="Helvetica Neue"/>
              </a:rPr>
              <a:t>Una herramienta de navegación segura</a:t>
            </a:r>
            <a:r>
              <a:rPr lang="en-US" sz="2000">
                <a:solidFill>
                  <a:schemeClr val="dk1"/>
                </a:solidFill>
                <a:latin typeface="+mn-lt"/>
                <a:sym typeface="Helvetica Neue"/>
              </a:rPr>
              <a:t>.</a:t>
            </a:r>
            <a:endParaRPr lang="en-US" sz="2000" dirty="0">
              <a:solidFill>
                <a:schemeClr val="dk1"/>
              </a:solidFill>
              <a:latin typeface="+mn-lt"/>
              <a:sym typeface="Helvetica Neue"/>
            </a:endParaRPr>
          </a:p>
          <a:p>
            <a:pPr marL="457200" indent="-457200">
              <a:buClr>
                <a:schemeClr val="dk1"/>
              </a:buClr>
              <a:buSzPct val="100000"/>
              <a:buFont typeface="Arial"/>
              <a:buAutoNum type="alphaLcPeriod"/>
            </a:pPr>
            <a:r>
              <a:rPr lang="es-ES" sz="2000">
                <a:solidFill>
                  <a:schemeClr val="dk1"/>
                </a:solidFill>
                <a:latin typeface="+mn-lt"/>
                <a:sym typeface="Helvetica Neue"/>
              </a:rPr>
              <a:t>Un tipo de virus informático</a:t>
            </a:r>
            <a:r>
              <a:rPr lang="en-US" sz="2000">
                <a:solidFill>
                  <a:schemeClr val="dk1"/>
                </a:solidFill>
                <a:latin typeface="+mn-lt"/>
                <a:sym typeface="Helvetica Neue"/>
              </a:rPr>
              <a:t>.</a:t>
            </a:r>
            <a:endParaRPr lang="en-US" sz="2000" dirty="0">
              <a:solidFill>
                <a:schemeClr val="dk1"/>
              </a:solidFill>
              <a:latin typeface="+mn-lt"/>
              <a:sym typeface="Helvetica Neue"/>
            </a:endParaRPr>
          </a:p>
          <a:p>
            <a:pPr marL="0" marR="0" lvl="0" indent="0" algn="l" rtl="0">
              <a:spcBef>
                <a:spcPts val="0"/>
              </a:spcBef>
              <a:spcAft>
                <a:spcPts val="0"/>
              </a:spcAft>
              <a:buNone/>
            </a:pPr>
            <a:endParaRPr sz="2400" dirty="0">
              <a:solidFill>
                <a:schemeClr val="dk1"/>
              </a:solidFill>
              <a:latin typeface="+mn-lt"/>
              <a:ea typeface="Helvetica Neue"/>
              <a:cs typeface="Helvetica Neue"/>
              <a:sym typeface="Helvetica Neue"/>
            </a:endParaRPr>
          </a:p>
        </p:txBody>
      </p:sp>
      <p:sp>
        <p:nvSpPr>
          <p:cNvPr id="191" name="Google Shape;191;p11"/>
          <p:cNvSpPr txBox="1"/>
          <p:nvPr/>
        </p:nvSpPr>
        <p:spPr>
          <a:xfrm>
            <a:off x="1727785" y="1548615"/>
            <a:ext cx="6516165" cy="156962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s-ES" sz="4800" b="1">
                <a:solidFill>
                  <a:schemeClr val="tx1"/>
                </a:solidFill>
                <a:latin typeface="+mn-lt"/>
                <a:ea typeface="Helvetica Neue"/>
                <a:cs typeface="Helvetica Neue"/>
                <a:sym typeface="Helvetica Neue"/>
              </a:rPr>
              <a:t>¡Comprueba tus conocimientos!</a:t>
            </a:r>
            <a:endParaRPr dirty="0">
              <a:solidFill>
                <a:schemeClr val="tx1"/>
              </a:solidFill>
              <a:latin typeface="+mn-lt"/>
            </a:endParaRPr>
          </a:p>
        </p:txBody>
      </p:sp>
      <p:sp>
        <p:nvSpPr>
          <p:cNvPr id="192" name="Google Shape;192;p11"/>
          <p:cNvSpPr txBox="1"/>
          <p:nvPr/>
        </p:nvSpPr>
        <p:spPr>
          <a:xfrm>
            <a:off x="1366599" y="3183450"/>
            <a:ext cx="6876300" cy="5232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s-ES" sz="2800" b="1">
                <a:solidFill>
                  <a:srgbClr val="00CCFF"/>
                </a:solidFill>
                <a:latin typeface="+mn-lt"/>
                <a:ea typeface="Helvetica Neue"/>
                <a:cs typeface="Helvetica Neue"/>
                <a:sym typeface="Helvetica Neue"/>
              </a:rPr>
              <a:t>Soluciones:</a:t>
            </a:r>
            <a:endParaRPr dirty="0">
              <a:solidFill>
                <a:srgbClr val="00CCFF"/>
              </a:solidFill>
              <a:latin typeface="+mn-lt"/>
            </a:endParaRPr>
          </a:p>
        </p:txBody>
      </p:sp>
      <p:grpSp>
        <p:nvGrpSpPr>
          <p:cNvPr id="193" name="Google Shape;193;p11"/>
          <p:cNvGrpSpPr/>
          <p:nvPr/>
        </p:nvGrpSpPr>
        <p:grpSpPr>
          <a:xfrm>
            <a:off x="1496655" y="3857683"/>
            <a:ext cx="7345157" cy="2308324"/>
            <a:chOff x="-53699" y="5784938"/>
            <a:chExt cx="8638812" cy="2308324"/>
          </a:xfrm>
        </p:grpSpPr>
        <p:sp>
          <p:nvSpPr>
            <p:cNvPr id="194" name="Google Shape;194;p11"/>
            <p:cNvSpPr/>
            <p:nvPr/>
          </p:nvSpPr>
          <p:spPr>
            <a:xfrm>
              <a:off x="-53699" y="5784938"/>
              <a:ext cx="8443917" cy="2308324"/>
            </a:xfrm>
            <a:prstGeom prst="rect">
              <a:avLst/>
            </a:prstGeom>
            <a:solidFill>
              <a:schemeClr val="lt1"/>
            </a:solidFill>
            <a:ln w="25400" cap="flat" cmpd="sng">
              <a:solidFill>
                <a:srgbClr val="4D94B7"/>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mn-lt"/>
                <a:ea typeface="Calibri"/>
                <a:cs typeface="Calibri"/>
                <a:sym typeface="Calibri"/>
              </a:endParaRPr>
            </a:p>
          </p:txBody>
        </p:sp>
        <p:sp>
          <p:nvSpPr>
            <p:cNvPr id="195" name="Google Shape;195;p11"/>
            <p:cNvSpPr/>
            <p:nvPr/>
          </p:nvSpPr>
          <p:spPr>
            <a:xfrm>
              <a:off x="141196" y="5969624"/>
              <a:ext cx="8443917" cy="1938952"/>
            </a:xfrm>
            <a:prstGeom prst="rect">
              <a:avLst/>
            </a:prstGeom>
            <a:noFill/>
            <a:ln>
              <a:noFill/>
            </a:ln>
          </p:spPr>
          <p:txBody>
            <a:bodyPr spcFirstLastPara="1" wrap="square" lIns="91425" tIns="45700" rIns="91425" bIns="45700" anchor="t" anchorCtr="0">
              <a:spAutoFit/>
            </a:bodyPr>
            <a:lstStyle/>
            <a:p>
              <a:pPr marR="0" lvl="0" algn="l" rtl="0">
                <a:spcBef>
                  <a:spcPts val="0"/>
                </a:spcBef>
                <a:spcAft>
                  <a:spcPts val="0"/>
                </a:spcAft>
                <a:buClr>
                  <a:schemeClr val="dk1"/>
                </a:buClr>
                <a:buSzPts val="2400"/>
              </a:pPr>
              <a:r>
                <a:rPr lang="en-US" sz="2000">
                  <a:solidFill>
                    <a:schemeClr val="dk1"/>
                  </a:solidFill>
                  <a:latin typeface="+mn-lt"/>
                  <a:ea typeface="Helvetica Neue"/>
                  <a:cs typeface="Helvetica Neue"/>
                  <a:sym typeface="Helvetica Neue"/>
                </a:rPr>
                <a:t>¿Cuáles son los tipos más comunes de ciberamenazas?</a:t>
              </a:r>
              <a:endParaRPr lang="en-US" sz="2000" dirty="0">
                <a:solidFill>
                  <a:schemeClr val="dk1"/>
                </a:solidFill>
                <a:latin typeface="+mn-lt"/>
                <a:ea typeface="Helvetica Neue"/>
                <a:cs typeface="Helvetica Neue"/>
                <a:sym typeface="Helvetica Neue"/>
              </a:endParaRPr>
            </a:p>
            <a:p>
              <a:pPr marL="457200" marR="0" lvl="0" indent="-457200" algn="l" rtl="0">
                <a:spcBef>
                  <a:spcPts val="0"/>
                </a:spcBef>
                <a:spcAft>
                  <a:spcPts val="0"/>
                </a:spcAft>
                <a:buClr>
                  <a:schemeClr val="dk1"/>
                </a:buClr>
                <a:buSzPct val="100000"/>
                <a:buFont typeface="+mj-lt"/>
                <a:buAutoNum type="alphaLcPeriod"/>
              </a:pPr>
              <a:r>
                <a:rPr lang="en-US" sz="2000">
                  <a:solidFill>
                    <a:schemeClr val="dk1"/>
                  </a:solidFill>
                  <a:latin typeface="+mn-lt"/>
                  <a:ea typeface="Helvetica Neue"/>
                  <a:cs typeface="Helvetica Neue"/>
                  <a:sym typeface="Helvetica Neue"/>
                </a:rPr>
                <a:t>Ataques físicos a ordenadores.</a:t>
              </a:r>
              <a:endParaRPr lang="en-US" sz="2000" dirty="0">
                <a:solidFill>
                  <a:schemeClr val="dk1"/>
                </a:solidFill>
                <a:latin typeface="+mn-lt"/>
                <a:ea typeface="Helvetica Neue"/>
                <a:cs typeface="Helvetica Neue"/>
                <a:sym typeface="Helvetica Neue"/>
              </a:endParaRPr>
            </a:p>
            <a:p>
              <a:pPr marL="457200" marR="0" lvl="0" indent="-457200" algn="l" rtl="0">
                <a:spcBef>
                  <a:spcPts val="0"/>
                </a:spcBef>
                <a:spcAft>
                  <a:spcPts val="0"/>
                </a:spcAft>
                <a:buClr>
                  <a:schemeClr val="dk1"/>
                </a:buClr>
                <a:buSzPct val="100000"/>
                <a:buFont typeface="+mj-lt"/>
                <a:buAutoNum type="alphaLcPeriod"/>
              </a:pPr>
              <a:r>
                <a:rPr lang="pt-BR" sz="2000" b="1">
                  <a:solidFill>
                    <a:schemeClr val="dk1"/>
                  </a:solidFill>
                  <a:latin typeface="+mn-lt"/>
                  <a:ea typeface="Helvetica Neue"/>
                  <a:cs typeface="Helvetica Neue"/>
                  <a:sym typeface="Helvetica Neue"/>
                </a:rPr>
                <a:t>Trucos o trampas utilizados por malas personas de Internet</a:t>
              </a:r>
              <a:r>
                <a:rPr lang="en-US" sz="2000" b="1">
                  <a:solidFill>
                    <a:schemeClr val="dk1"/>
                  </a:solidFill>
                  <a:latin typeface="+mn-lt"/>
                  <a:ea typeface="Helvetica Neue"/>
                  <a:cs typeface="Helvetica Neue"/>
                  <a:sym typeface="Helvetica Neue"/>
                </a:rPr>
                <a:t>.</a:t>
              </a:r>
              <a:endParaRPr lang="en-US" sz="2000" b="1" dirty="0">
                <a:solidFill>
                  <a:schemeClr val="dk1"/>
                </a:solidFill>
                <a:latin typeface="+mn-lt"/>
                <a:ea typeface="Helvetica Neue"/>
                <a:cs typeface="Helvetica Neue"/>
                <a:sym typeface="Helvetica Neue"/>
              </a:endParaRPr>
            </a:p>
            <a:p>
              <a:pPr marL="457200" marR="0" lvl="0" indent="-457200" algn="l" rtl="0">
                <a:spcBef>
                  <a:spcPts val="0"/>
                </a:spcBef>
                <a:spcAft>
                  <a:spcPts val="0"/>
                </a:spcAft>
                <a:buClr>
                  <a:schemeClr val="dk1"/>
                </a:buClr>
                <a:buSzPct val="100000"/>
                <a:buFont typeface="+mj-lt"/>
                <a:buAutoNum type="alphaLcPeriod"/>
              </a:pPr>
              <a:r>
                <a:rPr lang="es-ES" sz="2000">
                  <a:solidFill>
                    <a:schemeClr val="dk1"/>
                  </a:solidFill>
                  <a:latin typeface="+mn-lt"/>
                  <a:ea typeface="Helvetica Neue"/>
                  <a:cs typeface="Helvetica Neue"/>
                  <a:sym typeface="Helvetica Neue"/>
                </a:rPr>
                <a:t>Medidas de seguridad para las compras en línea</a:t>
              </a:r>
              <a:r>
                <a:rPr lang="en-US" sz="2000">
                  <a:solidFill>
                    <a:schemeClr val="dk1"/>
                  </a:solidFill>
                  <a:latin typeface="+mn-lt"/>
                  <a:ea typeface="Helvetica Neue"/>
                  <a:cs typeface="Helvetica Neue"/>
                  <a:sym typeface="Helvetica Neue"/>
                </a:rPr>
                <a:t>.</a:t>
              </a:r>
              <a:endParaRPr lang="en-US" sz="2000" dirty="0">
                <a:solidFill>
                  <a:schemeClr val="dk1"/>
                </a:solidFill>
                <a:latin typeface="+mn-lt"/>
                <a:ea typeface="Helvetica Neue"/>
                <a:cs typeface="Helvetica Neue"/>
                <a:sym typeface="Helvetica Neue"/>
              </a:endParaRPr>
            </a:p>
            <a:p>
              <a:pPr marL="457200" marR="0" lvl="0" indent="-457200" algn="l" rtl="0">
                <a:spcBef>
                  <a:spcPts val="0"/>
                </a:spcBef>
                <a:spcAft>
                  <a:spcPts val="0"/>
                </a:spcAft>
                <a:buClr>
                  <a:schemeClr val="dk1"/>
                </a:buClr>
                <a:buSzPct val="100000"/>
                <a:buFont typeface="+mj-lt"/>
                <a:buAutoNum type="alphaLcPeriod"/>
              </a:pPr>
              <a:r>
                <a:rPr lang="es-ES" sz="2000">
                  <a:solidFill>
                    <a:schemeClr val="dk1"/>
                  </a:solidFill>
                  <a:latin typeface="+mn-lt"/>
                  <a:ea typeface="Helvetica Neue"/>
                  <a:cs typeface="Helvetica Neue"/>
                  <a:sym typeface="Helvetica Neue"/>
                </a:rPr>
                <a:t>Estrategias para proteger la información personal.</a:t>
              </a:r>
              <a:endParaRPr lang="en-US" sz="2400" dirty="0">
                <a:solidFill>
                  <a:schemeClr val="dk1"/>
                </a:solidFill>
                <a:latin typeface="+mn-lt"/>
                <a:ea typeface="Helvetica Neue"/>
                <a:cs typeface="Helvetica Neue"/>
                <a:sym typeface="Helvetica Neue"/>
              </a:endParaRPr>
            </a:p>
          </p:txBody>
        </p:sp>
      </p:grpSp>
      <p:grpSp>
        <p:nvGrpSpPr>
          <p:cNvPr id="196" name="Google Shape;196;p11"/>
          <p:cNvGrpSpPr/>
          <p:nvPr/>
        </p:nvGrpSpPr>
        <p:grpSpPr>
          <a:xfrm>
            <a:off x="9007522" y="6767049"/>
            <a:ext cx="9132325" cy="2647231"/>
            <a:chOff x="7975625" y="4871723"/>
            <a:chExt cx="6881315" cy="2647231"/>
          </a:xfrm>
        </p:grpSpPr>
        <p:sp>
          <p:nvSpPr>
            <p:cNvPr id="197" name="Google Shape;197;p11"/>
            <p:cNvSpPr/>
            <p:nvPr/>
          </p:nvSpPr>
          <p:spPr>
            <a:xfrm>
              <a:off x="7975625" y="4871723"/>
              <a:ext cx="6755396" cy="2308324"/>
            </a:xfrm>
            <a:prstGeom prst="rect">
              <a:avLst/>
            </a:prstGeom>
            <a:solidFill>
              <a:schemeClr val="lt1"/>
            </a:solidFill>
            <a:ln w="25400" cap="flat" cmpd="sng">
              <a:solidFill>
                <a:srgbClr val="4D94B7"/>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mn-lt"/>
                <a:ea typeface="Calibri"/>
                <a:cs typeface="Calibri"/>
                <a:sym typeface="Calibri"/>
              </a:endParaRPr>
            </a:p>
          </p:txBody>
        </p:sp>
        <p:sp>
          <p:nvSpPr>
            <p:cNvPr id="198" name="Google Shape;198;p11"/>
            <p:cNvSpPr/>
            <p:nvPr/>
          </p:nvSpPr>
          <p:spPr>
            <a:xfrm>
              <a:off x="8181302" y="4902894"/>
              <a:ext cx="6675638" cy="2616060"/>
            </a:xfrm>
            <a:prstGeom prst="rect">
              <a:avLst/>
            </a:prstGeom>
            <a:noFill/>
            <a:ln>
              <a:noFill/>
            </a:ln>
          </p:spPr>
          <p:txBody>
            <a:bodyPr spcFirstLastPara="1" wrap="square" lIns="91425" tIns="45700" rIns="91425" bIns="45700" anchor="t" anchorCtr="0">
              <a:spAutoFit/>
            </a:bodyPr>
            <a:lstStyle/>
            <a:p>
              <a:pPr>
                <a:buClr>
                  <a:schemeClr val="dk1"/>
                </a:buClr>
                <a:buSzPts val="2400"/>
              </a:pPr>
              <a:r>
                <a:rPr lang="en-US" sz="2000">
                  <a:solidFill>
                    <a:schemeClr val="dk1"/>
                  </a:solidFill>
                  <a:latin typeface="+mn-lt"/>
                  <a:sym typeface="Helvetica Neue"/>
                </a:rPr>
                <a:t>¿Cuáles son algunas estrategias para mitigar los riesgos del exceso de tiempo frente a la pantalla?</a:t>
              </a:r>
              <a:endParaRPr lang="en-US" sz="2000" dirty="0">
                <a:solidFill>
                  <a:schemeClr val="dk1"/>
                </a:solidFill>
                <a:latin typeface="+mn-lt"/>
                <a:sym typeface="Helvetica Neue"/>
              </a:endParaRPr>
            </a:p>
            <a:p>
              <a:pPr marL="457200" indent="-457200">
                <a:buClr>
                  <a:schemeClr val="dk1"/>
                </a:buClr>
                <a:buSzPct val="100000"/>
                <a:buFont typeface="Arial"/>
                <a:buAutoNum type="alphaLcPeriod"/>
              </a:pPr>
              <a:r>
                <a:rPr lang="es-ES" sz="2000" b="1">
                  <a:solidFill>
                    <a:schemeClr val="dk1"/>
                  </a:solidFill>
                  <a:latin typeface="+mn-lt"/>
                  <a:sym typeface="Helvetica Neue"/>
                </a:rPr>
                <a:t>Establecer límites de tiempo de pantalla y hacer descansos regulares</a:t>
              </a:r>
              <a:r>
                <a:rPr lang="en-US" sz="2000" b="1">
                  <a:solidFill>
                    <a:schemeClr val="dk1"/>
                  </a:solidFill>
                  <a:latin typeface="+mn-lt"/>
                  <a:sym typeface="Helvetica Neue"/>
                </a:rPr>
                <a:t>.</a:t>
              </a:r>
              <a:endParaRPr lang="en-US" sz="2000" b="1" dirty="0">
                <a:solidFill>
                  <a:schemeClr val="dk1"/>
                </a:solidFill>
                <a:latin typeface="+mn-lt"/>
                <a:sym typeface="Helvetica Neue"/>
              </a:endParaRPr>
            </a:p>
            <a:p>
              <a:pPr marL="457200" indent="-457200">
                <a:buClr>
                  <a:schemeClr val="dk1"/>
                </a:buClr>
                <a:buSzPct val="100000"/>
                <a:buFont typeface="Arial"/>
                <a:buAutoNum type="alphaLcPeriod"/>
              </a:pPr>
              <a:r>
                <a:rPr lang="es-ES" sz="2000">
                  <a:solidFill>
                    <a:schemeClr val="dk1"/>
                  </a:solidFill>
                  <a:latin typeface="+mn-lt"/>
                  <a:sym typeface="Helvetica Neue"/>
                </a:rPr>
                <a:t>Aumentar el uso de la tecnología para mejorar la salud</a:t>
              </a:r>
              <a:r>
                <a:rPr lang="en-US" sz="2000">
                  <a:solidFill>
                    <a:schemeClr val="dk1"/>
                  </a:solidFill>
                  <a:latin typeface="+mn-lt"/>
                  <a:sym typeface="Helvetica Neue"/>
                </a:rPr>
                <a:t>.</a:t>
              </a:r>
              <a:endParaRPr lang="en-US" sz="2000" dirty="0">
                <a:solidFill>
                  <a:schemeClr val="dk1"/>
                </a:solidFill>
                <a:latin typeface="+mn-lt"/>
                <a:sym typeface="Helvetica Neue"/>
              </a:endParaRPr>
            </a:p>
            <a:p>
              <a:pPr marL="457200" indent="-457200">
                <a:buClr>
                  <a:schemeClr val="dk1"/>
                </a:buClr>
                <a:buSzPct val="100000"/>
                <a:buFont typeface="Arial"/>
                <a:buAutoNum type="alphaLcPeriod"/>
              </a:pPr>
              <a:r>
                <a:rPr lang="es-ES" sz="2000">
                  <a:solidFill>
                    <a:schemeClr val="dk1"/>
                  </a:solidFill>
                  <a:latin typeface="+mn-lt"/>
                  <a:sym typeface="Helvetica Neue"/>
                </a:rPr>
                <a:t>Desconectarse por completo de los dispositivos digitales</a:t>
              </a:r>
              <a:r>
                <a:rPr lang="en-US" sz="2000">
                  <a:solidFill>
                    <a:schemeClr val="dk1"/>
                  </a:solidFill>
                  <a:latin typeface="+mn-lt"/>
                  <a:sym typeface="Helvetica Neue"/>
                </a:rPr>
                <a:t>.</a:t>
              </a:r>
              <a:endParaRPr lang="en-US" sz="2000" dirty="0">
                <a:solidFill>
                  <a:schemeClr val="dk1"/>
                </a:solidFill>
                <a:latin typeface="+mn-lt"/>
                <a:sym typeface="Helvetica Neue"/>
              </a:endParaRPr>
            </a:p>
            <a:p>
              <a:pPr marL="457200" indent="-457200">
                <a:buClr>
                  <a:schemeClr val="dk1"/>
                </a:buClr>
                <a:buSzPct val="100000"/>
                <a:buFont typeface="Arial"/>
                <a:buAutoNum type="alphaLcPeriod"/>
              </a:pPr>
              <a:r>
                <a:rPr lang="en-US" sz="2000">
                  <a:solidFill>
                    <a:schemeClr val="dk1"/>
                  </a:solidFill>
                  <a:latin typeface="+mn-lt"/>
                  <a:sym typeface="Helvetica Neue"/>
                </a:rPr>
                <a:t>Buscar apoyo y responsabilidad.</a:t>
              </a:r>
              <a:endParaRPr lang="en-US" sz="2000" dirty="0">
                <a:solidFill>
                  <a:schemeClr val="dk1"/>
                </a:solidFill>
                <a:latin typeface="+mn-lt"/>
                <a:sym typeface="Helvetica Neue"/>
              </a:endParaRPr>
            </a:p>
            <a:p>
              <a:pPr marL="0" marR="0" lvl="0" indent="0" algn="l" rtl="0">
                <a:spcBef>
                  <a:spcPts val="0"/>
                </a:spcBef>
                <a:spcAft>
                  <a:spcPts val="0"/>
                </a:spcAft>
                <a:buNone/>
              </a:pPr>
              <a:endParaRPr sz="2400" dirty="0">
                <a:solidFill>
                  <a:schemeClr val="dk1"/>
                </a:solidFill>
                <a:latin typeface="+mn-lt"/>
                <a:ea typeface="Helvetica Neue"/>
                <a:cs typeface="Helvetica Neue"/>
                <a:sym typeface="Helvetica Neue"/>
              </a:endParaRPr>
            </a:p>
          </p:txBody>
        </p:sp>
      </p:grpSp>
      <p:grpSp>
        <p:nvGrpSpPr>
          <p:cNvPr id="199" name="Google Shape;199;p11"/>
          <p:cNvGrpSpPr/>
          <p:nvPr/>
        </p:nvGrpSpPr>
        <p:grpSpPr>
          <a:xfrm>
            <a:off x="1078173" y="6297897"/>
            <a:ext cx="7597929" cy="3057577"/>
            <a:chOff x="1191107" y="4256210"/>
            <a:chExt cx="7704383" cy="3057577"/>
          </a:xfrm>
        </p:grpSpPr>
        <p:sp>
          <p:nvSpPr>
            <p:cNvPr id="200" name="Google Shape;200;p11"/>
            <p:cNvSpPr/>
            <p:nvPr/>
          </p:nvSpPr>
          <p:spPr>
            <a:xfrm>
              <a:off x="1191107" y="4256210"/>
              <a:ext cx="7704382" cy="2923837"/>
            </a:xfrm>
            <a:prstGeom prst="rect">
              <a:avLst/>
            </a:prstGeom>
            <a:solidFill>
              <a:schemeClr val="lt1"/>
            </a:solidFill>
            <a:ln w="25400" cap="flat" cmpd="sng">
              <a:solidFill>
                <a:srgbClr val="4D94B7"/>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mn-lt"/>
                <a:ea typeface="Calibri"/>
                <a:cs typeface="Calibri"/>
                <a:sym typeface="Calibri"/>
              </a:endParaRPr>
            </a:p>
          </p:txBody>
        </p:sp>
        <p:sp>
          <p:nvSpPr>
            <p:cNvPr id="201" name="Google Shape;201;p11"/>
            <p:cNvSpPr/>
            <p:nvPr/>
          </p:nvSpPr>
          <p:spPr>
            <a:xfrm>
              <a:off x="1337547" y="4389950"/>
              <a:ext cx="7557943" cy="2923837"/>
            </a:xfrm>
            <a:prstGeom prst="rect">
              <a:avLst/>
            </a:prstGeom>
            <a:noFill/>
            <a:ln>
              <a:noFill/>
            </a:ln>
          </p:spPr>
          <p:txBody>
            <a:bodyPr spcFirstLastPara="1" wrap="square" lIns="91425" tIns="45700" rIns="91425" bIns="45700" anchor="t" anchorCtr="0">
              <a:spAutoFit/>
            </a:bodyPr>
            <a:lstStyle/>
            <a:p>
              <a:pPr>
                <a:buClr>
                  <a:schemeClr val="dk1"/>
                </a:buClr>
                <a:buSzPts val="2400"/>
              </a:pPr>
              <a:r>
                <a:rPr lang="en-US" sz="2000">
                  <a:solidFill>
                    <a:schemeClr val="dk1"/>
                  </a:solidFill>
                  <a:latin typeface="+mn-lt"/>
                  <a:sym typeface="Helvetica Neue"/>
                </a:rPr>
                <a:t>¿Cómo puedes mejorar la seguridad en línea con herramientas de navegación segura?</a:t>
              </a:r>
              <a:endParaRPr lang="en-US" sz="2000" dirty="0">
                <a:solidFill>
                  <a:schemeClr val="dk1"/>
                </a:solidFill>
                <a:latin typeface="+mn-lt"/>
                <a:sym typeface="Helvetica Neue"/>
              </a:endParaRPr>
            </a:p>
            <a:p>
              <a:pPr marL="457200" indent="-457200">
                <a:buClr>
                  <a:schemeClr val="dk1"/>
                </a:buClr>
                <a:buSzPct val="100000"/>
                <a:buFont typeface="+mj-lt"/>
                <a:buAutoNum type="alphaLcPeriod"/>
              </a:pPr>
              <a:r>
                <a:rPr lang="es-ES" sz="2000" b="1">
                  <a:solidFill>
                    <a:schemeClr val="dk1"/>
                  </a:solidFill>
                  <a:latin typeface="+mn-lt"/>
                  <a:sym typeface="Helvetica Neue"/>
                </a:rPr>
                <a:t>Utilizando navegadores de confianza y activando las funciones de seguridad</a:t>
              </a:r>
              <a:r>
                <a:rPr lang="en-US" sz="2000" b="1">
                  <a:solidFill>
                    <a:schemeClr val="dk1"/>
                  </a:solidFill>
                  <a:latin typeface="+mn-lt"/>
                  <a:sym typeface="Helvetica Neue"/>
                </a:rPr>
                <a:t>.</a:t>
              </a:r>
              <a:endParaRPr lang="en-US" sz="2000" b="1" dirty="0">
                <a:solidFill>
                  <a:schemeClr val="dk1"/>
                </a:solidFill>
                <a:latin typeface="+mn-lt"/>
                <a:sym typeface="Helvetica Neue"/>
              </a:endParaRPr>
            </a:p>
            <a:p>
              <a:pPr marL="457200" indent="-457200">
                <a:buClr>
                  <a:schemeClr val="dk1"/>
                </a:buClr>
                <a:buSzPct val="100000"/>
                <a:buFont typeface="+mj-lt"/>
                <a:buAutoNum type="alphaLcPeriod"/>
              </a:pPr>
              <a:r>
                <a:rPr lang="es-ES" sz="2000">
                  <a:solidFill>
                    <a:schemeClr val="dk1"/>
                  </a:solidFill>
                  <a:latin typeface="+mn-lt"/>
                  <a:sym typeface="Helvetica Neue"/>
                </a:rPr>
                <a:t>Aumentando el tiempo de pantalla y la dependencia digital</a:t>
              </a:r>
              <a:r>
                <a:rPr lang="en-US" sz="2000">
                  <a:solidFill>
                    <a:schemeClr val="dk1"/>
                  </a:solidFill>
                  <a:latin typeface="+mn-lt"/>
                  <a:sym typeface="Helvetica Neue"/>
                </a:rPr>
                <a:t>.</a:t>
              </a:r>
              <a:endParaRPr lang="en-US" sz="2000" dirty="0">
                <a:solidFill>
                  <a:schemeClr val="dk1"/>
                </a:solidFill>
                <a:latin typeface="+mn-lt"/>
                <a:sym typeface="Helvetica Neue"/>
              </a:endParaRPr>
            </a:p>
            <a:p>
              <a:pPr marL="457200" indent="-457200">
                <a:buClr>
                  <a:schemeClr val="dk1"/>
                </a:buClr>
                <a:buSzPct val="100000"/>
                <a:buFont typeface="+mj-lt"/>
                <a:buAutoNum type="alphaLcPeriod"/>
              </a:pPr>
              <a:r>
                <a:rPr lang="es-ES" sz="2000">
                  <a:solidFill>
                    <a:schemeClr val="dk1"/>
                  </a:solidFill>
                  <a:latin typeface="+mn-lt"/>
                  <a:sym typeface="Helvetica Neue"/>
                </a:rPr>
                <a:t>Compartiendo información personal en las redes sociales</a:t>
              </a:r>
              <a:r>
                <a:rPr lang="en-US" sz="2000">
                  <a:solidFill>
                    <a:schemeClr val="dk1"/>
                  </a:solidFill>
                  <a:latin typeface="+mn-lt"/>
                  <a:sym typeface="Helvetica Neue"/>
                </a:rPr>
                <a:t>.</a:t>
              </a:r>
              <a:endParaRPr lang="en-US" sz="2000" dirty="0">
                <a:solidFill>
                  <a:schemeClr val="dk1"/>
                </a:solidFill>
                <a:latin typeface="+mn-lt"/>
                <a:sym typeface="Helvetica Neue"/>
              </a:endParaRPr>
            </a:p>
            <a:p>
              <a:pPr marL="457200" indent="-457200">
                <a:buClr>
                  <a:schemeClr val="dk1"/>
                </a:buClr>
                <a:buSzPct val="100000"/>
                <a:buFont typeface="+mj-lt"/>
                <a:buAutoNum type="alphaLcPeriod"/>
              </a:pPr>
              <a:r>
                <a:rPr lang="es-ES" sz="2000">
                  <a:solidFill>
                    <a:schemeClr val="dk1"/>
                  </a:solidFill>
                  <a:latin typeface="+mn-lt"/>
                  <a:sym typeface="Helvetica Neue"/>
                </a:rPr>
                <a:t>Ignorando los correos electrónicos de phishing y las advertencias de malware</a:t>
              </a:r>
              <a:r>
                <a:rPr lang="en-US" sz="2000">
                  <a:solidFill>
                    <a:schemeClr val="dk1"/>
                  </a:solidFill>
                  <a:latin typeface="+mn-lt"/>
                  <a:sym typeface="Helvetica Neue"/>
                </a:rPr>
                <a:t>.</a:t>
              </a:r>
              <a:endParaRPr lang="en-US" sz="2000" dirty="0">
                <a:solidFill>
                  <a:schemeClr val="dk1"/>
                </a:solidFill>
                <a:latin typeface="+mn-lt"/>
                <a:sym typeface="Helvetica Neue"/>
              </a:endParaRPr>
            </a:p>
            <a:p>
              <a:pPr marL="0" marR="0" lvl="0" indent="0" algn="l" rtl="0">
                <a:spcBef>
                  <a:spcPts val="0"/>
                </a:spcBef>
                <a:spcAft>
                  <a:spcPts val="0"/>
                </a:spcAft>
                <a:buNone/>
              </a:pPr>
              <a:endParaRPr sz="2400" dirty="0">
                <a:solidFill>
                  <a:schemeClr val="dk1"/>
                </a:solidFill>
                <a:latin typeface="+mn-lt"/>
                <a:ea typeface="Helvetica Neue"/>
                <a:cs typeface="Helvetica Neue"/>
                <a:sym typeface="Helvetica Neue"/>
              </a:endParaRPr>
            </a:p>
          </p:txBody>
        </p:sp>
      </p:grpSp>
    </p:spTree>
    <p:extLst>
      <p:ext uri="{BB962C8B-B14F-4D97-AF65-F5344CB8AC3E}">
        <p14:creationId xmlns:p14="http://schemas.microsoft.com/office/powerpoint/2010/main" val="9338031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05"/>
        <p:cNvGrpSpPr/>
        <p:nvPr/>
      </p:nvGrpSpPr>
      <p:grpSpPr>
        <a:xfrm>
          <a:off x="0" y="0"/>
          <a:ext cx="0" cy="0"/>
          <a:chOff x="0" y="0"/>
          <a:chExt cx="0" cy="0"/>
        </a:xfrm>
      </p:grpSpPr>
      <p:sp>
        <p:nvSpPr>
          <p:cNvPr id="206" name="Google Shape;206;p12"/>
          <p:cNvSpPr txBox="1"/>
          <p:nvPr/>
        </p:nvSpPr>
        <p:spPr>
          <a:xfrm>
            <a:off x="1340025" y="1795727"/>
            <a:ext cx="3894431" cy="83099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s-ES" sz="4800" b="1">
                <a:solidFill>
                  <a:schemeClr val="tx1"/>
                </a:solidFill>
                <a:latin typeface="+mn-lt"/>
                <a:ea typeface="Helvetica Neue"/>
                <a:cs typeface="Helvetica Neue"/>
                <a:sym typeface="Helvetica Neue"/>
              </a:rPr>
              <a:t>Resumen</a:t>
            </a:r>
            <a:endParaRPr dirty="0">
              <a:solidFill>
                <a:schemeClr val="tx1"/>
              </a:solidFill>
              <a:latin typeface="+mn-lt"/>
            </a:endParaRPr>
          </a:p>
        </p:txBody>
      </p:sp>
      <p:sp>
        <p:nvSpPr>
          <p:cNvPr id="207" name="Google Shape;207;p12"/>
          <p:cNvSpPr txBox="1"/>
          <p:nvPr/>
        </p:nvSpPr>
        <p:spPr>
          <a:xfrm>
            <a:off x="1375166" y="2806351"/>
            <a:ext cx="7259700" cy="523200"/>
          </a:xfrm>
          <a:prstGeom prst="rect">
            <a:avLst/>
          </a:prstGeom>
          <a:noFill/>
          <a:ln>
            <a:noFill/>
          </a:ln>
        </p:spPr>
        <p:txBody>
          <a:bodyPr spcFirstLastPara="1" wrap="square" lIns="91425" tIns="45700" rIns="91425" bIns="45700" anchor="t" anchorCtr="0">
            <a:spAutoFit/>
          </a:bodyPr>
          <a:lstStyle/>
          <a:p>
            <a:pPr marL="0" marR="0" lvl="0" indent="0" algn="just" rtl="0">
              <a:spcBef>
                <a:spcPts val="0"/>
              </a:spcBef>
              <a:spcAft>
                <a:spcPts val="0"/>
              </a:spcAft>
              <a:buNone/>
            </a:pPr>
            <a:r>
              <a:rPr lang="es-ES" sz="2800" b="1">
                <a:solidFill>
                  <a:srgbClr val="00CCFF"/>
                </a:solidFill>
                <a:latin typeface="+mn-lt"/>
                <a:ea typeface="Helvetica Neue"/>
                <a:cs typeface="Helvetica Neue"/>
                <a:sym typeface="Helvetica Neue"/>
              </a:rPr>
              <a:t>¡Bien hecho! Ahora sabes más sobre:</a:t>
            </a:r>
            <a:endParaRPr dirty="0">
              <a:solidFill>
                <a:srgbClr val="00CCFF"/>
              </a:solidFill>
              <a:latin typeface="+mn-lt"/>
            </a:endParaRPr>
          </a:p>
        </p:txBody>
      </p:sp>
      <p:sp>
        <p:nvSpPr>
          <p:cNvPr id="17" name="Google Shape;99;p4"/>
          <p:cNvSpPr txBox="1"/>
          <p:nvPr/>
        </p:nvSpPr>
        <p:spPr>
          <a:xfrm>
            <a:off x="1627729" y="3889052"/>
            <a:ext cx="10655256" cy="5262939"/>
          </a:xfrm>
          <a:prstGeom prst="rect">
            <a:avLst/>
          </a:prstGeom>
          <a:noFill/>
          <a:ln>
            <a:noFill/>
          </a:ln>
        </p:spPr>
        <p:txBody>
          <a:bodyPr spcFirstLastPara="1" wrap="square" lIns="91425" tIns="45700" rIns="91425" bIns="45700" anchor="t" anchorCtr="0">
            <a:spAutoFit/>
          </a:bodyPr>
          <a:lstStyle/>
          <a:p>
            <a:pPr marL="342900" marR="0" lvl="0" indent="-342900" algn="l" rtl="0">
              <a:spcBef>
                <a:spcPts val="0"/>
              </a:spcBef>
              <a:spcAft>
                <a:spcPts val="0"/>
              </a:spcAft>
              <a:buClr>
                <a:srgbClr val="00CCFF"/>
              </a:buClr>
              <a:buSzPct val="150000"/>
              <a:buFont typeface="Arial" panose="020B0604020202020204" pitchFamily="34" charset="0"/>
              <a:buChar char="•"/>
            </a:pPr>
            <a:r>
              <a:rPr lang="es-ES" sz="2400">
                <a:solidFill>
                  <a:schemeClr val="dk1"/>
                </a:solidFill>
                <a:latin typeface="+mn-lt"/>
                <a:ea typeface="Helvetica Neue"/>
                <a:cs typeface="Helvetica Neue"/>
                <a:sym typeface="Helvetica Neue"/>
              </a:rPr>
              <a:t>Los mayores son ahora conscientes de los peligros de Internet y de cómo protegerse. Conocen riesgos como el robo de información personal, las estafas y los virus. Este conocimiento les ayuda a tomar decisiones con conocimiento de causa y a mantenerse seguros en Internet</a:t>
            </a:r>
            <a:r>
              <a:rPr lang="en-US" sz="2400">
                <a:solidFill>
                  <a:schemeClr val="dk1"/>
                </a:solidFill>
                <a:latin typeface="+mn-lt"/>
                <a:ea typeface="Helvetica Neue"/>
                <a:cs typeface="Helvetica Neue"/>
                <a:sym typeface="Helvetica Neue"/>
              </a:rPr>
              <a:t>.</a:t>
            </a:r>
            <a:endParaRPr lang="hr-HR" sz="2400" dirty="0">
              <a:solidFill>
                <a:schemeClr val="dk1"/>
              </a:solidFill>
              <a:latin typeface="+mn-lt"/>
              <a:ea typeface="Helvetica Neue"/>
              <a:cs typeface="Helvetica Neue"/>
              <a:sym typeface="Helvetica Neue"/>
            </a:endParaRPr>
          </a:p>
          <a:p>
            <a:pPr marL="342900" indent="-342900">
              <a:buClr>
                <a:srgbClr val="00CCFF"/>
              </a:buClr>
              <a:buSzPct val="150000"/>
              <a:buFont typeface="Arial" panose="020B0604020202020204" pitchFamily="34" charset="0"/>
              <a:buChar char="•"/>
            </a:pPr>
            <a:r>
              <a:rPr lang="es-ES" sz="2400">
                <a:solidFill>
                  <a:schemeClr val="dk1"/>
                </a:solidFill>
                <a:latin typeface="+mn-lt"/>
                <a:ea typeface="Helvetica Neue"/>
                <a:cs typeface="Helvetica Neue"/>
                <a:sym typeface="Helvetica Neue"/>
              </a:rPr>
              <a:t>Los mayores reconocen las distintas ciberamenazas, como el phishing, el malware y el robo de identidad. Pueden identificar las señales de advertencia y tomar medidas para evitar ser víctimas de estas amenazas</a:t>
            </a:r>
            <a:r>
              <a:rPr lang="en-US" sz="2400">
                <a:solidFill>
                  <a:schemeClr val="dk1"/>
                </a:solidFill>
                <a:latin typeface="+mn-lt"/>
                <a:ea typeface="Helvetica Neue"/>
                <a:cs typeface="Helvetica Neue"/>
                <a:sym typeface="Helvetica Neue"/>
              </a:rPr>
              <a:t>.</a:t>
            </a:r>
            <a:endParaRPr lang="hr-HR" sz="2400" dirty="0">
              <a:solidFill>
                <a:schemeClr val="dk1"/>
              </a:solidFill>
              <a:latin typeface="+mn-lt"/>
              <a:ea typeface="Helvetica Neue"/>
              <a:cs typeface="Helvetica Neue"/>
              <a:sym typeface="Helvetica Neue"/>
            </a:endParaRPr>
          </a:p>
          <a:p>
            <a:pPr marL="342900" indent="-342900">
              <a:buClr>
                <a:srgbClr val="00CCFF"/>
              </a:buClr>
              <a:buSzPct val="150000"/>
              <a:buFont typeface="Arial" panose="020B0604020202020204" pitchFamily="34" charset="0"/>
              <a:buChar char="•"/>
            </a:pPr>
            <a:r>
              <a:rPr lang="es-ES" sz="2400">
                <a:solidFill>
                  <a:schemeClr val="dk1"/>
                </a:solidFill>
                <a:latin typeface="+mn-lt"/>
                <a:ea typeface="Helvetica Neue"/>
                <a:cs typeface="Helvetica Neue"/>
                <a:sym typeface="Helvetica Neue"/>
              </a:rPr>
              <a:t>Los mayores han aprendido cómo la tecnología puede ayudarles en su salud, proporcionándoles acceso a la información, seguimiento de la salud, comunidades en línea y la posibilidad de seguir y analizar datos sanitarios</a:t>
            </a:r>
            <a:r>
              <a:rPr lang="en-US" sz="2400">
                <a:solidFill>
                  <a:schemeClr val="dk1"/>
                </a:solidFill>
                <a:latin typeface="+mn-lt"/>
                <a:ea typeface="Helvetica Neue"/>
                <a:cs typeface="Helvetica Neue"/>
                <a:sym typeface="Helvetica Neue"/>
              </a:rPr>
              <a:t>.</a:t>
            </a:r>
            <a:endParaRPr lang="en-US" sz="2400" dirty="0">
              <a:latin typeface="+mn-lt"/>
            </a:endParaRPr>
          </a:p>
          <a:p>
            <a:pPr>
              <a:buClr>
                <a:srgbClr val="00CCFF"/>
              </a:buClr>
              <a:buSzPct val="150000"/>
            </a:pPr>
            <a:endParaRPr lang="hr-HR" sz="2400" dirty="0">
              <a:solidFill>
                <a:schemeClr val="dk1"/>
              </a:solidFill>
              <a:latin typeface="+mn-lt"/>
              <a:cs typeface="Helvetica Neue"/>
              <a:sym typeface="Helvetica Neue"/>
            </a:endParaRPr>
          </a:p>
          <a:p>
            <a:pPr>
              <a:buClr>
                <a:srgbClr val="00CCFF"/>
              </a:buClr>
              <a:buSzPct val="150000"/>
            </a:pPr>
            <a:endParaRPr lang="en-US" sz="2400" dirty="0">
              <a:latin typeface="+mn-lt"/>
            </a:endParaRPr>
          </a:p>
          <a:p>
            <a:pPr marL="342900" marR="0" lvl="0" indent="-342900" algn="l" rtl="0">
              <a:spcBef>
                <a:spcPts val="0"/>
              </a:spcBef>
              <a:spcAft>
                <a:spcPts val="0"/>
              </a:spcAft>
              <a:buClr>
                <a:srgbClr val="00CCFF"/>
              </a:buClr>
              <a:buSzPct val="150000"/>
              <a:buFont typeface="Arial" panose="020B0604020202020204" pitchFamily="34" charset="0"/>
              <a:buChar char="•"/>
            </a:pPr>
            <a:endParaRPr lang="en-US" sz="2400" dirty="0">
              <a:solidFill>
                <a:schemeClr val="dk1"/>
              </a:solidFill>
              <a:latin typeface="+mn-lt"/>
              <a:ea typeface="Helvetica Neue"/>
              <a:cs typeface="Helvetica Neue"/>
              <a:sym typeface="Helvetica Neue"/>
            </a:endParaRPr>
          </a:p>
        </p:txBody>
      </p:sp>
      <p:pic>
        <p:nvPicPr>
          <p:cNvPr id="3074" name="Picture 2" descr="https://www.digital-boomer.eu/images/skills.png"/>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12415477" y="3332336"/>
            <a:ext cx="5219700" cy="532447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19"/>
        <p:cNvGrpSpPr/>
        <p:nvPr/>
      </p:nvGrpSpPr>
      <p:grpSpPr>
        <a:xfrm>
          <a:off x="0" y="0"/>
          <a:ext cx="0" cy="0"/>
          <a:chOff x="0" y="0"/>
          <a:chExt cx="0" cy="0"/>
        </a:xfrm>
      </p:grpSpPr>
      <p:sp>
        <p:nvSpPr>
          <p:cNvPr id="220" name="Google Shape;220;p13"/>
          <p:cNvSpPr txBox="1"/>
          <p:nvPr/>
        </p:nvSpPr>
        <p:spPr>
          <a:xfrm>
            <a:off x="1295400" y="2400299"/>
            <a:ext cx="4648200" cy="830956"/>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Clr>
                <a:srgbClr val="4D94B7"/>
              </a:buClr>
              <a:buSzPts val="4800"/>
              <a:buFont typeface="Helvetica Neue"/>
              <a:buNone/>
            </a:pPr>
            <a:r>
              <a:rPr lang="es-ES" sz="4800" b="1">
                <a:solidFill>
                  <a:schemeClr val="tx1"/>
                </a:solidFill>
                <a:latin typeface="+mn-lt"/>
                <a:ea typeface="Helvetica Neue"/>
                <a:cs typeface="Helvetica Neue"/>
                <a:sym typeface="Helvetica Neue"/>
              </a:rPr>
              <a:t>Bibliografía</a:t>
            </a:r>
            <a:endParaRPr sz="1800" dirty="0">
              <a:solidFill>
                <a:schemeClr val="tx1"/>
              </a:solidFill>
              <a:latin typeface="+mn-lt"/>
              <a:ea typeface="Calibri"/>
              <a:cs typeface="Calibri"/>
              <a:sym typeface="Calibri"/>
            </a:endParaRPr>
          </a:p>
        </p:txBody>
      </p:sp>
      <p:sp>
        <p:nvSpPr>
          <p:cNvPr id="221" name="Google Shape;221;p13"/>
          <p:cNvSpPr/>
          <p:nvPr/>
        </p:nvSpPr>
        <p:spPr>
          <a:xfrm>
            <a:off x="1503600" y="3696970"/>
            <a:ext cx="15280800" cy="2893059"/>
          </a:xfrm>
          <a:prstGeom prst="rect">
            <a:avLst/>
          </a:prstGeom>
          <a:noFill/>
          <a:ln>
            <a:noFill/>
          </a:ln>
        </p:spPr>
        <p:txBody>
          <a:bodyPr spcFirstLastPara="1" wrap="square" lIns="91425" tIns="45700" rIns="91425" bIns="45700" anchor="t" anchorCtr="0">
            <a:spAutoFit/>
          </a:bodyPr>
          <a:lstStyle/>
          <a:p>
            <a:pPr marL="534988" marR="0" lvl="0" indent="-534988" algn="l" rtl="0">
              <a:spcBef>
                <a:spcPts val="0"/>
              </a:spcBef>
              <a:spcAft>
                <a:spcPts val="0"/>
              </a:spcAft>
              <a:buClr>
                <a:schemeClr val="dk1"/>
              </a:buClr>
              <a:buSzPts val="3360"/>
              <a:buFont typeface="Wingdings" pitchFamily="2" charset="2"/>
              <a:buChar char="q"/>
            </a:pPr>
            <a:endParaRPr lang="hr-HR" dirty="0">
              <a:latin typeface="+mn-lt"/>
            </a:endParaRPr>
          </a:p>
          <a:p>
            <a:pPr marL="342900" marR="0" lvl="0" indent="-342900" algn="l" rtl="0">
              <a:spcBef>
                <a:spcPts val="0"/>
              </a:spcBef>
              <a:spcAft>
                <a:spcPts val="0"/>
              </a:spcAft>
              <a:buClr>
                <a:schemeClr val="dk1"/>
              </a:buClr>
              <a:buSzPts val="3360"/>
              <a:buFont typeface="Wingdings" pitchFamily="2" charset="2"/>
              <a:buChar char="§"/>
            </a:pPr>
            <a:r>
              <a:rPr lang="hr-HR" sz="2400" dirty="0">
                <a:latin typeface="+mn-lt"/>
              </a:rPr>
              <a:t>https://staysafeonline.org/</a:t>
            </a:r>
          </a:p>
          <a:p>
            <a:pPr marL="342900" marR="0" lvl="0" indent="-342900" algn="l" rtl="0">
              <a:spcBef>
                <a:spcPts val="0"/>
              </a:spcBef>
              <a:spcAft>
                <a:spcPts val="0"/>
              </a:spcAft>
              <a:buClr>
                <a:schemeClr val="dk1"/>
              </a:buClr>
              <a:buSzPts val="3360"/>
              <a:buFont typeface="Wingdings" pitchFamily="2" charset="2"/>
              <a:buChar char="§"/>
            </a:pPr>
            <a:r>
              <a:rPr lang="hr-HR" sz="2400" dirty="0">
                <a:latin typeface="+mn-lt"/>
              </a:rPr>
              <a:t>https://www.consumer.ftc.gov/topics/online-security</a:t>
            </a:r>
          </a:p>
          <a:p>
            <a:pPr marL="342900" marR="0" lvl="0" indent="-342900" algn="l" rtl="0">
              <a:spcBef>
                <a:spcPts val="0"/>
              </a:spcBef>
              <a:spcAft>
                <a:spcPts val="0"/>
              </a:spcAft>
              <a:buClr>
                <a:schemeClr val="dk1"/>
              </a:buClr>
              <a:buSzPts val="3360"/>
              <a:buFont typeface="Wingdings" pitchFamily="2" charset="2"/>
              <a:buChar char="§"/>
            </a:pPr>
            <a:r>
              <a:rPr lang="hr-HR" sz="2400" dirty="0">
                <a:latin typeface="+mn-lt"/>
              </a:rPr>
              <a:t>https://www.cisa.gov/cybersecurity</a:t>
            </a:r>
          </a:p>
          <a:p>
            <a:pPr marL="342900" marR="0" lvl="0" indent="-342900" algn="l" rtl="0">
              <a:spcBef>
                <a:spcPts val="0"/>
              </a:spcBef>
              <a:spcAft>
                <a:spcPts val="0"/>
              </a:spcAft>
              <a:buClr>
                <a:schemeClr val="dk1"/>
              </a:buClr>
              <a:buSzPts val="3360"/>
              <a:buFont typeface="Wingdings" pitchFamily="2" charset="2"/>
              <a:buChar char="§"/>
            </a:pPr>
            <a:r>
              <a:rPr lang="hr-HR" sz="2400" dirty="0">
                <a:latin typeface="+mn-lt"/>
              </a:rPr>
              <a:t>https://www.getsafeonline.org/</a:t>
            </a:r>
          </a:p>
          <a:p>
            <a:pPr marL="342900" marR="0" lvl="0" indent="-342900" algn="l" rtl="0">
              <a:spcBef>
                <a:spcPts val="0"/>
              </a:spcBef>
              <a:spcAft>
                <a:spcPts val="0"/>
              </a:spcAft>
              <a:buClr>
                <a:schemeClr val="dk1"/>
              </a:buClr>
              <a:buSzPts val="3360"/>
              <a:buFont typeface="Wingdings" pitchFamily="2" charset="2"/>
              <a:buChar char="§"/>
            </a:pPr>
            <a:r>
              <a:rPr lang="hr-HR" sz="2400" dirty="0">
                <a:latin typeface="+mn-lt"/>
              </a:rPr>
              <a:t>https://us.norton.com/internetsecurity</a:t>
            </a:r>
          </a:p>
          <a:p>
            <a:pPr marL="342900" marR="0" lvl="0" indent="-342900" algn="l" rtl="0">
              <a:spcBef>
                <a:spcPts val="0"/>
              </a:spcBef>
              <a:spcAft>
                <a:spcPts val="0"/>
              </a:spcAft>
              <a:buClr>
                <a:schemeClr val="dk1"/>
              </a:buClr>
              <a:buSzPts val="3360"/>
              <a:buFont typeface="Wingdings" pitchFamily="2" charset="2"/>
              <a:buChar char="§"/>
            </a:pPr>
            <a:r>
              <a:rPr lang="hr-HR" sz="2400" dirty="0">
                <a:latin typeface="+mn-lt"/>
              </a:rPr>
              <a:t>https://www.staysmartonline.gov.au/</a:t>
            </a:r>
          </a:p>
          <a:p>
            <a:pPr marL="342900" marR="0" lvl="0" indent="-342900" algn="l" rtl="0">
              <a:spcBef>
                <a:spcPts val="0"/>
              </a:spcBef>
              <a:spcAft>
                <a:spcPts val="0"/>
              </a:spcAft>
              <a:buClr>
                <a:schemeClr val="dk1"/>
              </a:buClr>
              <a:buSzPts val="3360"/>
              <a:buFont typeface="Wingdings" pitchFamily="2" charset="2"/>
              <a:buChar char="§"/>
            </a:pPr>
            <a:r>
              <a:rPr lang="hr-HR" sz="2400" dirty="0">
                <a:latin typeface="+mn-lt"/>
              </a:rPr>
              <a:t>https://www.commonsense.org/education/digital-citizenship/privacy-and-security</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235"/>
        <p:cNvGrpSpPr/>
        <p:nvPr/>
      </p:nvGrpSpPr>
      <p:grpSpPr>
        <a:xfrm>
          <a:off x="0" y="0"/>
          <a:ext cx="0" cy="0"/>
          <a:chOff x="0" y="0"/>
          <a:chExt cx="0" cy="0"/>
        </a:xfrm>
      </p:grpSpPr>
      <p:sp>
        <p:nvSpPr>
          <p:cNvPr id="237" name="Google Shape;237;p15"/>
          <p:cNvSpPr txBox="1"/>
          <p:nvPr/>
        </p:nvSpPr>
        <p:spPr>
          <a:xfrm>
            <a:off x="4572000" y="6724601"/>
            <a:ext cx="9144000" cy="923289"/>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4D94B7"/>
              </a:buClr>
              <a:buSzPts val="7200"/>
              <a:buFont typeface="Helvetica Neue"/>
              <a:buNone/>
            </a:pPr>
            <a:r>
              <a:rPr lang="es-ES" sz="5400" b="1">
                <a:solidFill>
                  <a:schemeClr val="tx1"/>
                </a:solidFill>
                <a:latin typeface="+mn-lt"/>
                <a:ea typeface="Helvetica Neue"/>
                <a:cs typeface="Helvetica Neue"/>
                <a:sym typeface="Helvetica Neue"/>
              </a:rPr>
              <a:t>¡Gracias!</a:t>
            </a:r>
            <a:endParaRPr sz="5400" b="1" i="0" u="none" strike="noStrike" cap="none" dirty="0">
              <a:solidFill>
                <a:schemeClr val="tx1"/>
              </a:solidFill>
              <a:latin typeface="+mn-lt"/>
              <a:ea typeface="Helvetica Neue"/>
              <a:cs typeface="Helvetica Neue"/>
              <a:sym typeface="Helvetica Neue"/>
            </a:endParaRPr>
          </a:p>
        </p:txBody>
      </p:sp>
      <p:pic>
        <p:nvPicPr>
          <p:cNvPr id="5" name="Grafik 3" descr="Ein Bild, das Text, Clipart enthält.&#10;&#10;Automatisch generierte Beschreibung"/>
          <p:cNvPicPr/>
          <p:nvPr/>
        </p:nvPicPr>
        <p:blipFill>
          <a:blip r:embed="rId3" cstate="email">
            <a:extLst>
              <a:ext uri="{28A0092B-C50C-407E-A947-70E740481C1C}">
                <a14:useLocalDpi xmlns:a14="http://schemas.microsoft.com/office/drawing/2010/main"/>
              </a:ext>
            </a:extLst>
          </a:blip>
          <a:srcRect/>
          <a:stretch>
            <a:fillRect/>
          </a:stretch>
        </p:blipFill>
        <p:spPr bwMode="auto">
          <a:xfrm>
            <a:off x="6394813" y="2850294"/>
            <a:ext cx="5737714" cy="2435384"/>
          </a:xfrm>
          <a:prstGeom prst="rect">
            <a:avLst/>
          </a:prstGeom>
          <a:noFill/>
          <a:ln>
            <a:noFill/>
          </a:ln>
        </p:spPr>
      </p:pic>
      <p:sp>
        <p:nvSpPr>
          <p:cNvPr id="6" name="Rectangle 5"/>
          <p:cNvSpPr/>
          <p:nvPr/>
        </p:nvSpPr>
        <p:spPr>
          <a:xfrm>
            <a:off x="7404410" y="5792612"/>
            <a:ext cx="5575610" cy="461665"/>
          </a:xfrm>
          <a:prstGeom prst="rect">
            <a:avLst/>
          </a:prstGeom>
        </p:spPr>
        <p:txBody>
          <a:bodyPr wrap="square">
            <a:spAutoFit/>
          </a:bodyPr>
          <a:lstStyle/>
          <a:p>
            <a:r>
              <a:rPr lang="hr-HR" sz="2400" b="1" dirty="0" err="1">
                <a:solidFill>
                  <a:srgbClr val="00CCFF"/>
                </a:solidFill>
                <a:latin typeface="+mn-lt"/>
              </a:rPr>
              <a:t>www.digital</a:t>
            </a:r>
            <a:r>
              <a:rPr lang="hr-HR" sz="2400" b="1" dirty="0">
                <a:solidFill>
                  <a:srgbClr val="00CCFF"/>
                </a:solidFill>
                <a:latin typeface="+mn-lt"/>
              </a:rPr>
              <a:t>-</a:t>
            </a:r>
            <a:r>
              <a:rPr lang="hr-HR" sz="2400" b="1" dirty="0" err="1">
                <a:solidFill>
                  <a:srgbClr val="00CCFF"/>
                </a:solidFill>
                <a:latin typeface="+mn-lt"/>
              </a:rPr>
              <a:t>boomer.eu</a:t>
            </a:r>
            <a:endParaRPr lang="hr-HR" sz="2400" b="1" dirty="0">
              <a:solidFill>
                <a:srgbClr val="00CCFF"/>
              </a:solidFill>
              <a:latin typeface="+mn-lt"/>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97"/>
        <p:cNvGrpSpPr/>
        <p:nvPr/>
      </p:nvGrpSpPr>
      <p:grpSpPr>
        <a:xfrm>
          <a:off x="0" y="0"/>
          <a:ext cx="0" cy="0"/>
          <a:chOff x="0" y="0"/>
          <a:chExt cx="0" cy="0"/>
        </a:xfrm>
      </p:grpSpPr>
      <p:sp>
        <p:nvSpPr>
          <p:cNvPr id="98" name="Google Shape;98;p4"/>
          <p:cNvSpPr txBox="1"/>
          <p:nvPr/>
        </p:nvSpPr>
        <p:spPr>
          <a:xfrm>
            <a:off x="1295400" y="2525000"/>
            <a:ext cx="3696000" cy="8310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s-ES" sz="4800" b="1">
                <a:solidFill>
                  <a:schemeClr val="tx1"/>
                </a:solidFill>
                <a:latin typeface="+mn-lt"/>
                <a:ea typeface="Helvetica Neue"/>
                <a:cs typeface="Helvetica Neue"/>
                <a:sym typeface="Helvetica Neue"/>
              </a:rPr>
              <a:t>Objetivos</a:t>
            </a:r>
            <a:endParaRPr sz="4800" b="1" dirty="0">
              <a:solidFill>
                <a:schemeClr val="tx1"/>
              </a:solidFill>
              <a:latin typeface="+mn-lt"/>
              <a:ea typeface="Helvetica Neue"/>
              <a:cs typeface="Helvetica Neue"/>
              <a:sym typeface="Helvetica Neue"/>
            </a:endParaRPr>
          </a:p>
        </p:txBody>
      </p:sp>
      <p:sp>
        <p:nvSpPr>
          <p:cNvPr id="99" name="Google Shape;99;p4"/>
          <p:cNvSpPr txBox="1"/>
          <p:nvPr/>
        </p:nvSpPr>
        <p:spPr>
          <a:xfrm>
            <a:off x="1348469" y="4702727"/>
            <a:ext cx="11465694" cy="2308284"/>
          </a:xfrm>
          <a:prstGeom prst="rect">
            <a:avLst/>
          </a:prstGeom>
          <a:noFill/>
          <a:ln>
            <a:noFill/>
          </a:ln>
        </p:spPr>
        <p:txBody>
          <a:bodyPr spcFirstLastPara="1" wrap="square" lIns="91425" tIns="45700" rIns="91425" bIns="45700" anchor="t" anchorCtr="0">
            <a:spAutoFit/>
          </a:bodyPr>
          <a:lstStyle/>
          <a:p>
            <a:pPr marL="342900" marR="0" lvl="0" indent="-342900" algn="l" rtl="0">
              <a:spcBef>
                <a:spcPts val="0"/>
              </a:spcBef>
              <a:spcAft>
                <a:spcPts val="0"/>
              </a:spcAft>
              <a:buClr>
                <a:srgbClr val="00CCFF"/>
              </a:buClr>
              <a:buSzPct val="150000"/>
              <a:buFont typeface="Arial" panose="020B0604020202020204" pitchFamily="34" charset="0"/>
              <a:buChar char="•"/>
            </a:pPr>
            <a:r>
              <a:rPr lang="es-ES" sz="2400">
                <a:solidFill>
                  <a:schemeClr val="dk1"/>
                </a:solidFill>
                <a:latin typeface="+mn-lt"/>
                <a:ea typeface="Helvetica Neue"/>
                <a:cs typeface="Helvetica Neue"/>
                <a:sym typeface="Helvetica Neue"/>
              </a:rPr>
              <a:t>Comprender la importancia de la ciberseguridad</a:t>
            </a:r>
          </a:p>
          <a:p>
            <a:pPr marL="342900" marR="0" lvl="0" indent="-342900" algn="l" rtl="0">
              <a:spcBef>
                <a:spcPts val="0"/>
              </a:spcBef>
              <a:spcAft>
                <a:spcPts val="0"/>
              </a:spcAft>
              <a:buClr>
                <a:srgbClr val="00CCFF"/>
              </a:buClr>
              <a:buSzPct val="150000"/>
              <a:buFont typeface="Arial" panose="020B0604020202020204" pitchFamily="34" charset="0"/>
              <a:buChar char="•"/>
            </a:pPr>
            <a:r>
              <a:rPr lang="es-ES" sz="2400">
                <a:solidFill>
                  <a:schemeClr val="dk1"/>
                </a:solidFill>
                <a:latin typeface="+mn-lt"/>
                <a:ea typeface="Helvetica Neue"/>
                <a:cs typeface="Helvetica Neue"/>
                <a:sym typeface="Helvetica Neue"/>
              </a:rPr>
              <a:t>Reconocer las ciberamenazas más comunes</a:t>
            </a:r>
          </a:p>
          <a:p>
            <a:pPr marL="342900" marR="0" lvl="0" indent="-342900" algn="l" rtl="0">
              <a:spcBef>
                <a:spcPts val="0"/>
              </a:spcBef>
              <a:spcAft>
                <a:spcPts val="0"/>
              </a:spcAft>
              <a:buClr>
                <a:srgbClr val="00CCFF"/>
              </a:buClr>
              <a:buSzPct val="150000"/>
              <a:buFont typeface="Arial" panose="020B0604020202020204" pitchFamily="34" charset="0"/>
              <a:buChar char="•"/>
            </a:pPr>
            <a:r>
              <a:rPr lang="es-ES" sz="2400">
                <a:solidFill>
                  <a:schemeClr val="dk1"/>
                </a:solidFill>
                <a:latin typeface="+mn-lt"/>
                <a:ea typeface="Helvetica Neue"/>
                <a:cs typeface="Helvetica Neue"/>
                <a:sym typeface="Helvetica Neue"/>
              </a:rPr>
              <a:t>Practicar una navegación segura por Internet</a:t>
            </a:r>
          </a:p>
          <a:p>
            <a:pPr marL="342900" marR="0" lvl="0" indent="-342900" algn="l" rtl="0">
              <a:spcBef>
                <a:spcPts val="0"/>
              </a:spcBef>
              <a:spcAft>
                <a:spcPts val="0"/>
              </a:spcAft>
              <a:buClr>
                <a:srgbClr val="00CCFF"/>
              </a:buClr>
              <a:buSzPct val="150000"/>
              <a:buFont typeface="Arial" panose="020B0604020202020204" pitchFamily="34" charset="0"/>
              <a:buChar char="•"/>
            </a:pPr>
            <a:r>
              <a:rPr lang="es-ES" sz="2400">
                <a:solidFill>
                  <a:schemeClr val="dk1"/>
                </a:solidFill>
                <a:latin typeface="+mn-lt"/>
                <a:ea typeface="Helvetica Neue"/>
                <a:cs typeface="Helvetica Neue"/>
                <a:sym typeface="Helvetica Neue"/>
              </a:rPr>
              <a:t>Proteger la información personal</a:t>
            </a:r>
          </a:p>
          <a:p>
            <a:pPr marL="342900" marR="0" lvl="0" indent="-342900" algn="l" rtl="0">
              <a:spcBef>
                <a:spcPts val="0"/>
              </a:spcBef>
              <a:spcAft>
                <a:spcPts val="0"/>
              </a:spcAft>
              <a:buClr>
                <a:srgbClr val="00CCFF"/>
              </a:buClr>
              <a:buSzPct val="150000"/>
              <a:buFont typeface="Arial" panose="020B0604020202020204" pitchFamily="34" charset="0"/>
              <a:buChar char="•"/>
            </a:pPr>
            <a:r>
              <a:rPr lang="es-ES" sz="2400">
                <a:solidFill>
                  <a:schemeClr val="dk1"/>
                </a:solidFill>
                <a:latin typeface="+mn-lt"/>
                <a:ea typeface="Helvetica Neue"/>
                <a:cs typeface="Helvetica Neue"/>
                <a:sym typeface="Helvetica Neue"/>
              </a:rPr>
              <a:t>Responder a incidentes cibernéticos</a:t>
            </a:r>
          </a:p>
          <a:p>
            <a:pPr marL="342900" marR="0" lvl="0" indent="-342900" algn="l" rtl="0">
              <a:spcBef>
                <a:spcPts val="0"/>
              </a:spcBef>
              <a:spcAft>
                <a:spcPts val="0"/>
              </a:spcAft>
              <a:buClr>
                <a:srgbClr val="00CCFF"/>
              </a:buClr>
              <a:buSzPct val="150000"/>
              <a:buFont typeface="Arial" panose="020B0604020202020204" pitchFamily="34" charset="0"/>
              <a:buChar char="•"/>
            </a:pPr>
            <a:r>
              <a:rPr lang="es-ES" sz="2400">
                <a:solidFill>
                  <a:schemeClr val="dk1"/>
                </a:solidFill>
                <a:latin typeface="+mn-lt"/>
                <a:ea typeface="Helvetica Neue"/>
                <a:cs typeface="Helvetica Neue"/>
                <a:sym typeface="Helvetica Neue"/>
              </a:rPr>
              <a:t>Utilizar las tecnologías digitales para la salud y el bienestar</a:t>
            </a:r>
            <a:endParaRPr lang="hr-HR" dirty="0">
              <a:latin typeface="+mn-lt"/>
            </a:endParaRPr>
          </a:p>
        </p:txBody>
      </p:sp>
      <p:sp>
        <p:nvSpPr>
          <p:cNvPr id="105" name="Google Shape;105;p4"/>
          <p:cNvSpPr txBox="1"/>
          <p:nvPr/>
        </p:nvSpPr>
        <p:spPr>
          <a:xfrm>
            <a:off x="1348469" y="3590781"/>
            <a:ext cx="9144000" cy="461665"/>
          </a:xfrm>
          <a:prstGeom prst="rect">
            <a:avLst/>
          </a:prstGeom>
          <a:noFill/>
          <a:ln>
            <a:noFill/>
          </a:ln>
        </p:spPr>
        <p:txBody>
          <a:bodyPr spcFirstLastPara="1" wrap="square" lIns="91425" tIns="45700" rIns="91425" bIns="45700" anchor="t" anchorCtr="0">
            <a:spAutoFit/>
          </a:bodyPr>
          <a:lstStyle/>
          <a:p>
            <a:pPr marL="0" marR="0" lvl="0" indent="0" algn="just" rtl="0">
              <a:spcBef>
                <a:spcPts val="0"/>
              </a:spcBef>
              <a:spcAft>
                <a:spcPts val="0"/>
              </a:spcAft>
              <a:buNone/>
            </a:pPr>
            <a:r>
              <a:rPr lang="es-ES" sz="2400">
                <a:solidFill>
                  <a:schemeClr val="dk1"/>
                </a:solidFill>
                <a:latin typeface="+mn-lt"/>
                <a:ea typeface="Helvetica Neue"/>
                <a:cs typeface="Helvetica Neue"/>
                <a:sym typeface="Helvetica Neue"/>
              </a:rPr>
              <a:t>Al finalizar este módulo, serás capaz de:</a:t>
            </a:r>
            <a:endParaRPr dirty="0">
              <a:latin typeface="+mn-lt"/>
              <a:ea typeface="Helvetica Neue"/>
              <a:cs typeface="Helvetica Neue"/>
              <a:sym typeface="Helvetica Neue"/>
            </a:endParaRP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11234543" y="2926406"/>
            <a:ext cx="6296025" cy="6096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10"/>
        <p:cNvGrpSpPr/>
        <p:nvPr/>
      </p:nvGrpSpPr>
      <p:grpSpPr>
        <a:xfrm>
          <a:off x="0" y="0"/>
          <a:ext cx="0" cy="0"/>
          <a:chOff x="0" y="0"/>
          <a:chExt cx="0" cy="0"/>
        </a:xfrm>
      </p:grpSpPr>
      <p:sp>
        <p:nvSpPr>
          <p:cNvPr id="112" name="Google Shape;112;p5"/>
          <p:cNvSpPr txBox="1"/>
          <p:nvPr/>
        </p:nvSpPr>
        <p:spPr>
          <a:xfrm>
            <a:off x="3645243" y="3803466"/>
            <a:ext cx="10997514" cy="830956"/>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4D94B7"/>
              </a:buClr>
              <a:buSzPts val="4800"/>
              <a:buFont typeface="Helvetica Neue"/>
              <a:buNone/>
            </a:pPr>
            <a:r>
              <a:rPr lang="es-ES" sz="4800" b="1">
                <a:solidFill>
                  <a:schemeClr val="tx1"/>
                </a:solidFill>
                <a:latin typeface="+mn-lt"/>
                <a:ea typeface="Helvetica Neue"/>
                <a:cs typeface="Helvetica Neue"/>
                <a:sym typeface="Helvetica Neue"/>
              </a:rPr>
              <a:t>Introducción a la ciberseguridad</a:t>
            </a:r>
            <a:endParaRPr sz="4800" b="1" i="0" u="none" strike="noStrike" cap="none" dirty="0">
              <a:solidFill>
                <a:schemeClr val="tx1"/>
              </a:solidFill>
              <a:latin typeface="+mn-lt"/>
              <a:ea typeface="Helvetica Neue"/>
              <a:cs typeface="Helvetica Neue"/>
              <a:sym typeface="Helvetica Neue"/>
            </a:endParaRPr>
          </a:p>
        </p:txBody>
      </p:sp>
      <p:sp>
        <p:nvSpPr>
          <p:cNvPr id="113" name="Google Shape;113;p5"/>
          <p:cNvSpPr txBox="1"/>
          <p:nvPr/>
        </p:nvSpPr>
        <p:spPr>
          <a:xfrm>
            <a:off x="6666493" y="2580812"/>
            <a:ext cx="4955014" cy="1015622"/>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AED633"/>
              </a:buClr>
              <a:buSzPts val="6000"/>
              <a:buFont typeface="Helvetica Neue"/>
              <a:buNone/>
            </a:pPr>
            <a:r>
              <a:rPr lang="es-ES" sz="6000" b="1">
                <a:solidFill>
                  <a:srgbClr val="00CCFF"/>
                </a:solidFill>
                <a:latin typeface="+mn-lt"/>
                <a:ea typeface="Helvetica Neue"/>
                <a:cs typeface="Helvetica Neue"/>
                <a:sym typeface="Helvetica Neue"/>
              </a:rPr>
              <a:t>Unidad </a:t>
            </a:r>
            <a:r>
              <a:rPr lang="es-ES" sz="6000" b="1" dirty="0">
                <a:solidFill>
                  <a:srgbClr val="00CCFF"/>
                </a:solidFill>
                <a:latin typeface="+mn-lt"/>
                <a:ea typeface="Helvetica Neue"/>
                <a:cs typeface="Helvetica Neue"/>
                <a:sym typeface="Helvetica Neue"/>
              </a:rPr>
              <a:t>1</a:t>
            </a:r>
            <a:endParaRPr sz="6000" b="1" i="0" u="none" strike="noStrike" cap="none" dirty="0">
              <a:solidFill>
                <a:srgbClr val="00CCFF"/>
              </a:solidFill>
              <a:latin typeface="+mn-lt"/>
              <a:ea typeface="Helvetica Neue"/>
              <a:cs typeface="Helvetica Neue"/>
              <a:sym typeface="Helvetica Neue"/>
            </a:endParaRPr>
          </a:p>
        </p:txBody>
      </p:sp>
      <p:pic>
        <p:nvPicPr>
          <p:cNvPr id="2050" name="Picture 2" descr="https://www.digital-boomer.eu/images/training.pn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3547558" y="4635600"/>
            <a:ext cx="4740442" cy="4679219"/>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17"/>
        <p:cNvGrpSpPr/>
        <p:nvPr/>
      </p:nvGrpSpPr>
      <p:grpSpPr>
        <a:xfrm>
          <a:off x="0" y="0"/>
          <a:ext cx="0" cy="0"/>
          <a:chOff x="0" y="0"/>
          <a:chExt cx="0" cy="0"/>
        </a:xfrm>
      </p:grpSpPr>
      <p:sp>
        <p:nvSpPr>
          <p:cNvPr id="118" name="Google Shape;118;p6"/>
          <p:cNvSpPr txBox="1"/>
          <p:nvPr/>
        </p:nvSpPr>
        <p:spPr>
          <a:xfrm>
            <a:off x="1295399" y="1855621"/>
            <a:ext cx="12804130" cy="830956"/>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s-ES" sz="4800" b="1" dirty="0">
                <a:solidFill>
                  <a:schemeClr val="tx1"/>
                </a:solidFill>
                <a:latin typeface="+mn-lt"/>
                <a:ea typeface="Helvetica Neue"/>
                <a:cs typeface="Helvetica Neue"/>
                <a:sym typeface="Helvetica Neue"/>
              </a:rPr>
              <a:t>1</a:t>
            </a:r>
            <a:r>
              <a:rPr lang="es-ES" sz="4800" b="1">
                <a:solidFill>
                  <a:schemeClr val="tx1"/>
                </a:solidFill>
                <a:latin typeface="+mn-lt"/>
                <a:ea typeface="Helvetica Neue"/>
                <a:cs typeface="Helvetica Neue"/>
                <a:sym typeface="Helvetica Neue"/>
              </a:rPr>
              <a:t>.</a:t>
            </a:r>
            <a:r>
              <a:rPr lang="hr-HR" sz="4800" b="1">
                <a:solidFill>
                  <a:schemeClr val="tx1"/>
                </a:solidFill>
                <a:latin typeface="+mn-lt"/>
                <a:ea typeface="Helvetica Neue"/>
                <a:cs typeface="Helvetica Neue"/>
                <a:sym typeface="Helvetica Neue"/>
              </a:rPr>
              <a:t> </a:t>
            </a:r>
            <a:r>
              <a:rPr lang="es-ES" sz="4800" b="1">
                <a:solidFill>
                  <a:schemeClr val="tx1"/>
                </a:solidFill>
                <a:latin typeface="+mn-lt"/>
                <a:ea typeface="Helvetica Neue"/>
                <a:cs typeface="Helvetica Neue"/>
                <a:sym typeface="Helvetica Neue"/>
              </a:rPr>
              <a:t>Introducción a la ciberseguridad</a:t>
            </a:r>
            <a:endParaRPr lang="es-ES" dirty="0">
              <a:solidFill>
                <a:schemeClr val="tx1"/>
              </a:solidFill>
              <a:latin typeface="+mn-lt"/>
            </a:endParaRPr>
          </a:p>
        </p:txBody>
      </p:sp>
      <p:sp>
        <p:nvSpPr>
          <p:cNvPr id="119" name="Google Shape;119;p6"/>
          <p:cNvSpPr txBox="1"/>
          <p:nvPr/>
        </p:nvSpPr>
        <p:spPr>
          <a:xfrm>
            <a:off x="1332000" y="2852551"/>
            <a:ext cx="9034849" cy="52318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s-ES" sz="2800" b="1">
                <a:solidFill>
                  <a:srgbClr val="00CCFF"/>
                </a:solidFill>
                <a:latin typeface="+mn-lt"/>
                <a:ea typeface="Helvetica Neue"/>
                <a:cs typeface="Helvetica Neue"/>
                <a:sym typeface="Helvetica Neue"/>
              </a:rPr>
              <a:t>Comprender los riesgos de ciberseguridad</a:t>
            </a:r>
            <a:endParaRPr dirty="0">
              <a:solidFill>
                <a:srgbClr val="00CCFF"/>
              </a:solidFill>
              <a:latin typeface="+mn-lt"/>
            </a:endParaRPr>
          </a:p>
        </p:txBody>
      </p:sp>
      <p:pic>
        <p:nvPicPr>
          <p:cNvPr id="3" name="Picture 2">
            <a:extLst>
              <a:ext uri="{FF2B5EF4-FFF2-40B4-BE49-F238E27FC236}">
                <a16:creationId xmlns:a16="http://schemas.microsoft.com/office/drawing/2014/main" id="{F85D51E8-78BA-1568-AA98-8915ADF9375C}"/>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4266453" y="6434349"/>
            <a:ext cx="3651889" cy="2095346"/>
          </a:xfrm>
          <a:prstGeom prst="rect">
            <a:avLst/>
          </a:prstGeom>
        </p:spPr>
      </p:pic>
      <p:sp>
        <p:nvSpPr>
          <p:cNvPr id="2" name="Google Shape;120;p6">
            <a:extLst>
              <a:ext uri="{FF2B5EF4-FFF2-40B4-BE49-F238E27FC236}">
                <a16:creationId xmlns:a16="http://schemas.microsoft.com/office/drawing/2014/main" id="{3D6BEFD9-BBF4-7C9E-CE2D-7FC65F9096A1}"/>
              </a:ext>
            </a:extLst>
          </p:cNvPr>
          <p:cNvSpPr txBox="1"/>
          <p:nvPr/>
        </p:nvSpPr>
        <p:spPr>
          <a:xfrm>
            <a:off x="1189279" y="3541705"/>
            <a:ext cx="13077174" cy="563227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s-ES" sz="2400">
                <a:solidFill>
                  <a:schemeClr val="dk1"/>
                </a:solidFill>
                <a:latin typeface="+mn-lt"/>
                <a:ea typeface="Helvetica Neue"/>
                <a:cs typeface="Helvetica Neue"/>
                <a:sym typeface="Helvetica Neue"/>
              </a:rPr>
              <a:t>Piensa en los riesgos de ciberseguridad como </a:t>
            </a:r>
            <a:r>
              <a:rPr lang="es-ES" sz="2400" b="1">
                <a:solidFill>
                  <a:schemeClr val="dk1"/>
                </a:solidFill>
                <a:latin typeface="+mn-lt"/>
                <a:ea typeface="Helvetica Neue"/>
                <a:cs typeface="Helvetica Neue"/>
                <a:sym typeface="Helvetica Neue"/>
              </a:rPr>
              <a:t>peligros potenciales cuando te conectas a Internet</a:t>
            </a:r>
            <a:r>
              <a:rPr lang="es-ES" sz="2400">
                <a:solidFill>
                  <a:schemeClr val="dk1"/>
                </a:solidFill>
                <a:latin typeface="+mn-lt"/>
                <a:ea typeface="Helvetica Neue"/>
                <a:cs typeface="Helvetica Neue"/>
                <a:sym typeface="Helvetica Neue"/>
              </a:rPr>
              <a:t>. Al igual que tomas precauciones para mantenerte seguro en el mundo físico, como cerrar las puertas con llave, ser consciente de los riesgos cibernéticos te ayuda a mantenerte seguro en el mundo digital. Estos riesgos pueden incluir cosas como piratas informáticos que intentan robar tu información personal, estafas que te engañan para que des tu dinero o virus que pueden dañar tu ordenador. Además, la ciberseguridad hace hincapié en el fomento de una </a:t>
            </a:r>
            <a:r>
              <a:rPr lang="es-ES" sz="2400" b="1">
                <a:solidFill>
                  <a:schemeClr val="dk1"/>
                </a:solidFill>
                <a:latin typeface="+mn-lt"/>
                <a:ea typeface="Helvetica Neue"/>
                <a:cs typeface="Helvetica Neue"/>
                <a:sym typeface="Helvetica Neue"/>
              </a:rPr>
              <a:t>cultura consciente de la seguridad</a:t>
            </a:r>
            <a:r>
              <a:rPr lang="es-ES" sz="2400">
                <a:solidFill>
                  <a:schemeClr val="dk1"/>
                </a:solidFill>
                <a:latin typeface="+mn-lt"/>
                <a:ea typeface="Helvetica Neue"/>
                <a:cs typeface="Helvetica Neue"/>
                <a:sym typeface="Helvetica Neue"/>
              </a:rPr>
              <a:t>, promoviendo la concienciación y la educación sobre prácticas seguras en Internet.</a:t>
            </a:r>
          </a:p>
          <a:p>
            <a:pPr marL="0" marR="0" lvl="0" indent="0" algn="l" rtl="0">
              <a:spcBef>
                <a:spcPts val="0"/>
              </a:spcBef>
              <a:spcAft>
                <a:spcPts val="0"/>
              </a:spcAft>
              <a:buNone/>
            </a:pPr>
            <a:endParaRPr lang="es-ES" sz="2400">
              <a:solidFill>
                <a:schemeClr val="dk1"/>
              </a:solidFill>
              <a:latin typeface="+mn-lt"/>
              <a:ea typeface="Helvetica Neue"/>
              <a:cs typeface="Helvetica Neue"/>
              <a:sym typeface="Helvetica Neue"/>
            </a:endParaRPr>
          </a:p>
          <a:p>
            <a:pPr marL="0" marR="0" lvl="0" indent="0" algn="l" rtl="0">
              <a:spcBef>
                <a:spcPts val="0"/>
              </a:spcBef>
              <a:spcAft>
                <a:spcPts val="0"/>
              </a:spcAft>
              <a:buNone/>
            </a:pPr>
            <a:r>
              <a:rPr lang="es-ES" sz="2400">
                <a:solidFill>
                  <a:schemeClr val="dk1"/>
                </a:solidFill>
                <a:latin typeface="+mn-lt"/>
                <a:ea typeface="Helvetica Neue"/>
                <a:cs typeface="Helvetica Neue"/>
                <a:sym typeface="Helvetica Neue"/>
              </a:rPr>
              <a:t>Si conoces estos riesgos, podrás </a:t>
            </a:r>
            <a:r>
              <a:rPr lang="es-ES" sz="2400" b="1">
                <a:solidFill>
                  <a:schemeClr val="dk1"/>
                </a:solidFill>
                <a:latin typeface="+mn-lt"/>
                <a:ea typeface="Helvetica Neue"/>
                <a:cs typeface="Helvetica Neue"/>
                <a:sym typeface="Helvetica Neue"/>
              </a:rPr>
              <a:t>protegerte mejor</a:t>
            </a:r>
            <a:r>
              <a:rPr lang="es-ES" sz="2400">
                <a:solidFill>
                  <a:schemeClr val="dk1"/>
                </a:solidFill>
                <a:latin typeface="+mn-lt"/>
                <a:ea typeface="Helvetica Neue"/>
                <a:cs typeface="Helvetica Neue"/>
                <a:sym typeface="Helvetica Neue"/>
              </a:rPr>
              <a:t>. Es como conocer las señales de un suelo resbaladizo para caminar con cuidado y evitar caerte. Hablaremos de los riesgos cibernéticos más comunes y de cómo reconocerlos, para que puedas navegar por el mundo online con confianza y tomar decisiones informadas para mantener tu seguridad y la de tu información. Recuerda, </a:t>
            </a:r>
            <a:r>
              <a:rPr lang="es-ES" sz="2400" b="1">
                <a:solidFill>
                  <a:schemeClr val="dk1"/>
                </a:solidFill>
                <a:latin typeface="+mn-lt"/>
                <a:ea typeface="Helvetica Neue"/>
                <a:cs typeface="Helvetica Neue"/>
                <a:sym typeface="Helvetica Neue"/>
              </a:rPr>
              <a:t>el conocimiento es poder</a:t>
            </a:r>
            <a:r>
              <a:rPr lang="es-ES" sz="2400">
                <a:solidFill>
                  <a:schemeClr val="dk1"/>
                </a:solidFill>
                <a:latin typeface="+mn-lt"/>
                <a:ea typeface="Helvetica Neue"/>
                <a:cs typeface="Helvetica Neue"/>
                <a:sym typeface="Helvetica Neue"/>
              </a:rPr>
              <a:t>, y conociendo los riesgos de la ciberseguridad, estarás dando un paso importante para protegerte en Internet.</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17"/>
        <p:cNvGrpSpPr/>
        <p:nvPr/>
      </p:nvGrpSpPr>
      <p:grpSpPr>
        <a:xfrm>
          <a:off x="0" y="0"/>
          <a:ext cx="0" cy="0"/>
          <a:chOff x="0" y="0"/>
          <a:chExt cx="0" cy="0"/>
        </a:xfrm>
      </p:grpSpPr>
      <p:sp>
        <p:nvSpPr>
          <p:cNvPr id="118" name="Google Shape;118;p6"/>
          <p:cNvSpPr txBox="1"/>
          <p:nvPr/>
        </p:nvSpPr>
        <p:spPr>
          <a:xfrm>
            <a:off x="1332000" y="1684619"/>
            <a:ext cx="12804130" cy="830956"/>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s-ES" sz="4800" b="1">
                <a:solidFill>
                  <a:schemeClr val="tx1"/>
                </a:solidFill>
                <a:latin typeface="+mn-lt"/>
                <a:ea typeface="Helvetica Neue"/>
                <a:cs typeface="Helvetica Neue"/>
                <a:sym typeface="Helvetica Neue"/>
              </a:rPr>
              <a:t>1.</a:t>
            </a:r>
            <a:r>
              <a:rPr lang="hr-HR" sz="4800" b="1">
                <a:solidFill>
                  <a:schemeClr val="tx1"/>
                </a:solidFill>
                <a:latin typeface="+mn-lt"/>
                <a:ea typeface="Helvetica Neue"/>
                <a:cs typeface="Helvetica Neue"/>
                <a:sym typeface="Helvetica Neue"/>
              </a:rPr>
              <a:t> </a:t>
            </a:r>
            <a:r>
              <a:rPr lang="es-ES" sz="4800" b="1">
                <a:solidFill>
                  <a:schemeClr val="tx1"/>
                </a:solidFill>
                <a:latin typeface="+mn-lt"/>
                <a:ea typeface="Helvetica Neue"/>
                <a:cs typeface="Helvetica Neue"/>
                <a:sym typeface="Helvetica Neue"/>
              </a:rPr>
              <a:t>Introducción a la ciberseguridad</a:t>
            </a:r>
            <a:endParaRPr lang="es-ES" sz="4800" dirty="0">
              <a:solidFill>
                <a:schemeClr val="tx1"/>
              </a:solidFill>
              <a:latin typeface="+mn-lt"/>
            </a:endParaRPr>
          </a:p>
        </p:txBody>
      </p:sp>
      <p:sp>
        <p:nvSpPr>
          <p:cNvPr id="119" name="Google Shape;119;p6"/>
          <p:cNvSpPr txBox="1"/>
          <p:nvPr/>
        </p:nvSpPr>
        <p:spPr>
          <a:xfrm>
            <a:off x="1332000" y="2515575"/>
            <a:ext cx="9034849" cy="52318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s-ES" sz="2800" b="1">
                <a:solidFill>
                  <a:srgbClr val="00CCFF"/>
                </a:solidFill>
                <a:latin typeface="+mn-lt"/>
                <a:ea typeface="Helvetica Neue"/>
                <a:cs typeface="Helvetica Neue"/>
                <a:sym typeface="Helvetica Neue"/>
              </a:rPr>
              <a:t>Tipos comunes de ciberamenazas</a:t>
            </a:r>
            <a:endParaRPr lang="es-ES" dirty="0">
              <a:solidFill>
                <a:srgbClr val="00CCFF"/>
              </a:solidFill>
              <a:latin typeface="+mn-lt"/>
            </a:endParaRPr>
          </a:p>
        </p:txBody>
      </p:sp>
      <p:sp>
        <p:nvSpPr>
          <p:cNvPr id="120" name="Google Shape;120;p6"/>
          <p:cNvSpPr txBox="1"/>
          <p:nvPr/>
        </p:nvSpPr>
        <p:spPr>
          <a:xfrm>
            <a:off x="1332000" y="3243510"/>
            <a:ext cx="16140454" cy="5847714"/>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s-ES" sz="2400">
                <a:solidFill>
                  <a:schemeClr val="dk1"/>
                </a:solidFill>
                <a:latin typeface="+mn-lt"/>
                <a:ea typeface="Helvetica Neue"/>
                <a:cs typeface="Helvetica Neue"/>
                <a:sym typeface="Helvetica Neue"/>
              </a:rPr>
              <a:t>En esta unidad, exploraremos los tipos comunes de </a:t>
            </a:r>
            <a:r>
              <a:rPr lang="es-ES" sz="2400" b="1">
                <a:solidFill>
                  <a:schemeClr val="dk1"/>
                </a:solidFill>
                <a:latin typeface="+mn-lt"/>
                <a:ea typeface="Helvetica Neue"/>
                <a:cs typeface="Helvetica Neue"/>
                <a:sym typeface="Helvetica Neue"/>
              </a:rPr>
              <a:t>ciberamenazas</a:t>
            </a:r>
            <a:r>
              <a:rPr lang="es-ES" sz="2400">
                <a:solidFill>
                  <a:schemeClr val="dk1"/>
                </a:solidFill>
                <a:latin typeface="+mn-lt"/>
                <a:ea typeface="Helvetica Neue"/>
                <a:cs typeface="Helvetica Neue"/>
                <a:sym typeface="Helvetica Neue"/>
              </a:rPr>
              <a:t>, que son diferentes formas en que los malhechores intentan dañarte a ti o a tu ordenador cuando utilizas Internet. Comprender estas amenazas te ayudará a mantenerte seguro y evitar posibles daños. Desglosémoslo en términos sencillos</a:t>
            </a:r>
            <a:r>
              <a:rPr lang="en-US" sz="2400">
                <a:solidFill>
                  <a:schemeClr val="dk1"/>
                </a:solidFill>
                <a:latin typeface="+mn-lt"/>
                <a:ea typeface="Helvetica Neue"/>
                <a:cs typeface="Helvetica Neue"/>
                <a:sym typeface="Helvetica Neue"/>
              </a:rPr>
              <a:t>.</a:t>
            </a:r>
            <a:endParaRPr lang="en-US" sz="2400" dirty="0">
              <a:solidFill>
                <a:schemeClr val="dk1"/>
              </a:solidFill>
              <a:latin typeface="+mn-lt"/>
              <a:ea typeface="Helvetica Neue"/>
              <a:cs typeface="Helvetica Neue"/>
              <a:sym typeface="Helvetica Neue"/>
            </a:endParaRPr>
          </a:p>
          <a:p>
            <a:pPr marL="0" marR="0" lvl="0" indent="0" algn="l" rtl="0">
              <a:spcBef>
                <a:spcPts val="0"/>
              </a:spcBef>
              <a:spcAft>
                <a:spcPts val="0"/>
              </a:spcAft>
              <a:buNone/>
            </a:pPr>
            <a:endParaRPr lang="en-US" sz="2400" dirty="0">
              <a:solidFill>
                <a:schemeClr val="dk1"/>
              </a:solidFill>
              <a:latin typeface="+mn-lt"/>
              <a:ea typeface="Helvetica Neue"/>
              <a:cs typeface="Helvetica Neue"/>
              <a:sym typeface="Helvetica Neue"/>
            </a:endParaRPr>
          </a:p>
          <a:p>
            <a:pPr marL="0" marR="0" lvl="0" indent="0" algn="l" rtl="0">
              <a:spcBef>
                <a:spcPts val="0"/>
              </a:spcBef>
              <a:spcAft>
                <a:spcPts val="0"/>
              </a:spcAft>
              <a:buNone/>
            </a:pPr>
            <a:r>
              <a:rPr lang="es-ES" sz="2400">
                <a:solidFill>
                  <a:schemeClr val="dk1"/>
                </a:solidFill>
                <a:latin typeface="+mn-lt"/>
                <a:ea typeface="Helvetica Neue"/>
                <a:cs typeface="Helvetica Neue"/>
                <a:sym typeface="Helvetica Neue"/>
              </a:rPr>
              <a:t>Piensa en las ciberamenazas como trucos o trampas que los malos utilizan en Internet. Quieren robar tu información personal, infectar tu ordenador con software dañino o engañarte para que les des tu dinero. Algunos tipos comunes de ciberamenazas son el phishing, el malware y el robo de identidad</a:t>
            </a:r>
            <a:r>
              <a:rPr lang="en-US" sz="2400">
                <a:solidFill>
                  <a:schemeClr val="dk1"/>
                </a:solidFill>
                <a:latin typeface="+mn-lt"/>
                <a:ea typeface="Helvetica Neue"/>
                <a:cs typeface="Helvetica Neue"/>
                <a:sym typeface="Helvetica Neue"/>
              </a:rPr>
              <a:t>.</a:t>
            </a:r>
            <a:endParaRPr lang="en-US" sz="2400" dirty="0">
              <a:solidFill>
                <a:schemeClr val="dk1"/>
              </a:solidFill>
              <a:latin typeface="+mn-lt"/>
              <a:ea typeface="Helvetica Neue"/>
              <a:cs typeface="Helvetica Neue"/>
              <a:sym typeface="Helvetica Neue"/>
            </a:endParaRPr>
          </a:p>
          <a:p>
            <a:pPr marL="0" marR="0" lvl="0" indent="0" algn="l" rtl="0">
              <a:spcBef>
                <a:spcPts val="0"/>
              </a:spcBef>
              <a:spcAft>
                <a:spcPts val="0"/>
              </a:spcAft>
              <a:buNone/>
            </a:pPr>
            <a:endParaRPr lang="en-US" sz="2400" dirty="0">
              <a:solidFill>
                <a:schemeClr val="dk1"/>
              </a:solidFill>
              <a:latin typeface="+mn-lt"/>
              <a:ea typeface="Helvetica Neue"/>
              <a:cs typeface="Helvetica Neue"/>
              <a:sym typeface="Helvetica Neue"/>
            </a:endParaRPr>
          </a:p>
          <a:p>
            <a:pPr marL="0" marR="0" lvl="0" indent="0" algn="l" rtl="0">
              <a:spcBef>
                <a:spcPts val="0"/>
              </a:spcBef>
              <a:spcAft>
                <a:spcPts val="0"/>
              </a:spcAft>
              <a:buNone/>
            </a:pPr>
            <a:r>
              <a:rPr lang="es-ES" sz="2400">
                <a:solidFill>
                  <a:schemeClr val="dk1"/>
                </a:solidFill>
                <a:latin typeface="+mn-lt"/>
                <a:ea typeface="Helvetica Neue"/>
                <a:cs typeface="Helvetica Neue"/>
                <a:sym typeface="Helvetica Neue"/>
              </a:rPr>
              <a:t>El phishing es un correo electrónico o mensaje falso que simula provenir de alguien en quien confías, pero que está intentando engañarte para que des tu información personal. Es como si alguien se hiciera pasar por un amigo para acceder a tus secretos. Los </a:t>
            </a:r>
            <a:r>
              <a:rPr lang="es-ES" sz="2400" b="1">
                <a:solidFill>
                  <a:schemeClr val="dk1"/>
                </a:solidFill>
                <a:latin typeface="+mn-lt"/>
                <a:ea typeface="Helvetica Neue"/>
                <a:cs typeface="Helvetica Neue"/>
                <a:sym typeface="Helvetica Neue"/>
              </a:rPr>
              <a:t>mensajes de phishing más habituales </a:t>
            </a:r>
            <a:r>
              <a:rPr lang="es-ES" sz="2400">
                <a:solidFill>
                  <a:schemeClr val="dk1"/>
                </a:solidFill>
                <a:latin typeface="+mn-lt"/>
                <a:ea typeface="Helvetica Neue"/>
                <a:cs typeface="Helvetica Neue"/>
                <a:sym typeface="Helvetica Neue"/>
              </a:rPr>
              <a:t>son: correos electrónicos falsos del banco, informes falsos de ganancias en apuestas o juegos de azar o premios gratuitos, cuentas falsas de proveedores de servicios informáticos o de pago o de tiendas en Internet, confirmaciones falsas de supuestos pedidos o falsos recordatorios de pago, mensajes falsos sobre políticas de privacidad de datos personales o condiciones que deben aceptarse</a:t>
            </a:r>
            <a:r>
              <a:rPr lang="en-US" sz="2400">
                <a:solidFill>
                  <a:schemeClr val="dk1"/>
                </a:solidFill>
                <a:latin typeface="+mn-lt"/>
                <a:ea typeface="Helvetica Neue"/>
                <a:cs typeface="Helvetica Neue"/>
                <a:sym typeface="Helvetica Neue"/>
              </a:rPr>
              <a:t>.</a:t>
            </a:r>
            <a:endParaRPr lang="en-US" sz="2400" dirty="0">
              <a:solidFill>
                <a:schemeClr val="dk1"/>
              </a:solidFill>
              <a:latin typeface="+mn-lt"/>
              <a:ea typeface="Helvetica Neue"/>
              <a:cs typeface="Helvetica Neue"/>
              <a:sym typeface="Helvetica Neue"/>
            </a:endParaRPr>
          </a:p>
          <a:p>
            <a:pPr marL="0" marR="0" lvl="0" indent="0" algn="l" rtl="0">
              <a:spcBef>
                <a:spcPts val="0"/>
              </a:spcBef>
              <a:spcAft>
                <a:spcPts val="0"/>
              </a:spcAft>
              <a:buNone/>
            </a:pPr>
            <a:endParaRPr lang="es-ES" dirty="0">
              <a:latin typeface="+mn-lt"/>
            </a:endParaRPr>
          </a:p>
        </p:txBody>
      </p:sp>
    </p:spTree>
    <p:extLst>
      <p:ext uri="{BB962C8B-B14F-4D97-AF65-F5344CB8AC3E}">
        <p14:creationId xmlns:p14="http://schemas.microsoft.com/office/powerpoint/2010/main" val="322827116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17"/>
        <p:cNvGrpSpPr/>
        <p:nvPr/>
      </p:nvGrpSpPr>
      <p:grpSpPr>
        <a:xfrm>
          <a:off x="0" y="0"/>
          <a:ext cx="0" cy="0"/>
          <a:chOff x="0" y="0"/>
          <a:chExt cx="0" cy="0"/>
        </a:xfrm>
      </p:grpSpPr>
      <p:sp>
        <p:nvSpPr>
          <p:cNvPr id="118" name="Google Shape;118;p6"/>
          <p:cNvSpPr txBox="1"/>
          <p:nvPr/>
        </p:nvSpPr>
        <p:spPr>
          <a:xfrm>
            <a:off x="1332000" y="1684619"/>
            <a:ext cx="12804130" cy="830956"/>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s-ES" sz="4800" b="1">
                <a:solidFill>
                  <a:schemeClr val="tx1"/>
                </a:solidFill>
                <a:latin typeface="+mn-lt"/>
                <a:ea typeface="Helvetica Neue"/>
                <a:cs typeface="Helvetica Neue"/>
                <a:sym typeface="Helvetica Neue"/>
              </a:rPr>
              <a:t>1.</a:t>
            </a:r>
            <a:r>
              <a:rPr lang="hr-HR" sz="4800" b="1">
                <a:solidFill>
                  <a:schemeClr val="tx1"/>
                </a:solidFill>
                <a:latin typeface="+mn-lt"/>
                <a:ea typeface="Helvetica Neue"/>
                <a:cs typeface="Helvetica Neue"/>
                <a:sym typeface="Helvetica Neue"/>
              </a:rPr>
              <a:t> </a:t>
            </a:r>
            <a:r>
              <a:rPr lang="es-ES" sz="4800" b="1">
                <a:solidFill>
                  <a:schemeClr val="tx1"/>
                </a:solidFill>
                <a:latin typeface="+mn-lt"/>
                <a:ea typeface="Helvetica Neue"/>
                <a:cs typeface="Helvetica Neue"/>
                <a:sym typeface="Helvetica Neue"/>
              </a:rPr>
              <a:t>Introducción a la ciberseguridad</a:t>
            </a:r>
            <a:endParaRPr lang="es-ES" sz="4800" dirty="0">
              <a:solidFill>
                <a:schemeClr val="tx1"/>
              </a:solidFill>
              <a:latin typeface="+mn-lt"/>
            </a:endParaRPr>
          </a:p>
        </p:txBody>
      </p:sp>
      <p:sp>
        <p:nvSpPr>
          <p:cNvPr id="119" name="Google Shape;119;p6"/>
          <p:cNvSpPr txBox="1"/>
          <p:nvPr/>
        </p:nvSpPr>
        <p:spPr>
          <a:xfrm>
            <a:off x="1332000" y="2515575"/>
            <a:ext cx="9034849" cy="52318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s-ES" sz="2800" b="1">
                <a:solidFill>
                  <a:srgbClr val="00CCFF"/>
                </a:solidFill>
                <a:latin typeface="+mn-lt"/>
                <a:ea typeface="Helvetica Neue"/>
                <a:cs typeface="Helvetica Neue"/>
                <a:sym typeface="Helvetica Neue"/>
              </a:rPr>
              <a:t>Tipos comunes de ciberamenazas</a:t>
            </a:r>
            <a:endParaRPr lang="es-ES" sz="2800" dirty="0">
              <a:solidFill>
                <a:srgbClr val="00CCFF"/>
              </a:solidFill>
              <a:latin typeface="+mn-lt"/>
            </a:endParaRPr>
          </a:p>
        </p:txBody>
      </p:sp>
      <p:sp>
        <p:nvSpPr>
          <p:cNvPr id="120" name="Google Shape;120;p6"/>
          <p:cNvSpPr txBox="1"/>
          <p:nvPr/>
        </p:nvSpPr>
        <p:spPr>
          <a:xfrm>
            <a:off x="1332000" y="3271383"/>
            <a:ext cx="16140454" cy="378561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s-ES" sz="2400">
                <a:solidFill>
                  <a:schemeClr val="dk1"/>
                </a:solidFill>
                <a:latin typeface="+mn-lt"/>
                <a:ea typeface="Helvetica Neue"/>
                <a:cs typeface="Helvetica Neue"/>
                <a:sym typeface="Helvetica Neue"/>
              </a:rPr>
              <a:t>El mensaje de correo electrónico de phishing puede decir: Su tarjeta de crédito ha caducado, su cuenta ha caducado, ha sido bloqueada temporalmente, o confirme sus datos de acceso. El formato (diseño corporativo), la dirección del remitente o el saludo directo al usuario pueden crear la impresión de que se trata de un correo electrónico enviado por un banco u otro servicio proveedor. Los mensajes de correo electrónico en formato HTML muestran un enlace "legal" al destinatario, que contiene un enlace oculto en segundo plano, que conduce directamente a contenidos fraudulentos o maliciosos.</a:t>
            </a:r>
          </a:p>
          <a:p>
            <a:pPr marL="0" marR="0" lvl="0" indent="0" algn="l" rtl="0">
              <a:spcBef>
                <a:spcPts val="0"/>
              </a:spcBef>
              <a:spcAft>
                <a:spcPts val="0"/>
              </a:spcAft>
              <a:buNone/>
            </a:pPr>
            <a:endParaRPr lang="es-ES" sz="2400">
              <a:solidFill>
                <a:schemeClr val="dk1"/>
              </a:solidFill>
              <a:latin typeface="+mn-lt"/>
              <a:ea typeface="Helvetica Neue"/>
              <a:cs typeface="Helvetica Neue"/>
              <a:sym typeface="Helvetica Neue"/>
            </a:endParaRPr>
          </a:p>
          <a:p>
            <a:pPr marL="0" marR="0" lvl="0" indent="0" algn="l" rtl="0">
              <a:spcBef>
                <a:spcPts val="0"/>
              </a:spcBef>
              <a:spcAft>
                <a:spcPts val="0"/>
              </a:spcAft>
              <a:buNone/>
            </a:pPr>
            <a:r>
              <a:rPr lang="es-ES" sz="2400">
                <a:solidFill>
                  <a:schemeClr val="dk1"/>
                </a:solidFill>
                <a:latin typeface="+mn-lt"/>
                <a:ea typeface="Helvetica Neue"/>
                <a:cs typeface="Helvetica Neue"/>
                <a:sym typeface="Helvetica Neue"/>
              </a:rPr>
              <a:t>El malware es como un virus que puede infectar tu ordenador y causar daños. Puede ralentizar tu ordenador o incluso robar tu información personal. </a:t>
            </a:r>
          </a:p>
          <a:p>
            <a:pPr marL="0" marR="0" lvl="0" indent="0" algn="l" rtl="0">
              <a:spcBef>
                <a:spcPts val="0"/>
              </a:spcBef>
              <a:spcAft>
                <a:spcPts val="0"/>
              </a:spcAft>
              <a:buNone/>
            </a:pPr>
            <a:endParaRPr lang="es-ES" sz="2400">
              <a:solidFill>
                <a:schemeClr val="dk1"/>
              </a:solidFill>
              <a:latin typeface="+mn-lt"/>
              <a:ea typeface="Helvetica Neue"/>
              <a:cs typeface="Helvetica Neue"/>
              <a:sym typeface="Helvetica Neue"/>
            </a:endParaRPr>
          </a:p>
        </p:txBody>
      </p:sp>
    </p:spTree>
    <p:extLst>
      <p:ext uri="{BB962C8B-B14F-4D97-AF65-F5344CB8AC3E}">
        <p14:creationId xmlns:p14="http://schemas.microsoft.com/office/powerpoint/2010/main" val="276486579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17"/>
        <p:cNvGrpSpPr/>
        <p:nvPr/>
      </p:nvGrpSpPr>
      <p:grpSpPr>
        <a:xfrm>
          <a:off x="0" y="0"/>
          <a:ext cx="0" cy="0"/>
          <a:chOff x="0" y="0"/>
          <a:chExt cx="0" cy="0"/>
        </a:xfrm>
      </p:grpSpPr>
      <p:sp>
        <p:nvSpPr>
          <p:cNvPr id="118" name="Google Shape;118;p6"/>
          <p:cNvSpPr txBox="1"/>
          <p:nvPr/>
        </p:nvSpPr>
        <p:spPr>
          <a:xfrm>
            <a:off x="1332000" y="1684619"/>
            <a:ext cx="12804130" cy="830956"/>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s-ES" sz="4800" b="1">
                <a:solidFill>
                  <a:schemeClr val="tx1"/>
                </a:solidFill>
                <a:latin typeface="+mn-lt"/>
                <a:ea typeface="Helvetica Neue"/>
                <a:cs typeface="Helvetica Neue"/>
                <a:sym typeface="Helvetica Neue"/>
              </a:rPr>
              <a:t>1.</a:t>
            </a:r>
            <a:r>
              <a:rPr lang="hr-HR" sz="4800" b="1">
                <a:solidFill>
                  <a:schemeClr val="tx1"/>
                </a:solidFill>
                <a:latin typeface="+mn-lt"/>
                <a:ea typeface="Helvetica Neue"/>
                <a:cs typeface="Helvetica Neue"/>
                <a:sym typeface="Helvetica Neue"/>
              </a:rPr>
              <a:t> </a:t>
            </a:r>
            <a:r>
              <a:rPr lang="es-ES" sz="4800" b="1">
                <a:solidFill>
                  <a:schemeClr val="tx1"/>
                </a:solidFill>
                <a:latin typeface="+mn-lt"/>
                <a:ea typeface="Helvetica Neue"/>
                <a:cs typeface="Helvetica Neue"/>
                <a:sym typeface="Helvetica Neue"/>
              </a:rPr>
              <a:t>Introducción a la ciberseguridad</a:t>
            </a:r>
            <a:endParaRPr lang="es-ES" sz="4800" dirty="0">
              <a:solidFill>
                <a:schemeClr val="tx1"/>
              </a:solidFill>
              <a:latin typeface="+mn-lt"/>
            </a:endParaRPr>
          </a:p>
        </p:txBody>
      </p:sp>
      <p:sp>
        <p:nvSpPr>
          <p:cNvPr id="119" name="Google Shape;119;p6"/>
          <p:cNvSpPr txBox="1"/>
          <p:nvPr/>
        </p:nvSpPr>
        <p:spPr>
          <a:xfrm>
            <a:off x="1332000" y="2515575"/>
            <a:ext cx="9034849" cy="52318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s-ES" sz="2800" b="1">
                <a:solidFill>
                  <a:srgbClr val="00CCFF"/>
                </a:solidFill>
                <a:latin typeface="+mn-lt"/>
                <a:ea typeface="Helvetica Neue"/>
                <a:cs typeface="Helvetica Neue"/>
                <a:sym typeface="Helvetica Neue"/>
              </a:rPr>
              <a:t>Tipos comunes de ciberamenazas</a:t>
            </a:r>
            <a:endParaRPr lang="es-ES" sz="2800" dirty="0">
              <a:solidFill>
                <a:srgbClr val="00CCFF"/>
              </a:solidFill>
              <a:latin typeface="+mn-lt"/>
            </a:endParaRPr>
          </a:p>
        </p:txBody>
      </p:sp>
      <p:sp>
        <p:nvSpPr>
          <p:cNvPr id="120" name="Google Shape;120;p6"/>
          <p:cNvSpPr txBox="1"/>
          <p:nvPr/>
        </p:nvSpPr>
        <p:spPr>
          <a:xfrm>
            <a:off x="1332000" y="3271383"/>
            <a:ext cx="16140454" cy="4370387"/>
          </a:xfrm>
          <a:prstGeom prst="rect">
            <a:avLst/>
          </a:prstGeom>
          <a:noFill/>
          <a:ln>
            <a:noFill/>
          </a:ln>
        </p:spPr>
        <p:txBody>
          <a:bodyPr spcFirstLastPara="1" wrap="square" lIns="91425" tIns="45700" rIns="91425" bIns="45700" anchor="t" anchorCtr="0">
            <a:spAutoFit/>
          </a:bodyPr>
          <a:lstStyle/>
          <a:p>
            <a:r>
              <a:rPr lang="es-ES" sz="2400">
                <a:solidFill>
                  <a:schemeClr val="dk1"/>
                </a:solidFill>
                <a:latin typeface="+mn-lt"/>
                <a:ea typeface="Helvetica Neue"/>
                <a:cs typeface="Helvetica Neue"/>
                <a:sym typeface="Helvetica Neue"/>
              </a:rPr>
              <a:t>El robo de identidad se produce cuando alguien roba tu información personal, como tu nombre, dirección o datos de tu tarjeta de crédito, y los utiliza sin tu permiso. Es como si alguien se hiciera pasar por ti y utilizara tu dinero o comprara cosas en tu nombre.</a:t>
            </a:r>
          </a:p>
          <a:p>
            <a:pPr marL="0" marR="0" lvl="0" indent="0" algn="l" rtl="0">
              <a:spcBef>
                <a:spcPts val="0"/>
              </a:spcBef>
              <a:spcAft>
                <a:spcPts val="0"/>
              </a:spcAft>
              <a:buNone/>
            </a:pPr>
            <a:endParaRPr lang="es-ES" sz="2400">
              <a:solidFill>
                <a:schemeClr val="dk1"/>
              </a:solidFill>
              <a:latin typeface="+mn-lt"/>
              <a:ea typeface="Helvetica Neue"/>
              <a:cs typeface="Helvetica Neue"/>
              <a:sym typeface="Helvetica Neue"/>
            </a:endParaRPr>
          </a:p>
          <a:p>
            <a:pPr marL="0" marR="0" lvl="0" indent="0" algn="l" rtl="0">
              <a:spcBef>
                <a:spcPts val="0"/>
              </a:spcBef>
              <a:spcAft>
                <a:spcPts val="0"/>
              </a:spcAft>
              <a:buNone/>
            </a:pPr>
            <a:r>
              <a:rPr lang="es-ES" sz="2400">
                <a:solidFill>
                  <a:schemeClr val="dk1"/>
                </a:solidFill>
                <a:latin typeface="+mn-lt"/>
                <a:ea typeface="Helvetica Neue"/>
                <a:cs typeface="Helvetica Neue"/>
                <a:sym typeface="Helvetica Neue"/>
              </a:rPr>
              <a:t>Los ladrones de identidad también pueden integrar en sus mensajes de correo electrónico programas maliciosos como virus o software troyano como enlace, archivo adjunto o código fuente en un mensaje de correo electrónico en formato HTML. El mero hecho de hacer clic en la imagen del mensaje de phishing puede tener graves consecuencias. Los estafadores que roban identidades suelen utilizar direcciones que sólo difieren ligeramente de las originales. Un ladrón de identidad puede sustituir caracteres para crear URL falsas. Por ejemplo, en lugar de las direcciones originales como http://www.onlinebank.com.hr puede ser una representación falsa utilizar una dirección como http://www.on1inebank.com.hr</a:t>
            </a:r>
            <a:r>
              <a:rPr lang="en-US" sz="2400">
                <a:solidFill>
                  <a:schemeClr val="dk1"/>
                </a:solidFill>
                <a:latin typeface="+mn-lt"/>
                <a:ea typeface="Helvetica Neue"/>
                <a:cs typeface="Helvetica Neue"/>
                <a:sym typeface="Helvetica Neue"/>
              </a:rPr>
              <a:t>.</a:t>
            </a:r>
            <a:endParaRPr lang="en-US" sz="2400" dirty="0">
              <a:solidFill>
                <a:schemeClr val="dk1"/>
              </a:solidFill>
              <a:latin typeface="+mn-lt"/>
              <a:ea typeface="Helvetica Neue"/>
              <a:cs typeface="Helvetica Neue"/>
              <a:sym typeface="Helvetica Neue"/>
            </a:endParaRPr>
          </a:p>
          <a:p>
            <a:pPr marL="0" marR="0" lvl="0" indent="0" algn="l" rtl="0">
              <a:spcBef>
                <a:spcPts val="0"/>
              </a:spcBef>
              <a:spcAft>
                <a:spcPts val="0"/>
              </a:spcAft>
              <a:buNone/>
            </a:pPr>
            <a:endParaRPr lang="es-ES" dirty="0">
              <a:latin typeface="+mn-lt"/>
            </a:endParaRPr>
          </a:p>
        </p:txBody>
      </p:sp>
    </p:spTree>
    <p:extLst>
      <p:ext uri="{BB962C8B-B14F-4D97-AF65-F5344CB8AC3E}">
        <p14:creationId xmlns:p14="http://schemas.microsoft.com/office/powerpoint/2010/main" val="299383110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17"/>
        <p:cNvGrpSpPr/>
        <p:nvPr/>
      </p:nvGrpSpPr>
      <p:grpSpPr>
        <a:xfrm>
          <a:off x="0" y="0"/>
          <a:ext cx="0" cy="0"/>
          <a:chOff x="0" y="0"/>
          <a:chExt cx="0" cy="0"/>
        </a:xfrm>
      </p:grpSpPr>
      <p:sp>
        <p:nvSpPr>
          <p:cNvPr id="118" name="Google Shape;118;p6"/>
          <p:cNvSpPr txBox="1"/>
          <p:nvPr/>
        </p:nvSpPr>
        <p:spPr>
          <a:xfrm>
            <a:off x="1332000" y="1684619"/>
            <a:ext cx="12804130" cy="830956"/>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s-ES" sz="4800" b="1">
                <a:solidFill>
                  <a:schemeClr val="tx1"/>
                </a:solidFill>
                <a:latin typeface="+mn-lt"/>
                <a:ea typeface="Helvetica Neue"/>
                <a:cs typeface="Helvetica Neue"/>
                <a:sym typeface="Helvetica Neue"/>
              </a:rPr>
              <a:t>1.</a:t>
            </a:r>
            <a:r>
              <a:rPr lang="hr-HR" sz="4800" b="1">
                <a:solidFill>
                  <a:schemeClr val="tx1"/>
                </a:solidFill>
                <a:latin typeface="+mn-lt"/>
                <a:ea typeface="Helvetica Neue"/>
                <a:cs typeface="Helvetica Neue"/>
                <a:sym typeface="Helvetica Neue"/>
              </a:rPr>
              <a:t> </a:t>
            </a:r>
            <a:r>
              <a:rPr lang="es-ES" sz="4800" b="1">
                <a:solidFill>
                  <a:schemeClr val="tx1"/>
                </a:solidFill>
                <a:latin typeface="+mn-lt"/>
                <a:ea typeface="Helvetica Neue"/>
                <a:cs typeface="Helvetica Neue"/>
                <a:sym typeface="Helvetica Neue"/>
              </a:rPr>
              <a:t>Introducción a la ciberseguridad</a:t>
            </a:r>
            <a:endParaRPr lang="es-ES" sz="4800" dirty="0">
              <a:solidFill>
                <a:schemeClr val="tx1"/>
              </a:solidFill>
              <a:latin typeface="+mn-lt"/>
            </a:endParaRPr>
          </a:p>
        </p:txBody>
      </p:sp>
      <p:sp>
        <p:nvSpPr>
          <p:cNvPr id="119" name="Google Shape;119;p6"/>
          <p:cNvSpPr txBox="1"/>
          <p:nvPr/>
        </p:nvSpPr>
        <p:spPr>
          <a:xfrm>
            <a:off x="1332000" y="2515575"/>
            <a:ext cx="9034849" cy="52318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s-ES" sz="2800" b="1">
                <a:solidFill>
                  <a:srgbClr val="00CCFF"/>
                </a:solidFill>
                <a:latin typeface="+mn-lt"/>
                <a:ea typeface="Helvetica Neue"/>
                <a:cs typeface="Helvetica Neue"/>
                <a:sym typeface="Helvetica Neue"/>
              </a:rPr>
              <a:t>Tipos comunes de ciberamenazas</a:t>
            </a:r>
            <a:endParaRPr lang="es-ES" sz="2800" dirty="0">
              <a:solidFill>
                <a:srgbClr val="00CCFF"/>
              </a:solidFill>
              <a:latin typeface="+mn-lt"/>
            </a:endParaRPr>
          </a:p>
        </p:txBody>
      </p:sp>
      <p:sp>
        <p:nvSpPr>
          <p:cNvPr id="120" name="Google Shape;120;p6"/>
          <p:cNvSpPr txBox="1"/>
          <p:nvPr/>
        </p:nvSpPr>
        <p:spPr>
          <a:xfrm>
            <a:off x="1331999" y="3038755"/>
            <a:ext cx="16863236" cy="7171154"/>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s-ES" sz="2400">
                <a:solidFill>
                  <a:schemeClr val="dk1"/>
                </a:solidFill>
                <a:latin typeface="+mn-lt"/>
              </a:rPr>
              <a:t>¿Cómo saber si algo es malicioso?</a:t>
            </a:r>
            <a:endParaRPr lang="en-US" sz="2400">
              <a:solidFill>
                <a:schemeClr val="dk1"/>
              </a:solidFill>
              <a:latin typeface="+mn-lt"/>
            </a:endParaRPr>
          </a:p>
          <a:p>
            <a:pPr marL="342900" marR="0" lvl="0" indent="-342900" algn="l" rtl="0">
              <a:spcBef>
                <a:spcPts val="0"/>
              </a:spcBef>
              <a:spcAft>
                <a:spcPts val="0"/>
              </a:spcAft>
              <a:buFont typeface="Arial" panose="020B0604020202020204" pitchFamily="34" charset="0"/>
              <a:buChar char="•"/>
            </a:pPr>
            <a:r>
              <a:rPr lang="en-US" sz="2400" b="1">
                <a:solidFill>
                  <a:schemeClr val="dk1"/>
                </a:solidFill>
                <a:latin typeface="+mn-lt"/>
              </a:rPr>
              <a:t>DIRECCIÓN DEL REMITENTE FALSA</a:t>
            </a:r>
          </a:p>
          <a:p>
            <a:pPr marL="0" marR="0" lvl="0" indent="0" algn="l" rtl="0">
              <a:spcBef>
                <a:spcPts val="0"/>
              </a:spcBef>
              <a:spcAft>
                <a:spcPts val="0"/>
              </a:spcAft>
              <a:buNone/>
            </a:pPr>
            <a:r>
              <a:rPr lang="es-ES" sz="2400">
                <a:solidFill>
                  <a:schemeClr val="dk1"/>
                </a:solidFill>
                <a:latin typeface="+mn-lt"/>
              </a:rPr>
              <a:t>Pasa el ratón por encima de la dirección del remitente. ¿Contiene la dirección de correo electrónico elementos sospechosos? ¿Hay faltas de ortografía en la dirección, aunque sean insignificantes</a:t>
            </a:r>
            <a:r>
              <a:rPr lang="en-US" sz="2400">
                <a:solidFill>
                  <a:schemeClr val="dk1"/>
                </a:solidFill>
                <a:latin typeface="+mn-lt"/>
              </a:rPr>
              <a:t>?</a:t>
            </a:r>
            <a:endParaRPr lang="en-US" sz="2400" dirty="0">
              <a:solidFill>
                <a:schemeClr val="dk1"/>
              </a:solidFill>
              <a:latin typeface="+mn-lt"/>
            </a:endParaRPr>
          </a:p>
          <a:p>
            <a:pPr marL="342900" marR="0" lvl="0" indent="-342900" algn="l" rtl="0">
              <a:spcBef>
                <a:spcPts val="0"/>
              </a:spcBef>
              <a:spcAft>
                <a:spcPts val="0"/>
              </a:spcAft>
              <a:buFont typeface="Arial" panose="020B0604020202020204" pitchFamily="34" charset="0"/>
              <a:buChar char="•"/>
            </a:pPr>
            <a:r>
              <a:rPr lang="en-US" sz="2400" b="1">
                <a:solidFill>
                  <a:schemeClr val="dk1"/>
                </a:solidFill>
                <a:latin typeface="+mn-lt"/>
              </a:rPr>
              <a:t>PETICIÓN DE DATOS CONFIDENCIALES</a:t>
            </a:r>
            <a:endParaRPr lang="en-US" sz="2400" b="1" dirty="0">
              <a:solidFill>
                <a:schemeClr val="dk1"/>
              </a:solidFill>
              <a:latin typeface="+mn-lt"/>
            </a:endParaRPr>
          </a:p>
          <a:p>
            <a:pPr marL="0" marR="0" lvl="0" indent="0" algn="l" rtl="0">
              <a:spcBef>
                <a:spcPts val="0"/>
              </a:spcBef>
              <a:spcAft>
                <a:spcPts val="0"/>
              </a:spcAft>
              <a:buNone/>
            </a:pPr>
            <a:r>
              <a:rPr lang="es-ES" sz="2400">
                <a:solidFill>
                  <a:schemeClr val="dk1"/>
                </a:solidFill>
                <a:latin typeface="+mn-lt"/>
              </a:rPr>
              <a:t>¿El enlace contenido en el correo electrónico te pide que introduzcas información personal? ¿Se te exige que facilites información confidencial, como PIN o contraseñas</a:t>
            </a:r>
            <a:r>
              <a:rPr lang="en-US" sz="2400">
                <a:solidFill>
                  <a:schemeClr val="dk1"/>
                </a:solidFill>
                <a:latin typeface="+mn-lt"/>
              </a:rPr>
              <a:t>?</a:t>
            </a:r>
            <a:endParaRPr lang="en-US" sz="2400" dirty="0">
              <a:solidFill>
                <a:schemeClr val="dk1"/>
              </a:solidFill>
              <a:latin typeface="+mn-lt"/>
            </a:endParaRPr>
          </a:p>
          <a:p>
            <a:pPr marL="342900" marR="0" lvl="0" indent="-342900" algn="l" rtl="0">
              <a:spcBef>
                <a:spcPts val="0"/>
              </a:spcBef>
              <a:spcAft>
                <a:spcPts val="0"/>
              </a:spcAft>
              <a:buFont typeface="Arial" panose="020B0604020202020204" pitchFamily="34" charset="0"/>
              <a:buChar char="•"/>
            </a:pPr>
            <a:r>
              <a:rPr lang="en-US" sz="2400" b="1">
                <a:solidFill>
                  <a:schemeClr val="dk1"/>
                </a:solidFill>
                <a:latin typeface="+mn-lt"/>
              </a:rPr>
              <a:t>URGENCIA</a:t>
            </a:r>
            <a:endParaRPr lang="en-US" sz="2400" b="1" dirty="0">
              <a:solidFill>
                <a:schemeClr val="dk1"/>
              </a:solidFill>
              <a:latin typeface="+mn-lt"/>
            </a:endParaRPr>
          </a:p>
          <a:p>
            <a:pPr marR="0" lvl="0" algn="l" rtl="0">
              <a:spcBef>
                <a:spcPts val="0"/>
              </a:spcBef>
              <a:spcAft>
                <a:spcPts val="0"/>
              </a:spcAft>
            </a:pPr>
            <a:r>
              <a:rPr lang="es-ES" sz="2400">
                <a:solidFill>
                  <a:schemeClr val="dk1"/>
                </a:solidFill>
                <a:latin typeface="+mn-lt"/>
              </a:rPr>
              <a:t>¿El mensaje te pide que actúes de forma inmediata o urgente? ¿Contiene el mensaje una amenaza o una advertencia</a:t>
            </a:r>
            <a:r>
              <a:rPr lang="en-US" sz="2400">
                <a:solidFill>
                  <a:schemeClr val="dk1"/>
                </a:solidFill>
                <a:latin typeface="+mn-lt"/>
              </a:rPr>
              <a:t>?</a:t>
            </a:r>
            <a:endParaRPr lang="en-US" sz="2400" dirty="0">
              <a:solidFill>
                <a:schemeClr val="dk1"/>
              </a:solidFill>
              <a:latin typeface="+mn-lt"/>
            </a:endParaRPr>
          </a:p>
          <a:p>
            <a:pPr marL="342900" marR="0" lvl="0" indent="-342900" algn="l" rtl="0">
              <a:spcBef>
                <a:spcPts val="0"/>
              </a:spcBef>
              <a:spcAft>
                <a:spcPts val="0"/>
              </a:spcAft>
              <a:buFont typeface="Arial" panose="020B0604020202020204" pitchFamily="34" charset="0"/>
              <a:buChar char="•"/>
            </a:pPr>
            <a:r>
              <a:rPr lang="en-US" sz="2400" b="1">
                <a:solidFill>
                  <a:schemeClr val="dk1"/>
                </a:solidFill>
                <a:latin typeface="+mn-lt"/>
              </a:rPr>
              <a:t>ENLACES A SITIOS WEB FALSOS</a:t>
            </a:r>
            <a:endParaRPr lang="en-US" sz="2400" b="1" dirty="0">
              <a:solidFill>
                <a:schemeClr val="dk1"/>
              </a:solidFill>
              <a:latin typeface="+mn-lt"/>
            </a:endParaRPr>
          </a:p>
          <a:p>
            <a:pPr marL="0" marR="0" lvl="0" indent="0" algn="l" rtl="0">
              <a:spcBef>
                <a:spcPts val="0"/>
              </a:spcBef>
              <a:spcAft>
                <a:spcPts val="0"/>
              </a:spcAft>
              <a:buNone/>
            </a:pPr>
            <a:r>
              <a:rPr lang="es-ES" sz="2400">
                <a:solidFill>
                  <a:schemeClr val="dk1"/>
                </a:solidFill>
                <a:latin typeface="+mn-lt"/>
              </a:rPr>
              <a:t>¿Qué aparece al pasar el ratón por encima de un enlace? ¿Es una página segura (la URL debería empezar por “https://”) y cifrada (símbolo del candado delante de la URL</a:t>
            </a:r>
            <a:r>
              <a:rPr lang="en-US" sz="2400">
                <a:solidFill>
                  <a:schemeClr val="dk1"/>
                </a:solidFill>
                <a:latin typeface="+mn-lt"/>
              </a:rPr>
              <a:t>)?</a:t>
            </a:r>
            <a:endParaRPr lang="en-US" sz="2400" dirty="0">
              <a:solidFill>
                <a:schemeClr val="dk1"/>
              </a:solidFill>
              <a:latin typeface="+mn-lt"/>
            </a:endParaRPr>
          </a:p>
          <a:p>
            <a:pPr marL="342900" marR="0" lvl="0" indent="-342900" algn="l" rtl="0">
              <a:spcBef>
                <a:spcPts val="0"/>
              </a:spcBef>
              <a:spcAft>
                <a:spcPts val="0"/>
              </a:spcAft>
              <a:buFont typeface="Arial" panose="020B0604020202020204" pitchFamily="34" charset="0"/>
              <a:buChar char="•"/>
            </a:pPr>
            <a:r>
              <a:rPr lang="en-US" sz="2400" b="1">
                <a:solidFill>
                  <a:schemeClr val="dk1"/>
                </a:solidFill>
                <a:latin typeface="+mn-lt"/>
              </a:rPr>
              <a:t>FORMULARIOS EXTRAÑOS Y ERRORES ORTOGRÁFICOS</a:t>
            </a:r>
            <a:endParaRPr lang="en-US" sz="2400" b="1" dirty="0">
              <a:solidFill>
                <a:schemeClr val="dk1"/>
              </a:solidFill>
              <a:latin typeface="+mn-lt"/>
            </a:endParaRPr>
          </a:p>
          <a:p>
            <a:pPr marL="0" marR="0" lvl="0" indent="0" algn="l" rtl="0">
              <a:spcBef>
                <a:spcPts val="0"/>
              </a:spcBef>
              <a:spcAft>
                <a:spcPts val="0"/>
              </a:spcAft>
              <a:buNone/>
            </a:pPr>
            <a:r>
              <a:rPr lang="es-ES" sz="2400">
                <a:solidFill>
                  <a:schemeClr val="dk1"/>
                </a:solidFill>
                <a:latin typeface="+mn-lt"/>
              </a:rPr>
              <a:t>¿Es genérico el saludo del correo electrónico? ¿Contiene faltas de ortografía, puntuación incorrecta o signos especiales?</a:t>
            </a:r>
          </a:p>
          <a:p>
            <a:pPr marL="0" marR="0" lvl="0" indent="0" algn="l" rtl="0">
              <a:spcBef>
                <a:spcPts val="0"/>
              </a:spcBef>
              <a:spcAft>
                <a:spcPts val="0"/>
              </a:spcAft>
              <a:buNone/>
            </a:pPr>
            <a:r>
              <a:rPr lang="es-ES" sz="2400">
                <a:solidFill>
                  <a:schemeClr val="dk1"/>
                </a:solidFill>
                <a:latin typeface="+mn-lt"/>
              </a:rPr>
              <a:t>Si conoces estos tipos comunes de ciberamenazas, podrás reconocerlas y tomar medidas para protegerte. Discutiremos estrategias para permanecer seguro y evitar ser víctima de estas amenazas, permitiéndote disfrutar del mundo online con confianza y tranquilidad</a:t>
            </a:r>
          </a:p>
          <a:p>
            <a:pPr marL="0" marR="0" lvl="0" indent="0" algn="l" rtl="0">
              <a:spcBef>
                <a:spcPts val="0"/>
              </a:spcBef>
              <a:spcAft>
                <a:spcPts val="0"/>
              </a:spcAft>
              <a:buNone/>
            </a:pPr>
            <a:r>
              <a:rPr lang="en-US" sz="2400">
                <a:solidFill>
                  <a:schemeClr val="dk1"/>
                </a:solidFill>
                <a:latin typeface="+mn-lt"/>
              </a:rPr>
              <a:t>.</a:t>
            </a:r>
            <a:endParaRPr lang="en-US" sz="2400" dirty="0">
              <a:solidFill>
                <a:schemeClr val="dk1"/>
              </a:solidFill>
              <a:latin typeface="+mn-lt"/>
            </a:endParaRPr>
          </a:p>
          <a:p>
            <a:pPr marL="0" marR="0" lvl="0" indent="0" algn="l" rtl="0">
              <a:spcBef>
                <a:spcPts val="0"/>
              </a:spcBef>
              <a:spcAft>
                <a:spcPts val="0"/>
              </a:spcAft>
              <a:buNone/>
            </a:pPr>
            <a:endParaRPr lang="en-US" dirty="0">
              <a:latin typeface="+mn-lt"/>
            </a:endParaRPr>
          </a:p>
          <a:p>
            <a:pPr marL="0" marR="0" lvl="0" indent="0" algn="l" rtl="0">
              <a:spcBef>
                <a:spcPts val="0"/>
              </a:spcBef>
              <a:spcAft>
                <a:spcPts val="0"/>
              </a:spcAft>
              <a:buNone/>
            </a:pPr>
            <a:endParaRPr lang="es-ES" dirty="0">
              <a:latin typeface="+mn-lt"/>
            </a:endParaRPr>
          </a:p>
        </p:txBody>
      </p:sp>
    </p:spTree>
    <p:extLst>
      <p:ext uri="{BB962C8B-B14F-4D97-AF65-F5344CB8AC3E}">
        <p14:creationId xmlns:p14="http://schemas.microsoft.com/office/powerpoint/2010/main" val="894661388"/>
      </p:ext>
    </p:extLst>
  </p:cSld>
  <p:clrMapOvr>
    <a:masterClrMapping/>
  </p:clrMapOvr>
</p:sld>
</file>

<file path=ppt/theme/theme1.xml><?xml version="1.0" encoding="utf-8"?>
<a:theme xmlns:a="http://schemas.openxmlformats.org/drawingml/2006/main" name="Office Theme">
  <a:themeElements>
    <a:clrScheme name="Custom 1">
      <a:dk1>
        <a:srgbClr val="000000"/>
      </a:dk1>
      <a:lt1>
        <a:srgbClr val="FFFFFF"/>
      </a:lt1>
      <a:dk2>
        <a:srgbClr val="000000"/>
      </a:dk2>
      <a:lt2>
        <a:srgbClr val="FFFFFF"/>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ema de Offic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3635</Words>
  <Application>Microsoft Office PowerPoint</Application>
  <PresentationFormat>Personalizado</PresentationFormat>
  <Paragraphs>204</Paragraphs>
  <Slides>24</Slides>
  <Notes>24</Notes>
  <HiddenSlides>0</HiddenSlides>
  <MMClips>0</MMClips>
  <ScaleCrop>false</ScaleCrop>
  <HeadingPairs>
    <vt:vector size="6" baseType="variant">
      <vt:variant>
        <vt:lpstr>Fuentes usadas</vt:lpstr>
      </vt:variant>
      <vt:variant>
        <vt:i4>5</vt:i4>
      </vt:variant>
      <vt:variant>
        <vt:lpstr>Tema</vt:lpstr>
      </vt:variant>
      <vt:variant>
        <vt:i4>2</vt:i4>
      </vt:variant>
      <vt:variant>
        <vt:lpstr>Títulos de diapositiva</vt:lpstr>
      </vt:variant>
      <vt:variant>
        <vt:i4>24</vt:i4>
      </vt:variant>
    </vt:vector>
  </HeadingPairs>
  <TitlesOfParts>
    <vt:vector size="31" baseType="lpstr">
      <vt:lpstr>Helvetica Neue</vt:lpstr>
      <vt:lpstr>DM Sans</vt:lpstr>
      <vt:lpstr>Calibri</vt:lpstr>
      <vt:lpstr>Wingdings</vt:lpstr>
      <vt:lpstr>Arial</vt:lpstr>
      <vt:lpstr>Office Theme</vt:lpstr>
      <vt:lpstr>1_Office Theme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Nikolina Pejovic</dc:creator>
  <cp:lastModifiedBy>Miriam Internet Web Solutions</cp:lastModifiedBy>
  <cp:revision>29</cp:revision>
  <dcterms:created xsi:type="dcterms:W3CDTF">2022-01-27T16:04:38Z</dcterms:created>
  <dcterms:modified xsi:type="dcterms:W3CDTF">2023-07-25T11:30:37Z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2022-01-27T00:00:00Z</vt:filetime>
  </property>
  <property fmtid="{D5CDD505-2E9C-101B-9397-08002B2CF9AE}" pid="3" name="Creator">
    <vt:lpwstr>Canva</vt:lpwstr>
  </property>
  <property fmtid="{D5CDD505-2E9C-101B-9397-08002B2CF9AE}" pid="4" name="LastSaved">
    <vt:filetime>2022-01-27T00:00:00Z</vt:filetime>
  </property>
</Properties>
</file>