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6"/>
  </p:notesMasterIdLst>
  <p:sldIdLst>
    <p:sldId id="256" r:id="rId3"/>
    <p:sldId id="257" r:id="rId4"/>
    <p:sldId id="259" r:id="rId5"/>
    <p:sldId id="260" r:id="rId6"/>
    <p:sldId id="261" r:id="rId7"/>
    <p:sldId id="273" r:id="rId8"/>
    <p:sldId id="274" r:id="rId9"/>
    <p:sldId id="276" r:id="rId10"/>
    <p:sldId id="275" r:id="rId11"/>
    <p:sldId id="278" r:id="rId12"/>
    <p:sldId id="277" r:id="rId13"/>
    <p:sldId id="292" r:id="rId14"/>
    <p:sldId id="272" r:id="rId15"/>
    <p:sldId id="283" r:id="rId16"/>
    <p:sldId id="279" r:id="rId17"/>
    <p:sldId id="284" r:id="rId18"/>
    <p:sldId id="280" r:id="rId19"/>
    <p:sldId id="285" r:id="rId20"/>
    <p:sldId id="286" r:id="rId21"/>
    <p:sldId id="281" r:id="rId22"/>
    <p:sldId id="282" r:id="rId23"/>
    <p:sldId id="289" r:id="rId24"/>
    <p:sldId id="287" r:id="rId25"/>
    <p:sldId id="290" r:id="rId26"/>
    <p:sldId id="293" r:id="rId27"/>
    <p:sldId id="271" r:id="rId28"/>
    <p:sldId id="291" r:id="rId29"/>
    <p:sldId id="288" r:id="rId30"/>
    <p:sldId id="295" r:id="rId31"/>
    <p:sldId id="294" r:id="rId32"/>
    <p:sldId id="267" r:id="rId33"/>
    <p:sldId id="268" r:id="rId34"/>
    <p:sldId id="270" r:id="rId35"/>
  </p:sldIdLst>
  <p:sldSz cx="18288000" cy="10287000"/>
  <p:notesSz cx="18288000" cy="10287000"/>
  <p:embeddedFontLs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32BF72"/>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6" y="78"/>
      </p:cViewPr>
      <p:guideLst>
        <p:guide orient="horz" pos="288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80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25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00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9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4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40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4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19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1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45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86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8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81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79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38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82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3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329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23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97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01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45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3780000" y="4672448"/>
            <a:ext cx="10728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Sicherheit im Internet: </a:t>
            </a:r>
            <a:r>
              <a:rPr lang="de-DE" sz="4400" b="1" dirty="0" err="1">
                <a:solidFill>
                  <a:schemeClr val="tx1"/>
                </a:solidFill>
                <a:latin typeface="+mn-lt"/>
                <a:ea typeface="Helvetica Neue"/>
                <a:cs typeface="Helvetica Neue"/>
                <a:sym typeface="Helvetica Neue"/>
              </a:rPr>
              <a:t>Do's</a:t>
            </a:r>
            <a:r>
              <a:rPr lang="de-DE" sz="4400" b="1" dirty="0">
                <a:solidFill>
                  <a:schemeClr val="tx1"/>
                </a:solidFill>
                <a:latin typeface="+mn-lt"/>
                <a:ea typeface="Helvetica Neue"/>
                <a:cs typeface="Helvetica Neue"/>
                <a:sym typeface="Helvetica Neue"/>
              </a:rPr>
              <a:t> und Don'ts</a:t>
            </a:r>
            <a:endParaRPr lang="de-DE"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de-DE" sz="1800" b="1" dirty="0">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2988000" y="5760000"/>
            <a:ext cx="12348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a:t>
            </a:r>
            <a:r>
              <a:rPr lang="de-DE" sz="4000" i="0" u="none" strike="noStrike" cap="none" dirty="0">
                <a:solidFill>
                  <a:schemeClr val="tx1"/>
                </a:solidFill>
                <a:latin typeface="Arial" pitchFamily="34" charset="0"/>
                <a:ea typeface="Helvetica Neue"/>
                <a:cs typeface="Arial" pitchFamily="34" charset="0"/>
                <a:sym typeface="Helvetica Neue"/>
              </a:rPr>
              <a:t>Internet Web 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13680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Warum sollten Sie trotz dieser Risiken nicht aufhören, im Internet zu surfen?</a:t>
            </a:r>
            <a:endParaRPr lang="de-DE" dirty="0">
              <a:solidFill>
                <a:srgbClr val="00CCFF"/>
              </a:solidFill>
              <a:latin typeface="+mn-lt"/>
            </a:endParaRPr>
          </a:p>
        </p:txBody>
      </p:sp>
      <p:sp>
        <p:nvSpPr>
          <p:cNvPr id="120" name="Google Shape;120;p6"/>
          <p:cNvSpPr txBox="1"/>
          <p:nvPr/>
        </p:nvSpPr>
        <p:spPr>
          <a:xfrm>
            <a:off x="3727475" y="4078413"/>
            <a:ext cx="12281452"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de-DE" sz="2200">
                <a:solidFill>
                  <a:schemeClr val="dk1"/>
                </a:solidFill>
                <a:latin typeface="+mn-lt"/>
                <a:ea typeface="Helvetica Neue"/>
                <a:cs typeface="Helvetica Neue"/>
                <a:sym typeface="Helvetica Neue"/>
              </a:rPr>
              <a:t>Was die </a:t>
            </a:r>
            <a:r>
              <a:rPr lang="de-DE" sz="2200" b="1">
                <a:solidFill>
                  <a:schemeClr val="dk1"/>
                </a:solidFill>
                <a:latin typeface="+mn-lt"/>
                <a:ea typeface="Helvetica Neue"/>
                <a:cs typeface="Helvetica Neue"/>
                <a:sym typeface="Helvetica Neue"/>
              </a:rPr>
              <a:t>sozialen Kontakte angeht</a:t>
            </a:r>
            <a:r>
              <a:rPr lang="de-DE" sz="2200">
                <a:solidFill>
                  <a:schemeClr val="dk1"/>
                </a:solidFill>
                <a:latin typeface="+mn-lt"/>
                <a:ea typeface="Helvetica Neue"/>
                <a:cs typeface="Helvetica Neue"/>
                <a:sym typeface="Helvetica Neue"/>
              </a:rPr>
              <a:t>, so ermöglicht das Internet, mit Familie, Freunden und Gemeinschaften in Verbindung zu bleiben, vor allem wenn physische Mobilität oder Entfernung ein Hindernis darstellen. Soziale Medienplattformen, Videoanrufe und Online-Foren ermöglichen es, Beziehungen zu pflegen, Erfahrungen auszutauschen und Isolation oder Einsamkeit zu bekämpfen.</a:t>
            </a:r>
          </a:p>
        </p:txBody>
      </p:sp>
      <p:sp>
        <p:nvSpPr>
          <p:cNvPr id="2" name="CuadroTexto 1">
            <a:extLst>
              <a:ext uri="{FF2B5EF4-FFF2-40B4-BE49-F238E27FC236}">
                <a16:creationId xmlns:a16="http://schemas.microsoft.com/office/drawing/2014/main" id="{08FA63B5-7632-4C98-947C-C641ED4E5E60}"/>
              </a:ext>
            </a:extLst>
          </p:cNvPr>
          <p:cNvSpPr txBox="1"/>
          <p:nvPr/>
        </p:nvSpPr>
        <p:spPr>
          <a:xfrm>
            <a:off x="3108224" y="7621724"/>
            <a:ext cx="11758742" cy="1785104"/>
          </a:xfrm>
          <a:prstGeom prst="rect">
            <a:avLst/>
          </a:prstGeom>
          <a:noFill/>
        </p:spPr>
        <p:txBody>
          <a:bodyPr wrap="square" rtlCol="0">
            <a:spAutoFit/>
          </a:bodyPr>
          <a:lstStyle/>
          <a:p>
            <a:r>
              <a:rPr lang="de-DE" sz="2200" dirty="0">
                <a:solidFill>
                  <a:schemeClr val="dk1"/>
                </a:solidFill>
                <a:latin typeface="+mn-lt"/>
                <a:ea typeface="Helvetica Neue"/>
                <a:cs typeface="Helvetica Neue"/>
                <a:sym typeface="Helvetica Neue"/>
              </a:rPr>
              <a:t>Das Navigieren ist auch eine Quelle der </a:t>
            </a:r>
            <a:r>
              <a:rPr lang="de-DE" sz="2200" b="1" dirty="0">
                <a:solidFill>
                  <a:schemeClr val="dk1"/>
                </a:solidFill>
                <a:latin typeface="+mn-lt"/>
                <a:ea typeface="Helvetica Neue"/>
                <a:cs typeface="Helvetica Neue"/>
                <a:sym typeface="Helvetica Neue"/>
              </a:rPr>
              <a:t>kognitiven Stimulation und des geistigen Engagements</a:t>
            </a:r>
            <a:r>
              <a:rPr lang="de-DE" sz="2200" dirty="0">
                <a:solidFill>
                  <a:schemeClr val="dk1"/>
                </a:solidFill>
                <a:latin typeface="+mn-lt"/>
                <a:ea typeface="Helvetica Neue"/>
                <a:cs typeface="Helvetica Neue"/>
                <a:sym typeface="Helvetica Neue"/>
              </a:rPr>
              <a:t>, da es die Möglichkeit bietet, zu lernen, zu spielen, an virtuellen Hobbys oder Gemeinschaften teilzunehmen und geistig aktiv zu bleiben, was zum allgemeinen Wohlbefinden beitragen kann.</a:t>
            </a:r>
          </a:p>
          <a:p>
            <a:endParaRPr lang="de-DE" sz="2200" dirty="0"/>
          </a:p>
        </p:txBody>
      </p:sp>
      <p:pic>
        <p:nvPicPr>
          <p:cNvPr id="4" name="Imagen 3">
            <a:extLst>
              <a:ext uri="{FF2B5EF4-FFF2-40B4-BE49-F238E27FC236}">
                <a16:creationId xmlns:a16="http://schemas.microsoft.com/office/drawing/2014/main" id="{35A5DA5B-8B45-403B-B03D-F911FE988AC4}"/>
              </a:ext>
            </a:extLst>
          </p:cNvPr>
          <p:cNvPicPr>
            <a:picLocks noChangeAspect="1"/>
          </p:cNvPicPr>
          <p:nvPr/>
        </p:nvPicPr>
        <p:blipFill rotWithShape="1">
          <a:blip r:embed="rId3"/>
          <a:srcRect l="53408" t="47831" r="-741" b="7"/>
          <a:stretch/>
        </p:blipFill>
        <p:spPr>
          <a:xfrm>
            <a:off x="1378527" y="7373732"/>
            <a:ext cx="1731818" cy="1911757"/>
          </a:xfrm>
          <a:prstGeom prst="rect">
            <a:avLst/>
          </a:prstGeom>
        </p:spPr>
      </p:pic>
      <p:pic>
        <p:nvPicPr>
          <p:cNvPr id="8" name="Imagen 7">
            <a:extLst>
              <a:ext uri="{FF2B5EF4-FFF2-40B4-BE49-F238E27FC236}">
                <a16:creationId xmlns:a16="http://schemas.microsoft.com/office/drawing/2014/main" id="{23611621-7510-481E-8693-DAFA70AED22F}"/>
              </a:ext>
            </a:extLst>
          </p:cNvPr>
          <p:cNvPicPr>
            <a:picLocks noChangeAspect="1"/>
          </p:cNvPicPr>
          <p:nvPr/>
        </p:nvPicPr>
        <p:blipFill rotWithShape="1">
          <a:blip r:embed="rId3"/>
          <a:srcRect l="50757" b="52291"/>
          <a:stretch/>
        </p:blipFill>
        <p:spPr>
          <a:xfrm>
            <a:off x="1378527" y="3914080"/>
            <a:ext cx="2015837" cy="1956334"/>
          </a:xfrm>
          <a:prstGeom prst="rect">
            <a:avLst/>
          </a:prstGeom>
        </p:spPr>
      </p:pic>
      <p:pic>
        <p:nvPicPr>
          <p:cNvPr id="9" name="Imagen 8">
            <a:extLst>
              <a:ext uri="{FF2B5EF4-FFF2-40B4-BE49-F238E27FC236}">
                <a16:creationId xmlns:a16="http://schemas.microsoft.com/office/drawing/2014/main" id="{35E4F1E5-B7A5-4145-B5DE-75326CF03D17}"/>
              </a:ext>
            </a:extLst>
          </p:cNvPr>
          <p:cNvPicPr>
            <a:picLocks noChangeAspect="1"/>
          </p:cNvPicPr>
          <p:nvPr/>
        </p:nvPicPr>
        <p:blipFill rotWithShape="1">
          <a:blip r:embed="rId3"/>
          <a:srcRect t="52291" r="46213"/>
          <a:stretch/>
        </p:blipFill>
        <p:spPr>
          <a:xfrm>
            <a:off x="13386051" y="5436447"/>
            <a:ext cx="2348948" cy="2087055"/>
          </a:xfrm>
          <a:prstGeom prst="rect">
            <a:avLst/>
          </a:prstGeom>
        </p:spPr>
      </p:pic>
      <p:pic>
        <p:nvPicPr>
          <p:cNvPr id="10" name="Imagen 9">
            <a:extLst>
              <a:ext uri="{FF2B5EF4-FFF2-40B4-BE49-F238E27FC236}">
                <a16:creationId xmlns:a16="http://schemas.microsoft.com/office/drawing/2014/main" id="{1E7E6B48-4C7C-44FD-BEB3-8C5E631CC61A}"/>
              </a:ext>
            </a:extLst>
          </p:cNvPr>
          <p:cNvPicPr>
            <a:picLocks noChangeAspect="1"/>
          </p:cNvPicPr>
          <p:nvPr/>
        </p:nvPicPr>
        <p:blipFill rotWithShape="1">
          <a:blip r:embed="rId3"/>
          <a:srcRect l="-1" t="1" r="50757" b="51239"/>
          <a:stretch/>
        </p:blipFill>
        <p:spPr>
          <a:xfrm>
            <a:off x="15025211" y="7204460"/>
            <a:ext cx="2025916" cy="2009440"/>
          </a:xfrm>
          <a:prstGeom prst="rect">
            <a:avLst/>
          </a:prstGeom>
        </p:spPr>
      </p:pic>
      <p:sp>
        <p:nvSpPr>
          <p:cNvPr id="5" name="CuadroTexto 4">
            <a:extLst>
              <a:ext uri="{FF2B5EF4-FFF2-40B4-BE49-F238E27FC236}">
                <a16:creationId xmlns:a16="http://schemas.microsoft.com/office/drawing/2014/main" id="{9A38B86E-8DAD-4421-9721-BF5F9FEDF1C9}"/>
              </a:ext>
            </a:extLst>
          </p:cNvPr>
          <p:cNvSpPr txBox="1"/>
          <p:nvPr/>
        </p:nvSpPr>
        <p:spPr>
          <a:xfrm>
            <a:off x="1378527" y="5799994"/>
            <a:ext cx="12088092" cy="1785104"/>
          </a:xfrm>
          <a:prstGeom prst="rect">
            <a:avLst/>
          </a:prstGeom>
          <a:noFill/>
        </p:spPr>
        <p:txBody>
          <a:bodyPr wrap="square" rtlCol="0">
            <a:spAutoFit/>
          </a:bodyPr>
          <a:lstStyle/>
          <a:p>
            <a:r>
              <a:rPr lang="de-DE" sz="2200" dirty="0">
                <a:solidFill>
                  <a:schemeClr val="dk1"/>
                </a:solidFill>
                <a:latin typeface="+mn-lt"/>
                <a:ea typeface="Helvetica Neue"/>
                <a:cs typeface="Helvetica Neue"/>
                <a:sym typeface="Helvetica Neue"/>
              </a:rPr>
              <a:t>Online-Plattformen bieten Komfort und </a:t>
            </a:r>
            <a:r>
              <a:rPr lang="de-DE" sz="2200" b="1" dirty="0">
                <a:solidFill>
                  <a:schemeClr val="dk1"/>
                </a:solidFill>
                <a:latin typeface="+mn-lt"/>
                <a:ea typeface="Helvetica Neue"/>
                <a:cs typeface="Helvetica Neue"/>
                <a:sym typeface="Helvetica Neue"/>
              </a:rPr>
              <a:t>Unabhängigkeit </a:t>
            </a:r>
            <a:r>
              <a:rPr lang="de-DE" sz="2200" dirty="0">
                <a:solidFill>
                  <a:schemeClr val="dk1"/>
                </a:solidFill>
                <a:latin typeface="+mn-lt"/>
                <a:ea typeface="Helvetica Neue"/>
                <a:cs typeface="Helvetica Neue"/>
                <a:sym typeface="Helvetica Neue"/>
              </a:rPr>
              <a:t>für alle Menschen in verschiedenen Bereichen des täglichen Lebens. Sie können </a:t>
            </a:r>
            <a:r>
              <a:rPr lang="de-DE" sz="2200" b="1" dirty="0">
                <a:solidFill>
                  <a:schemeClr val="dk1"/>
                </a:solidFill>
                <a:latin typeface="+mn-lt"/>
                <a:ea typeface="Helvetica Neue"/>
                <a:cs typeface="Helvetica Neue"/>
                <a:sym typeface="Helvetica Neue"/>
              </a:rPr>
              <a:t>online einkaufen, auf Online-Bankdienste zugreifen, Termine vereinbaren und Medikamente bestellen</a:t>
            </a:r>
            <a:r>
              <a:rPr lang="de-DE" sz="2200" dirty="0">
                <a:solidFill>
                  <a:schemeClr val="dk1"/>
                </a:solidFill>
                <a:latin typeface="+mn-lt"/>
                <a:ea typeface="Helvetica Neue"/>
                <a:cs typeface="Helvetica Neue"/>
                <a:sym typeface="Helvetica Neue"/>
              </a:rPr>
              <a:t>, was mehr Bequemlichkeit bietet und </a:t>
            </a:r>
            <a:r>
              <a:rPr lang="de-DE" sz="2200" b="1" dirty="0">
                <a:solidFill>
                  <a:schemeClr val="dk1"/>
                </a:solidFill>
                <a:latin typeface="+mn-lt"/>
                <a:ea typeface="Helvetica Neue"/>
                <a:cs typeface="Helvetica Neue"/>
                <a:sym typeface="Helvetica Neue"/>
              </a:rPr>
              <a:t>die Notwendigkeit von Reisen oder Hilfe verringert</a:t>
            </a:r>
            <a:r>
              <a:rPr lang="de-DE" sz="2200" dirty="0">
                <a:solidFill>
                  <a:schemeClr val="dk1"/>
                </a:solidFill>
                <a:latin typeface="+mn-lt"/>
                <a:ea typeface="Helvetica Neue"/>
                <a:cs typeface="Helvetica Neue"/>
                <a:sym typeface="Helvetica Neue"/>
              </a:rPr>
              <a:t>. </a:t>
            </a:r>
          </a:p>
          <a:p>
            <a:endParaRPr lang="de-DE" sz="2200" dirty="0"/>
          </a:p>
        </p:txBody>
      </p:sp>
    </p:spTree>
    <p:extLst>
      <p:ext uri="{BB962C8B-B14F-4D97-AF65-F5344CB8AC3E}">
        <p14:creationId xmlns:p14="http://schemas.microsoft.com/office/powerpoint/2010/main" val="345059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13788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Warum sollten Sie trotz dieser Risiken nicht aufhören, im Internet zu surfen?</a:t>
            </a:r>
            <a:endParaRPr lang="de-DE" dirty="0">
              <a:solidFill>
                <a:srgbClr val="00CCFF"/>
              </a:solidFill>
              <a:latin typeface="+mn-lt"/>
            </a:endParaRPr>
          </a:p>
        </p:txBody>
      </p:sp>
      <p:sp>
        <p:nvSpPr>
          <p:cNvPr id="120" name="Google Shape;120;p6"/>
          <p:cNvSpPr txBox="1"/>
          <p:nvPr/>
        </p:nvSpPr>
        <p:spPr>
          <a:xfrm>
            <a:off x="1295401" y="4024780"/>
            <a:ext cx="11492344"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a:solidFill>
                  <a:schemeClr val="dk1"/>
                </a:solidFill>
                <a:latin typeface="+mn-lt"/>
                <a:ea typeface="Helvetica Neue"/>
                <a:cs typeface="Helvetica Neue"/>
                <a:sym typeface="Helvetica Neue"/>
              </a:rPr>
              <a:t>Wenn Sie sich im Internet zurechtfinden und sichere Online-Praktiken anwenden, können Sie </a:t>
            </a:r>
            <a:r>
              <a:rPr lang="de-DE" sz="2200" b="1">
                <a:solidFill>
                  <a:schemeClr val="dk1"/>
                </a:solidFill>
                <a:latin typeface="+mn-lt"/>
                <a:ea typeface="Helvetica Neue"/>
                <a:cs typeface="Helvetica Neue"/>
                <a:sym typeface="Helvetica Neue"/>
              </a:rPr>
              <a:t>digitale Kompetenzen entwickeln</a:t>
            </a:r>
            <a:r>
              <a:rPr lang="de-DE" sz="2200">
                <a:solidFill>
                  <a:schemeClr val="dk1"/>
                </a:solidFill>
                <a:latin typeface="+mn-lt"/>
                <a:ea typeface="Helvetica Neue"/>
                <a:cs typeface="Helvetica Neue"/>
                <a:sym typeface="Helvetica Neue"/>
              </a:rPr>
              <a:t>, Ihr Selbstvertrauen stärken und sich ein Gefühl der </a:t>
            </a:r>
            <a:r>
              <a:rPr lang="de-DE" sz="2200" b="1">
                <a:solidFill>
                  <a:schemeClr val="dk1"/>
                </a:solidFill>
                <a:latin typeface="+mn-lt"/>
                <a:ea typeface="Helvetica Neue"/>
                <a:cs typeface="Helvetica Neue"/>
                <a:sym typeface="Helvetica Neue"/>
              </a:rPr>
              <a:t>Selbstbestimmung </a:t>
            </a:r>
            <a:r>
              <a:rPr lang="de-DE" sz="2200">
                <a:solidFill>
                  <a:schemeClr val="dk1"/>
                </a:solidFill>
                <a:latin typeface="+mn-lt"/>
                <a:ea typeface="Helvetica Neue"/>
                <a:cs typeface="Helvetica Neue"/>
                <a:sym typeface="Helvetica Neue"/>
              </a:rPr>
              <a:t>bewahren. Das Internet bietet eine Fülle von </a:t>
            </a:r>
            <a:r>
              <a:rPr lang="de-DE" sz="2200" b="1">
                <a:solidFill>
                  <a:schemeClr val="dk1"/>
                </a:solidFill>
                <a:latin typeface="+mn-lt"/>
                <a:ea typeface="Helvetica Neue"/>
                <a:cs typeface="Helvetica Neue"/>
                <a:sym typeface="Helvetica Neue"/>
              </a:rPr>
              <a:t>Lernressourcen</a:t>
            </a:r>
            <a:r>
              <a:rPr lang="de-DE" sz="2200">
                <a:solidFill>
                  <a:schemeClr val="dk1"/>
                </a:solidFill>
                <a:latin typeface="+mn-lt"/>
                <a:ea typeface="Helvetica Neue"/>
                <a:cs typeface="Helvetica Neue"/>
                <a:sym typeface="Helvetica Neue"/>
              </a:rPr>
              <a:t>, darunter Online-Kurse, Tutorials und Bildungsplattformen. Sie können neue Interessen erkunden, sich neue Fähigkeiten aneignen und an Möglichkeiten des lebenslangen Lernens teilnehmen, was Ihre persönliche Entwicklung und intellektuelle Stimulation fördert.</a:t>
            </a:r>
          </a:p>
        </p:txBody>
      </p:sp>
      <p:sp>
        <p:nvSpPr>
          <p:cNvPr id="2" name="CuadroTexto 1">
            <a:extLst>
              <a:ext uri="{FF2B5EF4-FFF2-40B4-BE49-F238E27FC236}">
                <a16:creationId xmlns:a16="http://schemas.microsoft.com/office/drawing/2014/main" id="{17165CD8-7611-4523-B360-1618F49257E0}"/>
              </a:ext>
            </a:extLst>
          </p:cNvPr>
          <p:cNvSpPr txBox="1"/>
          <p:nvPr/>
        </p:nvSpPr>
        <p:spPr>
          <a:xfrm>
            <a:off x="5001490" y="7177803"/>
            <a:ext cx="10695709" cy="1785104"/>
          </a:xfrm>
          <a:prstGeom prst="rect">
            <a:avLst/>
          </a:prstGeom>
          <a:noFill/>
        </p:spPr>
        <p:txBody>
          <a:bodyPr wrap="square" rtlCol="0">
            <a:spAutoFit/>
          </a:bodyPr>
          <a:lstStyle/>
          <a:p>
            <a:r>
              <a:rPr lang="de-DE" sz="2200" dirty="0">
                <a:solidFill>
                  <a:schemeClr val="dk1"/>
                </a:solidFill>
                <a:latin typeface="+mn-lt"/>
                <a:ea typeface="Helvetica Neue"/>
                <a:cs typeface="Helvetica Neue"/>
                <a:sym typeface="Helvetica Neue"/>
              </a:rPr>
              <a:t>Es ist zwar wichtig, sich der Online-Risiken bewusst zu sein und Vorsichtsmaßnahmen zu ergreifen, aber ein </a:t>
            </a:r>
            <a:r>
              <a:rPr lang="de-DE" sz="2200" b="1" dirty="0">
                <a:solidFill>
                  <a:schemeClr val="dk1"/>
                </a:solidFill>
                <a:latin typeface="+mn-lt"/>
                <a:ea typeface="Helvetica Neue"/>
                <a:cs typeface="Helvetica Neue"/>
                <a:sym typeface="Helvetica Neue"/>
              </a:rPr>
              <a:t>vollständiger Verzicht auf das Internet kann zu Isolation, eingeschränktem Zugang zu Ressourcen und verpassten Chancen führen</a:t>
            </a:r>
            <a:r>
              <a:rPr lang="de-DE" sz="2200" dirty="0">
                <a:solidFill>
                  <a:schemeClr val="dk1"/>
                </a:solidFill>
                <a:latin typeface="+mn-lt"/>
                <a:ea typeface="Helvetica Neue"/>
                <a:cs typeface="Helvetica Neue"/>
                <a:sym typeface="Helvetica Neue"/>
              </a:rPr>
              <a:t>. </a:t>
            </a:r>
          </a:p>
          <a:p>
            <a:endParaRPr lang="de-DE" sz="2200" dirty="0"/>
          </a:p>
        </p:txBody>
      </p:sp>
      <p:pic>
        <p:nvPicPr>
          <p:cNvPr id="4" name="Imagen 3">
            <a:extLst>
              <a:ext uri="{FF2B5EF4-FFF2-40B4-BE49-F238E27FC236}">
                <a16:creationId xmlns:a16="http://schemas.microsoft.com/office/drawing/2014/main" id="{94E66B35-EBC0-4240-BE9C-2619AC53A454}"/>
              </a:ext>
            </a:extLst>
          </p:cNvPr>
          <p:cNvPicPr>
            <a:picLocks noChangeAspect="1"/>
          </p:cNvPicPr>
          <p:nvPr/>
        </p:nvPicPr>
        <p:blipFill>
          <a:blip r:embed="rId3"/>
          <a:stretch>
            <a:fillRect/>
          </a:stretch>
        </p:blipFill>
        <p:spPr>
          <a:xfrm>
            <a:off x="1332000" y="6483927"/>
            <a:ext cx="2983246" cy="2687781"/>
          </a:xfrm>
          <a:prstGeom prst="rect">
            <a:avLst/>
          </a:prstGeom>
        </p:spPr>
      </p:pic>
      <p:pic>
        <p:nvPicPr>
          <p:cNvPr id="6" name="Imagen 5">
            <a:extLst>
              <a:ext uri="{FF2B5EF4-FFF2-40B4-BE49-F238E27FC236}">
                <a16:creationId xmlns:a16="http://schemas.microsoft.com/office/drawing/2014/main" id="{963303C8-996A-45AB-A603-2D07C99FACBF}"/>
              </a:ext>
            </a:extLst>
          </p:cNvPr>
          <p:cNvPicPr>
            <a:picLocks noChangeAspect="1"/>
          </p:cNvPicPr>
          <p:nvPr/>
        </p:nvPicPr>
        <p:blipFill>
          <a:blip r:embed="rId4"/>
          <a:stretch>
            <a:fillRect/>
          </a:stretch>
        </p:blipFill>
        <p:spPr>
          <a:xfrm>
            <a:off x="13037960" y="4024780"/>
            <a:ext cx="3497883" cy="2956816"/>
          </a:xfrm>
          <a:prstGeom prst="rect">
            <a:avLst/>
          </a:prstGeom>
        </p:spPr>
      </p:pic>
    </p:spTree>
    <p:extLst>
      <p:ext uri="{BB962C8B-B14F-4D97-AF65-F5344CB8AC3E}">
        <p14:creationId xmlns:p14="http://schemas.microsoft.com/office/powerpoint/2010/main" val="350334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Gebote und Verbote im Internet</a:t>
            </a:r>
            <a:endParaRPr lang="de-DE"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2</a:t>
            </a:r>
            <a:endParaRPr lang="de-DE"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6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Sichere Verbindungen</a:t>
            </a:r>
            <a:endParaRPr lang="de-DE">
              <a:solidFill>
                <a:srgbClr val="00CCFF"/>
              </a:solidFill>
              <a:latin typeface="+mn-lt"/>
            </a:endParaRPr>
          </a:p>
        </p:txBody>
      </p:sp>
      <p:sp>
        <p:nvSpPr>
          <p:cNvPr id="120" name="Google Shape;120;p6"/>
          <p:cNvSpPr txBox="1"/>
          <p:nvPr/>
        </p:nvSpPr>
        <p:spPr>
          <a:xfrm>
            <a:off x="1295399" y="4024780"/>
            <a:ext cx="16668000" cy="573691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Verwenden Sie sichere Wi-Fi-Netzwerke</a:t>
            </a:r>
            <a:r>
              <a:rPr lang="de-DE" sz="2200" dirty="0">
                <a:effectLst/>
                <a:latin typeface="+mn-lt"/>
                <a:ea typeface="Yu Mincho" panose="02020400000000000000" pitchFamily="18" charset="-128"/>
                <a:cs typeface="Arial" panose="020B0604020202020204" pitchFamily="34" charset="0"/>
              </a:rPr>
              <a:t>: Verbinden Sie sich wann immer möglich mit sicheren und vertrauenswürdigen Wi-Fi-Netzwerken. Diese Netzwerke erfordern in der Regel ein Kennwort und eine Verschlüsselung und bieten eine sicherere Umgebung zum Surfen. Vermeiden Sie den Zugriff auf sensible Konten oder die Durchführung von Finanztransaktionen über öffentliche Wi-Fi-Netzwerke.</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Überprüfen Sie die Sicherheit der Website</a:t>
            </a:r>
            <a:r>
              <a:rPr lang="de-DE" sz="2200" dirty="0">
                <a:effectLst/>
                <a:latin typeface="+mn-lt"/>
                <a:ea typeface="Yu Mincho" panose="02020400000000000000" pitchFamily="18" charset="-128"/>
                <a:cs typeface="Arial" panose="020B0604020202020204" pitchFamily="34" charset="0"/>
              </a:rPr>
              <a:t>: Vergewissern Sie sich vor der Eingabe vertraulicher Daten oder vor Online-Transaktionen, dass die Website über eine sichere Verbindung verfügt. Achten Sie auf "https://" in der Adresse der Website und ein Vorhängeschloss-Symbol in der Adressleiste des Browsers.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Halten Sie die Software auf dem neuesten Stand</a:t>
            </a:r>
            <a:r>
              <a:rPr lang="de-DE" sz="2200" dirty="0">
                <a:effectLst/>
                <a:latin typeface="+mn-lt"/>
                <a:ea typeface="Yu Mincho" panose="02020400000000000000" pitchFamily="18" charset="-128"/>
                <a:cs typeface="Arial" panose="020B0604020202020204" pitchFamily="34" charset="0"/>
              </a:rPr>
              <a:t>: Aktualisieren Sie regelmäßig das Betriebssystem Ihres Geräts, die Webbrowser und die Sicherheitssoftware. Software-Updates enthalten oft Sicherheits-Patches, die vor bekannten Sicherheitslücken schützen.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Verwenden Sie einen Firewall-Schutz</a:t>
            </a:r>
            <a:r>
              <a:rPr lang="de-DE" sz="2200" dirty="0">
                <a:effectLst/>
                <a:latin typeface="+mn-lt"/>
                <a:ea typeface="Yu Mincho" panose="02020400000000000000" pitchFamily="18" charset="-128"/>
                <a:cs typeface="Arial" panose="020B0604020202020204" pitchFamily="34" charset="0"/>
              </a:rPr>
              <a:t>: Aktivieren und warten Sie eine Firewall auf Ihrem Computer oder Router, um eine Barriere gegen unbefugten Zugriff und potenzielle Bedrohungen aus dem Internet zu schaffen.</a:t>
            </a:r>
          </a:p>
        </p:txBody>
      </p:sp>
      <p:pic>
        <p:nvPicPr>
          <p:cNvPr id="3" name="Gráfico 2" descr="Marca de verificación con relleno sólido">
            <a:extLst>
              <a:ext uri="{FF2B5EF4-FFF2-40B4-BE49-F238E27FC236}">
                <a16:creationId xmlns:a16="http://schemas.microsoft.com/office/drawing/2014/main" id="{A42C3E0D-40C9-BEF0-412F-86B78746B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
        <p:nvSpPr>
          <p:cNvPr id="2" name="Google Shape;118;p6">
            <a:extLst>
              <a:ext uri="{FF2B5EF4-FFF2-40B4-BE49-F238E27FC236}">
                <a16:creationId xmlns:a16="http://schemas.microsoft.com/office/drawing/2014/main" id="{C13795C7-0478-676C-8137-E6A9C05C9EC4}"/>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215505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Sichere Verbindungen</a:t>
            </a:r>
            <a:endParaRPr lang="de-DE">
              <a:solidFill>
                <a:srgbClr val="00CCFF"/>
              </a:solidFill>
              <a:latin typeface="+mn-lt"/>
            </a:endParaRPr>
          </a:p>
        </p:txBody>
      </p:sp>
      <p:sp>
        <p:nvSpPr>
          <p:cNvPr id="120" name="Google Shape;120;p6"/>
          <p:cNvSpPr txBox="1"/>
          <p:nvPr/>
        </p:nvSpPr>
        <p:spPr>
          <a:xfrm>
            <a:off x="1295399" y="4024780"/>
            <a:ext cx="16488000" cy="424727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Geben Sie keine sensiblen Informationen weiter</a:t>
            </a:r>
            <a:r>
              <a:rPr lang="de-DE" sz="2200" dirty="0">
                <a:effectLst/>
                <a:latin typeface="+mn-lt"/>
                <a:ea typeface="Yu Mincho" panose="02020400000000000000" pitchFamily="18" charset="-128"/>
                <a:cs typeface="Arial" panose="020B0604020202020204" pitchFamily="34" charset="0"/>
              </a:rPr>
              <a:t>: Vermeiden Sie die Eingabe sensibler Informationen wie Passwörter, Kreditkartendaten oder Sozialversicherungsnummern.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Vermeiden Sie verdächtige Websites</a:t>
            </a:r>
            <a:r>
              <a:rPr lang="de-DE" sz="2200" dirty="0">
                <a:effectLst/>
                <a:latin typeface="+mn-lt"/>
                <a:ea typeface="Yu Mincho" panose="02020400000000000000" pitchFamily="18" charset="-128"/>
                <a:cs typeface="Arial" panose="020B0604020202020204" pitchFamily="34" charset="0"/>
              </a:rPr>
              <a:t>: Vermeiden Sie den Besuch verdächtiger oder unbekannter Websites. Bleiben Sie bei Ihren Online-Aktivitäten auf seriösen und vertrauenswürdigen Websites.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Ignorieren Sie keine Browser-Warnungen</a:t>
            </a:r>
            <a:r>
              <a:rPr lang="de-DE" sz="2200" dirty="0">
                <a:effectLst/>
                <a:latin typeface="+mn-lt"/>
                <a:ea typeface="Yu Mincho" panose="02020400000000000000" pitchFamily="18" charset="-128"/>
                <a:cs typeface="Arial" panose="020B0604020202020204" pitchFamily="34" charset="0"/>
              </a:rPr>
              <a:t>: Achten Sie auf Browserwarnungen und Hinweise auf potenzielle Sicherheitsrisiken oder nicht vertrauenswürdige Websites. </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Keine automatische Verbindung zu Netzwerken herstellen</a:t>
            </a:r>
            <a:r>
              <a:rPr lang="de-DE" sz="2200" dirty="0">
                <a:effectLst/>
                <a:latin typeface="+mn-lt"/>
                <a:ea typeface="Yu Mincho" panose="02020400000000000000" pitchFamily="18" charset="-128"/>
                <a:cs typeface="Arial" panose="020B0604020202020204" pitchFamily="34" charset="0"/>
              </a:rPr>
              <a:t>: Deaktivieren Sie die automatische Verbindungsfunktion auf Ihren Geräten, da sie sich ohne Ihr Wissen automatisch mit ungesicherten Netzwerken verbinden kann.</a:t>
            </a:r>
          </a:p>
        </p:txBody>
      </p:sp>
      <p:pic>
        <p:nvPicPr>
          <p:cNvPr id="2" name="Gráfico 1" descr="Cerrar con relleno sólido">
            <a:extLst>
              <a:ext uri="{FF2B5EF4-FFF2-40B4-BE49-F238E27FC236}">
                <a16:creationId xmlns:a16="http://schemas.microsoft.com/office/drawing/2014/main" id="{D645B6A4-92F0-3C1B-1135-D5ABFE01C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20802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Passwörter</a:t>
            </a:r>
            <a:endParaRPr lang="de-DE">
              <a:solidFill>
                <a:srgbClr val="00CCFF"/>
              </a:solidFill>
              <a:latin typeface="+mn-lt"/>
            </a:endParaRPr>
          </a:p>
        </p:txBody>
      </p:sp>
      <p:sp>
        <p:nvSpPr>
          <p:cNvPr id="120" name="Google Shape;120;p6"/>
          <p:cNvSpPr txBox="1"/>
          <p:nvPr/>
        </p:nvSpPr>
        <p:spPr>
          <a:xfrm>
            <a:off x="1295400" y="4024780"/>
            <a:ext cx="16488000" cy="547530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Erstellen Sie sichere und eindeutige Passwörter</a:t>
            </a:r>
            <a:r>
              <a:rPr lang="de-DE" sz="2200" dirty="0">
                <a:effectLst/>
                <a:latin typeface="+mn-lt"/>
                <a:ea typeface="Yu Mincho" panose="02020400000000000000" pitchFamily="18" charset="-128"/>
                <a:cs typeface="Arial" panose="020B0604020202020204" pitchFamily="34" charset="0"/>
              </a:rPr>
              <a:t>: Verwenden Sie sichere und eindeutige Passwörter für jedes Online-Konto. Es sollte eine Kombination aus Groß- und Kleinbuchstaben, Zahlen und Sonderzeichen enthalten. Vermeiden Sie die Verwendung von erratbaren Informationen wie Geburtstagen oder Namen.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Wählen Sie lange Passwörter</a:t>
            </a:r>
            <a:r>
              <a:rPr lang="de-DE" sz="2200" dirty="0">
                <a:effectLst/>
                <a:latin typeface="+mn-lt"/>
                <a:ea typeface="Yu Mincho" panose="02020400000000000000" pitchFamily="18" charset="-128"/>
                <a:cs typeface="Arial" panose="020B0604020202020204" pitchFamily="34" charset="0"/>
              </a:rPr>
              <a:t>: Entscheiden Sie sich für längere Passwörter, da diese im Allgemeinen sicherer sind. Sie sollten mindestens 12 Zeichen lang sein. Ziehen Sie Passphrasen in Erwägung: eine Reihe von Wörtern oder einen Satz, der leichter zu merken, aber für andere schwer zu erraten ist. Zum Beispiel: "</a:t>
            </a:r>
            <a:r>
              <a:rPr lang="de-DE" sz="2200" dirty="0" err="1">
                <a:effectLst/>
                <a:latin typeface="+mn-lt"/>
                <a:ea typeface="Yu Mincho" panose="02020400000000000000" pitchFamily="18" charset="-128"/>
                <a:cs typeface="Arial" panose="020B0604020202020204" pitchFamily="34" charset="0"/>
              </a:rPr>
              <a:t>MeineLieblingsfarbeIstBlau</a:t>
            </a:r>
            <a:r>
              <a:rPr lang="de-DE" sz="2200" dirty="0">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Aktivieren Sie die Zwei-Faktoren-Authentifizierung (2FA)</a:t>
            </a:r>
            <a:r>
              <a:rPr lang="de-DE" sz="2200" dirty="0">
                <a:effectLst/>
                <a:latin typeface="+mn-lt"/>
                <a:ea typeface="Yu Mincho" panose="02020400000000000000" pitchFamily="18" charset="-128"/>
                <a:cs typeface="Arial" panose="020B0604020202020204" pitchFamily="34" charset="0"/>
              </a:rPr>
              <a:t>: Aktivieren Sie, wann immer möglich, die Zwei-Faktor-Authentifizierung für Ihre Online-Konten. Dadurch wird eine zusätzliche Sicherheitsebene geschaffen, indem ein zweiter Verifizierungsschritt erforderlich ist, z. B. ein eindeutiger Code, der an Ihr Mobilgerät gesendet wird.</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Passwörter regelmäßig aktualisieren</a:t>
            </a:r>
            <a:r>
              <a:rPr lang="de-DE" sz="2200" dirty="0">
                <a:effectLst/>
                <a:latin typeface="+mn-lt"/>
                <a:ea typeface="Yu Mincho" panose="02020400000000000000" pitchFamily="18" charset="-128"/>
                <a:cs typeface="Arial" panose="020B0604020202020204" pitchFamily="34" charset="0"/>
              </a:rPr>
              <a:t>: Ändern Sie Ihre Passwörter regelmäßig, am besten alle paar Monate. </a:t>
            </a:r>
          </a:p>
          <a:p>
            <a:pPr algn="just">
              <a:lnSpc>
                <a:spcPct val="110000"/>
              </a:lnSpc>
              <a:spcAft>
                <a:spcPts val="600"/>
              </a:spcAft>
            </a:pPr>
            <a:endParaRPr lang="de-DE"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10C1139F-C24D-8523-6A50-FF8ED2EEB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
        <p:nvSpPr>
          <p:cNvPr id="3" name="Google Shape;118;p6">
            <a:extLst>
              <a:ext uri="{FF2B5EF4-FFF2-40B4-BE49-F238E27FC236}">
                <a16:creationId xmlns:a16="http://schemas.microsoft.com/office/drawing/2014/main" id="{003DAC26-3D09-3CD9-83C2-510BDD0FAFF0}"/>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94732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Passwörter</a:t>
            </a:r>
            <a:endParaRPr lang="de-DE">
              <a:solidFill>
                <a:srgbClr val="00CCFF"/>
              </a:solidFill>
              <a:latin typeface="+mn-lt"/>
            </a:endParaRPr>
          </a:p>
        </p:txBody>
      </p:sp>
      <p:sp>
        <p:nvSpPr>
          <p:cNvPr id="120" name="Google Shape;120;p6"/>
          <p:cNvSpPr txBox="1"/>
          <p:nvPr/>
        </p:nvSpPr>
        <p:spPr>
          <a:xfrm>
            <a:off x="1295400" y="4024780"/>
            <a:ext cx="16488000" cy="536450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Passwörter nicht wiederverwenden</a:t>
            </a:r>
            <a:r>
              <a:rPr lang="de-DE" sz="2200" dirty="0">
                <a:effectLst/>
                <a:latin typeface="+mn-lt"/>
                <a:ea typeface="Yu Mincho" panose="02020400000000000000" pitchFamily="18" charset="-128"/>
                <a:cs typeface="Arial" panose="020B0604020202020204" pitchFamily="34" charset="0"/>
              </a:rPr>
              <a:t>: Verwenden Sie niemals dasselbe Passwort für mehrere Konten. Wenn ein Konto kompromittiert wird, kann es möglicherweise auch Zugang zu anderen Konten gewähren. Verwenden Sie für jeden Online-Dienst und jede Plattform ein eigenes Passwort.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Vermeiden Sie gängige Passwörter</a:t>
            </a:r>
            <a:r>
              <a:rPr lang="de-DE" sz="2200" dirty="0">
                <a:effectLst/>
                <a:latin typeface="+mn-lt"/>
                <a:ea typeface="Yu Mincho" panose="02020400000000000000" pitchFamily="18" charset="-128"/>
                <a:cs typeface="Arial" panose="020B0604020202020204" pitchFamily="34" charset="0"/>
              </a:rPr>
              <a:t>: Vermeiden Sie gängige oder einfache Passwörter wie "123456", "</a:t>
            </a:r>
            <a:r>
              <a:rPr lang="de-DE" sz="2200" dirty="0" err="1">
                <a:effectLst/>
                <a:latin typeface="+mn-lt"/>
                <a:ea typeface="Yu Mincho" panose="02020400000000000000" pitchFamily="18" charset="-128"/>
                <a:cs typeface="Arial" panose="020B0604020202020204" pitchFamily="34" charset="0"/>
              </a:rPr>
              <a:t>password</a:t>
            </a:r>
            <a:r>
              <a:rPr lang="de-DE" sz="2200" dirty="0">
                <a:effectLst/>
                <a:latin typeface="+mn-lt"/>
                <a:ea typeface="Yu Mincho" panose="02020400000000000000" pitchFamily="18" charset="-128"/>
                <a:cs typeface="Arial" panose="020B0604020202020204" pitchFamily="34" charset="0"/>
              </a:rPr>
              <a:t>" oder "</a:t>
            </a:r>
            <a:r>
              <a:rPr lang="de-DE" sz="2200" dirty="0" err="1">
                <a:effectLst/>
                <a:latin typeface="+mn-lt"/>
                <a:ea typeface="Yu Mincho" panose="02020400000000000000" pitchFamily="18" charset="-128"/>
                <a:cs typeface="Arial" panose="020B0604020202020204" pitchFamily="34" charset="0"/>
              </a:rPr>
              <a:t>qwerty</a:t>
            </a:r>
            <a:r>
              <a:rPr lang="de-DE" sz="2200" dirty="0">
                <a:effectLst/>
                <a:latin typeface="+mn-lt"/>
                <a:ea typeface="Yu Mincho" panose="02020400000000000000" pitchFamily="18" charset="-128"/>
                <a:cs typeface="Arial" panose="020B0604020202020204" pitchFamily="34" charset="0"/>
              </a:rPr>
              <a:t>". Diese Passwörter sind oft das Ziel von Hackern und können leicht geknackt werden.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Passwörter nicht weitergeben oder aufschreiben</a:t>
            </a:r>
            <a:r>
              <a:rPr lang="de-DE" sz="2200" dirty="0">
                <a:effectLst/>
                <a:latin typeface="+mn-lt"/>
                <a:ea typeface="Yu Mincho" panose="02020400000000000000" pitchFamily="18" charset="-128"/>
                <a:cs typeface="Arial" panose="020B0604020202020204" pitchFamily="34" charset="0"/>
              </a:rPr>
              <a:t>: Geben Sie Ihre Passwörter nicht an andere weiter, auch nicht an Verwandte oder Freunde. Vermeiden Sie es außerdem, Passwörter auf Zetteln zu notieren oder in leicht zugänglichen digitalen Dateien zu speichern.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Speichern Sie keine Passwörter in Browsern</a:t>
            </a:r>
            <a:r>
              <a:rPr lang="de-DE" sz="2200" dirty="0">
                <a:effectLst/>
                <a:latin typeface="+mn-lt"/>
                <a:ea typeface="Yu Mincho" panose="02020400000000000000" pitchFamily="18" charset="-128"/>
                <a:cs typeface="Arial" panose="020B0604020202020204" pitchFamily="34" charset="0"/>
              </a:rPr>
              <a:t>: Speichern Sie keine Passwörter in Webbrowsern oder verwenden Sie nicht die Funktion "</a:t>
            </a:r>
            <a:r>
              <a:rPr lang="de-DE" sz="2200" dirty="0" err="1">
                <a:effectLst/>
                <a:latin typeface="+mn-lt"/>
                <a:ea typeface="Yu Mincho" panose="02020400000000000000" pitchFamily="18" charset="-128"/>
                <a:cs typeface="Arial" panose="020B0604020202020204" pitchFamily="34" charset="0"/>
              </a:rPr>
              <a:t>Remember</a:t>
            </a:r>
            <a:r>
              <a:rPr lang="de-DE" sz="2200" dirty="0">
                <a:effectLst/>
                <a:latin typeface="+mn-lt"/>
                <a:ea typeface="Yu Mincho" panose="02020400000000000000" pitchFamily="18" charset="-128"/>
                <a:cs typeface="Arial" panose="020B0604020202020204" pitchFamily="34" charset="0"/>
              </a:rPr>
              <a:t> Me". Das mag zwar bequem sein, stellt aber ein Sicherheitsrisiko dar, wenn sich jemand unbefugt Zugang zu Ihrem Gerät verschafft.</a:t>
            </a:r>
          </a:p>
        </p:txBody>
      </p:sp>
      <p:pic>
        <p:nvPicPr>
          <p:cNvPr id="2" name="Gráfico 1" descr="Cerrar con relleno sólido">
            <a:extLst>
              <a:ext uri="{FF2B5EF4-FFF2-40B4-BE49-F238E27FC236}">
                <a16:creationId xmlns:a16="http://schemas.microsoft.com/office/drawing/2014/main" id="{3F746C5C-3331-60B8-BEBB-6C57BFB21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
        <p:nvSpPr>
          <p:cNvPr id="3" name="Google Shape;118;p6">
            <a:extLst>
              <a:ext uri="{FF2B5EF4-FFF2-40B4-BE49-F238E27FC236}">
                <a16:creationId xmlns:a16="http://schemas.microsoft.com/office/drawing/2014/main" id="{C507B83E-21D6-6AD3-A38B-E74F53CE62F1}"/>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23630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398" y="3390900"/>
            <a:ext cx="6192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Datenschutz und soziale Medien</a:t>
            </a:r>
            <a:endParaRPr lang="de-DE" dirty="0">
              <a:solidFill>
                <a:srgbClr val="00CCFF"/>
              </a:solidFill>
              <a:latin typeface="+mn-lt"/>
            </a:endParaRPr>
          </a:p>
        </p:txBody>
      </p:sp>
      <p:sp>
        <p:nvSpPr>
          <p:cNvPr id="120" name="Google Shape;120;p6"/>
          <p:cNvSpPr txBox="1"/>
          <p:nvPr/>
        </p:nvSpPr>
        <p:spPr>
          <a:xfrm>
            <a:off x="1295400" y="4024780"/>
            <a:ext cx="16488000" cy="6109324"/>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Prüfen Sie die Datenschutzeinstellungen</a:t>
            </a:r>
            <a:r>
              <a:rPr lang="de-DE" sz="2200" dirty="0">
                <a:effectLst/>
                <a:latin typeface="+mn-lt"/>
                <a:ea typeface="Yu Mincho" panose="02020400000000000000" pitchFamily="18" charset="-128"/>
                <a:cs typeface="Arial" panose="020B0604020202020204" pitchFamily="34" charset="0"/>
              </a:rPr>
              <a:t>: Machen Sie sich mit den Datenschutzeinstellungen der von Ihnen genutzten </a:t>
            </a:r>
            <a:r>
              <a:rPr lang="de-DE" sz="2200" dirty="0" err="1">
                <a:effectLst/>
                <a:latin typeface="+mn-lt"/>
                <a:ea typeface="Yu Mincho" panose="02020400000000000000" pitchFamily="18" charset="-128"/>
                <a:cs typeface="Arial" panose="020B0604020202020204" pitchFamily="34" charset="0"/>
              </a:rPr>
              <a:t>Social</a:t>
            </a:r>
            <a:r>
              <a:rPr lang="de-DE" sz="2200" dirty="0">
                <a:effectLst/>
                <a:latin typeface="+mn-lt"/>
                <a:ea typeface="Yu Mincho" panose="02020400000000000000" pitchFamily="18" charset="-128"/>
                <a:cs typeface="Arial" panose="020B0604020202020204" pitchFamily="34" charset="0"/>
              </a:rPr>
              <a:t>-Media-Plattformen vertraut. Passen Sie die Einstellungen an, um zu kontrollieren, wer Ihr Profil, Ihre Beiträge und Ihre persönlichen Informationen sehen kann. Erwägen Sie, den Zugriff auf vertrauenswürdige Freunde und Familienmitglieder zu beschränken.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Seien Sie selektiv bei Freundschaftsanfragen</a:t>
            </a:r>
            <a:r>
              <a:rPr lang="de-DE" sz="2200" dirty="0">
                <a:effectLst/>
                <a:latin typeface="+mn-lt"/>
                <a:ea typeface="Yu Mincho" panose="02020400000000000000" pitchFamily="18" charset="-128"/>
                <a:cs typeface="Arial" panose="020B0604020202020204" pitchFamily="34" charset="0"/>
              </a:rPr>
              <a:t>: Seien Sie vorsichtig, wenn Sie Freundschaftsanfragen oder Verbindungsanfragen von unbekannten Personen annehmen. Überprüfen Sie die Identität der Person, bevor Sie ihre Anfrage annehmen.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Denken Sie nach, bevor Sie teilen</a:t>
            </a:r>
            <a:r>
              <a:rPr lang="de-DE" sz="2200" dirty="0">
                <a:effectLst/>
                <a:latin typeface="+mn-lt"/>
                <a:ea typeface="Yu Mincho" panose="02020400000000000000" pitchFamily="18" charset="-128"/>
                <a:cs typeface="Arial" panose="020B0604020202020204" pitchFamily="34" charset="0"/>
              </a:rPr>
              <a:t>: Seien Sie vorsichtig, wenn Sie persönliche Informationen, Fotos oder Updates auf sozialen Medienplattformen teilen. Vermeiden Sie es, sensible Details wie Ihre vollständige Adresse, Telefonnummer oder finanzielle Informationen öffentlich zu teilen.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Regelmäßige Überprüfung und Aktualisierung der Freundesliste</a:t>
            </a:r>
            <a:r>
              <a:rPr lang="de-DE" sz="2200" dirty="0">
                <a:effectLst/>
                <a:latin typeface="+mn-lt"/>
                <a:ea typeface="Yu Mincho" panose="02020400000000000000" pitchFamily="18" charset="-128"/>
                <a:cs typeface="Arial" panose="020B0604020202020204" pitchFamily="34" charset="0"/>
              </a:rPr>
              <a:t>: Überprüfen Sie regelmäßig Ihre Freundes- oder Verbindungsliste auf sozialen Medienplattformen. Entfernen Sie Personen, denen Sie nicht mehr vertrauen oder die Sie nicht mehr erkennen.</a:t>
            </a:r>
          </a:p>
        </p:txBody>
      </p:sp>
      <p:pic>
        <p:nvPicPr>
          <p:cNvPr id="2" name="Gráfico 1" descr="Marca de verificación con relleno sólido">
            <a:extLst>
              <a:ext uri="{FF2B5EF4-FFF2-40B4-BE49-F238E27FC236}">
                <a16:creationId xmlns:a16="http://schemas.microsoft.com/office/drawing/2014/main" id="{2854E7AE-CDFB-4868-C246-655772C4AB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
        <p:nvSpPr>
          <p:cNvPr id="3" name="Google Shape;118;p6">
            <a:extLst>
              <a:ext uri="{FF2B5EF4-FFF2-40B4-BE49-F238E27FC236}">
                <a16:creationId xmlns:a16="http://schemas.microsoft.com/office/drawing/2014/main" id="{A4DDFA03-099D-2B20-62C8-D472D2A17682}"/>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218887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398" y="3390900"/>
            <a:ext cx="6012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Datenschutz und soziale Medien</a:t>
            </a:r>
            <a:endParaRPr lang="de-DE" dirty="0">
              <a:solidFill>
                <a:srgbClr val="00CCFF"/>
              </a:solidFill>
              <a:latin typeface="+mn-lt"/>
            </a:endParaRPr>
          </a:p>
        </p:txBody>
      </p:sp>
      <p:sp>
        <p:nvSpPr>
          <p:cNvPr id="120" name="Google Shape;120;p6"/>
          <p:cNvSpPr txBox="1"/>
          <p:nvPr/>
        </p:nvSpPr>
        <p:spPr>
          <a:xfrm>
            <a:off x="1295400" y="4024780"/>
            <a:ext cx="16488000" cy="446579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Klicken Sie nicht auf verdächtige Links</a:t>
            </a:r>
            <a:r>
              <a:rPr lang="de-DE" sz="2200" dirty="0">
                <a:effectLst/>
                <a:latin typeface="+mn-lt"/>
                <a:ea typeface="Yu Mincho" panose="02020400000000000000" pitchFamily="18" charset="-128"/>
                <a:cs typeface="Arial" panose="020B0604020202020204" pitchFamily="34" charset="0"/>
              </a:rPr>
              <a:t>: Seien Sie vorsichtig, wenn Sie auf Links klicken, die in sozialen Medien geteilt werden, insbesondere auf solche von unbekannten oder verdächtigen Quellen. Diese Links können zu Phishing-Websites oder Malware-Downloads führen. Überprüfen Sie die Quelle, bevor Sie klicken.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Seien Sie vorsichtig bei Anwendungen von Drittanbietern</a:t>
            </a:r>
            <a:r>
              <a:rPr lang="de-DE" sz="2200" dirty="0">
                <a:effectLst/>
                <a:latin typeface="+mn-lt"/>
                <a:ea typeface="Yu Mincho" panose="02020400000000000000" pitchFamily="18" charset="-128"/>
                <a:cs typeface="Arial" panose="020B0604020202020204" pitchFamily="34" charset="0"/>
              </a:rPr>
              <a:t>: Seien Sie wählerisch, wenn Sie Anwendungen von Drittanbietern, die Zugriff auf Ihre Konten in sozialen Medien verlangen, Berechtigungen erteilen. Prüfen Sie die angeforderten Berechtigungen und berücksichtigen Sie die Glaubwürdigkeit der Anwendung, bevor Sie den Zugriff gewähren.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Vermeiden Sie die Bekanntgabe persönlicher Ereignisse</a:t>
            </a:r>
            <a:r>
              <a:rPr lang="de-DE" sz="2200" dirty="0">
                <a:effectLst/>
                <a:latin typeface="+mn-lt"/>
                <a:ea typeface="Yu Mincho" panose="02020400000000000000" pitchFamily="18" charset="-128"/>
                <a:cs typeface="Arial" panose="020B0604020202020204" pitchFamily="34" charset="0"/>
              </a:rPr>
              <a:t>: Vermeiden Sie es, bevorstehende Urlaube oder längere Abwesenheit von zu Hause auf </a:t>
            </a:r>
            <a:r>
              <a:rPr lang="de-DE" sz="2200" dirty="0" err="1">
                <a:effectLst/>
                <a:latin typeface="+mn-lt"/>
                <a:ea typeface="Yu Mincho" panose="02020400000000000000" pitchFamily="18" charset="-128"/>
                <a:cs typeface="Arial" panose="020B0604020202020204" pitchFamily="34" charset="0"/>
              </a:rPr>
              <a:t>Social</a:t>
            </a:r>
            <a:r>
              <a:rPr lang="de-DE" sz="2200" dirty="0">
                <a:effectLst/>
                <a:latin typeface="+mn-lt"/>
                <a:ea typeface="Yu Mincho" panose="02020400000000000000" pitchFamily="18" charset="-128"/>
                <a:cs typeface="Arial" panose="020B0604020202020204" pitchFamily="34" charset="0"/>
              </a:rPr>
              <a:t>-Media-Plattformen anzukündigen. Dies könnte potenzielle Einbrecher oder Kriminelle darauf aufmerksam machen, dass Ihr Haus unbewohnt ist.</a:t>
            </a:r>
          </a:p>
        </p:txBody>
      </p:sp>
      <p:pic>
        <p:nvPicPr>
          <p:cNvPr id="2" name="Gráfico 1" descr="Cerrar con relleno sólido">
            <a:extLst>
              <a:ext uri="{FF2B5EF4-FFF2-40B4-BE49-F238E27FC236}">
                <a16:creationId xmlns:a16="http://schemas.microsoft.com/office/drawing/2014/main" id="{20D9256A-4323-B1F2-05E8-2918429E7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
        <p:nvSpPr>
          <p:cNvPr id="3" name="Google Shape;118;p6">
            <a:extLst>
              <a:ext uri="{FF2B5EF4-FFF2-40B4-BE49-F238E27FC236}">
                <a16:creationId xmlns:a16="http://schemas.microsoft.com/office/drawing/2014/main" id="{61D25AFF-310B-5FFF-C305-12600AE5B236}"/>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239514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Online-Einkauf</a:t>
            </a:r>
            <a:endParaRPr lang="de-DE">
              <a:solidFill>
                <a:srgbClr val="00CCFF"/>
              </a:solidFill>
              <a:latin typeface="+mn-lt"/>
            </a:endParaRPr>
          </a:p>
        </p:txBody>
      </p:sp>
      <p:sp>
        <p:nvSpPr>
          <p:cNvPr id="120" name="Google Shape;120;p6"/>
          <p:cNvSpPr txBox="1"/>
          <p:nvPr/>
        </p:nvSpPr>
        <p:spPr>
          <a:xfrm>
            <a:off x="1295399" y="4024780"/>
            <a:ext cx="16488000" cy="446579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Kaufen Sie auf vertrauenswürdigen Websites ein</a:t>
            </a:r>
            <a:r>
              <a:rPr lang="de-DE" sz="2200" dirty="0">
                <a:effectLst/>
                <a:latin typeface="+mn-lt"/>
                <a:ea typeface="Yu Mincho" panose="02020400000000000000" pitchFamily="18" charset="-128"/>
                <a:cs typeface="Arial" panose="020B0604020202020204" pitchFamily="34" charset="0"/>
              </a:rPr>
              <a:t>: Halten Sie sich beim Einkaufen an seriöse und bekannte Online-Händler. Achten Sie auf Websites mit positiven Kundenrezensionen und sicheren Zahlungsoptionen wie Kreditkarten oder seriösen Zahlungsplattformen.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Überprüfen Sie die Sicherheit der Website</a:t>
            </a:r>
            <a:r>
              <a:rPr lang="de-DE" sz="2200" dirty="0">
                <a:effectLst/>
                <a:latin typeface="+mn-lt"/>
                <a:ea typeface="Yu Mincho" panose="02020400000000000000" pitchFamily="18" charset="-128"/>
                <a:cs typeface="Arial" panose="020B0604020202020204" pitchFamily="34" charset="0"/>
              </a:rPr>
              <a:t>: Vergewissern Sie sich vor der Eingabe von Zahlungs- oder persönlichen Daten, dass die Website über eine sichere Verbindung verfügt. Achten Sie auf "https://" in der Adresse der Website und ein Vorhängeschloss-Symbol in der Adressleiste des Browsers.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Behalten Sie den Überblick über Ihre Transaktionen</a:t>
            </a:r>
            <a:r>
              <a:rPr lang="de-DE" sz="2200" dirty="0">
                <a:effectLst/>
                <a:latin typeface="+mn-lt"/>
                <a:ea typeface="Yu Mincho" panose="02020400000000000000" pitchFamily="18" charset="-128"/>
                <a:cs typeface="Arial" panose="020B0604020202020204" pitchFamily="34" charset="0"/>
              </a:rPr>
              <a:t>: Führen Sie Aufzeichnungen über Ihre Online-Einkaufstransaktionen, einschließlich Auftragsbestätigungen, Quittungen und Kontrollnummern. So können Sie Lieferungen nachverfolgen und eventuell auftretende Probleme lösen.</a:t>
            </a:r>
          </a:p>
        </p:txBody>
      </p:sp>
      <p:pic>
        <p:nvPicPr>
          <p:cNvPr id="2" name="Gráfico 1" descr="Marca de verificación con relleno sólido">
            <a:extLst>
              <a:ext uri="{FF2B5EF4-FFF2-40B4-BE49-F238E27FC236}">
                <a16:creationId xmlns:a16="http://schemas.microsoft.com/office/drawing/2014/main" id="{FF4F915C-ECF9-91A2-B24D-A4208D98D9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
        <p:nvSpPr>
          <p:cNvPr id="3" name="Google Shape;118;p6">
            <a:extLst>
              <a:ext uri="{FF2B5EF4-FFF2-40B4-BE49-F238E27FC236}">
                <a16:creationId xmlns:a16="http://schemas.microsoft.com/office/drawing/2014/main" id="{9E6D3D5C-95BB-B059-405D-B279FE2D1A3D}"/>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20879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7992" y="3825219"/>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00CCFF"/>
                </a:solidFill>
                <a:latin typeface="+mn-lt"/>
                <a:ea typeface="Helvetica Neue"/>
                <a:cs typeface="Helvetica Neue"/>
                <a:sym typeface="Helvetica Neue"/>
              </a:rPr>
              <a:t>Index</a:t>
            </a:r>
            <a:endParaRPr lang="de-DE" dirty="0">
              <a:solidFill>
                <a:srgbClr val="00CCFF"/>
              </a:solidFill>
              <a:latin typeface="+mn-lt"/>
            </a:endParaRPr>
          </a:p>
        </p:txBody>
      </p:sp>
      <p:sp>
        <p:nvSpPr>
          <p:cNvPr id="58" name="Google Shape;58;p2"/>
          <p:cNvSpPr txBox="1"/>
          <p:nvPr/>
        </p:nvSpPr>
        <p:spPr>
          <a:xfrm>
            <a:off x="1953510" y="3634388"/>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1</a:t>
            </a:r>
            <a:endParaRPr lang="de-DE" dirty="0">
              <a:solidFill>
                <a:srgbClr val="33CCFF"/>
              </a:solidFill>
              <a:latin typeface="+mn-lt"/>
            </a:endParaRPr>
          </a:p>
        </p:txBody>
      </p:sp>
      <p:sp>
        <p:nvSpPr>
          <p:cNvPr id="59" name="Google Shape;59;p2"/>
          <p:cNvSpPr txBox="1"/>
          <p:nvPr/>
        </p:nvSpPr>
        <p:spPr>
          <a:xfrm>
            <a:off x="1953510" y="617482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2</a:t>
            </a:r>
            <a:endParaRPr lang="de-DE" dirty="0">
              <a:solidFill>
                <a:srgbClr val="33CCFF"/>
              </a:solidFill>
              <a:latin typeface="+mn-lt"/>
            </a:endParaRPr>
          </a:p>
        </p:txBody>
      </p:sp>
      <p:sp>
        <p:nvSpPr>
          <p:cNvPr id="60" name="Google Shape;60;p2"/>
          <p:cNvSpPr txBox="1"/>
          <p:nvPr/>
        </p:nvSpPr>
        <p:spPr>
          <a:xfrm>
            <a:off x="1946583" y="810547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3</a:t>
            </a:r>
            <a:endParaRPr lang="de-DE" dirty="0">
              <a:solidFill>
                <a:srgbClr val="33CCFF"/>
              </a:solidFill>
              <a:latin typeface="+mn-lt"/>
            </a:endParaRPr>
          </a:p>
        </p:txBody>
      </p:sp>
      <p:sp>
        <p:nvSpPr>
          <p:cNvPr id="61" name="Google Shape;61;p2"/>
          <p:cNvSpPr txBox="1"/>
          <p:nvPr/>
        </p:nvSpPr>
        <p:spPr>
          <a:xfrm>
            <a:off x="2650217" y="3671215"/>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Einführung in die Online-Sicherheit</a:t>
            </a:r>
            <a:endParaRPr lang="de-DE" dirty="0">
              <a:latin typeface="+mn-lt"/>
            </a:endParaRPr>
          </a:p>
        </p:txBody>
      </p:sp>
      <p:sp>
        <p:nvSpPr>
          <p:cNvPr id="62" name="Google Shape;62;p2"/>
          <p:cNvSpPr txBox="1"/>
          <p:nvPr/>
        </p:nvSpPr>
        <p:spPr>
          <a:xfrm>
            <a:off x="2613798" y="6232289"/>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Gebote und Verbote im Internet</a:t>
            </a:r>
            <a:endParaRPr lang="de-DE" dirty="0">
              <a:latin typeface="+mn-lt"/>
            </a:endParaRPr>
          </a:p>
        </p:txBody>
      </p:sp>
      <p:sp>
        <p:nvSpPr>
          <p:cNvPr id="63" name="Google Shape;63;p2"/>
          <p:cNvSpPr txBox="1"/>
          <p:nvPr/>
        </p:nvSpPr>
        <p:spPr>
          <a:xfrm>
            <a:off x="2599943" y="8128148"/>
            <a:ext cx="29353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Bonus-Track: Offline </a:t>
            </a:r>
            <a:r>
              <a:rPr lang="de-DE" sz="2400" dirty="0" err="1">
                <a:solidFill>
                  <a:schemeClr val="dk1"/>
                </a:solidFill>
                <a:latin typeface="+mn-lt"/>
                <a:ea typeface="Helvetica Neue"/>
                <a:cs typeface="Helvetica Neue"/>
                <a:sym typeface="Helvetica Neue"/>
              </a:rPr>
              <a:t>Do's</a:t>
            </a:r>
            <a:r>
              <a:rPr lang="de-DE" sz="2400" dirty="0">
                <a:solidFill>
                  <a:schemeClr val="dk1"/>
                </a:solidFill>
                <a:latin typeface="+mn-lt"/>
                <a:ea typeface="Helvetica Neue"/>
                <a:cs typeface="Helvetica Neue"/>
                <a:sym typeface="Helvetica Neue"/>
              </a:rPr>
              <a:t> und Don'ts</a:t>
            </a:r>
            <a:endParaRPr lang="de-DE" dirty="0">
              <a:latin typeface="+mn-lt"/>
            </a:endParaRPr>
          </a:p>
        </p:txBody>
      </p:sp>
      <p:sp>
        <p:nvSpPr>
          <p:cNvPr id="67" name="Google Shape;67;p2"/>
          <p:cNvSpPr txBox="1"/>
          <p:nvPr/>
        </p:nvSpPr>
        <p:spPr>
          <a:xfrm>
            <a:off x="6187894" y="3141874"/>
            <a:ext cx="6012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Was bedeutet es, online sicher zu sein?</a:t>
            </a:r>
            <a:endParaRPr lang="de-DE" dirty="0">
              <a:latin typeface="+mn-lt"/>
            </a:endParaRPr>
          </a:p>
        </p:txBody>
      </p:sp>
      <p:sp>
        <p:nvSpPr>
          <p:cNvPr id="68" name="Google Shape;68;p2"/>
          <p:cNvSpPr txBox="1"/>
          <p:nvPr/>
        </p:nvSpPr>
        <p:spPr>
          <a:xfrm>
            <a:off x="6201691" y="3761119"/>
            <a:ext cx="8352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Welche Risiken birgt die unsichere Internetnavigation?</a:t>
            </a:r>
            <a:endParaRPr lang="de-DE" dirty="0">
              <a:latin typeface="+mn-lt"/>
            </a:endParaRPr>
          </a:p>
        </p:txBody>
      </p:sp>
      <p:sp>
        <p:nvSpPr>
          <p:cNvPr id="69" name="Google Shape;69;p2"/>
          <p:cNvSpPr txBox="1"/>
          <p:nvPr/>
        </p:nvSpPr>
        <p:spPr>
          <a:xfrm>
            <a:off x="6201692" y="4380363"/>
            <a:ext cx="63484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Warum sollten Sie trotz dieser Risiken nicht aufhören, im Internet zu surfen?</a:t>
            </a:r>
            <a:endParaRPr lang="de-DE" dirty="0">
              <a:latin typeface="+mn-lt"/>
            </a:endParaRPr>
          </a:p>
        </p:txBody>
      </p:sp>
      <p:sp>
        <p:nvSpPr>
          <p:cNvPr id="70" name="Google Shape;70;p2"/>
          <p:cNvSpPr/>
          <p:nvPr/>
        </p:nvSpPr>
        <p:spPr>
          <a:xfrm>
            <a:off x="5757444" y="3161260"/>
            <a:ext cx="180000" cy="162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1" name="Google Shape;71;p2"/>
          <p:cNvSpPr/>
          <p:nvPr/>
        </p:nvSpPr>
        <p:spPr>
          <a:xfrm>
            <a:off x="5757444" y="8285590"/>
            <a:ext cx="180000" cy="5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2" name="Google Shape;72;p2"/>
          <p:cNvSpPr/>
          <p:nvPr/>
        </p:nvSpPr>
        <p:spPr>
          <a:xfrm>
            <a:off x="5757444" y="5294265"/>
            <a:ext cx="180000" cy="270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3" name="Google Shape;73;p2"/>
          <p:cNvSpPr txBox="1"/>
          <p:nvPr/>
        </p:nvSpPr>
        <p:spPr>
          <a:xfrm>
            <a:off x="6187893" y="5284055"/>
            <a:ext cx="3960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Sichere Verbindungen</a:t>
            </a:r>
            <a:endParaRPr lang="de-DE" dirty="0">
              <a:latin typeface="+mn-lt"/>
            </a:endParaRPr>
          </a:p>
        </p:txBody>
      </p:sp>
      <p:sp>
        <p:nvSpPr>
          <p:cNvPr id="74" name="Google Shape;74;p2"/>
          <p:cNvSpPr txBox="1"/>
          <p:nvPr/>
        </p:nvSpPr>
        <p:spPr>
          <a:xfrm>
            <a:off x="6187894" y="5838551"/>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Passwörter</a:t>
            </a:r>
            <a:endParaRPr lang="de-DE" dirty="0">
              <a:latin typeface="+mn-lt"/>
            </a:endParaRPr>
          </a:p>
        </p:txBody>
      </p:sp>
      <p:sp>
        <p:nvSpPr>
          <p:cNvPr id="75" name="Google Shape;75;p2"/>
          <p:cNvSpPr txBox="1"/>
          <p:nvPr/>
        </p:nvSpPr>
        <p:spPr>
          <a:xfrm>
            <a:off x="6187894" y="6393047"/>
            <a:ext cx="46120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Datenschutz und soziale Medien</a:t>
            </a:r>
            <a:endParaRPr lang="de-DE" dirty="0">
              <a:latin typeface="+mn-lt"/>
            </a:endParaRPr>
          </a:p>
        </p:txBody>
      </p:sp>
      <p:sp>
        <p:nvSpPr>
          <p:cNvPr id="76" name="Google Shape;76;p2"/>
          <p:cNvSpPr txBox="1"/>
          <p:nvPr/>
        </p:nvSpPr>
        <p:spPr>
          <a:xfrm>
            <a:off x="6187894" y="6947502"/>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Online-Einkauf</a:t>
            </a:r>
            <a:endParaRPr lang="de-DE" dirty="0">
              <a:latin typeface="+mn-lt"/>
            </a:endParaRPr>
          </a:p>
        </p:txBody>
      </p:sp>
      <p:sp>
        <p:nvSpPr>
          <p:cNvPr id="77" name="Google Shape;77;p2"/>
          <p:cNvSpPr txBox="1"/>
          <p:nvPr/>
        </p:nvSpPr>
        <p:spPr>
          <a:xfrm>
            <a:off x="6156202" y="8321970"/>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Digitale Geräte</a:t>
            </a:r>
            <a:endParaRPr lang="de-DE" dirty="0">
              <a:latin typeface="+mn-lt"/>
            </a:endParaRPr>
          </a:p>
        </p:txBody>
      </p:sp>
      <p:sp>
        <p:nvSpPr>
          <p:cNvPr id="78" name="Google Shape;78;p2"/>
          <p:cNvSpPr txBox="1"/>
          <p:nvPr/>
        </p:nvSpPr>
        <p:spPr>
          <a:xfrm>
            <a:off x="6187893" y="7501997"/>
            <a:ext cx="4536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Betrügereien und Schwindel</a:t>
            </a:r>
            <a:endParaRPr lang="de-DE"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Online-Einkauf</a:t>
            </a:r>
            <a:endParaRPr lang="de-DE">
              <a:solidFill>
                <a:srgbClr val="00CCFF"/>
              </a:solidFill>
              <a:latin typeface="+mn-lt"/>
            </a:endParaRPr>
          </a:p>
        </p:txBody>
      </p:sp>
      <p:sp>
        <p:nvSpPr>
          <p:cNvPr id="120" name="Google Shape;120;p6"/>
          <p:cNvSpPr txBox="1"/>
          <p:nvPr/>
        </p:nvSpPr>
        <p:spPr>
          <a:xfrm>
            <a:off x="1295399" y="4024780"/>
            <a:ext cx="16488000" cy="573691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Geben Sie keine unnötigen Informationen weiter</a:t>
            </a:r>
            <a:r>
              <a:rPr lang="de-DE" sz="2200" dirty="0">
                <a:effectLst/>
                <a:latin typeface="+mn-lt"/>
                <a:ea typeface="Yu Mincho" panose="02020400000000000000" pitchFamily="18" charset="-128"/>
                <a:cs typeface="Arial" panose="020B0604020202020204" pitchFamily="34" charset="0"/>
              </a:rPr>
              <a:t>: Seien Sie vorsichtig mit der Weitergabe unnötiger persönlicher Informationen während des Bestellvorgangs. Einzelhändler verlangen in der Regel grundlegende Angaben wie Lieferadresse und Zahlungsinformationen.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Vorsicht vor Phishing-E-Mails oder Links</a:t>
            </a:r>
            <a:r>
              <a:rPr lang="de-DE" sz="2200" dirty="0">
                <a:effectLst/>
                <a:latin typeface="+mn-lt"/>
                <a:ea typeface="Yu Mincho" panose="02020400000000000000" pitchFamily="18" charset="-128"/>
                <a:cs typeface="Arial" panose="020B0604020202020204" pitchFamily="34" charset="0"/>
              </a:rPr>
              <a:t>: Seien Sie misstrauisch gegenüber E-Mails oder Nachrichten, die vorgeben, von Online-Händlern zu stammen, vor allem, wenn sie nach persönlichen Daten fragen oder Sie auf verdächtige Links klicken lassen. </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Vermeiden Sie ungesicherte Wi-Fi-Netzwerke für Transaktionen</a:t>
            </a:r>
            <a:r>
              <a:rPr lang="de-DE" sz="2200" dirty="0">
                <a:effectLst/>
                <a:latin typeface="+mn-lt"/>
                <a:ea typeface="Yu Mincho" panose="02020400000000000000" pitchFamily="18" charset="-128"/>
                <a:cs typeface="Arial" panose="020B0604020202020204" pitchFamily="34" charset="0"/>
              </a:rPr>
              <a:t>: Vermeiden Sie bei Online-Einkäufen die Nutzung ungesicherter oder öffentlicher Wi-Fi-Netzwerke. Diese Netzwerke können anfällig für Hacker sein, die Ihre persönlichen und finanziellen Daten abfangen könnten.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Fallen Sie nicht auf Betrügereien mit falschen Namen herein</a:t>
            </a:r>
            <a:r>
              <a:rPr lang="de-DE" sz="2200" dirty="0">
                <a:effectLst/>
                <a:latin typeface="+mn-lt"/>
                <a:ea typeface="Yu Mincho" panose="02020400000000000000" pitchFamily="18" charset="-128"/>
                <a:cs typeface="Arial" panose="020B0604020202020204" pitchFamily="34" charset="0"/>
              </a:rPr>
              <a:t>: Seien Sie vorsichtig bei Online-Verkäufern, die sich als seriöse Marken ausgeben oder mit betrügerischen Methoden versuchen, an Ihre persönlichen oder finanziellen Daten zu gelangen. Überprüfen Sie die Echtheit des Verkäufers und seiner Website, bevor Sie einen Kauf tätigen.</a:t>
            </a:r>
          </a:p>
        </p:txBody>
      </p:sp>
      <p:pic>
        <p:nvPicPr>
          <p:cNvPr id="2" name="Gráfico 1" descr="Cerrar con relleno sólido">
            <a:extLst>
              <a:ext uri="{FF2B5EF4-FFF2-40B4-BE49-F238E27FC236}">
                <a16:creationId xmlns:a16="http://schemas.microsoft.com/office/drawing/2014/main" id="{DA185039-7048-9303-18F2-B93EA90416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
        <p:nvSpPr>
          <p:cNvPr id="3" name="Google Shape;118;p6">
            <a:extLst>
              <a:ext uri="{FF2B5EF4-FFF2-40B4-BE49-F238E27FC236}">
                <a16:creationId xmlns:a16="http://schemas.microsoft.com/office/drawing/2014/main" id="{6D1BB216-9BC4-BE3F-DE8F-84ED1777413B}"/>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351583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5364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Betrügereien und Schwindel</a:t>
            </a:r>
            <a:endParaRPr lang="de-DE" dirty="0">
              <a:solidFill>
                <a:srgbClr val="00CCFF"/>
              </a:solidFill>
              <a:latin typeface="+mn-lt"/>
            </a:endParaRPr>
          </a:p>
        </p:txBody>
      </p:sp>
      <p:sp>
        <p:nvSpPr>
          <p:cNvPr id="120" name="Google Shape;120;p6"/>
          <p:cNvSpPr txBox="1"/>
          <p:nvPr/>
        </p:nvSpPr>
        <p:spPr>
          <a:xfrm>
            <a:off x="1295400" y="4024780"/>
            <a:ext cx="16488000" cy="3194680"/>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Seien Sie skeptisch und wachsam</a:t>
            </a:r>
            <a:r>
              <a:rPr lang="de-DE" sz="2200" dirty="0">
                <a:effectLst/>
                <a:latin typeface="+mn-lt"/>
                <a:ea typeface="Yu Mincho" panose="02020400000000000000" pitchFamily="18" charset="-128"/>
                <a:cs typeface="Arial" panose="020B0604020202020204" pitchFamily="34" charset="0"/>
              </a:rPr>
              <a:t>: Bewahren Sie sich eine gesunde Skepsis, wenn Sie unaufgefordert E-Mails, Anrufe oder Nachrichten erhalten, in denen Sie um persönliche Informationen gebeten oder seltsame Angebote gemacht werden. Überprüfen Sie die Legitimität der Quelle, bevor Sie Informationen weitergeben oder finanzielle Verpflichtungen eingehen.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Bilden Sie sich weiter</a:t>
            </a:r>
            <a:r>
              <a:rPr lang="de-DE" sz="2200" dirty="0">
                <a:effectLst/>
                <a:latin typeface="+mn-lt"/>
                <a:ea typeface="Yu Mincho" panose="02020400000000000000" pitchFamily="18" charset="-128"/>
                <a:cs typeface="Arial" panose="020B0604020202020204" pitchFamily="34" charset="0"/>
              </a:rPr>
              <a:t>: Informieren Sie sich über gängige Online-Betrügereien und Betrugstaktiken, die auf ältere Menschen abzielen. Machen Sie sich mit den Anzeichen von Betrügereien vertraut, z. B. Zahlungsaufforderungen über unkonventionelle Methoden oder Druck, schnell zu handeln.</a:t>
            </a:r>
          </a:p>
        </p:txBody>
      </p:sp>
      <p:pic>
        <p:nvPicPr>
          <p:cNvPr id="2" name="Gráfico 1" descr="Marca de verificación con relleno sólido">
            <a:extLst>
              <a:ext uri="{FF2B5EF4-FFF2-40B4-BE49-F238E27FC236}">
                <a16:creationId xmlns:a16="http://schemas.microsoft.com/office/drawing/2014/main" id="{DA544C87-619E-BA93-003E-37D3140BCC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
        <p:nvSpPr>
          <p:cNvPr id="3" name="Google Shape;118;p6">
            <a:extLst>
              <a:ext uri="{FF2B5EF4-FFF2-40B4-BE49-F238E27FC236}">
                <a16:creationId xmlns:a16="http://schemas.microsoft.com/office/drawing/2014/main" id="{3C67A644-2EFC-4FC1-2A31-FE7B44914BC9}"/>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97454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5400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Betrügereien und Schwindel</a:t>
            </a:r>
            <a:endParaRPr lang="de-DE" dirty="0">
              <a:solidFill>
                <a:srgbClr val="00CCFF"/>
              </a:solidFill>
              <a:latin typeface="+mn-lt"/>
            </a:endParaRPr>
          </a:p>
        </p:txBody>
      </p:sp>
      <p:sp>
        <p:nvSpPr>
          <p:cNvPr id="120" name="Google Shape;120;p6"/>
          <p:cNvSpPr txBox="1"/>
          <p:nvPr/>
        </p:nvSpPr>
        <p:spPr>
          <a:xfrm>
            <a:off x="1295400" y="4024780"/>
            <a:ext cx="16488000" cy="5210617"/>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Überprüfen Sie die Identität der Kontaktperson</a:t>
            </a:r>
            <a:r>
              <a:rPr lang="de-DE" sz="2200" dirty="0">
                <a:effectLst/>
                <a:latin typeface="+mn-lt"/>
                <a:ea typeface="Yu Mincho" panose="02020400000000000000" pitchFamily="18" charset="-128"/>
                <a:cs typeface="Arial" panose="020B0604020202020204" pitchFamily="34" charset="0"/>
              </a:rPr>
              <a:t>: Wenn Einzelpersonen behaupten, Organisationen zu vertreten, fragen Sie nach offiziellen Kontaktinformationen und bestätigen Sie ihre Authentizität, indem Sie sich direkt an die Organisation wenden und verifizierte Kontaktdaten verwenden. </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Wenden Sie sich an vertrauenswürdige Personen</a:t>
            </a:r>
            <a:r>
              <a:rPr lang="de-DE" sz="2200" dirty="0">
                <a:effectLst/>
                <a:latin typeface="+mn-lt"/>
                <a:ea typeface="Yu Mincho" panose="02020400000000000000" pitchFamily="18" charset="-128"/>
                <a:cs typeface="Arial" panose="020B0604020202020204" pitchFamily="34" charset="0"/>
              </a:rPr>
              <a:t>: Wenn Sie eine verdächtige Anfrage erhalten oder sich in einer ungewohnten Situation befinden, wenden Sie sich an ein vertrauenswürdiges Familienmitglied, einen Freund oder einen Fachmann.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Ignorieren Sie unaufgeforderte Anrufe und "</a:t>
            </a:r>
            <a:r>
              <a:rPr lang="de-DE" sz="2200" b="1" dirty="0" err="1">
                <a:effectLst/>
                <a:latin typeface="+mn-lt"/>
                <a:ea typeface="Yu Mincho" panose="02020400000000000000" pitchFamily="18" charset="-128"/>
                <a:cs typeface="Arial" panose="020B0604020202020204" pitchFamily="34" charset="0"/>
              </a:rPr>
              <a:t>Robocalls</a:t>
            </a:r>
            <a:r>
              <a:rPr lang="de-DE" sz="2200" b="1" dirty="0">
                <a:effectLst/>
                <a:latin typeface="+mn-lt"/>
                <a:ea typeface="Yu Mincho" panose="02020400000000000000" pitchFamily="18" charset="-128"/>
                <a:cs typeface="Arial" panose="020B0604020202020204" pitchFamily="34" charset="0"/>
              </a:rPr>
              <a:t>". </a:t>
            </a:r>
            <a:r>
              <a:rPr lang="de-DE" sz="2200" dirty="0">
                <a:effectLst/>
                <a:latin typeface="+mn-lt"/>
                <a:ea typeface="Yu Mincho" panose="02020400000000000000" pitchFamily="18" charset="-128"/>
                <a:cs typeface="Arial" panose="020B0604020202020204" pitchFamily="34" charset="0"/>
              </a:rPr>
              <a:t>Behandeln Sie unaufgeforderte Telefonanrufe mit Skepsis. Eine lebende Person oder eine aufgezeichnete Stimme gibt Ihnen falsche Informationen, die wichtig und zeitkritisch klingen. Sie behaupten vielleicht, ein Verwandter in Schwierigkeiten zu sein, dass die Garantie für Ihr Auto abläuft und eine Zahlung erforderlich ist, oder sie stellen sich als "technischer Support" vor und sagen Ihnen, dass Ihr PC gegen eine Gebühr repariert werden muss. </a:t>
            </a:r>
          </a:p>
        </p:txBody>
      </p:sp>
      <p:pic>
        <p:nvPicPr>
          <p:cNvPr id="2" name="Gráfico 1" descr="Marca de verificación con relleno sólido">
            <a:extLst>
              <a:ext uri="{FF2B5EF4-FFF2-40B4-BE49-F238E27FC236}">
                <a16:creationId xmlns:a16="http://schemas.microsoft.com/office/drawing/2014/main" id="{BA247BCF-CBDF-71B8-1109-200488E03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
        <p:nvSpPr>
          <p:cNvPr id="3" name="Google Shape;118;p6">
            <a:extLst>
              <a:ext uri="{FF2B5EF4-FFF2-40B4-BE49-F238E27FC236}">
                <a16:creationId xmlns:a16="http://schemas.microsoft.com/office/drawing/2014/main" id="{5B1D2B0D-9BA0-DA19-A826-2E3C218DBB12}"/>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327590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5256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Betrügereien und Schwindel</a:t>
            </a:r>
            <a:endParaRPr lang="de-DE" dirty="0">
              <a:solidFill>
                <a:srgbClr val="00CCFF"/>
              </a:solidFill>
              <a:latin typeface="+mn-lt"/>
            </a:endParaRPr>
          </a:p>
        </p:txBody>
      </p:sp>
      <p:sp>
        <p:nvSpPr>
          <p:cNvPr id="120" name="Google Shape;120;p6"/>
          <p:cNvSpPr txBox="1"/>
          <p:nvPr/>
        </p:nvSpPr>
        <p:spPr>
          <a:xfrm>
            <a:off x="1295400" y="4024780"/>
            <a:ext cx="16488000" cy="4838207"/>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Überstürzen Sie nichts und fühlen Sie sich nicht unter Druck gesetzt</a:t>
            </a:r>
            <a:r>
              <a:rPr lang="de-DE" sz="2200" dirty="0">
                <a:effectLst/>
                <a:latin typeface="+mn-lt"/>
                <a:ea typeface="Yu Mincho" panose="02020400000000000000" pitchFamily="18" charset="-128"/>
                <a:cs typeface="Arial" panose="020B0604020202020204" pitchFamily="34" charset="0"/>
              </a:rPr>
              <a:t>: Betrüger*innen verwenden oft Taktiken, um ein Gefühl der Dringlichkeit oder des Drucks zu erzeugen und die Opfer zu schnellen, unüberlegten Entscheidungen zu zwingen. Nehmen Sie sich Zeit, stellen Sie Nachforschungen an und seien Sie vorsichtig, bevor Sie finanzielle Verpflichtungen eingehen.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Schicken Sie kein Geld an unbekannte Personen</a:t>
            </a:r>
            <a:r>
              <a:rPr lang="de-DE" sz="2200" dirty="0">
                <a:effectLst/>
                <a:latin typeface="+mn-lt"/>
                <a:ea typeface="Yu Mincho" panose="02020400000000000000" pitchFamily="18" charset="-128"/>
                <a:cs typeface="Arial" panose="020B0604020202020204" pitchFamily="34" charset="0"/>
              </a:rPr>
              <a:t>: Seien Sie vorsichtig bei Geldanfragen oder Überweisungen von Personen, die Sie nicht persönlich kennen. Überprüfen Sie die Identität und Legitimität der Person, bevor Sie finanzielle Transaktionen durchführen.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Klicken Sie nicht auf Links in E-Mails von unbekannten Absendern</a:t>
            </a:r>
            <a:r>
              <a:rPr lang="de-DE" sz="2200" dirty="0">
                <a:effectLst/>
                <a:latin typeface="+mn-lt"/>
                <a:ea typeface="Yu Mincho" panose="02020400000000000000" pitchFamily="18" charset="-128"/>
                <a:cs typeface="Arial" panose="020B0604020202020204" pitchFamily="34" charset="0"/>
              </a:rPr>
              <a:t>. Seien Sie vorsichtig bei seltsamen oder unerwarteten Nachrichten, selbst wenn sie von Personen stammen, die Sie kennen. Sie könnten bösartige oder Phishing-Links enthalten. Wenn eine Nachricht verdächtig aussieht, aber von einer Person zu stammen scheint, die Sie kennen und der Sie vertrauen, fragen Sie nach, bevor Sie darauf klicken.</a:t>
            </a:r>
          </a:p>
        </p:txBody>
      </p:sp>
      <p:pic>
        <p:nvPicPr>
          <p:cNvPr id="2" name="Gráfico 1" descr="Cerrar con relleno sólido">
            <a:extLst>
              <a:ext uri="{FF2B5EF4-FFF2-40B4-BE49-F238E27FC236}">
                <a16:creationId xmlns:a16="http://schemas.microsoft.com/office/drawing/2014/main" id="{A94ADBFF-B1E3-564C-485E-346740849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
        <p:nvSpPr>
          <p:cNvPr id="3" name="Google Shape;118;p6">
            <a:extLst>
              <a:ext uri="{FF2B5EF4-FFF2-40B4-BE49-F238E27FC236}">
                <a16:creationId xmlns:a16="http://schemas.microsoft.com/office/drawing/2014/main" id="{C528AC2A-BA8D-C8A6-EABD-80436F817645}"/>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120739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5220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Betrügereien und Schwindel</a:t>
            </a:r>
            <a:endParaRPr lang="de-DE" dirty="0">
              <a:solidFill>
                <a:srgbClr val="00CCFF"/>
              </a:solidFill>
              <a:latin typeface="+mn-lt"/>
            </a:endParaRPr>
          </a:p>
        </p:txBody>
      </p:sp>
      <p:sp>
        <p:nvSpPr>
          <p:cNvPr id="120" name="Google Shape;120;p6"/>
          <p:cNvSpPr txBox="1"/>
          <p:nvPr/>
        </p:nvSpPr>
        <p:spPr>
          <a:xfrm>
            <a:off x="1295400" y="4024780"/>
            <a:ext cx="16488000" cy="4623533"/>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Öffnen Sie keine Anhänge</a:t>
            </a:r>
            <a:r>
              <a:rPr lang="de-DE" sz="2200" dirty="0">
                <a:effectLst/>
                <a:latin typeface="+mn-lt"/>
                <a:ea typeface="Yu Mincho" panose="02020400000000000000" pitchFamily="18" charset="-128"/>
                <a:cs typeface="Arial" panose="020B0604020202020204" pitchFamily="34" charset="0"/>
              </a:rPr>
              <a:t>. Öffnen Sie keine Anhänge, die Sie nicht erwarten oder die von einem unbekannten Kontakt stammen - vor allem, wenn sie die Erweiterung .exe oder .</a:t>
            </a:r>
            <a:r>
              <a:rPr lang="de-DE" sz="2200" dirty="0" err="1">
                <a:effectLst/>
                <a:latin typeface="+mn-lt"/>
                <a:ea typeface="Yu Mincho" panose="02020400000000000000" pitchFamily="18" charset="-128"/>
                <a:cs typeface="Arial" panose="020B0604020202020204" pitchFamily="34" charset="0"/>
              </a:rPr>
              <a:t>zip</a:t>
            </a:r>
            <a:r>
              <a:rPr lang="de-DE" sz="2200" dirty="0">
                <a:effectLst/>
                <a:latin typeface="+mn-lt"/>
                <a:ea typeface="Yu Mincho" panose="02020400000000000000" pitchFamily="18" charset="-128"/>
                <a:cs typeface="Arial" panose="020B0604020202020204" pitchFamily="34" charset="0"/>
              </a:rPr>
              <a:t> haben. Wenn die Datei(en) von einem Freund oder einem Familienmitglied zu stammen scheint (scheinen), fragen Sie sie, ob sie Ihnen etwas geschickt haben. Diese Sicherheitsregel gilt auch für Anhänge, die über Textnachrichten und soziale Medien verschickt werden.</a:t>
            </a:r>
          </a:p>
          <a:p>
            <a:pPr>
              <a:lnSpc>
                <a:spcPct val="107000"/>
              </a:lnSpc>
              <a:spcAft>
                <a:spcPts val="1200"/>
              </a:spcAft>
            </a:pPr>
            <a:r>
              <a:rPr lang="de-DE" sz="2200" b="1" dirty="0">
                <a:effectLst/>
                <a:latin typeface="+mn-lt"/>
                <a:ea typeface="Yu Mincho" panose="02020400000000000000" pitchFamily="18" charset="-128"/>
                <a:cs typeface="Arial" panose="020B0604020202020204" pitchFamily="34" charset="0"/>
              </a:rPr>
              <a:t>Klicken Sie nicht auf Pop-up-Fenster auf Ihrem Telefon oder Computer</a:t>
            </a:r>
            <a:r>
              <a:rPr lang="de-DE" sz="2200" dirty="0">
                <a:effectLst/>
                <a:latin typeface="+mn-lt"/>
                <a:ea typeface="Yu Mincho" panose="02020400000000000000" pitchFamily="18" charset="-128"/>
                <a:cs typeface="Arial" panose="020B0604020202020204" pitchFamily="34" charset="0"/>
              </a:rPr>
              <a:t>. Eine gängige Popup-Masche ist Scareware, die mit Popup-Sicherheitswarnungen versucht, Sie dazu zu bringen, gefälschte Software herunterzuladen oder dafür zu bezahlen, die als echter Cybersicherheitsschutz getarnt ist. So erscheint beispielsweise eine Warnung, die Ihnen mitteilt, dass Ihr Gerät gefährdet ist und repariert werden muss. Wenn Sie den Support anrufen, bitten die Betrüger*innen möglicherweise um Fernzugriff auf Ihren Computer und verlangen eine Gebühr. Eine weitere Malware-Technik ist die Verwendung trügerischer "Schließen"- oder "X"-Schaltflächen, die automatisch einen Virus installieren, wenn Sie darauf klicken. </a:t>
            </a:r>
          </a:p>
        </p:txBody>
      </p:sp>
      <p:pic>
        <p:nvPicPr>
          <p:cNvPr id="2" name="Gráfico 1" descr="Cerrar con relleno sólido">
            <a:extLst>
              <a:ext uri="{FF2B5EF4-FFF2-40B4-BE49-F238E27FC236}">
                <a16:creationId xmlns:a16="http://schemas.microsoft.com/office/drawing/2014/main" id="{5DAD2A4F-AF78-87FE-B582-3B812F3E4A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
        <p:nvSpPr>
          <p:cNvPr id="3" name="Google Shape;118;p6">
            <a:extLst>
              <a:ext uri="{FF2B5EF4-FFF2-40B4-BE49-F238E27FC236}">
                <a16:creationId xmlns:a16="http://schemas.microsoft.com/office/drawing/2014/main" id="{D0036C3D-4FCA-2F3A-FCB2-903E6D0033F8}"/>
              </a:ext>
            </a:extLst>
          </p:cNvPr>
          <p:cNvSpPr txBox="1"/>
          <p:nvPr/>
        </p:nvSpPr>
        <p:spPr>
          <a:xfrm>
            <a:off x="1331998" y="2401311"/>
            <a:ext cx="10872000" cy="8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Gebote und Verbote im Internet</a:t>
            </a:r>
            <a:endParaRPr lang="de-DE" dirty="0">
              <a:solidFill>
                <a:schemeClr val="tx1"/>
              </a:solidFill>
              <a:latin typeface="+mn-lt"/>
            </a:endParaRPr>
          </a:p>
        </p:txBody>
      </p:sp>
    </p:spTree>
    <p:extLst>
      <p:ext uri="{BB962C8B-B14F-4D97-AF65-F5344CB8AC3E}">
        <p14:creationId xmlns:p14="http://schemas.microsoft.com/office/powerpoint/2010/main" val="309559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Bonus-Track:</a:t>
            </a:r>
          </a:p>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Offline-</a:t>
            </a:r>
            <a:r>
              <a:rPr lang="de-DE" sz="4800" b="1" dirty="0" err="1">
                <a:solidFill>
                  <a:schemeClr val="tx1"/>
                </a:solidFill>
                <a:latin typeface="+mn-lt"/>
                <a:ea typeface="Helvetica Neue"/>
                <a:cs typeface="Helvetica Neue"/>
                <a:sym typeface="Helvetica Neue"/>
              </a:rPr>
              <a:t>Do's</a:t>
            </a:r>
            <a:r>
              <a:rPr lang="de-DE" sz="4800" b="1" dirty="0">
                <a:solidFill>
                  <a:schemeClr val="tx1"/>
                </a:solidFill>
                <a:latin typeface="+mn-lt"/>
                <a:ea typeface="Helvetica Neue"/>
                <a:cs typeface="Helvetica Neue"/>
                <a:sym typeface="Helvetica Neue"/>
              </a:rPr>
              <a:t> und -Don'ts</a:t>
            </a:r>
            <a:endParaRPr lang="de-DE"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3</a:t>
            </a:r>
            <a:endParaRPr lang="de-DE"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420069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02619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3. Bonus-Track: Offline Do's und Don'ts</a:t>
            </a:r>
            <a:endParaRPr lang="de-DE">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Digitale Geräte</a:t>
            </a:r>
            <a:endParaRPr lang="de-DE">
              <a:solidFill>
                <a:srgbClr val="00CCFF"/>
              </a:solidFill>
              <a:latin typeface="+mn-lt"/>
            </a:endParaRPr>
          </a:p>
        </p:txBody>
      </p:sp>
      <p:sp>
        <p:nvSpPr>
          <p:cNvPr id="120" name="Google Shape;120;p6"/>
          <p:cNvSpPr txBox="1"/>
          <p:nvPr/>
        </p:nvSpPr>
        <p:spPr>
          <a:xfrm>
            <a:off x="1295400" y="4024780"/>
            <a:ext cx="16157713" cy="2822271"/>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Times New Roman" panose="02020603050405020304" pitchFamily="18" charset="0"/>
                <a:cs typeface="Arial" panose="020B0604020202020204" pitchFamily="34" charset="0"/>
              </a:rPr>
              <a:t>Sperren Sie Ihre Geräte.</a:t>
            </a:r>
            <a:r>
              <a:rPr lang="de-DE" sz="2200" dirty="0">
                <a:effectLst/>
                <a:latin typeface="+mn-lt"/>
                <a:ea typeface="Times New Roman" panose="02020603050405020304" pitchFamily="18" charset="0"/>
                <a:cs typeface="Arial" panose="020B0604020202020204" pitchFamily="34" charset="0"/>
              </a:rPr>
              <a:t> Stellen Sie sicher, dass Geräte mit Zugang zu sensiblen Daten automatisch gesperrt werden und zur Reaktivierung ein Passwort erfordern. Stellen Sie sicher, dass der heimische WLAN-Router und die Zugangspunkte mit eindeutigen Benutzernamen und Passwörtern konfiguriert sind, die nicht den Standardpasswörtern entsprechen.</a:t>
            </a:r>
            <a:endParaRPr lang="de-DE" sz="22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Sichern Sie Ihre Geräte</a:t>
            </a:r>
            <a:r>
              <a:rPr lang="de-DE" sz="2200" dirty="0">
                <a:effectLst/>
                <a:latin typeface="+mn-lt"/>
                <a:ea typeface="Yu Mincho" panose="02020400000000000000" pitchFamily="18" charset="-128"/>
                <a:cs typeface="Arial" panose="020B0604020202020204" pitchFamily="34" charset="0"/>
              </a:rPr>
              <a:t>: Sorgen Sie dafür, dass Ihre digitalen Geräte, wie Smartphones, Tablets oder Laptops, physisch sicher sind. Bewahren Sie sie an einem sicheren und geschützten Ort auf, wenn sie nicht in Gebrauch sind.</a:t>
            </a:r>
          </a:p>
        </p:txBody>
      </p:sp>
      <p:pic>
        <p:nvPicPr>
          <p:cNvPr id="2" name="Gráfico 1" descr="Marca de verificación con relleno sólido">
            <a:extLst>
              <a:ext uri="{FF2B5EF4-FFF2-40B4-BE49-F238E27FC236}">
                <a16:creationId xmlns:a16="http://schemas.microsoft.com/office/drawing/2014/main" id="{CF217495-5357-5481-856B-2643178A9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02619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3. Bonus-Track: Offline Do's und Don'ts</a:t>
            </a:r>
            <a:endParaRPr lang="de-DE">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Digitale Geräte</a:t>
            </a:r>
            <a:endParaRPr lang="de-DE">
              <a:solidFill>
                <a:srgbClr val="00CCFF"/>
              </a:solidFill>
              <a:latin typeface="+mn-lt"/>
            </a:endParaRPr>
          </a:p>
        </p:txBody>
      </p:sp>
      <p:sp>
        <p:nvSpPr>
          <p:cNvPr id="120" name="Google Shape;120;p6"/>
          <p:cNvSpPr txBox="1"/>
          <p:nvPr/>
        </p:nvSpPr>
        <p:spPr>
          <a:xfrm>
            <a:off x="1295400" y="4024780"/>
            <a:ext cx="16157713" cy="409338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00B050"/>
                </a:solidFill>
                <a:effectLst/>
                <a:latin typeface="+mn-lt"/>
                <a:ea typeface="Yu Mincho" panose="02020400000000000000" pitchFamily="18" charset="-128"/>
                <a:cs typeface="Arial" panose="020B0604020202020204" pitchFamily="34" charset="0"/>
              </a:rPr>
              <a:t>	</a:t>
            </a:r>
            <a:r>
              <a:rPr lang="de-DE" sz="2400" b="1" dirty="0" err="1">
                <a:solidFill>
                  <a:srgbClr val="00B050"/>
                </a:solidFill>
                <a:effectLst/>
                <a:latin typeface="+mn-lt"/>
                <a:ea typeface="Yu Mincho" panose="02020400000000000000" pitchFamily="18" charset="-128"/>
                <a:cs typeface="Arial" panose="020B0604020202020204" pitchFamily="34" charset="0"/>
              </a:rPr>
              <a:t>Do's</a:t>
            </a:r>
            <a:r>
              <a:rPr lang="de-DE" sz="2400" b="1" dirty="0">
                <a:solidFill>
                  <a:srgbClr val="00B050"/>
                </a:solidFill>
                <a:effectLst/>
                <a:latin typeface="+mn-lt"/>
                <a:ea typeface="Yu Mincho" panose="02020400000000000000" pitchFamily="18" charset="-128"/>
                <a:cs typeface="Arial" panose="020B0604020202020204" pitchFamily="34" charset="0"/>
              </a:rPr>
              <a:t>:</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Aktualisieren Sie regelmäßig die Software</a:t>
            </a:r>
            <a:r>
              <a:rPr lang="de-DE" sz="2200" dirty="0">
                <a:effectLst/>
                <a:latin typeface="+mn-lt"/>
                <a:ea typeface="Yu Mincho" panose="02020400000000000000" pitchFamily="18" charset="-128"/>
                <a:cs typeface="Arial" panose="020B0604020202020204" pitchFamily="34" charset="0"/>
              </a:rPr>
              <a:t>: Halten Sie das Betriebssystem und die Anwendungen auf Ihren Geräten auf dem neuesten Stand. Software-Updates enthalten oft wichtige Sicherheits-Patches, die vor Sicherheitslücken schützen und eine optimale Leistung gewährleisten.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Aktivieren Sie die Fernverfolgung und -sperrung</a:t>
            </a:r>
            <a:r>
              <a:rPr lang="de-DE" sz="2200" dirty="0">
                <a:effectLst/>
                <a:latin typeface="+mn-lt"/>
                <a:ea typeface="Yu Mincho" panose="02020400000000000000" pitchFamily="18" charset="-128"/>
                <a:cs typeface="Arial" panose="020B0604020202020204" pitchFamily="34" charset="0"/>
              </a:rPr>
              <a:t>: Aktivieren Sie die Funktionen zur Fernverfolgung und -sperrung auf Ihren Geräten, sofern verfügbar. Damit können Sie Ihr Gerät orten oder bei Verlust oder Diebstahl aus der Ferne sperren.</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Entsorgen Sie alte Geräte sicher</a:t>
            </a:r>
            <a:r>
              <a:rPr lang="de-DE" sz="2200" dirty="0">
                <a:effectLst/>
                <a:latin typeface="+mn-lt"/>
                <a:ea typeface="Yu Mincho" panose="02020400000000000000" pitchFamily="18" charset="-128"/>
                <a:cs typeface="Arial" panose="020B0604020202020204" pitchFamily="34" charset="0"/>
              </a:rPr>
              <a:t>: Achten Sie bei der Entsorgung alter digitaler Geräte darauf, dass alle persönlichen Daten vollständig von dem Gerät gelöscht werden. Führen Sie einen </a:t>
            </a:r>
            <a:r>
              <a:rPr lang="de-DE" sz="2200" dirty="0" err="1">
                <a:effectLst/>
                <a:latin typeface="+mn-lt"/>
                <a:ea typeface="Yu Mincho" panose="02020400000000000000" pitchFamily="18" charset="-128"/>
                <a:cs typeface="Arial" panose="020B0604020202020204" pitchFamily="34" charset="0"/>
              </a:rPr>
              <a:t>Werksreset</a:t>
            </a:r>
            <a:r>
              <a:rPr lang="de-DE" sz="2200" dirty="0">
                <a:effectLst/>
                <a:latin typeface="+mn-lt"/>
                <a:ea typeface="Yu Mincho" panose="02020400000000000000" pitchFamily="18" charset="-128"/>
                <a:cs typeface="Arial" panose="020B0604020202020204" pitchFamily="34" charset="0"/>
              </a:rPr>
              <a:t> durch oder verwenden Sie spezielle Software, um Ihre Daten sicher zu löschen.</a:t>
            </a:r>
          </a:p>
        </p:txBody>
      </p:sp>
      <p:pic>
        <p:nvPicPr>
          <p:cNvPr id="2" name="Gráfico 1" descr="Marca de verificación con relleno sólido">
            <a:extLst>
              <a:ext uri="{FF2B5EF4-FFF2-40B4-BE49-F238E27FC236}">
                <a16:creationId xmlns:a16="http://schemas.microsoft.com/office/drawing/2014/main" id="{7C0B81F1-39EB-8298-126C-84A9F4D8D1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77085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02619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3. Bonus-Track: Offline Do's und Don'ts</a:t>
            </a:r>
            <a:endParaRPr lang="de-DE">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Digitale Geräte</a:t>
            </a:r>
            <a:endParaRPr lang="de-DE">
              <a:solidFill>
                <a:srgbClr val="00CCFF"/>
              </a:solidFill>
              <a:latin typeface="+mn-lt"/>
            </a:endParaRPr>
          </a:p>
        </p:txBody>
      </p:sp>
      <p:sp>
        <p:nvSpPr>
          <p:cNvPr id="120" name="Google Shape;120;p6"/>
          <p:cNvSpPr txBox="1"/>
          <p:nvPr/>
        </p:nvSpPr>
        <p:spPr>
          <a:xfrm>
            <a:off x="1295400" y="4024780"/>
            <a:ext cx="16157713" cy="2822271"/>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de-DE" sz="2400" b="1" dirty="0">
                <a:solidFill>
                  <a:srgbClr val="C00000"/>
                </a:solidFill>
                <a:effectLst/>
                <a:latin typeface="+mn-lt"/>
                <a:ea typeface="Yu Mincho" panose="02020400000000000000" pitchFamily="18" charset="-128"/>
                <a:cs typeface="Arial" panose="020B0604020202020204" pitchFamily="34" charset="0"/>
              </a:rPr>
              <a:t>	Don‘ts:</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Lassen Sie Ihre Geräte nicht unbeaufsichtigt</a:t>
            </a:r>
            <a:r>
              <a:rPr lang="de-DE" sz="2200" dirty="0">
                <a:effectLst/>
                <a:latin typeface="+mn-lt"/>
                <a:ea typeface="Yu Mincho" panose="02020400000000000000" pitchFamily="18" charset="-128"/>
                <a:cs typeface="Arial" panose="020B0604020202020204" pitchFamily="34" charset="0"/>
              </a:rPr>
              <a:t>: Lassen Sie Ihre digitalen Geräte nicht unbeaufsichtigt an öffentlichen Orten, wie Cafés oder öffentlichen Verkehrsmitteln. Bewahren Sie sie immer in Sichtweite oder an einem sicheren Ort auf.</a:t>
            </a:r>
          </a:p>
          <a:p>
            <a:pPr algn="just">
              <a:lnSpc>
                <a:spcPct val="110000"/>
              </a:lnSpc>
              <a:spcAft>
                <a:spcPts val="1200"/>
              </a:spcAft>
            </a:pPr>
            <a:r>
              <a:rPr lang="de-DE" sz="2200" b="1" dirty="0">
                <a:effectLst/>
                <a:latin typeface="+mn-lt"/>
                <a:ea typeface="Yu Mincho" panose="02020400000000000000" pitchFamily="18" charset="-128"/>
                <a:cs typeface="Arial" panose="020B0604020202020204" pitchFamily="34" charset="0"/>
              </a:rPr>
              <a:t>Installieren Sie keine nicht autorisierten Anwendungen</a:t>
            </a:r>
            <a:r>
              <a:rPr lang="de-DE" sz="2200" dirty="0">
                <a:effectLst/>
                <a:latin typeface="+mn-lt"/>
                <a:ea typeface="Yu Mincho" panose="02020400000000000000" pitchFamily="18" charset="-128"/>
                <a:cs typeface="Arial" panose="020B0604020202020204" pitchFamily="34" charset="0"/>
              </a:rPr>
              <a:t>: Vermeiden Sie das Herunterladen und Installieren von Anwendungen aus nicht vertrauenswürdigen Quellen. Halten Sie sich an offizielle App-Stores, wie den Google Play Store oder den Apple App Store, um das Risiko des Herunterladens bösartiger oder gefälschter Apps zu verringern.</a:t>
            </a:r>
          </a:p>
        </p:txBody>
      </p:sp>
      <p:pic>
        <p:nvPicPr>
          <p:cNvPr id="2" name="Gráfico 1" descr="Cerrar con relleno sólido">
            <a:extLst>
              <a:ext uri="{FF2B5EF4-FFF2-40B4-BE49-F238E27FC236}">
                <a16:creationId xmlns:a16="http://schemas.microsoft.com/office/drawing/2014/main" id="{E61D005C-A375-773B-C6C0-825F59144B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408490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519" y="6523248"/>
            <a:ext cx="6588000"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42400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Was braucht eine Wi-Fi-Verbindung, um sicher zu sein?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Es muss privat sein, mit Passwort und Verschlüsselung</a:t>
              </a:r>
              <a:r>
                <a:rPr lang="de-DE" sz="1800" b="1"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Erfordert unbegrenzte Datennutzung.</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Erfordert eine hohe Internetgeschwindigkeit.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Erfordert, dass die Wi-Fi-Verbindung öffentlich ist.</a:t>
              </a:r>
            </a:p>
          </p:txBody>
        </p:sp>
      </p:grpSp>
      <p:sp>
        <p:nvSpPr>
          <p:cNvPr id="190" name="Google Shape;190;p11"/>
          <p:cNvSpPr/>
          <p:nvPr/>
        </p:nvSpPr>
        <p:spPr>
          <a:xfrm>
            <a:off x="1440000" y="6651437"/>
            <a:ext cx="6588000"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Wie können Sie potenzielle Betrugsfälle erkennen?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Durch Ignorieren von Sicherheitswarnungen.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Durch die Weitergabe persönlicher und finanzieller Informationen an jeden beliebigen Ort.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Schnelles Eingehen von finanziellen Verpflichtungen.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Informieren Sie sich über gängige Online-Betrügereien und seien Sie wachsam.</a:t>
            </a:r>
          </a:p>
        </p:txBody>
      </p:sp>
      <p:sp>
        <p:nvSpPr>
          <p:cNvPr id="191" name="Google Shape;191;p11"/>
          <p:cNvSpPr txBox="1"/>
          <p:nvPr/>
        </p:nvSpPr>
        <p:spPr>
          <a:xfrm>
            <a:off x="1247009" y="2332285"/>
            <a:ext cx="6948000" cy="9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Testen Sie Ihr Wissen!</a:t>
            </a:r>
            <a:endParaRPr lang="de-DE" dirty="0">
              <a:solidFill>
                <a:schemeClr val="tx1"/>
              </a:solidFill>
              <a:latin typeface="+mn-lt"/>
            </a:endParaRPr>
          </a:p>
        </p:txBody>
      </p:sp>
      <p:grpSp>
        <p:nvGrpSpPr>
          <p:cNvPr id="193" name="Google Shape;193;p11"/>
          <p:cNvGrpSpPr/>
          <p:nvPr/>
        </p:nvGrpSpPr>
        <p:grpSpPr>
          <a:xfrm>
            <a:off x="1429426" y="3960788"/>
            <a:ext cx="6588000" cy="2739171"/>
            <a:chOff x="1191108" y="4871723"/>
            <a:chExt cx="6177887" cy="2620076"/>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252047" y="4871723"/>
              <a:ext cx="6116313" cy="262007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Warum ist es wichtig, die Software Ihres Geräts regelmäßig zu aktualisieren?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Weil es den Speicherplatz des Geräts vergrößert.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Weil es die Benutzeroberfläche des Geräts schön aussehen lässt.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Weil es Sie vor bekannten Schwachstellen und Sicherheitsbedrohungen schützt.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Weil es die Lebensdauer der Batterie des Geräts verlängert.</a:t>
              </a:r>
            </a:p>
            <a:p>
              <a:pPr marL="0" marR="0" lvl="0" indent="0" algn="l" rtl="0">
                <a:spcBef>
                  <a:spcPts val="0"/>
                </a:spcBef>
                <a:spcAft>
                  <a:spcPts val="0"/>
                </a:spcAft>
                <a:buNone/>
              </a:pPr>
              <a:endParaRPr lang="de-DE" sz="18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424000" y="6543623"/>
            <a:ext cx="9540000"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29774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Was sollten Sie beim Online-Einkauf tun, wenn eine Website keine sichere Verbindung hat?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Nehmen Sie den Kauf trotzdem vor.</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Am besten vermeiden Sie es, persönliche Daten oder Zahlungsinformationen auf dieser Website einzugeben, und tätigen Sie den Kauf auf einer zuverlässigeren Website mit einer sicheren Verbindung.</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Ich sollte eine andere Person bitten, ihre Daten zu verwenden und den Kauf für mich auf dieser Website zu tätigen.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Wenn ich den Kauf über ein öffentliches Wi-Fi-Netz tätige, ist es kein Problem, meine Daten mit dieser Website zu teilen.</a:t>
              </a:r>
            </a:p>
          </p:txBody>
        </p:sp>
      </p:grpSp>
      <p:grpSp>
        <p:nvGrpSpPr>
          <p:cNvPr id="199" name="Google Shape;199;p11"/>
          <p:cNvGrpSpPr/>
          <p:nvPr/>
        </p:nvGrpSpPr>
        <p:grpSpPr>
          <a:xfrm>
            <a:off x="8424000" y="4003412"/>
            <a:ext cx="8676000" cy="2308324"/>
            <a:chOff x="1191108" y="4871723"/>
            <a:chExt cx="6177887"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Wie können Sie ein sicheres Passwort erstellen?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Ein einzelnes Wort in Kleinbuchstaben, ohne Zahlen oder Sonderzeichen verwenden.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Einschließlich Groß- und Kleinbuchstaben, Zahlen und Sonderzeichen.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Wiederverwendung desselben Passworts für mehrere Konten.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Wählen Sie ein leicht zu erratendes Passwort und teilen Sie es mit Freunden, damit Sie es nicht verlieren.</a:t>
              </a:r>
            </a:p>
          </p:txBody>
        </p:sp>
      </p:grpSp>
      <p:sp>
        <p:nvSpPr>
          <p:cNvPr id="2" name="Google Shape;192;p11">
            <a:extLst>
              <a:ext uri="{FF2B5EF4-FFF2-40B4-BE49-F238E27FC236}">
                <a16:creationId xmlns:a16="http://schemas.microsoft.com/office/drawing/2014/main" id="{7CABB68A-00CD-BD62-CFD3-CE86C1D2F789}"/>
              </a:ext>
            </a:extLst>
          </p:cNvPr>
          <p:cNvSpPr txBox="1"/>
          <p:nvPr/>
        </p:nvSpPr>
        <p:spPr>
          <a:xfrm>
            <a:off x="1366599" y="3183450"/>
            <a:ext cx="68763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rgbClr val="00CCFF"/>
                </a:solidFill>
                <a:latin typeface="+mn-lt"/>
                <a:ea typeface="Helvetica Neue"/>
                <a:cs typeface="Helvetica Neue"/>
                <a:sym typeface="Helvetica Neue"/>
              </a:rPr>
              <a:t>Bitte beantworten Sie die folgenden Fragen:</a:t>
            </a:r>
            <a:endParaRPr lang="de-DE" sz="2400" dirty="0">
              <a:solidFill>
                <a:srgbClr val="00CCFF"/>
              </a:solidFill>
              <a:latin typeface="+mn-lt"/>
            </a:endParaRPr>
          </a:p>
        </p:txBody>
      </p:sp>
    </p:spTree>
    <p:extLst>
      <p:ext uri="{BB962C8B-B14F-4D97-AF65-F5344CB8AC3E}">
        <p14:creationId xmlns:p14="http://schemas.microsoft.com/office/powerpoint/2010/main" val="10642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1975" y="3133884"/>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400" y="2525000"/>
            <a:ext cx="4860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Zielsetzungen</a:t>
            </a:r>
          </a:p>
        </p:txBody>
      </p:sp>
      <p:sp>
        <p:nvSpPr>
          <p:cNvPr id="99" name="Google Shape;99;p4"/>
          <p:cNvSpPr txBox="1"/>
          <p:nvPr/>
        </p:nvSpPr>
        <p:spPr>
          <a:xfrm>
            <a:off x="2056019" y="4804993"/>
            <a:ext cx="10476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die Bedeutung eines verantwortungsvollen Online-Verhaltens zu verstehen</a:t>
            </a:r>
            <a:endParaRPr lang="de-DE" dirty="0">
              <a:latin typeface="+mn-lt"/>
            </a:endParaRPr>
          </a:p>
        </p:txBody>
      </p:sp>
      <p:sp>
        <p:nvSpPr>
          <p:cNvPr id="100" name="Google Shape;100;p4"/>
          <p:cNvSpPr txBox="1"/>
          <p:nvPr/>
        </p:nvSpPr>
        <p:spPr>
          <a:xfrm>
            <a:off x="2056019" y="5414022"/>
            <a:ext cx="66704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Erkennen Sie die allgemeinen Online-Risiken</a:t>
            </a:r>
            <a:endParaRPr lang="de-DE" dirty="0">
              <a:latin typeface="+mn-lt"/>
            </a:endParaRPr>
          </a:p>
        </p:txBody>
      </p:sp>
      <p:sp>
        <p:nvSpPr>
          <p:cNvPr id="101" name="Google Shape;101;p4"/>
          <p:cNvSpPr txBox="1"/>
          <p:nvPr/>
        </p:nvSpPr>
        <p:spPr>
          <a:xfrm>
            <a:off x="2056018" y="7241109"/>
            <a:ext cx="7596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Die Entwicklung digitaler Kompetenzen zu erkennen</a:t>
            </a:r>
            <a:endParaRPr lang="de-DE" sz="2400"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lang="de-DE" dirty="0">
              <a:latin typeface="+mn-lt"/>
              <a:ea typeface="Helvetica Neue"/>
              <a:cs typeface="Helvetica Neue"/>
              <a:sym typeface="Helvetica Neue"/>
            </a:endParaRPr>
          </a:p>
        </p:txBody>
      </p:sp>
      <p:sp>
        <p:nvSpPr>
          <p:cNvPr id="2" name="Hexagon 1"/>
          <p:cNvSpPr/>
          <p:nvPr/>
        </p:nvSpPr>
        <p:spPr>
          <a:xfrm>
            <a:off x="1491817"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Hexagon 13"/>
          <p:cNvSpPr/>
          <p:nvPr/>
        </p:nvSpPr>
        <p:spPr>
          <a:xfrm>
            <a:off x="1491817" y="5572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Hexagon 14"/>
          <p:cNvSpPr/>
          <p:nvPr/>
        </p:nvSpPr>
        <p:spPr>
          <a:xfrm>
            <a:off x="1491817"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Google Shape;101;p4">
            <a:extLst>
              <a:ext uri="{FF2B5EF4-FFF2-40B4-BE49-F238E27FC236}">
                <a16:creationId xmlns:a16="http://schemas.microsoft.com/office/drawing/2014/main" id="{47B5F3CE-218C-427C-96AB-DA1E8FCFBD6C}"/>
              </a:ext>
            </a:extLst>
          </p:cNvPr>
          <p:cNvSpPr txBox="1"/>
          <p:nvPr/>
        </p:nvSpPr>
        <p:spPr>
          <a:xfrm>
            <a:off x="2056018" y="6632080"/>
            <a:ext cx="7704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Lernen Sie die besten Praktiken zur Online-Sicherheit</a:t>
            </a:r>
            <a:endParaRPr lang="de-DE" dirty="0">
              <a:latin typeface="+mn-lt"/>
            </a:endParaRPr>
          </a:p>
        </p:txBody>
      </p:sp>
      <p:sp>
        <p:nvSpPr>
          <p:cNvPr id="12" name="Hexagon 14">
            <a:extLst>
              <a:ext uri="{FF2B5EF4-FFF2-40B4-BE49-F238E27FC236}">
                <a16:creationId xmlns:a16="http://schemas.microsoft.com/office/drawing/2014/main" id="{96249ED0-042D-4EB8-AE81-7AED613CC787}"/>
              </a:ext>
            </a:extLst>
          </p:cNvPr>
          <p:cNvSpPr/>
          <p:nvPr/>
        </p:nvSpPr>
        <p:spPr>
          <a:xfrm>
            <a:off x="1491817" y="6790913"/>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Google Shape;101;p4">
            <a:extLst>
              <a:ext uri="{FF2B5EF4-FFF2-40B4-BE49-F238E27FC236}">
                <a16:creationId xmlns:a16="http://schemas.microsoft.com/office/drawing/2014/main" id="{063A59A4-BA75-461B-93FB-EBFE4F526C14}"/>
              </a:ext>
            </a:extLst>
          </p:cNvPr>
          <p:cNvSpPr txBox="1"/>
          <p:nvPr/>
        </p:nvSpPr>
        <p:spPr>
          <a:xfrm>
            <a:off x="2056019" y="6023051"/>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Erkennen Sie die Vorteile des Internets</a:t>
            </a:r>
            <a:endParaRPr lang="de-DE" dirty="0">
              <a:latin typeface="+mn-lt"/>
            </a:endParaRPr>
          </a:p>
        </p:txBody>
      </p:sp>
      <p:sp>
        <p:nvSpPr>
          <p:cNvPr id="16" name="Hexagon 14">
            <a:extLst>
              <a:ext uri="{FF2B5EF4-FFF2-40B4-BE49-F238E27FC236}">
                <a16:creationId xmlns:a16="http://schemas.microsoft.com/office/drawing/2014/main" id="{65ED8B8D-A7A9-45CB-8A06-5B67B0AAEC65}"/>
              </a:ext>
            </a:extLst>
          </p:cNvPr>
          <p:cNvSpPr/>
          <p:nvPr/>
        </p:nvSpPr>
        <p:spPr>
          <a:xfrm>
            <a:off x="1491817" y="618188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519" y="6523248"/>
            <a:ext cx="6588000"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42400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a:solidFill>
                    <a:schemeClr val="dk1"/>
                  </a:solidFill>
                  <a:latin typeface="+mn-lt"/>
                  <a:ea typeface="Helvetica Neue"/>
                  <a:cs typeface="Helvetica Neue"/>
                  <a:sym typeface="Helvetica Neue"/>
                </a:rPr>
                <a:t>Was braucht eine Wi-Fi-Verbindung, um sicher zu sein?</a:t>
              </a:r>
            </a:p>
            <a:p>
              <a:pPr marR="0" lvl="0" algn="l" rtl="0">
                <a:spcBef>
                  <a:spcPts val="0"/>
                </a:spcBef>
                <a:spcAft>
                  <a:spcPts val="0"/>
                </a:spcAft>
                <a:buClr>
                  <a:schemeClr val="dk1"/>
                </a:buClr>
                <a:buSzPts val="2400"/>
              </a:pPr>
              <a:r>
                <a:rPr lang="de-DE" sz="1800" b="1">
                  <a:solidFill>
                    <a:schemeClr val="dk1"/>
                  </a:solidFill>
                  <a:latin typeface="+mn-lt"/>
                  <a:ea typeface="Helvetica Neue"/>
                  <a:cs typeface="Helvetica Neue"/>
                  <a:sym typeface="Helvetica Neue"/>
                </a:rPr>
                <a:t>a. Es muss privat sein, mit Passwort und Verschlüsselung.</a:t>
              </a:r>
            </a:p>
            <a:p>
              <a:pPr marR="0" lvl="0" algn="l" rtl="0">
                <a:spcBef>
                  <a:spcPts val="0"/>
                </a:spcBef>
                <a:spcAft>
                  <a:spcPts val="0"/>
                </a:spcAft>
                <a:buClr>
                  <a:schemeClr val="dk1"/>
                </a:buClr>
                <a:buSzPts val="2400"/>
              </a:pPr>
              <a:r>
                <a:rPr lang="de-DE" sz="1800">
                  <a:solidFill>
                    <a:schemeClr val="dk1"/>
                  </a:solidFill>
                  <a:latin typeface="+mn-lt"/>
                  <a:ea typeface="Helvetica Neue"/>
                  <a:cs typeface="Helvetica Neue"/>
                  <a:sym typeface="Helvetica Neue"/>
                </a:rPr>
                <a:t>b. Erfordert unbegrenzte Datennutzung.</a:t>
              </a:r>
            </a:p>
            <a:p>
              <a:pPr marR="0" lvl="0" algn="l" rtl="0">
                <a:spcBef>
                  <a:spcPts val="0"/>
                </a:spcBef>
                <a:spcAft>
                  <a:spcPts val="0"/>
                </a:spcAft>
                <a:buClr>
                  <a:schemeClr val="dk1"/>
                </a:buClr>
                <a:buSzPts val="2400"/>
              </a:pPr>
              <a:r>
                <a:rPr lang="de-DE" sz="1800">
                  <a:solidFill>
                    <a:schemeClr val="dk1"/>
                  </a:solidFill>
                  <a:latin typeface="+mn-lt"/>
                  <a:ea typeface="Helvetica Neue"/>
                  <a:cs typeface="Helvetica Neue"/>
                  <a:sym typeface="Helvetica Neue"/>
                </a:rPr>
                <a:t>c. Erfordert eine hohe Internetgeschwindigkeit.</a:t>
              </a:r>
            </a:p>
            <a:p>
              <a:pPr marR="0" lvl="0" algn="l" rtl="0">
                <a:spcBef>
                  <a:spcPts val="0"/>
                </a:spcBef>
                <a:spcAft>
                  <a:spcPts val="0"/>
                </a:spcAft>
                <a:buClr>
                  <a:schemeClr val="dk1"/>
                </a:buClr>
                <a:buSzPts val="2400"/>
              </a:pPr>
              <a:r>
                <a:rPr lang="de-DE" sz="1800">
                  <a:solidFill>
                    <a:schemeClr val="dk1"/>
                  </a:solidFill>
                  <a:latin typeface="+mn-lt"/>
                  <a:ea typeface="Helvetica Neue"/>
                  <a:cs typeface="Helvetica Neue"/>
                  <a:sym typeface="Helvetica Neue"/>
                </a:rPr>
                <a:t>d. Erfordert, dass die Wi-Fi-Verbindung öffentlich ist.</a:t>
              </a:r>
            </a:p>
          </p:txBody>
        </p:sp>
      </p:grpSp>
      <p:sp>
        <p:nvSpPr>
          <p:cNvPr id="190" name="Google Shape;190;p11"/>
          <p:cNvSpPr/>
          <p:nvPr/>
        </p:nvSpPr>
        <p:spPr>
          <a:xfrm>
            <a:off x="1440000" y="6651437"/>
            <a:ext cx="6588000"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Wie können Sie potenzielle Betrugsfälle erkennen?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Durch Ignorieren von Sicherheitswarnungen.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Durch die Weitergabe persönlicher und finanzieller Informationen an jeden beliebigen Ort.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Schnelles Eingehen von finanziellen Verpflichtungen.</a:t>
            </a:r>
          </a:p>
          <a:p>
            <a:pPr marR="0" lvl="0" algn="l" rtl="0">
              <a:spcBef>
                <a:spcPts val="0"/>
              </a:spcBef>
              <a:spcAft>
                <a:spcPts val="0"/>
              </a:spcAft>
              <a:buClr>
                <a:schemeClr val="dk1"/>
              </a:buClr>
              <a:buSzPts val="2400"/>
            </a:pPr>
            <a:r>
              <a:rPr lang="de-DE" sz="1800" b="1" dirty="0">
                <a:solidFill>
                  <a:schemeClr val="dk1"/>
                </a:solidFill>
                <a:latin typeface="+mn-lt"/>
                <a:ea typeface="Helvetica Neue"/>
                <a:cs typeface="Helvetica Neue"/>
                <a:sym typeface="Helvetica Neue"/>
              </a:rPr>
              <a:t>d. Informieren Sie sich über gängige Online-Betrügereien und seien Sie wachsam.</a:t>
            </a:r>
          </a:p>
        </p:txBody>
      </p:sp>
      <p:sp>
        <p:nvSpPr>
          <p:cNvPr id="191" name="Google Shape;191;p11"/>
          <p:cNvSpPr txBox="1"/>
          <p:nvPr/>
        </p:nvSpPr>
        <p:spPr>
          <a:xfrm>
            <a:off x="1247009" y="2332285"/>
            <a:ext cx="6948000" cy="9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Testen Sie Ihr Wissen!</a:t>
            </a:r>
            <a:endParaRPr lang="de-DE" dirty="0">
              <a:solidFill>
                <a:schemeClr val="tx1"/>
              </a:solidFill>
              <a:latin typeface="+mn-lt"/>
            </a:endParaRPr>
          </a:p>
        </p:txBody>
      </p:sp>
      <p:sp>
        <p:nvSpPr>
          <p:cNvPr id="192" name="Google Shape;192;p11"/>
          <p:cNvSpPr txBox="1"/>
          <p:nvPr/>
        </p:nvSpPr>
        <p:spPr>
          <a:xfrm>
            <a:off x="1366599" y="3183450"/>
            <a:ext cx="68763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a:solidFill>
                  <a:srgbClr val="00CCFF"/>
                </a:solidFill>
                <a:latin typeface="+mn-lt"/>
                <a:ea typeface="Helvetica Neue"/>
                <a:cs typeface="Helvetica Neue"/>
                <a:sym typeface="Helvetica Neue"/>
              </a:rPr>
              <a:t>Lösungen:</a:t>
            </a:r>
            <a:endParaRPr lang="de-DE" sz="2400">
              <a:solidFill>
                <a:srgbClr val="00CCFF"/>
              </a:solidFill>
              <a:latin typeface="+mn-lt"/>
            </a:endParaRPr>
          </a:p>
        </p:txBody>
      </p:sp>
      <p:grpSp>
        <p:nvGrpSpPr>
          <p:cNvPr id="193" name="Google Shape;193;p11"/>
          <p:cNvGrpSpPr/>
          <p:nvPr/>
        </p:nvGrpSpPr>
        <p:grpSpPr>
          <a:xfrm>
            <a:off x="1429426" y="3960787"/>
            <a:ext cx="6588000" cy="2484000"/>
            <a:chOff x="1191108" y="4871723"/>
            <a:chExt cx="6177887" cy="2376000"/>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252047" y="4871723"/>
              <a:ext cx="6116313" cy="237600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Warum ist es wichtig, die Software Ihres Geräts regelmäßig zu aktualisieren?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Weil es den Speicherplatz des Geräts vergrößert.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b. Weil es die Benutzeroberfläche des Geräts schön aussehen lässt.</a:t>
              </a:r>
            </a:p>
            <a:p>
              <a:pPr marR="0" lvl="0" algn="l" rtl="0">
                <a:spcBef>
                  <a:spcPts val="0"/>
                </a:spcBef>
                <a:spcAft>
                  <a:spcPts val="0"/>
                </a:spcAft>
                <a:buClr>
                  <a:schemeClr val="dk1"/>
                </a:buClr>
                <a:buSzPts val="2400"/>
              </a:pPr>
              <a:r>
                <a:rPr lang="de-DE" sz="1800" b="1" dirty="0">
                  <a:solidFill>
                    <a:schemeClr val="dk1"/>
                  </a:solidFill>
                  <a:latin typeface="+mn-lt"/>
                  <a:ea typeface="Helvetica Neue"/>
                  <a:cs typeface="Helvetica Neue"/>
                  <a:sym typeface="Helvetica Neue"/>
                </a:rPr>
                <a:t>c. Weil es Sie vor bekannten Schwachstellen und Sicherheitsbedrohungen schützt.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Weil es die Lebensdauer der Batterie des Geräts verlängert.</a:t>
              </a:r>
            </a:p>
            <a:p>
              <a:pPr marL="0" marR="0" lvl="0" indent="0" algn="l" rtl="0">
                <a:spcBef>
                  <a:spcPts val="0"/>
                </a:spcBef>
                <a:spcAft>
                  <a:spcPts val="0"/>
                </a:spcAft>
                <a:buNone/>
              </a:pPr>
              <a:endParaRPr lang="de-DE" sz="18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424000" y="6543623"/>
            <a:ext cx="9540000" cy="3016170"/>
            <a:chOff x="7975626" y="4871723"/>
            <a:chExt cx="6154757" cy="2530108"/>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53010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Was sollten Sie beim Online-Einkauf tun, wenn eine Website keine sichere Verbindung hat?</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Nehmen Sie den Kauf trotzdem vor.</a:t>
              </a:r>
            </a:p>
            <a:p>
              <a:pPr marR="0" lvl="0" algn="l" rtl="0">
                <a:spcBef>
                  <a:spcPts val="0"/>
                </a:spcBef>
                <a:spcAft>
                  <a:spcPts val="0"/>
                </a:spcAft>
                <a:buClr>
                  <a:schemeClr val="dk1"/>
                </a:buClr>
                <a:buSzPts val="2400"/>
              </a:pPr>
              <a:r>
                <a:rPr lang="de-DE" sz="1800" b="1" dirty="0">
                  <a:solidFill>
                    <a:schemeClr val="dk1"/>
                  </a:solidFill>
                  <a:latin typeface="+mn-lt"/>
                  <a:ea typeface="Helvetica Neue"/>
                  <a:cs typeface="Helvetica Neue"/>
                  <a:sym typeface="Helvetica Neue"/>
                </a:rPr>
                <a:t>b. Am besten vermeiden Sie es, persönliche Daten oder Zahlungsinformationen auf dieser Website einzugeben, und tätigen Sie den Kauf auf einer zuverlässigeren Website mit einer sicheren Verbindung.</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Ich sollte eine andere Person bitten, ihre Daten zu verwenden und den Kauf für mich auf dieser Website zu tätigen.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Wenn ich den Kauf über ein öffentliches Wi-Fi-Netz tätige, ist es kein Problem, meine Daten mit dieser Website zu teilen.</a:t>
              </a:r>
            </a:p>
          </p:txBody>
        </p:sp>
      </p:grpSp>
      <p:grpSp>
        <p:nvGrpSpPr>
          <p:cNvPr id="199" name="Google Shape;199;p11"/>
          <p:cNvGrpSpPr/>
          <p:nvPr/>
        </p:nvGrpSpPr>
        <p:grpSpPr>
          <a:xfrm>
            <a:off x="8424000" y="4003412"/>
            <a:ext cx="8676000" cy="2462172"/>
            <a:chOff x="1191108" y="4871723"/>
            <a:chExt cx="6177887" cy="2462172"/>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de-DE" sz="1800" dirty="0">
                  <a:solidFill>
                    <a:schemeClr val="dk1"/>
                  </a:solidFill>
                  <a:latin typeface="+mn-lt"/>
                  <a:ea typeface="Helvetica Neue"/>
                  <a:cs typeface="Helvetica Neue"/>
                  <a:sym typeface="Helvetica Neue"/>
                </a:rPr>
                <a:t>Wie können Sie ein sicheres Passwort erstellen?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a. Ein einzelnes Wort in Kleinbuchstaben, ohne Zahlen oder Sonderzeichen verwenden.</a:t>
              </a:r>
            </a:p>
            <a:p>
              <a:pPr marR="0" lvl="0" algn="l" rtl="0">
                <a:spcBef>
                  <a:spcPts val="0"/>
                </a:spcBef>
                <a:spcAft>
                  <a:spcPts val="0"/>
                </a:spcAft>
                <a:buClr>
                  <a:schemeClr val="dk1"/>
                </a:buClr>
                <a:buSzPts val="2400"/>
              </a:pPr>
              <a:r>
                <a:rPr lang="de-DE" sz="1800" b="1" dirty="0">
                  <a:solidFill>
                    <a:schemeClr val="dk1"/>
                  </a:solidFill>
                  <a:latin typeface="+mn-lt"/>
                  <a:ea typeface="Helvetica Neue"/>
                  <a:cs typeface="Helvetica Neue"/>
                  <a:sym typeface="Helvetica Neue"/>
                </a:rPr>
                <a:t>b. Einschließlich Groß- und Kleinbuchstaben, Zahlen und Sonderzeichen.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c. Wiederverwendung desselben Passworts für mehrere Konten.</a:t>
              </a:r>
            </a:p>
            <a:p>
              <a:pPr marR="0" lvl="0" algn="l" rtl="0">
                <a:spcBef>
                  <a:spcPts val="0"/>
                </a:spcBef>
                <a:spcAft>
                  <a:spcPts val="0"/>
                </a:spcAft>
                <a:buClr>
                  <a:schemeClr val="dk1"/>
                </a:buClr>
                <a:buSzPts val="2400"/>
              </a:pPr>
              <a:r>
                <a:rPr lang="de-DE" sz="1800" dirty="0">
                  <a:solidFill>
                    <a:schemeClr val="dk1"/>
                  </a:solidFill>
                  <a:latin typeface="+mn-lt"/>
                  <a:ea typeface="Helvetica Neue"/>
                  <a:cs typeface="Helvetica Neue"/>
                  <a:sym typeface="Helvetica Neue"/>
                </a:rPr>
                <a:t>d. Wählen Sie ein leicht zu erratendes Passwort und teilen Sie es mit Freunden, damit Sie es nicht verlieren.</a:t>
              </a:r>
            </a:p>
          </p:txBody>
        </p:sp>
      </p:grpSp>
    </p:spTree>
    <p:extLst>
      <p:ext uri="{BB962C8B-B14F-4D97-AF65-F5344CB8AC3E}">
        <p14:creationId xmlns:p14="http://schemas.microsoft.com/office/powerpoint/2010/main" val="266644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399" y="2400300"/>
            <a:ext cx="6192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Zusammenfassung</a:t>
            </a:r>
            <a:endParaRPr lang="de-DE" dirty="0">
              <a:solidFill>
                <a:schemeClr val="tx1"/>
              </a:solidFill>
              <a:latin typeface="+mn-lt"/>
            </a:endParaRPr>
          </a:p>
        </p:txBody>
      </p:sp>
      <p:sp>
        <p:nvSpPr>
          <p:cNvPr id="207" name="Google Shape;207;p12"/>
          <p:cNvSpPr txBox="1"/>
          <p:nvPr/>
        </p:nvSpPr>
        <p:spPr>
          <a:xfrm>
            <a:off x="1340025" y="3533675"/>
            <a:ext cx="77040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00CCFF"/>
                </a:solidFill>
                <a:latin typeface="+mn-lt"/>
                <a:ea typeface="Helvetica Neue"/>
                <a:cs typeface="Helvetica Neue"/>
                <a:sym typeface="Helvetica Neue"/>
              </a:rPr>
              <a:t>Gut gemacht! Jetzt wissen Sie mehr über:</a:t>
            </a:r>
            <a:endParaRPr lang="de-DE" dirty="0">
              <a:solidFill>
                <a:srgbClr val="00CCFF"/>
              </a:solidFill>
              <a:latin typeface="+mn-lt"/>
            </a:endParaRPr>
          </a:p>
        </p:txBody>
      </p:sp>
      <p:sp>
        <p:nvSpPr>
          <p:cNvPr id="17" name="Google Shape;99;p4"/>
          <p:cNvSpPr txBox="1"/>
          <p:nvPr/>
        </p:nvSpPr>
        <p:spPr>
          <a:xfrm>
            <a:off x="2056106" y="4804993"/>
            <a:ext cx="10728000"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Die Sicherheit im Internet ist für ältere Menschen wichtig, um ihre persönlichen Daten, ihren Ruf und ihr allgemeines Wohlbefinden zu schützen. </a:t>
            </a:r>
          </a:p>
          <a:p>
            <a:pPr marL="0" marR="0" lvl="0" indent="0" algn="l" rtl="0">
              <a:spcBef>
                <a:spcPts val="0"/>
              </a:spcBef>
              <a:spcAft>
                <a:spcPts val="0"/>
              </a:spcAft>
              <a:buNone/>
            </a:pPr>
            <a:endParaRPr lang="de-DE" dirty="0">
              <a:latin typeface="+mn-lt"/>
            </a:endParaRPr>
          </a:p>
        </p:txBody>
      </p:sp>
      <p:sp>
        <p:nvSpPr>
          <p:cNvPr id="18" name="Google Shape;100;p4"/>
          <p:cNvSpPr txBox="1"/>
          <p:nvPr/>
        </p:nvSpPr>
        <p:spPr>
          <a:xfrm>
            <a:off x="2056106" y="5986720"/>
            <a:ext cx="104760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Unsicheres Surfen im Internet birgt Risiken, aber der völlige Verzicht auf das Internet kann zu Isolation und verpassten Chancen führen. </a:t>
            </a:r>
            <a:endParaRPr lang="de-DE" dirty="0">
              <a:latin typeface="+mn-lt"/>
            </a:endParaRPr>
          </a:p>
        </p:txBody>
      </p:sp>
      <p:sp>
        <p:nvSpPr>
          <p:cNvPr id="19" name="Google Shape;101;p4"/>
          <p:cNvSpPr txBox="1"/>
          <p:nvPr/>
        </p:nvSpPr>
        <p:spPr>
          <a:xfrm>
            <a:off x="2056018" y="7241109"/>
            <a:ext cx="9504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Sichere Verbindungen, sichere Passwörter, Schutz der Privatsphäre, Sensibilisierung für Betrug und Abzocke, Vorsicht in den sozialen Medien und beim Online-Shopping sind unerlässlich.</a:t>
            </a:r>
            <a:endParaRPr lang="de-DE"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142" y="3131919"/>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372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Literaturverzeichnis</a:t>
            </a:r>
            <a:endParaRPr lang="de-DE" sz="1800" dirty="0">
              <a:solidFill>
                <a:schemeClr val="tx1"/>
              </a:solidFill>
              <a:latin typeface="+mn-lt"/>
              <a:ea typeface="Calibri"/>
              <a:cs typeface="Calibri"/>
              <a:sym typeface="Calibri"/>
            </a:endParaRPr>
          </a:p>
        </p:txBody>
      </p:sp>
      <p:sp>
        <p:nvSpPr>
          <p:cNvPr id="221" name="Google Shape;221;p13"/>
          <p:cNvSpPr/>
          <p:nvPr/>
        </p:nvSpPr>
        <p:spPr>
          <a:xfrm>
            <a:off x="1483200" y="3805200"/>
            <a:ext cx="12482182" cy="3724056"/>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de-DE">
              <a:latin typeface="+mn-lt"/>
            </a:endParaRPr>
          </a:p>
          <a:p>
            <a:pPr marL="342900" marR="0" lvl="0" indent="-342900" algn="l" rtl="0">
              <a:spcBef>
                <a:spcPts val="0"/>
              </a:spcBef>
              <a:spcAft>
                <a:spcPts val="600"/>
              </a:spcAft>
              <a:buClr>
                <a:schemeClr val="dk1"/>
              </a:buClr>
              <a:buSzPts val="3360"/>
              <a:buFont typeface="Wingdings" pitchFamily="2" charset="2"/>
              <a:buChar char="§"/>
            </a:pPr>
            <a:r>
              <a:rPr lang="de-DE" sz="2400">
                <a:latin typeface="+mn-lt"/>
              </a:rPr>
              <a:t>https://www.enisa.europa.eu/ </a:t>
            </a:r>
          </a:p>
          <a:p>
            <a:pPr marL="342900" marR="0" lvl="0" indent="-342900" algn="l" rtl="0">
              <a:spcBef>
                <a:spcPts val="0"/>
              </a:spcBef>
              <a:spcAft>
                <a:spcPts val="600"/>
              </a:spcAft>
              <a:buClr>
                <a:schemeClr val="dk1"/>
              </a:buClr>
              <a:buSzPts val="3360"/>
              <a:buFont typeface="Wingdings" pitchFamily="2" charset="2"/>
              <a:buChar char="§"/>
            </a:pPr>
            <a:r>
              <a:rPr lang="de-DE" sz="2400">
                <a:latin typeface="+mn-lt"/>
              </a:rPr>
              <a:t>http://www.eun.org/</a:t>
            </a:r>
          </a:p>
          <a:p>
            <a:pPr marL="342900" marR="0" lvl="0" indent="-342900" algn="l" rtl="0">
              <a:spcBef>
                <a:spcPts val="0"/>
              </a:spcBef>
              <a:spcAft>
                <a:spcPts val="600"/>
              </a:spcAft>
              <a:buClr>
                <a:schemeClr val="dk1"/>
              </a:buClr>
              <a:buSzPts val="3360"/>
              <a:buFont typeface="Wingdings" pitchFamily="2" charset="2"/>
              <a:buChar char="§"/>
            </a:pPr>
            <a:r>
              <a:rPr lang="de-DE" sz="2400">
                <a:latin typeface="+mn-lt"/>
              </a:rPr>
              <a:t>https://www.europol.europa.eu/about-europol/european-cybercrime-centre-ec3</a:t>
            </a:r>
          </a:p>
          <a:p>
            <a:pPr marL="342900" marR="0" lvl="0" indent="-342900" algn="l" rtl="0">
              <a:spcBef>
                <a:spcPts val="0"/>
              </a:spcBef>
              <a:spcAft>
                <a:spcPts val="600"/>
              </a:spcAft>
              <a:buClr>
                <a:schemeClr val="dk1"/>
              </a:buClr>
              <a:buSzPts val="3360"/>
              <a:buFont typeface="Wingdings" pitchFamily="2" charset="2"/>
              <a:buChar char="§"/>
            </a:pPr>
            <a:r>
              <a:rPr lang="de-DE" sz="2400">
                <a:latin typeface="+mn-lt"/>
              </a:rPr>
              <a:t>https://www.microfocus.com/en-us/what-is/cyber-security</a:t>
            </a:r>
          </a:p>
          <a:p>
            <a:pPr marL="342900" marR="0" lvl="0" indent="-342900" algn="l" rtl="0">
              <a:spcBef>
                <a:spcPts val="0"/>
              </a:spcBef>
              <a:spcAft>
                <a:spcPts val="600"/>
              </a:spcAft>
              <a:buClr>
                <a:schemeClr val="dk1"/>
              </a:buClr>
              <a:buSzPts val="3360"/>
              <a:buFont typeface="Wingdings" pitchFamily="2" charset="2"/>
              <a:buChar char="§"/>
            </a:pPr>
            <a:r>
              <a:rPr lang="de-DE" sz="2400">
                <a:latin typeface="+mn-lt"/>
              </a:rPr>
              <a:t>https://www.redseguridad.com/actualidad/cibercrimen/que-es-el-malware-tipos-y-maneras-de-evitar-ataques-de-este-tipo_20210410.html </a:t>
            </a:r>
          </a:p>
          <a:p>
            <a:pPr marL="342900" marR="0" lvl="0" indent="-342900" algn="l" rtl="0">
              <a:spcBef>
                <a:spcPts val="0"/>
              </a:spcBef>
              <a:spcAft>
                <a:spcPts val="600"/>
              </a:spcAft>
              <a:buClr>
                <a:schemeClr val="dk1"/>
              </a:buClr>
              <a:buSzPts val="3360"/>
              <a:buFont typeface="Wingdings" pitchFamily="2" charset="2"/>
              <a:buChar char="§"/>
            </a:pPr>
            <a:r>
              <a:rPr lang="de-DE" sz="2400">
                <a:latin typeface="+mn-lt"/>
              </a:rPr>
              <a:t>https://openwebinars.net/blog/origen-e-importancia-de-la-ciberseguridad/ </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https://www.europol.europa.eu/wannacry-ransomware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5400" b="1">
                <a:solidFill>
                  <a:schemeClr val="tx1"/>
                </a:solidFill>
                <a:latin typeface="+mn-lt"/>
                <a:ea typeface="Helvetica Neue"/>
                <a:cs typeface="Helvetica Neue"/>
                <a:sym typeface="Helvetica Neue"/>
              </a:rPr>
              <a:t>Vielen Dank!</a:t>
            </a:r>
            <a:endParaRPr lang="de-DE"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de-DE" sz="2400" b="1">
                <a:solidFill>
                  <a:srgbClr val="00CCFF"/>
                </a:solidFill>
                <a:latin typeface="+mn-lt"/>
              </a:rPr>
              <a:t>www.digital-boomer.eu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Einführung in</a:t>
            </a:r>
          </a:p>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Online-Sicherheit</a:t>
            </a:r>
            <a:endParaRPr lang="de-DE"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1</a:t>
            </a:r>
            <a:endParaRPr lang="de-DE"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Was bedeutet es, online sicher zu sein?</a:t>
            </a:r>
            <a:endParaRPr lang="de-DE" dirty="0">
              <a:solidFill>
                <a:srgbClr val="00CCFF"/>
              </a:solidFill>
              <a:latin typeface="+mn-lt"/>
            </a:endParaRPr>
          </a:p>
        </p:txBody>
      </p:sp>
      <p:sp>
        <p:nvSpPr>
          <p:cNvPr id="120" name="Google Shape;120;p6"/>
          <p:cNvSpPr txBox="1"/>
          <p:nvPr/>
        </p:nvSpPr>
        <p:spPr>
          <a:xfrm>
            <a:off x="1295400" y="4024780"/>
            <a:ext cx="1552160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Sicher im Internet zu sein bedeutet, Vorsichtsmaßnahmen zu ergreifen und sich bei der Nutzung des Internets verantwortungsvoll zu verhalten. Dazu gehört es, die </a:t>
            </a:r>
            <a:r>
              <a:rPr lang="de-DE" sz="2200" b="1" dirty="0">
                <a:solidFill>
                  <a:schemeClr val="dk1"/>
                </a:solidFill>
                <a:latin typeface="+mn-lt"/>
                <a:ea typeface="Helvetica Neue"/>
                <a:cs typeface="Helvetica Neue"/>
                <a:sym typeface="Helvetica Neue"/>
              </a:rPr>
              <a:t>potenziellen Risiken und Bedrohungen </a:t>
            </a:r>
            <a:r>
              <a:rPr lang="de-DE" sz="2200" dirty="0">
                <a:solidFill>
                  <a:schemeClr val="dk1"/>
                </a:solidFill>
                <a:latin typeface="+mn-lt"/>
                <a:ea typeface="Helvetica Neue"/>
                <a:cs typeface="Helvetica Neue"/>
                <a:sym typeface="Helvetica Neue"/>
              </a:rPr>
              <a:t>im Zusammenhang mit Online-Aktivitäten zu verstehen und zu bewältigen, um persönliche Daten, finanzielle Ressourcen und das allgemeine Wohlbefinden zu schützen.  </a:t>
            </a:r>
          </a:p>
        </p:txBody>
      </p:sp>
      <p:pic>
        <p:nvPicPr>
          <p:cNvPr id="3" name="Imagen 2">
            <a:extLst>
              <a:ext uri="{FF2B5EF4-FFF2-40B4-BE49-F238E27FC236}">
                <a16:creationId xmlns:a16="http://schemas.microsoft.com/office/drawing/2014/main" id="{FA76A526-8FCB-4947-B1BE-1A77273CD838}"/>
              </a:ext>
            </a:extLst>
          </p:cNvPr>
          <p:cNvPicPr>
            <a:picLocks noChangeAspect="1"/>
          </p:cNvPicPr>
          <p:nvPr/>
        </p:nvPicPr>
        <p:blipFill>
          <a:blip r:embed="rId3"/>
          <a:stretch>
            <a:fillRect/>
          </a:stretch>
        </p:blipFill>
        <p:spPr>
          <a:xfrm>
            <a:off x="1445175" y="5335768"/>
            <a:ext cx="3535986" cy="3078747"/>
          </a:xfrm>
          <a:prstGeom prst="rect">
            <a:avLst/>
          </a:prstGeom>
        </p:spPr>
      </p:pic>
      <p:sp>
        <p:nvSpPr>
          <p:cNvPr id="4" name="CuadroTexto 3">
            <a:extLst>
              <a:ext uri="{FF2B5EF4-FFF2-40B4-BE49-F238E27FC236}">
                <a16:creationId xmlns:a16="http://schemas.microsoft.com/office/drawing/2014/main" id="{0C041259-0481-4F78-B0B0-43E471823C28}"/>
              </a:ext>
            </a:extLst>
          </p:cNvPr>
          <p:cNvSpPr txBox="1"/>
          <p:nvPr/>
        </p:nvSpPr>
        <p:spPr>
          <a:xfrm>
            <a:off x="5306291" y="5599004"/>
            <a:ext cx="10737273" cy="2123658"/>
          </a:xfrm>
          <a:prstGeom prst="rect">
            <a:avLst/>
          </a:prstGeom>
          <a:noFill/>
        </p:spPr>
        <p:txBody>
          <a:bodyPr wrap="square" rtlCol="0">
            <a:spAutoFit/>
          </a:bodyPr>
          <a:lstStyle/>
          <a:p>
            <a:r>
              <a:rPr lang="de-DE" sz="2200" b="1" dirty="0">
                <a:solidFill>
                  <a:schemeClr val="dk1"/>
                </a:solidFill>
                <a:latin typeface="+mn-lt"/>
                <a:ea typeface="Helvetica Neue"/>
                <a:cs typeface="Helvetica Neue"/>
                <a:sym typeface="Helvetica Neue"/>
              </a:rPr>
              <a:t>Der Cyberspace ist wie eine Autobahn</a:t>
            </a:r>
            <a:r>
              <a:rPr lang="de-DE" sz="2200" dirty="0">
                <a:solidFill>
                  <a:schemeClr val="dk1"/>
                </a:solidFill>
                <a:latin typeface="+mn-lt"/>
                <a:ea typeface="Helvetica Neue"/>
                <a:cs typeface="Helvetica Neue"/>
                <a:sym typeface="Helvetica Neue"/>
              </a:rPr>
              <a:t>: Man muss ihn sicher befahren, um Unfälle zu vermeiden. </a:t>
            </a:r>
          </a:p>
          <a:p>
            <a:endParaRPr lang="de-DE" sz="2200" dirty="0">
              <a:solidFill>
                <a:schemeClr val="dk1"/>
              </a:solidFill>
              <a:latin typeface="+mn-lt"/>
              <a:ea typeface="Helvetica Neue"/>
              <a:cs typeface="Helvetica Neue"/>
              <a:sym typeface="Helvetica Neue"/>
            </a:endParaRPr>
          </a:p>
          <a:p>
            <a:r>
              <a:rPr lang="de-DE" sz="2200" dirty="0">
                <a:solidFill>
                  <a:schemeClr val="dk1"/>
                </a:solidFill>
                <a:latin typeface="+mn-lt"/>
                <a:ea typeface="Helvetica Neue"/>
                <a:cs typeface="Helvetica Neue"/>
                <a:sym typeface="Helvetica Neue"/>
              </a:rPr>
              <a:t>Genau wie das Anlegen des Sicherheitsgurtes können einige grundlegende Sicherheitsmaßnahmen im Internet dazu beitragen, dass Ihr Online-Erlebnis sicher und angenehm ist.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Was bedeutet es, online sicher zu sein?</a:t>
            </a:r>
            <a:endParaRPr lang="de-DE">
              <a:solidFill>
                <a:srgbClr val="00CCFF"/>
              </a:solidFill>
              <a:latin typeface="+mn-lt"/>
            </a:endParaRPr>
          </a:p>
        </p:txBody>
      </p:sp>
      <p:sp>
        <p:nvSpPr>
          <p:cNvPr id="120" name="Google Shape;120;p6"/>
          <p:cNvSpPr txBox="1"/>
          <p:nvPr/>
        </p:nvSpPr>
        <p:spPr>
          <a:xfrm>
            <a:off x="1295400" y="4024780"/>
            <a:ext cx="15521609" cy="41241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de-DE" sz="2200">
                <a:solidFill>
                  <a:schemeClr val="dk1"/>
                </a:solidFill>
                <a:latin typeface="+mn-lt"/>
                <a:ea typeface="Helvetica Neue"/>
                <a:cs typeface="Helvetica Neue"/>
                <a:sym typeface="Helvetica Neue"/>
              </a:rPr>
              <a:t>Die Sicherheit im Internet ist aus mehreren Gründen wichtig. Es hilft, </a:t>
            </a:r>
            <a:r>
              <a:rPr lang="de-DE" sz="2200" b="1">
                <a:solidFill>
                  <a:schemeClr val="dk1"/>
                </a:solidFill>
                <a:latin typeface="+mn-lt"/>
                <a:ea typeface="Helvetica Neue"/>
                <a:cs typeface="Helvetica Neue"/>
                <a:sym typeface="Helvetica Neue"/>
              </a:rPr>
              <a:t>Ihre persönlichen Daten </a:t>
            </a:r>
            <a:r>
              <a:rPr lang="de-DE" sz="2200">
                <a:solidFill>
                  <a:schemeClr val="dk1"/>
                </a:solidFill>
                <a:latin typeface="+mn-lt"/>
                <a:ea typeface="Helvetica Neue"/>
                <a:cs typeface="Helvetica Neue"/>
                <a:sym typeface="Helvetica Neue"/>
              </a:rPr>
              <a:t>davor zu schützen, in die falschen Hände zu geraten. Persönliche Daten wie Ihr Name, Ihre Adresse, Ihre Telefonnummer und finanzielle Informationen können für Identitätsdiebstahl, Betrug oder andere bösartige Aktivitäten verwendet werden, wenn Cyberkriminelle darauf zugreifen. Ihre Online-Präsenz trägt zu Ihrem Ruf bei, sowohl persönlich als auch beruflich. </a:t>
            </a:r>
          </a:p>
          <a:p>
            <a:pPr marL="0" marR="0" lvl="0" indent="0" algn="l" rtl="0">
              <a:spcBef>
                <a:spcPts val="0"/>
              </a:spcBef>
              <a:spcAft>
                <a:spcPts val="1200"/>
              </a:spcAft>
              <a:buNone/>
            </a:pPr>
            <a:r>
              <a:rPr lang="de-DE" sz="2200">
                <a:solidFill>
                  <a:schemeClr val="dk1"/>
                </a:solidFill>
                <a:latin typeface="+mn-lt"/>
                <a:ea typeface="Helvetica Neue"/>
                <a:cs typeface="Helvetica Neue"/>
                <a:sym typeface="Helvetica Neue"/>
              </a:rPr>
              <a:t>Wenn Sie online sicher sind, können Sie </a:t>
            </a:r>
            <a:r>
              <a:rPr lang="de-DE" sz="2200" b="1">
                <a:solidFill>
                  <a:schemeClr val="dk1"/>
                </a:solidFill>
                <a:latin typeface="+mn-lt"/>
                <a:ea typeface="Helvetica Neue"/>
                <a:cs typeface="Helvetica Neue"/>
                <a:sym typeface="Helvetica Neue"/>
              </a:rPr>
              <a:t>die Verbreitung unangemessener oder schädlicher Inhalte verhindern</a:t>
            </a:r>
            <a:r>
              <a:rPr lang="de-DE" sz="2200">
                <a:solidFill>
                  <a:schemeClr val="dk1"/>
                </a:solidFill>
                <a:latin typeface="+mn-lt"/>
                <a:ea typeface="Helvetica Neue"/>
                <a:cs typeface="Helvetica Neue"/>
                <a:sym typeface="Helvetica Neue"/>
              </a:rPr>
              <a:t>, die sich negativ auf Ihr Image und Ihre Beziehungen auswirken können. Die Gewährleistung Ihrer Online-Sicherheit garantiert den </a:t>
            </a:r>
            <a:r>
              <a:rPr lang="de-DE" sz="2200" b="1">
                <a:solidFill>
                  <a:schemeClr val="dk1"/>
                </a:solidFill>
                <a:latin typeface="+mn-lt"/>
                <a:ea typeface="Helvetica Neue"/>
                <a:cs typeface="Helvetica Neue"/>
                <a:sym typeface="Helvetica Neue"/>
              </a:rPr>
              <a:t>Schutz Ihrer Privatsphäre und schützt Sie vor finanziellen Betrügereien und Scams</a:t>
            </a:r>
            <a:r>
              <a:rPr lang="de-DE" sz="220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de-DE" sz="2200">
                <a:solidFill>
                  <a:schemeClr val="dk1"/>
                </a:solidFill>
                <a:latin typeface="+mn-lt"/>
                <a:ea typeface="Helvetica Neue"/>
                <a:cs typeface="Helvetica Neue"/>
                <a:sym typeface="Helvetica Neue"/>
              </a:rPr>
              <a:t>Ein sicheres Online-Verhalten hilft auch dabei, </a:t>
            </a:r>
            <a:r>
              <a:rPr lang="de-DE" sz="2200" b="1">
                <a:solidFill>
                  <a:schemeClr val="dk1"/>
                </a:solidFill>
                <a:latin typeface="+mn-lt"/>
                <a:ea typeface="Helvetica Neue"/>
                <a:cs typeface="Helvetica Neue"/>
                <a:sym typeface="Helvetica Neue"/>
              </a:rPr>
              <a:t>Fälle von Cybermobbing und Belästigung zu vermeiden</a:t>
            </a:r>
            <a:r>
              <a:rPr lang="de-DE" sz="2200">
                <a:solidFill>
                  <a:schemeClr val="dk1"/>
                </a:solidFill>
                <a:latin typeface="+mn-lt"/>
                <a:ea typeface="Helvetica Neue"/>
                <a:cs typeface="Helvetica Neue"/>
                <a:sym typeface="Helvetica Neue"/>
              </a:rPr>
              <a:t>. Durch die Umsetzung von Sicherheitsmaßnahmen können Sie das Risiko verringern, schädlichen Personen oder Situationen zu begegnen, die zu emotionalem Leid oder Schaden führen können. Die Online-Sicherheit ist auch für den </a:t>
            </a:r>
            <a:r>
              <a:rPr lang="de-DE" sz="2200" b="1">
                <a:solidFill>
                  <a:schemeClr val="dk1"/>
                </a:solidFill>
                <a:latin typeface="+mn-lt"/>
                <a:ea typeface="Helvetica Neue"/>
                <a:cs typeface="Helvetica Neue"/>
                <a:sym typeface="Helvetica Neue"/>
              </a:rPr>
              <a:t>Schutz von Kindern </a:t>
            </a:r>
            <a:r>
              <a:rPr lang="de-DE" sz="2200">
                <a:solidFill>
                  <a:schemeClr val="dk1"/>
                </a:solidFill>
                <a:latin typeface="+mn-lt"/>
                <a:ea typeface="Helvetica Neue"/>
                <a:cs typeface="Helvetica Neue"/>
                <a:sym typeface="Helvetica Neue"/>
              </a:rPr>
              <a:t>und die Gewährleistung ihres Wohlbefindens in der digitalen Welt entscheidend. </a:t>
            </a:r>
          </a:p>
        </p:txBody>
      </p:sp>
    </p:spTree>
    <p:extLst>
      <p:ext uri="{BB962C8B-B14F-4D97-AF65-F5344CB8AC3E}">
        <p14:creationId xmlns:p14="http://schemas.microsoft.com/office/powerpoint/2010/main" val="374178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98563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Welche Risiken birgt die unsichere Internetnavigation? </a:t>
            </a:r>
            <a:endParaRPr lang="de-DE">
              <a:solidFill>
                <a:srgbClr val="00CCFF"/>
              </a:solidFill>
              <a:latin typeface="+mn-lt"/>
            </a:endParaRPr>
          </a:p>
        </p:txBody>
      </p:sp>
      <p:sp>
        <p:nvSpPr>
          <p:cNvPr id="120" name="Google Shape;120;p6"/>
          <p:cNvSpPr txBox="1"/>
          <p:nvPr/>
        </p:nvSpPr>
        <p:spPr>
          <a:xfrm>
            <a:off x="1295400" y="4024780"/>
            <a:ext cx="15521609" cy="4354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de-DE" sz="2200" dirty="0">
                <a:solidFill>
                  <a:schemeClr val="dk1"/>
                </a:solidFill>
                <a:latin typeface="+mn-lt"/>
                <a:ea typeface="Helvetica Neue"/>
                <a:cs typeface="Helvetica Neue"/>
                <a:sym typeface="Helvetica Neue"/>
              </a:rPr>
              <a:t>Eine unsichere Internetnavigation birgt Risiken für ältere Menschen. Sie sind möglicherweise weniger vertraut mit Online-Plattformen und Bedrohungen, weshalb es wichtig ist, die spezifischen Risiken zu verstehen, denen sie ausgesetzt sind. </a:t>
            </a:r>
          </a:p>
          <a:p>
            <a:pPr marL="0" marR="0" lvl="0" indent="0" algn="l" rtl="0">
              <a:spcBef>
                <a:spcPts val="0"/>
              </a:spcBef>
              <a:spcAft>
                <a:spcPts val="1200"/>
              </a:spcAft>
              <a:buNone/>
            </a:pPr>
            <a:r>
              <a:rPr lang="de-DE" sz="2200" dirty="0">
                <a:solidFill>
                  <a:schemeClr val="dk1"/>
                </a:solidFill>
                <a:latin typeface="+mn-lt"/>
                <a:ea typeface="Helvetica Neue"/>
                <a:cs typeface="Helvetica Neue"/>
                <a:sym typeface="Helvetica Neue"/>
              </a:rPr>
              <a:t>Einige häufige Risiken sind:</a:t>
            </a:r>
          </a:p>
          <a:p>
            <a:pPr marL="342900" marR="0" lvl="0" indent="-342900" algn="l" rtl="0">
              <a:spcBef>
                <a:spcPts val="0"/>
              </a:spcBef>
              <a:spcAft>
                <a:spcPts val="6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Phishing und Betrug</a:t>
            </a:r>
            <a:r>
              <a:rPr lang="de-DE" sz="2200" dirty="0">
                <a:solidFill>
                  <a:schemeClr val="dk1"/>
                </a:solidFill>
                <a:latin typeface="+mn-lt"/>
                <a:ea typeface="Helvetica Neue"/>
                <a:cs typeface="Helvetica Neue"/>
                <a:sym typeface="Helvetica Neue"/>
              </a:rPr>
              <a:t>: Ältere Menschen sind anfälliger für Phishing-E-Mails, betrügerische Websites und Telefonbetrügereien, bei denen Betrüger sie zur Preisgabe vertraulicher Informationen verleiten.</a:t>
            </a:r>
          </a:p>
          <a:p>
            <a:pPr marL="342900" marR="0" lvl="0" indent="-342900" algn="l" rtl="0">
              <a:spcBef>
                <a:spcPts val="0"/>
              </a:spcBef>
              <a:spcAft>
                <a:spcPts val="6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Identitätsdiebstahl</a:t>
            </a:r>
            <a:r>
              <a:rPr lang="de-DE" sz="2200" dirty="0">
                <a:solidFill>
                  <a:schemeClr val="dk1"/>
                </a:solidFill>
                <a:latin typeface="+mn-lt"/>
                <a:ea typeface="Helvetica Neue"/>
                <a:cs typeface="Helvetica Neue"/>
                <a:sym typeface="Helvetica Neue"/>
              </a:rPr>
              <a:t>: Eine unsichere Internetnavigation erhöht das Risiko des Diebstahls persönlicher Daten und der Identität, was zu finanziellen Verlusten und Störungen im Leben der Betroffenen führt.</a:t>
            </a:r>
          </a:p>
          <a:p>
            <a:pPr marL="342900" marR="0" lvl="0" indent="-342900" algn="l" rtl="0">
              <a:spcBef>
                <a:spcPts val="0"/>
              </a:spcBef>
              <a:spcAft>
                <a:spcPts val="6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Finanzieller Betrug</a:t>
            </a:r>
            <a:r>
              <a:rPr lang="de-DE" sz="2200" dirty="0">
                <a:solidFill>
                  <a:schemeClr val="dk1"/>
                </a:solidFill>
                <a:latin typeface="+mn-lt"/>
                <a:ea typeface="Helvetica Neue"/>
                <a:cs typeface="Helvetica Neue"/>
                <a:sym typeface="Helvetica Neue"/>
              </a:rPr>
              <a:t>: Ältere Menschen werden mit gefälschten Investitionsplänen, Lotteriebetrügereien oder betrügerischen Einkäufen angesprochen, wobei ihr Vertrauen und ihre Verletzlichkeit ausgenutzt werden.</a:t>
            </a:r>
          </a:p>
          <a:p>
            <a:pPr marL="342900" marR="0" lvl="0" indent="-342900" algn="l" rtl="0">
              <a:spcBef>
                <a:spcPts val="0"/>
              </a:spcBef>
              <a:spcAft>
                <a:spcPts val="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Malware und Viren</a:t>
            </a:r>
            <a:r>
              <a:rPr lang="de-DE" sz="2200" dirty="0">
                <a:solidFill>
                  <a:schemeClr val="dk1"/>
                </a:solidFill>
                <a:latin typeface="+mn-lt"/>
                <a:ea typeface="Helvetica Neue"/>
                <a:cs typeface="Helvetica Neue"/>
                <a:sym typeface="Helvetica Neue"/>
              </a:rPr>
              <a:t>: Eine unsichere Internetnavigation kann zum unbeabsichtigten Herunterladen von Schadsoftware führen, die die Sicherheit des Geräts und persönliche Daten gefährdet.</a:t>
            </a:r>
          </a:p>
        </p:txBody>
      </p:sp>
    </p:spTree>
    <p:extLst>
      <p:ext uri="{BB962C8B-B14F-4D97-AF65-F5344CB8AC3E}">
        <p14:creationId xmlns:p14="http://schemas.microsoft.com/office/powerpoint/2010/main" val="251206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98563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Welche Risiken birgt die unsichere Internetnavigation? </a:t>
            </a:r>
            <a:endParaRPr lang="de-DE">
              <a:solidFill>
                <a:srgbClr val="00CCFF"/>
              </a:solidFill>
              <a:latin typeface="+mn-lt"/>
            </a:endParaRPr>
          </a:p>
        </p:txBody>
      </p:sp>
      <p:sp>
        <p:nvSpPr>
          <p:cNvPr id="120" name="Google Shape;120;p6"/>
          <p:cNvSpPr txBox="1"/>
          <p:nvPr/>
        </p:nvSpPr>
        <p:spPr>
          <a:xfrm>
            <a:off x="1295400" y="4024780"/>
            <a:ext cx="15521609" cy="4201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6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Online-Belästigung und Cybermobbing</a:t>
            </a:r>
            <a:r>
              <a:rPr lang="de-DE" sz="2200" dirty="0">
                <a:solidFill>
                  <a:schemeClr val="dk1"/>
                </a:solidFill>
                <a:latin typeface="+mn-lt"/>
                <a:ea typeface="Helvetica Neue"/>
                <a:cs typeface="Helvetica Neue"/>
                <a:sym typeface="Helvetica Neue"/>
              </a:rPr>
              <a:t>: Ältere Menschen können aufgrund von Online-Belästigung unter emotionalem Stress und Problemen des geistigen Wohlbefindens leiden.</a:t>
            </a:r>
          </a:p>
          <a:p>
            <a:pPr marL="342900" marR="0" lvl="0" indent="-342900" algn="l" rtl="0">
              <a:spcBef>
                <a:spcPts val="0"/>
              </a:spcBef>
              <a:spcAft>
                <a:spcPts val="6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Verstöße gegen den Datenschutz</a:t>
            </a:r>
            <a:r>
              <a:rPr lang="de-DE" sz="2200" dirty="0">
                <a:solidFill>
                  <a:schemeClr val="dk1"/>
                </a:solidFill>
                <a:latin typeface="+mn-lt"/>
                <a:ea typeface="Helvetica Neue"/>
                <a:cs typeface="Helvetica Neue"/>
                <a:sym typeface="Helvetica Neue"/>
              </a:rPr>
              <a:t>: Unzureichende Datenschutzpraktiken können persönliche Informationen preisgeben, was zu Identitätsdiebstahl oder unerwünschten Anfragen führen kann.</a:t>
            </a:r>
          </a:p>
          <a:p>
            <a:pPr marL="342900" marR="0" lvl="0" indent="-342900" algn="l" rtl="0">
              <a:spcBef>
                <a:spcPts val="0"/>
              </a:spcBef>
              <a:spcAft>
                <a:spcPts val="6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Betrug beim technischen Support</a:t>
            </a:r>
            <a:r>
              <a:rPr lang="de-DE" sz="2200" dirty="0">
                <a:solidFill>
                  <a:schemeClr val="dk1"/>
                </a:solidFill>
                <a:latin typeface="+mn-lt"/>
                <a:ea typeface="Helvetica Neue"/>
                <a:cs typeface="Helvetica Neue"/>
                <a:sym typeface="Helvetica Neue"/>
              </a:rPr>
              <a:t>: Ältere Menschen sind anfälliger für Betrügereien, bei denen sich Betrüger*innen als Vertreter*innen des technischen Kundendienstes ausgeben.</a:t>
            </a:r>
          </a:p>
          <a:p>
            <a:pPr marL="342900" marR="0" lvl="0" indent="-342900" algn="l" rtl="0">
              <a:spcBef>
                <a:spcPts val="0"/>
              </a:spcBef>
              <a:spcAft>
                <a:spcPts val="1200"/>
              </a:spcAft>
              <a:buClr>
                <a:srgbClr val="00CCFF"/>
              </a:buClr>
              <a:buFont typeface="Wingdings" panose="05000000000000000000" pitchFamily="2" charset="2"/>
              <a:buChar char="§"/>
            </a:pPr>
            <a:r>
              <a:rPr lang="de-DE" sz="2200" b="1" dirty="0">
                <a:solidFill>
                  <a:schemeClr val="dk1"/>
                </a:solidFill>
                <a:latin typeface="+mn-lt"/>
                <a:ea typeface="Helvetica Neue"/>
                <a:cs typeface="Helvetica Neue"/>
                <a:sym typeface="Helvetica Neue"/>
              </a:rPr>
              <a:t>Mangelnde digitale Kompetenz: Die </a:t>
            </a:r>
            <a:r>
              <a:rPr lang="de-DE" sz="2200" dirty="0">
                <a:solidFill>
                  <a:schemeClr val="dk1"/>
                </a:solidFill>
                <a:latin typeface="+mn-lt"/>
                <a:ea typeface="Helvetica Neue"/>
                <a:cs typeface="Helvetica Neue"/>
                <a:sym typeface="Helvetica Neue"/>
              </a:rPr>
              <a:t>unsichere Internetnutzung wird durch die mangelnde digitale Kompetenz älterer Menschen noch verschlimmert, was sie anfälliger für Bedrohungen und Betrug macht.</a:t>
            </a: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Ältere Menschen sollten sich dieser Risiken bewusst sein und proaktive Maßnahmen ergreifen, um sie zu vermeiden, indem sie beispielsweise Hilfe und Unterstützung von vertrauten Personen suchen oder Bedenken bei den zuständigen Behörden oder Plattformen melden.</a:t>
            </a:r>
          </a:p>
        </p:txBody>
      </p:sp>
    </p:spTree>
    <p:extLst>
      <p:ext uri="{BB962C8B-B14F-4D97-AF65-F5344CB8AC3E}">
        <p14:creationId xmlns:p14="http://schemas.microsoft.com/office/powerpoint/2010/main" val="385027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Online-Sicherheit</a:t>
            </a:r>
            <a:endParaRPr lang="de-DE">
              <a:solidFill>
                <a:schemeClr val="tx1"/>
              </a:solidFill>
              <a:latin typeface="+mn-lt"/>
            </a:endParaRPr>
          </a:p>
        </p:txBody>
      </p:sp>
      <p:sp>
        <p:nvSpPr>
          <p:cNvPr id="119" name="Google Shape;119;p6"/>
          <p:cNvSpPr txBox="1"/>
          <p:nvPr/>
        </p:nvSpPr>
        <p:spPr>
          <a:xfrm>
            <a:off x="1295400" y="3390900"/>
            <a:ext cx="13680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Warum sollten Sie trotz dieser Risiken nicht aufhören, im Internet zu surfen?</a:t>
            </a:r>
            <a:endParaRPr lang="de-DE" dirty="0">
              <a:solidFill>
                <a:srgbClr val="00CCFF"/>
              </a:solidFill>
              <a:latin typeface="+mn-lt"/>
            </a:endParaRPr>
          </a:p>
        </p:txBody>
      </p:sp>
      <p:sp>
        <p:nvSpPr>
          <p:cNvPr id="120" name="Google Shape;120;p6"/>
          <p:cNvSpPr txBox="1"/>
          <p:nvPr/>
        </p:nvSpPr>
        <p:spPr>
          <a:xfrm>
            <a:off x="1295400" y="4024780"/>
            <a:ext cx="10661073" cy="32931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de-DE" sz="2200">
                <a:solidFill>
                  <a:schemeClr val="dk1"/>
                </a:solidFill>
                <a:latin typeface="+mn-lt"/>
                <a:ea typeface="Helvetica Neue"/>
                <a:cs typeface="Helvetica Neue"/>
                <a:sym typeface="Helvetica Neue"/>
              </a:rPr>
              <a:t>Sicherheit im Internet ist wichtig, aber sie muss nicht stressig sein. Sensibilisierung ist ein wichtiger erster Schritt, um sich zusammen mit einer zuverlässigen Antiviren-Software (viele davon sind kostenlos!) zu schützen.</a:t>
            </a:r>
          </a:p>
          <a:p>
            <a:pPr marL="0" marR="0" lvl="0" indent="0" algn="l" rtl="0">
              <a:spcBef>
                <a:spcPts val="0"/>
              </a:spcBef>
              <a:spcAft>
                <a:spcPts val="0"/>
              </a:spcAft>
              <a:buNone/>
            </a:pPr>
            <a:r>
              <a:rPr lang="de-DE" sz="2200">
                <a:solidFill>
                  <a:schemeClr val="dk1"/>
                </a:solidFill>
                <a:latin typeface="+mn-lt"/>
                <a:ea typeface="Helvetica Neue"/>
                <a:cs typeface="Helvetica Neue"/>
                <a:sym typeface="Helvetica Neue"/>
              </a:rPr>
              <a:t>Sie sollten trotz der Online-Risiken nicht völlig auf das Internet verzichten, denn das Netz kann enorme Vorteile für Ihr Wohlbefinden und Ihre soziale Integration haben. Das Internet bietet eine riesige Menge an </a:t>
            </a:r>
            <a:r>
              <a:rPr lang="de-DE" sz="2200" b="1">
                <a:solidFill>
                  <a:schemeClr val="dk1"/>
                </a:solidFill>
                <a:latin typeface="+mn-lt"/>
                <a:ea typeface="Helvetica Neue"/>
                <a:cs typeface="Helvetica Neue"/>
                <a:sym typeface="Helvetica Neue"/>
              </a:rPr>
              <a:t>Informationen und Ressourcen</a:t>
            </a:r>
            <a:r>
              <a:rPr lang="de-DE" sz="2200">
                <a:solidFill>
                  <a:schemeClr val="dk1"/>
                </a:solidFill>
                <a:latin typeface="+mn-lt"/>
                <a:ea typeface="Helvetica Neue"/>
                <a:cs typeface="Helvetica Neue"/>
                <a:sym typeface="Helvetica Neue"/>
              </a:rPr>
              <a:t>, von denen Sie stark profitieren können. Es bietet Zugang zu Nachrichten, Bildungsmaterialien, Gesundheitsressourcen, Kommunikationsmitteln und verschiedenen Online-Diensten.</a:t>
            </a:r>
          </a:p>
        </p:txBody>
      </p:sp>
      <p:pic>
        <p:nvPicPr>
          <p:cNvPr id="7" name="Imagen 6">
            <a:extLst>
              <a:ext uri="{FF2B5EF4-FFF2-40B4-BE49-F238E27FC236}">
                <a16:creationId xmlns:a16="http://schemas.microsoft.com/office/drawing/2014/main" id="{69ECE60E-5D28-4B09-B799-7ED6BFF5EE02}"/>
              </a:ext>
            </a:extLst>
          </p:cNvPr>
          <p:cNvPicPr>
            <a:picLocks noChangeAspect="1"/>
          </p:cNvPicPr>
          <p:nvPr/>
        </p:nvPicPr>
        <p:blipFill rotWithShape="1">
          <a:blip r:embed="rId3"/>
          <a:srcRect l="318" t="-520" r="1077" b="-520"/>
          <a:stretch/>
        </p:blipFill>
        <p:spPr>
          <a:xfrm>
            <a:off x="12388524" y="3914080"/>
            <a:ext cx="4306204" cy="4420084"/>
          </a:xfrm>
          <a:prstGeom prst="rect">
            <a:avLst/>
          </a:prstGeom>
        </p:spPr>
      </p:pic>
    </p:spTree>
    <p:extLst>
      <p:ext uri="{BB962C8B-B14F-4D97-AF65-F5344CB8AC3E}">
        <p14:creationId xmlns:p14="http://schemas.microsoft.com/office/powerpoint/2010/main" val="24718970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4278</Words>
  <Application>Microsoft Office PowerPoint</Application>
  <PresentationFormat>Benutzerdefiniert</PresentationFormat>
  <Paragraphs>236</Paragraphs>
  <Slides>33</Slides>
  <Notes>33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33</vt:i4>
      </vt:variant>
    </vt:vector>
  </HeadingPairs>
  <TitlesOfParts>
    <vt:vector size="40" baseType="lpstr">
      <vt:lpstr>Arial</vt:lpstr>
      <vt:lpstr>Helvetica Neue</vt:lpstr>
      <vt:lpstr>Calibri</vt:lpstr>
      <vt:lpstr>DM Sans</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docId:69FD581BF04805B315B87ADD9C71873C</cp:keywords>
  <cp:lastModifiedBy>Jennifer Vöpel</cp:lastModifiedBy>
  <cp:revision>45</cp:revision>
  <dcterms:created xsi:type="dcterms:W3CDTF">2022-01-27T16:04:38Z</dcterms:created>
  <dcterms:modified xsi:type="dcterms:W3CDTF">2023-09-22T11:14:26Z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