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37"/>
  </p:notesMasterIdLst>
  <p:sldIdLst>
    <p:sldId id="256" r:id="rId3"/>
    <p:sldId id="273" r:id="rId4"/>
    <p:sldId id="257" r:id="rId5"/>
    <p:sldId id="259" r:id="rId6"/>
    <p:sldId id="260" r:id="rId7"/>
    <p:sldId id="275" r:id="rId8"/>
    <p:sldId id="261" r:id="rId9"/>
    <p:sldId id="276" r:id="rId10"/>
    <p:sldId id="277" r:id="rId11"/>
    <p:sldId id="278" r:id="rId12"/>
    <p:sldId id="279" r:id="rId13"/>
    <p:sldId id="280" r:id="rId14"/>
    <p:sldId id="281" r:id="rId15"/>
    <p:sldId id="282" r:id="rId16"/>
    <p:sldId id="284" r:id="rId17"/>
    <p:sldId id="283" r:id="rId18"/>
    <p:sldId id="285" r:id="rId19"/>
    <p:sldId id="286" r:id="rId20"/>
    <p:sldId id="287" r:id="rId21"/>
    <p:sldId id="288" r:id="rId22"/>
    <p:sldId id="274" r:id="rId23"/>
    <p:sldId id="289" r:id="rId24"/>
    <p:sldId id="296" r:id="rId25"/>
    <p:sldId id="290" r:id="rId26"/>
    <p:sldId id="295" r:id="rId27"/>
    <p:sldId id="298" r:id="rId28"/>
    <p:sldId id="291" r:id="rId29"/>
    <p:sldId id="299" r:id="rId30"/>
    <p:sldId id="300" r:id="rId31"/>
    <p:sldId id="301" r:id="rId32"/>
    <p:sldId id="297" r:id="rId33"/>
    <p:sldId id="302" r:id="rId34"/>
    <p:sldId id="267" r:id="rId35"/>
    <p:sldId id="270" r:id="rId36"/>
  </p:sldIdLst>
  <p:sldSz cx="18288000" cy="10287000"/>
  <p:notesSz cx="10234613" cy="7104063"/>
  <p:embeddedFontLst>
    <p:embeddedFont>
      <p:font typeface="Calibri" panose="020F0502020204030204" pitchFamily="34" charset="0"/>
      <p:regular r:id="rId38"/>
      <p:bold r:id="rId39"/>
      <p:italic r:id="rId40"/>
      <p:boldItalic r:id="rId41"/>
    </p:embeddedFont>
    <p:embeddedFont>
      <p:font typeface="DM Sans" pitchFamily="2" charset="0"/>
      <p:regular r:id="rId42"/>
      <p:bold r:id="rId43"/>
      <p:italic r:id="rId44"/>
      <p:boldItalic r:id="rId45"/>
    </p:embeddedFont>
    <p:embeddedFont>
      <p:font typeface="Helvetica Neue"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8F00"/>
    <a:srgbClr val="58CDF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63"/>
  </p:normalViewPr>
  <p:slideViewPr>
    <p:cSldViewPr snapToGrid="0">
      <p:cViewPr varScale="1">
        <p:scale>
          <a:sx n="70" d="100"/>
          <a:sy n="70" d="100"/>
        </p:scale>
        <p:origin x="1254" y="7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434999" cy="356300"/>
          </a:xfrm>
          <a:prstGeom prst="rect">
            <a:avLst/>
          </a:prstGeom>
          <a:noFill/>
          <a:ln>
            <a:noFill/>
          </a:ln>
        </p:spPr>
        <p:txBody>
          <a:bodyPr spcFirstLastPara="1" wrap="square" lIns="55468" tIns="27726" rIns="55468" bIns="27726" anchor="t"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796949" y="0"/>
            <a:ext cx="4434999" cy="356300"/>
          </a:xfrm>
          <a:prstGeom prst="rect">
            <a:avLst/>
          </a:prstGeom>
          <a:noFill/>
          <a:ln>
            <a:noFill/>
          </a:ln>
        </p:spPr>
        <p:txBody>
          <a:bodyPr spcFirstLastPara="1" wrap="square" lIns="55468" tIns="27726" rIns="55468" bIns="27726" anchor="t" anchorCtr="0">
            <a:noAutofit/>
          </a:bodyPr>
          <a:lstStyle>
            <a:lvl1pPr marR="0" lvl="0" algn="r"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23462" y="3419379"/>
            <a:ext cx="8187690" cy="2796676"/>
          </a:xfrm>
          <a:prstGeom prst="rect">
            <a:avLst/>
          </a:prstGeom>
          <a:noFill/>
          <a:ln>
            <a:noFill/>
          </a:ln>
        </p:spPr>
        <p:txBody>
          <a:bodyPr spcFirstLastPara="1" wrap="square" lIns="55468" tIns="27726" rIns="55468" bIns="2772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747764"/>
            <a:ext cx="4434999" cy="356299"/>
          </a:xfrm>
          <a:prstGeom prst="rect">
            <a:avLst/>
          </a:prstGeom>
          <a:noFill/>
          <a:ln>
            <a:noFill/>
          </a:ln>
        </p:spPr>
        <p:txBody>
          <a:bodyPr spcFirstLastPara="1" wrap="square" lIns="55468" tIns="27726" rIns="55468" bIns="27726" anchor="b"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796949" y="6747764"/>
            <a:ext cx="4434999" cy="356299"/>
          </a:xfrm>
          <a:prstGeom prst="rect">
            <a:avLst/>
          </a:prstGeom>
          <a:noFill/>
          <a:ln>
            <a:noFill/>
          </a:ln>
        </p:spPr>
        <p:txBody>
          <a:bodyPr spcFirstLastPara="1" wrap="square" lIns="55468" tIns="27726" rIns="55468" bIns="27726" anchor="b" anchorCtr="0">
            <a:noAutofit/>
          </a:bodyPr>
          <a:lstStyle/>
          <a:p>
            <a:pPr algn="r"/>
            <a:fld id="{00000000-1234-1234-1234-123412341234}" type="slidenum">
              <a:rPr lang="es-ES" sz="700" smtClean="0">
                <a:solidFill>
                  <a:schemeClr val="dk1"/>
                </a:solidFill>
                <a:latin typeface="Calibri"/>
                <a:ea typeface="Calibri"/>
                <a:cs typeface="Calibri"/>
                <a:sym typeface="Calibri"/>
              </a:rPr>
              <a:pPr algn="r"/>
              <a:t>‹Nr.›</a:t>
            </a:fld>
            <a:endParaRPr lang="es-ES" sz="7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48" name="Google Shape;48;p1: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06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6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67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72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15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33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8060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067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355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59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dirty="0"/>
          </a:p>
        </p:txBody>
      </p:sp>
      <p:sp>
        <p:nvSpPr>
          <p:cNvPr id="96" name="Google Shape;96;p4: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0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628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09" name="Google Shape;109;p5: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4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73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43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93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054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044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43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911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11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55" name="Google Shape;55;p2: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70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84" name="Google Shape;184;p11: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73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84" name="Google Shape;184;p11: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650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204" name="Google Shape;204;p12: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dirty="0"/>
          </a:p>
        </p:txBody>
      </p:sp>
      <p:sp>
        <p:nvSpPr>
          <p:cNvPr id="234" name="Google Shape;234;p15: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96" name="Google Shape;96;p4: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09" name="Google Shape;109;p5: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619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490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023462" y="3419379"/>
            <a:ext cx="8187690" cy="2796676"/>
          </a:xfrm>
          <a:prstGeom prst="rect">
            <a:avLst/>
          </a:prstGeom>
        </p:spPr>
        <p:txBody>
          <a:bodyPr spcFirstLastPara="1" wrap="square" lIns="55468" tIns="27726" rIns="55468" bIns="27726" anchor="t" anchorCtr="0">
            <a:noAutofit/>
          </a:bodyPr>
          <a:lstStyle/>
          <a:p>
            <a:pPr marL="0" indent="0"/>
            <a:endParaRPr/>
          </a:p>
        </p:txBody>
      </p:sp>
      <p:sp>
        <p:nvSpPr>
          <p:cNvPr id="116" name="Google Shape;116;p6:notes"/>
          <p:cNvSpPr>
            <a:spLocks noGrp="1" noRot="1" noChangeAspect="1"/>
          </p:cNvSpPr>
          <p:nvPr>
            <p:ph type="sldImg" idx="2"/>
          </p:nvPr>
        </p:nvSpPr>
        <p:spPr>
          <a:xfrm>
            <a:off x="2986088" y="887413"/>
            <a:ext cx="4262437" cy="23987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161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dirty="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widerspiegelt, und die Kommission kann nicht für die Verwendung der darin enthaltenen Informationen verantwortlich gemacht werden."</a:t>
            </a:r>
            <a:endParaRPr lang="de-DE" sz="1100" noProof="0" dirty="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dirty="0">
                <a:solidFill>
                  <a:schemeClr val="dk1"/>
                </a:solidFill>
                <a:latin typeface="Calibri"/>
                <a:ea typeface="Calibri"/>
                <a:cs typeface="Calibri"/>
                <a:sym typeface="Calibri"/>
              </a:rPr>
              <a:t>Rechtliche Beschreibung - Creative-Commons-Lizenzierung</a:t>
            </a:r>
            <a:r>
              <a:rPr lang="de-DE" sz="1100" b="0" i="0" noProof="0" dirty="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5">
            <a:alphaModFix/>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b="0" i="0" u="none" strike="noStrike" noProof="0">
                <a:solidFill>
                  <a:srgbClr val="000000"/>
                </a:solidFill>
                <a:latin typeface="Calibri"/>
                <a:ea typeface="Calibri"/>
                <a:cs typeface="Calibri"/>
                <a:sym typeface="Calibri"/>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a:t>
            </a:r>
            <a:endParaRPr lang="de-DE" sz="1100" noProof="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6">
            <a:alphaModFix/>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100" noProof="0">
                <a:solidFill>
                  <a:schemeClr val="dk1"/>
                </a:solidFill>
                <a:latin typeface="Calibri"/>
                <a:ea typeface="Calibri"/>
                <a:cs typeface="Calibri"/>
                <a:sym typeface="Calibri"/>
              </a:rPr>
              <a:t>Rechtliche Beschreibung - Creative-Commons-Lizenzierung</a:t>
            </a:r>
            <a:r>
              <a:rPr lang="de-DE" sz="1100" b="0" i="0" noProof="0">
                <a:solidFill>
                  <a:schemeClr val="dk1"/>
                </a:solidFill>
                <a:latin typeface="DM Sans"/>
                <a:ea typeface="DM Sans"/>
                <a:cs typeface="DM Sans"/>
                <a:sym typeface="DM Sans"/>
              </a:rPr>
              <a:t>: Die auf der Website des BOOMER-Projekts veröffentlichten Materialien sind als "Open Educational Resources" (OER) klassifiziert und können frei (ohne Erlaubnis ihrer Schöpfer) heruntergeladen, verwendet, wiederverwendet, kopiert, angepasst und von den Nutzern geteilt werden, mit Informationen über die Quelle ihrer Herkunft.</a:t>
            </a:r>
            <a:endParaRPr lang="de-DE" sz="1100" noProof="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7" cstate="print">
            <a:extLst>
              <a:ext uri="{28A0092B-C50C-407E-A947-70E740481C1C}">
                <a14:useLocalDpi xmlns:a14="http://schemas.microsoft.com/office/drawing/2010/main" val="0"/>
              </a:ext>
            </a:extLst>
          </a:blip>
          <a:srcRect l="13026" r="42690" b="28064"/>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bufale.n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toolbox.google.com/factcheck/explorer?authuser=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1872000" y="4216373"/>
            <a:ext cx="14580000" cy="21236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Sicher und intelligent online:</a:t>
            </a:r>
          </a:p>
          <a:p>
            <a:pPr marL="0" marR="0" lvl="0" indent="0" algn="ctr" rtl="0">
              <a:lnSpc>
                <a:spcPct val="100000"/>
              </a:lnSpc>
              <a:spcBef>
                <a:spcPts val="0"/>
              </a:spcBef>
              <a:spcAft>
                <a:spcPts val="0"/>
              </a:spcAft>
              <a:buClr>
                <a:srgbClr val="4D94B7"/>
              </a:buClr>
              <a:buSzPts val="3600"/>
              <a:buFont typeface="Helvetica Neue"/>
              <a:buNone/>
            </a:pPr>
            <a:r>
              <a:rPr lang="de-DE" sz="4400" b="1" dirty="0">
                <a:solidFill>
                  <a:schemeClr val="tx1"/>
                </a:solidFill>
                <a:latin typeface="+mn-lt"/>
                <a:ea typeface="Helvetica Neue"/>
                <a:cs typeface="Helvetica Neue"/>
                <a:sym typeface="Helvetica Neue"/>
              </a:rPr>
              <a:t>Verwaltung Ihrer digitalen Identität und Interaktionen</a:t>
            </a:r>
            <a:endParaRPr lang="de-DE"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376" y="1367041"/>
            <a:ext cx="5359247" cy="2089625"/>
          </a:xfrm>
          <a:prstGeom prst="rect">
            <a:avLst/>
          </a:prstGeom>
          <a:noFill/>
          <a:ln>
            <a:noFill/>
          </a:ln>
        </p:spPr>
      </p:pic>
      <p:sp>
        <p:nvSpPr>
          <p:cNvPr id="2" name="Rectangle 1"/>
          <p:cNvSpPr/>
          <p:nvPr/>
        </p:nvSpPr>
        <p:spPr>
          <a:xfrm>
            <a:off x="6356194" y="3498359"/>
            <a:ext cx="5575610" cy="369332"/>
          </a:xfrm>
          <a:prstGeom prst="rect">
            <a:avLst/>
          </a:prstGeom>
        </p:spPr>
        <p:txBody>
          <a:bodyPr wrap="square">
            <a:spAutoFit/>
          </a:bodyPr>
          <a:lstStyle/>
          <a:p>
            <a:pPr algn="ctr"/>
            <a:r>
              <a:rPr lang="de-DE" sz="1800" b="1" dirty="0">
                <a:solidFill>
                  <a:srgbClr val="00CCFF"/>
                </a:solidFill>
              </a:rPr>
              <a:t>www.digital-boomer.eu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4525948" y="6011564"/>
            <a:ext cx="91440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de-DE" sz="4000" dirty="0">
                <a:solidFill>
                  <a:schemeClr val="tx1"/>
                </a:solidFill>
                <a:latin typeface="Arial" pitchFamily="34" charset="0"/>
                <a:ea typeface="Helvetica Neue"/>
                <a:cs typeface="Arial" pitchFamily="34" charset="0"/>
                <a:sym typeface="Helvetica Neue"/>
              </a:rPr>
              <a:t>Zur Verfügung gestellt von: IDP &amp; IHF</a:t>
            </a:r>
            <a:endParaRPr lang="de-DE"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7F6CF5D5-403D-EA63-C8FD-5646A7775ECB}"/>
              </a:ext>
            </a:extLst>
          </p:cNvPr>
          <p:cNvSpPr/>
          <p:nvPr/>
        </p:nvSpPr>
        <p:spPr>
          <a:xfrm>
            <a:off x="6848330" y="4536102"/>
            <a:ext cx="2715725" cy="468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16320"/>
          </a:xfrm>
          <a:prstGeom prst="rect">
            <a:avLst/>
          </a:prstGeom>
          <a:noFill/>
        </p:spPr>
        <p:txBody>
          <a:bodyPr wrap="square" rtlCol="0">
            <a:spAutoFit/>
          </a:bodyPr>
          <a:lstStyle/>
          <a:p>
            <a:r>
              <a:rPr lang="de-DE" sz="1800" b="1" dirty="0">
                <a:latin typeface="+mn-lt"/>
              </a:rPr>
              <a:t>Berechtigungs-nachweise</a:t>
            </a:r>
          </a:p>
          <a:p>
            <a:endParaRPr lang="de-DE" sz="1800" b="1" dirty="0">
              <a:latin typeface="+mn-lt"/>
            </a:endParaRPr>
          </a:p>
          <a:p>
            <a:pPr marL="285750" indent="-285750">
              <a:buFont typeface="Arial" panose="020B0604020202020204" pitchFamily="34" charset="0"/>
              <a:buChar char="•"/>
            </a:pPr>
            <a:r>
              <a:rPr lang="de-DE" sz="1800" dirty="0">
                <a:latin typeface="+mn-lt"/>
              </a:rPr>
              <a:t>Nutzernamen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Passwörter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Authentifizierungs-mechanismen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Fragen zur Sicherheit</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16320"/>
          </a:xfrm>
          <a:prstGeom prst="rect">
            <a:avLst/>
          </a:prstGeom>
          <a:noFill/>
        </p:spPr>
        <p:txBody>
          <a:bodyPr wrap="square" rtlCol="0">
            <a:spAutoFit/>
          </a:bodyPr>
          <a:lstStyle/>
          <a:p>
            <a:r>
              <a:rPr lang="de-DE" sz="1800" b="1">
                <a:latin typeface="+mn-lt"/>
              </a:rPr>
              <a:t>Online-Profile</a:t>
            </a:r>
          </a:p>
          <a:p>
            <a:pPr algn="ctr"/>
            <a:endParaRPr lang="de-DE" sz="1800" b="1">
              <a:latin typeface="+mn-lt"/>
            </a:endParaRPr>
          </a:p>
          <a:p>
            <a:pPr marL="285750" indent="-285750">
              <a:buFont typeface="Arial" panose="020B0604020202020204" pitchFamily="34" charset="0"/>
              <a:buChar char="•"/>
            </a:pPr>
            <a:r>
              <a:rPr lang="de-DE" sz="1800">
                <a:latin typeface="+mn-lt"/>
              </a:rPr>
              <a:t>Soziale Medien (Facebook, Instagram, Twitter, usw.)</a:t>
            </a:r>
          </a:p>
          <a:p>
            <a:pPr marL="285750" indent="-285750">
              <a:buFont typeface="Arial" panose="020B0604020202020204" pitchFamily="34" charset="0"/>
              <a:buChar char="•"/>
            </a:pPr>
            <a:r>
              <a:rPr lang="de-DE" sz="1800">
                <a:latin typeface="+mn-lt"/>
              </a:rPr>
              <a:t>Berufliche Vernetzung (LinkedIn, etc.)</a:t>
            </a:r>
          </a:p>
          <a:p>
            <a:pPr marL="285750" indent="-285750">
              <a:buFont typeface="Arial" panose="020B0604020202020204" pitchFamily="34" charset="0"/>
              <a:buChar char="•"/>
            </a:pPr>
            <a:r>
              <a:rPr lang="de-DE" sz="1800">
                <a:latin typeface="+mn-lt"/>
              </a:rPr>
              <a:t>Online-Foren und -Gemeinschaften</a:t>
            </a:r>
          </a:p>
          <a:p>
            <a:pPr marL="285750" indent="-285750">
              <a:buFont typeface="Arial" panose="020B0604020202020204" pitchFamily="34" charset="0"/>
              <a:buChar char="•"/>
            </a:pPr>
            <a:r>
              <a:rPr lang="de-DE" sz="1800">
                <a:latin typeface="+mn-lt"/>
              </a:rPr>
              <a:t>Blog oder Website</a:t>
            </a:r>
          </a:p>
        </p:txBody>
      </p:sp>
      <p:sp>
        <p:nvSpPr>
          <p:cNvPr id="4" name="CasellaDiTesto 3">
            <a:extLst>
              <a:ext uri="{FF2B5EF4-FFF2-40B4-BE49-F238E27FC236}">
                <a16:creationId xmlns:a16="http://schemas.microsoft.com/office/drawing/2014/main" id="{775DBD5B-3AF9-CD87-D040-DB084F3AFEB0}"/>
              </a:ext>
            </a:extLst>
          </p:cNvPr>
          <p:cNvSpPr txBox="1"/>
          <p:nvPr/>
        </p:nvSpPr>
        <p:spPr>
          <a:xfrm>
            <a:off x="1425675" y="4774168"/>
            <a:ext cx="2595564" cy="3416320"/>
          </a:xfrm>
          <a:prstGeom prst="rect">
            <a:avLst/>
          </a:prstGeom>
          <a:noFill/>
        </p:spPr>
        <p:txBody>
          <a:bodyPr wrap="square" rtlCol="0">
            <a:spAutoFit/>
          </a:bodyPr>
          <a:lstStyle/>
          <a:p>
            <a:r>
              <a:rPr lang="de-DE" sz="1800" b="1">
                <a:latin typeface="+mn-lt"/>
              </a:rPr>
              <a:t>Persönliche Informationen</a:t>
            </a:r>
          </a:p>
          <a:p>
            <a:endParaRPr lang="de-DE" sz="1800" b="1">
              <a:latin typeface="+mn-lt"/>
            </a:endParaRPr>
          </a:p>
          <a:p>
            <a:pPr marL="285750" indent="-285750">
              <a:buFont typeface="Arial" panose="020B0604020202020204" pitchFamily="34" charset="0"/>
              <a:buChar char="•"/>
            </a:pPr>
            <a:r>
              <a:rPr lang="de-DE" sz="1800">
                <a:latin typeface="+mn-lt"/>
              </a:rPr>
              <a:t>Name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Alter</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Adressen und Nummern (physisch und nicht physisch)</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Biometrische Daten</a:t>
            </a:r>
          </a:p>
        </p:txBody>
      </p:sp>
    </p:spTree>
    <p:extLst>
      <p:ext uri="{BB962C8B-B14F-4D97-AF65-F5344CB8AC3E}">
        <p14:creationId xmlns:p14="http://schemas.microsoft.com/office/powerpoint/2010/main" val="33184350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5" name="Rettangolo con angoli arrotondati 14">
            <a:extLst>
              <a:ext uri="{FF2B5EF4-FFF2-40B4-BE49-F238E27FC236}">
                <a16:creationId xmlns:a16="http://schemas.microsoft.com/office/drawing/2014/main" id="{02D58602-0D0E-22E0-F427-F701C8BE66D6}"/>
              </a:ext>
            </a:extLst>
          </p:cNvPr>
          <p:cNvSpPr/>
          <p:nvPr/>
        </p:nvSpPr>
        <p:spPr>
          <a:xfrm>
            <a:off x="9615342" y="4536102"/>
            <a:ext cx="2715725" cy="468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16320"/>
          </a:xfrm>
          <a:prstGeom prst="rect">
            <a:avLst/>
          </a:prstGeom>
          <a:noFill/>
        </p:spPr>
        <p:txBody>
          <a:bodyPr wrap="square" rtlCol="0">
            <a:spAutoFit/>
          </a:bodyPr>
          <a:lstStyle/>
          <a:p>
            <a:r>
              <a:rPr lang="de-DE" sz="1800" b="1" dirty="0">
                <a:latin typeface="+mn-lt"/>
              </a:rPr>
              <a:t>Berechtigungs-nachweise</a:t>
            </a:r>
          </a:p>
          <a:p>
            <a:endParaRPr lang="de-DE" sz="1800" b="1" dirty="0">
              <a:latin typeface="+mn-lt"/>
            </a:endParaRPr>
          </a:p>
          <a:p>
            <a:pPr marL="285750" indent="-285750">
              <a:buFont typeface="Arial" panose="020B0604020202020204" pitchFamily="34" charset="0"/>
              <a:buChar char="•"/>
            </a:pPr>
            <a:r>
              <a:rPr lang="de-DE" sz="1800" dirty="0">
                <a:latin typeface="+mn-lt"/>
              </a:rPr>
              <a:t>Nutzernamen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Passwörter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Authentifizierungs-mechanismen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Fragen zur Sicherheit</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16320"/>
          </a:xfrm>
          <a:prstGeom prst="rect">
            <a:avLst/>
          </a:prstGeom>
          <a:noFill/>
        </p:spPr>
        <p:txBody>
          <a:bodyPr wrap="square" rtlCol="0">
            <a:spAutoFit/>
          </a:bodyPr>
          <a:lstStyle/>
          <a:p>
            <a:r>
              <a:rPr lang="de-DE" sz="1800" b="1">
                <a:latin typeface="+mn-lt"/>
              </a:rPr>
              <a:t>Online-Profile</a:t>
            </a:r>
          </a:p>
          <a:p>
            <a:pPr algn="ctr"/>
            <a:endParaRPr lang="de-DE" sz="1800" b="1">
              <a:latin typeface="+mn-lt"/>
            </a:endParaRPr>
          </a:p>
          <a:p>
            <a:pPr marL="285750" indent="-285750">
              <a:buFont typeface="Arial" panose="020B0604020202020204" pitchFamily="34" charset="0"/>
              <a:buChar char="•"/>
            </a:pPr>
            <a:r>
              <a:rPr lang="de-DE" sz="1800">
                <a:latin typeface="+mn-lt"/>
              </a:rPr>
              <a:t>Soziale Medien (Facebook, Instagram, Twitter, usw.)</a:t>
            </a:r>
          </a:p>
          <a:p>
            <a:pPr marL="285750" indent="-285750">
              <a:buFont typeface="Arial" panose="020B0604020202020204" pitchFamily="34" charset="0"/>
              <a:buChar char="•"/>
            </a:pPr>
            <a:r>
              <a:rPr lang="de-DE" sz="1800">
                <a:latin typeface="+mn-lt"/>
              </a:rPr>
              <a:t>Berufliche Vernetzung (LinkedIn, usw.)</a:t>
            </a:r>
          </a:p>
          <a:p>
            <a:pPr marL="285750" indent="-285750">
              <a:buFont typeface="Arial" panose="020B0604020202020204" pitchFamily="34" charset="0"/>
              <a:buChar char="•"/>
            </a:pPr>
            <a:r>
              <a:rPr lang="de-DE" sz="1800">
                <a:latin typeface="+mn-lt"/>
              </a:rPr>
              <a:t>Online-Foren und -Gemeinschaften</a:t>
            </a:r>
          </a:p>
          <a:p>
            <a:pPr marL="285750" indent="-285750">
              <a:buFont typeface="Arial" panose="020B0604020202020204" pitchFamily="34" charset="0"/>
              <a:buChar char="•"/>
            </a:pPr>
            <a:r>
              <a:rPr lang="de-DE" sz="1800">
                <a:latin typeface="+mn-lt"/>
              </a:rPr>
              <a:t>Blog oder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de-DE" sz="1800" b="1" dirty="0">
                <a:latin typeface="+mn-lt"/>
              </a:rPr>
              <a:t>Digitaler Fußabdruck</a:t>
            </a:r>
          </a:p>
          <a:p>
            <a:endParaRPr lang="de-DE" sz="1800" b="1" dirty="0">
              <a:latin typeface="+mn-lt"/>
            </a:endParaRPr>
          </a:p>
          <a:p>
            <a:pPr marL="285750" indent="-285750">
              <a:buFont typeface="Arial" panose="020B0604020202020204" pitchFamily="34" charset="0"/>
              <a:buChar char="•"/>
            </a:pPr>
            <a:r>
              <a:rPr lang="de-DE" sz="1800" dirty="0">
                <a:latin typeface="+mn-lt"/>
              </a:rPr>
              <a:t>Suchverlauf</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Protokolle der Website-Besuche</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Online-Käufe und -Transaktionen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Beiträge, Reaktionen und Kommentare in den sozialen Medien</a:t>
            </a:r>
          </a:p>
        </p:txBody>
      </p:sp>
      <p:sp>
        <p:nvSpPr>
          <p:cNvPr id="4" name="CasellaDiTesto 3">
            <a:extLst>
              <a:ext uri="{FF2B5EF4-FFF2-40B4-BE49-F238E27FC236}">
                <a16:creationId xmlns:a16="http://schemas.microsoft.com/office/drawing/2014/main" id="{712D4451-BEA8-5CBB-161E-3F58D183D414}"/>
              </a:ext>
            </a:extLst>
          </p:cNvPr>
          <p:cNvSpPr txBox="1"/>
          <p:nvPr/>
        </p:nvSpPr>
        <p:spPr>
          <a:xfrm>
            <a:off x="1425675" y="4774168"/>
            <a:ext cx="2595564" cy="3416320"/>
          </a:xfrm>
          <a:prstGeom prst="rect">
            <a:avLst/>
          </a:prstGeom>
          <a:noFill/>
        </p:spPr>
        <p:txBody>
          <a:bodyPr wrap="square" rtlCol="0">
            <a:spAutoFit/>
          </a:bodyPr>
          <a:lstStyle/>
          <a:p>
            <a:r>
              <a:rPr lang="de-DE" sz="1800" b="1">
                <a:latin typeface="+mn-lt"/>
              </a:rPr>
              <a:t>Persönliche Informationen</a:t>
            </a:r>
          </a:p>
          <a:p>
            <a:endParaRPr lang="de-DE" sz="1800" b="1">
              <a:latin typeface="+mn-lt"/>
            </a:endParaRPr>
          </a:p>
          <a:p>
            <a:pPr marL="285750" indent="-285750">
              <a:buFont typeface="Arial" panose="020B0604020202020204" pitchFamily="34" charset="0"/>
              <a:buChar char="•"/>
            </a:pPr>
            <a:r>
              <a:rPr lang="de-DE" sz="1800">
                <a:latin typeface="+mn-lt"/>
              </a:rPr>
              <a:t>Name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Alter</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Adressen und Nummern (physisch und nicht physisch)</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Biometrische Daten</a:t>
            </a:r>
          </a:p>
        </p:txBody>
      </p:sp>
    </p:spTree>
    <p:extLst>
      <p:ext uri="{BB962C8B-B14F-4D97-AF65-F5344CB8AC3E}">
        <p14:creationId xmlns:p14="http://schemas.microsoft.com/office/powerpoint/2010/main" val="346800347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6" name="Rettangolo con angoli arrotondati 15">
            <a:extLst>
              <a:ext uri="{FF2B5EF4-FFF2-40B4-BE49-F238E27FC236}">
                <a16:creationId xmlns:a16="http://schemas.microsoft.com/office/drawing/2014/main" id="{BE7218DC-EB09-D5C6-FFEC-F528CA174EA9}"/>
              </a:ext>
            </a:extLst>
          </p:cNvPr>
          <p:cNvSpPr/>
          <p:nvPr/>
        </p:nvSpPr>
        <p:spPr>
          <a:xfrm>
            <a:off x="12382354" y="4536102"/>
            <a:ext cx="2715725" cy="468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16320"/>
          </a:xfrm>
          <a:prstGeom prst="rect">
            <a:avLst/>
          </a:prstGeom>
          <a:noFill/>
        </p:spPr>
        <p:txBody>
          <a:bodyPr wrap="square" rtlCol="0">
            <a:spAutoFit/>
          </a:bodyPr>
          <a:lstStyle/>
          <a:p>
            <a:r>
              <a:rPr lang="de-DE" sz="1800" b="1" dirty="0">
                <a:latin typeface="+mn-lt"/>
              </a:rPr>
              <a:t>Berechtigungs-nachweise</a:t>
            </a:r>
          </a:p>
          <a:p>
            <a:endParaRPr lang="de-DE" sz="1800" b="1" dirty="0">
              <a:latin typeface="+mn-lt"/>
            </a:endParaRPr>
          </a:p>
          <a:p>
            <a:pPr marL="285750" indent="-285750">
              <a:buFont typeface="Arial" panose="020B0604020202020204" pitchFamily="34" charset="0"/>
              <a:buChar char="•"/>
            </a:pPr>
            <a:r>
              <a:rPr lang="de-DE" sz="1800" dirty="0">
                <a:latin typeface="+mn-lt"/>
              </a:rPr>
              <a:t>Nutzernamen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Passwörter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Authentifizierungs-mechanismen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Fragen zur Sicherheit</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16320"/>
          </a:xfrm>
          <a:prstGeom prst="rect">
            <a:avLst/>
          </a:prstGeom>
          <a:noFill/>
        </p:spPr>
        <p:txBody>
          <a:bodyPr wrap="square" rtlCol="0">
            <a:spAutoFit/>
          </a:bodyPr>
          <a:lstStyle/>
          <a:p>
            <a:r>
              <a:rPr lang="de-DE" sz="1800" b="1">
                <a:latin typeface="+mn-lt"/>
              </a:rPr>
              <a:t>Online-Profile</a:t>
            </a:r>
          </a:p>
          <a:p>
            <a:pPr algn="ctr"/>
            <a:endParaRPr lang="de-DE" sz="1800" b="1">
              <a:latin typeface="+mn-lt"/>
            </a:endParaRPr>
          </a:p>
          <a:p>
            <a:pPr marL="285750" indent="-285750">
              <a:buFont typeface="Arial" panose="020B0604020202020204" pitchFamily="34" charset="0"/>
              <a:buChar char="•"/>
            </a:pPr>
            <a:r>
              <a:rPr lang="de-DE" sz="1800">
                <a:latin typeface="+mn-lt"/>
              </a:rPr>
              <a:t>Soziale Medien (Facebook, Instagram, Twitter, usw.)</a:t>
            </a:r>
          </a:p>
          <a:p>
            <a:pPr marL="285750" indent="-285750">
              <a:buFont typeface="Arial" panose="020B0604020202020204" pitchFamily="34" charset="0"/>
              <a:buChar char="•"/>
            </a:pPr>
            <a:r>
              <a:rPr lang="de-DE" sz="1800">
                <a:latin typeface="+mn-lt"/>
              </a:rPr>
              <a:t>Berufliche Vernetzung (LinkedIn, etc.)</a:t>
            </a:r>
          </a:p>
          <a:p>
            <a:pPr marL="285750" indent="-285750">
              <a:buFont typeface="Arial" panose="020B0604020202020204" pitchFamily="34" charset="0"/>
              <a:buChar char="•"/>
            </a:pPr>
            <a:r>
              <a:rPr lang="de-DE" sz="1800">
                <a:latin typeface="+mn-lt"/>
              </a:rPr>
              <a:t>Online-Foren und -Gemeinschaften</a:t>
            </a:r>
          </a:p>
          <a:p>
            <a:pPr marL="285750" indent="-285750">
              <a:buFont typeface="Arial" panose="020B0604020202020204" pitchFamily="34" charset="0"/>
              <a:buChar char="•"/>
            </a:pPr>
            <a:r>
              <a:rPr lang="de-DE" sz="1800">
                <a:latin typeface="+mn-lt"/>
              </a:rPr>
              <a:t>Blog oder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de-DE" sz="1800" b="1">
                <a:latin typeface="+mn-lt"/>
              </a:rPr>
              <a:t>Digitaler Fußabdruck</a:t>
            </a:r>
          </a:p>
          <a:p>
            <a:endParaRPr lang="de-DE" sz="1800" b="1">
              <a:latin typeface="+mn-lt"/>
            </a:endParaRPr>
          </a:p>
          <a:p>
            <a:pPr marL="285750" indent="-285750">
              <a:buFont typeface="Arial" panose="020B0604020202020204" pitchFamily="34" charset="0"/>
              <a:buChar char="•"/>
            </a:pPr>
            <a:r>
              <a:rPr lang="de-DE" sz="1800">
                <a:latin typeface="+mn-lt"/>
              </a:rPr>
              <a:t>Suchverlauf</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Protokolle der Website-Besuche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Online-Käufe und -Transaktionen</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Beiträge, Reaktionen und Kommentare in den sozialen Medien</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524315"/>
          </a:xfrm>
          <a:prstGeom prst="rect">
            <a:avLst/>
          </a:prstGeom>
          <a:noFill/>
        </p:spPr>
        <p:txBody>
          <a:bodyPr wrap="square" rtlCol="0">
            <a:spAutoFit/>
          </a:bodyPr>
          <a:lstStyle/>
          <a:p>
            <a:r>
              <a:rPr lang="de-DE" sz="1800" b="1" dirty="0">
                <a:latin typeface="+mn-lt"/>
              </a:rPr>
              <a:t>Datenschutz-Einstellungen</a:t>
            </a:r>
          </a:p>
          <a:p>
            <a:endParaRPr lang="de-DE" sz="1800" b="1" dirty="0">
              <a:latin typeface="+mn-lt"/>
            </a:endParaRPr>
          </a:p>
          <a:p>
            <a:pPr marL="285750" indent="-285750">
              <a:buFont typeface="Arial" panose="020B0604020202020204" pitchFamily="34" charset="0"/>
              <a:buChar char="•"/>
            </a:pPr>
            <a:r>
              <a:rPr lang="de-DE" sz="1800" dirty="0">
                <a:latin typeface="+mn-lt"/>
              </a:rPr>
              <a:t>Datenschutz-kontrollen in sozialen Medien</a:t>
            </a:r>
          </a:p>
          <a:p>
            <a:pPr marL="285750" indent="-285750">
              <a:buFont typeface="Arial" panose="020B0604020202020204" pitchFamily="34" charset="0"/>
              <a:buChar char="•"/>
            </a:pPr>
            <a:r>
              <a:rPr lang="de-DE" sz="1800" dirty="0">
                <a:latin typeface="+mn-lt"/>
              </a:rPr>
              <a:t>Wer kann Ihre Beiträge und Profil-informationen sehen?</a:t>
            </a:r>
          </a:p>
          <a:p>
            <a:pPr marL="285750" indent="-285750">
              <a:buFont typeface="Arial" panose="020B0604020202020204" pitchFamily="34" charset="0"/>
              <a:buChar char="•"/>
            </a:pPr>
            <a:r>
              <a:rPr lang="de-DE" sz="1800" dirty="0">
                <a:latin typeface="+mn-lt"/>
              </a:rPr>
              <a:t>Datenerfassung durch Anwendungen und Websites Dritter</a:t>
            </a:r>
          </a:p>
          <a:p>
            <a:pPr marL="285750" indent="-285750">
              <a:buFont typeface="Arial" panose="020B0604020202020204" pitchFamily="34" charset="0"/>
              <a:buChar char="•"/>
            </a:pPr>
            <a:r>
              <a:rPr lang="de-DE" sz="1800" dirty="0">
                <a:latin typeface="+mn-lt"/>
              </a:rPr>
              <a:t>Abmeldung von gezielter Werbung</a:t>
            </a:r>
          </a:p>
        </p:txBody>
      </p:sp>
      <p:sp>
        <p:nvSpPr>
          <p:cNvPr id="4" name="CasellaDiTesto 3">
            <a:extLst>
              <a:ext uri="{FF2B5EF4-FFF2-40B4-BE49-F238E27FC236}">
                <a16:creationId xmlns:a16="http://schemas.microsoft.com/office/drawing/2014/main" id="{D0BCC45C-A58E-4C19-81BC-C9F60771359B}"/>
              </a:ext>
            </a:extLst>
          </p:cNvPr>
          <p:cNvSpPr txBox="1"/>
          <p:nvPr/>
        </p:nvSpPr>
        <p:spPr>
          <a:xfrm>
            <a:off x="1425675" y="4774168"/>
            <a:ext cx="2595564" cy="3416320"/>
          </a:xfrm>
          <a:prstGeom prst="rect">
            <a:avLst/>
          </a:prstGeom>
          <a:noFill/>
        </p:spPr>
        <p:txBody>
          <a:bodyPr wrap="square" rtlCol="0">
            <a:spAutoFit/>
          </a:bodyPr>
          <a:lstStyle/>
          <a:p>
            <a:r>
              <a:rPr lang="de-DE" sz="1800" b="1">
                <a:latin typeface="+mn-lt"/>
              </a:rPr>
              <a:t>Persönliche Informationen</a:t>
            </a:r>
          </a:p>
          <a:p>
            <a:endParaRPr lang="de-DE" sz="1800" b="1">
              <a:latin typeface="+mn-lt"/>
            </a:endParaRPr>
          </a:p>
          <a:p>
            <a:pPr marL="285750" indent="-285750">
              <a:buFont typeface="Arial" panose="020B0604020202020204" pitchFamily="34" charset="0"/>
              <a:buChar char="•"/>
            </a:pPr>
            <a:r>
              <a:rPr lang="de-DE" sz="1800">
                <a:latin typeface="+mn-lt"/>
              </a:rPr>
              <a:t>Name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Alter</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Adressen und Nummern (physisch und nicht physisch)</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Biometrische Daten</a:t>
            </a:r>
          </a:p>
        </p:txBody>
      </p:sp>
    </p:spTree>
    <p:extLst>
      <p:ext uri="{BB962C8B-B14F-4D97-AF65-F5344CB8AC3E}">
        <p14:creationId xmlns:p14="http://schemas.microsoft.com/office/powerpoint/2010/main" val="10098634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7" name="Rettangolo con angoli arrotondati 16">
            <a:extLst>
              <a:ext uri="{FF2B5EF4-FFF2-40B4-BE49-F238E27FC236}">
                <a16:creationId xmlns:a16="http://schemas.microsoft.com/office/drawing/2014/main" id="{FC84042A-97FC-7C17-58CC-CB1EDCE77614}"/>
              </a:ext>
            </a:extLst>
          </p:cNvPr>
          <p:cNvSpPr/>
          <p:nvPr/>
        </p:nvSpPr>
        <p:spPr>
          <a:xfrm>
            <a:off x="15149366" y="4536102"/>
            <a:ext cx="2715725" cy="468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4"/>
              </a:solidFill>
            </a:endParaRPr>
          </a:p>
        </p:txBody>
      </p:sp>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16320"/>
          </a:xfrm>
          <a:prstGeom prst="rect">
            <a:avLst/>
          </a:prstGeom>
          <a:noFill/>
        </p:spPr>
        <p:txBody>
          <a:bodyPr wrap="square" rtlCol="0">
            <a:spAutoFit/>
          </a:bodyPr>
          <a:lstStyle/>
          <a:p>
            <a:r>
              <a:rPr lang="de-DE" sz="1800" b="1" dirty="0">
                <a:latin typeface="+mn-lt"/>
              </a:rPr>
              <a:t>Berechtigungs-nachweise</a:t>
            </a:r>
          </a:p>
          <a:p>
            <a:endParaRPr lang="de-DE" sz="1800" b="1" dirty="0">
              <a:latin typeface="+mn-lt"/>
            </a:endParaRPr>
          </a:p>
          <a:p>
            <a:pPr marL="285750" indent="-285750">
              <a:buFont typeface="Arial" panose="020B0604020202020204" pitchFamily="34" charset="0"/>
              <a:buChar char="•"/>
            </a:pPr>
            <a:r>
              <a:rPr lang="de-DE" sz="1800" dirty="0">
                <a:latin typeface="+mn-lt"/>
              </a:rPr>
              <a:t>Nutzernamen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Passwörter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Authentifizierungs-mechanismen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Fragen zur Sicherheit</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16320"/>
          </a:xfrm>
          <a:prstGeom prst="rect">
            <a:avLst/>
          </a:prstGeom>
          <a:noFill/>
        </p:spPr>
        <p:txBody>
          <a:bodyPr wrap="square" rtlCol="0">
            <a:spAutoFit/>
          </a:bodyPr>
          <a:lstStyle/>
          <a:p>
            <a:r>
              <a:rPr lang="de-DE" sz="1800" b="1">
                <a:latin typeface="+mn-lt"/>
              </a:rPr>
              <a:t>Online-Profile</a:t>
            </a:r>
          </a:p>
          <a:p>
            <a:pPr algn="ctr"/>
            <a:endParaRPr lang="de-DE" sz="1800" b="1">
              <a:latin typeface="+mn-lt"/>
            </a:endParaRPr>
          </a:p>
          <a:p>
            <a:pPr marL="285750" indent="-285750">
              <a:buFont typeface="Arial" panose="020B0604020202020204" pitchFamily="34" charset="0"/>
              <a:buChar char="•"/>
            </a:pPr>
            <a:r>
              <a:rPr lang="de-DE" sz="1800">
                <a:latin typeface="+mn-lt"/>
              </a:rPr>
              <a:t>Soziale Medien (Facebook, Instagram, Twitter, usw.)</a:t>
            </a:r>
          </a:p>
          <a:p>
            <a:pPr marL="285750" indent="-285750">
              <a:buFont typeface="Arial" panose="020B0604020202020204" pitchFamily="34" charset="0"/>
              <a:buChar char="•"/>
            </a:pPr>
            <a:r>
              <a:rPr lang="de-DE" sz="1800">
                <a:latin typeface="+mn-lt"/>
              </a:rPr>
              <a:t>Berufliche Vernetzung (LinkedIn, usw.)</a:t>
            </a:r>
          </a:p>
          <a:p>
            <a:pPr marL="285750" indent="-285750">
              <a:buFont typeface="Arial" panose="020B0604020202020204" pitchFamily="34" charset="0"/>
              <a:buChar char="•"/>
            </a:pPr>
            <a:r>
              <a:rPr lang="de-DE" sz="1800">
                <a:latin typeface="+mn-lt"/>
              </a:rPr>
              <a:t>Online-Foren und -Gemeinschaften</a:t>
            </a:r>
          </a:p>
          <a:p>
            <a:pPr marL="285750" indent="-285750">
              <a:buFont typeface="Arial" panose="020B0604020202020204" pitchFamily="34" charset="0"/>
              <a:buChar char="•"/>
            </a:pPr>
            <a:r>
              <a:rPr lang="de-DE" sz="1800">
                <a:latin typeface="+mn-lt"/>
              </a:rPr>
              <a:t>Blog oder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de-DE" sz="1800" b="1">
                <a:latin typeface="+mn-lt"/>
              </a:rPr>
              <a:t>Digitaler Fußabdruck</a:t>
            </a:r>
          </a:p>
          <a:p>
            <a:endParaRPr lang="de-DE" sz="1800" b="1">
              <a:latin typeface="+mn-lt"/>
            </a:endParaRPr>
          </a:p>
          <a:p>
            <a:pPr marL="285750" indent="-285750">
              <a:buFont typeface="Arial" panose="020B0604020202020204" pitchFamily="34" charset="0"/>
              <a:buChar char="•"/>
            </a:pPr>
            <a:r>
              <a:rPr lang="de-DE" sz="1800">
                <a:latin typeface="+mn-lt"/>
              </a:rPr>
              <a:t>Suchverlauf</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Protokolle der Website-Besuche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Online-Käufe und -Transaktionen</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Beiträge, Reaktionen und Kommentare in den sozialen Medien</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524315"/>
          </a:xfrm>
          <a:prstGeom prst="rect">
            <a:avLst/>
          </a:prstGeom>
          <a:noFill/>
        </p:spPr>
        <p:txBody>
          <a:bodyPr wrap="square" rtlCol="0">
            <a:spAutoFit/>
          </a:bodyPr>
          <a:lstStyle/>
          <a:p>
            <a:r>
              <a:rPr lang="de-DE" sz="1800" b="1" dirty="0">
                <a:latin typeface="+mn-lt"/>
              </a:rPr>
              <a:t>Datenschutz-Einstellungen</a:t>
            </a:r>
          </a:p>
          <a:p>
            <a:endParaRPr lang="de-DE" sz="1800" b="1" dirty="0">
              <a:latin typeface="+mn-lt"/>
            </a:endParaRPr>
          </a:p>
          <a:p>
            <a:pPr marL="285750" indent="-285750">
              <a:buFont typeface="Arial" panose="020B0604020202020204" pitchFamily="34" charset="0"/>
              <a:buChar char="•"/>
            </a:pPr>
            <a:r>
              <a:rPr lang="de-DE" sz="1800" dirty="0">
                <a:latin typeface="+mn-lt"/>
              </a:rPr>
              <a:t>Datenschutz-kontrollen in sozialen Medien</a:t>
            </a:r>
          </a:p>
          <a:p>
            <a:pPr marL="285750" indent="-285750">
              <a:buFont typeface="Arial" panose="020B0604020202020204" pitchFamily="34" charset="0"/>
              <a:buChar char="•"/>
            </a:pPr>
            <a:r>
              <a:rPr lang="de-DE" sz="1800" dirty="0">
                <a:latin typeface="+mn-lt"/>
              </a:rPr>
              <a:t>Wer kann Ihre Beiträge und Profil-informationen sehen?</a:t>
            </a:r>
          </a:p>
          <a:p>
            <a:pPr marL="285750" indent="-285750">
              <a:buFont typeface="Arial" panose="020B0604020202020204" pitchFamily="34" charset="0"/>
              <a:buChar char="•"/>
            </a:pPr>
            <a:r>
              <a:rPr lang="de-DE" sz="1800" dirty="0">
                <a:latin typeface="+mn-lt"/>
              </a:rPr>
              <a:t>Datenerfassung durch Anwendungen und Websites Dritter</a:t>
            </a:r>
          </a:p>
          <a:p>
            <a:pPr marL="285750" indent="-285750">
              <a:buFont typeface="Arial" panose="020B0604020202020204" pitchFamily="34" charset="0"/>
              <a:buChar char="•"/>
            </a:pPr>
            <a:r>
              <a:rPr lang="de-DE" sz="1800" dirty="0">
                <a:latin typeface="+mn-lt"/>
              </a:rPr>
              <a:t>Abmeldung von gezielter Werbung</a:t>
            </a: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3970318"/>
          </a:xfrm>
          <a:prstGeom prst="rect">
            <a:avLst/>
          </a:prstGeom>
          <a:noFill/>
        </p:spPr>
        <p:txBody>
          <a:bodyPr wrap="square" rtlCol="0">
            <a:spAutoFit/>
          </a:bodyPr>
          <a:lstStyle/>
          <a:p>
            <a:r>
              <a:rPr lang="de-DE" sz="1800" b="1">
                <a:latin typeface="+mn-lt"/>
              </a:rPr>
              <a:t>Online-Ruf</a:t>
            </a:r>
          </a:p>
          <a:p>
            <a:endParaRPr lang="de-DE" sz="1800">
              <a:latin typeface="+mn-lt"/>
            </a:endParaRPr>
          </a:p>
          <a:p>
            <a:pPr marL="285750" indent="-285750">
              <a:buFont typeface="Arial" panose="020B0604020202020204" pitchFamily="34" charset="0"/>
              <a:buChar char="•"/>
            </a:pPr>
            <a:r>
              <a:rPr lang="de-DE" sz="1800">
                <a:latin typeface="+mn-lt"/>
              </a:rPr>
              <a:t>Feedback und Bewertungen</a:t>
            </a:r>
          </a:p>
          <a:p>
            <a:pPr marL="285750" indent="-285750">
              <a:buFont typeface="Arial" panose="020B0604020202020204" pitchFamily="34" charset="0"/>
              <a:buChar char="•"/>
            </a:pPr>
            <a:r>
              <a:rPr lang="de-DE" sz="1800">
                <a:latin typeface="+mn-lt"/>
              </a:rPr>
              <a:t>Befürwortungen und Empfehlungen auf den Websites des Netzes</a:t>
            </a:r>
          </a:p>
          <a:p>
            <a:pPr marL="285750" indent="-285750">
              <a:buFont typeface="Arial" panose="020B0604020202020204" pitchFamily="34" charset="0"/>
              <a:buChar char="•"/>
            </a:pPr>
            <a:r>
              <a:rPr lang="de-DE" sz="1800">
                <a:latin typeface="+mn-lt"/>
              </a:rPr>
              <a:t>Reaktionen und Kommentare auf eigene Beiträge</a:t>
            </a:r>
          </a:p>
          <a:p>
            <a:pPr marL="285750" indent="-285750">
              <a:buFont typeface="Arial" panose="020B0604020202020204" pitchFamily="34" charset="0"/>
              <a:buChar char="•"/>
            </a:pPr>
            <a:r>
              <a:rPr lang="de-DE" sz="1800">
                <a:latin typeface="+mn-lt"/>
              </a:rPr>
              <a:t>Online-Präsenz in Zeitungsartikeln oder Blogs</a:t>
            </a:r>
          </a:p>
        </p:txBody>
      </p:sp>
      <p:sp>
        <p:nvSpPr>
          <p:cNvPr id="4" name="CasellaDiTesto 3">
            <a:extLst>
              <a:ext uri="{FF2B5EF4-FFF2-40B4-BE49-F238E27FC236}">
                <a16:creationId xmlns:a16="http://schemas.microsoft.com/office/drawing/2014/main" id="{CBCFEE63-718D-4037-5FDF-FFB24F03E68F}"/>
              </a:ext>
            </a:extLst>
          </p:cNvPr>
          <p:cNvSpPr txBox="1"/>
          <p:nvPr/>
        </p:nvSpPr>
        <p:spPr>
          <a:xfrm>
            <a:off x="1425675" y="4774168"/>
            <a:ext cx="2595564" cy="3416320"/>
          </a:xfrm>
          <a:prstGeom prst="rect">
            <a:avLst/>
          </a:prstGeom>
          <a:noFill/>
        </p:spPr>
        <p:txBody>
          <a:bodyPr wrap="square" rtlCol="0">
            <a:spAutoFit/>
          </a:bodyPr>
          <a:lstStyle/>
          <a:p>
            <a:r>
              <a:rPr lang="de-DE" sz="1800" b="1">
                <a:latin typeface="+mn-lt"/>
              </a:rPr>
              <a:t>Persönliche Informationen</a:t>
            </a:r>
          </a:p>
          <a:p>
            <a:endParaRPr lang="de-DE" sz="1800" b="1">
              <a:latin typeface="+mn-lt"/>
            </a:endParaRPr>
          </a:p>
          <a:p>
            <a:pPr marL="285750" indent="-285750">
              <a:buFont typeface="Arial" panose="020B0604020202020204" pitchFamily="34" charset="0"/>
              <a:buChar char="•"/>
            </a:pPr>
            <a:r>
              <a:rPr lang="de-DE" sz="1800">
                <a:latin typeface="+mn-lt"/>
              </a:rPr>
              <a:t>Name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Alter</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Adressen und Nummern (physisch und nicht physisch)</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Biometrische Daten</a:t>
            </a:r>
          </a:p>
        </p:txBody>
      </p:sp>
    </p:spTree>
    <p:extLst>
      <p:ext uri="{BB962C8B-B14F-4D97-AF65-F5344CB8AC3E}">
        <p14:creationId xmlns:p14="http://schemas.microsoft.com/office/powerpoint/2010/main" val="13593573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6" name="CasellaDiTesto 5">
            <a:extLst>
              <a:ext uri="{FF2B5EF4-FFF2-40B4-BE49-F238E27FC236}">
                <a16:creationId xmlns:a16="http://schemas.microsoft.com/office/drawing/2014/main" id="{F55453AE-10B2-4EF7-64EC-1DA4913C9861}"/>
              </a:ext>
            </a:extLst>
          </p:cNvPr>
          <p:cNvSpPr txBox="1"/>
          <p:nvPr/>
        </p:nvSpPr>
        <p:spPr>
          <a:xfrm>
            <a:off x="1425675" y="4774168"/>
            <a:ext cx="2595564" cy="3416320"/>
          </a:xfrm>
          <a:prstGeom prst="rect">
            <a:avLst/>
          </a:prstGeom>
          <a:noFill/>
        </p:spPr>
        <p:txBody>
          <a:bodyPr wrap="square" rtlCol="0">
            <a:spAutoFit/>
          </a:bodyPr>
          <a:lstStyle/>
          <a:p>
            <a:r>
              <a:rPr lang="de-DE" sz="1800" b="1" dirty="0">
                <a:latin typeface="+mn-lt"/>
              </a:rPr>
              <a:t>Persönliche Informationen</a:t>
            </a:r>
          </a:p>
          <a:p>
            <a:endParaRPr lang="de-DE" sz="1800" b="1" dirty="0">
              <a:latin typeface="+mn-lt"/>
            </a:endParaRPr>
          </a:p>
          <a:p>
            <a:pPr marL="285750" indent="-285750">
              <a:buFont typeface="Arial" panose="020B0604020202020204" pitchFamily="34" charset="0"/>
              <a:buChar char="•"/>
            </a:pPr>
            <a:r>
              <a:rPr lang="de-DE" sz="1800" dirty="0">
                <a:latin typeface="+mn-lt"/>
              </a:rPr>
              <a:t>Name</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Alter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Adressen und Nummern (physisch und nicht physisch)</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Biometrische Daten</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16320"/>
          </a:xfrm>
          <a:prstGeom prst="rect">
            <a:avLst/>
          </a:prstGeom>
          <a:noFill/>
        </p:spPr>
        <p:txBody>
          <a:bodyPr wrap="square" rtlCol="0">
            <a:spAutoFit/>
          </a:bodyPr>
          <a:lstStyle/>
          <a:p>
            <a:r>
              <a:rPr lang="de-DE" sz="1800" b="1" dirty="0">
                <a:latin typeface="+mn-lt"/>
              </a:rPr>
              <a:t>Berechtigungs-nachweise</a:t>
            </a:r>
          </a:p>
          <a:p>
            <a:endParaRPr lang="de-DE" sz="1800" b="1" dirty="0">
              <a:latin typeface="+mn-lt"/>
            </a:endParaRPr>
          </a:p>
          <a:p>
            <a:pPr marL="285750" indent="-285750">
              <a:buFont typeface="Arial" panose="020B0604020202020204" pitchFamily="34" charset="0"/>
              <a:buChar char="•"/>
            </a:pPr>
            <a:r>
              <a:rPr lang="de-DE" sz="1800" dirty="0">
                <a:latin typeface="+mn-lt"/>
              </a:rPr>
              <a:t>Nutzernamen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Passwörter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Authentifizierungs-mechanismen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Fragen zur Sicherheit</a:t>
            </a:r>
          </a:p>
        </p:txBody>
      </p:sp>
      <p:sp>
        <p:nvSpPr>
          <p:cNvPr id="8" name="CasellaDiTesto 7">
            <a:extLst>
              <a:ext uri="{FF2B5EF4-FFF2-40B4-BE49-F238E27FC236}">
                <a16:creationId xmlns:a16="http://schemas.microsoft.com/office/drawing/2014/main" id="{8612B016-16F7-C482-267C-3E79D7ED5612}"/>
              </a:ext>
            </a:extLst>
          </p:cNvPr>
          <p:cNvSpPr txBox="1"/>
          <p:nvPr/>
        </p:nvSpPr>
        <p:spPr>
          <a:xfrm>
            <a:off x="6959698" y="4774168"/>
            <a:ext cx="2544277" cy="3416320"/>
          </a:xfrm>
          <a:prstGeom prst="rect">
            <a:avLst/>
          </a:prstGeom>
          <a:noFill/>
        </p:spPr>
        <p:txBody>
          <a:bodyPr wrap="square" rtlCol="0">
            <a:spAutoFit/>
          </a:bodyPr>
          <a:lstStyle/>
          <a:p>
            <a:r>
              <a:rPr lang="de-DE" sz="1800" b="1">
                <a:latin typeface="+mn-lt"/>
              </a:rPr>
              <a:t>Online-Profile</a:t>
            </a:r>
          </a:p>
          <a:p>
            <a:pPr algn="ctr"/>
            <a:endParaRPr lang="de-DE" sz="1800" b="1">
              <a:latin typeface="+mn-lt"/>
            </a:endParaRPr>
          </a:p>
          <a:p>
            <a:pPr marL="285750" indent="-285750">
              <a:buFont typeface="Arial" panose="020B0604020202020204" pitchFamily="34" charset="0"/>
              <a:buChar char="•"/>
            </a:pPr>
            <a:r>
              <a:rPr lang="de-DE" sz="1800">
                <a:latin typeface="+mn-lt"/>
              </a:rPr>
              <a:t>Soziale Medien (Facebook, Instagram, Twitter, usw.)</a:t>
            </a:r>
          </a:p>
          <a:p>
            <a:pPr marL="285750" indent="-285750">
              <a:buFont typeface="Arial" panose="020B0604020202020204" pitchFamily="34" charset="0"/>
              <a:buChar char="•"/>
            </a:pPr>
            <a:r>
              <a:rPr lang="de-DE" sz="1800">
                <a:latin typeface="+mn-lt"/>
              </a:rPr>
              <a:t>Berufliche Vernetzung (LinkedIn, usw.)</a:t>
            </a:r>
          </a:p>
          <a:p>
            <a:pPr marL="285750" indent="-285750">
              <a:buFont typeface="Arial" panose="020B0604020202020204" pitchFamily="34" charset="0"/>
              <a:buChar char="•"/>
            </a:pPr>
            <a:r>
              <a:rPr lang="de-DE" sz="1800">
                <a:latin typeface="+mn-lt"/>
              </a:rPr>
              <a:t>Online-Foren und -Gemeinschaften</a:t>
            </a:r>
          </a:p>
          <a:p>
            <a:pPr marL="285750" indent="-285750">
              <a:buFont typeface="Arial" panose="020B0604020202020204" pitchFamily="34" charset="0"/>
              <a:buChar char="•"/>
            </a:pPr>
            <a:r>
              <a:rPr lang="de-DE" sz="1800">
                <a:latin typeface="+mn-lt"/>
              </a:rPr>
              <a:t>Blog oder Website</a:t>
            </a:r>
          </a:p>
        </p:txBody>
      </p:sp>
      <p:sp>
        <p:nvSpPr>
          <p:cNvPr id="9" name="CasellaDiTesto 8">
            <a:extLst>
              <a:ext uri="{FF2B5EF4-FFF2-40B4-BE49-F238E27FC236}">
                <a16:creationId xmlns:a16="http://schemas.microsoft.com/office/drawing/2014/main" id="{4FB32378-28B2-32B5-7267-F282CCF7B290}"/>
              </a:ext>
            </a:extLst>
          </p:cNvPr>
          <p:cNvSpPr txBox="1"/>
          <p:nvPr/>
        </p:nvSpPr>
        <p:spPr>
          <a:xfrm>
            <a:off x="9726710" y="4774168"/>
            <a:ext cx="2544277" cy="3970318"/>
          </a:xfrm>
          <a:prstGeom prst="rect">
            <a:avLst/>
          </a:prstGeom>
          <a:noFill/>
        </p:spPr>
        <p:txBody>
          <a:bodyPr wrap="square" rtlCol="0">
            <a:spAutoFit/>
          </a:bodyPr>
          <a:lstStyle/>
          <a:p>
            <a:r>
              <a:rPr lang="de-DE" sz="1800" b="1">
                <a:latin typeface="+mn-lt"/>
              </a:rPr>
              <a:t>Digitaler Fußabdruck</a:t>
            </a:r>
          </a:p>
          <a:p>
            <a:endParaRPr lang="de-DE" sz="1800" b="1">
              <a:latin typeface="+mn-lt"/>
            </a:endParaRPr>
          </a:p>
          <a:p>
            <a:pPr marL="285750" indent="-285750">
              <a:buFont typeface="Arial" panose="020B0604020202020204" pitchFamily="34" charset="0"/>
              <a:buChar char="•"/>
            </a:pPr>
            <a:r>
              <a:rPr lang="de-DE" sz="1800">
                <a:latin typeface="+mn-lt"/>
              </a:rPr>
              <a:t>Suchverlauf</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Protokolle der Website-Besuche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Online-Käufe und -Transaktionen</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Beiträge, Reaktionen und Kommentare in den sozialen Medien</a:t>
            </a:r>
          </a:p>
        </p:txBody>
      </p:sp>
      <p:sp>
        <p:nvSpPr>
          <p:cNvPr id="10" name="CasellaDiTesto 9">
            <a:extLst>
              <a:ext uri="{FF2B5EF4-FFF2-40B4-BE49-F238E27FC236}">
                <a16:creationId xmlns:a16="http://schemas.microsoft.com/office/drawing/2014/main" id="{3F68B585-EEF5-5A4C-0388-3FCABB5DB81E}"/>
              </a:ext>
            </a:extLst>
          </p:cNvPr>
          <p:cNvSpPr txBox="1"/>
          <p:nvPr/>
        </p:nvSpPr>
        <p:spPr>
          <a:xfrm>
            <a:off x="12493722" y="4774168"/>
            <a:ext cx="2544277" cy="4524315"/>
          </a:xfrm>
          <a:prstGeom prst="rect">
            <a:avLst/>
          </a:prstGeom>
          <a:noFill/>
        </p:spPr>
        <p:txBody>
          <a:bodyPr wrap="square" rtlCol="0">
            <a:spAutoFit/>
          </a:bodyPr>
          <a:lstStyle/>
          <a:p>
            <a:r>
              <a:rPr lang="de-DE" sz="1800" b="1" dirty="0">
                <a:latin typeface="+mn-lt"/>
              </a:rPr>
              <a:t>Datenschutz-Einstellungen</a:t>
            </a:r>
          </a:p>
          <a:p>
            <a:endParaRPr lang="de-DE" sz="1800" b="1" dirty="0">
              <a:latin typeface="+mn-lt"/>
            </a:endParaRPr>
          </a:p>
          <a:p>
            <a:pPr marL="285750" indent="-285750">
              <a:buFont typeface="Arial" panose="020B0604020202020204" pitchFamily="34" charset="0"/>
              <a:buChar char="•"/>
            </a:pPr>
            <a:r>
              <a:rPr lang="de-DE" sz="1800" dirty="0">
                <a:latin typeface="+mn-lt"/>
              </a:rPr>
              <a:t>Datenschutz-kontrollen in sozialen Medien</a:t>
            </a:r>
          </a:p>
          <a:p>
            <a:pPr marL="285750" indent="-285750">
              <a:buFont typeface="Arial" panose="020B0604020202020204" pitchFamily="34" charset="0"/>
              <a:buChar char="•"/>
            </a:pPr>
            <a:r>
              <a:rPr lang="de-DE" sz="1800" dirty="0">
                <a:latin typeface="+mn-lt"/>
              </a:rPr>
              <a:t>Wer kann Ihre Beiträge und Profil-informationen sehen?</a:t>
            </a:r>
          </a:p>
          <a:p>
            <a:pPr marL="285750" indent="-285750">
              <a:buFont typeface="Arial" panose="020B0604020202020204" pitchFamily="34" charset="0"/>
              <a:buChar char="•"/>
            </a:pPr>
            <a:r>
              <a:rPr lang="de-DE" sz="1800" dirty="0">
                <a:latin typeface="+mn-lt"/>
              </a:rPr>
              <a:t>Datenerfassung durch Anwendungen und Websites Dritter</a:t>
            </a:r>
          </a:p>
          <a:p>
            <a:pPr marL="285750" indent="-285750">
              <a:buFont typeface="Arial" panose="020B0604020202020204" pitchFamily="34" charset="0"/>
              <a:buChar char="•"/>
            </a:pPr>
            <a:r>
              <a:rPr lang="de-DE" sz="1800" dirty="0">
                <a:latin typeface="+mn-lt"/>
              </a:rPr>
              <a:t>Abmeldung von gezielter Werbung</a:t>
            </a:r>
          </a:p>
        </p:txBody>
      </p:sp>
      <p:sp>
        <p:nvSpPr>
          <p:cNvPr id="11" name="CasellaDiTesto 10">
            <a:extLst>
              <a:ext uri="{FF2B5EF4-FFF2-40B4-BE49-F238E27FC236}">
                <a16:creationId xmlns:a16="http://schemas.microsoft.com/office/drawing/2014/main" id="{FC7AF85F-B631-24EC-3235-23B07101058D}"/>
              </a:ext>
            </a:extLst>
          </p:cNvPr>
          <p:cNvSpPr txBox="1"/>
          <p:nvPr/>
        </p:nvSpPr>
        <p:spPr>
          <a:xfrm>
            <a:off x="15260734" y="4774168"/>
            <a:ext cx="2604357" cy="3970318"/>
          </a:xfrm>
          <a:prstGeom prst="rect">
            <a:avLst/>
          </a:prstGeom>
          <a:noFill/>
        </p:spPr>
        <p:txBody>
          <a:bodyPr wrap="square" rtlCol="0">
            <a:spAutoFit/>
          </a:bodyPr>
          <a:lstStyle/>
          <a:p>
            <a:r>
              <a:rPr lang="de-DE" sz="1800" b="1" dirty="0">
                <a:latin typeface="+mn-lt"/>
              </a:rPr>
              <a:t>Online-Ruf</a:t>
            </a:r>
          </a:p>
          <a:p>
            <a:endParaRPr lang="de-DE" sz="1800" dirty="0">
              <a:latin typeface="+mn-lt"/>
            </a:endParaRPr>
          </a:p>
          <a:p>
            <a:pPr marL="285750" indent="-285750">
              <a:buFont typeface="Arial" panose="020B0604020202020204" pitchFamily="34" charset="0"/>
              <a:buChar char="•"/>
            </a:pPr>
            <a:r>
              <a:rPr lang="de-DE" sz="1800" dirty="0">
                <a:latin typeface="+mn-lt"/>
              </a:rPr>
              <a:t>Feedback und Bewertungen</a:t>
            </a:r>
          </a:p>
          <a:p>
            <a:pPr marL="285750" indent="-285750">
              <a:buFont typeface="Arial" panose="020B0604020202020204" pitchFamily="34" charset="0"/>
              <a:buChar char="•"/>
            </a:pPr>
            <a:r>
              <a:rPr lang="de-DE" sz="1800" dirty="0">
                <a:latin typeface="+mn-lt"/>
              </a:rPr>
              <a:t>Befürwortungen und Empfehlungen auf den Websites des Netzes</a:t>
            </a:r>
          </a:p>
          <a:p>
            <a:pPr marL="285750" indent="-285750">
              <a:buFont typeface="Arial" panose="020B0604020202020204" pitchFamily="34" charset="0"/>
              <a:buChar char="•"/>
            </a:pPr>
            <a:r>
              <a:rPr lang="de-DE" sz="1800" dirty="0">
                <a:latin typeface="+mn-lt"/>
              </a:rPr>
              <a:t>Reaktionen und Kommentare auf  eigene Beiträge</a:t>
            </a:r>
          </a:p>
          <a:p>
            <a:pPr marL="285750" indent="-285750">
              <a:buFont typeface="Arial" panose="020B0604020202020204" pitchFamily="34" charset="0"/>
              <a:buChar char="•"/>
            </a:pPr>
            <a:r>
              <a:rPr lang="de-DE" sz="1800" dirty="0">
                <a:latin typeface="+mn-lt"/>
              </a:rPr>
              <a:t>Online-Präsenz in Zeitungsartikeln oder Blogs</a:t>
            </a:r>
          </a:p>
        </p:txBody>
      </p:sp>
    </p:spTree>
    <p:extLst>
      <p:ext uri="{BB962C8B-B14F-4D97-AF65-F5344CB8AC3E}">
        <p14:creationId xmlns:p14="http://schemas.microsoft.com/office/powerpoint/2010/main" val="406387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xmlns:a16="http://schemas.microsoft.com/office/drawing/2014/main" xmlns:p14="http://schemas.microsoft.com/office/powerpoint/2010/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Diese Elemente werden in dem zusammengefasst</a:t>
            </a:r>
            <a:r>
              <a:rPr lang="de-DE" sz="2200" b="1" dirty="0">
                <a:solidFill>
                  <a:schemeClr val="accent4"/>
                </a:solidFill>
                <a:latin typeface="+mn-lt"/>
                <a:ea typeface="Helvetica Neue"/>
                <a:cs typeface="Helvetica Neue"/>
                <a:sym typeface="Helvetica Neue"/>
              </a:rPr>
              <a:t>, was eine Person... </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pic>
        <p:nvPicPr>
          <p:cNvPr id="5" name="Elemento grafico 4" descr="Utente contorno">
            <a:extLst>
              <a:ext uri="{FF2B5EF4-FFF2-40B4-BE49-F238E27FC236}">
                <a16:creationId xmlns:a16="http://schemas.microsoft.com/office/drawing/2014/main" id="{35C17BA9-B968-D968-638E-0D1376D33A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2144240" y="4322309"/>
            <a:ext cx="2870792" cy="3019648"/>
          </a:xfrm>
          <a:prstGeom prst="rect">
            <a:avLst/>
          </a:prstGeom>
        </p:spPr>
      </p:pic>
      <p:pic>
        <p:nvPicPr>
          <p:cNvPr id="12" name="Elemento grafico 11" descr="Utente contorno">
            <a:extLst>
              <a:ext uri="{FF2B5EF4-FFF2-40B4-BE49-F238E27FC236}">
                <a16:creationId xmlns:a16="http://schemas.microsoft.com/office/drawing/2014/main" id="{3FFE274A-A502-1574-C4ED-5059271055F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5886051" y="4322309"/>
            <a:ext cx="2870792" cy="3019648"/>
          </a:xfrm>
          <a:prstGeom prst="rect">
            <a:avLst/>
          </a:prstGeom>
        </p:spPr>
      </p:pic>
      <p:pic>
        <p:nvPicPr>
          <p:cNvPr id="13" name="Elemento grafico 12" descr="Utente contorno">
            <a:extLst>
              <a:ext uri="{FF2B5EF4-FFF2-40B4-BE49-F238E27FC236}">
                <a16:creationId xmlns:a16="http://schemas.microsoft.com/office/drawing/2014/main" id="{099CDC2B-575E-F86E-EBF5-C3FA8EF701A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9627862" y="4322309"/>
            <a:ext cx="2870792" cy="3019648"/>
          </a:xfrm>
          <a:prstGeom prst="rect">
            <a:avLst/>
          </a:prstGeom>
        </p:spPr>
      </p:pic>
      <p:pic>
        <p:nvPicPr>
          <p:cNvPr id="14" name="Elemento grafico 13" descr="Utente contorno">
            <a:extLst>
              <a:ext uri="{FF2B5EF4-FFF2-40B4-BE49-F238E27FC236}">
                <a16:creationId xmlns:a16="http://schemas.microsoft.com/office/drawing/2014/main" id="{919F3441-24E8-A671-16E2-0FE9155DD43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4600" t="12297" r="14160" b="12768"/>
          <a:stretch/>
        </p:blipFill>
        <p:spPr>
          <a:xfrm>
            <a:off x="13369673" y="4322309"/>
            <a:ext cx="2870792" cy="3019648"/>
          </a:xfrm>
          <a:prstGeom prst="rect">
            <a:avLst/>
          </a:prstGeom>
        </p:spPr>
      </p:pic>
      <p:sp>
        <p:nvSpPr>
          <p:cNvPr id="16" name="Google Shape;105;p4">
            <a:extLst>
              <a:ext uri="{FF2B5EF4-FFF2-40B4-BE49-F238E27FC236}">
                <a16:creationId xmlns:a16="http://schemas.microsoft.com/office/drawing/2014/main" id="{6A9059D5-EC74-A650-5676-B9B01DB0F2C5}"/>
              </a:ext>
            </a:extLst>
          </p:cNvPr>
          <p:cNvSpPr txBox="1"/>
          <p:nvPr/>
        </p:nvSpPr>
        <p:spPr>
          <a:xfrm>
            <a:off x="3190960" y="6864025"/>
            <a:ext cx="777351" cy="4308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a:solidFill>
                  <a:schemeClr val="accent4"/>
                </a:solidFill>
                <a:latin typeface="+mn-lt"/>
                <a:ea typeface="Helvetica Neue"/>
                <a:cs typeface="Helvetica Neue"/>
                <a:sym typeface="Helvetica Neue"/>
              </a:rPr>
              <a:t>...ist</a:t>
            </a:r>
          </a:p>
        </p:txBody>
      </p:sp>
      <p:sp>
        <p:nvSpPr>
          <p:cNvPr id="17" name="Google Shape;105;p4">
            <a:extLst>
              <a:ext uri="{FF2B5EF4-FFF2-40B4-BE49-F238E27FC236}">
                <a16:creationId xmlns:a16="http://schemas.microsoft.com/office/drawing/2014/main" id="{1FC52AB3-24A4-6CFA-AC2A-F790A5B7417F}"/>
              </a:ext>
            </a:extLst>
          </p:cNvPr>
          <p:cNvSpPr txBox="1"/>
          <p:nvPr/>
        </p:nvSpPr>
        <p:spPr>
          <a:xfrm>
            <a:off x="6577339" y="6864025"/>
            <a:ext cx="1488215" cy="4308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a:solidFill>
                  <a:schemeClr val="accent4"/>
                </a:solidFill>
                <a:latin typeface="+mn-lt"/>
                <a:ea typeface="Helvetica Neue"/>
                <a:cs typeface="Helvetica Neue"/>
                <a:sym typeface="Helvetica Neue"/>
              </a:rPr>
              <a:t>...weiß</a:t>
            </a:r>
          </a:p>
        </p:txBody>
      </p:sp>
      <p:sp>
        <p:nvSpPr>
          <p:cNvPr id="18" name="Google Shape;105;p4">
            <a:extLst>
              <a:ext uri="{FF2B5EF4-FFF2-40B4-BE49-F238E27FC236}">
                <a16:creationId xmlns:a16="http://schemas.microsoft.com/office/drawing/2014/main" id="{821A82B0-7C2C-88A6-84C8-09786874C973}"/>
              </a:ext>
            </a:extLst>
          </p:cNvPr>
          <p:cNvSpPr txBox="1"/>
          <p:nvPr/>
        </p:nvSpPr>
        <p:spPr>
          <a:xfrm>
            <a:off x="10502101" y="6864025"/>
            <a:ext cx="1122314" cy="4308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a:solidFill>
                  <a:schemeClr val="accent4"/>
                </a:solidFill>
                <a:latin typeface="+mn-lt"/>
                <a:ea typeface="Helvetica Neue"/>
                <a:cs typeface="Helvetica Neue"/>
                <a:sym typeface="Helvetica Neue"/>
              </a:rPr>
              <a:t>...hat</a:t>
            </a:r>
          </a:p>
        </p:txBody>
      </p:sp>
      <p:sp>
        <p:nvSpPr>
          <p:cNvPr id="19" name="Google Shape;105;p4">
            <a:extLst>
              <a:ext uri="{FF2B5EF4-FFF2-40B4-BE49-F238E27FC236}">
                <a16:creationId xmlns:a16="http://schemas.microsoft.com/office/drawing/2014/main" id="{0EAC241A-5A10-6806-E743-1EE99D07D493}"/>
              </a:ext>
            </a:extLst>
          </p:cNvPr>
          <p:cNvSpPr txBox="1"/>
          <p:nvPr/>
        </p:nvSpPr>
        <p:spPr>
          <a:xfrm>
            <a:off x="14146949" y="6864025"/>
            <a:ext cx="1316239" cy="4308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200" b="1">
                <a:solidFill>
                  <a:schemeClr val="accent4"/>
                </a:solidFill>
                <a:latin typeface="+mn-lt"/>
                <a:ea typeface="Helvetica Neue"/>
                <a:cs typeface="Helvetica Neue"/>
                <a:sym typeface="Helvetica Neue"/>
              </a:rPr>
              <a:t>...tut</a:t>
            </a:r>
          </a:p>
        </p:txBody>
      </p:sp>
      <p:sp>
        <p:nvSpPr>
          <p:cNvPr id="21" name="Google Shape;105;p4">
            <a:extLst>
              <a:ext uri="{FF2B5EF4-FFF2-40B4-BE49-F238E27FC236}">
                <a16:creationId xmlns:a16="http://schemas.microsoft.com/office/drawing/2014/main" id="{B03EE88E-A47B-4101-037D-A1B5E674CAB5}"/>
              </a:ext>
            </a:extLst>
          </p:cNvPr>
          <p:cNvSpPr txBox="1"/>
          <p:nvPr/>
        </p:nvSpPr>
        <p:spPr>
          <a:xfrm>
            <a:off x="1886445" y="7560724"/>
            <a:ext cx="3386380" cy="76940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de-DE" sz="2200">
                <a:solidFill>
                  <a:schemeClr val="accent4"/>
                </a:solidFill>
                <a:latin typeface="+mn-lt"/>
                <a:ea typeface="Helvetica Neue"/>
                <a:cs typeface="Helvetica Neue"/>
                <a:sym typeface="Helvetica Neue"/>
              </a:rPr>
              <a:t>Persönliche Informationen</a:t>
            </a:r>
          </a:p>
        </p:txBody>
      </p:sp>
      <p:sp>
        <p:nvSpPr>
          <p:cNvPr id="22" name="Google Shape;105;p4">
            <a:extLst>
              <a:ext uri="{FF2B5EF4-FFF2-40B4-BE49-F238E27FC236}">
                <a16:creationId xmlns:a16="http://schemas.microsoft.com/office/drawing/2014/main" id="{CCBF5233-5AFA-B954-07F8-21DA1736F172}"/>
              </a:ext>
            </a:extLst>
          </p:cNvPr>
          <p:cNvSpPr txBox="1"/>
          <p:nvPr/>
        </p:nvSpPr>
        <p:spPr>
          <a:xfrm>
            <a:off x="5928581" y="7560724"/>
            <a:ext cx="2864600" cy="144650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Berechtigungs-nachweise</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Datenschutz-Einstellungen</a:t>
            </a:r>
          </a:p>
        </p:txBody>
      </p:sp>
      <p:sp>
        <p:nvSpPr>
          <p:cNvPr id="23" name="Google Shape;105;p4">
            <a:extLst>
              <a:ext uri="{FF2B5EF4-FFF2-40B4-BE49-F238E27FC236}">
                <a16:creationId xmlns:a16="http://schemas.microsoft.com/office/drawing/2014/main" id="{57AEDADE-45C6-F853-7BD4-902794AA6304}"/>
              </a:ext>
            </a:extLst>
          </p:cNvPr>
          <p:cNvSpPr txBox="1"/>
          <p:nvPr/>
        </p:nvSpPr>
        <p:spPr>
          <a:xfrm>
            <a:off x="9790379" y="7560724"/>
            <a:ext cx="2535785" cy="43084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de-DE" sz="2200">
                <a:solidFill>
                  <a:schemeClr val="accent4"/>
                </a:solidFill>
                <a:latin typeface="+mn-lt"/>
                <a:ea typeface="Helvetica Neue"/>
                <a:cs typeface="Helvetica Neue"/>
                <a:sym typeface="Helvetica Neue"/>
              </a:rPr>
              <a:t>Online-Profile</a:t>
            </a:r>
          </a:p>
        </p:txBody>
      </p:sp>
      <p:sp>
        <p:nvSpPr>
          <p:cNvPr id="24" name="Google Shape;105;p4">
            <a:extLst>
              <a:ext uri="{FF2B5EF4-FFF2-40B4-BE49-F238E27FC236}">
                <a16:creationId xmlns:a16="http://schemas.microsoft.com/office/drawing/2014/main" id="{97E455FA-DB4A-9978-DA97-E88E0F973DBE}"/>
              </a:ext>
            </a:extLst>
          </p:cNvPr>
          <p:cNvSpPr txBox="1"/>
          <p:nvPr/>
        </p:nvSpPr>
        <p:spPr>
          <a:xfrm>
            <a:off x="13313434" y="7560724"/>
            <a:ext cx="3523137" cy="769401"/>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Digitaler Fußabdruck</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Online-Ruf</a:t>
            </a:r>
          </a:p>
        </p:txBody>
      </p:sp>
    </p:spTree>
    <p:extLst>
      <p:ext uri="{BB962C8B-B14F-4D97-AF65-F5344CB8AC3E}">
        <p14:creationId xmlns:p14="http://schemas.microsoft.com/office/powerpoint/2010/main" val="11574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5852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Einrichtung und Absicherung Ihrer Online-Präsenz</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Der Aufbau einer Online-Präsenz ermöglicht die Interaktion mit anderen, das Teilen von Interessen und das Engagement in der digitalen Welt.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Nach Angaben der Weltbank (ID4D </a:t>
            </a:r>
            <a:r>
              <a:rPr lang="de-DE" sz="2200" dirty="0" err="1">
                <a:solidFill>
                  <a:schemeClr val="accent4"/>
                </a:solidFill>
                <a:latin typeface="+mn-lt"/>
                <a:ea typeface="Helvetica Neue"/>
                <a:cs typeface="Helvetica Neue"/>
                <a:sym typeface="Helvetica Neue"/>
              </a:rPr>
              <a:t>Practitioner's</a:t>
            </a:r>
            <a:r>
              <a:rPr lang="de-DE" sz="2200" dirty="0">
                <a:solidFill>
                  <a:schemeClr val="accent4"/>
                </a:solidFill>
                <a:latin typeface="+mn-lt"/>
                <a:ea typeface="Helvetica Neue"/>
                <a:cs typeface="Helvetica Neue"/>
                <a:sym typeface="Helvetica Neue"/>
              </a:rPr>
              <a:t> Guide, 2019) basiert </a:t>
            </a:r>
            <a:r>
              <a:rPr lang="de-DE" sz="2200" b="1" dirty="0">
                <a:solidFill>
                  <a:schemeClr val="accent4"/>
                </a:solidFill>
                <a:latin typeface="+mn-lt"/>
                <a:ea typeface="Helvetica Neue"/>
                <a:cs typeface="Helvetica Neue"/>
                <a:sym typeface="Helvetica Neue"/>
              </a:rPr>
              <a:t>die Grundstruktur </a:t>
            </a:r>
            <a:r>
              <a:rPr lang="de-DE" sz="2200" dirty="0">
                <a:solidFill>
                  <a:schemeClr val="accent4"/>
                </a:solidFill>
                <a:latin typeface="+mn-lt"/>
                <a:ea typeface="Helvetica Neue"/>
                <a:cs typeface="Helvetica Neue"/>
                <a:sym typeface="Helvetica Neue"/>
              </a:rPr>
              <a:t>des digitalen Identitäts- und Identifizierungsprozesses </a:t>
            </a:r>
            <a:r>
              <a:rPr lang="de-DE" sz="2200" b="1" dirty="0">
                <a:solidFill>
                  <a:schemeClr val="accent4"/>
                </a:solidFill>
                <a:latin typeface="+mn-lt"/>
                <a:ea typeface="Helvetica Neue"/>
                <a:cs typeface="Helvetica Neue"/>
                <a:sym typeface="Helvetica Neue"/>
              </a:rPr>
              <a:t>auf:</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5" name="Rettangolo con angoli arrotondati 4">
            <a:extLst>
              <a:ext uri="{FF2B5EF4-FFF2-40B4-BE49-F238E27FC236}">
                <a16:creationId xmlns:a16="http://schemas.microsoft.com/office/drawing/2014/main" id="{BCA92E3C-AD96-2168-74F7-23F438C0ADC9}"/>
              </a:ext>
            </a:extLst>
          </p:cNvPr>
          <p:cNvSpPr/>
          <p:nvPr/>
        </p:nvSpPr>
        <p:spPr>
          <a:xfrm>
            <a:off x="1672219"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Wer sind Sie?</a:t>
            </a:r>
          </a:p>
        </p:txBody>
      </p:sp>
      <p:sp>
        <p:nvSpPr>
          <p:cNvPr id="12" name="Rettangolo con angoli arrotondati 11">
            <a:extLst>
              <a:ext uri="{FF2B5EF4-FFF2-40B4-BE49-F238E27FC236}">
                <a16:creationId xmlns:a16="http://schemas.microsoft.com/office/drawing/2014/main" id="{A32767E1-8A7B-85F4-B6D0-C98312E4A571}"/>
              </a:ext>
            </a:extLst>
          </p:cNvPr>
          <p:cNvSpPr/>
          <p:nvPr/>
        </p:nvSpPr>
        <p:spPr>
          <a:xfrm>
            <a:off x="6766608"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dirty="0">
                <a:solidFill>
                  <a:schemeClr val="accent4"/>
                </a:solidFill>
              </a:rPr>
              <a:t>Sind Sie der, der Sie vorgeben zu sein?</a:t>
            </a:r>
          </a:p>
        </p:txBody>
      </p:sp>
      <p:sp>
        <p:nvSpPr>
          <p:cNvPr id="13" name="Rettangolo con angoli arrotondati 12">
            <a:extLst>
              <a:ext uri="{FF2B5EF4-FFF2-40B4-BE49-F238E27FC236}">
                <a16:creationId xmlns:a16="http://schemas.microsoft.com/office/drawing/2014/main" id="{F28AFCFB-0242-2425-A6F6-322864E396CB}"/>
              </a:ext>
            </a:extLst>
          </p:cNvPr>
          <p:cNvSpPr/>
          <p:nvPr/>
        </p:nvSpPr>
        <p:spPr>
          <a:xfrm>
            <a:off x="11860997" y="5608042"/>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Sind Sie berechtigt oder förderfähig?</a:t>
            </a:r>
          </a:p>
        </p:txBody>
      </p:sp>
      <p:cxnSp>
        <p:nvCxnSpPr>
          <p:cNvPr id="15" name="Connettore 2 14">
            <a:extLst>
              <a:ext uri="{FF2B5EF4-FFF2-40B4-BE49-F238E27FC236}">
                <a16:creationId xmlns:a16="http://schemas.microsoft.com/office/drawing/2014/main" id="{5326FCBA-B44F-C4A6-1040-35293061B592}"/>
              </a:ext>
            </a:extLst>
          </p:cNvPr>
          <p:cNvCxnSpPr>
            <a:stCxn id="5" idx="2"/>
          </p:cNvCxnSpPr>
          <p:nvPr/>
        </p:nvCxnSpPr>
        <p:spPr>
          <a:xfrm>
            <a:off x="4049611"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FCF5F5DC-5467-0EDD-B05A-5C9198BA48A1}"/>
              </a:ext>
            </a:extLst>
          </p:cNvPr>
          <p:cNvCxnSpPr/>
          <p:nvPr/>
        </p:nvCxnSpPr>
        <p:spPr>
          <a:xfrm>
            <a:off x="9144000" y="6491394"/>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865C7941-A450-EEE1-0244-788381CE154B}"/>
              </a:ext>
            </a:extLst>
          </p:cNvPr>
          <p:cNvCxnSpPr/>
          <p:nvPr/>
        </p:nvCxnSpPr>
        <p:spPr>
          <a:xfrm>
            <a:off x="14218934" y="6491393"/>
            <a:ext cx="0" cy="525887"/>
          </a:xfrm>
          <a:prstGeom prst="straightConnector1">
            <a:avLst/>
          </a:prstGeom>
          <a:ln w="254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F3E4AAAC-3F7C-0EE2-FEFA-927A9BEECDB3}"/>
              </a:ext>
            </a:extLst>
          </p:cNvPr>
          <p:cNvSpPr txBox="1"/>
          <p:nvPr/>
        </p:nvSpPr>
        <p:spPr>
          <a:xfrm>
            <a:off x="3050144" y="6984000"/>
            <a:ext cx="2154574" cy="430887"/>
          </a:xfrm>
          <a:prstGeom prst="rect">
            <a:avLst/>
          </a:prstGeom>
          <a:noFill/>
        </p:spPr>
        <p:txBody>
          <a:bodyPr wrap="square" rtlCol="0">
            <a:spAutoFit/>
          </a:bodyPr>
          <a:lstStyle/>
          <a:p>
            <a:r>
              <a:rPr lang="de-DE" sz="2200" b="1" dirty="0">
                <a:solidFill>
                  <a:srgbClr val="58CDFC"/>
                </a:solidFill>
              </a:rPr>
              <a:t>Identifizierung</a:t>
            </a:r>
          </a:p>
        </p:txBody>
      </p:sp>
      <p:sp>
        <p:nvSpPr>
          <p:cNvPr id="19" name="CasellaDiTesto 18">
            <a:extLst>
              <a:ext uri="{FF2B5EF4-FFF2-40B4-BE49-F238E27FC236}">
                <a16:creationId xmlns:a16="http://schemas.microsoft.com/office/drawing/2014/main" id="{BFC884FC-FD94-979A-EFCB-71102D739E95}"/>
              </a:ext>
            </a:extLst>
          </p:cNvPr>
          <p:cNvSpPr txBox="1"/>
          <p:nvPr/>
        </p:nvSpPr>
        <p:spPr>
          <a:xfrm>
            <a:off x="7848000" y="6984000"/>
            <a:ext cx="2628000" cy="769441"/>
          </a:xfrm>
          <a:prstGeom prst="rect">
            <a:avLst/>
          </a:prstGeom>
          <a:noFill/>
        </p:spPr>
        <p:txBody>
          <a:bodyPr wrap="square" rtlCol="0">
            <a:spAutoFit/>
          </a:bodyPr>
          <a:lstStyle/>
          <a:p>
            <a:r>
              <a:rPr lang="de-DE" sz="2200" b="1" dirty="0">
                <a:solidFill>
                  <a:srgbClr val="58CDFC"/>
                </a:solidFill>
              </a:rPr>
              <a:t>Authentifizierung</a:t>
            </a:r>
          </a:p>
        </p:txBody>
      </p:sp>
      <p:sp>
        <p:nvSpPr>
          <p:cNvPr id="20" name="CasellaDiTesto 19">
            <a:extLst>
              <a:ext uri="{FF2B5EF4-FFF2-40B4-BE49-F238E27FC236}">
                <a16:creationId xmlns:a16="http://schemas.microsoft.com/office/drawing/2014/main" id="{7AEF5BCA-5F7E-514A-71B8-6F42553DF056}"/>
              </a:ext>
            </a:extLst>
          </p:cNvPr>
          <p:cNvSpPr txBox="1"/>
          <p:nvPr/>
        </p:nvSpPr>
        <p:spPr>
          <a:xfrm>
            <a:off x="13161102" y="6984000"/>
            <a:ext cx="2384408" cy="430887"/>
          </a:xfrm>
          <a:prstGeom prst="rect">
            <a:avLst/>
          </a:prstGeom>
          <a:noFill/>
        </p:spPr>
        <p:txBody>
          <a:bodyPr wrap="square" rtlCol="0">
            <a:spAutoFit/>
          </a:bodyPr>
          <a:lstStyle/>
          <a:p>
            <a:r>
              <a:rPr lang="de-DE" sz="2200" b="1" dirty="0">
                <a:solidFill>
                  <a:srgbClr val="58CDFC"/>
                </a:solidFill>
              </a:rPr>
              <a:t>Autorisierung</a:t>
            </a:r>
          </a:p>
        </p:txBody>
      </p:sp>
      <p:sp>
        <p:nvSpPr>
          <p:cNvPr id="21" name="CasellaDiTesto 20">
            <a:extLst>
              <a:ext uri="{FF2B5EF4-FFF2-40B4-BE49-F238E27FC236}">
                <a16:creationId xmlns:a16="http://schemas.microsoft.com/office/drawing/2014/main" id="{459F1882-B7E4-8BFC-4F22-7DEC3090F8F4}"/>
              </a:ext>
            </a:extLst>
          </p:cNvPr>
          <p:cNvSpPr txBox="1"/>
          <p:nvPr/>
        </p:nvSpPr>
        <p:spPr>
          <a:xfrm rot="10800000" flipV="1">
            <a:off x="1672219" y="7416000"/>
            <a:ext cx="4754784" cy="1446550"/>
          </a:xfrm>
          <a:prstGeom prst="rect">
            <a:avLst/>
          </a:prstGeom>
          <a:noFill/>
        </p:spPr>
        <p:txBody>
          <a:bodyPr wrap="square" rtlCol="0">
            <a:spAutoFit/>
          </a:bodyPr>
          <a:lstStyle/>
          <a:p>
            <a:pPr algn="just"/>
            <a:r>
              <a:rPr lang="de-DE" sz="2200" dirty="0"/>
              <a:t>Überprüfung und Konsolidierung einschlägiger Identitätsinformationen zur Feststellung der digitalen Präsenz einer Person</a:t>
            </a:r>
          </a:p>
        </p:txBody>
      </p:sp>
      <p:sp>
        <p:nvSpPr>
          <p:cNvPr id="22" name="CasellaDiTesto 21">
            <a:extLst>
              <a:ext uri="{FF2B5EF4-FFF2-40B4-BE49-F238E27FC236}">
                <a16:creationId xmlns:a16="http://schemas.microsoft.com/office/drawing/2014/main" id="{EAA35378-05AB-6456-4009-B3F783921354}"/>
              </a:ext>
            </a:extLst>
          </p:cNvPr>
          <p:cNvSpPr txBox="1"/>
          <p:nvPr/>
        </p:nvSpPr>
        <p:spPr>
          <a:xfrm rot="10800000" flipV="1">
            <a:off x="6766608" y="7416000"/>
            <a:ext cx="4754784" cy="1785104"/>
          </a:xfrm>
          <a:prstGeom prst="rect">
            <a:avLst/>
          </a:prstGeom>
          <a:noFill/>
        </p:spPr>
        <p:txBody>
          <a:bodyPr wrap="square" rtlCol="0">
            <a:spAutoFit/>
          </a:bodyPr>
          <a:lstStyle/>
          <a:p>
            <a:pPr algn="just"/>
            <a:r>
              <a:rPr lang="de-DE" sz="2200" dirty="0"/>
              <a:t>Bewertung der Echtheit der behaupteten Identität einer Person durch die Prüfung einer oder mehrerer persönlicher Angaben (oder PII)</a:t>
            </a:r>
          </a:p>
        </p:txBody>
      </p:sp>
      <p:sp>
        <p:nvSpPr>
          <p:cNvPr id="23" name="CasellaDiTesto 22">
            <a:extLst>
              <a:ext uri="{FF2B5EF4-FFF2-40B4-BE49-F238E27FC236}">
                <a16:creationId xmlns:a16="http://schemas.microsoft.com/office/drawing/2014/main" id="{6981D32B-6B66-4D80-005C-42DE96F00F75}"/>
              </a:ext>
            </a:extLst>
          </p:cNvPr>
          <p:cNvSpPr txBox="1"/>
          <p:nvPr/>
        </p:nvSpPr>
        <p:spPr>
          <a:xfrm rot="10800000" flipV="1">
            <a:off x="11860996" y="7416000"/>
            <a:ext cx="4754784" cy="1446550"/>
          </a:xfrm>
          <a:prstGeom prst="rect">
            <a:avLst/>
          </a:prstGeom>
          <a:noFill/>
        </p:spPr>
        <p:txBody>
          <a:bodyPr wrap="square" rtlCol="0">
            <a:spAutoFit/>
          </a:bodyPr>
          <a:lstStyle/>
          <a:p>
            <a:pPr algn="just"/>
            <a:r>
              <a:rPr lang="de-DE" sz="2200" dirty="0"/>
              <a:t>Validierung spezifischer Attribute, um die Berechtigung oder Berechtigung einer Person zur Teilnahme zu bestimmen</a:t>
            </a:r>
          </a:p>
        </p:txBody>
      </p:sp>
    </p:spTree>
    <p:extLst>
      <p:ext uri="{BB962C8B-B14F-4D97-AF65-F5344CB8AC3E}">
        <p14:creationId xmlns:p14="http://schemas.microsoft.com/office/powerpoint/2010/main" val="3971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495516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Einrichtung und Absicherung Ihrer Online-Präsenz</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Anhand der Elemente - was eine Person ist, weiß, hat und tut - und der Struktur der digitalen Identität und Identifikation werden </a:t>
            </a:r>
            <a:r>
              <a:rPr lang="de-DE" sz="2200" b="1" dirty="0">
                <a:solidFill>
                  <a:schemeClr val="accent4"/>
                </a:solidFill>
                <a:latin typeface="+mn-lt"/>
                <a:ea typeface="Helvetica Neue"/>
                <a:cs typeface="Helvetica Neue"/>
                <a:sym typeface="Helvetica Neue"/>
              </a:rPr>
              <a:t>hier einige Ratschläge (A), Tipps (T) und Methoden (M) </a:t>
            </a:r>
            <a:r>
              <a:rPr lang="de-DE" sz="2200" dirty="0">
                <a:solidFill>
                  <a:schemeClr val="accent4"/>
                </a:solidFill>
                <a:latin typeface="+mn-lt"/>
                <a:ea typeface="Helvetica Neue"/>
                <a:cs typeface="Helvetica Neue"/>
                <a:sym typeface="Helvetica Neue"/>
              </a:rPr>
              <a:t>für jedes Schlüsselkonzept beim Aufbau Ihrer Online-Präsenz gegeben.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Persönliche Informationen</a:t>
            </a:r>
          </a:p>
          <a:p>
            <a:pPr marL="0" marR="0" lvl="0" indent="0" algn="just" rtl="0">
              <a:spcBef>
                <a:spcPts val="0"/>
              </a:spcBef>
              <a:spcAft>
                <a:spcPts val="0"/>
              </a:spcAft>
              <a:buNone/>
            </a:pPr>
            <a:endParaRPr lang="de-DE" sz="2200" b="1" dirty="0">
              <a:solidFill>
                <a:srgbClr val="58CDFC"/>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A</a:t>
            </a:r>
            <a:r>
              <a:rPr lang="de-DE" sz="2200" dirty="0">
                <a:solidFill>
                  <a:schemeClr val="accent4"/>
                </a:solidFill>
                <a:latin typeface="+mn-lt"/>
                <a:ea typeface="Helvetica Neue"/>
                <a:cs typeface="Helvetica Neue"/>
                <a:sym typeface="Helvetica Neue"/>
              </a:rPr>
              <a:t>: Geben Sie nur notwendige persönliche Informationen online weiter, wie z. B. Ihren Namen, Ihre E-Mail-Adresse und berufliche Daten.</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a:t>
            </a:r>
            <a:r>
              <a:rPr lang="de-DE" sz="2200" dirty="0">
                <a:solidFill>
                  <a:schemeClr val="accent4"/>
                </a:solidFill>
                <a:latin typeface="+mn-lt"/>
                <a:ea typeface="Helvetica Neue"/>
                <a:cs typeface="Helvetica Neue"/>
                <a:sym typeface="Helvetica Neue"/>
              </a:rPr>
              <a:t>: Geben Sie Ihre Adresse, Telefonnummer oder andere sensible Informationen nur weiter, wenn es notwendig ist. Ziehen Sie gegebenenfalls die Verwendung von Pseudonymen oder Initialen anstelle des vollständigen Namens in Betracht.</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M</a:t>
            </a:r>
            <a:r>
              <a:rPr lang="de-DE" sz="2200" dirty="0">
                <a:solidFill>
                  <a:schemeClr val="accent4"/>
                </a:solidFill>
                <a:latin typeface="+mn-lt"/>
                <a:ea typeface="Helvetica Neue"/>
                <a:cs typeface="Helvetica Neue"/>
                <a:sym typeface="Helvetica Neue"/>
              </a:rPr>
              <a:t>: Seien Sie diskret, wenn Sie Online-Formulare, Profile in sozialen Medien und Registrierungsseiten ausfüllen. Geben Sie nur Informationen weiter, die Sie wissen müssen.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Tree>
    <p:extLst>
      <p:ext uri="{BB962C8B-B14F-4D97-AF65-F5344CB8AC3E}">
        <p14:creationId xmlns:p14="http://schemas.microsoft.com/office/powerpoint/2010/main" val="270076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6479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Einrichtung und Absicherung Ihrer Online-Präsenz</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Berechtigungsnachweise</a:t>
            </a:r>
          </a:p>
          <a:p>
            <a:pPr marL="0" marR="0" lvl="0" indent="0" algn="just" rtl="0">
              <a:spcBef>
                <a:spcPts val="0"/>
              </a:spcBef>
              <a:spcAft>
                <a:spcPts val="0"/>
              </a:spcAft>
              <a:buNone/>
            </a:pPr>
            <a:endParaRPr lang="de-DE" sz="2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A</a:t>
            </a:r>
            <a:r>
              <a:rPr lang="de-DE" sz="2200" dirty="0">
                <a:solidFill>
                  <a:schemeClr val="accent4"/>
                </a:solidFill>
                <a:latin typeface="+mn-lt"/>
                <a:ea typeface="Helvetica Neue"/>
                <a:cs typeface="Helvetica Neue"/>
                <a:sym typeface="Helvetica Neue"/>
              </a:rPr>
              <a:t>: Erstellen Sie sichere Passwörter, die für andere schwer zu erraten sind</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a:t>
            </a:r>
            <a:r>
              <a:rPr lang="de-DE" sz="2200" dirty="0">
                <a:solidFill>
                  <a:schemeClr val="accent4"/>
                </a:solidFill>
                <a:latin typeface="+mn-lt"/>
                <a:ea typeface="Helvetica Neue"/>
                <a:cs typeface="Helvetica Neue"/>
                <a:sym typeface="Helvetica Neue"/>
              </a:rPr>
              <a:t>: Verwenden Sie in Ihren Passwörtern eine Kombination aus Buchstaben (Groß- und Kleinbuchstaben), Zahlen und Sonderzeichen. Vermeiden Sie allgemeine Wörter, fortlaufende Nummern oder persönliche Bezüge. Erwägen Sie die Verwendung von Passphrasen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M</a:t>
            </a:r>
            <a:r>
              <a:rPr lang="de-DE" sz="2200" dirty="0">
                <a:solidFill>
                  <a:schemeClr val="accent4"/>
                </a:solidFill>
                <a:latin typeface="+mn-lt"/>
                <a:ea typeface="Helvetica Neue"/>
                <a:cs typeface="Helvetica Neue"/>
                <a:sym typeface="Helvetica Neue"/>
              </a:rPr>
              <a:t>: Verwenden Sie Tools zur Passwortverwaltung wie </a:t>
            </a:r>
            <a:r>
              <a:rPr lang="de-DE" sz="2200" dirty="0" err="1">
                <a:solidFill>
                  <a:schemeClr val="accent4"/>
                </a:solidFill>
                <a:latin typeface="+mn-lt"/>
                <a:ea typeface="Helvetica Neue"/>
                <a:cs typeface="Helvetica Neue"/>
                <a:sym typeface="Helvetica Neue"/>
              </a:rPr>
              <a:t>LastPass</a:t>
            </a:r>
            <a:r>
              <a:rPr lang="de-DE" sz="2200" dirty="0">
                <a:solidFill>
                  <a:schemeClr val="accent4"/>
                </a:solidFill>
                <a:latin typeface="+mn-lt"/>
                <a:ea typeface="Helvetica Neue"/>
                <a:cs typeface="Helvetica Neue"/>
                <a:sym typeface="Helvetica Neue"/>
              </a:rPr>
              <a:t> oder KeePass, um komplexe Passwörter sicher zu erstellen und zu speichern. Aktivieren Sie, wo immer möglich, die Zwei-Faktor-Authentifizierung (2FA), um eine zusätzliche Sicherheitsebene zu schaffen.</a:t>
            </a:r>
          </a:p>
          <a:p>
            <a:pPr marL="342900" indent="-342900" algn="just">
              <a:buFont typeface="Arial" panose="020B0604020202020204" pitchFamily="34" charset="0"/>
              <a:buChar char="•"/>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Online-Profile</a:t>
            </a:r>
          </a:p>
          <a:p>
            <a:pPr marL="0" marR="0" lvl="0" indent="0" algn="just" rtl="0">
              <a:spcBef>
                <a:spcPts val="0"/>
              </a:spcBef>
              <a:spcAft>
                <a:spcPts val="0"/>
              </a:spcAft>
              <a:buNone/>
            </a:pPr>
            <a:endParaRPr lang="de-DE" sz="2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A</a:t>
            </a:r>
            <a:r>
              <a:rPr lang="de-DE" sz="2200" dirty="0">
                <a:solidFill>
                  <a:schemeClr val="accent4"/>
                </a:solidFill>
                <a:latin typeface="+mn-lt"/>
                <a:ea typeface="Helvetica Neue"/>
                <a:cs typeface="Helvetica Neue"/>
                <a:sym typeface="Helvetica Neue"/>
              </a:rPr>
              <a:t>: Passen Sie Ihre Online-Profile so an, dass sie Ihr berufliches Image und Ihre Ziele widerspiegeln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a:t>
            </a:r>
            <a:r>
              <a:rPr lang="de-DE" sz="2200" dirty="0">
                <a:solidFill>
                  <a:schemeClr val="accent4"/>
                </a:solidFill>
                <a:latin typeface="+mn-lt"/>
                <a:ea typeface="Helvetica Neue"/>
                <a:cs typeface="Helvetica Neue"/>
                <a:sym typeface="Helvetica Neue"/>
              </a:rPr>
              <a:t>: Heben Sie Ihre Fähigkeiten, Erfahrungen und Erfolge hervor, die für Ihre gewünschte Online-Präsenz relevant sind. Verwenden Sie Schlüsselwörter und branchenspezifische Terminologie, um Ihre Sichtbarkeit zu erhöhen.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M</a:t>
            </a:r>
            <a:r>
              <a:rPr lang="de-DE" sz="2200" dirty="0">
                <a:solidFill>
                  <a:schemeClr val="accent4"/>
                </a:solidFill>
                <a:latin typeface="+mn-lt"/>
                <a:ea typeface="Helvetica Neue"/>
                <a:cs typeface="Helvetica Neue"/>
                <a:sym typeface="Helvetica Neue"/>
              </a:rPr>
              <a:t>: </a:t>
            </a:r>
            <a:r>
              <a:rPr lang="de-DE" sz="2200" b="0" i="0" dirty="0">
                <a:solidFill>
                  <a:schemeClr val="accent4"/>
                </a:solidFill>
                <a:effectLst/>
                <a:latin typeface="Arial" panose="020B0604020202020204" pitchFamily="34" charset="0"/>
                <a:cs typeface="Arial" panose="020B0604020202020204" pitchFamily="34" charset="0"/>
              </a:rPr>
              <a:t>Aktualisieren Sie regelmäßig Ihre Profile, um auf dem neuesten Stand zu bleiben und sich in relevanten Online-Communities zu engagieren.</a:t>
            </a:r>
            <a:endParaRPr lang="de-DE" sz="22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Tree>
    <p:extLst>
      <p:ext uri="{BB962C8B-B14F-4D97-AF65-F5344CB8AC3E}">
        <p14:creationId xmlns:p14="http://schemas.microsoft.com/office/powerpoint/2010/main" val="109784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64793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Einrichtung und Absicherung Ihrer Online-Präsenz</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Digitaler Fußabdruck</a:t>
            </a:r>
          </a:p>
          <a:p>
            <a:pPr marL="0" marR="0" lvl="0" indent="0" algn="just" rtl="0">
              <a:spcBef>
                <a:spcPts val="0"/>
              </a:spcBef>
              <a:spcAft>
                <a:spcPts val="0"/>
              </a:spcAft>
              <a:buNone/>
            </a:pPr>
            <a:endParaRPr lang="de-DE" sz="2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A</a:t>
            </a:r>
            <a:r>
              <a:rPr lang="de-DE" sz="2200" dirty="0">
                <a:solidFill>
                  <a:schemeClr val="accent4"/>
                </a:solidFill>
                <a:latin typeface="+mn-lt"/>
                <a:ea typeface="Helvetica Neue"/>
                <a:cs typeface="Helvetica Neue"/>
                <a:sym typeface="Helvetica Neue"/>
              </a:rPr>
              <a:t>: Achten Sie auf die Inhalte, die Sie online teilen, und auf deren mögliche Auswirkungen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a:t>
            </a:r>
            <a:r>
              <a:rPr lang="de-DE" sz="2200" dirty="0">
                <a:solidFill>
                  <a:schemeClr val="accent4"/>
                </a:solidFill>
                <a:latin typeface="+mn-lt"/>
                <a:ea typeface="Helvetica Neue"/>
                <a:cs typeface="Helvetica Neue"/>
                <a:sym typeface="Helvetica Neue"/>
              </a:rPr>
              <a:t>: Überlegen Sie zweimal, bevor Sie etwas veröffentlichen. Bedenken Sie die möglichen langfristigen Folgen Ihrer Online-Aktivitäten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M</a:t>
            </a:r>
            <a:r>
              <a:rPr lang="de-DE" sz="2200" dirty="0">
                <a:solidFill>
                  <a:schemeClr val="accent4"/>
                </a:solidFill>
                <a:latin typeface="+mn-lt"/>
                <a:ea typeface="Helvetica Neue"/>
                <a:cs typeface="Helvetica Neue"/>
                <a:sym typeface="Helvetica Neue"/>
              </a:rPr>
              <a:t>: Suchen Sie regelmäßig nach Ihrem Namen und überprüfen Sie Ihren digitalen Fußabdruck. Richten Sie Alarme ein, um Benachrichtigungen zu erhalten und zu überprüfen, wenn Personen mit Ihnen und Ihrer digitalen Identität interagieren.</a:t>
            </a:r>
          </a:p>
          <a:p>
            <a:pPr marL="342900" indent="-342900" algn="just">
              <a:buFont typeface="Arial" panose="020B0604020202020204" pitchFamily="34" charset="0"/>
              <a:buChar char="•"/>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Datenschutz-Einstellungen</a:t>
            </a:r>
          </a:p>
          <a:p>
            <a:pPr marL="0" marR="0" lvl="0" indent="0" algn="just" rtl="0">
              <a:spcBef>
                <a:spcPts val="0"/>
              </a:spcBef>
              <a:spcAft>
                <a:spcPts val="0"/>
              </a:spcAft>
              <a:buNone/>
            </a:pPr>
            <a:endParaRPr lang="de-DE" sz="2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A</a:t>
            </a:r>
            <a:r>
              <a:rPr lang="de-DE" sz="2200" dirty="0">
                <a:solidFill>
                  <a:schemeClr val="accent4"/>
                </a:solidFill>
                <a:latin typeface="+mn-lt"/>
                <a:ea typeface="Helvetica Neue"/>
                <a:cs typeface="Helvetica Neue"/>
                <a:sym typeface="Helvetica Neue"/>
              </a:rPr>
              <a:t>: Verstehen und nutzen Sie die auf verschiedenen Plattformen verfügbaren Datenschutzeinstellungen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a:t>
            </a:r>
            <a:r>
              <a:rPr lang="de-DE" sz="2200" dirty="0">
                <a:solidFill>
                  <a:schemeClr val="accent4"/>
                </a:solidFill>
                <a:latin typeface="+mn-lt"/>
                <a:ea typeface="Helvetica Neue"/>
                <a:cs typeface="Helvetica Neue"/>
                <a:sym typeface="Helvetica Neue"/>
              </a:rPr>
              <a:t>: Überprüfen Sie die Datenschutzeinstellungen und passen Sie sie so an, dass sie dem von Ihnen gewünschten Grad der Online-Sichtbarkeit und Datenerfassung entsprechen. Beschränken Sie den Zugriff auf persönliche Informationen auf vertrauenswürdige Verbindungen und auf Bedarfsbasis</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M</a:t>
            </a:r>
            <a:r>
              <a:rPr lang="de-DE" sz="2200" dirty="0">
                <a:solidFill>
                  <a:schemeClr val="accent4"/>
                </a:solidFill>
                <a:latin typeface="+mn-lt"/>
                <a:ea typeface="Helvetica Neue"/>
                <a:cs typeface="Helvetica Neue"/>
                <a:sym typeface="Helvetica Neue"/>
              </a:rPr>
              <a:t>: </a:t>
            </a:r>
            <a:r>
              <a:rPr lang="de-DE" sz="2200" b="0" i="0" dirty="0">
                <a:solidFill>
                  <a:schemeClr val="accent4"/>
                </a:solidFill>
                <a:effectLst/>
                <a:latin typeface="Arial" panose="020B0604020202020204" pitchFamily="34" charset="0"/>
                <a:cs typeface="Arial" panose="020B0604020202020204" pitchFamily="34" charset="0"/>
              </a:rPr>
              <a:t>Machen Sie sich mit den Datenschutzeinstellungen von </a:t>
            </a:r>
            <a:r>
              <a:rPr lang="de-DE" sz="2200" b="0" i="0" dirty="0" err="1">
                <a:solidFill>
                  <a:schemeClr val="accent4"/>
                </a:solidFill>
                <a:effectLst/>
                <a:latin typeface="Arial" panose="020B0604020202020204" pitchFamily="34" charset="0"/>
                <a:cs typeface="Arial" panose="020B0604020202020204" pitchFamily="34" charset="0"/>
              </a:rPr>
              <a:t>Social</a:t>
            </a:r>
            <a:r>
              <a:rPr lang="de-DE" sz="2200" b="0" i="0" dirty="0">
                <a:solidFill>
                  <a:schemeClr val="accent4"/>
                </a:solidFill>
                <a:effectLst/>
                <a:latin typeface="Arial" panose="020B0604020202020204" pitchFamily="34" charset="0"/>
                <a:cs typeface="Arial" panose="020B0604020202020204" pitchFamily="34" charset="0"/>
              </a:rPr>
              <a:t>-Media-Plattformen, E-Mail-Diensten, Websites, Apps und anderen Online-Konten vertraut. Überprüfen Sie regelmäßig Ihre Datenschutzeinstellungen und passen Sie sie bei Bedarf an.</a:t>
            </a:r>
            <a:endParaRPr lang="de-DE" sz="2200" dirty="0">
              <a:solidFill>
                <a:schemeClr val="accent4"/>
              </a:solidFill>
              <a:latin typeface="Arial" panose="020B0604020202020204" pitchFamily="34" charset="0"/>
              <a:ea typeface="Helvetica Neue"/>
              <a:cs typeface="Arial" panose="020B0604020202020204" pitchFamily="34" charset="0"/>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Tree>
    <p:extLst>
      <p:ext uri="{BB962C8B-B14F-4D97-AF65-F5344CB8AC3E}">
        <p14:creationId xmlns:p14="http://schemas.microsoft.com/office/powerpoint/2010/main" val="96745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5" name="Google Shape;105;p4"/>
          <p:cNvSpPr txBox="1"/>
          <p:nvPr/>
        </p:nvSpPr>
        <p:spPr>
          <a:xfrm>
            <a:off x="1277086" y="2835882"/>
            <a:ext cx="1618300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Wenn wir uns in der digitalen Welt bewegen, ist es wichtig zu wissen</a:t>
            </a:r>
            <a:r>
              <a:rPr lang="de-DE" sz="2400" b="1" dirty="0">
                <a:solidFill>
                  <a:schemeClr val="accent4"/>
                </a:solidFill>
                <a:latin typeface="+mn-lt"/>
                <a:ea typeface="Helvetica Neue"/>
                <a:cs typeface="Helvetica Neue"/>
                <a:sym typeface="Helvetica Neue"/>
              </a:rPr>
              <a:t>, wie wir unsere digitale Identität aufbauen und verwalten </a:t>
            </a:r>
            <a:r>
              <a:rPr lang="de-DE" sz="2400" dirty="0">
                <a:solidFill>
                  <a:schemeClr val="dk1"/>
                </a:solidFill>
                <a:latin typeface="+mn-lt"/>
                <a:ea typeface="Helvetica Neue"/>
                <a:cs typeface="Helvetica Neue"/>
                <a:sym typeface="Helvetica Neue"/>
              </a:rPr>
              <a:t>und </a:t>
            </a:r>
            <a:r>
              <a:rPr lang="de-DE" sz="2400" b="1" dirty="0">
                <a:solidFill>
                  <a:schemeClr val="dk1"/>
                </a:solidFill>
                <a:latin typeface="+mn-lt"/>
                <a:ea typeface="Helvetica Neue"/>
                <a:cs typeface="Helvetica Neue"/>
                <a:sym typeface="Helvetica Neue"/>
              </a:rPr>
              <a:t>wie wir verantwortungsvoll mit anderen online interagieren können</a:t>
            </a:r>
            <a:r>
              <a:rPr lang="de-DE"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de-DE"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Dieses Modul umfasst die folgenden Hauptthemen:</a:t>
            </a:r>
          </a:p>
          <a:p>
            <a:pPr marL="0" marR="0" lvl="0" indent="0" algn="just" rtl="0">
              <a:spcBef>
                <a:spcPts val="0"/>
              </a:spcBef>
              <a:spcAft>
                <a:spcPts val="0"/>
              </a:spcAft>
              <a:buNone/>
            </a:pPr>
            <a:endParaRPr lang="de-DE"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b="1" dirty="0">
                <a:solidFill>
                  <a:schemeClr val="dk1"/>
                </a:solidFill>
                <a:latin typeface="+mn-lt"/>
                <a:ea typeface="Helvetica Neue"/>
                <a:cs typeface="Helvetica Neue"/>
                <a:sym typeface="Helvetica Neue"/>
              </a:rPr>
              <a:t>		Verwaltung der digitalen Identität</a:t>
            </a:r>
          </a:p>
          <a:p>
            <a:pPr marL="0" marR="0" lvl="0" indent="0" algn="just" rtl="0">
              <a:spcBef>
                <a:spcPts val="0"/>
              </a:spcBef>
              <a:spcAft>
                <a:spcPts val="0"/>
              </a:spcAft>
              <a:buNone/>
            </a:pPr>
            <a:r>
              <a:rPr lang="de-DE"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de-DE" sz="2400" b="1" dirty="0">
                <a:solidFill>
                  <a:schemeClr val="dk1"/>
                </a:solidFill>
                <a:latin typeface="+mn-lt"/>
                <a:ea typeface="Helvetica Neue"/>
                <a:cs typeface="Helvetica Neue"/>
                <a:sym typeface="Helvetica Neue"/>
              </a:rPr>
              <a:t>		Befolgung der Leitlinien für das Online-Verhalten</a:t>
            </a:r>
          </a:p>
          <a:p>
            <a:pPr marL="0" marR="0" lvl="0" indent="0" algn="just" rtl="0">
              <a:spcBef>
                <a:spcPts val="0"/>
              </a:spcBef>
              <a:spcAft>
                <a:spcPts val="0"/>
              </a:spcAft>
              <a:buNone/>
            </a:pPr>
            <a:endParaRPr lang="de-DE"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Im Rahmen dieses Moduls werden Sie die </a:t>
            </a:r>
            <a:r>
              <a:rPr lang="de-DE" sz="2400" b="1" dirty="0">
                <a:solidFill>
                  <a:schemeClr val="dk1"/>
                </a:solidFill>
                <a:latin typeface="+mn-lt"/>
                <a:ea typeface="Helvetica Neue"/>
                <a:cs typeface="Helvetica Neue"/>
                <a:sym typeface="Helvetica Neue"/>
              </a:rPr>
              <a:t>Kenntnisse und Fähigkeiten </a:t>
            </a:r>
            <a:r>
              <a:rPr lang="de-DE" sz="2400" dirty="0">
                <a:solidFill>
                  <a:schemeClr val="dk1"/>
                </a:solidFill>
                <a:latin typeface="+mn-lt"/>
                <a:ea typeface="Helvetica Neue"/>
                <a:cs typeface="Helvetica Neue"/>
                <a:sym typeface="Helvetica Neue"/>
              </a:rPr>
              <a:t>erwerben</a:t>
            </a:r>
            <a:r>
              <a:rPr lang="de-DE" sz="2400" b="1" dirty="0">
                <a:solidFill>
                  <a:schemeClr val="dk1"/>
                </a:solidFill>
                <a:latin typeface="+mn-lt"/>
                <a:ea typeface="Helvetica Neue"/>
                <a:cs typeface="Helvetica Neue"/>
                <a:sym typeface="Helvetica Neue"/>
              </a:rPr>
              <a:t> zu Themen wie:</a:t>
            </a:r>
            <a:r>
              <a:rPr lang="de-DE" sz="2400" dirty="0">
                <a:solidFill>
                  <a:schemeClr val="dk1"/>
                </a:solidFill>
                <a:latin typeface="+mn-lt"/>
                <a:ea typeface="Helvetica Neue"/>
                <a:cs typeface="Helvetica Neue"/>
                <a:sym typeface="Helvetica Neue"/>
              </a:rPr>
              <a:t>:</a:t>
            </a:r>
          </a:p>
          <a:p>
            <a:pPr marL="0" marR="0" lvl="0" indent="0" algn="just" rtl="0">
              <a:spcBef>
                <a:spcPts val="0"/>
              </a:spcBef>
              <a:spcAft>
                <a:spcPts val="0"/>
              </a:spcAft>
              <a:buNone/>
            </a:pPr>
            <a:endParaRPr lang="de-DE"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b="1" dirty="0">
                <a:solidFill>
                  <a:schemeClr val="dk1"/>
                </a:solidFill>
                <a:latin typeface="+mn-lt"/>
                <a:ea typeface="Helvetica Neue"/>
                <a:cs typeface="Helvetica Neue"/>
                <a:sym typeface="Helvetica Neue"/>
              </a:rPr>
              <a:t>		Verwalten </a:t>
            </a:r>
            <a:r>
              <a:rPr lang="de-DE" sz="2400" dirty="0">
                <a:solidFill>
                  <a:schemeClr val="dk1"/>
                </a:solidFill>
                <a:latin typeface="+mn-lt"/>
                <a:ea typeface="Helvetica Neue"/>
                <a:cs typeface="Helvetica Neue"/>
                <a:sym typeface="Helvetica Neue"/>
              </a:rPr>
              <a:t>Sie Ihre Online-Präsenz</a:t>
            </a:r>
          </a:p>
          <a:p>
            <a:pPr marL="0" marR="0" lvl="0" indent="0" algn="just" rtl="0">
              <a:spcBef>
                <a:spcPts val="0"/>
              </a:spcBef>
              <a:spcAft>
                <a:spcPts val="0"/>
              </a:spcAft>
              <a:buNone/>
            </a:pPr>
            <a:endParaRPr lang="de-DE" sz="2400" b="1"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		Verantwortungsvoll </a:t>
            </a:r>
            <a:r>
              <a:rPr lang="de-DE" sz="2400" b="1" dirty="0">
                <a:solidFill>
                  <a:schemeClr val="dk1"/>
                </a:solidFill>
                <a:latin typeface="+mn-lt"/>
                <a:ea typeface="Helvetica Neue"/>
                <a:cs typeface="Helvetica Neue"/>
                <a:sym typeface="Helvetica Neue"/>
              </a:rPr>
              <a:t>kommunizieren</a:t>
            </a:r>
          </a:p>
          <a:p>
            <a:pPr marL="0" marR="0" lvl="0" indent="0" algn="just" rtl="0">
              <a:spcBef>
                <a:spcPts val="0"/>
              </a:spcBef>
              <a:spcAft>
                <a:spcPts val="0"/>
              </a:spcAft>
              <a:buNone/>
            </a:pPr>
            <a:r>
              <a:rPr lang="de-DE" sz="2400" b="1" dirty="0">
                <a:solidFill>
                  <a:schemeClr val="dk1"/>
                </a:solidFill>
                <a:latin typeface="+mn-lt"/>
                <a:ea typeface="Helvetica Neue"/>
                <a:cs typeface="Helvetica Neue"/>
                <a:sym typeface="Helvetica Neue"/>
              </a:rPr>
              <a:t>		</a:t>
            </a:r>
          </a:p>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		Effektive </a:t>
            </a:r>
            <a:r>
              <a:rPr lang="de-DE" sz="2400" b="1" dirty="0">
                <a:solidFill>
                  <a:schemeClr val="dk1"/>
                </a:solidFill>
                <a:latin typeface="+mn-lt"/>
                <a:ea typeface="Helvetica Neue"/>
                <a:cs typeface="Helvetica Neue"/>
                <a:sym typeface="Helvetica Neue"/>
              </a:rPr>
              <a:t>Zusammenarbeit </a:t>
            </a:r>
            <a:r>
              <a:rPr lang="de-DE" sz="2400" dirty="0">
                <a:solidFill>
                  <a:schemeClr val="dk1"/>
                </a:solidFill>
                <a:latin typeface="+mn-lt"/>
                <a:ea typeface="Helvetica Neue"/>
                <a:cs typeface="Helvetica Neue"/>
                <a:sym typeface="Helvetica Neue"/>
              </a:rPr>
              <a:t>in der digitalen Welt</a:t>
            </a:r>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200" y="1780343"/>
            <a:ext cx="5589429"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rgbClr val="58CDFC"/>
                </a:solidFill>
                <a:latin typeface="+mn-lt"/>
                <a:ea typeface="Helvetica Neue"/>
                <a:cs typeface="Helvetica Neue"/>
                <a:sym typeface="Helvetica Neue"/>
              </a:rPr>
              <a:t>Einführung</a:t>
            </a:r>
            <a:endParaRPr lang="de-DE" b="1" dirty="0">
              <a:solidFill>
                <a:srgbClr val="58CDFC"/>
              </a:solidFill>
              <a:latin typeface="+mn-lt"/>
            </a:endParaRPr>
          </a:p>
        </p:txBody>
      </p:sp>
      <p:sp>
        <p:nvSpPr>
          <p:cNvPr id="9" name="Hexagon 14">
            <a:extLst>
              <a:ext uri="{FF2B5EF4-FFF2-40B4-BE49-F238E27FC236}">
                <a16:creationId xmlns:a16="http://schemas.microsoft.com/office/drawing/2014/main" id="{916C5AD1-E624-93CD-4611-1722C19F33CC}"/>
              </a:ext>
            </a:extLst>
          </p:cNvPr>
          <p:cNvSpPr/>
          <p:nvPr/>
        </p:nvSpPr>
        <p:spPr>
          <a:xfrm>
            <a:off x="2650285" y="4829319"/>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Hexagon 14">
            <a:extLst>
              <a:ext uri="{FF2B5EF4-FFF2-40B4-BE49-F238E27FC236}">
                <a16:creationId xmlns:a16="http://schemas.microsoft.com/office/drawing/2014/main" id="{3CF28A99-E2C4-7713-63A4-1DD3B40542B7}"/>
              </a:ext>
            </a:extLst>
          </p:cNvPr>
          <p:cNvSpPr/>
          <p:nvPr/>
        </p:nvSpPr>
        <p:spPr>
          <a:xfrm>
            <a:off x="2650285" y="555721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Hexagon 14">
            <a:extLst>
              <a:ext uri="{FF2B5EF4-FFF2-40B4-BE49-F238E27FC236}">
                <a16:creationId xmlns:a16="http://schemas.microsoft.com/office/drawing/2014/main" id="{78EA1E60-917C-7BC1-97FB-79BB140089B4}"/>
              </a:ext>
            </a:extLst>
          </p:cNvPr>
          <p:cNvSpPr/>
          <p:nvPr/>
        </p:nvSpPr>
        <p:spPr>
          <a:xfrm>
            <a:off x="2650285" y="70259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Hexagon 14">
            <a:extLst>
              <a:ext uri="{FF2B5EF4-FFF2-40B4-BE49-F238E27FC236}">
                <a16:creationId xmlns:a16="http://schemas.microsoft.com/office/drawing/2014/main" id="{A2D78D65-36ED-DBA2-44A2-34D9A28F41A8}"/>
              </a:ext>
            </a:extLst>
          </p:cNvPr>
          <p:cNvSpPr/>
          <p:nvPr/>
        </p:nvSpPr>
        <p:spPr>
          <a:xfrm>
            <a:off x="2650285" y="775385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Hexagon 14">
            <a:extLst>
              <a:ext uri="{FF2B5EF4-FFF2-40B4-BE49-F238E27FC236}">
                <a16:creationId xmlns:a16="http://schemas.microsoft.com/office/drawing/2014/main" id="{4E701757-412A-3C1D-75F5-592CCC4ECDE1}"/>
              </a:ext>
            </a:extLst>
          </p:cNvPr>
          <p:cNvSpPr/>
          <p:nvPr/>
        </p:nvSpPr>
        <p:spPr>
          <a:xfrm>
            <a:off x="2650285" y="84986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Picture 2" descr="https://www.digital-boomer.eu/images/suite.png">
            <a:extLst>
              <a:ext uri="{FF2B5EF4-FFF2-40B4-BE49-F238E27FC236}">
                <a16:creationId xmlns:a16="http://schemas.microsoft.com/office/drawing/2014/main" id="{BD2EA0FB-CA99-BFC4-B958-62DDB909D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8452" y="3398166"/>
            <a:ext cx="2680418" cy="56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939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Einrichtung und Absicherung Ihrer Online-Präsenz</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Online-Ruf</a:t>
            </a:r>
          </a:p>
          <a:p>
            <a:pPr marL="0" marR="0" lvl="0" indent="0" algn="just" rtl="0">
              <a:spcBef>
                <a:spcPts val="0"/>
              </a:spcBef>
              <a:spcAft>
                <a:spcPts val="0"/>
              </a:spcAft>
              <a:buNone/>
            </a:pPr>
            <a:endParaRPr lang="de-DE" sz="2200" b="1" dirty="0">
              <a:solidFill>
                <a:srgbClr val="58CDFC"/>
              </a:solidFill>
              <a:latin typeface="+mn-lt"/>
              <a:ea typeface="Helvetica Neue"/>
              <a:cs typeface="Helvetica Neue"/>
              <a:sym typeface="Helvetica Neue"/>
            </a:endParaRP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A</a:t>
            </a:r>
            <a:r>
              <a:rPr lang="de-DE" sz="2200" dirty="0">
                <a:solidFill>
                  <a:schemeClr val="accent4"/>
                </a:solidFill>
                <a:latin typeface="+mn-lt"/>
                <a:ea typeface="Helvetica Neue"/>
                <a:cs typeface="Helvetica Neue"/>
                <a:sym typeface="Helvetica Neue"/>
              </a:rPr>
              <a:t>: Kultivieren Sie einen positiven Online-Ruf durch Ihre Online-Interaktionen und -Aktivitäten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T</a:t>
            </a:r>
            <a:r>
              <a:rPr lang="de-DE" sz="2200" dirty="0">
                <a:solidFill>
                  <a:schemeClr val="accent4"/>
                </a:solidFill>
                <a:latin typeface="+mn-lt"/>
                <a:ea typeface="Helvetica Neue"/>
                <a:cs typeface="Helvetica Neue"/>
                <a:sym typeface="Helvetica Neue"/>
              </a:rPr>
              <a:t>: Seien Sie respektvoll und professionell in Ihrer Online-Kommunikation. Beteiligen Sie sich an konstruktiven Diskussionen und vermeiden Sie negatives oder kontroverses Verhalten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M</a:t>
            </a:r>
            <a:r>
              <a:rPr lang="de-DE" sz="2200" dirty="0">
                <a:solidFill>
                  <a:schemeClr val="accent4"/>
                </a:solidFill>
                <a:latin typeface="+mn-lt"/>
                <a:ea typeface="Helvetica Neue"/>
                <a:cs typeface="Helvetica Neue"/>
                <a:sym typeface="Helvetica Neue"/>
              </a:rPr>
              <a:t>: Beteiligen Sie sich an Foren, tragen Sie wertvolle Inhalte bei und pflegen Sie einen einheitlichen und professionellen Ton bei Ihren Online-Interaktionen. Überwachen Sie regelmäßig Ihre Online-Präsenz, indem Sie nach Ihrem Namen suchen, und entfernen Sie proaktiv alle unerwünschten oder schädlichen Inhalte, die mit Ihrem Namen in Verbindung gebracht werden, oder fordern Sie deren Entfernung.</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Tree>
    <p:extLst>
      <p:ext uri="{BB962C8B-B14F-4D97-AF65-F5344CB8AC3E}">
        <p14:creationId xmlns:p14="http://schemas.microsoft.com/office/powerpoint/2010/main" val="3329090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6000" b="1" dirty="0">
                <a:solidFill>
                  <a:srgbClr val="58CDFC"/>
                </a:solidFill>
                <a:latin typeface="+mn-lt"/>
                <a:ea typeface="Helvetica Neue"/>
                <a:cs typeface="Helvetica Neue"/>
                <a:sym typeface="Helvetica Neue"/>
              </a:rPr>
              <a:t>Unit 2</a:t>
            </a:r>
            <a:endParaRPr lang="de-DE"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1512000" y="2835882"/>
            <a:ext cx="15264000" cy="1569620"/>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de-DE" sz="4800" b="1" dirty="0">
                <a:solidFill>
                  <a:schemeClr val="dk1"/>
                </a:solidFill>
                <a:latin typeface="+mn-lt"/>
                <a:ea typeface="Helvetica Neue"/>
                <a:cs typeface="Helvetica Neue"/>
                <a:sym typeface="Helvetica Neue"/>
              </a:rPr>
              <a:t>Verantwortungsvolles Online-Verhalten praktizieren</a:t>
            </a:r>
            <a:endParaRPr lang="de-DE" sz="4800" b="1" dirty="0">
              <a:latin typeface="+mn-lt"/>
            </a:endParaRPr>
          </a:p>
        </p:txBody>
      </p:sp>
    </p:spTree>
    <p:extLst>
      <p:ext uri="{BB962C8B-B14F-4D97-AF65-F5344CB8AC3E}">
        <p14:creationId xmlns:p14="http://schemas.microsoft.com/office/powerpoint/2010/main" val="17192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3093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Nuancen einer effektiven digitalen Kommunikation</a:t>
            </a:r>
          </a:p>
          <a:p>
            <a:pPr marL="0" marR="0" lvl="0" indent="0" algn="just" rtl="0">
              <a:spcBef>
                <a:spcPts val="0"/>
              </a:spcBef>
              <a:spcAft>
                <a:spcPts val="0"/>
              </a:spcAft>
              <a:buNone/>
            </a:pPr>
            <a:endParaRPr lang="de-DE"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Klare und prägnante Kommunikation </a:t>
            </a:r>
            <a:r>
              <a:rPr lang="de-DE" sz="2200" dirty="0">
                <a:solidFill>
                  <a:schemeClr val="accent4"/>
                </a:solidFill>
                <a:latin typeface="+mn-lt"/>
                <a:ea typeface="Helvetica Neue"/>
                <a:cs typeface="Helvetica Neue"/>
                <a:sym typeface="Helvetica Neue"/>
              </a:rPr>
              <a:t>ist in der digitalen Welt unerlässlich, da die Menschen nur eine begrenzte Aufmerksamkeitsspanne haben und täglich zahlreiche Nachrichten erhalten. </a:t>
            </a:r>
            <a:r>
              <a:rPr lang="de-DE" sz="2200" dirty="0">
                <a:solidFill>
                  <a:schemeClr val="accent4"/>
                </a:solidFill>
                <a:latin typeface="+mn-lt"/>
                <a:ea typeface="Helvetica Neue"/>
                <a:cs typeface="Helvetica Neue"/>
                <a:sym typeface="Wingdings" pitchFamily="2" charset="2"/>
              </a:rPr>
              <a:t> </a:t>
            </a:r>
            <a:r>
              <a:rPr lang="de-DE" sz="2200" b="1" dirty="0">
                <a:solidFill>
                  <a:schemeClr val="accent4"/>
                </a:solidFill>
                <a:latin typeface="+mn-lt"/>
                <a:ea typeface="Helvetica Neue"/>
                <a:cs typeface="Helvetica Neue"/>
                <a:sym typeface="Wingdings" pitchFamily="2" charset="2"/>
              </a:rPr>
              <a:t>Kommen Sie direkt auf den Punkt </a:t>
            </a:r>
            <a:r>
              <a:rPr lang="de-DE" sz="2200" dirty="0">
                <a:solidFill>
                  <a:schemeClr val="accent4"/>
                </a:solidFill>
                <a:latin typeface="+mn-lt"/>
                <a:ea typeface="Helvetica Neue"/>
                <a:cs typeface="Helvetica Neue"/>
                <a:sym typeface="Wingdings" pitchFamily="2" charset="2"/>
              </a:rPr>
              <a:t>und vermeiden Sie langatmige Erklärungen.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Wingdings" pitchFamily="2" charset="2"/>
              </a:rPr>
              <a:t>Beispiel</a:t>
            </a:r>
            <a:r>
              <a:rPr lang="de-DE" sz="2200" dirty="0">
                <a:solidFill>
                  <a:schemeClr val="accent4"/>
                </a:solidFill>
                <a:latin typeface="+mn-lt"/>
                <a:ea typeface="Helvetica Neue"/>
                <a:cs typeface="Helvetica Neue"/>
                <a:sym typeface="Wingdings" pitchFamily="2" charset="2"/>
              </a:rPr>
              <a:t>: Ziehen Sie </a:t>
            </a:r>
            <a:r>
              <a:rPr lang="de-DE" sz="2200" b="1" i="1" dirty="0">
                <a:solidFill>
                  <a:schemeClr val="accent4"/>
                </a:solidFill>
                <a:latin typeface="+mn-lt"/>
                <a:ea typeface="Helvetica Neue"/>
                <a:cs typeface="Helvetica Neue"/>
                <a:sym typeface="Wingdings" pitchFamily="2" charset="2"/>
              </a:rPr>
              <a:t>"Könnten Sie mir den Bericht bitte bis zum EOD schicken?" </a:t>
            </a:r>
            <a:r>
              <a:rPr lang="de-DE" sz="2200" dirty="0">
                <a:solidFill>
                  <a:schemeClr val="accent4"/>
                </a:solidFill>
                <a:latin typeface="+mn-lt"/>
                <a:ea typeface="Helvetica Neue"/>
                <a:cs typeface="Helvetica Neue"/>
                <a:sym typeface="Wingdings" pitchFamily="2" charset="2"/>
              </a:rPr>
              <a:t>vor </a:t>
            </a:r>
            <a:r>
              <a:rPr lang="de-DE" sz="2200" i="1" dirty="0">
                <a:solidFill>
                  <a:schemeClr val="accent4"/>
                </a:solidFill>
                <a:latin typeface="+mn-lt"/>
                <a:ea typeface="Helvetica Neue"/>
                <a:cs typeface="Helvetica Neue"/>
                <a:sym typeface="Wingdings" pitchFamily="2" charset="2"/>
              </a:rPr>
              <a:t>"Ich wollte fragen, ob Sie mir den Bericht bis zum Ende des Tages zur Verfügung stellen können"</a:t>
            </a:r>
            <a:r>
              <a:rPr lang="de-DE" sz="2200" dirty="0">
                <a:solidFill>
                  <a:schemeClr val="accent4"/>
                </a:solidFill>
                <a:latin typeface="+mn-lt"/>
                <a:ea typeface="Helvetica Neue"/>
                <a:cs typeface="Helvetica Neue"/>
                <a:sym typeface="Wingdings" pitchFamily="2" charset="2"/>
              </a:rPr>
              <a:t>. Hinweis: EOD steht für "end </a:t>
            </a:r>
            <a:r>
              <a:rPr lang="de-DE" sz="2200" dirty="0" err="1">
                <a:solidFill>
                  <a:schemeClr val="accent4"/>
                </a:solidFill>
                <a:latin typeface="+mn-lt"/>
                <a:ea typeface="Helvetica Neue"/>
                <a:cs typeface="Helvetica Neue"/>
                <a:sym typeface="Wingdings" pitchFamily="2" charset="2"/>
              </a:rPr>
              <a:t>of</a:t>
            </a:r>
            <a:r>
              <a:rPr lang="de-DE" sz="2200" dirty="0">
                <a:solidFill>
                  <a:schemeClr val="accent4"/>
                </a:solidFill>
                <a:latin typeface="+mn-lt"/>
                <a:ea typeface="Helvetica Neue"/>
                <a:cs typeface="Helvetica Neue"/>
                <a:sym typeface="Wingdings" pitchFamily="2" charset="2"/>
              </a:rPr>
              <a:t> </a:t>
            </a:r>
            <a:r>
              <a:rPr lang="de-DE" sz="2200" dirty="0" err="1">
                <a:solidFill>
                  <a:schemeClr val="accent4"/>
                </a:solidFill>
                <a:latin typeface="+mn-lt"/>
                <a:ea typeface="Helvetica Neue"/>
                <a:cs typeface="Helvetica Neue"/>
                <a:sym typeface="Wingdings" pitchFamily="2" charset="2"/>
              </a:rPr>
              <a:t>the</a:t>
            </a:r>
            <a:r>
              <a:rPr lang="de-DE" sz="2200" dirty="0">
                <a:solidFill>
                  <a:schemeClr val="accent4"/>
                </a:solidFill>
                <a:latin typeface="+mn-lt"/>
                <a:ea typeface="Helvetica Neue"/>
                <a:cs typeface="Helvetica Neue"/>
                <a:sym typeface="Wingdings" pitchFamily="2" charset="2"/>
              </a:rPr>
              <a:t> </a:t>
            </a:r>
            <a:r>
              <a:rPr lang="de-DE" sz="2200" dirty="0" err="1">
                <a:solidFill>
                  <a:schemeClr val="accent4"/>
                </a:solidFill>
                <a:latin typeface="+mn-lt"/>
                <a:ea typeface="Helvetica Neue"/>
                <a:cs typeface="Helvetica Neue"/>
                <a:sym typeface="Wingdings" pitchFamily="2" charset="2"/>
              </a:rPr>
              <a:t>day</a:t>
            </a:r>
            <a:r>
              <a:rPr lang="de-DE" sz="2200" dirty="0">
                <a:solidFill>
                  <a:schemeClr val="accent4"/>
                </a:solidFill>
                <a:latin typeface="+mn-lt"/>
                <a:ea typeface="Helvetica Neue"/>
                <a:cs typeface="Helvetica Neue"/>
                <a:sym typeface="Wingdings" pitchFamily="2" charset="2"/>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Obwohl diese Regel allgemein gültig ist, sollten Sie bedenken, dass </a:t>
            </a:r>
            <a:r>
              <a:rPr lang="de-DE" sz="2200" b="1" dirty="0">
                <a:solidFill>
                  <a:schemeClr val="accent4"/>
                </a:solidFill>
                <a:latin typeface="+mn-lt"/>
                <a:ea typeface="Helvetica Neue"/>
                <a:cs typeface="Helvetica Neue"/>
                <a:sym typeface="Wingdings" pitchFamily="2" charset="2"/>
              </a:rPr>
              <a:t>verschiedene Modelle </a:t>
            </a:r>
            <a:r>
              <a:rPr lang="de-DE" sz="2200" dirty="0">
                <a:solidFill>
                  <a:schemeClr val="accent4"/>
                </a:solidFill>
                <a:latin typeface="+mn-lt"/>
                <a:ea typeface="Helvetica Neue"/>
                <a:cs typeface="Helvetica Neue"/>
                <a:sym typeface="Wingdings" pitchFamily="2" charset="2"/>
              </a:rPr>
              <a:t>der digitalen Kommunikation </a:t>
            </a:r>
            <a:r>
              <a:rPr lang="de-DE" sz="2200" b="1" dirty="0">
                <a:solidFill>
                  <a:schemeClr val="accent4"/>
                </a:solidFill>
                <a:latin typeface="+mn-lt"/>
                <a:ea typeface="Helvetica Neue"/>
                <a:cs typeface="Helvetica Neue"/>
                <a:sym typeface="Wingdings" pitchFamily="2" charset="2"/>
              </a:rPr>
              <a:t>unterschiedliche Ansätze erfordern. </a:t>
            </a:r>
            <a:r>
              <a:rPr lang="de-DE" sz="2200" dirty="0">
                <a:solidFill>
                  <a:schemeClr val="accent4"/>
                </a:solidFill>
                <a:latin typeface="+mn-lt"/>
                <a:ea typeface="Helvetica Neue"/>
                <a:cs typeface="Helvetica Neue"/>
                <a:sym typeface="Wingdings" pitchFamily="2" charset="2"/>
              </a:rPr>
              <a:t>So wird beispielsweise E-Mail in der Regel für formelle oder ausführliche Unterhaltungen verwendet, während Instant Messaging (WhatsApp, Messenger, </a:t>
            </a:r>
            <a:r>
              <a:rPr lang="de-DE" sz="2200" dirty="0" err="1">
                <a:solidFill>
                  <a:schemeClr val="accent4"/>
                </a:solidFill>
                <a:latin typeface="+mn-lt"/>
                <a:ea typeface="Helvetica Neue"/>
                <a:cs typeface="Helvetica Neue"/>
                <a:sym typeface="Wingdings" pitchFamily="2" charset="2"/>
              </a:rPr>
              <a:t>Telegram</a:t>
            </a:r>
            <a:r>
              <a:rPr lang="de-DE" sz="2200" dirty="0">
                <a:solidFill>
                  <a:schemeClr val="accent4"/>
                </a:solidFill>
                <a:latin typeface="+mn-lt"/>
                <a:ea typeface="Helvetica Neue"/>
                <a:cs typeface="Helvetica Neue"/>
                <a:sym typeface="Wingdings" pitchFamily="2" charset="2"/>
              </a:rPr>
              <a:t> usw.) eher für den schnellen Austausch geeignet ist.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Wingdings" pitchFamily="2" charset="2"/>
              </a:rPr>
              <a:t>Beispiel</a:t>
            </a:r>
            <a:r>
              <a:rPr lang="de-DE" sz="2200" dirty="0">
                <a:solidFill>
                  <a:schemeClr val="accent4"/>
                </a:solidFill>
                <a:latin typeface="+mn-lt"/>
                <a:ea typeface="Helvetica Neue"/>
                <a:cs typeface="Helvetica Neue"/>
                <a:sym typeface="Wingdings" pitchFamily="2" charset="2"/>
              </a:rPr>
              <a:t>: Wenn Sie ein </a:t>
            </a:r>
            <a:r>
              <a:rPr lang="de-DE" sz="2200" b="1" dirty="0">
                <a:solidFill>
                  <a:schemeClr val="accent4"/>
                </a:solidFill>
                <a:latin typeface="+mn-lt"/>
                <a:ea typeface="Helvetica Neue"/>
                <a:cs typeface="Helvetica Neue"/>
                <a:sym typeface="Wingdings" pitchFamily="2" charset="2"/>
              </a:rPr>
              <a:t>komplexes Projekt </a:t>
            </a:r>
            <a:r>
              <a:rPr lang="de-DE" sz="2200" dirty="0">
                <a:solidFill>
                  <a:schemeClr val="accent4"/>
                </a:solidFill>
                <a:latin typeface="+mn-lt"/>
                <a:ea typeface="Helvetica Neue"/>
                <a:cs typeface="Helvetica Neue"/>
                <a:sym typeface="Wingdings" pitchFamily="2" charset="2"/>
              </a:rPr>
              <a:t>mit mehreren Beteiligten besprechen müssen, wäre eine </a:t>
            </a:r>
            <a:r>
              <a:rPr lang="de-DE" sz="2200" b="1" dirty="0">
                <a:solidFill>
                  <a:schemeClr val="accent4"/>
                </a:solidFill>
                <a:latin typeface="+mn-lt"/>
                <a:ea typeface="Helvetica Neue"/>
                <a:cs typeface="Helvetica Neue"/>
                <a:sym typeface="Wingdings" pitchFamily="2" charset="2"/>
              </a:rPr>
              <a:t>E-Mail </a:t>
            </a:r>
            <a:r>
              <a:rPr lang="de-DE" sz="2200" dirty="0">
                <a:solidFill>
                  <a:schemeClr val="accent4"/>
                </a:solidFill>
                <a:latin typeface="+mn-lt"/>
                <a:ea typeface="Helvetica Neue"/>
                <a:cs typeface="Helvetica Neue"/>
                <a:sym typeface="Wingdings" pitchFamily="2" charset="2"/>
              </a:rPr>
              <a:t>mit einer detaillierten Aufschlüsselung der Aufgaben und Fristen angemessen.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Wingdings" pitchFamily="2" charset="2"/>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Wingdings" pitchFamily="2" charset="2"/>
              </a:rPr>
              <a:t>Folglich </a:t>
            </a:r>
            <a:r>
              <a:rPr lang="de-DE" sz="2200" b="1" dirty="0">
                <a:solidFill>
                  <a:schemeClr val="accent4"/>
                </a:solidFill>
                <a:latin typeface="+mn-lt"/>
                <a:ea typeface="Helvetica Neue"/>
                <a:cs typeface="Helvetica Neue"/>
                <a:sym typeface="Wingdings" pitchFamily="2" charset="2"/>
              </a:rPr>
              <a:t>sind auch die Antwortzeiten unterschiedlich </a:t>
            </a:r>
            <a:r>
              <a:rPr lang="de-DE" sz="2200" dirty="0">
                <a:solidFill>
                  <a:schemeClr val="accent4"/>
                </a:solidFill>
                <a:latin typeface="+mn-lt"/>
                <a:ea typeface="Helvetica Neue"/>
                <a:cs typeface="Helvetica Neue"/>
                <a:sym typeface="Wingdings" pitchFamily="2" charset="2"/>
              </a:rPr>
              <a:t>und reichen von wenigen Minuten bis zu maximal 24 Stunden für Nachrichten auf WhatsApp bis zu der allgemein akzeptierten Wartezeit von 72 Stunden (3 Tagen) für eine E-Mail.</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128000" cy="1569620"/>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Tree>
    <p:extLst>
      <p:ext uri="{BB962C8B-B14F-4D97-AF65-F5344CB8AC3E}">
        <p14:creationId xmlns:p14="http://schemas.microsoft.com/office/powerpoint/2010/main" val="217384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29238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Nuancen einer effektiven digitalen Kommunikation</a:t>
            </a:r>
          </a:p>
          <a:p>
            <a:pPr marL="0" marR="0" lvl="0" indent="0" algn="just" rtl="0">
              <a:spcBef>
                <a:spcPts val="0"/>
              </a:spcBef>
              <a:spcAft>
                <a:spcPts val="0"/>
              </a:spcAft>
              <a:buNone/>
            </a:pPr>
            <a:endParaRPr lang="de-DE" sz="2400"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Nonverbale Hinweise helfen, Emotionen und Absichten zu vermitteln</a:t>
            </a:r>
            <a:r>
              <a:rPr lang="de-DE" sz="2200" dirty="0">
                <a:solidFill>
                  <a:schemeClr val="accent4"/>
                </a:solidFill>
                <a:latin typeface="+mn-lt"/>
                <a:ea typeface="Helvetica Neue"/>
                <a:cs typeface="Helvetica Neue"/>
                <a:sym typeface="Helvetica Neue"/>
              </a:rPr>
              <a:t>. Emoticons, Emojis und Interpunktionszeichen können Kontext hinzufügen und den Ton Ihrer Nachricht verdeutlichen.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Sie sind auch ein Mittel, um sich auf wesentliche, klare und prägnante Weise auszudrücken, wie bereits erwähnt.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Beispiel</a:t>
            </a:r>
            <a:r>
              <a:rPr lang="de-DE" sz="2200" dirty="0">
                <a:solidFill>
                  <a:schemeClr val="accent4"/>
                </a:solidFill>
                <a:latin typeface="+mn-lt"/>
                <a:ea typeface="Helvetica Neue"/>
                <a:cs typeface="Helvetica Neue"/>
                <a:sym typeface="Helvetica Neue"/>
              </a:rPr>
              <a:t>: Das </a:t>
            </a:r>
            <a:r>
              <a:rPr lang="de-DE" sz="2200" b="1" dirty="0">
                <a:solidFill>
                  <a:schemeClr val="accent4"/>
                </a:solidFill>
                <a:latin typeface="+mn-lt"/>
                <a:ea typeface="Helvetica Neue"/>
                <a:cs typeface="Helvetica Neue"/>
                <a:sym typeface="Helvetica Neue"/>
              </a:rPr>
              <a:t>Daumen-hoch-Emoji         </a:t>
            </a:r>
            <a:r>
              <a:rPr lang="de-DE" sz="2200" dirty="0">
                <a:solidFill>
                  <a:schemeClr val="accent4"/>
                </a:solidFill>
                <a:latin typeface="+mn-lt"/>
                <a:ea typeface="Helvetica Neue"/>
                <a:cs typeface="Helvetica Neue"/>
                <a:sym typeface="Helvetica Neue"/>
              </a:rPr>
              <a:t>kann einen zuversichtlichen und positiven Ton der </a:t>
            </a:r>
            <a:r>
              <a:rPr lang="de-DE" sz="2200" b="1" dirty="0">
                <a:solidFill>
                  <a:schemeClr val="accent4"/>
                </a:solidFill>
                <a:latin typeface="+mn-lt"/>
                <a:ea typeface="Helvetica Neue"/>
                <a:cs typeface="Helvetica Neue"/>
                <a:sym typeface="Helvetica Neue"/>
              </a:rPr>
              <a:t>Zustimmung </a:t>
            </a:r>
            <a:r>
              <a:rPr lang="de-DE" sz="2200" dirty="0">
                <a:solidFill>
                  <a:schemeClr val="accent4"/>
                </a:solidFill>
                <a:latin typeface="+mn-lt"/>
                <a:ea typeface="Helvetica Neue"/>
                <a:cs typeface="Helvetica Neue"/>
                <a:sym typeface="Helvetica Neue"/>
              </a:rPr>
              <a:t>ausdrücken.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78514"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
        <p:nvSpPr>
          <p:cNvPr id="5" name="CasellaDiTesto 4">
            <a:extLst>
              <a:ext uri="{FF2B5EF4-FFF2-40B4-BE49-F238E27FC236}">
                <a16:creationId xmlns:a16="http://schemas.microsoft.com/office/drawing/2014/main" id="{325D6EC8-2A10-ACE9-F8B8-A19699C279D7}"/>
              </a:ext>
            </a:extLst>
          </p:cNvPr>
          <p:cNvSpPr txBox="1"/>
          <p:nvPr/>
        </p:nvSpPr>
        <p:spPr>
          <a:xfrm>
            <a:off x="5801872" y="5143500"/>
            <a:ext cx="995082" cy="707886"/>
          </a:xfrm>
          <a:prstGeom prst="rect">
            <a:avLst/>
          </a:prstGeom>
          <a:noFill/>
        </p:spPr>
        <p:txBody>
          <a:bodyPr wrap="square">
            <a:spAutoFit/>
          </a:bodyPr>
          <a:lstStyle/>
          <a:p>
            <a:r>
              <a:rPr lang="de-DE" sz="4000" dirty="0"/>
              <a:t>👍</a:t>
            </a:r>
          </a:p>
        </p:txBody>
      </p:sp>
      <p:sp>
        <p:nvSpPr>
          <p:cNvPr id="9" name="CasellaDiTesto 8">
            <a:extLst>
              <a:ext uri="{FF2B5EF4-FFF2-40B4-BE49-F238E27FC236}">
                <a16:creationId xmlns:a16="http://schemas.microsoft.com/office/drawing/2014/main" id="{6A73A72B-D9B0-01CF-3000-91B543CE3090}"/>
              </a:ext>
            </a:extLst>
          </p:cNvPr>
          <p:cNvSpPr txBox="1"/>
          <p:nvPr/>
        </p:nvSpPr>
        <p:spPr>
          <a:xfrm>
            <a:off x="1277087" y="6259528"/>
            <a:ext cx="6038113" cy="2800767"/>
          </a:xfrm>
          <a:prstGeom prst="rect">
            <a:avLst/>
          </a:prstGeom>
          <a:noFill/>
        </p:spPr>
        <p:txBody>
          <a:bodyPr wrap="square">
            <a:spAutoFit/>
          </a:bodyPr>
          <a:lstStyle/>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Neben der Symbolik verbessert auch </a:t>
            </a:r>
            <a:r>
              <a:rPr lang="de-DE" sz="2200" b="1" dirty="0">
                <a:solidFill>
                  <a:schemeClr val="accent4"/>
                </a:solidFill>
                <a:latin typeface="+mn-lt"/>
                <a:ea typeface="Helvetica Neue"/>
                <a:cs typeface="Helvetica Neue"/>
                <a:sym typeface="Helvetica Neue"/>
              </a:rPr>
              <a:t>die effektive Verwendung von Formatierungen die </a:t>
            </a:r>
            <a:r>
              <a:rPr lang="de-DE" sz="2200" dirty="0">
                <a:solidFill>
                  <a:schemeClr val="accent4"/>
                </a:solidFill>
                <a:latin typeface="+mn-lt"/>
                <a:ea typeface="Helvetica Neue"/>
                <a:cs typeface="Helvetica Neue"/>
                <a:sym typeface="Helvetica Neue"/>
              </a:rPr>
              <a:t>Lesbarkeit Ihrer Mitteilungen. Verwenden Sie Überschriften, fett oder kursiv gedruckten Text, Aufzählungspunkte und nummerierte Listen</a:t>
            </a:r>
            <a:r>
              <a:rPr lang="de-DE" sz="2200" b="1" dirty="0">
                <a:solidFill>
                  <a:schemeClr val="accent4"/>
                </a:solidFill>
                <a:latin typeface="+mn-lt"/>
                <a:ea typeface="Helvetica Neue"/>
                <a:cs typeface="Helvetica Neue"/>
                <a:sym typeface="Helvetica Neue"/>
              </a:rPr>
              <a:t>, um Informationen besser zu organisieren </a:t>
            </a:r>
            <a:r>
              <a:rPr lang="de-DE" sz="2200" dirty="0">
                <a:solidFill>
                  <a:schemeClr val="accent4"/>
                </a:solidFill>
                <a:latin typeface="+mn-lt"/>
                <a:ea typeface="Helvetica Neue"/>
                <a:cs typeface="Helvetica Neue"/>
                <a:sym typeface="Helvetica Neue"/>
              </a:rPr>
              <a:t>und </a:t>
            </a:r>
            <a:r>
              <a:rPr lang="de-DE" sz="2200" b="1" dirty="0">
                <a:solidFill>
                  <a:schemeClr val="accent4"/>
                </a:solidFill>
                <a:latin typeface="+mn-lt"/>
                <a:ea typeface="Helvetica Neue"/>
                <a:cs typeface="Helvetica Neue"/>
                <a:sym typeface="Helvetica Neue"/>
              </a:rPr>
              <a:t>leichter verständlich zu machen</a:t>
            </a:r>
            <a:r>
              <a:rPr lang="de-DE" sz="2200" dirty="0">
                <a:solidFill>
                  <a:schemeClr val="accent4"/>
                </a:solidFill>
                <a:latin typeface="+mn-lt"/>
                <a:ea typeface="Helvetica Neue"/>
                <a:cs typeface="Helvetica Neue"/>
                <a:sym typeface="Helvetica Neue"/>
              </a:rPr>
              <a:t>.</a:t>
            </a:r>
          </a:p>
        </p:txBody>
      </p:sp>
      <p:sp>
        <p:nvSpPr>
          <p:cNvPr id="11" name="CasellaDiTesto 10">
            <a:extLst>
              <a:ext uri="{FF2B5EF4-FFF2-40B4-BE49-F238E27FC236}">
                <a16:creationId xmlns:a16="http://schemas.microsoft.com/office/drawing/2014/main" id="{04835A3F-B577-5489-A741-4C34A8F991AB}"/>
              </a:ext>
            </a:extLst>
          </p:cNvPr>
          <p:cNvSpPr txBox="1"/>
          <p:nvPr/>
        </p:nvSpPr>
        <p:spPr>
          <a:xfrm>
            <a:off x="7980218" y="6259528"/>
            <a:ext cx="9785268" cy="3139321"/>
          </a:xfrm>
          <a:prstGeom prst="rect">
            <a:avLst/>
          </a:prstGeom>
          <a:noFill/>
        </p:spPr>
        <p:txBody>
          <a:bodyPr wrap="square">
            <a:spAutoFit/>
          </a:bodyPr>
          <a:lstStyle/>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Beispiel</a:t>
            </a:r>
            <a:r>
              <a:rPr lang="de-DE" sz="2200" dirty="0">
                <a:solidFill>
                  <a:schemeClr val="accent4"/>
                </a:solidFill>
                <a:latin typeface="+mn-lt"/>
                <a:ea typeface="Helvetica Neue"/>
                <a:cs typeface="Helvetica Neue"/>
                <a:sym typeface="Helvetica Neue"/>
              </a:rPr>
              <a:t>: Wenn Sie eine E-Mail versenden, in der Sie die wichtigsten Punkte einer Besprechung zusammenfassen, verwenden Sie Aufzählungspunkte wie folgt.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Die wichtigsten Erkenntnisse des Treffens</a:t>
            </a:r>
            <a:r>
              <a:rPr lang="de-DE" sz="2200" dirty="0">
                <a:solidFill>
                  <a:schemeClr val="accent4"/>
                </a:solidFill>
                <a:latin typeface="+mn-lt"/>
                <a:ea typeface="Helvetica Neue"/>
                <a:cs typeface="Helvetica Neue"/>
                <a:sym typeface="Helvetica Neue"/>
              </a:rPr>
              <a:t>:</a:t>
            </a: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Bericht </a:t>
            </a:r>
            <a:r>
              <a:rPr lang="de-DE" sz="2200" dirty="0">
                <a:solidFill>
                  <a:schemeClr val="accent4"/>
                </a:solidFill>
                <a:latin typeface="+mn-lt"/>
                <a:ea typeface="Helvetica Neue"/>
                <a:cs typeface="Helvetica Neue"/>
                <a:sym typeface="Helvetica Neue"/>
              </a:rPr>
              <a:t>muss </a:t>
            </a:r>
            <a:r>
              <a:rPr lang="de-DE" sz="2200" b="1" dirty="0">
                <a:solidFill>
                  <a:schemeClr val="accent4"/>
                </a:solidFill>
                <a:latin typeface="+mn-lt"/>
                <a:ea typeface="Helvetica Neue"/>
                <a:cs typeface="Helvetica Neue"/>
                <a:sym typeface="Helvetica Neue"/>
              </a:rPr>
              <a:t>bis zum 15. Dezember </a:t>
            </a:r>
            <a:r>
              <a:rPr lang="de-DE" sz="2200" dirty="0">
                <a:solidFill>
                  <a:schemeClr val="accent4"/>
                </a:solidFill>
                <a:latin typeface="+mn-lt"/>
                <a:ea typeface="Helvetica Neue"/>
                <a:cs typeface="Helvetica Neue"/>
                <a:sym typeface="Helvetica Neue"/>
              </a:rPr>
              <a:t>2023 vorgelegt werden</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Die Verbreitung soll durch die </a:t>
            </a:r>
            <a:r>
              <a:rPr lang="de-DE" sz="2200" b="1" dirty="0">
                <a:solidFill>
                  <a:schemeClr val="accent4"/>
                </a:solidFill>
                <a:latin typeface="+mn-lt"/>
                <a:ea typeface="Helvetica Neue"/>
                <a:cs typeface="Helvetica Neue"/>
                <a:sym typeface="Helvetica Neue"/>
              </a:rPr>
              <a:t>Veröffentlichung von Pressemitteilungen </a:t>
            </a:r>
            <a:r>
              <a:rPr lang="de-DE" sz="2200" dirty="0">
                <a:solidFill>
                  <a:schemeClr val="accent4"/>
                </a:solidFill>
                <a:latin typeface="+mn-lt"/>
                <a:ea typeface="Helvetica Neue"/>
                <a:cs typeface="Helvetica Neue"/>
                <a:sym typeface="Helvetica Neue"/>
              </a:rPr>
              <a:t>verbessert werden</a:t>
            </a:r>
          </a:p>
          <a:p>
            <a:pPr marL="342900" indent="-342900" algn="just">
              <a:buFont typeface="Arial" panose="020B0604020202020204" pitchFamily="34" charset="0"/>
              <a:buChar char="•"/>
            </a:pPr>
            <a:r>
              <a:rPr lang="de-DE" sz="2200" dirty="0">
                <a:solidFill>
                  <a:schemeClr val="accent4"/>
                </a:solidFill>
                <a:latin typeface="+mn-lt"/>
                <a:ea typeface="Helvetica Neue"/>
                <a:cs typeface="Helvetica Neue"/>
                <a:sym typeface="Helvetica Neue"/>
              </a:rPr>
              <a:t>Nächster </a:t>
            </a:r>
            <a:r>
              <a:rPr lang="de-DE" sz="2200" b="1" dirty="0">
                <a:solidFill>
                  <a:schemeClr val="accent4"/>
                </a:solidFill>
                <a:latin typeface="+mn-lt"/>
                <a:ea typeface="Helvetica Neue"/>
                <a:cs typeface="Helvetica Neue"/>
                <a:sym typeface="Helvetica Neue"/>
              </a:rPr>
              <a:t>Online-Aufruf</a:t>
            </a:r>
            <a:r>
              <a:rPr lang="de-DE" sz="2200" dirty="0">
                <a:solidFill>
                  <a:schemeClr val="accent4"/>
                </a:solidFill>
                <a:latin typeface="+mn-lt"/>
                <a:ea typeface="Helvetica Neue"/>
                <a:cs typeface="Helvetica Neue"/>
                <a:sym typeface="Helvetica Neue"/>
              </a:rPr>
              <a:t>: </a:t>
            </a:r>
            <a:r>
              <a:rPr lang="de-DE" sz="2200" b="1" dirty="0">
                <a:solidFill>
                  <a:schemeClr val="accent4"/>
                </a:solidFill>
                <a:latin typeface="+mn-lt"/>
                <a:ea typeface="Helvetica Neue"/>
                <a:cs typeface="Helvetica Neue"/>
                <a:sym typeface="Helvetica Neue"/>
              </a:rPr>
              <a:t>9. Januar </a:t>
            </a:r>
            <a:r>
              <a:rPr lang="de-DE" sz="2200" dirty="0">
                <a:solidFill>
                  <a:schemeClr val="accent4"/>
                </a:solidFill>
                <a:latin typeface="+mn-lt"/>
                <a:ea typeface="Helvetica Neue"/>
                <a:cs typeface="Helvetica Neue"/>
                <a:sym typeface="Helvetica Neue"/>
              </a:rPr>
              <a:t>2024</a:t>
            </a:r>
          </a:p>
        </p:txBody>
      </p:sp>
      <p:cxnSp>
        <p:nvCxnSpPr>
          <p:cNvPr id="12" name="Connettore 2 11">
            <a:extLst>
              <a:ext uri="{FF2B5EF4-FFF2-40B4-BE49-F238E27FC236}">
                <a16:creationId xmlns:a16="http://schemas.microsoft.com/office/drawing/2014/main" id="{ED475FC5-6AB2-1A7D-1003-1773BA4EB951}"/>
              </a:ext>
            </a:extLst>
          </p:cNvPr>
          <p:cNvCxnSpPr>
            <a:cxnSpLocks/>
          </p:cNvCxnSpPr>
          <p:nvPr/>
        </p:nvCxnSpPr>
        <p:spPr>
          <a:xfrm flipV="1">
            <a:off x="7311533" y="7599618"/>
            <a:ext cx="672353" cy="3598"/>
          </a:xfrm>
          <a:prstGeom prst="straightConnector1">
            <a:avLst/>
          </a:prstGeom>
          <a:ln w="38100">
            <a:solidFill>
              <a:srgbClr val="58CDF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62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3093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Richtige Sprache, Tonfall und Netiquette bei Online-Interaktionen</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 Verwendung einer </a:t>
            </a:r>
            <a:r>
              <a:rPr lang="de-DE" sz="2200" b="1" dirty="0">
                <a:solidFill>
                  <a:schemeClr val="accent4"/>
                </a:solidFill>
                <a:latin typeface="+mn-lt"/>
                <a:ea typeface="Helvetica Neue"/>
                <a:cs typeface="Helvetica Neue"/>
                <a:sym typeface="Helvetica Neue"/>
              </a:rPr>
              <a:t>angemessenen Sprache und eines angemessenen Tons </a:t>
            </a:r>
            <a:r>
              <a:rPr lang="de-DE" sz="2200" dirty="0">
                <a:solidFill>
                  <a:schemeClr val="accent4"/>
                </a:solidFill>
                <a:latin typeface="+mn-lt"/>
                <a:ea typeface="Helvetica Neue"/>
                <a:cs typeface="Helvetica Neue"/>
                <a:sym typeface="Helvetica Neue"/>
              </a:rPr>
              <a:t>ist von entscheidender Bedeutung, um Ihre Botschaft genau zu vermitteln und Missverständnisse zu vermeiden.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Wingdings" pitchFamily="2" charset="2"/>
              </a:rPr>
              <a:t>Achten Sie auf die </a:t>
            </a:r>
            <a:r>
              <a:rPr lang="de-DE" sz="2200" dirty="0">
                <a:solidFill>
                  <a:schemeClr val="accent4"/>
                </a:solidFill>
                <a:latin typeface="+mn-lt"/>
                <a:ea typeface="Helvetica Neue"/>
                <a:cs typeface="Helvetica Neue"/>
                <a:sym typeface="Wingdings" pitchFamily="2" charset="2"/>
              </a:rPr>
              <a:t>Wortwahl und den Tonfall, den Sie anschlagen</a:t>
            </a:r>
            <a:r>
              <a:rPr lang="de-DE" sz="2200" b="1" dirty="0">
                <a:solidFill>
                  <a:schemeClr val="accent4"/>
                </a:solidFill>
                <a:latin typeface="+mn-lt"/>
                <a:ea typeface="Helvetica Neue"/>
                <a:cs typeface="Helvetica Neue"/>
                <a:sym typeface="Wingdings" pitchFamily="2" charset="2"/>
              </a:rPr>
              <a:t>, um eine positive und effektive Interaktion zu gewährleisten</a:t>
            </a:r>
            <a:r>
              <a:rPr lang="de-DE" sz="2200" dirty="0">
                <a:solidFill>
                  <a:schemeClr val="accent4"/>
                </a:solidFill>
                <a:latin typeface="+mn-lt"/>
                <a:ea typeface="Helvetica Neue"/>
                <a:cs typeface="Helvetica Neue"/>
                <a:sym typeface="Wingdings" pitchFamily="2" charset="2"/>
              </a:rPr>
              <a:t>. Und </a:t>
            </a:r>
            <a:r>
              <a:rPr lang="de-DE" sz="2200" b="1" dirty="0">
                <a:solidFill>
                  <a:srgbClr val="58CDFC"/>
                </a:solidFill>
                <a:latin typeface="+mn-lt"/>
                <a:ea typeface="Helvetica Neue"/>
                <a:cs typeface="Helvetica Neue"/>
                <a:sym typeface="Wingdings" pitchFamily="2" charset="2"/>
              </a:rPr>
              <a:t>seien Sie sich bewusst</a:t>
            </a:r>
            <a:r>
              <a:rPr lang="de-DE" sz="2200" dirty="0">
                <a:solidFill>
                  <a:schemeClr val="accent4"/>
                </a:solidFill>
                <a:latin typeface="+mn-lt"/>
                <a:ea typeface="Helvetica Neue"/>
                <a:cs typeface="Helvetica Neue"/>
                <a:sym typeface="Wingdings" pitchFamily="2" charset="2"/>
              </a:rPr>
              <a:t>, dass bei der (schriftlichen) Online-Kommunikation im Allgemeinen Mimik und Tonfall fehlen</a:t>
            </a:r>
            <a:r>
              <a:rPr lang="de-DE" sz="2200" dirty="0">
                <a:solidFill>
                  <a:schemeClr val="accent4"/>
                </a:solidFill>
                <a:latin typeface="+mn-lt"/>
                <a:ea typeface="Helvetica Neue"/>
                <a:cs typeface="Helvetica Neue"/>
                <a:sym typeface="Helvetica Neue"/>
              </a:rPr>
              <a:t>. Daher haben die richtige Sprache und der richtige Tonfall einen </a:t>
            </a:r>
            <a:r>
              <a:rPr lang="de-DE" sz="2200" b="1" dirty="0">
                <a:solidFill>
                  <a:schemeClr val="accent4"/>
                </a:solidFill>
                <a:latin typeface="+mn-lt"/>
                <a:ea typeface="Helvetica Neue"/>
                <a:cs typeface="Helvetica Neue"/>
                <a:sym typeface="Helvetica Neue"/>
              </a:rPr>
              <a:t>größeren Einfluss darauf, wie Ihre Botschaft ankommt</a:t>
            </a:r>
            <a:r>
              <a:rPr lang="de-DE" sz="22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In einer globalen Online-Community ist es wichtig, </a:t>
            </a:r>
            <a:r>
              <a:rPr lang="de-DE" sz="2200" b="1" dirty="0">
                <a:solidFill>
                  <a:srgbClr val="58CDFC"/>
                </a:solidFill>
                <a:latin typeface="+mn-lt"/>
                <a:ea typeface="Helvetica Neue"/>
                <a:cs typeface="Helvetica Neue"/>
                <a:sym typeface="Helvetica Neue"/>
              </a:rPr>
              <a:t>sensibel </a:t>
            </a:r>
            <a:r>
              <a:rPr lang="de-DE" sz="2200" dirty="0">
                <a:solidFill>
                  <a:schemeClr val="accent4"/>
                </a:solidFill>
                <a:latin typeface="+mn-lt"/>
                <a:ea typeface="Helvetica Neue"/>
                <a:cs typeface="Helvetica Neue"/>
                <a:sym typeface="Helvetica Neue"/>
              </a:rPr>
              <a:t>mit sozialen und kulturellen Unterschieden umzugehen, indem man eine </a:t>
            </a:r>
            <a:r>
              <a:rPr lang="de-DE" sz="2200" b="1" dirty="0">
                <a:solidFill>
                  <a:schemeClr val="accent4"/>
                </a:solidFill>
                <a:latin typeface="+mn-lt"/>
                <a:ea typeface="Helvetica Neue"/>
                <a:cs typeface="Helvetica Neue"/>
                <a:sym typeface="Helvetica Neue"/>
              </a:rPr>
              <a:t>respektvolle und integrative Sprache </a:t>
            </a:r>
            <a:r>
              <a:rPr lang="de-DE" sz="2200" dirty="0">
                <a:solidFill>
                  <a:schemeClr val="accent4"/>
                </a:solidFill>
                <a:latin typeface="+mn-lt"/>
                <a:ea typeface="Helvetica Neue"/>
                <a:cs typeface="Helvetica Neue"/>
                <a:sym typeface="Helvetica Neue"/>
              </a:rPr>
              <a:t>verwendet.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58CDFC"/>
                </a:solidFill>
                <a:latin typeface="+mn-lt"/>
                <a:ea typeface="Helvetica Neue"/>
                <a:cs typeface="Helvetica Neue"/>
                <a:sym typeface="Helvetica Neue"/>
              </a:rPr>
              <a:t>Beispiele</a:t>
            </a:r>
            <a:r>
              <a:rPr lang="de-DE" sz="2200" dirty="0">
                <a:solidFill>
                  <a:schemeClr val="accent4"/>
                </a:solidFill>
                <a:latin typeface="+mn-lt"/>
                <a:ea typeface="Helvetica Neue"/>
                <a:cs typeface="Helvetica Neue"/>
                <a:sym typeface="Helvetica Neue"/>
              </a:rPr>
              <a:t>:</a:t>
            </a:r>
          </a:p>
          <a:p>
            <a:pPr marL="342900" marR="0" lvl="0" indent="-342900" algn="just" rtl="0">
              <a:spcBef>
                <a:spcPts val="0"/>
              </a:spcBef>
              <a:spcAft>
                <a:spcPts val="0"/>
              </a:spcAft>
              <a:buFont typeface="Arial" panose="020B0604020202020204" pitchFamily="34" charset="0"/>
              <a:buChar char="•"/>
            </a:pPr>
            <a:r>
              <a:rPr lang="de-DE" sz="2200" dirty="0">
                <a:solidFill>
                  <a:schemeClr val="accent4"/>
                </a:solidFill>
                <a:latin typeface="+mn-lt"/>
                <a:ea typeface="Helvetica Neue"/>
                <a:cs typeface="Helvetica Neue"/>
                <a:sym typeface="Helvetica Neue"/>
              </a:rPr>
              <a:t>Ziehen Sie </a:t>
            </a:r>
            <a:r>
              <a:rPr lang="de-DE" sz="2200" b="1" i="1" dirty="0">
                <a:solidFill>
                  <a:schemeClr val="accent4"/>
                </a:solidFill>
                <a:latin typeface="+mn-lt"/>
                <a:ea typeface="Helvetica Neue"/>
                <a:cs typeface="Helvetica Neue"/>
                <a:sym typeface="Helvetica Neue"/>
              </a:rPr>
              <a:t>"Ich verstehe Ihren Standpunkt, aber ich habe eine andere Sichtweise" </a:t>
            </a:r>
            <a:r>
              <a:rPr lang="de-DE" sz="2200" dirty="0">
                <a:solidFill>
                  <a:schemeClr val="accent4"/>
                </a:solidFill>
                <a:latin typeface="+mn-lt"/>
                <a:ea typeface="Helvetica Neue"/>
                <a:cs typeface="Helvetica Neue"/>
                <a:sym typeface="Helvetica Neue"/>
              </a:rPr>
              <a:t>einem </a:t>
            </a:r>
            <a:r>
              <a:rPr lang="de-DE" sz="2200" i="1" dirty="0">
                <a:solidFill>
                  <a:schemeClr val="accent4"/>
                </a:solidFill>
                <a:latin typeface="+mn-lt"/>
                <a:ea typeface="Helvetica Neue"/>
                <a:cs typeface="Helvetica Neue"/>
                <a:sym typeface="Helvetica Neue"/>
              </a:rPr>
              <a:t>"Sie liegen falsch" </a:t>
            </a:r>
            <a:r>
              <a:rPr lang="de-DE" sz="2200" dirty="0">
                <a:solidFill>
                  <a:schemeClr val="accent4"/>
                </a:solidFill>
                <a:latin typeface="+mn-lt"/>
                <a:ea typeface="Helvetica Neue"/>
                <a:cs typeface="Helvetica Neue"/>
                <a:sym typeface="Helvetica Neue"/>
              </a:rPr>
              <a:t>vor, um Missverständnisse zu vermeiden.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Vermeiden Sie die </a:t>
            </a:r>
            <a:r>
              <a:rPr lang="de-DE" sz="2200" dirty="0">
                <a:solidFill>
                  <a:schemeClr val="accent4"/>
                </a:solidFill>
                <a:latin typeface="+mn-lt"/>
                <a:ea typeface="Helvetica Neue"/>
                <a:cs typeface="Helvetica Neue"/>
                <a:sym typeface="Helvetica Neue"/>
              </a:rPr>
              <a:t>Verwendung </a:t>
            </a:r>
            <a:r>
              <a:rPr lang="de-DE" sz="2200" b="1" dirty="0">
                <a:solidFill>
                  <a:schemeClr val="accent4"/>
                </a:solidFill>
                <a:latin typeface="+mn-lt"/>
                <a:ea typeface="Helvetica Neue"/>
                <a:cs typeface="Helvetica Neue"/>
                <a:sym typeface="Helvetica Neue"/>
              </a:rPr>
              <a:t>geschlechtsspezifischer Begriffe </a:t>
            </a:r>
            <a:r>
              <a:rPr lang="de-DE" sz="2200" dirty="0">
                <a:solidFill>
                  <a:schemeClr val="accent4"/>
                </a:solidFill>
                <a:latin typeface="+mn-lt"/>
                <a:ea typeface="Helvetica Neue"/>
                <a:cs typeface="Helvetica Neue"/>
                <a:sym typeface="Helvetica Neue"/>
              </a:rPr>
              <a:t>oder </a:t>
            </a:r>
            <a:r>
              <a:rPr lang="de-DE" sz="2200" b="1" dirty="0">
                <a:solidFill>
                  <a:schemeClr val="accent4"/>
                </a:solidFill>
                <a:latin typeface="+mn-lt"/>
                <a:ea typeface="Helvetica Neue"/>
                <a:cs typeface="Helvetica Neue"/>
                <a:sym typeface="Helvetica Neue"/>
              </a:rPr>
              <a:t>Annahmen </a:t>
            </a:r>
            <a:r>
              <a:rPr lang="de-DE" sz="2200" dirty="0">
                <a:solidFill>
                  <a:schemeClr val="accent4"/>
                </a:solidFill>
                <a:latin typeface="+mn-lt"/>
                <a:ea typeface="Helvetica Neue"/>
                <a:cs typeface="Helvetica Neue"/>
                <a:sym typeface="Helvetica Neue"/>
              </a:rPr>
              <a:t>über den Hintergrund oder die Identität einer Person - insbesondere in Bezug auf Religion oder ethnische Zugehörigkeit.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764000"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Tree>
    <p:extLst>
      <p:ext uri="{BB962C8B-B14F-4D97-AF65-F5344CB8AC3E}">
        <p14:creationId xmlns:p14="http://schemas.microsoft.com/office/powerpoint/2010/main" val="3655204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937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Richtige Sprache, Tonfall und Netiquette bei Online-Interaktionen</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Obwohl es in Bezug auf die richtige Sprache und den richtigen Ton keine offensichtlichen Unterschiede zwischen Online- und Offline-Kommunikation gibt, wollen wir die </a:t>
            </a:r>
            <a:r>
              <a:rPr lang="de-DE" sz="2200" b="1" dirty="0">
                <a:solidFill>
                  <a:schemeClr val="accent4"/>
                </a:solidFill>
                <a:latin typeface="+mn-lt"/>
                <a:ea typeface="Helvetica Neue"/>
                <a:cs typeface="Helvetica Neue"/>
                <a:sym typeface="Helvetica Neue"/>
              </a:rPr>
              <a:t>Netiquette </a:t>
            </a:r>
            <a:r>
              <a:rPr lang="de-DE" sz="2200" dirty="0">
                <a:solidFill>
                  <a:schemeClr val="accent4"/>
                </a:solidFill>
                <a:latin typeface="+mn-lt"/>
                <a:ea typeface="Helvetica Neue"/>
                <a:cs typeface="Helvetica Neue"/>
                <a:sym typeface="Helvetica Neue"/>
              </a:rPr>
              <a:t>(Online-Etikette) als eine </a:t>
            </a:r>
            <a:r>
              <a:rPr lang="de-DE" sz="2200" b="1" dirty="0">
                <a:solidFill>
                  <a:schemeClr val="accent4"/>
                </a:solidFill>
                <a:latin typeface="+mn-lt"/>
                <a:ea typeface="Helvetica Neue"/>
                <a:cs typeface="Helvetica Neue"/>
                <a:sym typeface="Helvetica Neue"/>
              </a:rPr>
              <a:t>Reihe von Regeln </a:t>
            </a:r>
            <a:r>
              <a:rPr lang="de-DE" sz="2200" dirty="0">
                <a:solidFill>
                  <a:schemeClr val="accent4"/>
                </a:solidFill>
                <a:latin typeface="+mn-lt"/>
                <a:ea typeface="Helvetica Neue"/>
                <a:cs typeface="Helvetica Neue"/>
                <a:sym typeface="Helvetica Neue"/>
              </a:rPr>
              <a:t>einführen</a:t>
            </a:r>
            <a:r>
              <a:rPr lang="de-DE" sz="2200" b="1" dirty="0">
                <a:solidFill>
                  <a:schemeClr val="accent4"/>
                </a:solidFill>
                <a:latin typeface="+mn-lt"/>
                <a:ea typeface="Helvetica Neue"/>
                <a:cs typeface="Helvetica Neue"/>
                <a:sym typeface="Helvetica Neue"/>
              </a:rPr>
              <a:t>, die ein angemessenes und verantwortungsvolles Verhalten bei Online-Interaktionen fördern</a:t>
            </a:r>
            <a:r>
              <a:rPr lang="de-DE" sz="22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Diese Regeln spielen eine wichtige Rolle:</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Verbesserung der Kommunikationsfähigkeit</a:t>
            </a:r>
          </a:p>
          <a:p>
            <a:pPr marL="342900" marR="0" lvl="0" indent="-342900" algn="just" rtl="0">
              <a:spcBef>
                <a:spcPts val="0"/>
              </a:spcBef>
              <a:spcAft>
                <a:spcPts val="0"/>
              </a:spcAft>
              <a:buFont typeface="Arial" panose="020B0604020202020204" pitchFamily="34" charset="0"/>
              <a:buChar char="•"/>
            </a:pPr>
            <a:endParaRPr lang="de-DE" sz="22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Vorbeugung von Missverständnissen</a:t>
            </a:r>
          </a:p>
          <a:p>
            <a:pPr marL="342900" marR="0" lvl="0" indent="-342900" algn="just" rtl="0">
              <a:spcBef>
                <a:spcPts val="0"/>
              </a:spcBef>
              <a:spcAft>
                <a:spcPts val="0"/>
              </a:spcAft>
              <a:buFont typeface="Arial" panose="020B0604020202020204" pitchFamily="34" charset="0"/>
              <a:buChar char="•"/>
            </a:pPr>
            <a:endParaRPr lang="de-DE" sz="2200" b="1" dirty="0">
              <a:solidFill>
                <a:schemeClr val="accent4"/>
              </a:solidFill>
              <a:latin typeface="+mn-lt"/>
              <a:ea typeface="Helvetica Neue"/>
              <a:cs typeface="Helvetica Neue"/>
              <a:sym typeface="Helvetica Neue"/>
            </a:endParaRPr>
          </a:p>
          <a:p>
            <a:pPr marL="342900" marR="0" lvl="0" indent="-342900" algn="just" rtl="0">
              <a:spcBef>
                <a:spcPts val="0"/>
              </a:spcBef>
              <a:spcAft>
                <a:spcPts val="0"/>
              </a:spcAft>
              <a:buFont typeface="Arial" panose="020B0604020202020204" pitchFamily="34" charset="0"/>
              <a:buChar char="•"/>
            </a:pPr>
            <a:r>
              <a:rPr lang="de-DE" sz="2200" b="1" dirty="0">
                <a:solidFill>
                  <a:schemeClr val="accent4"/>
                </a:solidFill>
                <a:latin typeface="+mn-lt"/>
                <a:ea typeface="Helvetica Neue"/>
                <a:cs typeface="Helvetica Neue"/>
                <a:sym typeface="Helvetica Neue"/>
              </a:rPr>
              <a:t>Bereitstellung von Leitlinien </a:t>
            </a:r>
            <a:r>
              <a:rPr lang="de-DE" sz="2200" dirty="0">
                <a:solidFill>
                  <a:schemeClr val="accent4"/>
                </a:solidFill>
                <a:latin typeface="+mn-lt"/>
                <a:ea typeface="Helvetica Neue"/>
                <a:cs typeface="Helvetica Neue"/>
                <a:sym typeface="Helvetica Neue"/>
              </a:rPr>
              <a:t>für soziales Verhalten bei der Interaktion und Zusammenarbeit in einer digitalen Umgebung</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Wir sollten uns auf diese Regeln und Leitlinien konzentrieren, einschließlich der </a:t>
            </a:r>
            <a:r>
              <a:rPr lang="de-DE" sz="2200" b="1" dirty="0" err="1">
                <a:solidFill>
                  <a:srgbClr val="008F00"/>
                </a:solidFill>
                <a:latin typeface="+mn-lt"/>
                <a:ea typeface="Helvetica Neue"/>
                <a:cs typeface="Helvetica Neue"/>
                <a:sym typeface="Helvetica Neue"/>
              </a:rPr>
              <a:t>DO's</a:t>
            </a:r>
            <a:r>
              <a:rPr lang="de-DE" sz="2200" b="1" dirty="0">
                <a:solidFill>
                  <a:srgbClr val="008F00"/>
                </a:solidFill>
                <a:latin typeface="+mn-lt"/>
                <a:ea typeface="Helvetica Neue"/>
                <a:cs typeface="Helvetica Neue"/>
                <a:sym typeface="Helvetica Neue"/>
              </a:rPr>
              <a:t> </a:t>
            </a:r>
            <a:r>
              <a:rPr lang="de-DE" sz="2200" dirty="0">
                <a:solidFill>
                  <a:schemeClr val="accent4"/>
                </a:solidFill>
                <a:latin typeface="+mn-lt"/>
                <a:ea typeface="Helvetica Neue"/>
                <a:cs typeface="Helvetica Neue"/>
                <a:sym typeface="Helvetica Neue"/>
              </a:rPr>
              <a:t>und </a:t>
            </a:r>
            <a:r>
              <a:rPr lang="de-DE" sz="2200" b="1" dirty="0">
                <a:solidFill>
                  <a:srgbClr val="FF0000"/>
                </a:solidFill>
                <a:latin typeface="+mn-lt"/>
                <a:ea typeface="Helvetica Neue"/>
                <a:cs typeface="Helvetica Neue"/>
                <a:sym typeface="Helvetica Neue"/>
              </a:rPr>
              <a:t>DON'Ts</a:t>
            </a:r>
            <a:r>
              <a:rPr lang="de-DE" sz="2200" dirty="0">
                <a:solidFill>
                  <a:schemeClr val="accent4"/>
                </a:solidFill>
                <a:latin typeface="+mn-lt"/>
                <a:ea typeface="Helvetica Neue"/>
                <a:cs typeface="Helvetica Neue"/>
                <a:sym typeface="Helvetica Neue"/>
              </a:rPr>
              <a: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502743"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Tree>
    <p:extLst>
      <p:ext uri="{BB962C8B-B14F-4D97-AF65-F5344CB8AC3E}">
        <p14:creationId xmlns:p14="http://schemas.microsoft.com/office/powerpoint/2010/main" val="1551296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a:solidFill>
                  <a:srgbClr val="58CDFC"/>
                </a:solidFill>
                <a:latin typeface="+mn-lt"/>
                <a:ea typeface="Helvetica Neue"/>
                <a:cs typeface="Helvetica Neue"/>
                <a:sym typeface="Helvetica Neue"/>
              </a:rPr>
              <a:t>Richtige Sprache, Tonfall und Netiquette bei Online-Interaktionen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633371"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graphicFrame>
        <p:nvGraphicFramePr>
          <p:cNvPr id="8" name="Tabella 8">
            <a:extLst>
              <a:ext uri="{FF2B5EF4-FFF2-40B4-BE49-F238E27FC236}">
                <a16:creationId xmlns:a16="http://schemas.microsoft.com/office/drawing/2014/main" id="{8B6DAB9F-238E-564F-9F0B-2375C50CFC86}"/>
              </a:ext>
            </a:extLst>
          </p:cNvPr>
          <p:cNvGraphicFramePr>
            <a:graphicFrameLocks noGrp="1"/>
          </p:cNvGraphicFramePr>
          <p:nvPr>
            <p:extLst>
              <p:ext uri="{D42A27DB-BD31-4B8C-83A1-F6EECF244321}">
                <p14:modId xmlns:p14="http://schemas.microsoft.com/office/powerpoint/2010/main" val="2245428692"/>
              </p:ext>
            </p:extLst>
          </p:nvPr>
        </p:nvGraphicFramePr>
        <p:xfrm>
          <a:off x="1378089" y="3688172"/>
          <a:ext cx="15795486" cy="4907280"/>
        </p:xfrm>
        <a:graphic>
          <a:graphicData uri="http://schemas.openxmlformats.org/drawingml/2006/table">
            <a:tbl>
              <a:tblPr firstRow="1" bandRow="1">
                <a:tableStyleId>{2D5ABB26-0587-4C30-8999-92F81FD0307C}</a:tableStyleId>
              </a:tblPr>
              <a:tblGrid>
                <a:gridCol w="7897743">
                  <a:extLst>
                    <a:ext uri="{9D8B030D-6E8A-4147-A177-3AD203B41FA5}">
                      <a16:colId xmlns:a16="http://schemas.microsoft.com/office/drawing/2014/main" val="3306209012"/>
                    </a:ext>
                  </a:extLst>
                </a:gridCol>
                <a:gridCol w="7897743">
                  <a:extLst>
                    <a:ext uri="{9D8B030D-6E8A-4147-A177-3AD203B41FA5}">
                      <a16:colId xmlns:a16="http://schemas.microsoft.com/office/drawing/2014/main" val="1883002153"/>
                    </a:ext>
                  </a:extLst>
                </a:gridCol>
              </a:tblGrid>
              <a:tr h="370840">
                <a:tc>
                  <a:txBody>
                    <a:bodyPr/>
                    <a:lstStyle/>
                    <a:p>
                      <a:pPr algn="ctr"/>
                      <a:r>
                        <a:rPr lang="en-GB" sz="2200" b="1" dirty="0">
                          <a:solidFill>
                            <a:srgbClr val="008F00"/>
                          </a:solidFill>
                        </a:rPr>
                        <a:t>DO's</a:t>
                      </a:r>
                    </a:p>
                  </a:txBody>
                  <a:tcPr anchor="ctr"/>
                </a:tc>
                <a:tc>
                  <a:txBody>
                    <a:bodyPr/>
                    <a:lstStyle/>
                    <a:p>
                      <a:pPr algn="ctr"/>
                      <a:r>
                        <a:rPr lang="en-GB" sz="2200" b="1" dirty="0">
                          <a:solidFill>
                            <a:srgbClr val="FF0000"/>
                          </a:solidFill>
                        </a:rPr>
                        <a:t>DON'Ts</a:t>
                      </a:r>
                    </a:p>
                  </a:txBody>
                  <a:tcPr anchor="ctr"/>
                </a:tc>
                <a:extLst>
                  <a:ext uri="{0D108BD9-81ED-4DB2-BD59-A6C34878D82A}">
                    <a16:rowId xmlns:a16="http://schemas.microsoft.com/office/drawing/2014/main" val="1874461207"/>
                  </a:ext>
                </a:extLst>
              </a:tr>
              <a:tr h="370840">
                <a:tc>
                  <a:txBody>
                    <a:bodyPr/>
                    <a:lstStyle/>
                    <a:p>
                      <a:pPr lvl="0" algn="just">
                        <a:lnSpc>
                          <a:spcPct val="100000"/>
                        </a:lnSpc>
                      </a:pPr>
                      <a:r>
                        <a:rPr lang="en-GB" sz="2000" dirty="0">
                          <a:solidFill>
                            <a:schemeClr val="accent4"/>
                          </a:solidFill>
                        </a:rPr>
                        <a:t>Wählen Sie die richtige Grammatik und Zeichensetzung</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en-GB" sz="2000" dirty="0">
                          <a:solidFill>
                            <a:schemeClr val="accent4"/>
                          </a:solidFill>
                        </a:rPr>
                        <a:t>Nicht in ALLE GROSSBUCHSTABEN schreiben (übermäßiger Gebrauch)</a:t>
                      </a: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3956882000"/>
                  </a:ext>
                </a:extLst>
              </a:tr>
              <a:tr h="370840">
                <a:tc>
                  <a:txBody>
                    <a:bodyPr/>
                    <a:lstStyle/>
                    <a:p>
                      <a:pPr lvl="0" algn="just">
                        <a:lnSpc>
                          <a:spcPct val="100000"/>
                        </a:lnSpc>
                      </a:pPr>
                      <a:r>
                        <a:rPr lang="en-GB" sz="2000" dirty="0">
                          <a:solidFill>
                            <a:schemeClr val="accent4"/>
                          </a:solidFill>
                        </a:rPr>
                        <a:t>Geeignete Formatierung verwenden (fett, kursiv, Absatz, ...)</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en-GB" sz="2000" dirty="0">
                          <a:solidFill>
                            <a:schemeClr val="accent4"/>
                          </a:solidFill>
                        </a:rPr>
                        <a:t>Greifen Sie nicht an oder verwenden Sie keine aggressive Sprache</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1238807756"/>
                  </a:ext>
                </a:extLst>
              </a:tr>
              <a:tr h="0">
                <a:tc>
                  <a:txBody>
                    <a:bodyPr/>
                    <a:lstStyle/>
                    <a:p>
                      <a:pPr lvl="0" algn="just">
                        <a:lnSpc>
                          <a:spcPct val="100000"/>
                        </a:lnSpc>
                      </a:pPr>
                      <a:r>
                        <a:rPr lang="en-GB" sz="2000" dirty="0">
                          <a:solidFill>
                            <a:schemeClr val="accent4"/>
                          </a:solidFill>
                        </a:rPr>
                        <a:t>Integrieren Sie geeignete Emojis und Emoticons</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r>
                        <a:rPr lang="en-GB" sz="2000" dirty="0">
                          <a:solidFill>
                            <a:schemeClr val="accent4"/>
                          </a:solidFill>
                        </a:rPr>
                        <a:t>Niemals Spam versenden</a:t>
                      </a: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1616931953"/>
                  </a:ext>
                </a:extLst>
              </a:tr>
              <a:tr h="370840">
                <a:tc>
                  <a:txBody>
                    <a:bodyPr/>
                    <a:lstStyle/>
                    <a:p>
                      <a:pPr lvl="0" algn="just">
                        <a:lnSpc>
                          <a:spcPct val="100000"/>
                        </a:lnSpc>
                      </a:pPr>
                      <a:r>
                        <a:rPr lang="en-GB" sz="2000" dirty="0">
                          <a:solidFill>
                            <a:schemeClr val="accent4"/>
                          </a:solidFill>
                        </a:rPr>
                        <a:t>Fügen Sie immer eine Betreffzeile ein</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r>
                        <a:rPr lang="en-GB" sz="2000" dirty="0">
                          <a:solidFill>
                            <a:schemeClr val="accent4"/>
                          </a:solidFill>
                        </a:rPr>
                        <a:t>Verwenden Sie nicht zu viele Abkürzungen</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438289888"/>
                  </a:ext>
                </a:extLst>
              </a:tr>
              <a:tr h="370840">
                <a:tc>
                  <a:txBody>
                    <a:bodyPr/>
                    <a:lstStyle/>
                    <a:p>
                      <a:pPr lvl="0" algn="just">
                        <a:lnSpc>
                          <a:spcPct val="100000"/>
                        </a:lnSpc>
                      </a:pPr>
                      <a:r>
                        <a:rPr lang="en-GB" sz="2000" dirty="0">
                          <a:solidFill>
                            <a:schemeClr val="accent4"/>
                          </a:solidFill>
                        </a:rPr>
                        <a:t>Nachrichten umgehend beantworten</a:t>
                      </a:r>
                    </a:p>
                  </a:txBody>
                  <a:tcPr anchor="ctr">
                    <a:lnR w="19050" cap="flat" cmpd="sng" algn="ctr">
                      <a:solidFill>
                        <a:srgbClr val="00CCFF"/>
                      </a:solidFill>
                      <a:prstDash val="solid"/>
                      <a:round/>
                      <a:headEnd type="none" w="med" len="med"/>
                      <a:tailEnd type="none" w="med" len="med"/>
                    </a:lnR>
                    <a:solidFill>
                      <a:srgbClr val="00CCFF">
                        <a:alpha val="51000"/>
                      </a:srgbClr>
                    </a:solidFill>
                  </a:tcPr>
                </a:tc>
                <a:tc>
                  <a:txBody>
                    <a:bodyPr/>
                    <a:lstStyle/>
                    <a:p>
                      <a:pPr lvl="0" algn="just">
                        <a:lnSpc>
                          <a:spcPct val="100000"/>
                        </a:lnSpc>
                      </a:pPr>
                      <a:r>
                        <a:rPr lang="en-GB" sz="2000" dirty="0">
                          <a:solidFill>
                            <a:schemeClr val="accent4"/>
                          </a:solidFill>
                        </a:rPr>
                        <a:t>Teilen Sie nicht überall und mit jedem (seien Sie diskret)</a:t>
                      </a:r>
                    </a:p>
                  </a:txBody>
                  <a:tcPr anchor="ctr">
                    <a:lnL w="19050" cap="flat" cmpd="sng" algn="ctr">
                      <a:solidFill>
                        <a:srgbClr val="00CCFF"/>
                      </a:solidFill>
                      <a:prstDash val="solid"/>
                      <a:round/>
                      <a:headEnd type="none" w="med" len="med"/>
                      <a:tailEnd type="none" w="med" len="med"/>
                    </a:lnL>
                    <a:solidFill>
                      <a:srgbClr val="00CCFF">
                        <a:alpha val="51000"/>
                      </a:srgbClr>
                    </a:solidFill>
                  </a:tcPr>
                </a:tc>
                <a:extLst>
                  <a:ext uri="{0D108BD9-81ED-4DB2-BD59-A6C34878D82A}">
                    <a16:rowId xmlns:a16="http://schemas.microsoft.com/office/drawing/2014/main" val="3723159013"/>
                  </a:ext>
                </a:extLst>
              </a:tr>
              <a:tr h="370840">
                <a:tc>
                  <a:txBody>
                    <a:bodyPr/>
                    <a:lstStyle/>
                    <a:p>
                      <a:pPr lvl="0" algn="just">
                        <a:lnSpc>
                          <a:spcPct val="100000"/>
                        </a:lnSpc>
                      </a:pPr>
                      <a:r>
                        <a:rPr lang="en-GB" sz="2000" dirty="0">
                          <a:solidFill>
                            <a:schemeClr val="accent4"/>
                          </a:solidFill>
                        </a:rPr>
                        <a:t>K.I.S.S.: Keep it short &amp; sweet</a:t>
                      </a:r>
                      <a:endParaRPr lang="en-GB" sz="2000" i="1" dirty="0">
                        <a:solidFill>
                          <a:schemeClr val="accent4"/>
                        </a:solidFill>
                      </a:endParaRP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a:solidFill>
                            <a:schemeClr val="accent4"/>
                          </a:solidFill>
                        </a:rPr>
                        <a:t>"Was du nicht willst, dass man dir tu', das füg' auch keinem anderen zu.</a:t>
                      </a: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37292463"/>
                  </a:ext>
                </a:extLst>
              </a:tr>
              <a:tr h="370840">
                <a:tc>
                  <a:txBody>
                    <a:bodyPr/>
                    <a:lstStyle/>
                    <a:p>
                      <a:pPr lvl="0" algn="just">
                        <a:lnSpc>
                          <a:spcPct val="100000"/>
                        </a:lnSpc>
                      </a:pPr>
                      <a:r>
                        <a:rPr lang="en-GB" sz="2000" dirty="0">
                          <a:solidFill>
                            <a:schemeClr val="accent4"/>
                          </a:solidFill>
                        </a:rPr>
                        <a:t>Faktencheck vor dem (erneuten) Posten</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0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698625348"/>
                  </a:ext>
                </a:extLst>
              </a:tr>
              <a:tr h="370840">
                <a:tc>
                  <a:txBody>
                    <a:bodyPr/>
                    <a:lstStyle/>
                    <a:p>
                      <a:pPr lvl="0" algn="just">
                        <a:lnSpc>
                          <a:spcPct val="100000"/>
                        </a:lnSpc>
                      </a:pPr>
                      <a:r>
                        <a:rPr lang="en-GB" sz="2000" dirty="0">
                          <a:solidFill>
                            <a:schemeClr val="accent4"/>
                          </a:solidFill>
                        </a:rPr>
                        <a:t>Seien Sie vorsichtig mit Sarkasmus</a:t>
                      </a:r>
                    </a:p>
                  </a:txBody>
                  <a:tcPr anchor="ctr">
                    <a:lnR w="19050" cap="flat" cmpd="sng" algn="ctr">
                      <a:solidFill>
                        <a:srgbClr val="00CCFF"/>
                      </a:solidFill>
                      <a:prstDash val="solid"/>
                      <a:round/>
                      <a:headEnd type="none" w="med" len="med"/>
                      <a:tailEnd type="none" w="med" len="med"/>
                    </a:lnR>
                    <a:solidFill>
                      <a:srgbClr val="00CCFF">
                        <a:alpha val="15000"/>
                      </a:srgbClr>
                    </a:solidFill>
                  </a:tcPr>
                </a:tc>
                <a:tc>
                  <a:txBody>
                    <a:bodyPr/>
                    <a:lstStyle/>
                    <a:p>
                      <a:pPr lvl="0" algn="just">
                        <a:lnSpc>
                          <a:spcPct val="100000"/>
                        </a:lnSpc>
                      </a:pPr>
                      <a:endParaRPr lang="en-GB" sz="20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15000"/>
                      </a:srgbClr>
                    </a:solidFill>
                  </a:tcPr>
                </a:tc>
                <a:extLst>
                  <a:ext uri="{0D108BD9-81ED-4DB2-BD59-A6C34878D82A}">
                    <a16:rowId xmlns:a16="http://schemas.microsoft.com/office/drawing/2014/main" val="2986588686"/>
                  </a:ext>
                </a:extLst>
              </a:tr>
              <a:tr h="370840">
                <a:tc>
                  <a:txBody>
                    <a:bodyPr/>
                    <a:lstStyle/>
                    <a:p>
                      <a:pPr lvl="0" algn="just">
                        <a:lnSpc>
                          <a:spcPct val="100000"/>
                        </a:lnSpc>
                      </a:pPr>
                      <a:r>
                        <a:rPr lang="en-GB" sz="2000" dirty="0">
                          <a:solidFill>
                            <a:schemeClr val="accent4"/>
                          </a:solidFill>
                        </a:rPr>
                        <a:t>Respektieren Sie die Meinungen, die Privatsphäre und die Rechte anderer</a:t>
                      </a:r>
                    </a:p>
                  </a:txBody>
                  <a:tcPr anchor="ctr">
                    <a:lnR w="19050" cap="flat" cmpd="sng" algn="ctr">
                      <a:solidFill>
                        <a:srgbClr val="00CCFF"/>
                      </a:solidFill>
                      <a:prstDash val="solid"/>
                      <a:round/>
                      <a:headEnd type="none" w="med" len="med"/>
                      <a:tailEnd type="none" w="med" len="med"/>
                    </a:lnR>
                    <a:solidFill>
                      <a:srgbClr val="00CCFF">
                        <a:alpha val="50000"/>
                      </a:srgbClr>
                    </a:solidFill>
                  </a:tcPr>
                </a:tc>
                <a:tc>
                  <a:txBody>
                    <a:bodyPr/>
                    <a:lstStyle/>
                    <a:p>
                      <a:pPr lvl="0" algn="just">
                        <a:lnSpc>
                          <a:spcPct val="100000"/>
                        </a:lnSpc>
                      </a:pPr>
                      <a:endParaRPr lang="en-GB" sz="2000" dirty="0">
                        <a:solidFill>
                          <a:schemeClr val="accent4"/>
                        </a:solidFill>
                      </a:endParaRPr>
                    </a:p>
                  </a:txBody>
                  <a:tcPr anchor="ctr">
                    <a:lnL w="19050" cap="flat" cmpd="sng" algn="ctr">
                      <a:solidFill>
                        <a:srgbClr val="00CCFF"/>
                      </a:solidFill>
                      <a:prstDash val="solid"/>
                      <a:round/>
                      <a:headEnd type="none" w="med" len="med"/>
                      <a:tailEnd type="none" w="med" len="med"/>
                    </a:lnL>
                    <a:solidFill>
                      <a:srgbClr val="00CCFF">
                        <a:alpha val="50000"/>
                      </a:srgbClr>
                    </a:solidFill>
                  </a:tcPr>
                </a:tc>
                <a:extLst>
                  <a:ext uri="{0D108BD9-81ED-4DB2-BD59-A6C34878D82A}">
                    <a16:rowId xmlns:a16="http://schemas.microsoft.com/office/drawing/2014/main" val="902305961"/>
                  </a:ext>
                </a:extLst>
              </a:tr>
            </a:tbl>
          </a:graphicData>
        </a:graphic>
      </p:graphicFrame>
    </p:spTree>
    <p:extLst>
      <p:ext uri="{BB962C8B-B14F-4D97-AF65-F5344CB8AC3E}">
        <p14:creationId xmlns:p14="http://schemas.microsoft.com/office/powerpoint/2010/main" val="3429421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6009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Leitlinien für ein achtsames und verantwortungsvolles Online-Engagement</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algn="just"/>
            <a:r>
              <a:rPr lang="de-DE" sz="2200" dirty="0">
                <a:solidFill>
                  <a:schemeClr val="accent4"/>
                </a:solidFill>
                <a:latin typeface="+mn-lt"/>
                <a:ea typeface="Helvetica Neue"/>
                <a:cs typeface="Helvetica Neue"/>
                <a:sym typeface="Helvetica Neue"/>
              </a:rPr>
              <a:t>Mit der zunehmenden Nutzung digitaler Plattformen und sozialer Medien ist es wichtig, </a:t>
            </a:r>
            <a:r>
              <a:rPr lang="de-DE" sz="2200" b="1" dirty="0">
                <a:solidFill>
                  <a:schemeClr val="accent4"/>
                </a:solidFill>
                <a:latin typeface="+mn-lt"/>
                <a:ea typeface="Helvetica Neue"/>
                <a:cs typeface="Helvetica Neue"/>
                <a:sym typeface="Helvetica Neue"/>
              </a:rPr>
              <a:t>sich der potenziellen Risiken bewusst zu sein</a:t>
            </a:r>
            <a:r>
              <a:rPr lang="de-DE" sz="2200" dirty="0">
                <a:solidFill>
                  <a:schemeClr val="accent4"/>
                </a:solidFill>
                <a:latin typeface="+mn-lt"/>
                <a:ea typeface="Helvetica Neue"/>
                <a:cs typeface="Helvetica Neue"/>
                <a:sym typeface="Helvetica Neue"/>
              </a:rPr>
              <a:t>, insbesondere für diejenigen, die neu in der digitalen Welt sind oder daran arbeiten, ihre digitalen Kompetenzen zu verbessern.</a:t>
            </a:r>
          </a:p>
          <a:p>
            <a:pPr algn="just"/>
            <a:endParaRPr lang="de-DE" sz="2200" dirty="0">
              <a:solidFill>
                <a:schemeClr val="accent4"/>
              </a:solidFill>
              <a:latin typeface="+mn-lt"/>
              <a:ea typeface="Helvetica Neue"/>
              <a:cs typeface="Helvetica Neue"/>
              <a:sym typeface="Helvetica Neue"/>
            </a:endParaRPr>
          </a:p>
          <a:p>
            <a:pPr algn="just"/>
            <a:r>
              <a:rPr lang="de-DE" sz="2200" dirty="0">
                <a:solidFill>
                  <a:schemeClr val="accent4"/>
                </a:solidFill>
                <a:latin typeface="+mn-lt"/>
                <a:ea typeface="Helvetica Neue"/>
                <a:cs typeface="Helvetica Neue"/>
                <a:sym typeface="Helvetica Neue"/>
              </a:rPr>
              <a:t>Im Folgenden werden die </a:t>
            </a:r>
            <a:r>
              <a:rPr lang="de-DE" sz="2200" b="1" dirty="0">
                <a:solidFill>
                  <a:schemeClr val="accent4"/>
                </a:solidFill>
                <a:latin typeface="+mn-lt"/>
                <a:ea typeface="Helvetica Neue"/>
                <a:cs typeface="Helvetica Neue"/>
                <a:sym typeface="Helvetica Neue"/>
              </a:rPr>
              <a:t>Strategien zur effektiven Bewältigung </a:t>
            </a:r>
            <a:r>
              <a:rPr lang="de-DE" sz="2200" dirty="0">
                <a:solidFill>
                  <a:schemeClr val="accent4"/>
                </a:solidFill>
                <a:latin typeface="+mn-lt"/>
                <a:ea typeface="Helvetica Neue"/>
                <a:cs typeface="Helvetica Neue"/>
                <a:sym typeface="Helvetica Neue"/>
              </a:rPr>
              <a:t>dieser Risiken und die </a:t>
            </a:r>
            <a:r>
              <a:rPr lang="de-DE" sz="2200" b="1" dirty="0">
                <a:solidFill>
                  <a:schemeClr val="accent4"/>
                </a:solidFill>
                <a:latin typeface="+mn-lt"/>
                <a:ea typeface="Helvetica Neue"/>
                <a:cs typeface="Helvetica Neue"/>
                <a:sym typeface="Helvetica Neue"/>
              </a:rPr>
              <a:t>Leitlinien </a:t>
            </a:r>
            <a:r>
              <a:rPr lang="de-DE" sz="2200" dirty="0">
                <a:solidFill>
                  <a:schemeClr val="accent4"/>
                </a:solidFill>
                <a:latin typeface="+mn-lt"/>
                <a:ea typeface="Helvetica Neue"/>
                <a:cs typeface="Helvetica Neue"/>
                <a:sym typeface="Helvetica Neue"/>
              </a:rPr>
              <a:t>für ein achtsames und verantwortungsvolles Online-Engagement vorgestellt.</a:t>
            </a:r>
          </a:p>
          <a:p>
            <a:pPr algn="just"/>
            <a:endParaRPr lang="de-DE" sz="2200" dirty="0">
              <a:solidFill>
                <a:schemeClr val="accent4"/>
              </a:solidFill>
              <a:latin typeface="+mn-lt"/>
              <a:ea typeface="Helvetica Neue"/>
              <a:cs typeface="Helvetica Neue"/>
              <a:sym typeface="Helvetica Neue"/>
            </a:endParaRPr>
          </a:p>
          <a:p>
            <a:pPr algn="just"/>
            <a:r>
              <a:rPr lang="de-DE" sz="2200" b="1" dirty="0">
                <a:solidFill>
                  <a:schemeClr val="accent4"/>
                </a:solidFill>
                <a:latin typeface="+mn-lt"/>
                <a:ea typeface="Helvetica Neue"/>
                <a:cs typeface="Helvetica Neue"/>
                <a:sym typeface="Helvetica Neue"/>
              </a:rPr>
              <a:t>Zu den wichtigsten </a:t>
            </a:r>
            <a:r>
              <a:rPr lang="de-DE" sz="2200" dirty="0">
                <a:solidFill>
                  <a:schemeClr val="accent4"/>
                </a:solidFill>
                <a:latin typeface="+mn-lt"/>
                <a:ea typeface="Helvetica Neue"/>
                <a:cs typeface="Helvetica Neue"/>
                <a:sym typeface="Helvetica Neue"/>
              </a:rPr>
              <a:t>Problembereichen, die angesprochen werden sollen, gehören: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662400"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
        <p:nvSpPr>
          <p:cNvPr id="4" name="Rettangolo con angoli arrotondati 3">
            <a:extLst>
              <a:ext uri="{FF2B5EF4-FFF2-40B4-BE49-F238E27FC236}">
                <a16:creationId xmlns:a16="http://schemas.microsoft.com/office/drawing/2014/main" id="{6A65BDFE-5A02-3C68-7272-E739B2BE61D9}"/>
              </a:ext>
            </a:extLst>
          </p:cNvPr>
          <p:cNvSpPr/>
          <p:nvPr/>
        </p:nvSpPr>
        <p:spPr>
          <a:xfrm>
            <a:off x="1672219"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Übernutzung und Entfremdung</a:t>
            </a:r>
          </a:p>
        </p:txBody>
      </p:sp>
      <p:sp>
        <p:nvSpPr>
          <p:cNvPr id="5" name="Rettangolo con angoli arrotondati 4">
            <a:extLst>
              <a:ext uri="{FF2B5EF4-FFF2-40B4-BE49-F238E27FC236}">
                <a16:creationId xmlns:a16="http://schemas.microsoft.com/office/drawing/2014/main" id="{57A72604-E112-5831-BE7F-9283A72064C7}"/>
              </a:ext>
            </a:extLst>
          </p:cNvPr>
          <p:cNvSpPr/>
          <p:nvPr/>
        </p:nvSpPr>
        <p:spPr>
          <a:xfrm>
            <a:off x="6766608"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Handeln aufgrund von FOMO</a:t>
            </a:r>
          </a:p>
        </p:txBody>
      </p:sp>
      <p:sp>
        <p:nvSpPr>
          <p:cNvPr id="6" name="Rettangolo con angoli arrotondati 5">
            <a:extLst>
              <a:ext uri="{FF2B5EF4-FFF2-40B4-BE49-F238E27FC236}">
                <a16:creationId xmlns:a16="http://schemas.microsoft.com/office/drawing/2014/main" id="{106F3F35-6693-5AA7-D553-AE28F00C7AB4}"/>
              </a:ext>
            </a:extLst>
          </p:cNvPr>
          <p:cNvSpPr/>
          <p:nvPr/>
        </p:nvSpPr>
        <p:spPr>
          <a:xfrm>
            <a:off x="11860997" y="6771967"/>
            <a:ext cx="4754784" cy="883352"/>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Verbreitung von Fake News</a:t>
            </a:r>
          </a:p>
        </p:txBody>
      </p:sp>
    </p:spTree>
    <p:extLst>
      <p:ext uri="{BB962C8B-B14F-4D97-AF65-F5344CB8AC3E}">
        <p14:creationId xmlns:p14="http://schemas.microsoft.com/office/powerpoint/2010/main" val="213683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19081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Leitlinien für ein achtsames und verantwortungsvolles Online-Engagement</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rgbClr val="00CCFF"/>
                </a:solidFill>
                <a:latin typeface="+mn-lt"/>
                <a:ea typeface="Helvetica Neue"/>
                <a:cs typeface="Helvetica Neue"/>
                <a:sym typeface="Helvetica Neue"/>
              </a:rPr>
              <a:t>Übermäßige Nutzung und Entfremdung </a:t>
            </a:r>
            <a:r>
              <a:rPr lang="de-DE" sz="2200" dirty="0">
                <a:solidFill>
                  <a:schemeClr val="accent4"/>
                </a:solidFill>
                <a:latin typeface="+mn-lt"/>
                <a:ea typeface="Helvetica Neue"/>
                <a:cs typeface="Helvetica Neue"/>
                <a:sym typeface="Helvetica Neue"/>
              </a:rPr>
              <a:t>- Um eine übermäßige zeitliche Nutzung, die zu Entfremdung und einer Störung des Gleichgewichts zwischen Online- und Offline-Interaktion führt, zu vermeiden, werden die folgenden </a:t>
            </a:r>
            <a:r>
              <a:rPr lang="de-DE" sz="2200" b="1" dirty="0">
                <a:solidFill>
                  <a:schemeClr val="accent4"/>
                </a:solidFill>
                <a:latin typeface="+mn-lt"/>
                <a:ea typeface="Helvetica Neue"/>
                <a:cs typeface="Helvetica Neue"/>
                <a:sym typeface="Helvetica Neue"/>
              </a:rPr>
              <a:t>Leitlinien zur Aufrechterhaltung einer gesunden und produktiven Harmonie </a:t>
            </a:r>
            <a:r>
              <a:rPr lang="de-DE" sz="2200" dirty="0">
                <a:solidFill>
                  <a:schemeClr val="accent4"/>
                </a:solidFill>
                <a:latin typeface="+mn-lt"/>
                <a:ea typeface="Helvetica Neue"/>
                <a:cs typeface="Helvetica Neue"/>
                <a:sym typeface="Helvetica Neue"/>
              </a:rPr>
              <a:t>bereitgestellt:</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6444686"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
        <p:nvSpPr>
          <p:cNvPr id="4" name="Rettangolo con angoli arrotondati 3">
            <a:extLst>
              <a:ext uri="{FF2B5EF4-FFF2-40B4-BE49-F238E27FC236}">
                <a16:creationId xmlns:a16="http://schemas.microsoft.com/office/drawing/2014/main" id="{A5EFBEF0-A0BC-6945-1369-5F94D811C51F}"/>
              </a:ext>
            </a:extLst>
          </p:cNvPr>
          <p:cNvSpPr/>
          <p:nvPr/>
        </p:nvSpPr>
        <p:spPr>
          <a:xfrm>
            <a:off x="1672219"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Zeitliche Beschränkungen</a:t>
            </a:r>
          </a:p>
        </p:txBody>
      </p:sp>
      <p:sp>
        <p:nvSpPr>
          <p:cNvPr id="5" name="Rettangolo con angoli arrotondati 4">
            <a:extLst>
              <a:ext uri="{FF2B5EF4-FFF2-40B4-BE49-F238E27FC236}">
                <a16:creationId xmlns:a16="http://schemas.microsoft.com/office/drawing/2014/main" id="{D923CEE6-832F-0228-50A4-3001BBBC8E4F}"/>
              </a:ext>
            </a:extLst>
          </p:cNvPr>
          <p:cNvSpPr/>
          <p:nvPr/>
        </p:nvSpPr>
        <p:spPr>
          <a:xfrm>
            <a:off x="6766608"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Soziale Verbindungen</a:t>
            </a:r>
          </a:p>
        </p:txBody>
      </p:sp>
      <p:sp>
        <p:nvSpPr>
          <p:cNvPr id="6" name="Rettangolo con angoli arrotondati 5">
            <a:extLst>
              <a:ext uri="{FF2B5EF4-FFF2-40B4-BE49-F238E27FC236}">
                <a16:creationId xmlns:a16="http://schemas.microsoft.com/office/drawing/2014/main" id="{49B557FC-BD7F-A4CF-D3A2-D358105232DF}"/>
              </a:ext>
            </a:extLst>
          </p:cNvPr>
          <p:cNvSpPr/>
          <p:nvPr/>
        </p:nvSpPr>
        <p:spPr>
          <a:xfrm>
            <a:off x="11860997" y="5060972"/>
            <a:ext cx="4754784" cy="62752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rPr>
              <a:t>Achtsame digitale Pausen</a:t>
            </a:r>
          </a:p>
        </p:txBody>
      </p:sp>
      <p:sp>
        <p:nvSpPr>
          <p:cNvPr id="7" name="CasellaDiTesto 6">
            <a:extLst>
              <a:ext uri="{FF2B5EF4-FFF2-40B4-BE49-F238E27FC236}">
                <a16:creationId xmlns:a16="http://schemas.microsoft.com/office/drawing/2014/main" id="{9C2A3E89-B5DD-89A5-F102-12BF2191B6B8}"/>
              </a:ext>
            </a:extLst>
          </p:cNvPr>
          <p:cNvSpPr txBox="1"/>
          <p:nvPr/>
        </p:nvSpPr>
        <p:spPr>
          <a:xfrm rot="10800000" flipV="1">
            <a:off x="1672218" y="5724000"/>
            <a:ext cx="4754784" cy="3139321"/>
          </a:xfrm>
          <a:prstGeom prst="rect">
            <a:avLst/>
          </a:prstGeom>
          <a:noFill/>
        </p:spPr>
        <p:txBody>
          <a:bodyPr wrap="square" rtlCol="0">
            <a:spAutoFit/>
          </a:bodyPr>
          <a:lstStyle/>
          <a:p>
            <a:pPr marL="342900" indent="-342900" algn="just">
              <a:buFont typeface="Arial" panose="020B0604020202020204" pitchFamily="34" charset="0"/>
              <a:buChar char="•"/>
            </a:pPr>
            <a:r>
              <a:rPr lang="de-DE" sz="1800" dirty="0"/>
              <a:t>Legen Sie eine tägliche Höchstgrenze für Online-Aktivitäten fest</a:t>
            </a:r>
          </a:p>
          <a:p>
            <a:pPr marL="342900" indent="-342900" algn="just">
              <a:buFont typeface="Arial" panose="020B0604020202020204" pitchFamily="34" charset="0"/>
              <a:buChar char="•"/>
            </a:pPr>
            <a:r>
              <a:rPr lang="de-DE" sz="1800" dirty="0"/>
              <a:t>Verwenden Sie Kalenderanwendungen, Erinnerungen oder Browser-/Anwendungserweiterungen, um bestimmte Zeitfenster zu planen.</a:t>
            </a:r>
          </a:p>
          <a:p>
            <a:pPr marL="342900" indent="-342900" algn="just">
              <a:buFont typeface="Arial" panose="020B0604020202020204" pitchFamily="34" charset="0"/>
              <a:buChar char="•"/>
            </a:pPr>
            <a:r>
              <a:rPr lang="de-DE" sz="1800" dirty="0"/>
              <a:t>Überwachen Sie Ihre Fortschritte und passen Sie sie entsprechend an</a:t>
            </a:r>
          </a:p>
          <a:p>
            <a:pPr algn="just"/>
            <a:endParaRPr lang="de-DE" sz="1800" dirty="0"/>
          </a:p>
          <a:p>
            <a:pPr algn="just"/>
            <a:r>
              <a:rPr lang="de-DE" sz="1800" b="1" dirty="0">
                <a:solidFill>
                  <a:srgbClr val="00CCFF"/>
                </a:solidFill>
              </a:rPr>
              <a:t>Beispiel</a:t>
            </a:r>
            <a:r>
              <a:rPr lang="de-DE" sz="1800" dirty="0"/>
              <a:t>: Verwenden Sie das in Instagram eingebaute Zeitlimit-Tool mit Warnhinweisen</a:t>
            </a:r>
          </a:p>
        </p:txBody>
      </p:sp>
      <p:sp>
        <p:nvSpPr>
          <p:cNvPr id="8" name="CasellaDiTesto 7">
            <a:extLst>
              <a:ext uri="{FF2B5EF4-FFF2-40B4-BE49-F238E27FC236}">
                <a16:creationId xmlns:a16="http://schemas.microsoft.com/office/drawing/2014/main" id="{778B6010-6AC8-76F8-A4D5-1C8CE3A240CB}"/>
              </a:ext>
            </a:extLst>
          </p:cNvPr>
          <p:cNvSpPr txBox="1"/>
          <p:nvPr/>
        </p:nvSpPr>
        <p:spPr>
          <a:xfrm rot="10800000" flipV="1">
            <a:off x="6766608" y="5724000"/>
            <a:ext cx="4754784" cy="2308324"/>
          </a:xfrm>
          <a:prstGeom prst="rect">
            <a:avLst/>
          </a:prstGeom>
          <a:noFill/>
        </p:spPr>
        <p:txBody>
          <a:bodyPr wrap="square" rtlCol="0">
            <a:spAutoFit/>
          </a:bodyPr>
          <a:lstStyle/>
          <a:p>
            <a:pPr marL="342900" indent="-342900" algn="just">
              <a:buFont typeface="Arial" panose="020B0604020202020204" pitchFamily="34" charset="0"/>
              <a:buChar char="•"/>
            </a:pPr>
            <a:r>
              <a:rPr lang="de-DE" sz="1800" dirty="0"/>
              <a:t>Verlassen Sie sich nicht ausschließlich auf die Online-Kommunikation</a:t>
            </a:r>
          </a:p>
          <a:p>
            <a:pPr marL="342900" indent="-342900" algn="just">
              <a:buFont typeface="Arial" panose="020B0604020202020204" pitchFamily="34" charset="0"/>
              <a:buChar char="•"/>
            </a:pPr>
            <a:r>
              <a:rPr lang="de-DE" sz="1800" dirty="0"/>
              <a:t>Vertiefung der Beziehungen und Vermeidung von Isolation</a:t>
            </a:r>
          </a:p>
          <a:p>
            <a:pPr algn="just"/>
            <a:endParaRPr lang="de-DE" sz="1800" b="1" dirty="0">
              <a:solidFill>
                <a:srgbClr val="00CCFF"/>
              </a:solidFill>
            </a:endParaRPr>
          </a:p>
          <a:p>
            <a:pPr algn="just"/>
            <a:r>
              <a:rPr lang="de-DE" sz="1800" b="1" dirty="0">
                <a:solidFill>
                  <a:srgbClr val="00CCFF"/>
                </a:solidFill>
              </a:rPr>
              <a:t>Beispiel</a:t>
            </a:r>
            <a:r>
              <a:rPr lang="de-DE" sz="1800" dirty="0"/>
              <a:t>: Planen Sie regelmäßige persönliche Treffen mit Freunden und Familie</a:t>
            </a:r>
          </a:p>
        </p:txBody>
      </p:sp>
      <p:sp>
        <p:nvSpPr>
          <p:cNvPr id="9" name="CasellaDiTesto 8">
            <a:extLst>
              <a:ext uri="{FF2B5EF4-FFF2-40B4-BE49-F238E27FC236}">
                <a16:creationId xmlns:a16="http://schemas.microsoft.com/office/drawing/2014/main" id="{8D779C6D-048C-609E-FEAD-69F9AEB91882}"/>
              </a:ext>
            </a:extLst>
          </p:cNvPr>
          <p:cNvSpPr txBox="1"/>
          <p:nvPr/>
        </p:nvSpPr>
        <p:spPr>
          <a:xfrm rot="10800000" flipV="1">
            <a:off x="11860997" y="5724000"/>
            <a:ext cx="4754784" cy="2031325"/>
          </a:xfrm>
          <a:prstGeom prst="rect">
            <a:avLst/>
          </a:prstGeom>
          <a:noFill/>
        </p:spPr>
        <p:txBody>
          <a:bodyPr wrap="square" rtlCol="0">
            <a:spAutoFit/>
          </a:bodyPr>
          <a:lstStyle/>
          <a:p>
            <a:pPr marL="342900" indent="-342900" algn="just">
              <a:buFont typeface="Arial" panose="020B0604020202020204" pitchFamily="34" charset="0"/>
              <a:buChar char="•"/>
            </a:pPr>
            <a:r>
              <a:rPr lang="de-DE" sz="1800" dirty="0"/>
              <a:t>Integrieren Sie regelmäßige Offline-Aktivitäten in Ihre Routine</a:t>
            </a:r>
          </a:p>
          <a:p>
            <a:pPr marL="342900" indent="-342900" algn="just">
              <a:buFont typeface="Arial" panose="020B0604020202020204" pitchFamily="34" charset="0"/>
              <a:buChar char="•"/>
            </a:pPr>
            <a:r>
              <a:rPr lang="de-DE" sz="1800" dirty="0"/>
              <a:t>Beschäftigen Sie sich mit Hobbys, treiben Sie Sport oder verbringen Sie Zeit in der Natur</a:t>
            </a:r>
          </a:p>
          <a:p>
            <a:pPr marL="342900" indent="-342900" algn="just">
              <a:buFont typeface="Arial" panose="020B0604020202020204" pitchFamily="34" charset="0"/>
              <a:buChar char="•"/>
            </a:pPr>
            <a:r>
              <a:rPr lang="de-DE" sz="1800" dirty="0"/>
              <a:t>Erfrischen Sie Ihren Geist und steigern Sie Ihr Wohlbefinden</a:t>
            </a:r>
          </a:p>
        </p:txBody>
      </p:sp>
    </p:spTree>
    <p:extLst>
      <p:ext uri="{BB962C8B-B14F-4D97-AF65-F5344CB8AC3E}">
        <p14:creationId xmlns:p14="http://schemas.microsoft.com/office/powerpoint/2010/main" val="386510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6932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Leitlinien für ein achtsames und verantwortungsvolles Online-Engagement</a:t>
            </a:r>
          </a:p>
          <a:p>
            <a:pPr marL="0" marR="0" lvl="0" indent="0" algn="just" rtl="0">
              <a:spcBef>
                <a:spcPts val="0"/>
              </a:spcBef>
              <a:spcAft>
                <a:spcPts val="0"/>
              </a:spcAft>
              <a:buNone/>
            </a:pPr>
            <a:endParaRPr lang="de-DE" sz="2400" dirty="0">
              <a:solidFill>
                <a:srgbClr val="00CCFF"/>
              </a:solidFill>
              <a:latin typeface="+mn-lt"/>
              <a:ea typeface="Helvetica Neue"/>
              <a:cs typeface="Helvetica Neue"/>
              <a:sym typeface="Helvetica Neue"/>
            </a:endParaRPr>
          </a:p>
          <a:p>
            <a:pPr algn="just"/>
            <a:r>
              <a:rPr lang="de-DE" sz="2200" b="1" dirty="0">
                <a:solidFill>
                  <a:srgbClr val="00CCFF"/>
                </a:solidFill>
                <a:latin typeface="+mn-lt"/>
                <a:ea typeface="Helvetica Neue"/>
                <a:cs typeface="Helvetica Neue"/>
                <a:sym typeface="Helvetica Neue"/>
              </a:rPr>
              <a:t>Handeln auf der Grundlage von FOMO </a:t>
            </a:r>
            <a:r>
              <a:rPr lang="de-DE" sz="2200" dirty="0">
                <a:solidFill>
                  <a:schemeClr val="accent4"/>
                </a:solidFill>
                <a:latin typeface="+mn-lt"/>
                <a:ea typeface="Helvetica Neue"/>
                <a:cs typeface="Helvetica Neue"/>
                <a:sym typeface="Helvetica Neue"/>
              </a:rPr>
              <a:t>- FOMO steht für </a:t>
            </a:r>
            <a:r>
              <a:rPr lang="de-DE" sz="2200" b="1" dirty="0">
                <a:solidFill>
                  <a:schemeClr val="accent4"/>
                </a:solidFill>
                <a:latin typeface="+mn-lt"/>
                <a:ea typeface="Helvetica Neue"/>
                <a:cs typeface="Helvetica Neue"/>
                <a:sym typeface="Helvetica Neue"/>
              </a:rPr>
              <a:t>"Fear </a:t>
            </a:r>
            <a:r>
              <a:rPr lang="de-DE" sz="2200" b="1" dirty="0" err="1">
                <a:solidFill>
                  <a:schemeClr val="accent4"/>
                </a:solidFill>
                <a:latin typeface="+mn-lt"/>
                <a:ea typeface="Helvetica Neue"/>
                <a:cs typeface="Helvetica Neue"/>
                <a:sym typeface="Helvetica Neue"/>
              </a:rPr>
              <a:t>of</a:t>
            </a:r>
            <a:r>
              <a:rPr lang="de-DE" sz="2200" b="1" dirty="0">
                <a:solidFill>
                  <a:schemeClr val="accent4"/>
                </a:solidFill>
                <a:latin typeface="+mn-lt"/>
                <a:ea typeface="Helvetica Neue"/>
                <a:cs typeface="Helvetica Neue"/>
                <a:sym typeface="Helvetica Neue"/>
              </a:rPr>
              <a:t> </a:t>
            </a:r>
            <a:r>
              <a:rPr lang="de-DE" sz="2200" b="1" dirty="0" err="1">
                <a:solidFill>
                  <a:schemeClr val="accent4"/>
                </a:solidFill>
                <a:latin typeface="+mn-lt"/>
                <a:ea typeface="Helvetica Neue"/>
                <a:cs typeface="Helvetica Neue"/>
                <a:sym typeface="Helvetica Neue"/>
              </a:rPr>
              <a:t>Missing</a:t>
            </a:r>
            <a:r>
              <a:rPr lang="de-DE" sz="2200" b="1" dirty="0">
                <a:solidFill>
                  <a:schemeClr val="accent4"/>
                </a:solidFill>
                <a:latin typeface="+mn-lt"/>
                <a:ea typeface="Helvetica Neue"/>
                <a:cs typeface="Helvetica Neue"/>
                <a:sym typeface="Helvetica Neue"/>
              </a:rPr>
              <a:t> Out" (Angst, etwas zu verpassen) und </a:t>
            </a:r>
            <a:r>
              <a:rPr lang="de-DE" sz="2200" dirty="0">
                <a:solidFill>
                  <a:schemeClr val="accent4"/>
                </a:solidFill>
                <a:latin typeface="+mn-lt"/>
                <a:ea typeface="Helvetica Neue"/>
                <a:cs typeface="Helvetica Neue"/>
                <a:sym typeface="Helvetica Neue"/>
              </a:rPr>
              <a:t>bezeichnet die Angst, nicht alle sich bietenden Gelegenheiten und die damit verbundene Freude zu erleben oder wahrzunehmen. Sie ist gekennzeichnet durch eine </a:t>
            </a:r>
            <a:r>
              <a:rPr lang="de-DE" sz="2200" b="1" dirty="0">
                <a:solidFill>
                  <a:schemeClr val="accent4"/>
                </a:solidFill>
                <a:latin typeface="+mn-lt"/>
                <a:ea typeface="Helvetica Neue"/>
                <a:cs typeface="Helvetica Neue"/>
                <a:sym typeface="Helvetica Neue"/>
              </a:rPr>
              <a:t>kuratierte und idealisierte Wahrnehmung des Lebens anderer Menschen</a:t>
            </a:r>
            <a:r>
              <a:rPr lang="de-DE" sz="2200" dirty="0">
                <a:solidFill>
                  <a:schemeClr val="accent4"/>
                </a:solidFill>
                <a:latin typeface="+mn-lt"/>
                <a:ea typeface="Helvetica Neue"/>
                <a:cs typeface="Helvetica Neue"/>
                <a:sym typeface="Helvetica Neue"/>
              </a:rPr>
              <a:t>, die zu </a:t>
            </a:r>
            <a:r>
              <a:rPr lang="de-DE" sz="2200" b="1" dirty="0">
                <a:solidFill>
                  <a:schemeClr val="accent4"/>
                </a:solidFill>
                <a:latin typeface="+mn-lt"/>
                <a:ea typeface="Helvetica Neue"/>
                <a:cs typeface="Helvetica Neue"/>
                <a:sym typeface="Helvetica Neue"/>
              </a:rPr>
              <a:t>Gefühlen der Unzulänglichkeit oder Angst </a:t>
            </a:r>
            <a:r>
              <a:rPr lang="de-DE" sz="2200" dirty="0">
                <a:solidFill>
                  <a:schemeClr val="accent4"/>
                </a:solidFill>
                <a:latin typeface="+mn-lt"/>
                <a:ea typeface="Helvetica Neue"/>
                <a:cs typeface="Helvetica Neue"/>
                <a:sym typeface="Helvetica Neue"/>
              </a:rPr>
              <a:t>führen kann. </a:t>
            </a:r>
          </a:p>
          <a:p>
            <a:pPr algn="just"/>
            <a:endParaRPr lang="de-DE" sz="2200" dirty="0">
              <a:solidFill>
                <a:schemeClr val="accent4"/>
              </a:solidFill>
              <a:latin typeface="+mn-lt"/>
              <a:ea typeface="Helvetica Neue"/>
              <a:cs typeface="Helvetica Neue"/>
              <a:sym typeface="Helvetica Neue"/>
            </a:endParaRPr>
          </a:p>
          <a:p>
            <a:pPr algn="just"/>
            <a:endParaRPr lang="de-DE" sz="2200" dirty="0">
              <a:solidFill>
                <a:schemeClr val="accent4"/>
              </a:solidFill>
              <a:latin typeface="+mn-lt"/>
              <a:ea typeface="Helvetica Neue"/>
              <a:cs typeface="Helvetica Neue"/>
              <a:sym typeface="Helvetica Neue"/>
            </a:endParaRPr>
          </a:p>
          <a:p>
            <a:pPr algn="just"/>
            <a:endParaRPr lang="de-DE" sz="2200" dirty="0">
              <a:solidFill>
                <a:schemeClr val="accent4"/>
              </a:solidFill>
              <a:latin typeface="+mn-lt"/>
              <a:ea typeface="Helvetica Neue"/>
              <a:cs typeface="Helvetica Neue"/>
              <a:sym typeface="Helvetica Neue"/>
            </a:endParaRPr>
          </a:p>
          <a:p>
            <a:pPr algn="just"/>
            <a:r>
              <a:rPr lang="de-DE" sz="2200" b="1" dirty="0">
                <a:solidFill>
                  <a:schemeClr val="accent4"/>
                </a:solidFill>
                <a:latin typeface="+mn-lt"/>
                <a:ea typeface="Helvetica Neue"/>
                <a:cs typeface="Helvetica Neue"/>
                <a:sym typeface="Helvetica Neue"/>
              </a:rPr>
              <a:t>Zu den wichtigsten Aspekten von FOMO </a:t>
            </a:r>
            <a:r>
              <a:rPr lang="de-DE" sz="2200" dirty="0">
                <a:solidFill>
                  <a:schemeClr val="accent4"/>
                </a:solidFill>
                <a:latin typeface="+mn-lt"/>
                <a:ea typeface="Helvetica Neue"/>
                <a:cs typeface="Helvetica Neue"/>
                <a:sym typeface="Helvetica Neue"/>
              </a:rPr>
              <a:t>gehören: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720457"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
        <p:nvSpPr>
          <p:cNvPr id="6" name="CasellaDiTesto 5">
            <a:extLst>
              <a:ext uri="{FF2B5EF4-FFF2-40B4-BE49-F238E27FC236}">
                <a16:creationId xmlns:a16="http://schemas.microsoft.com/office/drawing/2014/main" id="{38D06F14-E0A7-9805-074C-F86B21566AF9}"/>
              </a:ext>
            </a:extLst>
          </p:cNvPr>
          <p:cNvSpPr txBox="1"/>
          <p:nvPr/>
        </p:nvSpPr>
        <p:spPr>
          <a:xfrm>
            <a:off x="7982856" y="5436000"/>
            <a:ext cx="9782629" cy="1785104"/>
          </a:xfrm>
          <a:prstGeom prst="rect">
            <a:avLst/>
          </a:prstGeom>
          <a:noFill/>
        </p:spPr>
        <p:txBody>
          <a:bodyPr wrap="square">
            <a:spAutoFit/>
          </a:bodyPr>
          <a:lstStyle/>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Ständiger Zugang </a:t>
            </a:r>
            <a:r>
              <a:rPr lang="de-DE" sz="2200" dirty="0">
                <a:solidFill>
                  <a:schemeClr val="accent4"/>
                </a:solidFill>
                <a:latin typeface="+mn-lt"/>
                <a:ea typeface="Helvetica Neue"/>
                <a:cs typeface="Helvetica Neue"/>
                <a:sym typeface="Helvetica Neue"/>
              </a:rPr>
              <a:t>zu den Plattformen der sozialen Medien</a:t>
            </a:r>
          </a:p>
          <a:p>
            <a:pPr marL="342900" indent="-342900" algn="just">
              <a:buFont typeface="Arial" panose="020B0604020202020204" pitchFamily="34" charset="0"/>
              <a:buChar char="•"/>
            </a:pPr>
            <a:r>
              <a:rPr lang="de-DE" sz="2200" b="1" dirty="0">
                <a:solidFill>
                  <a:schemeClr val="accent4"/>
                </a:solidFill>
                <a:latin typeface="+mn-lt"/>
                <a:ea typeface="Helvetica Neue"/>
                <a:cs typeface="Helvetica Neue"/>
                <a:sym typeface="Helvetica Neue"/>
              </a:rPr>
              <a:t>Kontinuierliches Scrollen </a:t>
            </a:r>
            <a:r>
              <a:rPr lang="de-DE" sz="2200" dirty="0">
                <a:solidFill>
                  <a:schemeClr val="accent4"/>
                </a:solidFill>
                <a:latin typeface="+mn-lt"/>
                <a:ea typeface="Helvetica Neue"/>
                <a:cs typeface="Helvetica Neue"/>
                <a:sym typeface="Helvetica Neue"/>
              </a:rPr>
              <a:t>durch Feeds, um auf dem Laufenden zu bleiben</a:t>
            </a:r>
          </a:p>
          <a:p>
            <a:pPr marL="342900" indent="-342900" algn="just">
              <a:buFont typeface="Arial" panose="020B0604020202020204" pitchFamily="34" charset="0"/>
              <a:buChar char="•"/>
            </a:pPr>
            <a:r>
              <a:rPr lang="de-DE" sz="2200" dirty="0">
                <a:solidFill>
                  <a:schemeClr val="accent4"/>
                </a:solidFill>
                <a:latin typeface="+mn-lt"/>
                <a:ea typeface="Helvetica Neue"/>
                <a:cs typeface="Helvetica Neue"/>
                <a:sym typeface="Helvetica Neue"/>
              </a:rPr>
              <a:t>Ständiger Vergleich mit anderen und </a:t>
            </a:r>
            <a:r>
              <a:rPr lang="de-DE" sz="2200" b="1" dirty="0">
                <a:solidFill>
                  <a:schemeClr val="accent4"/>
                </a:solidFill>
                <a:latin typeface="+mn-lt"/>
                <a:ea typeface="Helvetica Neue"/>
                <a:cs typeface="Helvetica Neue"/>
                <a:sym typeface="Helvetica Neue"/>
              </a:rPr>
              <a:t>Verlust des Gefühls für die eigene Identität</a:t>
            </a:r>
          </a:p>
        </p:txBody>
      </p:sp>
      <p:sp>
        <p:nvSpPr>
          <p:cNvPr id="10" name="CasellaDiTesto 9">
            <a:extLst>
              <a:ext uri="{FF2B5EF4-FFF2-40B4-BE49-F238E27FC236}">
                <a16:creationId xmlns:a16="http://schemas.microsoft.com/office/drawing/2014/main" id="{A05B45AF-2DD4-DED5-41B0-E6D991731DBD}"/>
              </a:ext>
            </a:extLst>
          </p:cNvPr>
          <p:cNvSpPr txBox="1"/>
          <p:nvPr/>
        </p:nvSpPr>
        <p:spPr>
          <a:xfrm>
            <a:off x="1219200" y="7473279"/>
            <a:ext cx="7110262" cy="1107996"/>
          </a:xfrm>
          <a:prstGeom prst="rect">
            <a:avLst/>
          </a:prstGeom>
          <a:noFill/>
        </p:spPr>
        <p:txBody>
          <a:bodyPr wrap="square">
            <a:spAutoFit/>
          </a:bodyPr>
          <a:lstStyle/>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Abmilderung der Auswirkungen </a:t>
            </a:r>
            <a:r>
              <a:rPr lang="de-DE" sz="2200" dirty="0">
                <a:solidFill>
                  <a:schemeClr val="accent4"/>
                </a:solidFill>
                <a:latin typeface="+mn-lt"/>
                <a:ea typeface="Helvetica Neue"/>
                <a:cs typeface="Helvetica Neue"/>
                <a:sym typeface="Helvetica Neue"/>
              </a:rPr>
              <a:t>von FOMO-Handlungen,</a:t>
            </a: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beachten Sie die folgenden </a:t>
            </a:r>
            <a:r>
              <a:rPr lang="de-DE" sz="2200" b="1" dirty="0">
                <a:solidFill>
                  <a:schemeClr val="accent4"/>
                </a:solidFill>
                <a:latin typeface="+mn-lt"/>
                <a:ea typeface="Helvetica Neue"/>
                <a:cs typeface="Helvetica Neue"/>
                <a:sym typeface="Helvetica Neue"/>
              </a:rPr>
              <a:t>Leitlinien</a:t>
            </a:r>
            <a:r>
              <a:rPr lang="de-DE" sz="2200" dirty="0">
                <a:solidFill>
                  <a:schemeClr val="accent4"/>
                </a:solidFill>
                <a:latin typeface="+mn-lt"/>
                <a:ea typeface="Helvetica Neue"/>
                <a:cs typeface="Helvetica Neue"/>
                <a:sym typeface="Helvetica Neue"/>
              </a:rPr>
              <a:t>:</a:t>
            </a:r>
          </a:p>
        </p:txBody>
      </p:sp>
      <p:sp>
        <p:nvSpPr>
          <p:cNvPr id="11" name="Rettangolo con angoli arrotondati 10">
            <a:extLst>
              <a:ext uri="{FF2B5EF4-FFF2-40B4-BE49-F238E27FC236}">
                <a16:creationId xmlns:a16="http://schemas.microsoft.com/office/drawing/2014/main" id="{A4D8E2A9-0B1C-C1C2-6B49-7D05970FDE08}"/>
              </a:ext>
            </a:extLst>
          </p:cNvPr>
          <p:cNvSpPr/>
          <p:nvPr/>
        </p:nvSpPr>
        <p:spPr>
          <a:xfrm>
            <a:off x="8477220" y="7416000"/>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a:solidFill>
                  <a:schemeClr val="accent4"/>
                </a:solidFill>
              </a:rPr>
              <a:t>Setzen Sie realistische Erwartungen</a:t>
            </a:r>
          </a:p>
        </p:txBody>
      </p:sp>
      <p:sp>
        <p:nvSpPr>
          <p:cNvPr id="13" name="Rettangolo con angoli arrotondati 12">
            <a:extLst>
              <a:ext uri="{FF2B5EF4-FFF2-40B4-BE49-F238E27FC236}">
                <a16:creationId xmlns:a16="http://schemas.microsoft.com/office/drawing/2014/main" id="{782842A1-148E-2158-D7B2-5C592A6573AB}"/>
              </a:ext>
            </a:extLst>
          </p:cNvPr>
          <p:cNvSpPr/>
          <p:nvPr/>
        </p:nvSpPr>
        <p:spPr>
          <a:xfrm>
            <a:off x="12985052" y="7416000"/>
            <a:ext cx="4325487" cy="830996"/>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a:solidFill>
                  <a:schemeClr val="accent4"/>
                </a:solidFill>
              </a:rPr>
              <a:t>Sich an Offline-Aktivitäten beteiligen</a:t>
            </a:r>
          </a:p>
        </p:txBody>
      </p:sp>
      <p:sp>
        <p:nvSpPr>
          <p:cNvPr id="14" name="Rettangolo con angoli arrotondati 13">
            <a:extLst>
              <a:ext uri="{FF2B5EF4-FFF2-40B4-BE49-F238E27FC236}">
                <a16:creationId xmlns:a16="http://schemas.microsoft.com/office/drawing/2014/main" id="{07BF40E4-8303-A579-0702-F8F7410C91AC}"/>
              </a:ext>
            </a:extLst>
          </p:cNvPr>
          <p:cNvSpPr/>
          <p:nvPr/>
        </p:nvSpPr>
        <p:spPr>
          <a:xfrm>
            <a:off x="8477220" y="8316000"/>
            <a:ext cx="4325487" cy="8309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dirty="0">
                <a:solidFill>
                  <a:schemeClr val="accent4"/>
                </a:solidFill>
              </a:rPr>
              <a:t>Nutzen Sie Funktionen (stummschalten/entfolgen)</a:t>
            </a:r>
            <a:r>
              <a:rPr lang="de-DE" sz="1800" dirty="0">
                <a:solidFill>
                  <a:schemeClr val="accent4"/>
                </a:solidFill>
              </a:rPr>
              <a:t>, um die Exposition zu verringern</a:t>
            </a:r>
          </a:p>
        </p:txBody>
      </p:sp>
      <p:sp>
        <p:nvSpPr>
          <p:cNvPr id="15" name="Rettangolo con angoli arrotondati 14">
            <a:extLst>
              <a:ext uri="{FF2B5EF4-FFF2-40B4-BE49-F238E27FC236}">
                <a16:creationId xmlns:a16="http://schemas.microsoft.com/office/drawing/2014/main" id="{9AED26FB-4576-644F-377C-65BE7F4D6A84}"/>
              </a:ext>
            </a:extLst>
          </p:cNvPr>
          <p:cNvSpPr/>
          <p:nvPr/>
        </p:nvSpPr>
        <p:spPr>
          <a:xfrm>
            <a:off x="12985052" y="8316000"/>
            <a:ext cx="4325487" cy="830997"/>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a:solidFill>
                  <a:schemeClr val="accent4"/>
                </a:solidFill>
              </a:rPr>
              <a:t>Machen Sie einen digitalen Entzug:</a:t>
            </a:r>
          </a:p>
          <a:p>
            <a:pPr algn="ctr"/>
            <a:r>
              <a:rPr lang="de-DE" sz="1800">
                <a:solidFill>
                  <a:schemeClr val="accent4"/>
                </a:solidFill>
              </a:rPr>
              <a:t>Technikfreie Stunden oder Tage</a:t>
            </a:r>
          </a:p>
        </p:txBody>
      </p:sp>
    </p:spTree>
    <p:extLst>
      <p:ext uri="{BB962C8B-B14F-4D97-AF65-F5344CB8AC3E}">
        <p14:creationId xmlns:p14="http://schemas.microsoft.com/office/powerpoint/2010/main" val="48713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p:nvPr/>
        </p:nvSpPr>
        <p:spPr>
          <a:xfrm>
            <a:off x="1219200" y="1780343"/>
            <a:ext cx="336103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00CCFF"/>
                </a:solidFill>
                <a:latin typeface="+mn-lt"/>
                <a:ea typeface="Helvetica Neue"/>
                <a:cs typeface="Helvetica Neue"/>
                <a:sym typeface="Helvetica Neue"/>
              </a:rPr>
              <a:t>Index</a:t>
            </a:r>
            <a:endParaRPr lang="de-DE">
              <a:solidFill>
                <a:srgbClr val="00CCFF"/>
              </a:solidFill>
              <a:latin typeface="+mn-lt"/>
            </a:endParaRPr>
          </a:p>
        </p:txBody>
      </p:sp>
      <p:sp>
        <p:nvSpPr>
          <p:cNvPr id="58" name="Google Shape;58;p2"/>
          <p:cNvSpPr txBox="1"/>
          <p:nvPr/>
        </p:nvSpPr>
        <p:spPr>
          <a:xfrm>
            <a:off x="1343904" y="3229531"/>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33CCFF"/>
                </a:solidFill>
                <a:latin typeface="+mn-lt"/>
                <a:ea typeface="Helvetica Neue"/>
                <a:cs typeface="Helvetica Neue"/>
                <a:sym typeface="Helvetica Neue"/>
              </a:rPr>
              <a:t>1</a:t>
            </a:r>
            <a:endParaRPr lang="de-DE">
              <a:solidFill>
                <a:srgbClr val="33CCFF"/>
              </a:solidFill>
              <a:latin typeface="+mn-lt"/>
            </a:endParaRPr>
          </a:p>
        </p:txBody>
      </p:sp>
      <p:sp>
        <p:nvSpPr>
          <p:cNvPr id="59" name="Google Shape;59;p2"/>
          <p:cNvSpPr txBox="1"/>
          <p:nvPr/>
        </p:nvSpPr>
        <p:spPr>
          <a:xfrm>
            <a:off x="1343904" y="6059182"/>
            <a:ext cx="15447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a:solidFill>
                  <a:srgbClr val="33CCFF"/>
                </a:solidFill>
                <a:latin typeface="+mn-lt"/>
                <a:ea typeface="Helvetica Neue"/>
                <a:cs typeface="Helvetica Neue"/>
                <a:sym typeface="Helvetica Neue"/>
              </a:rPr>
              <a:t>2</a:t>
            </a:r>
            <a:endParaRPr lang="de-DE">
              <a:solidFill>
                <a:srgbClr val="33CCFF"/>
              </a:solidFill>
              <a:latin typeface="+mn-lt"/>
            </a:endParaRPr>
          </a:p>
        </p:txBody>
      </p:sp>
      <p:sp>
        <p:nvSpPr>
          <p:cNvPr id="61" name="Google Shape;61;p2"/>
          <p:cNvSpPr txBox="1"/>
          <p:nvPr/>
        </p:nvSpPr>
        <p:spPr>
          <a:xfrm>
            <a:off x="1872432" y="3202247"/>
            <a:ext cx="4108187"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chemeClr val="dk1"/>
                </a:solidFill>
                <a:latin typeface="+mn-lt"/>
                <a:ea typeface="Helvetica Neue"/>
                <a:cs typeface="Helvetica Neue"/>
                <a:sym typeface="Helvetica Neue"/>
              </a:rPr>
              <a:t>Erstellen und Sichern Ihrer digitalen Identität</a:t>
            </a:r>
            <a:endParaRPr lang="de-DE" sz="1600" b="1">
              <a:latin typeface="+mn-lt"/>
            </a:endParaRPr>
          </a:p>
        </p:txBody>
      </p:sp>
      <p:sp>
        <p:nvSpPr>
          <p:cNvPr id="62" name="Google Shape;62;p2"/>
          <p:cNvSpPr txBox="1"/>
          <p:nvPr/>
        </p:nvSpPr>
        <p:spPr>
          <a:xfrm>
            <a:off x="1886319" y="6036607"/>
            <a:ext cx="4182968"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b="1">
                <a:solidFill>
                  <a:schemeClr val="dk1"/>
                </a:solidFill>
                <a:latin typeface="+mn-lt"/>
                <a:ea typeface="Helvetica Neue"/>
                <a:cs typeface="Helvetica Neue"/>
                <a:sym typeface="Helvetica Neue"/>
              </a:rPr>
              <a:t>Verantwortungsvolles Online-Verhalten praktizieren</a:t>
            </a:r>
            <a:endParaRPr lang="de-DE" sz="1600" b="1">
              <a:latin typeface="+mn-lt"/>
            </a:endParaRPr>
          </a:p>
        </p:txBody>
      </p:sp>
      <p:sp>
        <p:nvSpPr>
          <p:cNvPr id="67" name="Google Shape;67;p2"/>
          <p:cNvSpPr txBox="1"/>
          <p:nvPr/>
        </p:nvSpPr>
        <p:spPr>
          <a:xfrm>
            <a:off x="6069287" y="3109259"/>
            <a:ext cx="681690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a:solidFill>
                  <a:schemeClr val="dk1"/>
                </a:solidFill>
                <a:latin typeface="+mn-lt"/>
                <a:ea typeface="Helvetica Neue"/>
                <a:cs typeface="Helvetica Neue"/>
                <a:sym typeface="Helvetica Neue"/>
              </a:rPr>
              <a:t>Digitale Identität: Konzepte und Elemente</a:t>
            </a:r>
            <a:endParaRPr lang="de-DE" sz="1600">
              <a:latin typeface="+mn-lt"/>
            </a:endParaRPr>
          </a:p>
        </p:txBody>
      </p:sp>
      <p:sp>
        <p:nvSpPr>
          <p:cNvPr id="70" name="Google Shape;70;p2"/>
          <p:cNvSpPr/>
          <p:nvPr/>
        </p:nvSpPr>
        <p:spPr>
          <a:xfrm>
            <a:off x="5974800" y="3141343"/>
            <a:ext cx="94923" cy="106116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72" name="Google Shape;72;p2"/>
          <p:cNvSpPr/>
          <p:nvPr/>
        </p:nvSpPr>
        <p:spPr>
          <a:xfrm>
            <a:off x="5974800" y="5740483"/>
            <a:ext cx="94487" cy="1674462"/>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 name="Google Shape;67;p2">
            <a:extLst>
              <a:ext uri="{FF2B5EF4-FFF2-40B4-BE49-F238E27FC236}">
                <a16:creationId xmlns:a16="http://schemas.microsoft.com/office/drawing/2014/main" id="{C2610D8C-0B55-FA41-9913-D3ACAA07F4C2}"/>
              </a:ext>
            </a:extLst>
          </p:cNvPr>
          <p:cNvSpPr txBox="1"/>
          <p:nvPr/>
        </p:nvSpPr>
        <p:spPr>
          <a:xfrm>
            <a:off x="6069286" y="3705265"/>
            <a:ext cx="92363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a:solidFill>
                  <a:schemeClr val="dk1"/>
                </a:solidFill>
                <a:latin typeface="+mn-lt"/>
                <a:ea typeface="Helvetica Neue"/>
                <a:cs typeface="Helvetica Neue"/>
                <a:sym typeface="Helvetica Neue"/>
              </a:rPr>
              <a:t>Einrichtung und Absicherung Ihrer Online-Präsenz</a:t>
            </a:r>
            <a:endParaRPr lang="de-DE" sz="1600">
              <a:latin typeface="+mn-lt"/>
            </a:endParaRPr>
          </a:p>
        </p:txBody>
      </p:sp>
      <p:sp>
        <p:nvSpPr>
          <p:cNvPr id="4" name="Google Shape;67;p2">
            <a:extLst>
              <a:ext uri="{FF2B5EF4-FFF2-40B4-BE49-F238E27FC236}">
                <a16:creationId xmlns:a16="http://schemas.microsoft.com/office/drawing/2014/main" id="{A9F4A1BC-F2CC-3303-C7BE-BB3E50103652}"/>
              </a:ext>
            </a:extLst>
          </p:cNvPr>
          <p:cNvSpPr txBox="1"/>
          <p:nvPr/>
        </p:nvSpPr>
        <p:spPr>
          <a:xfrm>
            <a:off x="6069286" y="5721627"/>
            <a:ext cx="96541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a:solidFill>
                  <a:schemeClr val="dk1"/>
                </a:solidFill>
                <a:latin typeface="+mn-lt"/>
                <a:ea typeface="Helvetica Neue"/>
                <a:cs typeface="Helvetica Neue"/>
                <a:sym typeface="Helvetica Neue"/>
              </a:rPr>
              <a:t>Nuancen einer effektiven digitalen Kommunikation</a:t>
            </a:r>
            <a:endParaRPr lang="de-DE" sz="1600">
              <a:latin typeface="+mn-lt"/>
            </a:endParaRPr>
          </a:p>
        </p:txBody>
      </p:sp>
      <p:sp>
        <p:nvSpPr>
          <p:cNvPr id="5" name="Google Shape;67;p2">
            <a:extLst>
              <a:ext uri="{FF2B5EF4-FFF2-40B4-BE49-F238E27FC236}">
                <a16:creationId xmlns:a16="http://schemas.microsoft.com/office/drawing/2014/main" id="{F4BA471C-C10E-65A8-2228-C04560F42CDC}"/>
              </a:ext>
            </a:extLst>
          </p:cNvPr>
          <p:cNvSpPr txBox="1"/>
          <p:nvPr/>
        </p:nvSpPr>
        <p:spPr>
          <a:xfrm>
            <a:off x="6069285" y="6317633"/>
            <a:ext cx="1156707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a:solidFill>
                  <a:schemeClr val="dk1"/>
                </a:solidFill>
                <a:latin typeface="+mn-lt"/>
                <a:ea typeface="Helvetica Neue"/>
                <a:cs typeface="Helvetica Neue"/>
                <a:sym typeface="Helvetica Neue"/>
              </a:rPr>
              <a:t>Richtige Sprache, Tonfall und Netiquette bei Online-Interaktionen</a:t>
            </a:r>
            <a:endParaRPr lang="de-DE" sz="1600">
              <a:latin typeface="+mn-lt"/>
            </a:endParaRPr>
          </a:p>
        </p:txBody>
      </p:sp>
      <p:sp>
        <p:nvSpPr>
          <p:cNvPr id="6" name="Google Shape;67;p2">
            <a:extLst>
              <a:ext uri="{FF2B5EF4-FFF2-40B4-BE49-F238E27FC236}">
                <a16:creationId xmlns:a16="http://schemas.microsoft.com/office/drawing/2014/main" id="{88AE4965-DBC4-D67A-8822-8B204FA92C03}"/>
              </a:ext>
            </a:extLst>
          </p:cNvPr>
          <p:cNvSpPr txBox="1"/>
          <p:nvPr/>
        </p:nvSpPr>
        <p:spPr>
          <a:xfrm>
            <a:off x="6069284" y="6913639"/>
            <a:ext cx="119520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800" dirty="0">
                <a:solidFill>
                  <a:schemeClr val="dk1"/>
                </a:solidFill>
                <a:latin typeface="+mn-lt"/>
                <a:ea typeface="Helvetica Neue"/>
                <a:cs typeface="Helvetica Neue"/>
                <a:sym typeface="Helvetica Neue"/>
              </a:rPr>
              <a:t>Leitlinien für ein achtsames und verantwortungsvolles Online-Engagement</a:t>
            </a:r>
            <a:endParaRPr lang="de-DE" sz="16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3939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Leitlinien für ein achtsames und verantwortungsvolles Online-Engagement</a:t>
            </a:r>
          </a:p>
          <a:p>
            <a:pPr marL="0" marR="0" lvl="0" indent="0" algn="just" rtl="0">
              <a:spcBef>
                <a:spcPts val="0"/>
              </a:spcBef>
              <a:spcAft>
                <a:spcPts val="0"/>
              </a:spcAft>
              <a:buNone/>
            </a:pPr>
            <a:endParaRPr lang="de-DE" sz="2400" b="1" dirty="0">
              <a:solidFill>
                <a:srgbClr val="00CCFF"/>
              </a:solidFill>
              <a:latin typeface="+mn-lt"/>
              <a:ea typeface="Helvetica Neue"/>
              <a:cs typeface="Helvetica Neue"/>
              <a:sym typeface="Helvetica Neue"/>
            </a:endParaRPr>
          </a:p>
          <a:p>
            <a:pPr algn="just"/>
            <a:r>
              <a:rPr lang="de-DE" sz="2200" b="1" dirty="0">
                <a:solidFill>
                  <a:srgbClr val="00CCFF"/>
                </a:solidFill>
                <a:latin typeface="+mn-lt"/>
                <a:ea typeface="Helvetica Neue"/>
                <a:cs typeface="Helvetica Neue"/>
                <a:sym typeface="Helvetica Neue"/>
              </a:rPr>
              <a:t>Verbreitung von Fake News </a:t>
            </a:r>
            <a:r>
              <a:rPr lang="de-DE" sz="2200" dirty="0">
                <a:solidFill>
                  <a:schemeClr val="accent4"/>
                </a:solidFill>
                <a:latin typeface="+mn-lt"/>
                <a:ea typeface="Helvetica Neue"/>
                <a:cs typeface="Helvetica Neue"/>
                <a:sym typeface="Helvetica Neue"/>
              </a:rPr>
              <a:t>- Sie führt sowohl zu einer </a:t>
            </a:r>
            <a:r>
              <a:rPr lang="de-DE" sz="2200" b="1" dirty="0">
                <a:solidFill>
                  <a:schemeClr val="accent4"/>
                </a:solidFill>
                <a:latin typeface="+mn-lt"/>
                <a:ea typeface="Helvetica Neue"/>
                <a:cs typeface="Helvetica Neue"/>
                <a:sym typeface="Helvetica Neue"/>
              </a:rPr>
              <a:t>allgemeinen Zunahme von Fehlinformationen </a:t>
            </a:r>
            <a:r>
              <a:rPr lang="de-DE" sz="2200" dirty="0">
                <a:solidFill>
                  <a:schemeClr val="accent4"/>
                </a:solidFill>
                <a:latin typeface="+mn-lt"/>
                <a:ea typeface="Helvetica Neue"/>
                <a:cs typeface="Helvetica Neue"/>
                <a:sym typeface="Helvetica Neue"/>
              </a:rPr>
              <a:t>(hier hat FOMO die größten Auswirkungen) als auch zu einer </a:t>
            </a:r>
            <a:r>
              <a:rPr lang="de-DE" sz="2200" b="1" dirty="0">
                <a:solidFill>
                  <a:schemeClr val="accent4"/>
                </a:solidFill>
                <a:latin typeface="+mn-lt"/>
                <a:ea typeface="Helvetica Neue"/>
                <a:cs typeface="Helvetica Neue"/>
                <a:sym typeface="Helvetica Neue"/>
              </a:rPr>
              <a:t>Schädigung des persönlichen Rufs </a:t>
            </a:r>
            <a:r>
              <a:rPr lang="de-DE" sz="2200" dirty="0">
                <a:solidFill>
                  <a:schemeClr val="accent4"/>
                </a:solidFill>
                <a:latin typeface="+mn-lt"/>
                <a:ea typeface="Helvetica Neue"/>
                <a:cs typeface="Helvetica Neue"/>
                <a:sym typeface="Helvetica Neue"/>
              </a:rPr>
              <a:t>(Online-Reputation als Teil der digitalen Identität).</a:t>
            </a:r>
          </a:p>
          <a:p>
            <a:pPr algn="just"/>
            <a:endParaRPr lang="de-DE" sz="2200" dirty="0">
              <a:solidFill>
                <a:schemeClr val="accent4"/>
              </a:solidFill>
              <a:latin typeface="+mn-lt"/>
              <a:ea typeface="Helvetica Neue"/>
              <a:cs typeface="Helvetica Neue"/>
              <a:sym typeface="Helvetica Neue"/>
            </a:endParaRPr>
          </a:p>
          <a:p>
            <a:pPr algn="just"/>
            <a:r>
              <a:rPr lang="de-DE" sz="2200" dirty="0">
                <a:solidFill>
                  <a:schemeClr val="accent4"/>
                </a:solidFill>
                <a:latin typeface="+mn-lt"/>
                <a:ea typeface="Helvetica Neue"/>
                <a:cs typeface="Helvetica Neue"/>
                <a:sym typeface="Helvetica Neue"/>
              </a:rPr>
              <a:t>Es ist wichtig, </a:t>
            </a:r>
            <a:r>
              <a:rPr lang="de-DE" sz="2200" b="1" dirty="0">
                <a:solidFill>
                  <a:schemeClr val="accent4"/>
                </a:solidFill>
                <a:latin typeface="+mn-lt"/>
                <a:ea typeface="Helvetica Neue"/>
                <a:cs typeface="Helvetica Neue"/>
                <a:sym typeface="Helvetica Neue"/>
              </a:rPr>
              <a:t>Informationen zu überprüfen, bevor sie online weitergegeben werden</a:t>
            </a:r>
            <a:r>
              <a:rPr lang="de-DE" sz="2200" dirty="0">
                <a:solidFill>
                  <a:schemeClr val="accent4"/>
                </a:solidFill>
                <a:latin typeface="+mn-lt"/>
                <a:ea typeface="Helvetica Neue"/>
                <a:cs typeface="Helvetica Neue"/>
                <a:sym typeface="Wingdings" pitchFamily="2" charset="2"/>
              </a:rPr>
              <a:t>:  </a:t>
            </a:r>
            <a:r>
              <a:rPr lang="de-DE" sz="2200" b="1" dirty="0" err="1">
                <a:solidFill>
                  <a:srgbClr val="00CCFF"/>
                </a:solidFill>
                <a:latin typeface="+mn-lt"/>
                <a:ea typeface="Helvetica Neue"/>
                <a:cs typeface="Helvetica Neue"/>
                <a:sym typeface="Helvetica Neue"/>
              </a:rPr>
              <a:t>fact-checking</a:t>
            </a:r>
            <a:r>
              <a:rPr lang="de-DE" sz="2200" dirty="0">
                <a:solidFill>
                  <a:schemeClr val="accent4"/>
                </a:solidFill>
                <a:latin typeface="+mn-lt"/>
                <a:ea typeface="Helvetica Neue"/>
                <a:cs typeface="Helvetica Neue"/>
                <a:sym typeface="Helvetica Neue"/>
              </a:rPr>
              <a:t>.</a:t>
            </a:r>
          </a:p>
          <a:p>
            <a:pPr algn="just"/>
            <a:endParaRPr lang="de-DE" sz="2200" dirty="0">
              <a:solidFill>
                <a:schemeClr val="accent4"/>
              </a:solidFill>
              <a:latin typeface="+mn-lt"/>
              <a:ea typeface="Helvetica Neue"/>
              <a:cs typeface="Helvetica Neue"/>
              <a:sym typeface="Helvetica Neue"/>
            </a:endParaRPr>
          </a:p>
          <a:p>
            <a:pPr algn="just"/>
            <a:r>
              <a:rPr lang="de-DE" sz="2200" dirty="0">
                <a:solidFill>
                  <a:schemeClr val="accent4"/>
                </a:solidFill>
                <a:latin typeface="+mn-lt"/>
                <a:ea typeface="Helvetica Neue"/>
                <a:cs typeface="Helvetica Neue"/>
                <a:sym typeface="Helvetica Neue"/>
              </a:rPr>
              <a:t>Bei der Überprüfung der Fakten geht es darum, </a:t>
            </a:r>
            <a:r>
              <a:rPr lang="de-DE" sz="2200" b="1" dirty="0">
                <a:solidFill>
                  <a:schemeClr val="accent4"/>
                </a:solidFill>
                <a:latin typeface="+mn-lt"/>
                <a:ea typeface="Helvetica Neue"/>
                <a:cs typeface="Helvetica Neue"/>
                <a:sym typeface="Helvetica Neue"/>
              </a:rPr>
              <a:t>die Quelle </a:t>
            </a:r>
            <a:r>
              <a:rPr lang="de-DE" sz="2200" dirty="0">
                <a:solidFill>
                  <a:schemeClr val="accent4"/>
                </a:solidFill>
                <a:latin typeface="+mn-lt"/>
                <a:ea typeface="Helvetica Neue"/>
                <a:cs typeface="Helvetica Neue"/>
                <a:sym typeface="Helvetica Neue"/>
              </a:rPr>
              <a:t>auf ihre Glaubwürdigkeit hin zu </a:t>
            </a:r>
            <a:r>
              <a:rPr lang="de-DE" sz="2200" b="1" dirty="0">
                <a:solidFill>
                  <a:schemeClr val="accent4"/>
                </a:solidFill>
                <a:latin typeface="+mn-lt"/>
                <a:ea typeface="Helvetica Neue"/>
                <a:cs typeface="Helvetica Neue"/>
                <a:sym typeface="Helvetica Neue"/>
              </a:rPr>
              <a:t>bewerten </a:t>
            </a:r>
            <a:r>
              <a:rPr lang="de-DE" sz="2200" dirty="0">
                <a:solidFill>
                  <a:schemeClr val="accent4"/>
                </a:solidFill>
                <a:latin typeface="+mn-lt"/>
                <a:ea typeface="Helvetica Neue"/>
                <a:cs typeface="Helvetica Neue"/>
                <a:sym typeface="Helvetica Neue"/>
              </a:rPr>
              <a:t>und zu prüfen, ob ähnliche Informationen von seriösen Nachrichtenagenturen berichtet werden. Hier sind </a:t>
            </a:r>
            <a:r>
              <a:rPr lang="de-DE" sz="2200" b="1" dirty="0">
                <a:solidFill>
                  <a:schemeClr val="accent4"/>
                </a:solidFill>
                <a:latin typeface="+mn-lt"/>
                <a:ea typeface="Helvetica Neue"/>
                <a:cs typeface="Helvetica Neue"/>
                <a:sym typeface="Helvetica Neue"/>
              </a:rPr>
              <a:t>zwei praktische Hilfsmittel </a:t>
            </a:r>
            <a:r>
              <a:rPr lang="de-DE" sz="2200" dirty="0">
                <a:solidFill>
                  <a:schemeClr val="accent4"/>
                </a:solidFill>
                <a:latin typeface="+mn-lt"/>
                <a:ea typeface="Helvetica Neue"/>
                <a:cs typeface="Helvetica Neue"/>
                <a:sym typeface="Helvetica Neue"/>
              </a:rPr>
              <a:t>für die Überprüfung von Fakten:</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199" y="1780343"/>
            <a:ext cx="16807543"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2. Verantwortungsvolles Online-Verhalten praktizieren</a:t>
            </a:r>
          </a:p>
        </p:txBody>
      </p:sp>
      <p:sp>
        <p:nvSpPr>
          <p:cNvPr id="5" name="Rettangolo con angoli arrotondati 4">
            <a:extLst>
              <a:ext uri="{FF2B5EF4-FFF2-40B4-BE49-F238E27FC236}">
                <a16:creationId xmlns:a16="http://schemas.microsoft.com/office/drawing/2014/main" id="{B310050E-4BB5-8D93-80EF-34FD2E27E036}"/>
              </a:ext>
            </a:extLst>
          </p:cNvPr>
          <p:cNvSpPr/>
          <p:nvPr/>
        </p:nvSpPr>
        <p:spPr>
          <a:xfrm>
            <a:off x="9437724" y="6840000"/>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hlinkClick r:id="rId3">
                  <a:extLst>
                    <a:ext uri="{A12FA001-AC4F-418D-AE19-62706E023703}">
                      <ahyp:hlinkClr xmlns:ahyp="http://schemas.microsoft.com/office/drawing/2018/hyperlinkcolor" val="tx"/>
                    </a:ext>
                  </a:extLst>
                </a:hlinkClick>
              </a:rPr>
              <a:t>BUFALE.net </a:t>
            </a:r>
            <a:r>
              <a:rPr lang="de-DE" sz="2200" b="1">
                <a:solidFill>
                  <a:schemeClr val="accent4"/>
                </a:solidFill>
              </a:rPr>
              <a:t>- Italien</a:t>
            </a:r>
          </a:p>
        </p:txBody>
      </p:sp>
      <p:sp>
        <p:nvSpPr>
          <p:cNvPr id="6" name="Rettangolo con angoli arrotondati 5">
            <a:extLst>
              <a:ext uri="{FF2B5EF4-FFF2-40B4-BE49-F238E27FC236}">
                <a16:creationId xmlns:a16="http://schemas.microsoft.com/office/drawing/2014/main" id="{0E86B485-D42E-FC9D-69B7-28251E2AA2DF}"/>
              </a:ext>
            </a:extLst>
          </p:cNvPr>
          <p:cNvSpPr/>
          <p:nvPr/>
        </p:nvSpPr>
        <p:spPr>
          <a:xfrm>
            <a:off x="2490384" y="6840000"/>
            <a:ext cx="6653616" cy="640081"/>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200" b="1">
                <a:solidFill>
                  <a:schemeClr val="accent4"/>
                </a:solidFill>
                <a:hlinkClick r:id="rId4">
                  <a:extLst>
                    <a:ext uri="{A12FA001-AC4F-418D-AE19-62706E023703}">
                      <ahyp:hlinkClr xmlns:ahyp="http://schemas.microsoft.com/office/drawing/2018/hyperlinkcolor" val="tx"/>
                    </a:ext>
                  </a:extLst>
                </a:hlinkClick>
              </a:rPr>
              <a:t>Google Faktencheck-Tools</a:t>
            </a:r>
            <a:endParaRPr lang="de-DE" sz="2200" b="1">
              <a:solidFill>
                <a:schemeClr val="accent4"/>
              </a:solidFill>
            </a:endParaRPr>
          </a:p>
        </p:txBody>
      </p:sp>
      <p:sp>
        <p:nvSpPr>
          <p:cNvPr id="7" name="CasellaDiTesto 6">
            <a:extLst>
              <a:ext uri="{FF2B5EF4-FFF2-40B4-BE49-F238E27FC236}">
                <a16:creationId xmlns:a16="http://schemas.microsoft.com/office/drawing/2014/main" id="{56A2BF9E-0371-1A79-E21C-689ADA1B320E}"/>
              </a:ext>
            </a:extLst>
          </p:cNvPr>
          <p:cNvSpPr txBox="1"/>
          <p:nvPr/>
        </p:nvSpPr>
        <p:spPr>
          <a:xfrm rot="10800000" flipV="1">
            <a:off x="9437724" y="7524000"/>
            <a:ext cx="6653616" cy="1446550"/>
          </a:xfrm>
          <a:prstGeom prst="rect">
            <a:avLst/>
          </a:prstGeom>
          <a:noFill/>
        </p:spPr>
        <p:txBody>
          <a:bodyPr wrap="square" rtlCol="0">
            <a:spAutoFit/>
          </a:bodyPr>
          <a:lstStyle/>
          <a:p>
            <a:pPr algn="just"/>
            <a:r>
              <a:rPr lang="de-DE" sz="2200" dirty="0"/>
              <a:t>Eine Website zur Überprüfung von Fakten, die sich auf die Entlarvung und Aufdeckung von Falschinformationen und Falschmeldungen im Internet konzentriert.</a:t>
            </a:r>
          </a:p>
        </p:txBody>
      </p:sp>
      <p:sp>
        <p:nvSpPr>
          <p:cNvPr id="8" name="CasellaDiTesto 7">
            <a:extLst>
              <a:ext uri="{FF2B5EF4-FFF2-40B4-BE49-F238E27FC236}">
                <a16:creationId xmlns:a16="http://schemas.microsoft.com/office/drawing/2014/main" id="{07B9F54F-D6B0-420E-2E03-BDA82423F289}"/>
              </a:ext>
            </a:extLst>
          </p:cNvPr>
          <p:cNvSpPr txBox="1"/>
          <p:nvPr/>
        </p:nvSpPr>
        <p:spPr>
          <a:xfrm rot="10800000" flipV="1">
            <a:off x="2490384" y="7524000"/>
            <a:ext cx="6653616" cy="1785104"/>
          </a:xfrm>
          <a:prstGeom prst="rect">
            <a:avLst/>
          </a:prstGeom>
          <a:noFill/>
        </p:spPr>
        <p:txBody>
          <a:bodyPr wrap="square" rtlCol="0">
            <a:spAutoFit/>
          </a:bodyPr>
          <a:lstStyle/>
          <a:p>
            <a:pPr algn="just"/>
            <a:r>
              <a:rPr lang="de-DE" sz="2200" dirty="0"/>
              <a:t>Sie ermöglicht es Ihnen, Fake News mit Hilfe einer Stichwortsuche zu erkunden. Es gibt einen Bereich mit der Bezeichnung "</a:t>
            </a:r>
            <a:r>
              <a:rPr lang="de-DE" sz="2200" dirty="0" err="1"/>
              <a:t>recent</a:t>
            </a:r>
            <a:r>
              <a:rPr lang="de-DE" sz="2200" dirty="0"/>
              <a:t> </a:t>
            </a:r>
            <a:r>
              <a:rPr lang="de-DE" sz="2200" dirty="0" err="1"/>
              <a:t>fact</a:t>
            </a:r>
            <a:r>
              <a:rPr lang="de-DE" sz="2200" dirty="0"/>
              <a:t> </a:t>
            </a:r>
            <a:r>
              <a:rPr lang="de-DE" sz="2200" dirty="0" err="1"/>
              <a:t>checks</a:t>
            </a:r>
            <a:r>
              <a:rPr lang="de-DE" sz="2200" dirty="0"/>
              <a:t>", in dem Sie die neuesten Nachrichten finden können, die bereits als gefälscht eingestuft wurden.</a:t>
            </a:r>
          </a:p>
        </p:txBody>
      </p:sp>
    </p:spTree>
    <p:extLst>
      <p:ext uri="{BB962C8B-B14F-4D97-AF65-F5344CB8AC3E}">
        <p14:creationId xmlns:p14="http://schemas.microsoft.com/office/powerpoint/2010/main" val="69711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122290" y="1404000"/>
            <a:ext cx="5930947" cy="2317513"/>
            <a:chOff x="1219200" y="2391111"/>
            <a:chExt cx="5590487" cy="2317513"/>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32123" y="2391111"/>
              <a:ext cx="5507966"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1. Welche der folgenden Aussagen zur digitalen Identität trifft zu?</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Die digitale Identität kann nicht verwaltet oder geschützt werden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Die digitale Identität ist im heutigen digitalen Zeitalter nicht wichtig</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Die digitale Identität bezieht sich auf die Online-Präsenz und die mit einer Person verbundenen Informationen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Die digitale Identität hat keine Auswirkungen auf die persönliche Privatsphäre</a:t>
              </a:r>
            </a:p>
          </p:txBody>
        </p:sp>
      </p:grpSp>
      <p:sp>
        <p:nvSpPr>
          <p:cNvPr id="190" name="Google Shape;190;p11"/>
          <p:cNvSpPr/>
          <p:nvPr/>
        </p:nvSpPr>
        <p:spPr>
          <a:xfrm>
            <a:off x="8100000" y="3960000"/>
            <a:ext cx="5763904"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3. Warum ist eine klare und prägnante Kommunikation in der digitalen Welt wichtig?</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Ausführliche Erklärungen werden zum besseren Verständnis bevorzugt</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Komplexe Sprache erhöht die Effektivität der Kommunikation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Die Menschen haben eine begrenzte Aufmerksamkeitsspanne und erhalten zahlreiche Nachrichten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Nonverbale Hinweise kompensieren unklare Botschaften</a:t>
            </a:r>
          </a:p>
        </p:txBody>
      </p:sp>
      <p:grpSp>
        <p:nvGrpSpPr>
          <p:cNvPr id="193" name="Google Shape;193;p11"/>
          <p:cNvGrpSpPr/>
          <p:nvPr/>
        </p:nvGrpSpPr>
        <p:grpSpPr>
          <a:xfrm>
            <a:off x="1429427" y="3960000"/>
            <a:ext cx="5975873" cy="2309111"/>
            <a:chOff x="1191108" y="4870936"/>
            <a:chExt cx="6177887" cy="230911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202038" y="4870936"/>
              <a:ext cx="5958752"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2. Was ist der Zweck der Verwaltung und des Schutzes Ihrer digitalen Identität?</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Weitergabe von persönlichen Informationen an andere Personen im Internet</a:t>
              </a:r>
              <a:endParaRPr lang="de-DE" sz="1600" dirty="0">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Unverantwortliches Verhalten im Internet</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Die mit dem Online-Engagement verbundenen Risiken zu ignorieren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Aufbau und Pflege einer positiven und authentischen Online-Präsenz</a:t>
              </a: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7988121" y="4880101"/>
              <a:ext cx="5868168" cy="2062063"/>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5. Welchen Zweck hat die Überprüfung von Fakten in der Online-Kommunikation?</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Gerüchte zu verbreiten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die Richtigkeit der Informationen vor der Weitergabe zu überprüfen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Sich an Online-Debatten und Argumenten beteiligen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Nachrichten zu teilen, die auf persönlichen Meinungen beruhen</a:t>
              </a:r>
            </a:p>
          </p:txBody>
        </p:sp>
      </p:grpSp>
      <p:grpSp>
        <p:nvGrpSpPr>
          <p:cNvPr id="199" name="Google Shape;199;p11"/>
          <p:cNvGrpSpPr/>
          <p:nvPr/>
        </p:nvGrpSpPr>
        <p:grpSpPr>
          <a:xfrm>
            <a:off x="1422501" y="6516000"/>
            <a:ext cx="6375519" cy="2310888"/>
            <a:chOff x="1191108" y="4869159"/>
            <a:chExt cx="6584093" cy="2310888"/>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209179" y="4869159"/>
              <a:ext cx="6566022" cy="1673110"/>
            </a:xfrm>
            <a:prstGeom prst="rect">
              <a:avLst/>
            </a:prstGeom>
            <a:noFill/>
            <a:ln>
              <a:noFill/>
            </a:ln>
          </p:spPr>
          <p:txBody>
            <a:bodyPr spcFirstLastPara="1" wrap="square" lIns="91425" tIns="45700" rIns="91425" bIns="45700" anchor="t" anchorCtr="0">
              <a:spAutoFit/>
            </a:bodyPr>
            <a:lstStyle/>
            <a:p>
              <a:pPr algn="just">
                <a:lnSpc>
                  <a:spcPct val="107000"/>
                </a:lnSpc>
              </a:pPr>
              <a:r>
                <a:rPr lang="de-DE" sz="1600" b="1" dirty="0">
                  <a:effectLst/>
                  <a:latin typeface="Calibri" panose="020F0502020204030204" pitchFamily="34" charset="0"/>
                  <a:ea typeface="Yu Mincho" panose="02020400000000000000" pitchFamily="18" charset="-128"/>
                  <a:cs typeface="Arial" panose="020B0604020202020204" pitchFamily="34" charset="0"/>
                </a:rPr>
                <a:t>Was bedeutet FOMO im Zusammenhang mit den sozialen Medien?</a:t>
              </a:r>
            </a:p>
            <a:p>
              <a:pPr algn="just">
                <a:lnSpc>
                  <a:spcPct val="107000"/>
                </a:lnSpc>
              </a:pP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a: Die Angst, etwas zu verpassen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b: Angst, andere zu vermissen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c: Angst vor der Maximierung von Chancen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d: Angst, Online-Kontakte zu knüpfen</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95406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a:solidFill>
                  <a:srgbClr val="58CDFC"/>
                </a:solidFill>
                <a:latin typeface="+mn-lt"/>
                <a:ea typeface="Helvetica Neue"/>
                <a:cs typeface="Helvetica Neue"/>
                <a:sym typeface="Helvetica Neue"/>
              </a:rPr>
              <a:t>Bitte beantworten Sie die folgenden Fragen:</a:t>
            </a:r>
            <a:endParaRPr lang="de-DE" sz="2400" b="1">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886558"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Testen Sie Ihr Wissen!</a:t>
            </a:r>
          </a:p>
        </p:txBody>
      </p:sp>
    </p:spTree>
    <p:extLst>
      <p:ext uri="{BB962C8B-B14F-4D97-AF65-F5344CB8AC3E}">
        <p14:creationId xmlns:p14="http://schemas.microsoft.com/office/powerpoint/2010/main" val="1017296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p:nvPr/>
        </p:nvSpPr>
        <p:spPr>
          <a:xfrm>
            <a:off x="8087726" y="3949371"/>
            <a:ext cx="6045401"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grpSp>
        <p:nvGrpSpPr>
          <p:cNvPr id="187" name="Google Shape;187;p11"/>
          <p:cNvGrpSpPr/>
          <p:nvPr/>
        </p:nvGrpSpPr>
        <p:grpSpPr>
          <a:xfrm>
            <a:off x="8122290" y="1404000"/>
            <a:ext cx="5930947" cy="2410876"/>
            <a:chOff x="1219200" y="2391111"/>
            <a:chExt cx="5590487" cy="2410876"/>
          </a:xfrm>
        </p:grpSpPr>
        <p:sp>
          <p:nvSpPr>
            <p:cNvPr id="188" name="Google Shape;188;p11"/>
            <p:cNvSpPr/>
            <p:nvPr/>
          </p:nvSpPr>
          <p:spPr>
            <a:xfrm>
              <a:off x="1219200" y="2400300"/>
              <a:ext cx="55904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89" name="Google Shape;189;p11"/>
            <p:cNvSpPr/>
            <p:nvPr/>
          </p:nvSpPr>
          <p:spPr>
            <a:xfrm>
              <a:off x="1232123" y="2391111"/>
              <a:ext cx="5565087" cy="2410876"/>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1. Welche der folgenden Aussagen zur digitalen Identität trifft zu?</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Die digitale Identität kann nicht verwaltet oder geschützt werden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Die digitale Identität ist im heutigen digitalen Zeitalter nicht wichtig</a:t>
              </a: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c: Die digitale Identität bezieht sich auf die Online-Präsenz und die mit einer Person verbundenen Informationen</a:t>
              </a:r>
            </a:p>
            <a:p>
              <a:pPr algn="just">
                <a:spcAft>
                  <a:spcPts val="800"/>
                </a:spcAft>
              </a:pPr>
              <a:r>
                <a:rPr lang="de-DE" sz="1600" dirty="0">
                  <a:effectLst/>
                  <a:latin typeface="Calibri" panose="020F0502020204030204" pitchFamily="34" charset="0"/>
                  <a:ea typeface="Yu Mincho" panose="02020400000000000000" pitchFamily="18" charset="-128"/>
                  <a:cs typeface="Arial" panose="020B0604020202020204" pitchFamily="34" charset="0"/>
                </a:rPr>
                <a:t>d: Die digitale Identität hat keine Auswirkungen auf die persönliche Privatsphäre</a:t>
              </a:r>
            </a:p>
          </p:txBody>
        </p:sp>
      </p:grpSp>
      <p:sp>
        <p:nvSpPr>
          <p:cNvPr id="190" name="Google Shape;190;p11"/>
          <p:cNvSpPr/>
          <p:nvPr/>
        </p:nvSpPr>
        <p:spPr>
          <a:xfrm>
            <a:off x="8100000" y="3960000"/>
            <a:ext cx="6012000"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3. Warum ist eine klare und prägnante Kommunikation in der digitalen Welt wichtig?</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Ausführliche Erklärungen werden zum besseren Verständnis bevorzugt</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Komplexe Sprache erhöht die Effektivität der Kommunikation</a:t>
            </a: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c. Die Menschen haben eine begrenzte Aufmerksamkeitsspanne und erhalten zahlreiche Nachrichten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Nonverbale Hinweise kompensieren unklare Botschaften</a:t>
            </a:r>
          </a:p>
        </p:txBody>
      </p:sp>
      <p:grpSp>
        <p:nvGrpSpPr>
          <p:cNvPr id="193" name="Google Shape;193;p11"/>
          <p:cNvGrpSpPr/>
          <p:nvPr/>
        </p:nvGrpSpPr>
        <p:grpSpPr>
          <a:xfrm>
            <a:off x="1429427" y="3960000"/>
            <a:ext cx="5975873" cy="2309111"/>
            <a:chOff x="1191108" y="4870936"/>
            <a:chExt cx="6177887" cy="2309111"/>
          </a:xfrm>
        </p:grpSpPr>
        <p:sp>
          <p:nvSpPr>
            <p:cNvPr id="194" name="Google Shape;194;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5" name="Google Shape;195;p11"/>
            <p:cNvSpPr/>
            <p:nvPr/>
          </p:nvSpPr>
          <p:spPr>
            <a:xfrm>
              <a:off x="1202038" y="4870936"/>
              <a:ext cx="6140801" cy="2308284"/>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2. Was ist der Zweck der Verwaltung und des Schutzes Ihrer digitalen Identität?</a:t>
              </a: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Weitergabe von persönlichen Informationen an andere Personen im Internet</a:t>
              </a:r>
              <a:endParaRPr lang="de-DE" sz="1600" dirty="0">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b: Unverantwortliches Verhalten im Internet</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Die mit dem Online-Engagement verbundenen Risiken zu ignorieren</a:t>
              </a: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d: Aufbau und Pflege einer positiven und authentischen Online-Präsenz</a:t>
              </a:r>
            </a:p>
          </p:txBody>
        </p:sp>
      </p:grpSp>
      <p:grpSp>
        <p:nvGrpSpPr>
          <p:cNvPr id="196" name="Google Shape;196;p11"/>
          <p:cNvGrpSpPr/>
          <p:nvPr/>
        </p:nvGrpSpPr>
        <p:grpSpPr>
          <a:xfrm>
            <a:off x="8087727" y="6543622"/>
            <a:ext cx="6045401" cy="2308324"/>
            <a:chOff x="7975626" y="4871723"/>
            <a:chExt cx="6154757" cy="2308324"/>
          </a:xfrm>
        </p:grpSpPr>
        <p:sp>
          <p:nvSpPr>
            <p:cNvPr id="197" name="Google Shape;197;p11"/>
            <p:cNvSpPr/>
            <p:nvPr/>
          </p:nvSpPr>
          <p:spPr>
            <a:xfrm>
              <a:off x="7975626" y="4871723"/>
              <a:ext cx="615475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198" name="Google Shape;198;p11"/>
            <p:cNvSpPr/>
            <p:nvPr/>
          </p:nvSpPr>
          <p:spPr>
            <a:xfrm>
              <a:off x="7988121" y="4880101"/>
              <a:ext cx="6120752" cy="2062063"/>
            </a:xfrm>
            <a:prstGeom prst="rect">
              <a:avLst/>
            </a:prstGeom>
            <a:noFill/>
            <a:ln>
              <a:noFill/>
            </a:ln>
          </p:spPr>
          <p:txBody>
            <a:bodyPr spcFirstLastPara="1" wrap="square" lIns="91425" tIns="45700" rIns="91425" bIns="45700" anchor="t" anchorCtr="0">
              <a:spAutoFit/>
            </a:bodyPr>
            <a:lstStyle/>
            <a:p>
              <a:pPr algn="just"/>
              <a:r>
                <a:rPr lang="de-DE" sz="1600" b="1" dirty="0">
                  <a:effectLst/>
                  <a:latin typeface="Calibri" panose="020F0502020204030204" pitchFamily="34" charset="0"/>
                  <a:ea typeface="Yu Mincho" panose="02020400000000000000" pitchFamily="18" charset="-128"/>
                  <a:cs typeface="Arial" panose="020B0604020202020204" pitchFamily="34" charset="0"/>
                </a:rPr>
                <a:t>Frage 5. Welchen Zweck hat die Überprüfung von Fakten in der Online-Kommunikation?</a:t>
              </a:r>
            </a:p>
            <a:p>
              <a:pPr algn="just"/>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a. Gerüchte zu verbreiten</a:t>
              </a:r>
            </a:p>
            <a:p>
              <a:pPr algn="just"/>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b. die Richtigkeit der Informationen vor der Weitergabe zu überprüfen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c. Sich an Online-Debatten und Argumenten beteiligen</a:t>
              </a:r>
            </a:p>
            <a:p>
              <a:pPr algn="just"/>
              <a:r>
                <a:rPr lang="de-DE" sz="1600" dirty="0">
                  <a:effectLst/>
                  <a:latin typeface="Calibri" panose="020F0502020204030204" pitchFamily="34" charset="0"/>
                  <a:ea typeface="Yu Mincho" panose="02020400000000000000" pitchFamily="18" charset="-128"/>
                  <a:cs typeface="Arial" panose="020B0604020202020204" pitchFamily="34" charset="0"/>
                </a:rPr>
                <a:t>d. Nachrichten zu teilen, die auf persönlichen Meinungen beruhen</a:t>
              </a:r>
            </a:p>
          </p:txBody>
        </p:sp>
      </p:grpSp>
      <p:grpSp>
        <p:nvGrpSpPr>
          <p:cNvPr id="199" name="Google Shape;199;p11"/>
          <p:cNvGrpSpPr/>
          <p:nvPr/>
        </p:nvGrpSpPr>
        <p:grpSpPr>
          <a:xfrm>
            <a:off x="1422501" y="6516000"/>
            <a:ext cx="5982184" cy="2310888"/>
            <a:chOff x="1191108" y="4869159"/>
            <a:chExt cx="6177887" cy="2310888"/>
          </a:xfrm>
        </p:grpSpPr>
        <p:sp>
          <p:nvSpPr>
            <p:cNvPr id="200" name="Google Shape;200;p11"/>
            <p:cNvSpPr/>
            <p:nvPr/>
          </p:nvSpPr>
          <p:spPr>
            <a:xfrm>
              <a:off x="1191108" y="4871723"/>
              <a:ext cx="6177887" cy="2308324"/>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de-DE" sz="1800">
                <a:solidFill>
                  <a:schemeClr val="dk1"/>
                </a:solidFill>
                <a:latin typeface="+mn-lt"/>
                <a:ea typeface="Calibri"/>
                <a:cs typeface="Calibri"/>
                <a:sym typeface="Calibri"/>
              </a:endParaRPr>
            </a:p>
          </p:txBody>
        </p:sp>
        <p:sp>
          <p:nvSpPr>
            <p:cNvPr id="201" name="Google Shape;201;p11"/>
            <p:cNvSpPr/>
            <p:nvPr/>
          </p:nvSpPr>
          <p:spPr>
            <a:xfrm>
              <a:off x="1209179" y="4869159"/>
              <a:ext cx="6134323" cy="1673110"/>
            </a:xfrm>
            <a:prstGeom prst="rect">
              <a:avLst/>
            </a:prstGeom>
            <a:noFill/>
            <a:ln>
              <a:noFill/>
            </a:ln>
          </p:spPr>
          <p:txBody>
            <a:bodyPr spcFirstLastPara="1" wrap="square" lIns="91425" tIns="45700" rIns="91425" bIns="45700" anchor="t" anchorCtr="0">
              <a:spAutoFit/>
            </a:bodyPr>
            <a:lstStyle/>
            <a:p>
              <a:pPr algn="just">
                <a:lnSpc>
                  <a:spcPct val="107000"/>
                </a:lnSpc>
              </a:pPr>
              <a:r>
                <a:rPr lang="de-DE" sz="1600" b="1" dirty="0">
                  <a:effectLst/>
                  <a:latin typeface="Calibri" panose="020F0502020204030204" pitchFamily="34" charset="0"/>
                  <a:ea typeface="Yu Mincho" panose="02020400000000000000" pitchFamily="18" charset="-128"/>
                  <a:cs typeface="Arial" panose="020B0604020202020204" pitchFamily="34" charset="0"/>
                </a:rPr>
                <a:t>Was ist FOMO im Zusammenhang mit den sozialen Medien?</a:t>
              </a:r>
            </a:p>
            <a:p>
              <a:pPr algn="just">
                <a:lnSpc>
                  <a:spcPct val="107000"/>
                </a:lnSpc>
              </a:pPr>
              <a:endParaRPr lang="de-DE" sz="1600" dirty="0">
                <a:effectLst/>
                <a:latin typeface="Calibri" panose="020F0502020204030204" pitchFamily="34" charset="0"/>
                <a:ea typeface="Yu Mincho" panose="02020400000000000000" pitchFamily="18" charset="-128"/>
                <a:cs typeface="Arial" panose="020B0604020202020204" pitchFamily="34" charset="0"/>
              </a:endParaRPr>
            </a:p>
            <a:p>
              <a:pPr algn="just">
                <a:lnSpc>
                  <a:spcPct val="107000"/>
                </a:lnSpc>
              </a:pPr>
              <a:r>
                <a:rPr lang="de-DE" sz="1600" b="1" dirty="0">
                  <a:solidFill>
                    <a:srgbClr val="00CCFF"/>
                  </a:solidFill>
                  <a:effectLst/>
                  <a:latin typeface="Calibri" panose="020F0502020204030204" pitchFamily="34" charset="0"/>
                  <a:ea typeface="Yu Mincho" panose="02020400000000000000" pitchFamily="18" charset="-128"/>
                  <a:cs typeface="Arial" panose="020B0604020202020204" pitchFamily="34" charset="0"/>
                </a:rPr>
                <a:t>a: Die Angst, etwas zu verpassen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b: Angst, andere zu vermissen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c: Furcht vor der Maximierung von Chancen</a:t>
              </a:r>
            </a:p>
            <a:p>
              <a:pPr algn="just">
                <a:lnSpc>
                  <a:spcPct val="107000"/>
                </a:lnSpc>
              </a:pPr>
              <a:r>
                <a:rPr lang="de-DE" sz="1600" dirty="0">
                  <a:effectLst/>
                  <a:latin typeface="Calibri" panose="020F0502020204030204" pitchFamily="34" charset="0"/>
                  <a:ea typeface="Yu Mincho" panose="02020400000000000000" pitchFamily="18" charset="-128"/>
                  <a:cs typeface="Arial" panose="020B0604020202020204" pitchFamily="34" charset="0"/>
                </a:rPr>
                <a:t>d: Angst, Online-Kontakte zu knüpfen</a:t>
              </a:r>
            </a:p>
          </p:txBody>
        </p:sp>
      </p:grpSp>
      <p:sp>
        <p:nvSpPr>
          <p:cNvPr id="2" name="Google Shape;105;p4">
            <a:extLst>
              <a:ext uri="{FF2B5EF4-FFF2-40B4-BE49-F238E27FC236}">
                <a16:creationId xmlns:a16="http://schemas.microsoft.com/office/drawing/2014/main" id="{FE492DF6-EDDB-FE0D-4C1E-7BDFC3BADCC5}"/>
              </a:ext>
            </a:extLst>
          </p:cNvPr>
          <p:cNvSpPr txBox="1"/>
          <p:nvPr/>
        </p:nvSpPr>
        <p:spPr>
          <a:xfrm>
            <a:off x="1277087" y="2835881"/>
            <a:ext cx="6965812" cy="537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a:solidFill>
                  <a:srgbClr val="58CDFC"/>
                </a:solidFill>
                <a:latin typeface="+mn-lt"/>
                <a:ea typeface="Helvetica Neue"/>
                <a:cs typeface="Helvetica Neue"/>
                <a:sym typeface="Helvetica Neue"/>
              </a:rPr>
              <a:t>Lösungen:</a:t>
            </a:r>
            <a:endParaRPr lang="de-DE" sz="2400" b="1">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33EFDF59-4FF1-ADE5-A6ED-225989A83688}"/>
              </a:ext>
            </a:extLst>
          </p:cNvPr>
          <p:cNvSpPr txBox="1"/>
          <p:nvPr/>
        </p:nvSpPr>
        <p:spPr>
          <a:xfrm>
            <a:off x="1219200" y="1780343"/>
            <a:ext cx="6903090"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Testen Sie Ihr Wissen!</a:t>
            </a:r>
          </a:p>
        </p:txBody>
      </p:sp>
    </p:spTree>
    <p:extLst>
      <p:ext uri="{BB962C8B-B14F-4D97-AF65-F5344CB8AC3E}">
        <p14:creationId xmlns:p14="http://schemas.microsoft.com/office/powerpoint/2010/main" val="178517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7" name="Google Shape;99;p4"/>
          <p:cNvSpPr txBox="1"/>
          <p:nvPr/>
        </p:nvSpPr>
        <p:spPr>
          <a:xfrm>
            <a:off x="2056018" y="3748025"/>
            <a:ext cx="10070668" cy="1631175"/>
          </a:xfrm>
          <a:prstGeom prst="rect">
            <a:avLst/>
          </a:prstGeom>
          <a:noFill/>
          <a:ln>
            <a:noFill/>
          </a:ln>
        </p:spPr>
        <p:txBody>
          <a:bodyPr spcFirstLastPara="1" wrap="square" lIns="91425" tIns="45700" rIns="91425" bIns="45700" anchor="t" anchorCtr="0">
            <a:spAutoFit/>
          </a:bodyPr>
          <a:lstStyle/>
          <a:p>
            <a:pPr algn="just"/>
            <a:r>
              <a:rPr lang="de-DE" sz="2000" b="1" dirty="0">
                <a:solidFill>
                  <a:schemeClr val="dk1"/>
                </a:solidFill>
                <a:latin typeface="+mn-lt"/>
                <a:ea typeface="Helvetica Neue"/>
                <a:cs typeface="Helvetica Neue"/>
                <a:sym typeface="Helvetica Neue"/>
              </a:rPr>
              <a:t>Verwaltung digitaler Identitäten</a:t>
            </a:r>
            <a:r>
              <a:rPr lang="de-DE" sz="2000" dirty="0">
                <a:solidFill>
                  <a:schemeClr val="dk1"/>
                </a:solidFill>
                <a:latin typeface="+mn-lt"/>
                <a:ea typeface="Helvetica Neue"/>
                <a:cs typeface="Helvetica Neue"/>
                <a:sym typeface="Helvetica Neue"/>
              </a:rPr>
              <a:t>: Sie haben Kenntnisse über das Konzept und die Elemente der digitalen Identität sowie über deren Verwaltung und Schutz erworben. Sie haben die Bedeutung von persönlichen Informationen, Berechtigungsnachweisen, Online-Profilen, digitalem Fußabdruck, Datenschutzeinstellungen und Online-Reputation erforscht.</a:t>
            </a:r>
            <a:endParaRPr lang="de-DE" sz="2000" dirty="0">
              <a:latin typeface="+mn-lt"/>
            </a:endParaRPr>
          </a:p>
        </p:txBody>
      </p:sp>
      <p:sp>
        <p:nvSpPr>
          <p:cNvPr id="18" name="Google Shape;100;p4"/>
          <p:cNvSpPr txBox="1"/>
          <p:nvPr/>
        </p:nvSpPr>
        <p:spPr>
          <a:xfrm>
            <a:off x="2056018" y="5460106"/>
            <a:ext cx="10070668" cy="1323399"/>
          </a:xfrm>
          <a:prstGeom prst="rect">
            <a:avLst/>
          </a:prstGeom>
          <a:noFill/>
          <a:ln>
            <a:noFill/>
          </a:ln>
        </p:spPr>
        <p:txBody>
          <a:bodyPr spcFirstLastPara="1" wrap="square" lIns="91425" tIns="45700" rIns="91425" bIns="45700" anchor="t" anchorCtr="0">
            <a:spAutoFit/>
          </a:bodyPr>
          <a:lstStyle/>
          <a:p>
            <a:pPr algn="just"/>
            <a:r>
              <a:rPr lang="de-DE" sz="2000" b="1" dirty="0">
                <a:solidFill>
                  <a:schemeClr val="dk1"/>
                </a:solidFill>
                <a:latin typeface="+mn-lt"/>
                <a:ea typeface="Helvetica Neue"/>
                <a:cs typeface="Helvetica Neue"/>
                <a:sym typeface="Helvetica Neue"/>
              </a:rPr>
              <a:t>Verantwortungsvolles Online-Verhalten: </a:t>
            </a:r>
            <a:r>
              <a:rPr lang="de-DE" sz="2000" dirty="0">
                <a:solidFill>
                  <a:schemeClr val="dk1"/>
                </a:solidFill>
                <a:latin typeface="+mn-lt"/>
                <a:ea typeface="Helvetica Neue"/>
                <a:cs typeface="Helvetica Neue"/>
                <a:sym typeface="Helvetica Neue"/>
              </a:rPr>
              <a:t>Sie haben gelernt, sich im Internet verantwortungsvoll zu verhalten und die Regeln der Netiquette zu befolgen</a:t>
            </a:r>
            <a:r>
              <a:rPr lang="de-DE" sz="2000" dirty="0">
                <a:latin typeface="+mn-lt"/>
              </a:rPr>
              <a:t>. Sie haben auch die Richtlinien zur Kenntnis genommen, um Risiken wie Überbeanspruchung und Entfremdung, FOMO, das Teilen von Fake News zu vermeiden</a:t>
            </a:r>
          </a:p>
        </p:txBody>
      </p:sp>
      <p:sp>
        <p:nvSpPr>
          <p:cNvPr id="19" name="Google Shape;101;p4"/>
          <p:cNvSpPr txBox="1"/>
          <p:nvPr/>
        </p:nvSpPr>
        <p:spPr>
          <a:xfrm>
            <a:off x="2056017" y="7172187"/>
            <a:ext cx="10070668" cy="132339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000" b="1" i="0" dirty="0">
                <a:effectLst/>
                <a:latin typeface="Arial" panose="020B0604020202020204" pitchFamily="34" charset="0"/>
                <a:cs typeface="Arial" panose="020B0604020202020204" pitchFamily="34" charset="0"/>
              </a:rPr>
              <a:t>Digitale Kompetenz und Kommunikation</a:t>
            </a:r>
            <a:r>
              <a:rPr lang="de-DE" sz="2000" b="0" i="0" dirty="0">
                <a:effectLst/>
                <a:latin typeface="Arial" panose="020B0604020202020204" pitchFamily="34" charset="0"/>
                <a:cs typeface="Arial" panose="020B0604020202020204" pitchFamily="34" charset="0"/>
              </a:rPr>
              <a:t>: Sie haben digitale Kompetenzen entwickelt, die es Ihnen ermöglichen, effektiv mit digitalen Technologien umzugehen, digitale Inhalte kritisch zu bewerten und online zu kommunizieren und zusammenzuarbeiten.</a:t>
            </a:r>
            <a:endParaRPr lang="de-DE" sz="2000" dirty="0">
              <a:latin typeface="Arial" panose="020B0604020202020204" pitchFamily="34" charset="0"/>
              <a:cs typeface="Arial" panose="020B0604020202020204" pitchFamily="34" charset="0"/>
            </a:endParaRPr>
          </a:p>
        </p:txBody>
      </p:sp>
      <p:sp>
        <p:nvSpPr>
          <p:cNvPr id="20" name="Hexagon 19"/>
          <p:cNvSpPr/>
          <p:nvPr/>
        </p:nvSpPr>
        <p:spPr>
          <a:xfrm>
            <a:off x="1663395" y="390685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Hexagon 20"/>
          <p:cNvSpPr/>
          <p:nvPr/>
        </p:nvSpPr>
        <p:spPr>
          <a:xfrm>
            <a:off x="1663826" y="5622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Hexagon 21"/>
          <p:cNvSpPr/>
          <p:nvPr/>
        </p:nvSpPr>
        <p:spPr>
          <a:xfrm>
            <a:off x="1663395" y="733824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074" name="Picture 2" descr="https://www.digital-boomer.eu/images/ski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6685" y="3417332"/>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5;p4">
            <a:extLst>
              <a:ext uri="{FF2B5EF4-FFF2-40B4-BE49-F238E27FC236}">
                <a16:creationId xmlns:a16="http://schemas.microsoft.com/office/drawing/2014/main" id="{22EAC180-4C85-92E7-A521-B329D9FED84D}"/>
              </a:ext>
            </a:extLst>
          </p:cNvPr>
          <p:cNvSpPr txBox="1"/>
          <p:nvPr/>
        </p:nvSpPr>
        <p:spPr>
          <a:xfrm>
            <a:off x="1277087" y="2835882"/>
            <a:ext cx="16033452"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Gut gemacht! Jetzt wissen Sie mehr über:</a:t>
            </a:r>
            <a:endParaRPr lang="de-DE" sz="2400" b="1" dirty="0">
              <a:solidFill>
                <a:srgbClr val="00CCFF"/>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9FF7670F-C914-A3A8-A668-F48A01CC57D1}"/>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dirty="0">
                <a:solidFill>
                  <a:schemeClr val="accent4"/>
                </a:solidFill>
                <a:latin typeface="+mn-lt"/>
                <a:ea typeface="Helvetica Neue"/>
                <a:cs typeface="Helvetica Neue"/>
                <a:sym typeface="Helvetica Neue"/>
              </a:rPr>
              <a:t>Zusammenfassung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de-DE" sz="5400" b="1" dirty="0">
                <a:solidFill>
                  <a:schemeClr val="tx1"/>
                </a:solidFill>
                <a:latin typeface="+mn-lt"/>
                <a:ea typeface="Helvetica Neue"/>
                <a:cs typeface="Helvetica Neue"/>
                <a:sym typeface="Helvetica Neue"/>
              </a:rPr>
              <a:t>Vielen Dank!</a:t>
            </a:r>
            <a:endParaRPr lang="de-DE"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143" y="2850294"/>
            <a:ext cx="5737714" cy="2435384"/>
          </a:xfrm>
          <a:prstGeom prst="rect">
            <a:avLst/>
          </a:prstGeom>
          <a:noFill/>
          <a:ln>
            <a:noFill/>
          </a:ln>
        </p:spPr>
      </p:pic>
      <p:sp>
        <p:nvSpPr>
          <p:cNvPr id="6" name="Rectangle 5"/>
          <p:cNvSpPr/>
          <p:nvPr/>
        </p:nvSpPr>
        <p:spPr>
          <a:xfrm>
            <a:off x="7346358" y="5792612"/>
            <a:ext cx="3595284" cy="473717"/>
          </a:xfrm>
          <a:prstGeom prst="rect">
            <a:avLst/>
          </a:prstGeom>
        </p:spPr>
        <p:txBody>
          <a:bodyPr wrap="square">
            <a:spAutoFit/>
          </a:bodyPr>
          <a:lstStyle/>
          <a:p>
            <a:r>
              <a:rPr lang="de-DE" sz="2400" b="1">
                <a:solidFill>
                  <a:srgbClr val="00CCFF"/>
                </a:solidFill>
                <a:latin typeface="+mn-lt"/>
              </a:rPr>
              <a:t>www.digital-boomer.eu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7" t="3030" r="5631" b="2981"/>
          <a:stretch/>
        </p:blipFill>
        <p:spPr bwMode="auto">
          <a:xfrm>
            <a:off x="14470741" y="3325273"/>
            <a:ext cx="3066591" cy="315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Google Shape;99;p4"/>
          <p:cNvSpPr txBox="1"/>
          <p:nvPr/>
        </p:nvSpPr>
        <p:spPr>
          <a:xfrm>
            <a:off x="2056019" y="3881316"/>
            <a:ext cx="11124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Verstehen </a:t>
            </a:r>
            <a:r>
              <a:rPr lang="de-DE" sz="2400" dirty="0">
                <a:solidFill>
                  <a:schemeClr val="dk1"/>
                </a:solidFill>
                <a:latin typeface="+mn-lt"/>
                <a:ea typeface="Helvetica Neue"/>
                <a:cs typeface="Helvetica Neue"/>
                <a:sym typeface="Helvetica Neue"/>
              </a:rPr>
              <a:t>des Konzepts der </a:t>
            </a:r>
            <a:r>
              <a:rPr lang="de-DE" sz="2400" b="1" dirty="0">
                <a:solidFill>
                  <a:schemeClr val="dk1"/>
                </a:solidFill>
                <a:latin typeface="+mn-lt"/>
                <a:ea typeface="Helvetica Neue"/>
                <a:cs typeface="Helvetica Neue"/>
                <a:sym typeface="Helvetica Neue"/>
              </a:rPr>
              <a:t>digitalen Identität </a:t>
            </a:r>
            <a:r>
              <a:rPr lang="de-DE" sz="2400" dirty="0">
                <a:solidFill>
                  <a:schemeClr val="dk1"/>
                </a:solidFill>
                <a:latin typeface="+mn-lt"/>
                <a:ea typeface="Helvetica Neue"/>
                <a:cs typeface="Helvetica Neue"/>
                <a:sym typeface="Helvetica Neue"/>
              </a:rPr>
              <a:t>und ihrer </a:t>
            </a:r>
            <a:r>
              <a:rPr lang="de-DE" sz="2400" b="1" dirty="0">
                <a:solidFill>
                  <a:schemeClr val="dk1"/>
                </a:solidFill>
                <a:latin typeface="+mn-lt"/>
                <a:ea typeface="Helvetica Neue"/>
                <a:cs typeface="Helvetica Neue"/>
                <a:sym typeface="Helvetica Neue"/>
              </a:rPr>
              <a:t>Schlüsselelemente</a:t>
            </a:r>
            <a:endParaRPr lang="de-DE" b="1" dirty="0">
              <a:latin typeface="+mn-lt"/>
            </a:endParaRPr>
          </a:p>
        </p:txBody>
      </p:sp>
      <p:sp>
        <p:nvSpPr>
          <p:cNvPr id="100" name="Google Shape;100;p4"/>
          <p:cNvSpPr txBox="1"/>
          <p:nvPr/>
        </p:nvSpPr>
        <p:spPr>
          <a:xfrm>
            <a:off x="2056017" y="4520953"/>
            <a:ext cx="122151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dirty="0">
                <a:solidFill>
                  <a:schemeClr val="dk1"/>
                </a:solidFill>
                <a:latin typeface="+mn-lt"/>
                <a:ea typeface="Helvetica Neue"/>
                <a:cs typeface="Helvetica Neue"/>
                <a:sym typeface="Helvetica Neue"/>
              </a:rPr>
              <a:t>Erkennen der Bedeutung der </a:t>
            </a:r>
            <a:r>
              <a:rPr lang="de-DE" sz="2400" b="1" dirty="0">
                <a:solidFill>
                  <a:schemeClr val="dk1"/>
                </a:solidFill>
                <a:latin typeface="+mn-lt"/>
                <a:ea typeface="Helvetica Neue"/>
                <a:cs typeface="Helvetica Neue"/>
                <a:sym typeface="Helvetica Neue"/>
              </a:rPr>
              <a:t>Verwaltung und des Schutzes </a:t>
            </a:r>
            <a:r>
              <a:rPr lang="de-DE" sz="2400" dirty="0">
                <a:solidFill>
                  <a:schemeClr val="dk1"/>
                </a:solidFill>
                <a:latin typeface="+mn-lt"/>
                <a:ea typeface="Helvetica Neue"/>
                <a:cs typeface="Helvetica Neue"/>
                <a:sym typeface="Helvetica Neue"/>
              </a:rPr>
              <a:t>Ihrer </a:t>
            </a:r>
            <a:r>
              <a:rPr lang="de-DE" sz="2400" b="1" dirty="0">
                <a:solidFill>
                  <a:schemeClr val="dk1"/>
                </a:solidFill>
                <a:latin typeface="+mn-lt"/>
                <a:ea typeface="Helvetica Neue"/>
                <a:cs typeface="Helvetica Neue"/>
                <a:sym typeface="Helvetica Neue"/>
              </a:rPr>
              <a:t>digitalen Identität</a:t>
            </a:r>
            <a:endParaRPr lang="de-DE" b="1" dirty="0">
              <a:latin typeface="+mn-lt"/>
            </a:endParaRPr>
          </a:p>
        </p:txBody>
      </p:sp>
      <p:sp>
        <p:nvSpPr>
          <p:cNvPr id="101" name="Google Shape;101;p4"/>
          <p:cNvSpPr txBox="1"/>
          <p:nvPr/>
        </p:nvSpPr>
        <p:spPr>
          <a:xfrm>
            <a:off x="2056017" y="5160589"/>
            <a:ext cx="147401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Aufbau und Pflege </a:t>
            </a:r>
            <a:r>
              <a:rPr lang="de-DE" sz="2400" dirty="0">
                <a:solidFill>
                  <a:schemeClr val="dk1"/>
                </a:solidFill>
                <a:latin typeface="+mn-lt"/>
                <a:ea typeface="Helvetica Neue"/>
                <a:cs typeface="Helvetica Neue"/>
                <a:sym typeface="Helvetica Neue"/>
              </a:rPr>
              <a:t>einer positiven und authentischen </a:t>
            </a:r>
            <a:r>
              <a:rPr lang="de-DE" sz="2400" b="1" dirty="0">
                <a:solidFill>
                  <a:schemeClr val="dk1"/>
                </a:solidFill>
                <a:latin typeface="+mn-lt"/>
                <a:ea typeface="Helvetica Neue"/>
                <a:cs typeface="Helvetica Neue"/>
                <a:sym typeface="Helvetica Neue"/>
              </a:rPr>
              <a:t>Online-Präsenz</a:t>
            </a:r>
            <a:endParaRPr lang="de-DE" b="1" dirty="0">
              <a:latin typeface="+mn-lt"/>
            </a:endParaRPr>
          </a:p>
        </p:txBody>
      </p:sp>
      <p:sp>
        <p:nvSpPr>
          <p:cNvPr id="105" name="Google Shape;105;p4"/>
          <p:cNvSpPr txBox="1"/>
          <p:nvPr/>
        </p:nvSpPr>
        <p:spPr>
          <a:xfrm>
            <a:off x="1277086" y="2835882"/>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400" dirty="0">
                <a:solidFill>
                  <a:schemeClr val="dk1"/>
                </a:solidFill>
                <a:latin typeface="+mn-lt"/>
                <a:ea typeface="Helvetica Neue"/>
                <a:cs typeface="Helvetica Neue"/>
                <a:sym typeface="Helvetica Neue"/>
              </a:rPr>
              <a:t>Am Ende dieses Moduls werden Sie in der Lage sein:</a:t>
            </a:r>
            <a:endParaRPr lang="de-DE" dirty="0">
              <a:latin typeface="+mn-lt"/>
              <a:ea typeface="Helvetica Neue"/>
              <a:cs typeface="Helvetica Neue"/>
              <a:sym typeface="Helvetica Neue"/>
            </a:endParaRPr>
          </a:p>
        </p:txBody>
      </p:sp>
      <p:sp>
        <p:nvSpPr>
          <p:cNvPr id="2" name="Hexagon 1"/>
          <p:cNvSpPr/>
          <p:nvPr/>
        </p:nvSpPr>
        <p:spPr>
          <a:xfrm>
            <a:off x="1491817" y="4040148"/>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Hexagon 13"/>
          <p:cNvSpPr/>
          <p:nvPr/>
        </p:nvSpPr>
        <p:spPr>
          <a:xfrm>
            <a:off x="1491817" y="4679785"/>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Hexagon 14"/>
          <p:cNvSpPr/>
          <p:nvPr/>
        </p:nvSpPr>
        <p:spPr>
          <a:xfrm>
            <a:off x="1487721" y="531942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Google Shape;57;p2">
            <a:extLst>
              <a:ext uri="{FF2B5EF4-FFF2-40B4-BE49-F238E27FC236}">
                <a16:creationId xmlns:a16="http://schemas.microsoft.com/office/drawing/2014/main" id="{3643C8A7-B654-1C3D-9D92-5FED2CD8759D}"/>
              </a:ext>
            </a:extLst>
          </p:cNvPr>
          <p:cNvSpPr txBox="1"/>
          <p:nvPr/>
        </p:nvSpPr>
        <p:spPr>
          <a:xfrm>
            <a:off x="1219199" y="1793595"/>
            <a:ext cx="4680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4800" b="1" dirty="0">
                <a:solidFill>
                  <a:schemeClr val="accent4"/>
                </a:solidFill>
                <a:latin typeface="+mn-lt"/>
                <a:ea typeface="Helvetica Neue"/>
                <a:cs typeface="Helvetica Neue"/>
                <a:sym typeface="Helvetica Neue"/>
              </a:rPr>
              <a:t>Zielsetzungen</a:t>
            </a:r>
            <a:endParaRPr lang="de-DE" dirty="0">
              <a:solidFill>
                <a:schemeClr val="accent4"/>
              </a:solidFill>
              <a:latin typeface="+mn-lt"/>
            </a:endParaRPr>
          </a:p>
        </p:txBody>
      </p:sp>
      <p:sp>
        <p:nvSpPr>
          <p:cNvPr id="4" name="Google Shape;99;p4">
            <a:extLst>
              <a:ext uri="{FF2B5EF4-FFF2-40B4-BE49-F238E27FC236}">
                <a16:creationId xmlns:a16="http://schemas.microsoft.com/office/drawing/2014/main" id="{A1F49313-2AC6-057A-3394-D3435850D901}"/>
              </a:ext>
            </a:extLst>
          </p:cNvPr>
          <p:cNvSpPr txBox="1"/>
          <p:nvPr/>
        </p:nvSpPr>
        <p:spPr>
          <a:xfrm>
            <a:off x="2056017" y="5800225"/>
            <a:ext cx="10800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Verstehen der </a:t>
            </a:r>
            <a:r>
              <a:rPr lang="de-DE" sz="2400" dirty="0">
                <a:solidFill>
                  <a:schemeClr val="dk1"/>
                </a:solidFill>
                <a:latin typeface="+mn-lt"/>
                <a:ea typeface="Helvetica Neue"/>
                <a:cs typeface="Helvetica Neue"/>
                <a:sym typeface="Helvetica Neue"/>
              </a:rPr>
              <a:t>Nuancen und Herausforderungen </a:t>
            </a:r>
            <a:r>
              <a:rPr lang="de-DE" sz="2400" b="1" dirty="0">
                <a:solidFill>
                  <a:schemeClr val="dk1"/>
                </a:solidFill>
                <a:latin typeface="+mn-lt"/>
                <a:ea typeface="Helvetica Neue"/>
                <a:cs typeface="Helvetica Neue"/>
                <a:sym typeface="Helvetica Neue"/>
              </a:rPr>
              <a:t>digitaler Interaktionen</a:t>
            </a:r>
            <a:endParaRPr lang="de-DE" b="1" dirty="0">
              <a:latin typeface="+mn-lt"/>
            </a:endParaRPr>
          </a:p>
        </p:txBody>
      </p:sp>
      <p:sp>
        <p:nvSpPr>
          <p:cNvPr id="5" name="Google Shape;100;p4">
            <a:extLst>
              <a:ext uri="{FF2B5EF4-FFF2-40B4-BE49-F238E27FC236}">
                <a16:creationId xmlns:a16="http://schemas.microsoft.com/office/drawing/2014/main" id="{C6AF5D85-5CB5-1DB4-A87C-02BA658291F6}"/>
              </a:ext>
            </a:extLst>
          </p:cNvPr>
          <p:cNvSpPr txBox="1"/>
          <p:nvPr/>
        </p:nvSpPr>
        <p:spPr>
          <a:xfrm>
            <a:off x="2056016" y="6439862"/>
            <a:ext cx="13824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Strategien </a:t>
            </a:r>
            <a:r>
              <a:rPr lang="de-DE" sz="2400" dirty="0">
                <a:solidFill>
                  <a:schemeClr val="dk1"/>
                </a:solidFill>
                <a:latin typeface="+mn-lt"/>
                <a:ea typeface="Helvetica Neue"/>
                <a:cs typeface="Helvetica Neue"/>
                <a:sym typeface="Helvetica Neue"/>
              </a:rPr>
              <a:t>für eine klare, prägnante und verantwortungsvolle </a:t>
            </a:r>
            <a:r>
              <a:rPr lang="de-DE" sz="2400" b="1" dirty="0">
                <a:solidFill>
                  <a:schemeClr val="dk1"/>
                </a:solidFill>
                <a:latin typeface="+mn-lt"/>
                <a:ea typeface="Helvetica Neue"/>
                <a:cs typeface="Helvetica Neue"/>
                <a:sym typeface="Helvetica Neue"/>
              </a:rPr>
              <a:t>digitale Kommunikation anwenden</a:t>
            </a:r>
            <a:endParaRPr lang="de-DE" b="1" dirty="0">
              <a:latin typeface="+mn-lt"/>
            </a:endParaRPr>
          </a:p>
        </p:txBody>
      </p:sp>
      <p:sp>
        <p:nvSpPr>
          <p:cNvPr id="6" name="Google Shape;101;p4">
            <a:extLst>
              <a:ext uri="{FF2B5EF4-FFF2-40B4-BE49-F238E27FC236}">
                <a16:creationId xmlns:a16="http://schemas.microsoft.com/office/drawing/2014/main" id="{F617E14B-0D60-D216-3F6F-39B221B69827}"/>
              </a:ext>
            </a:extLst>
          </p:cNvPr>
          <p:cNvSpPr txBox="1"/>
          <p:nvPr/>
        </p:nvSpPr>
        <p:spPr>
          <a:xfrm>
            <a:off x="2056015" y="7079498"/>
            <a:ext cx="1161440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dk1"/>
                </a:solidFill>
                <a:latin typeface="+mn-lt"/>
                <a:ea typeface="Helvetica Neue"/>
                <a:cs typeface="Helvetica Neue"/>
                <a:sym typeface="Helvetica Neue"/>
              </a:rPr>
              <a:t>Bewältigung und Vermeidung von Risiken </a:t>
            </a:r>
            <a:r>
              <a:rPr lang="de-DE" sz="2400" dirty="0">
                <a:solidFill>
                  <a:schemeClr val="dk1"/>
                </a:solidFill>
                <a:latin typeface="+mn-lt"/>
                <a:ea typeface="Helvetica Neue"/>
                <a:cs typeface="Helvetica Neue"/>
                <a:sym typeface="Helvetica Neue"/>
              </a:rPr>
              <a:t>im Zusammenhang mit unverantwortlichem </a:t>
            </a:r>
            <a:r>
              <a:rPr lang="de-DE" sz="2400" b="1" dirty="0">
                <a:solidFill>
                  <a:schemeClr val="dk1"/>
                </a:solidFill>
                <a:latin typeface="+mn-lt"/>
                <a:ea typeface="Helvetica Neue"/>
                <a:cs typeface="Helvetica Neue"/>
                <a:sym typeface="Helvetica Neue"/>
              </a:rPr>
              <a:t>Online-Engagement</a:t>
            </a:r>
            <a:endParaRPr lang="de-DE" dirty="0">
              <a:latin typeface="+mn-lt"/>
            </a:endParaRPr>
          </a:p>
        </p:txBody>
      </p:sp>
      <p:sp>
        <p:nvSpPr>
          <p:cNvPr id="7" name="Hexagon 1">
            <a:extLst>
              <a:ext uri="{FF2B5EF4-FFF2-40B4-BE49-F238E27FC236}">
                <a16:creationId xmlns:a16="http://schemas.microsoft.com/office/drawing/2014/main" id="{29A387FD-6245-24A8-CB94-BDE64F3B456A}"/>
              </a:ext>
            </a:extLst>
          </p:cNvPr>
          <p:cNvSpPr/>
          <p:nvPr/>
        </p:nvSpPr>
        <p:spPr>
          <a:xfrm>
            <a:off x="1491815" y="5959057"/>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Hexagon 13">
            <a:extLst>
              <a:ext uri="{FF2B5EF4-FFF2-40B4-BE49-F238E27FC236}">
                <a16:creationId xmlns:a16="http://schemas.microsoft.com/office/drawing/2014/main" id="{078EA902-0AA2-F872-F785-443DA981C8E3}"/>
              </a:ext>
            </a:extLst>
          </p:cNvPr>
          <p:cNvSpPr/>
          <p:nvPr/>
        </p:nvSpPr>
        <p:spPr>
          <a:xfrm>
            <a:off x="1491815" y="6598694"/>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Hexagon 14">
            <a:extLst>
              <a:ext uri="{FF2B5EF4-FFF2-40B4-BE49-F238E27FC236}">
                <a16:creationId xmlns:a16="http://schemas.microsoft.com/office/drawing/2014/main" id="{916C5AD1-E624-93CD-4611-1722C19F33CC}"/>
              </a:ext>
            </a:extLst>
          </p:cNvPr>
          <p:cNvSpPr/>
          <p:nvPr/>
        </p:nvSpPr>
        <p:spPr>
          <a:xfrm>
            <a:off x="1487719" y="7238331"/>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050" name="Picture 2" descr="https://www.digital-boomer.eu/images/trai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3706755"/>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57;p2">
            <a:extLst>
              <a:ext uri="{FF2B5EF4-FFF2-40B4-BE49-F238E27FC236}">
                <a16:creationId xmlns:a16="http://schemas.microsoft.com/office/drawing/2014/main" id="{81FEC6AB-D67B-AD83-C357-2E741E5F3584}"/>
              </a:ext>
            </a:extLst>
          </p:cNvPr>
          <p:cNvSpPr txBox="1"/>
          <p:nvPr/>
        </p:nvSpPr>
        <p:spPr>
          <a:xfrm>
            <a:off x="7463485" y="1780343"/>
            <a:ext cx="336103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DE" sz="6000" b="1" dirty="0">
                <a:solidFill>
                  <a:srgbClr val="58CDFC"/>
                </a:solidFill>
                <a:latin typeface="+mn-lt"/>
                <a:ea typeface="Helvetica Neue"/>
                <a:cs typeface="Helvetica Neue"/>
                <a:sym typeface="Helvetica Neue"/>
              </a:rPr>
              <a:t>Unit 1</a:t>
            </a:r>
            <a:endParaRPr lang="de-DE" sz="6000" dirty="0">
              <a:solidFill>
                <a:srgbClr val="58CDFC"/>
              </a:solidFill>
              <a:latin typeface="+mn-lt"/>
            </a:endParaRPr>
          </a:p>
        </p:txBody>
      </p:sp>
      <p:sp>
        <p:nvSpPr>
          <p:cNvPr id="3" name="Google Shape;105;p4">
            <a:extLst>
              <a:ext uri="{FF2B5EF4-FFF2-40B4-BE49-F238E27FC236}">
                <a16:creationId xmlns:a16="http://schemas.microsoft.com/office/drawing/2014/main" id="{CCD5EF2D-AE34-EEEB-931D-C98397FEB684}"/>
              </a:ext>
            </a:extLst>
          </p:cNvPr>
          <p:cNvSpPr txBox="1"/>
          <p:nvPr/>
        </p:nvSpPr>
        <p:spPr>
          <a:xfrm>
            <a:off x="2484000" y="2808000"/>
            <a:ext cx="13392000" cy="1569620"/>
          </a:xfrm>
          <a:prstGeom prst="rect">
            <a:avLst/>
          </a:prstGeom>
          <a:noFill/>
          <a:ln>
            <a:noFill/>
          </a:ln>
        </p:spPr>
        <p:txBody>
          <a:bodyPr spcFirstLastPara="1" wrap="square" lIns="91425" tIns="45700" rIns="91425" bIns="45700" anchor="t" anchorCtr="0">
            <a:spAutoFit/>
          </a:bodyPr>
          <a:lstStyle/>
          <a:p>
            <a:pPr algn="ctr">
              <a:buClr>
                <a:srgbClr val="4D94B7"/>
              </a:buClr>
              <a:buSzPts val="4800"/>
            </a:pPr>
            <a:r>
              <a:rPr lang="de-DE" sz="4800" b="1" dirty="0">
                <a:solidFill>
                  <a:schemeClr val="dk1"/>
                </a:solidFill>
                <a:latin typeface="+mn-lt"/>
                <a:ea typeface="Helvetica Neue"/>
                <a:cs typeface="Helvetica Neue"/>
                <a:sym typeface="Helvetica Neue"/>
              </a:rPr>
              <a:t>Erstellen und Sichern Ihrer digitalen Identität</a:t>
            </a:r>
            <a:endParaRPr lang="de-DE" sz="4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563227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b="1" dirty="0">
                <a:solidFill>
                  <a:schemeClr val="accent4"/>
                </a:solidFill>
                <a:latin typeface="+mn-lt"/>
                <a:ea typeface="Helvetica Neue"/>
                <a:cs typeface="Helvetica Neue"/>
                <a:sym typeface="Helvetica Neue"/>
              </a:rPr>
              <a:t>Was ist eine digitale Identität?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Unter einer digitalen Identität versteht man gemeinhin eine </a:t>
            </a:r>
            <a:r>
              <a:rPr lang="de-DE" sz="2200" b="1" dirty="0">
                <a:solidFill>
                  <a:schemeClr val="accent4"/>
                </a:solidFill>
                <a:latin typeface="+mn-lt"/>
                <a:ea typeface="Helvetica Neue"/>
                <a:cs typeface="Helvetica Neue"/>
                <a:sym typeface="Helvetica Neue"/>
              </a:rPr>
              <a:t>eindeutige Verbindung zwischen einer Einheit und ihrer Online-Präsenz</a:t>
            </a:r>
            <a:r>
              <a:rPr lang="de-DE" sz="22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457200" marR="0" lvl="0" indent="-457200" algn="ctr" rtl="0">
              <a:spcBef>
                <a:spcPts val="0"/>
              </a:spcBef>
              <a:spcAft>
                <a:spcPts val="0"/>
              </a:spcAft>
              <a:buFont typeface="Wingdings" pitchFamily="2" charset="2"/>
              <a:buChar char="à"/>
            </a:pPr>
            <a:r>
              <a:rPr lang="de-DE" sz="2200" b="1" dirty="0">
                <a:solidFill>
                  <a:srgbClr val="58CDFC"/>
                </a:solidFill>
                <a:latin typeface="+mn-lt"/>
                <a:ea typeface="Helvetica Neue"/>
                <a:cs typeface="Helvetica Neue"/>
                <a:sym typeface="Helvetica Neue"/>
              </a:rPr>
              <a:t>Eins-zu-Eins-Beziehung</a:t>
            </a:r>
          </a:p>
          <a:p>
            <a:pPr marR="0" lvl="0" algn="just" rtl="0">
              <a:spcBef>
                <a:spcPts val="0"/>
              </a:spcBef>
              <a:spcAft>
                <a:spcPts val="0"/>
              </a:spcAft>
            </a:pPr>
            <a:endParaRPr lang="de-DE" sz="2200" b="1" dirty="0">
              <a:solidFill>
                <a:srgbClr val="58CDFC"/>
              </a:solidFill>
              <a:latin typeface="+mn-lt"/>
              <a:ea typeface="Helvetica Neue"/>
              <a:cs typeface="Helvetica Neue"/>
              <a:sym typeface="Helvetica Neue"/>
            </a:endParaRPr>
          </a:p>
          <a:p>
            <a:pPr marR="0" lvl="0" algn="just" rtl="0">
              <a:spcBef>
                <a:spcPts val="0"/>
              </a:spcBef>
              <a:spcAft>
                <a:spcPts val="0"/>
              </a:spcAft>
            </a:pPr>
            <a:r>
              <a:rPr lang="de-DE" sz="2200" dirty="0">
                <a:solidFill>
                  <a:schemeClr val="accent4"/>
                </a:solidFill>
                <a:latin typeface="+mn-lt"/>
                <a:ea typeface="Helvetica Neue"/>
                <a:cs typeface="Helvetica Neue"/>
                <a:sym typeface="Helvetica Neue"/>
              </a:rPr>
              <a:t>Ihre digitale Identität entsteht durch Ihre </a:t>
            </a:r>
            <a:r>
              <a:rPr lang="de-DE" sz="2200" b="1" dirty="0">
                <a:solidFill>
                  <a:schemeClr val="accent4"/>
                </a:solidFill>
                <a:latin typeface="+mn-lt"/>
                <a:ea typeface="Helvetica Neue"/>
                <a:cs typeface="Helvetica Neue"/>
                <a:sym typeface="Helvetica Neue"/>
              </a:rPr>
              <a:t>Online-Präsenz </a:t>
            </a:r>
            <a:r>
              <a:rPr lang="de-DE" sz="2200" dirty="0">
                <a:solidFill>
                  <a:schemeClr val="accent4"/>
                </a:solidFill>
                <a:latin typeface="+mn-lt"/>
                <a:ea typeface="Helvetica Neue"/>
                <a:cs typeface="Helvetica Neue"/>
                <a:sym typeface="Helvetica Neue"/>
              </a:rPr>
              <a:t>und entwickelt sich durch </a:t>
            </a:r>
            <a:r>
              <a:rPr lang="de-DE" sz="2200" b="1" dirty="0">
                <a:solidFill>
                  <a:schemeClr val="accent4"/>
                </a:solidFill>
                <a:latin typeface="+mn-lt"/>
                <a:ea typeface="Helvetica Neue"/>
                <a:cs typeface="Helvetica Neue"/>
                <a:sym typeface="Helvetica Neue"/>
              </a:rPr>
              <a:t>Interaktionen </a:t>
            </a:r>
            <a:r>
              <a:rPr lang="de-DE" sz="2200" dirty="0">
                <a:solidFill>
                  <a:schemeClr val="accent4"/>
                </a:solidFill>
                <a:latin typeface="+mn-lt"/>
                <a:ea typeface="Helvetica Neue"/>
                <a:cs typeface="Helvetica Neue"/>
                <a:sym typeface="Helvetica Neue"/>
              </a:rPr>
              <a:t>und somit </a:t>
            </a:r>
            <a:r>
              <a:rPr lang="de-DE" sz="2200" b="1" dirty="0">
                <a:solidFill>
                  <a:schemeClr val="accent4"/>
                </a:solidFill>
                <a:latin typeface="+mn-lt"/>
                <a:ea typeface="Helvetica Neue"/>
                <a:cs typeface="Helvetica Neue"/>
                <a:sym typeface="Helvetica Neue"/>
              </a:rPr>
              <a:t>Aktivitäten.</a:t>
            </a:r>
          </a:p>
          <a:p>
            <a:pPr marR="0" lvl="0" algn="just" rtl="0">
              <a:spcBef>
                <a:spcPts val="0"/>
              </a:spcBef>
              <a:spcAft>
                <a:spcPts val="0"/>
              </a:spcAft>
            </a:pPr>
            <a:endParaRPr lang="de-DE" sz="2200" dirty="0">
              <a:solidFill>
                <a:schemeClr val="accent4"/>
              </a:solidFill>
              <a:latin typeface="+mn-lt"/>
              <a:ea typeface="Helvetica Neue"/>
              <a:cs typeface="Helvetica Neue"/>
              <a:sym typeface="Helvetica Neue"/>
            </a:endParaRPr>
          </a:p>
          <a:p>
            <a:pPr algn="just"/>
            <a:r>
              <a:rPr lang="de-DE" sz="2200" b="1" dirty="0">
                <a:solidFill>
                  <a:schemeClr val="accent4"/>
                </a:solidFill>
                <a:latin typeface="+mn-lt"/>
                <a:ea typeface="Helvetica Neue"/>
                <a:cs typeface="Helvetica Neue"/>
                <a:sym typeface="Helvetica Neue"/>
              </a:rPr>
              <a:t>Dieses Konzept geht über den reinen Nutzer*in hinaus</a:t>
            </a:r>
            <a:r>
              <a:rPr lang="de-DE" sz="2200" dirty="0">
                <a:solidFill>
                  <a:schemeClr val="accent4"/>
                </a:solidFill>
                <a:latin typeface="+mn-lt"/>
                <a:ea typeface="Helvetica Neue"/>
                <a:cs typeface="Helvetica Neue"/>
                <a:sym typeface="Helvetica Neue"/>
              </a:rPr>
              <a:t>, da es tiefer in die Feinheiten der digitalen Präsenz des Einzelnen eindringt.</a:t>
            </a:r>
          </a:p>
          <a:p>
            <a:pPr algn="just"/>
            <a:endParaRPr lang="de-DE" sz="2200" dirty="0">
              <a:solidFill>
                <a:schemeClr val="accent4"/>
              </a:solidFill>
              <a:latin typeface="+mn-lt"/>
              <a:ea typeface="Helvetica Neue"/>
              <a:cs typeface="Helvetica Neue"/>
              <a:sym typeface="Helvetica Neue"/>
            </a:endParaRPr>
          </a:p>
          <a:p>
            <a:pPr marR="0" lvl="0" algn="just" rtl="0">
              <a:spcBef>
                <a:spcPts val="0"/>
              </a:spcBef>
              <a:spcAft>
                <a:spcPts val="0"/>
              </a:spcAft>
            </a:pPr>
            <a:r>
              <a:rPr lang="de-DE" sz="2200" dirty="0">
                <a:solidFill>
                  <a:schemeClr val="accent4"/>
                </a:solidFill>
                <a:latin typeface="+mn-lt"/>
                <a:ea typeface="Helvetica Neue"/>
                <a:cs typeface="Helvetica Neue"/>
                <a:sym typeface="Helvetica Neue"/>
              </a:rPr>
              <a:t>Während ein*e Nutzer*in jede Person darstellt, die sich tatsächlich auf digitalen Plattformen bewegt, </a:t>
            </a:r>
            <a:r>
              <a:rPr lang="de-DE" sz="2200" b="1" dirty="0">
                <a:solidFill>
                  <a:schemeClr val="accent4"/>
                </a:solidFill>
                <a:latin typeface="+mn-lt"/>
                <a:ea typeface="Helvetica Neue"/>
                <a:cs typeface="Helvetica Neue"/>
                <a:sym typeface="Helvetica Neue"/>
              </a:rPr>
              <a:t>bezieht sich </a:t>
            </a:r>
            <a:r>
              <a:rPr lang="de-DE" sz="2200" dirty="0">
                <a:solidFill>
                  <a:schemeClr val="accent4"/>
                </a:solidFill>
                <a:latin typeface="+mn-lt"/>
                <a:ea typeface="Helvetica Neue"/>
                <a:cs typeface="Helvetica Neue"/>
                <a:sym typeface="Helvetica Neue"/>
              </a:rPr>
              <a:t>die </a:t>
            </a:r>
            <a:r>
              <a:rPr lang="de-DE" sz="2200" b="1" dirty="0">
                <a:solidFill>
                  <a:schemeClr val="accent4"/>
                </a:solidFill>
                <a:latin typeface="+mn-lt"/>
                <a:ea typeface="Helvetica Neue"/>
                <a:cs typeface="Helvetica Neue"/>
                <a:sym typeface="Helvetica Neue"/>
              </a:rPr>
              <a:t>digitale Identität auf die spezifischen Attribute</a:t>
            </a:r>
            <a:r>
              <a:rPr lang="de-DE" sz="2200" dirty="0">
                <a:solidFill>
                  <a:schemeClr val="accent4"/>
                </a:solidFill>
                <a:latin typeface="+mn-lt"/>
                <a:ea typeface="Helvetica Neue"/>
                <a:cs typeface="Helvetica Neue"/>
                <a:sym typeface="Helvetica Neue"/>
              </a:rPr>
              <a:t>, </a:t>
            </a:r>
            <a:r>
              <a:rPr lang="de-DE" sz="2200" b="1" dirty="0">
                <a:solidFill>
                  <a:schemeClr val="accent4"/>
                </a:solidFill>
                <a:latin typeface="+mn-lt"/>
                <a:ea typeface="Helvetica Neue"/>
                <a:cs typeface="Helvetica Neue"/>
                <a:sym typeface="Helvetica Neue"/>
              </a:rPr>
              <a:t>Profile </a:t>
            </a:r>
            <a:r>
              <a:rPr lang="de-DE" sz="2200" dirty="0">
                <a:solidFill>
                  <a:schemeClr val="accent4"/>
                </a:solidFill>
                <a:latin typeface="+mn-lt"/>
                <a:ea typeface="Helvetica Neue"/>
                <a:cs typeface="Helvetica Neue"/>
                <a:sym typeface="Helvetica Neue"/>
              </a:rPr>
              <a:t>und den </a:t>
            </a:r>
            <a:r>
              <a:rPr lang="de-DE" sz="2200" b="1" dirty="0">
                <a:solidFill>
                  <a:schemeClr val="accent4"/>
                </a:solidFill>
                <a:latin typeface="+mn-lt"/>
                <a:ea typeface="Helvetica Neue"/>
                <a:cs typeface="Helvetica Neue"/>
                <a:sym typeface="Helvetica Neue"/>
              </a:rPr>
              <a:t>Ruf, </a:t>
            </a:r>
            <a:r>
              <a:rPr lang="de-DE" sz="2200" dirty="0">
                <a:solidFill>
                  <a:schemeClr val="accent4"/>
                </a:solidFill>
                <a:latin typeface="+mn-lt"/>
                <a:ea typeface="Helvetica Neue"/>
                <a:cs typeface="Helvetica Neue"/>
                <a:sym typeface="Helvetica Neue"/>
              </a:rPr>
              <a:t>die mit der oben genannten digitalen Präsenz verbunden sind.</a:t>
            </a: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Tree>
    <p:extLst>
      <p:ext uri="{BB962C8B-B14F-4D97-AF65-F5344CB8AC3E}">
        <p14:creationId xmlns:p14="http://schemas.microsoft.com/office/powerpoint/2010/main" val="426736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05;p4">
            <a:extLst>
              <a:ext uri="{FF2B5EF4-FFF2-40B4-BE49-F238E27FC236}">
                <a16:creationId xmlns:a16="http://schemas.microsoft.com/office/drawing/2014/main" id="{70E92E70-7B61-C280-65E3-AF9F467A43B8}"/>
              </a:ext>
            </a:extLst>
          </p:cNvPr>
          <p:cNvSpPr txBox="1"/>
          <p:nvPr/>
        </p:nvSpPr>
        <p:spPr>
          <a:xfrm>
            <a:off x="1277087" y="2835882"/>
            <a:ext cx="16033452" cy="634015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Diese Eins-zu-eins-Beziehung zwischen einem Unternehmen und seiner Online-Präsenz ist eine </a:t>
            </a:r>
            <a:r>
              <a:rPr lang="de-DE" sz="2200" b="1" dirty="0">
                <a:solidFill>
                  <a:schemeClr val="accent4"/>
                </a:solidFill>
                <a:latin typeface="+mn-lt"/>
                <a:ea typeface="Helvetica Neue"/>
                <a:cs typeface="Helvetica Neue"/>
                <a:sym typeface="Helvetica Neue"/>
              </a:rPr>
              <a:t>datenbasierte Beziehung</a:t>
            </a:r>
            <a:r>
              <a:rPr lang="de-DE" sz="2200" dirty="0">
                <a:solidFill>
                  <a:schemeClr val="accent4"/>
                </a:solidFill>
                <a:latin typeface="+mn-lt"/>
                <a:ea typeface="Helvetica Neue"/>
                <a:cs typeface="Helvetica Neue"/>
                <a:sym typeface="Helvetica Neue"/>
              </a:rPr>
              <a:t>.</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Die digitale Identität umfasst </a:t>
            </a:r>
            <a:r>
              <a:rPr lang="de-DE" sz="2200" b="1" dirty="0">
                <a:solidFill>
                  <a:schemeClr val="accent4"/>
                </a:solidFill>
                <a:latin typeface="+mn-lt"/>
                <a:ea typeface="Helvetica Neue"/>
                <a:cs typeface="Helvetica Neue"/>
                <a:sym typeface="Helvetica Neue"/>
              </a:rPr>
              <a:t>Daten und Informationen, die von Computersystemen verwendet werden</a:t>
            </a:r>
            <a:r>
              <a:rPr lang="de-DE" sz="2200" dirty="0">
                <a:solidFill>
                  <a:schemeClr val="accent4"/>
                </a:solidFill>
                <a:latin typeface="+mn-lt"/>
                <a:ea typeface="Helvetica Neue"/>
                <a:cs typeface="Helvetica Neue"/>
                <a:sym typeface="Helvetica Neue"/>
              </a:rPr>
              <a:t>, um auf externe Einheiten wie Personen, Organisationen, Anwendungen und Geräte zu verweisen. </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marL="0" marR="0" lvl="0" indent="0" algn="ctr" rtl="0">
              <a:spcBef>
                <a:spcPts val="0"/>
              </a:spcBef>
              <a:spcAft>
                <a:spcPts val="0"/>
              </a:spcAft>
              <a:buNone/>
            </a:pPr>
            <a:r>
              <a:rPr lang="de-DE" sz="2200" b="1" dirty="0">
                <a:solidFill>
                  <a:schemeClr val="accent4"/>
                </a:solidFill>
                <a:latin typeface="+mn-lt"/>
                <a:ea typeface="Helvetica Neue"/>
                <a:cs typeface="Helvetica Neue"/>
                <a:sym typeface="Helvetica Neue"/>
              </a:rPr>
              <a:t>KONZENTRATION AUF DEN EINZELNEN</a:t>
            </a:r>
          </a:p>
          <a:p>
            <a:pPr marL="0" marR="0" lvl="0" indent="0" algn="just" rtl="0">
              <a:spcBef>
                <a:spcPts val="0"/>
              </a:spcBef>
              <a:spcAft>
                <a:spcPts val="0"/>
              </a:spcAft>
              <a:buNone/>
            </a:pPr>
            <a:endParaRPr lang="de-DE" sz="2200" dirty="0">
              <a:solidFill>
                <a:schemeClr val="accent4"/>
              </a:solidFill>
              <a:latin typeface="+mn-lt"/>
              <a:ea typeface="Helvetica Neue"/>
              <a:cs typeface="Helvetica Neue"/>
              <a:sym typeface="Helvetica Neue"/>
            </a:endParaRPr>
          </a:p>
          <a:p>
            <a:pPr algn="just"/>
            <a:r>
              <a:rPr lang="de-DE" sz="2200" dirty="0">
                <a:solidFill>
                  <a:schemeClr val="accent4"/>
                </a:solidFill>
                <a:latin typeface="+mn-lt"/>
                <a:ea typeface="Helvetica Neue"/>
                <a:cs typeface="Helvetica Neue"/>
                <a:sym typeface="Helvetica Neue"/>
              </a:rPr>
              <a:t>Einzelpersonen stellen ihre digitale Identität durch die Zusammenstellung verschiedener Datenpunkte her, die zu </a:t>
            </a:r>
            <a:r>
              <a:rPr lang="de-DE" sz="2200" b="1" dirty="0">
                <a:solidFill>
                  <a:schemeClr val="accent4"/>
                </a:solidFill>
                <a:latin typeface="+mn-lt"/>
                <a:ea typeface="Helvetica Neue"/>
                <a:cs typeface="Helvetica Neue"/>
                <a:sym typeface="Helvetica Neue"/>
              </a:rPr>
              <a:t>persönlich identifizierbaren Informationen </a:t>
            </a:r>
            <a:r>
              <a:rPr lang="de-DE" sz="2200" dirty="0">
                <a:solidFill>
                  <a:schemeClr val="accent4"/>
                </a:solidFill>
                <a:latin typeface="+mn-lt"/>
                <a:ea typeface="Helvetica Neue"/>
                <a:cs typeface="Helvetica Neue"/>
                <a:sym typeface="Helvetica Neue"/>
              </a:rPr>
              <a:t>(</a:t>
            </a:r>
            <a:r>
              <a:rPr lang="de-DE" sz="2200" b="1" dirty="0">
                <a:solidFill>
                  <a:schemeClr val="accent4"/>
                </a:solidFill>
                <a:latin typeface="+mn-lt"/>
                <a:ea typeface="Helvetica Neue"/>
                <a:cs typeface="Helvetica Neue"/>
                <a:sym typeface="Helvetica Neue"/>
              </a:rPr>
              <a:t>PII) </a:t>
            </a:r>
            <a:r>
              <a:rPr lang="de-DE" sz="2200" dirty="0">
                <a:solidFill>
                  <a:schemeClr val="accent4"/>
                </a:solidFill>
                <a:latin typeface="+mn-lt"/>
                <a:ea typeface="Helvetica Neue"/>
                <a:cs typeface="Helvetica Neue"/>
                <a:sym typeface="Helvetica Neue"/>
              </a:rPr>
              <a:t>führen. Zu letzteren gehören persönliche Angaben, Anmeldeinformationen und Berechtigungen, die mit der Online-Präsenz und den Aktivitäten von Einzelpersonen verbunden sind.</a:t>
            </a:r>
          </a:p>
          <a:p>
            <a:pPr algn="just"/>
            <a:endParaRPr lang="de-DE" sz="2200" dirty="0">
              <a:solidFill>
                <a:schemeClr val="accent4"/>
              </a:solidFill>
              <a:latin typeface="+mn-lt"/>
              <a:ea typeface="Helvetica Neue"/>
              <a:cs typeface="Helvetica Neue"/>
              <a:sym typeface="Helvetica Neue"/>
            </a:endParaRPr>
          </a:p>
          <a:p>
            <a:pPr algn="just"/>
            <a:r>
              <a:rPr lang="de-DE" sz="2200" dirty="0">
                <a:solidFill>
                  <a:schemeClr val="accent4"/>
                </a:solidFill>
                <a:latin typeface="+mn-lt"/>
                <a:ea typeface="Helvetica Neue"/>
                <a:cs typeface="Helvetica Neue"/>
                <a:sym typeface="Helvetica Neue"/>
              </a:rPr>
              <a:t>Durch das Verständnis der zugrundeliegenden </a:t>
            </a:r>
            <a:r>
              <a:rPr lang="de-DE" sz="2200" b="1" dirty="0">
                <a:solidFill>
                  <a:schemeClr val="accent4"/>
                </a:solidFill>
                <a:latin typeface="+mn-lt"/>
                <a:ea typeface="Helvetica Neue"/>
                <a:cs typeface="Helvetica Neue"/>
                <a:sym typeface="Helvetica Neue"/>
              </a:rPr>
              <a:t>Prinzipien und Elemente der digitalen Identität </a:t>
            </a:r>
            <a:r>
              <a:rPr lang="de-DE" sz="2200" dirty="0">
                <a:solidFill>
                  <a:schemeClr val="accent4"/>
                </a:solidFill>
                <a:latin typeface="+mn-lt"/>
                <a:ea typeface="Helvetica Neue"/>
                <a:cs typeface="Helvetica Neue"/>
                <a:sym typeface="Helvetica Neue"/>
              </a:rPr>
              <a:t>kann der Einzelne fundierte Entscheidungen über seine digitalen Interaktionen treffen und die notwendigen Maßnahmen zum Schutz seiner </a:t>
            </a:r>
            <a:r>
              <a:rPr lang="de-DE" sz="2200" b="1" dirty="0">
                <a:solidFill>
                  <a:schemeClr val="accent4"/>
                </a:solidFill>
                <a:latin typeface="+mn-lt"/>
                <a:ea typeface="Helvetica Neue"/>
                <a:cs typeface="Helvetica Neue"/>
                <a:sym typeface="Helvetica Neue"/>
              </a:rPr>
              <a:t>Privatsphäre und seiner Sicherheit im Internet </a:t>
            </a:r>
            <a:r>
              <a:rPr lang="de-DE" sz="2200" dirty="0">
                <a:solidFill>
                  <a:schemeClr val="accent4"/>
                </a:solidFill>
                <a:latin typeface="+mn-lt"/>
                <a:ea typeface="Helvetica Neue"/>
                <a:cs typeface="Helvetica Neue"/>
                <a:sym typeface="Helvetica Neue"/>
              </a:rPr>
              <a:t>ergreifen.</a:t>
            </a:r>
          </a:p>
          <a:p>
            <a:pPr marL="0" marR="0" lvl="0" indent="0" algn="just" rtl="0">
              <a:spcBef>
                <a:spcPts val="0"/>
              </a:spcBef>
              <a:spcAft>
                <a:spcPts val="0"/>
              </a:spcAft>
              <a:buNone/>
            </a:pPr>
            <a:endParaRPr lang="de-DE" sz="2400" dirty="0">
              <a:solidFill>
                <a:schemeClr val="accent4"/>
              </a:solidFill>
              <a:latin typeface="+mn-lt"/>
              <a:ea typeface="Helvetica Neue"/>
              <a:cs typeface="Helvetica Neue"/>
              <a:sym typeface="Helvetica Neue"/>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 name="Rettangolo con angoli arrotondati 11">
            <a:extLst>
              <a:ext uri="{FF2B5EF4-FFF2-40B4-BE49-F238E27FC236}">
                <a16:creationId xmlns:a16="http://schemas.microsoft.com/office/drawing/2014/main" id="{A8418330-CB62-C89F-402B-9C3058332E81}"/>
              </a:ext>
            </a:extLst>
          </p:cNvPr>
          <p:cNvSpPr/>
          <p:nvPr/>
        </p:nvSpPr>
        <p:spPr>
          <a:xfrm>
            <a:off x="1314306" y="4536100"/>
            <a:ext cx="2715725" cy="468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22" name="Google Shape;105;p4">
            <a:extLst>
              <a:ext uri="{FF2B5EF4-FFF2-40B4-BE49-F238E27FC236}">
                <a16:creationId xmlns:a16="http://schemas.microsoft.com/office/drawing/2014/main" id="{A3A342EC-79DE-441B-C6A4-C09789BBBD85}"/>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23" name="CasellaDiTesto 22">
            <a:extLst>
              <a:ext uri="{FF2B5EF4-FFF2-40B4-BE49-F238E27FC236}">
                <a16:creationId xmlns:a16="http://schemas.microsoft.com/office/drawing/2014/main" id="{609B2419-0165-0790-333C-446324874C3A}"/>
              </a:ext>
            </a:extLst>
          </p:cNvPr>
          <p:cNvSpPr txBox="1"/>
          <p:nvPr/>
        </p:nvSpPr>
        <p:spPr>
          <a:xfrm>
            <a:off x="1425675" y="4774168"/>
            <a:ext cx="2595564" cy="3416320"/>
          </a:xfrm>
          <a:prstGeom prst="rect">
            <a:avLst/>
          </a:prstGeom>
          <a:noFill/>
        </p:spPr>
        <p:txBody>
          <a:bodyPr wrap="square" rtlCol="0">
            <a:spAutoFit/>
          </a:bodyPr>
          <a:lstStyle/>
          <a:p>
            <a:r>
              <a:rPr lang="de-DE" sz="1800" b="1" dirty="0">
                <a:latin typeface="+mn-lt"/>
              </a:rPr>
              <a:t>Persönliche Informationen</a:t>
            </a:r>
          </a:p>
          <a:p>
            <a:endParaRPr lang="de-DE" sz="1800" b="1" dirty="0">
              <a:latin typeface="+mn-lt"/>
            </a:endParaRPr>
          </a:p>
          <a:p>
            <a:pPr marL="285750" indent="-285750">
              <a:buFont typeface="Arial" panose="020B0604020202020204" pitchFamily="34" charset="0"/>
              <a:buChar char="•"/>
            </a:pPr>
            <a:r>
              <a:rPr lang="de-DE" sz="1800" dirty="0">
                <a:latin typeface="+mn-lt"/>
              </a:rPr>
              <a:t>Name</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Alter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Adressen und Nummern (physisch und nicht physisch)</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Biometrische Daten</a:t>
            </a:r>
          </a:p>
        </p:txBody>
      </p:sp>
    </p:spTree>
    <p:extLst>
      <p:ext uri="{BB962C8B-B14F-4D97-AF65-F5344CB8AC3E}">
        <p14:creationId xmlns:p14="http://schemas.microsoft.com/office/powerpoint/2010/main" val="264327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id="{8712D9EB-6BCD-CA19-EE54-135864A74BBF}"/>
              </a:ext>
            </a:extLst>
          </p:cNvPr>
          <p:cNvSpPr/>
          <p:nvPr/>
        </p:nvSpPr>
        <p:spPr>
          <a:xfrm>
            <a:off x="4081318" y="4536102"/>
            <a:ext cx="2715725" cy="4680000"/>
          </a:xfrm>
          <a:prstGeom prst="roundRect">
            <a:avLst/>
          </a:prstGeom>
          <a:solidFill>
            <a:srgbClr val="58CDFC">
              <a:alpha val="31000"/>
            </a:srgbClr>
          </a:solidFill>
          <a:ln>
            <a:solidFill>
              <a:srgbClr val="58C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4"/>
              </a:solidFill>
            </a:endParaRPr>
          </a:p>
        </p:txBody>
      </p:sp>
      <p:sp>
        <p:nvSpPr>
          <p:cNvPr id="3" name="Google Shape;57;p2">
            <a:extLst>
              <a:ext uri="{FF2B5EF4-FFF2-40B4-BE49-F238E27FC236}">
                <a16:creationId xmlns:a16="http://schemas.microsoft.com/office/drawing/2014/main" id="{1079D61F-EA48-6AEB-D085-3F2379AA1F8A}"/>
              </a:ext>
            </a:extLst>
          </p:cNvPr>
          <p:cNvSpPr txBox="1"/>
          <p:nvPr/>
        </p:nvSpPr>
        <p:spPr>
          <a:xfrm>
            <a:off x="1219200" y="1780343"/>
            <a:ext cx="14462760" cy="830956"/>
          </a:xfrm>
          <a:prstGeom prst="rect">
            <a:avLst/>
          </a:prstGeom>
          <a:noFill/>
          <a:ln>
            <a:noFill/>
          </a:ln>
        </p:spPr>
        <p:txBody>
          <a:bodyPr spcFirstLastPara="1" wrap="square" lIns="91425" tIns="45700" rIns="91425" bIns="45700" anchor="t" anchorCtr="0">
            <a:spAutoFit/>
          </a:bodyPr>
          <a:lstStyle/>
          <a:p>
            <a:r>
              <a:rPr lang="de-DE" sz="4800" b="1">
                <a:solidFill>
                  <a:schemeClr val="accent4"/>
                </a:solidFill>
                <a:latin typeface="+mn-lt"/>
                <a:ea typeface="Helvetica Neue"/>
                <a:cs typeface="Helvetica Neue"/>
                <a:sym typeface="Helvetica Neue"/>
              </a:rPr>
              <a:t>1. Erstellen und Sichern Ihrer digitalen Identität</a:t>
            </a:r>
          </a:p>
        </p:txBody>
      </p:sp>
      <p:sp>
        <p:nvSpPr>
          <p:cNvPr id="7" name="CasellaDiTesto 6">
            <a:extLst>
              <a:ext uri="{FF2B5EF4-FFF2-40B4-BE49-F238E27FC236}">
                <a16:creationId xmlns:a16="http://schemas.microsoft.com/office/drawing/2014/main" id="{87B6CEF0-DA1F-276C-1399-66F405D84384}"/>
              </a:ext>
            </a:extLst>
          </p:cNvPr>
          <p:cNvSpPr txBox="1"/>
          <p:nvPr/>
        </p:nvSpPr>
        <p:spPr>
          <a:xfrm>
            <a:off x="4192686" y="4774168"/>
            <a:ext cx="2544277" cy="3416320"/>
          </a:xfrm>
          <a:prstGeom prst="rect">
            <a:avLst/>
          </a:prstGeom>
          <a:noFill/>
        </p:spPr>
        <p:txBody>
          <a:bodyPr wrap="square" rtlCol="0">
            <a:spAutoFit/>
          </a:bodyPr>
          <a:lstStyle/>
          <a:p>
            <a:r>
              <a:rPr lang="de-DE" sz="1800" b="1" dirty="0">
                <a:latin typeface="+mn-lt"/>
              </a:rPr>
              <a:t>Berechtigungs-nachweise</a:t>
            </a:r>
          </a:p>
          <a:p>
            <a:endParaRPr lang="de-DE" sz="1800" b="1" dirty="0">
              <a:latin typeface="+mn-lt"/>
            </a:endParaRPr>
          </a:p>
          <a:p>
            <a:pPr marL="285750" indent="-285750">
              <a:buFont typeface="Arial" panose="020B0604020202020204" pitchFamily="34" charset="0"/>
              <a:buChar char="•"/>
            </a:pPr>
            <a:r>
              <a:rPr lang="de-DE" sz="1800" dirty="0">
                <a:latin typeface="+mn-lt"/>
              </a:rPr>
              <a:t>Nutzernamen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Passwörter</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Authentifizierungs-mechanismen</a:t>
            </a:r>
          </a:p>
          <a:p>
            <a:pPr marL="285750" indent="-285750">
              <a:buFont typeface="Arial" panose="020B0604020202020204" pitchFamily="34" charset="0"/>
              <a:buChar char="•"/>
            </a:pPr>
            <a:endParaRPr lang="de-DE" sz="1800" dirty="0">
              <a:latin typeface="+mn-lt"/>
            </a:endParaRPr>
          </a:p>
          <a:p>
            <a:pPr marL="285750" indent="-285750">
              <a:buFont typeface="Arial" panose="020B0604020202020204" pitchFamily="34" charset="0"/>
              <a:buChar char="•"/>
            </a:pPr>
            <a:r>
              <a:rPr lang="de-DE" sz="1800" dirty="0">
                <a:latin typeface="+mn-lt"/>
              </a:rPr>
              <a:t>Fragen zur Sicherheit</a:t>
            </a:r>
          </a:p>
        </p:txBody>
      </p:sp>
      <p:sp>
        <p:nvSpPr>
          <p:cNvPr id="4" name="Google Shape;105;p4">
            <a:extLst>
              <a:ext uri="{FF2B5EF4-FFF2-40B4-BE49-F238E27FC236}">
                <a16:creationId xmlns:a16="http://schemas.microsoft.com/office/drawing/2014/main" id="{3C902C23-7403-D880-D662-21445CE59CE8}"/>
              </a:ext>
            </a:extLst>
          </p:cNvPr>
          <p:cNvSpPr txBox="1"/>
          <p:nvPr/>
        </p:nvSpPr>
        <p:spPr>
          <a:xfrm>
            <a:off x="1277087" y="2835882"/>
            <a:ext cx="16033452" cy="126184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2800" b="1" dirty="0">
                <a:solidFill>
                  <a:srgbClr val="58CDFC"/>
                </a:solidFill>
                <a:latin typeface="+mn-lt"/>
                <a:ea typeface="Helvetica Neue"/>
                <a:cs typeface="Helvetica Neue"/>
                <a:sym typeface="Helvetica Neue"/>
              </a:rPr>
              <a:t>Digitale Identität: Konzepte und Elemente</a:t>
            </a:r>
          </a:p>
          <a:p>
            <a:pPr marL="0" marR="0" lvl="0" indent="0" algn="just" rtl="0">
              <a:spcBef>
                <a:spcPts val="0"/>
              </a:spcBef>
              <a:spcAft>
                <a:spcPts val="0"/>
              </a:spcAft>
              <a:buNone/>
            </a:pPr>
            <a:endParaRPr lang="de-DE" sz="2400" b="1" dirty="0">
              <a:solidFill>
                <a:srgbClr val="58CDFC"/>
              </a:solidFill>
              <a:latin typeface="+mn-lt"/>
              <a:ea typeface="Helvetica Neue"/>
              <a:cs typeface="Helvetica Neue"/>
              <a:sym typeface="Helvetica Neue"/>
            </a:endParaRPr>
          </a:p>
          <a:p>
            <a:pPr marL="0" marR="0" lvl="0" indent="0" algn="just" rtl="0">
              <a:spcBef>
                <a:spcPts val="0"/>
              </a:spcBef>
              <a:spcAft>
                <a:spcPts val="0"/>
              </a:spcAft>
              <a:buNone/>
            </a:pPr>
            <a:r>
              <a:rPr lang="de-DE" sz="2200" dirty="0">
                <a:solidFill>
                  <a:schemeClr val="accent4"/>
                </a:solidFill>
                <a:latin typeface="+mn-lt"/>
                <a:ea typeface="Helvetica Neue"/>
                <a:cs typeface="Helvetica Neue"/>
                <a:sym typeface="Helvetica Neue"/>
              </a:rPr>
              <a:t>Lassen Sie uns die </a:t>
            </a:r>
            <a:r>
              <a:rPr lang="de-DE" sz="2200" b="1" dirty="0">
                <a:solidFill>
                  <a:schemeClr val="accent4"/>
                </a:solidFill>
                <a:latin typeface="+mn-lt"/>
                <a:ea typeface="Helvetica Neue"/>
                <a:cs typeface="Helvetica Neue"/>
                <a:sym typeface="Helvetica Neue"/>
              </a:rPr>
              <a:t>Elemente </a:t>
            </a:r>
            <a:r>
              <a:rPr lang="de-DE" sz="2200" dirty="0">
                <a:solidFill>
                  <a:schemeClr val="accent4"/>
                </a:solidFill>
                <a:latin typeface="+mn-lt"/>
                <a:ea typeface="Helvetica Neue"/>
                <a:cs typeface="Helvetica Neue"/>
                <a:sym typeface="Helvetica Neue"/>
              </a:rPr>
              <a:t>entdecken, die zu Ihrer digitalen Identität beitragen.</a:t>
            </a:r>
          </a:p>
        </p:txBody>
      </p:sp>
      <p:sp>
        <p:nvSpPr>
          <p:cNvPr id="5" name="CasellaDiTesto 4">
            <a:extLst>
              <a:ext uri="{FF2B5EF4-FFF2-40B4-BE49-F238E27FC236}">
                <a16:creationId xmlns:a16="http://schemas.microsoft.com/office/drawing/2014/main" id="{4CB3005F-25D4-74F9-5388-71F905291A53}"/>
              </a:ext>
            </a:extLst>
          </p:cNvPr>
          <p:cNvSpPr txBox="1"/>
          <p:nvPr/>
        </p:nvSpPr>
        <p:spPr>
          <a:xfrm>
            <a:off x="1425675" y="4774168"/>
            <a:ext cx="2595564" cy="3416320"/>
          </a:xfrm>
          <a:prstGeom prst="rect">
            <a:avLst/>
          </a:prstGeom>
          <a:noFill/>
        </p:spPr>
        <p:txBody>
          <a:bodyPr wrap="square" rtlCol="0">
            <a:spAutoFit/>
          </a:bodyPr>
          <a:lstStyle/>
          <a:p>
            <a:r>
              <a:rPr lang="de-DE" sz="1800" b="1">
                <a:latin typeface="+mn-lt"/>
              </a:rPr>
              <a:t>Persönliche Informationen</a:t>
            </a:r>
          </a:p>
          <a:p>
            <a:endParaRPr lang="de-DE" sz="1800" b="1">
              <a:latin typeface="+mn-lt"/>
            </a:endParaRPr>
          </a:p>
          <a:p>
            <a:pPr marL="285750" indent="-285750">
              <a:buFont typeface="Arial" panose="020B0604020202020204" pitchFamily="34" charset="0"/>
              <a:buChar char="•"/>
            </a:pPr>
            <a:r>
              <a:rPr lang="de-DE" sz="1800">
                <a:latin typeface="+mn-lt"/>
              </a:rPr>
              <a:t>Name</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Alter</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Adressen und Nummern (physisch und nicht physisch)</a:t>
            </a:r>
          </a:p>
          <a:p>
            <a:pPr marL="285750" indent="-285750">
              <a:buFont typeface="Arial" panose="020B0604020202020204" pitchFamily="34" charset="0"/>
              <a:buChar char="•"/>
            </a:pPr>
            <a:endParaRPr lang="de-DE" sz="1800">
              <a:latin typeface="+mn-lt"/>
            </a:endParaRPr>
          </a:p>
          <a:p>
            <a:pPr marL="285750" indent="-285750">
              <a:buFont typeface="Arial" panose="020B0604020202020204" pitchFamily="34" charset="0"/>
              <a:buChar char="•"/>
            </a:pPr>
            <a:r>
              <a:rPr lang="de-DE" sz="1800">
                <a:latin typeface="+mn-lt"/>
              </a:rPr>
              <a:t>Biometrische Daten</a:t>
            </a:r>
          </a:p>
        </p:txBody>
      </p:sp>
    </p:spTree>
    <p:extLst>
      <p:ext uri="{BB962C8B-B14F-4D97-AF65-F5344CB8AC3E}">
        <p14:creationId xmlns:p14="http://schemas.microsoft.com/office/powerpoint/2010/main" val="345678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xmlns:a16="http://schemas.microsoft.com/office/drawing/2014/main" xmlns:p14="http://schemas.microsoft.com/office/powerpoint/2010/main">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4046</Words>
  <Application>Microsoft Office PowerPoint</Application>
  <PresentationFormat>Benutzerdefiniert</PresentationFormat>
  <Paragraphs>585</Paragraphs>
  <Slides>34</Slides>
  <Notes>34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34</vt:i4>
      </vt:variant>
    </vt:vector>
  </HeadingPairs>
  <TitlesOfParts>
    <vt:vector size="41" baseType="lpstr">
      <vt:lpstr>Arial</vt:lpstr>
      <vt:lpstr>Helvetica Neue</vt:lpstr>
      <vt:lpstr>Calibri</vt:lpstr>
      <vt:lpstr>DM Sans</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keywords>, docId:13EC098C6A8BD138750FA03F375B57D9</cp:keywords>
  <cp:lastModifiedBy>Jennifer Vöpel</cp:lastModifiedBy>
  <cp:revision>36</cp:revision>
  <cp:lastPrinted>2023-09-21T14:41:15Z</cp:lastPrinted>
  <dcterms:created xsi:type="dcterms:W3CDTF">2022-01-27T16:04:38Z</dcterms:created>
  <dcterms:modified xsi:type="dcterms:W3CDTF">2023-09-22T11:00:09Z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