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26"/>
  </p:notesMasterIdLst>
  <p:sldIdLst>
    <p:sldId id="256" r:id="rId3"/>
    <p:sldId id="273" r:id="rId4"/>
    <p:sldId id="257" r:id="rId5"/>
    <p:sldId id="259" r:id="rId6"/>
    <p:sldId id="260" r:id="rId7"/>
    <p:sldId id="275" r:id="rId8"/>
    <p:sldId id="303" r:id="rId9"/>
    <p:sldId id="304" r:id="rId10"/>
    <p:sldId id="274" r:id="rId11"/>
    <p:sldId id="289" r:id="rId12"/>
    <p:sldId id="314" r:id="rId13"/>
    <p:sldId id="306" r:id="rId14"/>
    <p:sldId id="307" r:id="rId15"/>
    <p:sldId id="308" r:id="rId16"/>
    <p:sldId id="309" r:id="rId17"/>
    <p:sldId id="305" r:id="rId18"/>
    <p:sldId id="310" r:id="rId19"/>
    <p:sldId id="312" r:id="rId20"/>
    <p:sldId id="313" r:id="rId21"/>
    <p:sldId id="297" r:id="rId22"/>
    <p:sldId id="315" r:id="rId23"/>
    <p:sldId id="267" r:id="rId24"/>
    <p:sldId id="270" r:id="rId25"/>
  </p:sldIdLst>
  <p:sldSz cx="18288000" cy="10287000"/>
  <p:notesSz cx="18288000" cy="10287000"/>
  <p:embeddedFontLst>
    <p:embeddedFont>
      <p:font typeface="Calibri" panose="020F0502020204030204" pitchFamily="34" charset="0"/>
      <p:regular r:id="rId27"/>
      <p:bold r:id="rId28"/>
      <p:italic r:id="rId29"/>
      <p:boldItalic r:id="rId30"/>
    </p:embeddedFont>
    <p:embeddedFont>
      <p:font typeface="DM Sans" pitchFamily="2" charset="0"/>
      <p:regular r:id="rId31"/>
      <p:bold r:id="rId32"/>
      <p:italic r:id="rId33"/>
      <p:boldItalic r:id="rId34"/>
    </p:embeddedFont>
    <p:embeddedFont>
      <p:font typeface="Helvetica Neue"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8F00"/>
    <a:srgbClr val="58CDF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650"/>
  </p:normalViewPr>
  <p:slideViewPr>
    <p:cSldViewPr snapToGrid="0">
      <p:cViewPr varScale="1">
        <p:scale>
          <a:sx n="70" d="100"/>
          <a:sy n="70" d="100"/>
        </p:scale>
        <p:origin x="1254"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font" Target="fonts/font8.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‹Nr.›</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73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622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453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1351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3400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4620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440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754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327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829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108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73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2472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561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04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607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148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7694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b="0" i="0" u="none" strike="noStrike" noProof="0">
                <a:solidFill>
                  <a:srgbClr val="000000"/>
                </a:solidFill>
                <a:latin typeface="Calibri"/>
                <a:ea typeface="Calibri"/>
                <a:cs typeface="Calibri"/>
                <a:sym typeface="Calibri"/>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a:t>
            </a:r>
            <a:endParaRPr lang="de-DE" sz="1100" noProof="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noProof="0">
                <a:solidFill>
                  <a:schemeClr val="dk1"/>
                </a:solidFill>
                <a:latin typeface="Calibri"/>
                <a:ea typeface="Calibri"/>
                <a:cs typeface="Calibri"/>
                <a:sym typeface="Calibri"/>
              </a:rPr>
              <a:t>Rechtliche Beschreibung - Creative-Commons-Lizenzierung</a:t>
            </a:r>
            <a:r>
              <a:rPr lang="de-DE" sz="1100" b="0" i="0" noProof="0">
                <a:solidFill>
                  <a:schemeClr val="dk1"/>
                </a:solidFill>
                <a:latin typeface="DM Sans"/>
                <a:ea typeface="DM Sans"/>
                <a:cs typeface="DM Sans"/>
                <a:sym typeface="DM Sans"/>
              </a:rPr>
              <a:t>: Die auf der Website des BOOMER-Projekts veröffentlichten Materialien sind als "Open Educational Resources" (OER) klassifiziert und können frei (ohne Erlaubnis ihrer Schöpfer) heruntergeladen, verwendet, wiederverwendet, kopiert, angepasst und von den Nutzern geteilt werden, mit Informationen über die Quelle ihrer Herkunft.</a:t>
            </a:r>
            <a:endParaRPr lang="de-DE" sz="1100" noProof="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7694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b="0" i="0" u="none" strike="noStrike" noProof="0">
                <a:solidFill>
                  <a:srgbClr val="000000"/>
                </a:solidFill>
                <a:latin typeface="Calibri"/>
                <a:ea typeface="Calibri"/>
                <a:cs typeface="Calibri"/>
                <a:sym typeface="Calibri"/>
              </a:rPr>
              <a:t>"Die Unterstützung der Europäischen Kommission für die Erstellung dieser Veröffentlichung stellt keine Billigung des Inhalts dar, der ausschließlich die Meinung der Autoren widerspiegelt, und die Kommission kann nicht für die Verwendung der darin enthaltenen Informationen verantwortlich gemacht werden."</a:t>
            </a:r>
            <a:endParaRPr lang="de-DE" sz="1100" noProof="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noProof="0">
                <a:solidFill>
                  <a:schemeClr val="dk1"/>
                </a:solidFill>
                <a:latin typeface="Calibri"/>
                <a:ea typeface="Calibri"/>
                <a:cs typeface="Calibri"/>
                <a:sym typeface="Calibri"/>
              </a:rPr>
              <a:t>Rechtliche Beschreibung - Creative-Commons-Lizenzierung</a:t>
            </a:r>
            <a:r>
              <a:rPr lang="de-DE" sz="1100" b="0" i="0" noProof="0">
                <a:solidFill>
                  <a:schemeClr val="dk1"/>
                </a:solidFill>
                <a:latin typeface="DM Sans"/>
                <a:ea typeface="DM Sans"/>
                <a:cs typeface="DM Sans"/>
                <a:sym typeface="DM Sans"/>
              </a:rPr>
              <a:t>: Die auf der Website des BOOMER-Projekts veröffentlichten Materialien sind als "Open Educational Resources" (OER) klassifiziert und können frei (ohne Erlaubnis ihrer Schöpfer) heruntergeladen, verwendet, wiederverwendet, kopiert, angepasst und von den Nutzern geteilt werden, mit Informationen über die Quelle ihrer Herkunft.</a:t>
            </a:r>
            <a:endParaRPr lang="de-DE" sz="1100" noProof="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2339437" y="4216373"/>
            <a:ext cx="13609123"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de-DE" sz="4400" b="1" i="0" u="none" strike="noStrike" cap="none" dirty="0">
                <a:solidFill>
                  <a:schemeClr val="tx1"/>
                </a:solidFill>
                <a:latin typeface="+mn-lt"/>
                <a:ea typeface="Helvetica Neue"/>
                <a:cs typeface="Helvetica Neue"/>
                <a:sym typeface="Helvetica Neue"/>
              </a:rPr>
              <a:t>Teilen </a:t>
            </a:r>
            <a:r>
              <a:rPr lang="de-DE" sz="4400" b="1" dirty="0">
                <a:solidFill>
                  <a:schemeClr val="tx1"/>
                </a:solidFill>
                <a:latin typeface="+mn-lt"/>
                <a:ea typeface="Helvetica Neue"/>
                <a:cs typeface="Helvetica Neue"/>
                <a:sym typeface="Helvetica Neue"/>
              </a:rPr>
              <a:t>leicht gemacht:</a:t>
            </a:r>
          </a:p>
          <a:p>
            <a:pPr marL="0" marR="0" lvl="0" indent="0" algn="ctr" rtl="0">
              <a:lnSpc>
                <a:spcPct val="100000"/>
              </a:lnSpc>
              <a:spcBef>
                <a:spcPts val="0"/>
              </a:spcBef>
              <a:spcAft>
                <a:spcPts val="0"/>
              </a:spcAft>
              <a:buClr>
                <a:srgbClr val="4D94B7"/>
              </a:buClr>
              <a:buSzPts val="3600"/>
              <a:buFont typeface="Helvetica Neue"/>
              <a:buNone/>
            </a:pPr>
            <a:r>
              <a:rPr lang="de-DE" sz="4400" b="1" dirty="0">
                <a:solidFill>
                  <a:schemeClr val="tx1"/>
                </a:solidFill>
                <a:latin typeface="+mn-lt"/>
                <a:ea typeface="Helvetica Neue"/>
                <a:cs typeface="Helvetica Neue"/>
                <a:sym typeface="Helvetica Neue"/>
              </a:rPr>
              <a:t>Grundlegende Fertigkeiten im digitalen Zeitalter</a:t>
            </a:r>
            <a:endParaRPr lang="de-DE"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4376" y="1367041"/>
            <a:ext cx="5359247" cy="2089625"/>
          </a:xfrm>
          <a:prstGeom prst="rect">
            <a:avLst/>
          </a:prstGeom>
          <a:noFill/>
          <a:ln>
            <a:noFill/>
          </a:ln>
        </p:spPr>
      </p:pic>
      <p:sp>
        <p:nvSpPr>
          <p:cNvPr id="2" name="Rectangle 1"/>
          <p:cNvSpPr/>
          <p:nvPr/>
        </p:nvSpPr>
        <p:spPr>
          <a:xfrm>
            <a:off x="6356194" y="3498359"/>
            <a:ext cx="5575610" cy="369332"/>
          </a:xfrm>
          <a:prstGeom prst="rect">
            <a:avLst/>
          </a:prstGeom>
        </p:spPr>
        <p:txBody>
          <a:bodyPr wrap="square">
            <a:spAutoFit/>
          </a:bodyPr>
          <a:lstStyle/>
          <a:p>
            <a:pPr algn="ctr"/>
            <a:r>
              <a:rPr lang="de-DE" sz="1800" b="1" dirty="0">
                <a:solidFill>
                  <a:srgbClr val="00CCFF"/>
                </a:solidFill>
              </a:rPr>
              <a:t>www.digital-boomer.eu</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25948" y="6011564"/>
            <a:ext cx="9144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de-DE" sz="4000" dirty="0">
                <a:solidFill>
                  <a:schemeClr val="tx1"/>
                </a:solidFill>
                <a:latin typeface="Arial" pitchFamily="34" charset="0"/>
                <a:ea typeface="Helvetica Neue"/>
                <a:cs typeface="Arial" pitchFamily="34" charset="0"/>
                <a:sym typeface="Helvetica Neue"/>
              </a:rPr>
              <a:t>Zur Verfügung gestellt von: IDP &amp; IHF</a:t>
            </a:r>
            <a:endParaRPr lang="de-DE"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5080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600" b="1" dirty="0">
                <a:solidFill>
                  <a:srgbClr val="58CDFC"/>
                </a:solidFill>
                <a:latin typeface="+mn-lt"/>
                <a:ea typeface="Helvetica Neue"/>
                <a:cs typeface="Helvetica Neue"/>
                <a:sym typeface="Helvetica Neue"/>
              </a:rPr>
              <a:t>Soziale Medien: Freigabe von Fotos, Videos und Updates</a:t>
            </a:r>
          </a:p>
          <a:p>
            <a:pPr marL="0" marR="0" lvl="0" indent="0" algn="just" rtl="0">
              <a:spcBef>
                <a:spcPts val="0"/>
              </a:spcBef>
              <a:spcAft>
                <a:spcPts val="0"/>
              </a:spcAft>
              <a:buNone/>
            </a:pPr>
            <a:endParaRPr lang="de-DE" sz="22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Der digitale Austausch auf </a:t>
            </a:r>
            <a:r>
              <a:rPr lang="de-DE" sz="2200" dirty="0" err="1">
                <a:solidFill>
                  <a:schemeClr val="accent4"/>
                </a:solidFill>
                <a:latin typeface="+mn-lt"/>
                <a:ea typeface="Helvetica Neue"/>
                <a:cs typeface="Helvetica Neue"/>
                <a:sym typeface="Helvetica Neue"/>
              </a:rPr>
              <a:t>Social</a:t>
            </a:r>
            <a:r>
              <a:rPr lang="de-DE" sz="2200" dirty="0">
                <a:solidFill>
                  <a:schemeClr val="accent4"/>
                </a:solidFill>
                <a:latin typeface="+mn-lt"/>
                <a:ea typeface="Helvetica Neue"/>
                <a:cs typeface="Helvetica Neue"/>
                <a:sym typeface="Helvetica Neue"/>
              </a:rPr>
              <a:t>-Media-Plattformen hat </a:t>
            </a:r>
            <a:r>
              <a:rPr lang="de-DE" sz="2200" b="1" dirty="0">
                <a:solidFill>
                  <a:schemeClr val="accent4"/>
                </a:solidFill>
                <a:latin typeface="+mn-lt"/>
                <a:ea typeface="Helvetica Neue"/>
                <a:cs typeface="Helvetica Neue"/>
                <a:sym typeface="Helvetica Neue"/>
              </a:rPr>
              <a:t>die Art und Weise, wie wir miteinander in Kontakt treten und Erfahrungen austauschen</a:t>
            </a:r>
            <a:r>
              <a:rPr lang="de-DE" sz="2200" dirty="0">
                <a:solidFill>
                  <a:schemeClr val="accent4"/>
                </a:solidFill>
                <a:latin typeface="+mn-lt"/>
                <a:ea typeface="Helvetica Neue"/>
                <a:cs typeface="Helvetica Neue"/>
                <a:sym typeface="Helvetica Neue"/>
              </a:rPr>
              <a:t>, revolutioniert</a:t>
            </a:r>
            <a:r>
              <a:rPr lang="de-DE" sz="2200" b="1" dirty="0">
                <a:solidFill>
                  <a:schemeClr val="accent4"/>
                </a:solidFill>
                <a:latin typeface="+mn-lt"/>
                <a:ea typeface="Helvetica Neue"/>
                <a:cs typeface="Helvetica Neue"/>
                <a:sym typeface="Helvetica Neue"/>
              </a:rPr>
              <a:t>.</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6560000" cy="738623"/>
          </a:xfrm>
          <a:prstGeom prst="rect">
            <a:avLst/>
          </a:prstGeom>
          <a:noFill/>
          <a:ln>
            <a:noFill/>
          </a:ln>
        </p:spPr>
        <p:txBody>
          <a:bodyPr spcFirstLastPara="1" wrap="square" lIns="91425" tIns="45700" rIns="91425" bIns="45700" anchor="t" anchorCtr="0">
            <a:spAutoFit/>
          </a:bodyPr>
          <a:lstStyle/>
          <a:p>
            <a:r>
              <a:rPr lang="de-DE" sz="4200" b="1">
                <a:solidFill>
                  <a:schemeClr val="accent4"/>
                </a:solidFill>
                <a:latin typeface="+mn-lt"/>
                <a:ea typeface="Helvetica Neue"/>
                <a:cs typeface="Helvetica Neue"/>
                <a:sym typeface="Helvetica Neue"/>
              </a:rPr>
              <a:t>2. Wichtige Tools und Plattformen für die gemeinsame Nutzung</a:t>
            </a:r>
          </a:p>
        </p:txBody>
      </p:sp>
      <p:sp>
        <p:nvSpPr>
          <p:cNvPr id="12" name="Rettangolo con angoli arrotondati 11">
            <a:extLst>
              <a:ext uri="{FF2B5EF4-FFF2-40B4-BE49-F238E27FC236}">
                <a16:creationId xmlns:a16="http://schemas.microsoft.com/office/drawing/2014/main" id="{AC524E00-DCA5-AB37-75A5-0F4C4AF38C11}"/>
              </a:ext>
            </a:extLst>
          </p:cNvPr>
          <p:cNvSpPr/>
          <p:nvPr/>
        </p:nvSpPr>
        <p:spPr>
          <a:xfrm>
            <a:off x="1277087" y="4464000"/>
            <a:ext cx="2952013" cy="82119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Sofortige Freigabe</a:t>
            </a:r>
          </a:p>
        </p:txBody>
      </p:sp>
      <p:sp>
        <p:nvSpPr>
          <p:cNvPr id="13" name="Rettangolo con angoli arrotondati 12">
            <a:extLst>
              <a:ext uri="{FF2B5EF4-FFF2-40B4-BE49-F238E27FC236}">
                <a16:creationId xmlns:a16="http://schemas.microsoft.com/office/drawing/2014/main" id="{298AC45C-C91E-A25D-A3C5-3D9E47BF0A9F}"/>
              </a:ext>
            </a:extLst>
          </p:cNvPr>
          <p:cNvSpPr/>
          <p:nvPr/>
        </p:nvSpPr>
        <p:spPr>
          <a:xfrm>
            <a:off x="4553291" y="4464000"/>
            <a:ext cx="2952013" cy="82119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Globale Reichweite</a:t>
            </a:r>
          </a:p>
        </p:txBody>
      </p:sp>
      <p:sp>
        <p:nvSpPr>
          <p:cNvPr id="14" name="Rettangolo con angoli arrotondati 13">
            <a:extLst>
              <a:ext uri="{FF2B5EF4-FFF2-40B4-BE49-F238E27FC236}">
                <a16:creationId xmlns:a16="http://schemas.microsoft.com/office/drawing/2014/main" id="{86145FFD-CADD-013A-2AC1-CA15152DCCD4}"/>
              </a:ext>
            </a:extLst>
          </p:cNvPr>
          <p:cNvSpPr/>
          <p:nvPr/>
        </p:nvSpPr>
        <p:spPr>
          <a:xfrm>
            <a:off x="11105699" y="4464000"/>
            <a:ext cx="3180143" cy="82119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dirty="0">
                <a:solidFill>
                  <a:schemeClr val="accent4"/>
                </a:solidFill>
                <a:latin typeface="+mn-lt"/>
                <a:ea typeface="Helvetica Neue"/>
                <a:cs typeface="Helvetica Neue"/>
                <a:sym typeface="Helvetica Neue"/>
              </a:rPr>
              <a:t>Gemeinschaftliches Engagement</a:t>
            </a:r>
          </a:p>
        </p:txBody>
      </p:sp>
      <p:sp>
        <p:nvSpPr>
          <p:cNvPr id="15" name="Rettangolo con angoli arrotondati 14">
            <a:extLst>
              <a:ext uri="{FF2B5EF4-FFF2-40B4-BE49-F238E27FC236}">
                <a16:creationId xmlns:a16="http://schemas.microsoft.com/office/drawing/2014/main" id="{478F9C54-CF2E-736B-5214-5DA0C9C34637}"/>
              </a:ext>
            </a:extLst>
          </p:cNvPr>
          <p:cNvSpPr/>
          <p:nvPr/>
        </p:nvSpPr>
        <p:spPr>
          <a:xfrm>
            <a:off x="14381904" y="4464000"/>
            <a:ext cx="2952012" cy="82119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Kontrolle der Privatsphäre</a:t>
            </a:r>
          </a:p>
        </p:txBody>
      </p:sp>
      <p:sp>
        <p:nvSpPr>
          <p:cNvPr id="16" name="Rettangolo con angoli arrotondati 15">
            <a:extLst>
              <a:ext uri="{FF2B5EF4-FFF2-40B4-BE49-F238E27FC236}">
                <a16:creationId xmlns:a16="http://schemas.microsoft.com/office/drawing/2014/main" id="{4CC3B9E9-0FAB-3006-9BED-8E40FC398773}"/>
              </a:ext>
            </a:extLst>
          </p:cNvPr>
          <p:cNvSpPr/>
          <p:nvPr/>
        </p:nvSpPr>
        <p:spPr>
          <a:xfrm>
            <a:off x="7829496" y="4464000"/>
            <a:ext cx="2952012" cy="82119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Visuelles Storytelling</a:t>
            </a:r>
          </a:p>
        </p:txBody>
      </p:sp>
      <p:sp>
        <p:nvSpPr>
          <p:cNvPr id="17" name="CasellaDiTesto 16">
            <a:extLst>
              <a:ext uri="{FF2B5EF4-FFF2-40B4-BE49-F238E27FC236}">
                <a16:creationId xmlns:a16="http://schemas.microsoft.com/office/drawing/2014/main" id="{BFA466F2-7967-1833-5E38-B0BD3358467A}"/>
              </a:ext>
            </a:extLst>
          </p:cNvPr>
          <p:cNvSpPr txBox="1"/>
          <p:nvPr/>
        </p:nvSpPr>
        <p:spPr>
          <a:xfrm>
            <a:off x="1277087" y="5436000"/>
            <a:ext cx="2952012" cy="2862322"/>
          </a:xfrm>
          <a:prstGeom prst="rect">
            <a:avLst/>
          </a:prstGeom>
          <a:noFill/>
        </p:spPr>
        <p:txBody>
          <a:bodyPr wrap="square" rtlCol="0">
            <a:spAutoFit/>
          </a:bodyPr>
          <a:lstStyle/>
          <a:p>
            <a:r>
              <a:rPr lang="de-DE" sz="1800" dirty="0"/>
              <a:t>Soziale Medien ermöglichen den sofortigen Austausch von Fotos, Videos und Updates. Nutzer können </a:t>
            </a:r>
            <a:r>
              <a:rPr lang="de-DE" sz="1800" b="1" dirty="0"/>
              <a:t>einen Moment festhalten</a:t>
            </a:r>
            <a:r>
              <a:rPr lang="de-DE" sz="1800" dirty="0"/>
              <a:t>, ihn bearbeiten </a:t>
            </a:r>
            <a:r>
              <a:rPr lang="de-DE" sz="1800" b="1" dirty="0"/>
              <a:t>und innerhalb von Sekunden teilen</a:t>
            </a:r>
            <a:r>
              <a:rPr lang="de-DE" sz="1800" dirty="0"/>
              <a:t>, was eine Interaktion </a:t>
            </a:r>
            <a:r>
              <a:rPr lang="de-DE" sz="1800" b="1" dirty="0"/>
              <a:t>in Echtzeit </a:t>
            </a:r>
            <a:r>
              <a:rPr lang="de-DE" sz="1800" dirty="0"/>
              <a:t>ermöglicht.</a:t>
            </a:r>
          </a:p>
        </p:txBody>
      </p:sp>
      <p:sp>
        <p:nvSpPr>
          <p:cNvPr id="18" name="CasellaDiTesto 17">
            <a:extLst>
              <a:ext uri="{FF2B5EF4-FFF2-40B4-BE49-F238E27FC236}">
                <a16:creationId xmlns:a16="http://schemas.microsoft.com/office/drawing/2014/main" id="{B66ABF24-5926-E6BD-958A-E17F03A07F40}"/>
              </a:ext>
            </a:extLst>
          </p:cNvPr>
          <p:cNvSpPr txBox="1"/>
          <p:nvPr/>
        </p:nvSpPr>
        <p:spPr>
          <a:xfrm>
            <a:off x="4553292" y="5436000"/>
            <a:ext cx="2952012" cy="2031325"/>
          </a:xfrm>
          <a:prstGeom prst="rect">
            <a:avLst/>
          </a:prstGeom>
          <a:noFill/>
        </p:spPr>
        <p:txBody>
          <a:bodyPr wrap="square" rtlCol="0">
            <a:spAutoFit/>
          </a:bodyPr>
          <a:lstStyle/>
          <a:p>
            <a:r>
              <a:rPr lang="de-DE" sz="1800" dirty="0"/>
              <a:t>Es gibt </a:t>
            </a:r>
            <a:r>
              <a:rPr lang="de-DE" sz="1800" b="1" dirty="0"/>
              <a:t>keine geografischen Grenzen</a:t>
            </a:r>
            <a:r>
              <a:rPr lang="de-DE" sz="1800" dirty="0"/>
              <a:t>. Es ermöglicht den Nutzer*innen, Erfahrungen, Kulturen und Perspektiven </a:t>
            </a:r>
            <a:r>
              <a:rPr lang="de-DE" sz="1800" b="1" dirty="0"/>
              <a:t>auf globaler Ebene zu teilen</a:t>
            </a:r>
            <a:r>
              <a:rPr lang="de-DE" sz="1800" dirty="0"/>
              <a:t>.</a:t>
            </a:r>
          </a:p>
        </p:txBody>
      </p:sp>
      <p:sp>
        <p:nvSpPr>
          <p:cNvPr id="19" name="CasellaDiTesto 18">
            <a:extLst>
              <a:ext uri="{FF2B5EF4-FFF2-40B4-BE49-F238E27FC236}">
                <a16:creationId xmlns:a16="http://schemas.microsoft.com/office/drawing/2014/main" id="{98EC7ADB-3C65-6124-EDA8-BD7DC61628BF}"/>
              </a:ext>
            </a:extLst>
          </p:cNvPr>
          <p:cNvSpPr txBox="1"/>
          <p:nvPr/>
        </p:nvSpPr>
        <p:spPr>
          <a:xfrm>
            <a:off x="7829496" y="5436000"/>
            <a:ext cx="2952012" cy="2862322"/>
          </a:xfrm>
          <a:prstGeom prst="rect">
            <a:avLst/>
          </a:prstGeom>
          <a:noFill/>
        </p:spPr>
        <p:txBody>
          <a:bodyPr wrap="square" rtlCol="0">
            <a:spAutoFit/>
          </a:bodyPr>
          <a:lstStyle/>
          <a:p>
            <a:r>
              <a:rPr lang="de-DE" sz="1800" dirty="0"/>
              <a:t>Plattformen wie Instagram und </a:t>
            </a:r>
            <a:r>
              <a:rPr lang="de-DE" sz="1800" dirty="0" err="1"/>
              <a:t>TikTok</a:t>
            </a:r>
            <a:r>
              <a:rPr lang="de-DE" sz="1800" dirty="0"/>
              <a:t> legen den Schwerpunkt auf visuelle Inhalte. Die Nutzer*innen können ihre </a:t>
            </a:r>
            <a:r>
              <a:rPr lang="de-DE" sz="1800" b="1" dirty="0"/>
              <a:t>Kreativität zur Schau stellen</a:t>
            </a:r>
            <a:r>
              <a:rPr lang="de-DE" sz="1800" dirty="0"/>
              <a:t>, ihre Leidenschaften teilen und sich mit anderen durch visuell überzeugende Inhalte austauschen.</a:t>
            </a:r>
          </a:p>
        </p:txBody>
      </p:sp>
      <p:sp>
        <p:nvSpPr>
          <p:cNvPr id="20" name="CasellaDiTesto 19">
            <a:extLst>
              <a:ext uri="{FF2B5EF4-FFF2-40B4-BE49-F238E27FC236}">
                <a16:creationId xmlns:a16="http://schemas.microsoft.com/office/drawing/2014/main" id="{32106404-4682-75A1-7D50-09B91F0DD2E3}"/>
              </a:ext>
            </a:extLst>
          </p:cNvPr>
          <p:cNvSpPr txBox="1"/>
          <p:nvPr/>
        </p:nvSpPr>
        <p:spPr>
          <a:xfrm>
            <a:off x="11105700" y="5436000"/>
            <a:ext cx="2952012" cy="2031325"/>
          </a:xfrm>
          <a:prstGeom prst="rect">
            <a:avLst/>
          </a:prstGeom>
          <a:noFill/>
        </p:spPr>
        <p:txBody>
          <a:bodyPr wrap="square" rtlCol="0">
            <a:spAutoFit/>
          </a:bodyPr>
          <a:lstStyle/>
          <a:p>
            <a:r>
              <a:rPr lang="de-DE" sz="1800" dirty="0"/>
              <a:t>Nutzer*innen können Konten folgen, Gruppen beitreten und sich an Unterhaltungen beteiligen, wodurch </a:t>
            </a:r>
            <a:r>
              <a:rPr lang="de-DE" sz="1800" b="1" dirty="0"/>
              <a:t>ein Gefühl der Zugehörigkeit und Verbundenheit </a:t>
            </a:r>
            <a:r>
              <a:rPr lang="de-DE" sz="1800" dirty="0"/>
              <a:t>entsteht.</a:t>
            </a:r>
          </a:p>
        </p:txBody>
      </p:sp>
      <p:sp>
        <p:nvSpPr>
          <p:cNvPr id="21" name="CasellaDiTesto 20">
            <a:extLst>
              <a:ext uri="{FF2B5EF4-FFF2-40B4-BE49-F238E27FC236}">
                <a16:creationId xmlns:a16="http://schemas.microsoft.com/office/drawing/2014/main" id="{7146C359-E097-1F43-E61A-196F01789261}"/>
              </a:ext>
            </a:extLst>
          </p:cNvPr>
          <p:cNvSpPr txBox="1"/>
          <p:nvPr/>
        </p:nvSpPr>
        <p:spPr>
          <a:xfrm>
            <a:off x="14381904" y="5436000"/>
            <a:ext cx="3096000" cy="3416320"/>
          </a:xfrm>
          <a:prstGeom prst="rect">
            <a:avLst/>
          </a:prstGeom>
          <a:noFill/>
        </p:spPr>
        <p:txBody>
          <a:bodyPr wrap="square" rtlCol="0">
            <a:spAutoFit/>
          </a:bodyPr>
          <a:lstStyle/>
          <a:p>
            <a:r>
              <a:rPr lang="de-DE" sz="1800" dirty="0"/>
              <a:t>Die Plattformen bieten </a:t>
            </a:r>
            <a:r>
              <a:rPr lang="de-DE" sz="1800" b="1" dirty="0"/>
              <a:t>Datenschutzeinstellungen</a:t>
            </a:r>
            <a:r>
              <a:rPr lang="de-DE" sz="1800" dirty="0"/>
              <a:t>, die es den Nutzer*innen ermöglichen, die Sichtbarkeit zu kontrollieren, indem sie wählen, ob sie ihre Daten öffentlich, mit bestimmten Personen oder innerhalb privater Gruppen teilen möchten, um so ihren Komfort und ihre Sicherheit zu gewährleisten.</a:t>
            </a:r>
          </a:p>
        </p:txBody>
      </p:sp>
    </p:spTree>
    <p:extLst>
      <p:ext uri="{BB962C8B-B14F-4D97-AF65-F5344CB8AC3E}">
        <p14:creationId xmlns:p14="http://schemas.microsoft.com/office/powerpoint/2010/main" val="217384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16951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600" b="1" dirty="0">
                <a:solidFill>
                  <a:srgbClr val="58CDFC"/>
                </a:solidFill>
                <a:latin typeface="+mn-lt"/>
                <a:ea typeface="Helvetica Neue"/>
                <a:cs typeface="Helvetica Neue"/>
                <a:sym typeface="Helvetica Neue"/>
              </a:rPr>
              <a:t>Soziale Medien: Gemeinsame Nutzung von Fotos, Videos und Updates - Beispiele</a:t>
            </a:r>
          </a:p>
          <a:p>
            <a:pPr marL="0" marR="0" lvl="0" indent="0" algn="just" rtl="0">
              <a:spcBef>
                <a:spcPts val="0"/>
              </a:spcBef>
              <a:spcAft>
                <a:spcPts val="0"/>
              </a:spcAft>
              <a:buNone/>
            </a:pPr>
            <a:endParaRPr lang="de-DE" sz="22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chemeClr val="accent4"/>
                </a:solidFill>
                <a:latin typeface="+mn-lt"/>
                <a:ea typeface="Helvetica Neue"/>
                <a:cs typeface="Helvetica Neue"/>
                <a:sym typeface="Helvetica Neue"/>
              </a:rPr>
              <a:t>Die wichtigsten Plattformen und Funktionen der sozialen Medien:</a:t>
            </a:r>
          </a:p>
        </p:txBody>
      </p:sp>
      <p:sp>
        <p:nvSpPr>
          <p:cNvPr id="12" name="Rettangolo con angoli arrotondati 11">
            <a:extLst>
              <a:ext uri="{FF2B5EF4-FFF2-40B4-BE49-F238E27FC236}">
                <a16:creationId xmlns:a16="http://schemas.microsoft.com/office/drawing/2014/main" id="{AC524E00-DCA5-AB37-75A5-0F4C4AF38C11}"/>
              </a:ext>
            </a:extLst>
          </p:cNvPr>
          <p:cNvSpPr/>
          <p:nvPr/>
        </p:nvSpPr>
        <p:spPr>
          <a:xfrm>
            <a:off x="1277087" y="4322309"/>
            <a:ext cx="3704816" cy="501939"/>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ea typeface="Helvetica Neue"/>
                <a:cs typeface="Helvetica Neue"/>
                <a:sym typeface="Helvetica Neue"/>
              </a:rPr>
              <a:t>Facebook</a:t>
            </a:r>
            <a:endParaRPr lang="de-DE" sz="2200" b="1">
              <a:solidFill>
                <a:schemeClr val="accent4"/>
              </a:solidFill>
              <a:latin typeface="+mn-lt"/>
              <a:ea typeface="Helvetica Neue"/>
              <a:cs typeface="Helvetica Neue"/>
              <a:sym typeface="Helvetica Neue"/>
            </a:endParaRPr>
          </a:p>
        </p:txBody>
      </p:sp>
      <p:sp>
        <p:nvSpPr>
          <p:cNvPr id="13" name="Rettangolo con angoli arrotondati 12">
            <a:extLst>
              <a:ext uri="{FF2B5EF4-FFF2-40B4-BE49-F238E27FC236}">
                <a16:creationId xmlns:a16="http://schemas.microsoft.com/office/drawing/2014/main" id="{298AC45C-C91E-A25D-A3C5-3D9E47BF0A9F}"/>
              </a:ext>
            </a:extLst>
          </p:cNvPr>
          <p:cNvSpPr/>
          <p:nvPr/>
        </p:nvSpPr>
        <p:spPr>
          <a:xfrm>
            <a:off x="5290289" y="4322309"/>
            <a:ext cx="3704816" cy="501939"/>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Instagram</a:t>
            </a:r>
          </a:p>
        </p:txBody>
      </p:sp>
      <p:sp>
        <p:nvSpPr>
          <p:cNvPr id="17" name="CasellaDiTesto 16">
            <a:extLst>
              <a:ext uri="{FF2B5EF4-FFF2-40B4-BE49-F238E27FC236}">
                <a16:creationId xmlns:a16="http://schemas.microsoft.com/office/drawing/2014/main" id="{BFA466F2-7967-1833-5E38-B0BD3358467A}"/>
              </a:ext>
            </a:extLst>
          </p:cNvPr>
          <p:cNvSpPr txBox="1"/>
          <p:nvPr/>
        </p:nvSpPr>
        <p:spPr>
          <a:xfrm>
            <a:off x="1277087" y="4887309"/>
            <a:ext cx="3704816" cy="2862322"/>
          </a:xfrm>
          <a:prstGeom prst="rect">
            <a:avLst/>
          </a:prstGeom>
          <a:noFill/>
        </p:spPr>
        <p:txBody>
          <a:bodyPr wrap="square" rtlCol="0">
            <a:spAutoFit/>
          </a:bodyPr>
          <a:lstStyle/>
          <a:p>
            <a:r>
              <a:rPr lang="de-DE" sz="1800" dirty="0"/>
              <a:t>Mit über 2,8 Milliarden monatlich aktiven Nutzer*innen ermöglicht Facebook seinen Nutzer*innen, Fotos, Videos und Status-Updates mit ihrem Netzwerk zu teilen. Nutzer*innen können </a:t>
            </a:r>
            <a:r>
              <a:rPr lang="de-DE" sz="1800" b="1" dirty="0"/>
              <a:t>Alben erstellen, Freunde markieren und Inhalte </a:t>
            </a:r>
            <a:r>
              <a:rPr lang="de-DE" sz="1800" dirty="0"/>
              <a:t>auf ihrer Timeline oder in Gruppen und Communities </a:t>
            </a:r>
            <a:r>
              <a:rPr lang="de-DE" sz="1800" b="1" dirty="0"/>
              <a:t>teilen</a:t>
            </a:r>
            <a:r>
              <a:rPr lang="de-DE" sz="1800" dirty="0"/>
              <a:t>.</a:t>
            </a:r>
          </a:p>
        </p:txBody>
      </p:sp>
      <p:sp>
        <p:nvSpPr>
          <p:cNvPr id="18" name="CasellaDiTesto 17">
            <a:extLst>
              <a:ext uri="{FF2B5EF4-FFF2-40B4-BE49-F238E27FC236}">
                <a16:creationId xmlns:a16="http://schemas.microsoft.com/office/drawing/2014/main" id="{B66ABF24-5926-E6BD-958A-E17F03A07F40}"/>
              </a:ext>
            </a:extLst>
          </p:cNvPr>
          <p:cNvSpPr txBox="1"/>
          <p:nvPr/>
        </p:nvSpPr>
        <p:spPr>
          <a:xfrm>
            <a:off x="5290289" y="4887309"/>
            <a:ext cx="3704816" cy="3416320"/>
          </a:xfrm>
          <a:prstGeom prst="rect">
            <a:avLst/>
          </a:prstGeom>
          <a:noFill/>
        </p:spPr>
        <p:txBody>
          <a:bodyPr wrap="square" rtlCol="0">
            <a:spAutoFit/>
          </a:bodyPr>
          <a:lstStyle/>
          <a:p>
            <a:r>
              <a:rPr lang="de-DE" sz="1800" dirty="0"/>
              <a:t>Instagram ist bekannt für </a:t>
            </a:r>
            <a:r>
              <a:rPr lang="de-DE" sz="1800" b="1" dirty="0"/>
              <a:t>seinen visuellen Fokus </a:t>
            </a:r>
            <a:r>
              <a:rPr lang="de-DE" sz="1800" dirty="0"/>
              <a:t>und ermöglicht es, Fotos und Videos mit seinen Followern zu teilen. Nutzer*innen können Filter anwenden, Bildunterschriften hinzufügen und Hashtags verwenden, um ein größeres Publikum zu erreichen. </a:t>
            </a:r>
            <a:r>
              <a:rPr lang="de-DE" sz="1800" b="1" dirty="0"/>
              <a:t>Instagram Stories </a:t>
            </a:r>
            <a:r>
              <a:rPr lang="de-DE" sz="1800" dirty="0"/>
              <a:t>und </a:t>
            </a:r>
            <a:r>
              <a:rPr lang="de-DE" sz="1800" b="1" dirty="0"/>
              <a:t>Reels </a:t>
            </a:r>
            <a:r>
              <a:rPr lang="de-DE" sz="1800" dirty="0"/>
              <a:t>bieten Optionen für das </a:t>
            </a:r>
            <a:r>
              <a:rPr lang="de-DE" sz="1800" b="1" dirty="0"/>
              <a:t>Teilen temporärer oder längerer Inhalte</a:t>
            </a:r>
            <a:r>
              <a:rPr lang="de-DE" sz="1800" dirty="0"/>
              <a:t>.</a:t>
            </a:r>
          </a:p>
        </p:txBody>
      </p:sp>
      <p:sp>
        <p:nvSpPr>
          <p:cNvPr id="19" name="CasellaDiTesto 18">
            <a:extLst>
              <a:ext uri="{FF2B5EF4-FFF2-40B4-BE49-F238E27FC236}">
                <a16:creationId xmlns:a16="http://schemas.microsoft.com/office/drawing/2014/main" id="{98EC7ADB-3C65-6124-EDA8-BD7DC61628BF}"/>
              </a:ext>
            </a:extLst>
          </p:cNvPr>
          <p:cNvSpPr txBox="1"/>
          <p:nvPr/>
        </p:nvSpPr>
        <p:spPr>
          <a:xfrm>
            <a:off x="9303490" y="4887309"/>
            <a:ext cx="3704815" cy="2862322"/>
          </a:xfrm>
          <a:prstGeom prst="rect">
            <a:avLst/>
          </a:prstGeom>
          <a:noFill/>
        </p:spPr>
        <p:txBody>
          <a:bodyPr wrap="square" rtlCol="0">
            <a:spAutoFit/>
          </a:bodyPr>
          <a:lstStyle/>
          <a:p>
            <a:r>
              <a:rPr lang="de-DE" sz="1800" dirty="0"/>
              <a:t>Diese </a:t>
            </a:r>
            <a:r>
              <a:rPr lang="de-DE" sz="1800" b="1" dirty="0"/>
              <a:t>Kurzvideoplattform </a:t>
            </a:r>
            <a:r>
              <a:rPr lang="de-DE" sz="1800" dirty="0"/>
              <a:t>hat aufgrund </a:t>
            </a:r>
            <a:r>
              <a:rPr lang="de-DE" sz="1800" b="1" dirty="0"/>
              <a:t>ihrer kreativen und unterhaltsamen Inhalte </a:t>
            </a:r>
            <a:r>
              <a:rPr lang="de-DE" sz="1800" dirty="0"/>
              <a:t>große Beliebtheit erlangt. Nutzer*innen können Videos mit einer Länge von bis zu </a:t>
            </a:r>
            <a:r>
              <a:rPr lang="de-DE" sz="1800" b="1" dirty="0"/>
              <a:t>60 Sekunden </a:t>
            </a:r>
            <a:r>
              <a:rPr lang="de-DE" sz="1800" dirty="0"/>
              <a:t>teilen, Effekte, Filter und Musik hinzufügen und sich durch Likes, Kommentare und Shares mit einer globalen Community austauschen.</a:t>
            </a:r>
          </a:p>
        </p:txBody>
      </p:sp>
      <p:sp>
        <p:nvSpPr>
          <p:cNvPr id="20" name="CasellaDiTesto 19">
            <a:extLst>
              <a:ext uri="{FF2B5EF4-FFF2-40B4-BE49-F238E27FC236}">
                <a16:creationId xmlns:a16="http://schemas.microsoft.com/office/drawing/2014/main" id="{32106404-4682-75A1-7D50-09B91F0DD2E3}"/>
              </a:ext>
            </a:extLst>
          </p:cNvPr>
          <p:cNvSpPr txBox="1"/>
          <p:nvPr/>
        </p:nvSpPr>
        <p:spPr>
          <a:xfrm>
            <a:off x="13316690" y="4887309"/>
            <a:ext cx="3704814" cy="3139321"/>
          </a:xfrm>
          <a:prstGeom prst="rect">
            <a:avLst/>
          </a:prstGeom>
          <a:noFill/>
        </p:spPr>
        <p:txBody>
          <a:bodyPr wrap="square" rtlCol="0">
            <a:spAutoFit/>
          </a:bodyPr>
          <a:lstStyle/>
          <a:p>
            <a:r>
              <a:rPr lang="de-DE" sz="1800" dirty="0"/>
              <a:t>Twitter ist eine </a:t>
            </a:r>
            <a:r>
              <a:rPr lang="de-DE" sz="1800" b="1" dirty="0"/>
              <a:t>Microblogging-Plattform </a:t>
            </a:r>
            <a:r>
              <a:rPr lang="de-DE" sz="1800" dirty="0"/>
              <a:t>mit einer </a:t>
            </a:r>
            <a:r>
              <a:rPr lang="de-DE" sz="1800" b="1" dirty="0"/>
              <a:t>Zeichenbegrenzung von 280 Zeichen, auf der die </a:t>
            </a:r>
            <a:r>
              <a:rPr lang="de-DE" sz="1800" dirty="0"/>
              <a:t>Nutzer*innen Updates, Gedanken und Links austauschen können. Die Nutzer*innen können auch Fotos und Videos teilen und sich durch Antworten, Retweets und Hashtags an Unterhaltungen beteiligen.</a:t>
            </a:r>
          </a:p>
        </p:txBody>
      </p:sp>
      <p:sp>
        <p:nvSpPr>
          <p:cNvPr id="4" name="Rettangolo con angoli arrotondati 3">
            <a:extLst>
              <a:ext uri="{FF2B5EF4-FFF2-40B4-BE49-F238E27FC236}">
                <a16:creationId xmlns:a16="http://schemas.microsoft.com/office/drawing/2014/main" id="{F7507E14-6C17-97CC-3019-BC5F5044173D}"/>
              </a:ext>
            </a:extLst>
          </p:cNvPr>
          <p:cNvSpPr/>
          <p:nvPr/>
        </p:nvSpPr>
        <p:spPr>
          <a:xfrm>
            <a:off x="9303490" y="4322308"/>
            <a:ext cx="3704816" cy="501939"/>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TikTok</a:t>
            </a:r>
          </a:p>
        </p:txBody>
      </p:sp>
      <p:sp>
        <p:nvSpPr>
          <p:cNvPr id="5" name="Rettangolo con angoli arrotondati 4">
            <a:extLst>
              <a:ext uri="{FF2B5EF4-FFF2-40B4-BE49-F238E27FC236}">
                <a16:creationId xmlns:a16="http://schemas.microsoft.com/office/drawing/2014/main" id="{F23FC390-84F7-81E1-376E-AB4A0A2C8CE7}"/>
              </a:ext>
            </a:extLst>
          </p:cNvPr>
          <p:cNvSpPr/>
          <p:nvPr/>
        </p:nvSpPr>
        <p:spPr>
          <a:xfrm>
            <a:off x="13316690" y="4322307"/>
            <a:ext cx="3704816" cy="501939"/>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Twitter</a:t>
            </a:r>
          </a:p>
        </p:txBody>
      </p:sp>
      <p:sp>
        <p:nvSpPr>
          <p:cNvPr id="6" name="Google Shape;57;p2">
            <a:extLst>
              <a:ext uri="{FF2B5EF4-FFF2-40B4-BE49-F238E27FC236}">
                <a16:creationId xmlns:a16="http://schemas.microsoft.com/office/drawing/2014/main" id="{3AD4EF50-C7AE-8AF4-2135-45E6C7253323}"/>
              </a:ext>
            </a:extLst>
          </p:cNvPr>
          <p:cNvSpPr txBox="1"/>
          <p:nvPr/>
        </p:nvSpPr>
        <p:spPr>
          <a:xfrm>
            <a:off x="1219200" y="1780343"/>
            <a:ext cx="16560000" cy="738623"/>
          </a:xfrm>
          <a:prstGeom prst="rect">
            <a:avLst/>
          </a:prstGeom>
          <a:noFill/>
          <a:ln>
            <a:noFill/>
          </a:ln>
        </p:spPr>
        <p:txBody>
          <a:bodyPr spcFirstLastPara="1" wrap="square" lIns="91425" tIns="45700" rIns="91425" bIns="45700" anchor="t" anchorCtr="0">
            <a:spAutoFit/>
          </a:bodyPr>
          <a:lstStyle/>
          <a:p>
            <a:r>
              <a:rPr lang="de-DE" sz="4200" b="1">
                <a:solidFill>
                  <a:schemeClr val="accent4"/>
                </a:solidFill>
                <a:latin typeface="+mn-lt"/>
                <a:ea typeface="Helvetica Neue"/>
                <a:cs typeface="Helvetica Neue"/>
                <a:sym typeface="Helvetica Neue"/>
              </a:rPr>
              <a:t>2. Wichtige Tools und Plattformen für die gemeinsame Nutzung</a:t>
            </a:r>
          </a:p>
        </p:txBody>
      </p:sp>
    </p:spTree>
    <p:extLst>
      <p:ext uri="{BB962C8B-B14F-4D97-AF65-F5344CB8AC3E}">
        <p14:creationId xmlns:p14="http://schemas.microsoft.com/office/powerpoint/2010/main" val="343384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218517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600" b="1" dirty="0">
                <a:solidFill>
                  <a:srgbClr val="58CDFC"/>
                </a:solidFill>
                <a:latin typeface="+mn-lt"/>
                <a:ea typeface="Helvetica Neue"/>
                <a:cs typeface="Helvetica Neue"/>
                <a:sym typeface="Helvetica Neue"/>
              </a:rPr>
              <a:t>E-Mail: Senden und Empfangen von Dateien und Dokumenten</a:t>
            </a:r>
          </a:p>
          <a:p>
            <a:pPr marL="0" marR="0" lvl="0" indent="0" algn="just" rtl="0">
              <a:spcBef>
                <a:spcPts val="0"/>
              </a:spcBef>
              <a:spcAft>
                <a:spcPts val="0"/>
              </a:spcAft>
              <a:buNone/>
            </a:pPr>
            <a:endParaRPr lang="de-DE" sz="22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E-Mail ist ein weit verbreitetes Instrument für den elektronischen Austausch von Dateien und Dokumenten und bietet eine bequeme Möglichkeit zum Senden und Empfangen von Informationen.</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chemeClr val="accent4"/>
                </a:solidFill>
                <a:latin typeface="+mn-lt"/>
                <a:ea typeface="Helvetica Neue"/>
                <a:cs typeface="Helvetica Neue"/>
                <a:sym typeface="Helvetica Neue"/>
              </a:rPr>
              <a:t>E-Mail-Anbieter </a:t>
            </a:r>
            <a:r>
              <a:rPr lang="de-DE" sz="2200" dirty="0">
                <a:solidFill>
                  <a:schemeClr val="accent4"/>
                </a:solidFill>
                <a:latin typeface="+mn-lt"/>
                <a:ea typeface="Helvetica Neue"/>
                <a:cs typeface="Helvetica Neue"/>
                <a:sym typeface="Helvetica Neue"/>
              </a:rPr>
              <a:t>wie </a:t>
            </a:r>
            <a:r>
              <a:rPr lang="de-DE" sz="2200" b="1" dirty="0">
                <a:solidFill>
                  <a:schemeClr val="accent4"/>
                </a:solidFill>
                <a:latin typeface="+mn-lt"/>
                <a:ea typeface="Helvetica Neue"/>
                <a:cs typeface="Helvetica Neue"/>
                <a:sym typeface="Helvetica Neue"/>
              </a:rPr>
              <a:t>Gmail, Outlook und Yahoo Mail </a:t>
            </a:r>
            <a:r>
              <a:rPr lang="de-DE" sz="2200" dirty="0">
                <a:solidFill>
                  <a:schemeClr val="accent4"/>
                </a:solidFill>
                <a:latin typeface="+mn-lt"/>
                <a:ea typeface="Helvetica Neue"/>
                <a:cs typeface="Helvetica Neue"/>
                <a:sym typeface="Helvetica Neue"/>
              </a:rPr>
              <a:t>bieten </a:t>
            </a:r>
            <a:r>
              <a:rPr lang="de-DE" sz="2200" b="1" dirty="0">
                <a:solidFill>
                  <a:schemeClr val="accent4"/>
                </a:solidFill>
                <a:latin typeface="+mn-lt"/>
                <a:ea typeface="Helvetica Neue"/>
                <a:cs typeface="Helvetica Neue"/>
                <a:sym typeface="Helvetica Neue"/>
              </a:rPr>
              <a:t>verschiedene Funktionen </a:t>
            </a:r>
            <a:r>
              <a:rPr lang="de-DE" sz="2200" dirty="0">
                <a:solidFill>
                  <a:schemeClr val="accent4"/>
                </a:solidFill>
                <a:latin typeface="+mn-lt"/>
                <a:ea typeface="Helvetica Neue"/>
                <a:cs typeface="Helvetica Neue"/>
                <a:sym typeface="Helvetica Neue"/>
              </a:rPr>
              <a:t>für den digitalen Austausch:</a:t>
            </a:r>
          </a:p>
        </p:txBody>
      </p:sp>
      <p:sp>
        <p:nvSpPr>
          <p:cNvPr id="4" name="Rettangolo con angoli arrotondati 3">
            <a:extLst>
              <a:ext uri="{FF2B5EF4-FFF2-40B4-BE49-F238E27FC236}">
                <a16:creationId xmlns:a16="http://schemas.microsoft.com/office/drawing/2014/main" id="{3047E099-7E77-D543-C4ED-8C3934227E94}"/>
              </a:ext>
            </a:extLst>
          </p:cNvPr>
          <p:cNvSpPr/>
          <p:nvPr/>
        </p:nvSpPr>
        <p:spPr>
          <a:xfrm>
            <a:off x="1277087" y="5292000"/>
            <a:ext cx="4846688" cy="68400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ea typeface="Helvetica Neue"/>
                <a:cs typeface="Helvetica Neue"/>
                <a:sym typeface="Helvetica Neue"/>
              </a:rPr>
              <a:t>Anhänge</a:t>
            </a:r>
            <a:endParaRPr lang="de-DE" sz="2200" b="1">
              <a:solidFill>
                <a:schemeClr val="accent4"/>
              </a:solidFill>
              <a:latin typeface="+mn-lt"/>
              <a:ea typeface="Helvetica Neue"/>
              <a:cs typeface="Helvetica Neue"/>
              <a:sym typeface="Helvetica Neue"/>
            </a:endParaRPr>
          </a:p>
        </p:txBody>
      </p:sp>
      <p:sp>
        <p:nvSpPr>
          <p:cNvPr id="5" name="Rettangolo con angoli arrotondati 4">
            <a:extLst>
              <a:ext uri="{FF2B5EF4-FFF2-40B4-BE49-F238E27FC236}">
                <a16:creationId xmlns:a16="http://schemas.microsoft.com/office/drawing/2014/main" id="{BBCF04F2-9A82-5300-EEB6-500CF21B5E67}"/>
              </a:ext>
            </a:extLst>
          </p:cNvPr>
          <p:cNvSpPr/>
          <p:nvPr/>
        </p:nvSpPr>
        <p:spPr>
          <a:xfrm>
            <a:off x="6870469" y="5292000"/>
            <a:ext cx="4846688" cy="68400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Gemeinsame Nutzung großer Dateien</a:t>
            </a:r>
          </a:p>
        </p:txBody>
      </p:sp>
      <p:sp>
        <p:nvSpPr>
          <p:cNvPr id="8" name="CasellaDiTesto 7">
            <a:extLst>
              <a:ext uri="{FF2B5EF4-FFF2-40B4-BE49-F238E27FC236}">
                <a16:creationId xmlns:a16="http://schemas.microsoft.com/office/drawing/2014/main" id="{AB8A6E70-43BC-1A6B-FAEC-3B91F6ECBA8F}"/>
              </a:ext>
            </a:extLst>
          </p:cNvPr>
          <p:cNvSpPr txBox="1"/>
          <p:nvPr/>
        </p:nvSpPr>
        <p:spPr>
          <a:xfrm>
            <a:off x="1277087" y="6120000"/>
            <a:ext cx="4846688" cy="1200329"/>
          </a:xfrm>
          <a:prstGeom prst="rect">
            <a:avLst/>
          </a:prstGeom>
          <a:noFill/>
        </p:spPr>
        <p:txBody>
          <a:bodyPr wrap="square" rtlCol="0">
            <a:spAutoFit/>
          </a:bodyPr>
          <a:lstStyle/>
          <a:p>
            <a:r>
              <a:rPr lang="de-DE" sz="1800" b="0" i="0" dirty="0">
                <a:effectLst/>
                <a:latin typeface="Arial" panose="020B0604020202020204" pitchFamily="34" charset="0"/>
                <a:cs typeface="Arial" panose="020B0604020202020204" pitchFamily="34" charset="0"/>
              </a:rPr>
              <a:t>Benutzer können </a:t>
            </a:r>
            <a:r>
              <a:rPr lang="de-DE" sz="1800" b="1" i="0" dirty="0">
                <a:effectLst/>
                <a:latin typeface="Arial" panose="020B0604020202020204" pitchFamily="34" charset="0"/>
                <a:cs typeface="Arial" panose="020B0604020202020204" pitchFamily="34" charset="0"/>
              </a:rPr>
              <a:t>Dateien </a:t>
            </a:r>
            <a:r>
              <a:rPr lang="de-DE" sz="1800" b="0" i="0" dirty="0">
                <a:effectLst/>
                <a:latin typeface="Arial" panose="020B0604020202020204" pitchFamily="34" charset="0"/>
                <a:cs typeface="Arial" panose="020B0604020202020204" pitchFamily="34" charset="0"/>
              </a:rPr>
              <a:t>wie Dokumente, Bilder oder Präsentationen an eine E-Mail </a:t>
            </a:r>
            <a:r>
              <a:rPr lang="de-DE" sz="1800" b="1" i="0" dirty="0">
                <a:effectLst/>
                <a:latin typeface="Arial" panose="020B0604020202020204" pitchFamily="34" charset="0"/>
                <a:cs typeface="Arial" panose="020B0604020202020204" pitchFamily="34" charset="0"/>
              </a:rPr>
              <a:t>anhängen und sie an die Empfänger senden</a:t>
            </a:r>
            <a:r>
              <a:rPr lang="de-DE" sz="1800" b="0" i="0" dirty="0">
                <a:effectLst/>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3391C00D-708B-C29D-7759-BDBC25C5DF41}"/>
              </a:ext>
            </a:extLst>
          </p:cNvPr>
          <p:cNvSpPr txBox="1"/>
          <p:nvPr/>
        </p:nvSpPr>
        <p:spPr>
          <a:xfrm>
            <a:off x="6870468" y="6120000"/>
            <a:ext cx="4846687" cy="2031325"/>
          </a:xfrm>
          <a:prstGeom prst="rect">
            <a:avLst/>
          </a:prstGeom>
          <a:noFill/>
        </p:spPr>
        <p:txBody>
          <a:bodyPr wrap="square" rtlCol="0">
            <a:spAutoFit/>
          </a:bodyPr>
          <a:lstStyle/>
          <a:p>
            <a:r>
              <a:rPr lang="de-DE" sz="1800" b="0" i="0" dirty="0">
                <a:effectLst/>
                <a:latin typeface="Arial" panose="020B0604020202020204" pitchFamily="34" charset="0"/>
                <a:cs typeface="Arial" panose="020B0604020202020204" pitchFamily="34" charset="0"/>
              </a:rPr>
              <a:t>E-Mail-Anbieter bieten </a:t>
            </a:r>
            <a:r>
              <a:rPr lang="de-DE" sz="1800" b="1" i="0" dirty="0">
                <a:effectLst/>
                <a:latin typeface="Arial" panose="020B0604020202020204" pitchFamily="34" charset="0"/>
                <a:cs typeface="Arial" panose="020B0604020202020204" pitchFamily="34" charset="0"/>
              </a:rPr>
              <a:t>Optionen für die Freigabe großer Dateien</a:t>
            </a:r>
            <a:r>
              <a:rPr lang="de-DE" sz="1800" b="0" i="0" dirty="0">
                <a:effectLst/>
                <a:latin typeface="Arial" panose="020B0604020202020204" pitchFamily="34" charset="0"/>
                <a:cs typeface="Arial" panose="020B0604020202020204" pitchFamily="34" charset="0"/>
              </a:rPr>
              <a:t>, die das Limit für die Größe des Anhangs überschreiten. Benutzer können </a:t>
            </a:r>
            <a:r>
              <a:rPr lang="de-DE" sz="1800" b="1" i="0" dirty="0">
                <a:effectLst/>
                <a:latin typeface="Arial" panose="020B0604020202020204" pitchFamily="34" charset="0"/>
                <a:cs typeface="Arial" panose="020B0604020202020204" pitchFamily="34" charset="0"/>
              </a:rPr>
              <a:t>Dateien in die Cloud hochladen und einen Link </a:t>
            </a:r>
            <a:r>
              <a:rPr lang="de-DE" sz="1800" b="0" i="0" dirty="0">
                <a:effectLst/>
                <a:latin typeface="Arial" panose="020B0604020202020204" pitchFamily="34" charset="0"/>
                <a:cs typeface="Arial" panose="020B0604020202020204" pitchFamily="34" charset="0"/>
              </a:rPr>
              <a:t>zu der Datei in der E-Mail </a:t>
            </a:r>
            <a:r>
              <a:rPr lang="de-DE" sz="1800" b="1" i="0" dirty="0">
                <a:effectLst/>
                <a:latin typeface="Arial" panose="020B0604020202020204" pitchFamily="34" charset="0"/>
                <a:cs typeface="Arial" panose="020B0604020202020204" pitchFamily="34" charset="0"/>
              </a:rPr>
              <a:t>freigeben</a:t>
            </a:r>
            <a:r>
              <a:rPr lang="de-DE" sz="1800" b="0" i="0" dirty="0">
                <a:effectLst/>
                <a:latin typeface="Arial" panose="020B0604020202020204" pitchFamily="34" charset="0"/>
                <a:cs typeface="Arial" panose="020B0604020202020204" pitchFamily="34" charset="0"/>
              </a:rPr>
              <a:t>, was einen einfachen Zugriff und Download ermöglicht.</a:t>
            </a:r>
            <a:endParaRPr lang="de-DE" sz="18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2F4AA6A9-D20C-F9C0-AFFF-8F2275A8A0BE}"/>
              </a:ext>
            </a:extLst>
          </p:cNvPr>
          <p:cNvSpPr txBox="1"/>
          <p:nvPr/>
        </p:nvSpPr>
        <p:spPr>
          <a:xfrm>
            <a:off x="12463848" y="6120000"/>
            <a:ext cx="4846687" cy="2308324"/>
          </a:xfrm>
          <a:prstGeom prst="rect">
            <a:avLst/>
          </a:prstGeom>
          <a:noFill/>
        </p:spPr>
        <p:txBody>
          <a:bodyPr wrap="square" rtlCol="0">
            <a:spAutoFit/>
          </a:bodyPr>
          <a:lstStyle/>
          <a:p>
            <a:r>
              <a:rPr lang="de-DE" sz="1800" b="0" i="0" dirty="0">
                <a:effectLst/>
                <a:latin typeface="Arial" panose="020B0604020202020204" pitchFamily="34" charset="0"/>
                <a:cs typeface="Arial" panose="020B0604020202020204" pitchFamily="34" charset="0"/>
              </a:rPr>
              <a:t>E-Mail-Anbieter bieten </a:t>
            </a:r>
            <a:r>
              <a:rPr lang="de-DE" sz="1800" b="1" i="0" dirty="0">
                <a:effectLst/>
                <a:latin typeface="Arial" panose="020B0604020202020204" pitchFamily="34" charset="0"/>
                <a:cs typeface="Arial" panose="020B0604020202020204" pitchFamily="34" charset="0"/>
              </a:rPr>
              <a:t>Sicherheitsfunktionen</a:t>
            </a:r>
            <a:r>
              <a:rPr lang="de-DE" sz="1800" b="0" i="0" dirty="0">
                <a:effectLst/>
                <a:latin typeface="Arial" panose="020B0604020202020204" pitchFamily="34" charset="0"/>
                <a:cs typeface="Arial" panose="020B0604020202020204" pitchFamily="34" charset="0"/>
              </a:rPr>
              <a:t>, die sensible Informationen vor unbefugtem Zugriff schützen. Benutzer können </a:t>
            </a:r>
            <a:r>
              <a:rPr lang="de-DE" sz="1800" b="1" i="0" dirty="0">
                <a:effectLst/>
                <a:latin typeface="Arial" panose="020B0604020202020204" pitchFamily="34" charset="0"/>
                <a:cs typeface="Arial" panose="020B0604020202020204" pitchFamily="34" charset="0"/>
              </a:rPr>
              <a:t>E-Mails verschlüsseln</a:t>
            </a:r>
            <a:r>
              <a:rPr lang="de-DE" sz="1800" b="0" i="0" dirty="0">
                <a:effectLst/>
                <a:latin typeface="Arial" panose="020B0604020202020204" pitchFamily="34" charset="0"/>
                <a:cs typeface="Arial" panose="020B0604020202020204" pitchFamily="34" charset="0"/>
              </a:rPr>
              <a:t>, eine </a:t>
            </a:r>
            <a:r>
              <a:rPr lang="de-DE" sz="1800" b="1" i="0" dirty="0">
                <a:effectLst/>
                <a:latin typeface="Arial" panose="020B0604020202020204" pitchFamily="34" charset="0"/>
                <a:cs typeface="Arial" panose="020B0604020202020204" pitchFamily="34" charset="0"/>
              </a:rPr>
              <a:t>Zwei-Faktor-Authentifizierung einrichten </a:t>
            </a:r>
            <a:r>
              <a:rPr lang="de-DE" sz="1800" b="0" i="0" dirty="0">
                <a:effectLst/>
                <a:latin typeface="Arial" panose="020B0604020202020204" pitchFamily="34" charset="0"/>
                <a:cs typeface="Arial" panose="020B0604020202020204" pitchFamily="34" charset="0"/>
              </a:rPr>
              <a:t>und </a:t>
            </a:r>
            <a:r>
              <a:rPr lang="de-DE" sz="1800" b="1" i="0" dirty="0">
                <a:effectLst/>
                <a:latin typeface="Arial" panose="020B0604020202020204" pitchFamily="34" charset="0"/>
                <a:cs typeface="Arial" panose="020B0604020202020204" pitchFamily="34" charset="0"/>
              </a:rPr>
              <a:t>Spam-Filter </a:t>
            </a:r>
            <a:r>
              <a:rPr lang="de-DE" sz="1800" b="0" i="0" dirty="0">
                <a:effectLst/>
                <a:latin typeface="Arial" panose="020B0604020202020204" pitchFamily="34" charset="0"/>
                <a:cs typeface="Arial" panose="020B0604020202020204" pitchFamily="34" charset="0"/>
              </a:rPr>
              <a:t>verwenden, um Phishing-Angriffe zu verhindern.</a:t>
            </a:r>
            <a:endParaRPr lang="de-DE" sz="1800" dirty="0">
              <a:latin typeface="Arial" panose="020B0604020202020204" pitchFamily="34" charset="0"/>
              <a:cs typeface="Arial" panose="020B0604020202020204" pitchFamily="34" charset="0"/>
            </a:endParaRPr>
          </a:p>
        </p:txBody>
      </p:sp>
      <p:sp>
        <p:nvSpPr>
          <p:cNvPr id="12" name="Rettangolo con angoli arrotondati 11">
            <a:extLst>
              <a:ext uri="{FF2B5EF4-FFF2-40B4-BE49-F238E27FC236}">
                <a16:creationId xmlns:a16="http://schemas.microsoft.com/office/drawing/2014/main" id="{7E600CA5-D6C0-4481-F6D8-8574942123E3}"/>
              </a:ext>
            </a:extLst>
          </p:cNvPr>
          <p:cNvSpPr/>
          <p:nvPr/>
        </p:nvSpPr>
        <p:spPr>
          <a:xfrm>
            <a:off x="12463851" y="5292000"/>
            <a:ext cx="4846688" cy="68400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Sicherheit</a:t>
            </a:r>
          </a:p>
        </p:txBody>
      </p:sp>
      <p:sp>
        <p:nvSpPr>
          <p:cNvPr id="6" name="Google Shape;57;p2">
            <a:extLst>
              <a:ext uri="{FF2B5EF4-FFF2-40B4-BE49-F238E27FC236}">
                <a16:creationId xmlns:a16="http://schemas.microsoft.com/office/drawing/2014/main" id="{F49AA96F-726A-28DE-8D50-23A30564D44C}"/>
              </a:ext>
            </a:extLst>
          </p:cNvPr>
          <p:cNvSpPr txBox="1"/>
          <p:nvPr/>
        </p:nvSpPr>
        <p:spPr>
          <a:xfrm>
            <a:off x="1219200" y="1780343"/>
            <a:ext cx="16560000" cy="738623"/>
          </a:xfrm>
          <a:prstGeom prst="rect">
            <a:avLst/>
          </a:prstGeom>
          <a:noFill/>
          <a:ln>
            <a:noFill/>
          </a:ln>
        </p:spPr>
        <p:txBody>
          <a:bodyPr spcFirstLastPara="1" wrap="square" lIns="91425" tIns="45700" rIns="91425" bIns="45700" anchor="t" anchorCtr="0">
            <a:spAutoFit/>
          </a:bodyPr>
          <a:lstStyle/>
          <a:p>
            <a:r>
              <a:rPr lang="de-DE" sz="4200" b="1">
                <a:solidFill>
                  <a:schemeClr val="accent4"/>
                </a:solidFill>
                <a:latin typeface="+mn-lt"/>
                <a:ea typeface="Helvetica Neue"/>
                <a:cs typeface="Helvetica Neue"/>
                <a:sym typeface="Helvetica Neue"/>
              </a:rPr>
              <a:t>2. Wichtige Tools und Plattformen für die gemeinsame Nutzung</a:t>
            </a:r>
          </a:p>
        </p:txBody>
      </p:sp>
    </p:spTree>
    <p:extLst>
      <p:ext uri="{BB962C8B-B14F-4D97-AF65-F5344CB8AC3E}">
        <p14:creationId xmlns:p14="http://schemas.microsoft.com/office/powerpoint/2010/main" val="404545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218517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600" b="1" dirty="0">
                <a:solidFill>
                  <a:srgbClr val="58CDFC"/>
                </a:solidFill>
                <a:latin typeface="+mn-lt"/>
                <a:ea typeface="Helvetica Neue"/>
                <a:cs typeface="Helvetica Neue"/>
                <a:sym typeface="Helvetica Neue"/>
              </a:rPr>
              <a:t>Cloud-Speicher: Gemeinsame Nutzung und Zusammenarbeit bei Dateien</a:t>
            </a:r>
          </a:p>
          <a:p>
            <a:pPr marL="0" marR="0" lvl="0" indent="0" algn="just" rtl="0">
              <a:spcBef>
                <a:spcPts val="0"/>
              </a:spcBef>
              <a:spcAft>
                <a:spcPts val="0"/>
              </a:spcAft>
              <a:buNone/>
            </a:pPr>
            <a:endParaRPr lang="de-DE" sz="22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Wie auf der vorherigen Folie für die gemeinsame Nutzung großer Dateien angedeutet, gibt es Cloud-Speicherdienste (Dropbox, Google Drive, iCloud usw.), die es den Nutzer*innen ermöglichen, </a:t>
            </a:r>
            <a:r>
              <a:rPr lang="de-DE" sz="2200" b="1" dirty="0">
                <a:solidFill>
                  <a:schemeClr val="accent4"/>
                </a:solidFill>
                <a:latin typeface="+mn-lt"/>
                <a:ea typeface="Helvetica Neue"/>
                <a:cs typeface="Helvetica Neue"/>
                <a:sym typeface="Helvetica Neue"/>
              </a:rPr>
              <a:t>Dateien sicher auf verschiedenen Geräten zu speichern und gemeinsam zu nutzen</a:t>
            </a:r>
            <a:r>
              <a:rPr lang="de-DE" sz="2200" dirty="0">
                <a:solidFill>
                  <a:schemeClr val="accent4"/>
                </a:solidFill>
                <a:latin typeface="+mn-lt"/>
                <a:ea typeface="Helvetica Neue"/>
                <a:cs typeface="Helvetica Neue"/>
                <a:sym typeface="Wingdings" pitchFamily="2" charset="2"/>
              </a:rPr>
              <a:t>.  </a:t>
            </a:r>
            <a:r>
              <a:rPr lang="de-DE" sz="2200" i="1" dirty="0">
                <a:solidFill>
                  <a:schemeClr val="accent4"/>
                </a:solidFill>
                <a:latin typeface="+mn-lt"/>
                <a:ea typeface="Helvetica Neue"/>
                <a:cs typeface="Helvetica Neue"/>
                <a:sym typeface="Wingdings" pitchFamily="2" charset="2"/>
              </a:rPr>
              <a:t>Sie können </a:t>
            </a:r>
            <a:r>
              <a:rPr lang="de-DE" sz="2200" b="1" i="1" dirty="0">
                <a:solidFill>
                  <a:schemeClr val="accent4"/>
                </a:solidFill>
                <a:latin typeface="+mn-lt"/>
                <a:ea typeface="Helvetica Neue"/>
                <a:cs typeface="Helvetica Neue"/>
                <a:sym typeface="Wingdings" pitchFamily="2" charset="2"/>
              </a:rPr>
              <a:t>von überall aus auf Dateien zugreifen</a:t>
            </a:r>
            <a:r>
              <a:rPr lang="de-DE" sz="2200" dirty="0">
                <a:solidFill>
                  <a:schemeClr val="accent4"/>
                </a:solidFill>
                <a:latin typeface="+mn-lt"/>
                <a:ea typeface="Helvetica Neue"/>
                <a:cs typeface="Helvetica Neue"/>
                <a:sym typeface="Wingdings" pitchFamily="2" charset="2"/>
              </a:rPr>
              <a:t>.  </a:t>
            </a:r>
            <a:r>
              <a:rPr lang="de-DE" sz="2200" b="1" dirty="0">
                <a:solidFill>
                  <a:schemeClr val="accent4"/>
                </a:solidFill>
                <a:latin typeface="+mn-lt"/>
                <a:ea typeface="Helvetica Neue"/>
                <a:cs typeface="Helvetica Neue"/>
                <a:sym typeface="Wingdings" pitchFamily="2" charset="2"/>
              </a:rPr>
              <a:t>Zugänglichkeit. </a:t>
            </a:r>
            <a:r>
              <a:rPr lang="de-DE" sz="2200" dirty="0">
                <a:solidFill>
                  <a:schemeClr val="accent4"/>
                </a:solidFill>
                <a:latin typeface="+mn-lt"/>
                <a:ea typeface="Helvetica Neue"/>
                <a:cs typeface="Helvetica Neue"/>
                <a:sym typeface="Wingdings" pitchFamily="2" charset="2"/>
              </a:rPr>
              <a:t>Cloud-Speicherdienste bieten </a:t>
            </a:r>
            <a:r>
              <a:rPr lang="de-DE" sz="2200" b="1" dirty="0">
                <a:solidFill>
                  <a:schemeClr val="accent4"/>
                </a:solidFill>
                <a:latin typeface="+mn-lt"/>
                <a:ea typeface="Helvetica Neue"/>
                <a:cs typeface="Helvetica Neue"/>
                <a:sym typeface="Wingdings" pitchFamily="2" charset="2"/>
              </a:rPr>
              <a:t>verschiedene Funktionen </a:t>
            </a:r>
            <a:r>
              <a:rPr lang="de-DE" sz="2200" dirty="0">
                <a:solidFill>
                  <a:schemeClr val="accent4"/>
                </a:solidFill>
                <a:latin typeface="+mn-lt"/>
                <a:ea typeface="Helvetica Neue"/>
                <a:cs typeface="Helvetica Neue"/>
                <a:sym typeface="Wingdings" pitchFamily="2" charset="2"/>
              </a:rPr>
              <a:t>für den digitalen Austausch:</a:t>
            </a:r>
          </a:p>
        </p:txBody>
      </p:sp>
      <p:sp>
        <p:nvSpPr>
          <p:cNvPr id="5" name="Rettangolo con angoli arrotondati 4">
            <a:extLst>
              <a:ext uri="{FF2B5EF4-FFF2-40B4-BE49-F238E27FC236}">
                <a16:creationId xmlns:a16="http://schemas.microsoft.com/office/drawing/2014/main" id="{966DAF77-CA5F-CCCE-FFE1-C7F855E945B6}"/>
              </a:ext>
            </a:extLst>
          </p:cNvPr>
          <p:cNvSpPr/>
          <p:nvPr/>
        </p:nvSpPr>
        <p:spPr>
          <a:xfrm>
            <a:off x="1277086" y="5230905"/>
            <a:ext cx="3024000" cy="54000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Gemeinsame Nutzung von Dateien</a:t>
            </a:r>
          </a:p>
        </p:txBody>
      </p:sp>
      <p:sp>
        <p:nvSpPr>
          <p:cNvPr id="6" name="Rettangolo con angoli arrotondati 5">
            <a:extLst>
              <a:ext uri="{FF2B5EF4-FFF2-40B4-BE49-F238E27FC236}">
                <a16:creationId xmlns:a16="http://schemas.microsoft.com/office/drawing/2014/main" id="{BB1E332D-82CA-C614-B094-F81F4332D680}"/>
              </a:ext>
            </a:extLst>
          </p:cNvPr>
          <p:cNvSpPr/>
          <p:nvPr/>
        </p:nvSpPr>
        <p:spPr>
          <a:xfrm>
            <a:off x="4553291" y="5230905"/>
            <a:ext cx="2952013" cy="54000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Versionskontrolle</a:t>
            </a:r>
          </a:p>
        </p:txBody>
      </p:sp>
      <p:sp>
        <p:nvSpPr>
          <p:cNvPr id="7" name="Rettangolo con angoli arrotondati 6">
            <a:extLst>
              <a:ext uri="{FF2B5EF4-FFF2-40B4-BE49-F238E27FC236}">
                <a16:creationId xmlns:a16="http://schemas.microsoft.com/office/drawing/2014/main" id="{46E0FCFA-16F2-C35C-59B2-54A01B356262}"/>
              </a:ext>
            </a:extLst>
          </p:cNvPr>
          <p:cNvSpPr/>
          <p:nvPr/>
        </p:nvSpPr>
        <p:spPr>
          <a:xfrm>
            <a:off x="11105700" y="5230905"/>
            <a:ext cx="2952012" cy="54000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Skalierbarkeit</a:t>
            </a:r>
          </a:p>
        </p:txBody>
      </p:sp>
      <p:sp>
        <p:nvSpPr>
          <p:cNvPr id="8" name="Rettangolo con angoli arrotondati 7">
            <a:extLst>
              <a:ext uri="{FF2B5EF4-FFF2-40B4-BE49-F238E27FC236}">
                <a16:creationId xmlns:a16="http://schemas.microsoft.com/office/drawing/2014/main" id="{37A9CECB-56DF-6CF5-00B7-FB0E920B1425}"/>
              </a:ext>
            </a:extLst>
          </p:cNvPr>
          <p:cNvSpPr/>
          <p:nvPr/>
        </p:nvSpPr>
        <p:spPr>
          <a:xfrm>
            <a:off x="14381904" y="5230905"/>
            <a:ext cx="2952012" cy="54000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Sicherheit</a:t>
            </a:r>
          </a:p>
        </p:txBody>
      </p:sp>
      <p:sp>
        <p:nvSpPr>
          <p:cNvPr id="9" name="Rettangolo con angoli arrotondati 8">
            <a:extLst>
              <a:ext uri="{FF2B5EF4-FFF2-40B4-BE49-F238E27FC236}">
                <a16:creationId xmlns:a16="http://schemas.microsoft.com/office/drawing/2014/main" id="{07EEF315-035A-DC63-10CA-53275530770C}"/>
              </a:ext>
            </a:extLst>
          </p:cNvPr>
          <p:cNvSpPr/>
          <p:nvPr/>
        </p:nvSpPr>
        <p:spPr>
          <a:xfrm>
            <a:off x="7829496" y="5230905"/>
            <a:ext cx="2952012" cy="54000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Synchronisierung</a:t>
            </a:r>
          </a:p>
        </p:txBody>
      </p:sp>
      <p:sp>
        <p:nvSpPr>
          <p:cNvPr id="10" name="CasellaDiTesto 9">
            <a:extLst>
              <a:ext uri="{FF2B5EF4-FFF2-40B4-BE49-F238E27FC236}">
                <a16:creationId xmlns:a16="http://schemas.microsoft.com/office/drawing/2014/main" id="{3D6FDA9E-F850-0DA5-5636-EE1C61A0A44F}"/>
              </a:ext>
            </a:extLst>
          </p:cNvPr>
          <p:cNvSpPr txBox="1"/>
          <p:nvPr/>
        </p:nvSpPr>
        <p:spPr>
          <a:xfrm>
            <a:off x="1277087" y="5868000"/>
            <a:ext cx="2952012" cy="3139321"/>
          </a:xfrm>
          <a:prstGeom prst="rect">
            <a:avLst/>
          </a:prstGeom>
          <a:noFill/>
        </p:spPr>
        <p:txBody>
          <a:bodyPr wrap="square" rtlCol="0">
            <a:spAutoFit/>
          </a:bodyPr>
          <a:lstStyle/>
          <a:p>
            <a:r>
              <a:rPr lang="de-DE" sz="1800" dirty="0"/>
              <a:t>Benutzer können </a:t>
            </a:r>
            <a:r>
              <a:rPr lang="de-DE" sz="1800" b="1" dirty="0"/>
              <a:t>Dateien/Ordner für andere freigeben</a:t>
            </a:r>
            <a:r>
              <a:rPr lang="de-DE" sz="1800" dirty="0"/>
              <a:t>, was die Zusammenarbeit und Teamarbeit erleichtert. Sie können </a:t>
            </a:r>
            <a:r>
              <a:rPr lang="de-DE" sz="1800" b="1" dirty="0"/>
              <a:t>Berechtigungen und Zugriffsebenen festlegen</a:t>
            </a:r>
            <a:r>
              <a:rPr lang="de-DE" sz="1800" dirty="0"/>
              <a:t>, um zu kontrollieren, wer sie anzeigen, bearbeiten oder teilen kann.</a:t>
            </a:r>
          </a:p>
        </p:txBody>
      </p:sp>
      <p:sp>
        <p:nvSpPr>
          <p:cNvPr id="11" name="CasellaDiTesto 10">
            <a:extLst>
              <a:ext uri="{FF2B5EF4-FFF2-40B4-BE49-F238E27FC236}">
                <a16:creationId xmlns:a16="http://schemas.microsoft.com/office/drawing/2014/main" id="{FF2E9003-E834-93F6-24D4-EC0DAB30FD80}"/>
              </a:ext>
            </a:extLst>
          </p:cNvPr>
          <p:cNvSpPr txBox="1"/>
          <p:nvPr/>
        </p:nvSpPr>
        <p:spPr>
          <a:xfrm>
            <a:off x="4553292" y="5868000"/>
            <a:ext cx="2952012" cy="2585323"/>
          </a:xfrm>
          <a:prstGeom prst="rect">
            <a:avLst/>
          </a:prstGeom>
          <a:noFill/>
        </p:spPr>
        <p:txBody>
          <a:bodyPr wrap="square" rtlCol="0">
            <a:spAutoFit/>
          </a:bodyPr>
          <a:lstStyle/>
          <a:p>
            <a:r>
              <a:rPr lang="de-DE" sz="1800" dirty="0"/>
              <a:t>Die Benutzer können </a:t>
            </a:r>
            <a:r>
              <a:rPr lang="de-DE" sz="1800" b="1" dirty="0"/>
              <a:t>Änderungen nachverfolgen </a:t>
            </a:r>
            <a:r>
              <a:rPr lang="de-DE" sz="1800" dirty="0"/>
              <a:t>und eine </a:t>
            </a:r>
            <a:r>
              <a:rPr lang="de-DE" sz="1800" b="1" dirty="0"/>
              <a:t>Historie der Dokumentüberarbeitungen </a:t>
            </a:r>
            <a:r>
              <a:rPr lang="de-DE" sz="1800" dirty="0"/>
              <a:t>führen. So wird sichergestellt, dass jeder mit der neuesten Version der Datei arbeitet.</a:t>
            </a:r>
          </a:p>
        </p:txBody>
      </p:sp>
      <p:sp>
        <p:nvSpPr>
          <p:cNvPr id="12" name="CasellaDiTesto 11">
            <a:extLst>
              <a:ext uri="{FF2B5EF4-FFF2-40B4-BE49-F238E27FC236}">
                <a16:creationId xmlns:a16="http://schemas.microsoft.com/office/drawing/2014/main" id="{FBE317CE-747B-64BE-10CA-1D4C34F88F23}"/>
              </a:ext>
            </a:extLst>
          </p:cNvPr>
          <p:cNvSpPr txBox="1"/>
          <p:nvPr/>
        </p:nvSpPr>
        <p:spPr>
          <a:xfrm>
            <a:off x="7829496" y="5868000"/>
            <a:ext cx="2952012" cy="2862322"/>
          </a:xfrm>
          <a:prstGeom prst="rect">
            <a:avLst/>
          </a:prstGeom>
          <a:noFill/>
        </p:spPr>
        <p:txBody>
          <a:bodyPr wrap="square" rtlCol="0">
            <a:spAutoFit/>
          </a:bodyPr>
          <a:lstStyle/>
          <a:p>
            <a:r>
              <a:rPr lang="de-DE" sz="1800" dirty="0"/>
              <a:t>Die Synchronisierungsfunktionen </a:t>
            </a:r>
            <a:r>
              <a:rPr lang="de-DE" sz="1800" b="1" dirty="0"/>
              <a:t>aktualisieren Dateien </a:t>
            </a:r>
            <a:r>
              <a:rPr lang="de-DE" sz="1800" dirty="0"/>
              <a:t>automatisch </a:t>
            </a:r>
            <a:r>
              <a:rPr lang="de-DE" sz="1800" b="1" dirty="0"/>
              <a:t>auf verschiedenen Geräten</a:t>
            </a:r>
            <a:r>
              <a:rPr lang="de-DE" sz="1800" dirty="0"/>
              <a:t>. Die Benutzer können auf die neueste Version der Datei zugreifen, unabhängig von dem Gerät, das sie verwenden.</a:t>
            </a:r>
          </a:p>
        </p:txBody>
      </p:sp>
      <p:sp>
        <p:nvSpPr>
          <p:cNvPr id="13" name="CasellaDiTesto 12">
            <a:extLst>
              <a:ext uri="{FF2B5EF4-FFF2-40B4-BE49-F238E27FC236}">
                <a16:creationId xmlns:a16="http://schemas.microsoft.com/office/drawing/2014/main" id="{ECD2311E-9538-7C54-20A4-5AE2E04CE4C6}"/>
              </a:ext>
            </a:extLst>
          </p:cNvPr>
          <p:cNvSpPr txBox="1"/>
          <p:nvPr/>
        </p:nvSpPr>
        <p:spPr>
          <a:xfrm>
            <a:off x="11105700" y="5868000"/>
            <a:ext cx="2952012" cy="2031325"/>
          </a:xfrm>
          <a:prstGeom prst="rect">
            <a:avLst/>
          </a:prstGeom>
          <a:noFill/>
        </p:spPr>
        <p:txBody>
          <a:bodyPr wrap="square" rtlCol="0">
            <a:spAutoFit/>
          </a:bodyPr>
          <a:lstStyle/>
          <a:p>
            <a:r>
              <a:rPr lang="de-DE" sz="1800" dirty="0"/>
              <a:t>Cloud-Speicherdienste </a:t>
            </a:r>
            <a:r>
              <a:rPr lang="de-DE" sz="1800" b="1" dirty="0"/>
              <a:t>bieten </a:t>
            </a:r>
            <a:r>
              <a:rPr lang="de-DE" sz="1800" dirty="0"/>
              <a:t>skalierbare Speicheroptionen, so dass die Nutzer*innen die </a:t>
            </a:r>
            <a:r>
              <a:rPr lang="de-DE" sz="1800" b="1" dirty="0"/>
              <a:t>Speicherkapazität </a:t>
            </a:r>
            <a:r>
              <a:rPr lang="de-DE" sz="1800" dirty="0"/>
              <a:t>je nach Bedarf erhöhen oder verringern können.</a:t>
            </a:r>
          </a:p>
        </p:txBody>
      </p:sp>
      <p:sp>
        <p:nvSpPr>
          <p:cNvPr id="14" name="CasellaDiTesto 13">
            <a:extLst>
              <a:ext uri="{FF2B5EF4-FFF2-40B4-BE49-F238E27FC236}">
                <a16:creationId xmlns:a16="http://schemas.microsoft.com/office/drawing/2014/main" id="{014D3FBA-EEC5-AE09-3439-48FB43C61673}"/>
              </a:ext>
            </a:extLst>
          </p:cNvPr>
          <p:cNvSpPr txBox="1"/>
          <p:nvPr/>
        </p:nvSpPr>
        <p:spPr>
          <a:xfrm>
            <a:off x="14381904" y="5868000"/>
            <a:ext cx="2952012" cy="2585323"/>
          </a:xfrm>
          <a:prstGeom prst="rect">
            <a:avLst/>
          </a:prstGeom>
          <a:noFill/>
        </p:spPr>
        <p:txBody>
          <a:bodyPr wrap="square" rtlCol="0">
            <a:spAutoFit/>
          </a:bodyPr>
          <a:lstStyle/>
          <a:p>
            <a:r>
              <a:rPr lang="de-DE" sz="1800"/>
              <a:t>Sicherheitsfunktionen schützen Dateien vor unbefugtem Zugriff. Benutzer können </a:t>
            </a:r>
            <a:r>
              <a:rPr lang="de-DE" sz="1800" b="1"/>
              <a:t>Dateien verschlüsseln</a:t>
            </a:r>
            <a:r>
              <a:rPr lang="de-DE" sz="1800"/>
              <a:t>, eine </a:t>
            </a:r>
            <a:r>
              <a:rPr lang="de-DE" sz="1800" b="1"/>
              <a:t>Zwei-Faktor-Authentifizierung einrichten </a:t>
            </a:r>
            <a:r>
              <a:rPr lang="de-DE" sz="1800"/>
              <a:t>und einen </a:t>
            </a:r>
            <a:r>
              <a:rPr lang="de-DE" sz="1800" b="1"/>
              <a:t>Passwortschutz </a:t>
            </a:r>
            <a:r>
              <a:rPr lang="de-DE" sz="1800"/>
              <a:t>verwenden.</a:t>
            </a:r>
          </a:p>
        </p:txBody>
      </p:sp>
      <p:sp>
        <p:nvSpPr>
          <p:cNvPr id="4" name="Google Shape;57;p2">
            <a:extLst>
              <a:ext uri="{FF2B5EF4-FFF2-40B4-BE49-F238E27FC236}">
                <a16:creationId xmlns:a16="http://schemas.microsoft.com/office/drawing/2014/main" id="{99C8C15C-DB5B-793F-C526-E1F4B91FDB4D}"/>
              </a:ext>
            </a:extLst>
          </p:cNvPr>
          <p:cNvSpPr txBox="1"/>
          <p:nvPr/>
        </p:nvSpPr>
        <p:spPr>
          <a:xfrm>
            <a:off x="1219200" y="1780343"/>
            <a:ext cx="16560000" cy="738623"/>
          </a:xfrm>
          <a:prstGeom prst="rect">
            <a:avLst/>
          </a:prstGeom>
          <a:noFill/>
          <a:ln>
            <a:noFill/>
          </a:ln>
        </p:spPr>
        <p:txBody>
          <a:bodyPr spcFirstLastPara="1" wrap="square" lIns="91425" tIns="45700" rIns="91425" bIns="45700" anchor="t" anchorCtr="0">
            <a:spAutoFit/>
          </a:bodyPr>
          <a:lstStyle/>
          <a:p>
            <a:r>
              <a:rPr lang="de-DE" sz="4200" b="1">
                <a:solidFill>
                  <a:schemeClr val="accent4"/>
                </a:solidFill>
                <a:latin typeface="+mn-lt"/>
                <a:ea typeface="Helvetica Neue"/>
                <a:cs typeface="Helvetica Neue"/>
                <a:sym typeface="Helvetica Neue"/>
              </a:rPr>
              <a:t>2. Wichtige Tools und Plattformen für die gemeinsame Nutzung</a:t>
            </a:r>
          </a:p>
        </p:txBody>
      </p:sp>
    </p:spTree>
    <p:extLst>
      <p:ext uri="{BB962C8B-B14F-4D97-AF65-F5344CB8AC3E}">
        <p14:creationId xmlns:p14="http://schemas.microsoft.com/office/powerpoint/2010/main" val="42148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23216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600" b="1" dirty="0">
                <a:solidFill>
                  <a:srgbClr val="58CDFC"/>
                </a:solidFill>
                <a:latin typeface="+mn-lt"/>
                <a:ea typeface="Helvetica Neue"/>
                <a:cs typeface="Helvetica Neue"/>
                <a:sym typeface="Helvetica Neue"/>
              </a:rPr>
              <a:t>Online-Zusammenarbeit von Dokumenten: Gleichzeitiges Arbeiten an Dokumenten</a:t>
            </a:r>
          </a:p>
          <a:p>
            <a:pPr marL="0" marR="0" lvl="0" indent="0" algn="just" rtl="0">
              <a:spcBef>
                <a:spcPts val="0"/>
              </a:spcBef>
              <a:spcAft>
                <a:spcPts val="0"/>
              </a:spcAft>
              <a:buNone/>
            </a:pPr>
            <a:endParaRPr lang="de-DE" sz="22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Speziell für Dateien, bei denen eine Zusammenarbeit erforderlich ist, gibt es Tools (Google Docs, Microsoft Office 365 usw.), die die </a:t>
            </a:r>
            <a:r>
              <a:rPr lang="de-DE" sz="2200" b="1" dirty="0">
                <a:solidFill>
                  <a:schemeClr val="accent4"/>
                </a:solidFill>
                <a:latin typeface="+mn-lt"/>
                <a:ea typeface="Helvetica Neue"/>
                <a:cs typeface="Helvetica Neue"/>
                <a:sym typeface="Helvetica Neue"/>
              </a:rPr>
              <a:t>gleichzeitige Arbeit mehrerer Benutzer an einem Dokument </a:t>
            </a:r>
            <a:r>
              <a:rPr lang="de-DE" sz="2200" dirty="0">
                <a:solidFill>
                  <a:schemeClr val="accent4"/>
                </a:solidFill>
                <a:latin typeface="+mn-lt"/>
                <a:ea typeface="Helvetica Neue"/>
                <a:cs typeface="Helvetica Neue"/>
                <a:sym typeface="Helvetica Neue"/>
              </a:rPr>
              <a:t>ermöglichen</a:t>
            </a:r>
            <a:r>
              <a:rPr lang="de-DE" sz="2200" dirty="0">
                <a:solidFill>
                  <a:schemeClr val="accent4"/>
                </a:solidFill>
                <a:latin typeface="+mn-lt"/>
                <a:ea typeface="Helvetica Neue"/>
                <a:cs typeface="Helvetica Neue"/>
                <a:sym typeface="Wingdings" pitchFamily="2" charset="2"/>
              </a:rPr>
              <a:t>.  </a:t>
            </a:r>
            <a:r>
              <a:rPr lang="de-DE" sz="2200" b="1" dirty="0">
                <a:solidFill>
                  <a:schemeClr val="accent4"/>
                </a:solidFill>
                <a:latin typeface="+mn-lt"/>
                <a:ea typeface="Helvetica Neue"/>
                <a:cs typeface="Helvetica Neue"/>
                <a:sym typeface="Helvetica Neue"/>
              </a:rPr>
              <a:t>Zusammenarbeit in Echtzeit</a:t>
            </a:r>
          </a:p>
          <a:p>
            <a:pPr marL="0" marR="0" lvl="0" indent="0" algn="just" rtl="0">
              <a:spcBef>
                <a:spcPts val="0"/>
              </a:spcBef>
              <a:spcAft>
                <a:spcPts val="0"/>
              </a:spcAft>
              <a:buNone/>
            </a:pPr>
            <a:endParaRPr lang="de-DE" sz="2200" b="1"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Die Benutzer können </a:t>
            </a:r>
            <a:r>
              <a:rPr lang="de-DE" sz="2200" b="1" dirty="0">
                <a:solidFill>
                  <a:schemeClr val="accent4"/>
                </a:solidFill>
                <a:latin typeface="+mn-lt"/>
                <a:ea typeface="Helvetica Neue"/>
                <a:cs typeface="Helvetica Neue"/>
                <a:sym typeface="Helvetica Neue"/>
              </a:rPr>
              <a:t>Änderungen in Echtzeit sehen </a:t>
            </a:r>
            <a:r>
              <a:rPr lang="de-DE" sz="2200" dirty="0">
                <a:solidFill>
                  <a:schemeClr val="accent4"/>
                </a:solidFill>
                <a:latin typeface="+mn-lt"/>
                <a:ea typeface="Helvetica Neue"/>
                <a:cs typeface="Helvetica Neue"/>
                <a:sym typeface="Helvetica Neue"/>
              </a:rPr>
              <a:t>und über Kommentare und Chat kommunizieren. Es ist auch ein Werkzeug, um </a:t>
            </a:r>
            <a:r>
              <a:rPr lang="de-DE" sz="2200" b="1" dirty="0">
                <a:solidFill>
                  <a:schemeClr val="accent4"/>
                </a:solidFill>
                <a:latin typeface="+mn-lt"/>
                <a:ea typeface="Helvetica Neue"/>
                <a:cs typeface="Helvetica Neue"/>
                <a:sym typeface="Helvetica Neue"/>
              </a:rPr>
              <a:t>Änderungen zu verfolgen </a:t>
            </a:r>
            <a:r>
              <a:rPr lang="de-DE" sz="2200" dirty="0">
                <a:solidFill>
                  <a:schemeClr val="accent4"/>
                </a:solidFill>
                <a:latin typeface="+mn-lt"/>
                <a:ea typeface="Helvetica Neue"/>
                <a:cs typeface="Helvetica Neue"/>
                <a:sym typeface="Helvetica Neue"/>
              </a:rPr>
              <a:t>und </a:t>
            </a:r>
            <a:r>
              <a:rPr lang="de-DE" sz="2200" b="1" dirty="0">
                <a:solidFill>
                  <a:schemeClr val="accent4"/>
                </a:solidFill>
                <a:latin typeface="+mn-lt"/>
                <a:ea typeface="Helvetica Neue"/>
                <a:cs typeface="Helvetica Neue"/>
                <a:sym typeface="Helvetica Neue"/>
              </a:rPr>
              <a:t>die Historie </a:t>
            </a:r>
            <a:r>
              <a:rPr lang="de-DE" sz="2200" dirty="0">
                <a:solidFill>
                  <a:schemeClr val="accent4"/>
                </a:solidFill>
                <a:latin typeface="+mn-lt"/>
                <a:ea typeface="Helvetica Neue"/>
                <a:cs typeface="Helvetica Neue"/>
                <a:sym typeface="Helvetica Neue"/>
              </a:rPr>
              <a:t>der Revisionen zu </a:t>
            </a:r>
            <a:r>
              <a:rPr lang="de-DE" sz="2200" b="1" dirty="0">
                <a:solidFill>
                  <a:schemeClr val="accent4"/>
                </a:solidFill>
                <a:latin typeface="+mn-lt"/>
                <a:ea typeface="Helvetica Neue"/>
                <a:cs typeface="Helvetica Neue"/>
                <a:sym typeface="Helvetica Neue"/>
              </a:rPr>
              <a:t>verwalten </a:t>
            </a:r>
            <a:r>
              <a:rPr lang="de-DE" sz="2200" dirty="0">
                <a:solidFill>
                  <a:schemeClr val="accent4"/>
                </a:solidFill>
                <a:latin typeface="+mn-lt"/>
                <a:ea typeface="Helvetica Neue"/>
                <a:cs typeface="Helvetica Neue"/>
                <a:sym typeface="Wingdings" pitchFamily="2" charset="2"/>
              </a:rPr>
              <a:t> </a:t>
            </a:r>
            <a:r>
              <a:rPr lang="de-DE" sz="2200" b="1" dirty="0">
                <a:solidFill>
                  <a:schemeClr val="accent4"/>
                </a:solidFill>
                <a:latin typeface="+mn-lt"/>
                <a:ea typeface="Helvetica Neue"/>
                <a:cs typeface="Helvetica Neue"/>
                <a:sym typeface="Wingdings" pitchFamily="2" charset="2"/>
              </a:rPr>
              <a:t>Versionskontrolle</a:t>
            </a:r>
          </a:p>
          <a:p>
            <a:pPr marL="0" marR="0" lvl="0" indent="0" algn="just" rtl="0">
              <a:spcBef>
                <a:spcPts val="0"/>
              </a:spcBef>
              <a:spcAft>
                <a:spcPts val="0"/>
              </a:spcAft>
              <a:buNone/>
            </a:pPr>
            <a:endParaRPr lang="de-DE" sz="2200" b="1"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Wingdings" pitchFamily="2" charset="2"/>
              </a:rPr>
              <a:t>Bei diesem letzten Merkmal (Versionskontrolle) handelt es sich nicht nur um eine zeitliche und damit quantitative, sondern auch um eine </a:t>
            </a:r>
            <a:r>
              <a:rPr lang="de-DE" sz="2200" b="1" dirty="0">
                <a:solidFill>
                  <a:schemeClr val="accent4"/>
                </a:solidFill>
                <a:latin typeface="+mn-lt"/>
                <a:ea typeface="Helvetica Neue"/>
                <a:cs typeface="Helvetica Neue"/>
                <a:sym typeface="Wingdings" pitchFamily="2" charset="2"/>
              </a:rPr>
              <a:t>qualitative </a:t>
            </a:r>
            <a:r>
              <a:rPr lang="de-DE" sz="2200" dirty="0">
                <a:solidFill>
                  <a:schemeClr val="accent4"/>
                </a:solidFill>
                <a:latin typeface="+mn-lt"/>
                <a:ea typeface="Helvetica Neue"/>
                <a:cs typeface="Helvetica Neue"/>
                <a:sym typeface="Wingdings" pitchFamily="2" charset="2"/>
              </a:rPr>
              <a:t>Prüfung.</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Wingdings" pitchFamily="2" charset="2"/>
              </a:rPr>
              <a:t>Daher meldet sich </a:t>
            </a:r>
            <a:r>
              <a:rPr lang="de-DE" sz="2200" b="1" dirty="0">
                <a:solidFill>
                  <a:schemeClr val="accent4"/>
                </a:solidFill>
                <a:latin typeface="+mn-lt"/>
                <a:ea typeface="Helvetica Neue"/>
                <a:cs typeface="Helvetica Neue"/>
                <a:sym typeface="Wingdings" pitchFamily="2" charset="2"/>
              </a:rPr>
              <a:t>jeder Nutzer*in </a:t>
            </a:r>
            <a:r>
              <a:rPr lang="de-DE" sz="2200" dirty="0">
                <a:solidFill>
                  <a:schemeClr val="accent4"/>
                </a:solidFill>
                <a:latin typeface="+mn-lt"/>
                <a:ea typeface="Helvetica Neue"/>
                <a:cs typeface="Helvetica Neue"/>
                <a:sym typeface="Wingdings" pitchFamily="2" charset="2"/>
              </a:rPr>
              <a:t>mit seinem </a:t>
            </a:r>
            <a:r>
              <a:rPr lang="de-DE" sz="2200" b="1" dirty="0">
                <a:solidFill>
                  <a:schemeClr val="accent4"/>
                </a:solidFill>
                <a:latin typeface="+mn-lt"/>
                <a:ea typeface="Helvetica Neue"/>
                <a:cs typeface="Helvetica Neue"/>
                <a:sym typeface="Wingdings" pitchFamily="2" charset="2"/>
              </a:rPr>
              <a:t>eigenen Konto an</a:t>
            </a:r>
            <a:r>
              <a:rPr lang="de-DE" sz="2200" dirty="0">
                <a:solidFill>
                  <a:schemeClr val="accent4"/>
                </a:solidFill>
                <a:latin typeface="+mn-lt"/>
                <a:ea typeface="Helvetica Neue"/>
                <a:cs typeface="Helvetica Neue"/>
                <a:sym typeface="Wingdings" pitchFamily="2" charset="2"/>
              </a:rPr>
              <a:t>, und alle Änderungen, die von den einzelnen Konten der Mitentwickler des Dokuments vorgenommen werden, werden nachverfolgt und aufgezeichnet.</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Wingdings" pitchFamily="2" charset="2"/>
              </a:rPr>
              <a:t>Außerdem werden aufgrund der Simultanitätsfunktion </a:t>
            </a:r>
            <a:r>
              <a:rPr lang="de-DE" sz="2200" b="1" dirty="0">
                <a:solidFill>
                  <a:schemeClr val="accent4"/>
                </a:solidFill>
                <a:latin typeface="+mn-lt"/>
                <a:ea typeface="Helvetica Neue"/>
                <a:cs typeface="Helvetica Neue"/>
                <a:sym typeface="Wingdings" pitchFamily="2" charset="2"/>
              </a:rPr>
              <a:t>keine widersprüchlichen Kopien </a:t>
            </a:r>
            <a:r>
              <a:rPr lang="de-DE" sz="2200" dirty="0">
                <a:solidFill>
                  <a:schemeClr val="accent4"/>
                </a:solidFill>
                <a:latin typeface="+mn-lt"/>
                <a:ea typeface="Helvetica Neue"/>
                <a:cs typeface="Helvetica Neue"/>
                <a:sym typeface="Wingdings" pitchFamily="2" charset="2"/>
              </a:rPr>
              <a:t>erstellt. </a:t>
            </a:r>
            <a:endParaRPr lang="de-DE" sz="2200" dirty="0">
              <a:solidFill>
                <a:schemeClr val="accent4"/>
              </a:solidFill>
              <a:latin typeface="+mn-lt"/>
              <a:ea typeface="Helvetica Neue"/>
              <a:cs typeface="Helvetica Neue"/>
              <a:sym typeface="Helvetica Neue"/>
            </a:endParaRPr>
          </a:p>
        </p:txBody>
      </p:sp>
      <p:sp>
        <p:nvSpPr>
          <p:cNvPr id="4" name="Google Shape;57;p2">
            <a:extLst>
              <a:ext uri="{FF2B5EF4-FFF2-40B4-BE49-F238E27FC236}">
                <a16:creationId xmlns:a16="http://schemas.microsoft.com/office/drawing/2014/main" id="{07ADCF4A-7F15-8F98-AF89-015D65F3346F}"/>
              </a:ext>
            </a:extLst>
          </p:cNvPr>
          <p:cNvSpPr txBox="1"/>
          <p:nvPr/>
        </p:nvSpPr>
        <p:spPr>
          <a:xfrm>
            <a:off x="1219200" y="1780343"/>
            <a:ext cx="16560000" cy="738623"/>
          </a:xfrm>
          <a:prstGeom prst="rect">
            <a:avLst/>
          </a:prstGeom>
          <a:noFill/>
          <a:ln>
            <a:noFill/>
          </a:ln>
        </p:spPr>
        <p:txBody>
          <a:bodyPr spcFirstLastPara="1" wrap="square" lIns="91425" tIns="45700" rIns="91425" bIns="45700" anchor="t" anchorCtr="0">
            <a:spAutoFit/>
          </a:bodyPr>
          <a:lstStyle/>
          <a:p>
            <a:r>
              <a:rPr lang="de-DE" sz="4200" b="1">
                <a:solidFill>
                  <a:schemeClr val="accent4"/>
                </a:solidFill>
                <a:latin typeface="+mn-lt"/>
                <a:ea typeface="Helvetica Neue"/>
                <a:cs typeface="Helvetica Neue"/>
                <a:sym typeface="Helvetica Neue"/>
              </a:rPr>
              <a:t>2. Wichtige Tools und Plattformen für die gemeinsame Nutzung</a:t>
            </a:r>
          </a:p>
        </p:txBody>
      </p:sp>
    </p:spTree>
    <p:extLst>
      <p:ext uri="{BB962C8B-B14F-4D97-AF65-F5344CB8AC3E}">
        <p14:creationId xmlns:p14="http://schemas.microsoft.com/office/powerpoint/2010/main" val="3816525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58637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600" b="1" dirty="0">
                <a:solidFill>
                  <a:srgbClr val="58CDFC"/>
                </a:solidFill>
                <a:latin typeface="+mn-lt"/>
                <a:ea typeface="Helvetica Neue"/>
                <a:cs typeface="Helvetica Neue"/>
                <a:sym typeface="Helvetica Neue"/>
              </a:rPr>
              <a:t>Videokonferenzen: Gemeinsame Nutzung von Bildschirmen und Präsentationen</a:t>
            </a:r>
          </a:p>
          <a:p>
            <a:pPr marL="0" marR="0" lvl="0" indent="0" algn="just" rtl="0">
              <a:spcBef>
                <a:spcPts val="0"/>
              </a:spcBef>
              <a:spcAft>
                <a:spcPts val="0"/>
              </a:spcAft>
              <a:buNone/>
            </a:pPr>
            <a:endParaRPr lang="de-DE" sz="22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Die digitale gemeinsame Nutzung von Videokonferenzen hat die </a:t>
            </a:r>
            <a:r>
              <a:rPr lang="de-DE" sz="2200" b="1" dirty="0">
                <a:solidFill>
                  <a:schemeClr val="accent4"/>
                </a:solidFill>
                <a:latin typeface="+mn-lt"/>
                <a:ea typeface="Helvetica Neue"/>
                <a:cs typeface="Helvetica Neue"/>
                <a:sym typeface="Helvetica Neue"/>
              </a:rPr>
              <a:t>Durchführung virtueller Besprechungen und Präsentationen </a:t>
            </a:r>
            <a:r>
              <a:rPr lang="de-DE" sz="2200" dirty="0">
                <a:solidFill>
                  <a:schemeClr val="accent4"/>
                </a:solidFill>
                <a:latin typeface="+mn-lt"/>
                <a:ea typeface="Helvetica Neue"/>
                <a:cs typeface="Helvetica Neue"/>
                <a:sym typeface="Helvetica Neue"/>
              </a:rPr>
              <a:t>unabhängig von Standort und Zeitzone erleichtert </a:t>
            </a:r>
            <a:r>
              <a:rPr lang="de-DE" sz="2200" dirty="0">
                <a:solidFill>
                  <a:schemeClr val="accent4"/>
                </a:solidFill>
                <a:latin typeface="+mn-lt"/>
                <a:ea typeface="Helvetica Neue"/>
                <a:cs typeface="Helvetica Neue"/>
                <a:sym typeface="Wingdings" pitchFamily="2" charset="2"/>
              </a:rPr>
              <a:t> </a:t>
            </a:r>
            <a:r>
              <a:rPr lang="de-DE" sz="2200" b="1" dirty="0">
                <a:solidFill>
                  <a:schemeClr val="accent4"/>
                </a:solidFill>
                <a:latin typeface="+mn-lt"/>
                <a:ea typeface="Helvetica Neue"/>
                <a:cs typeface="Helvetica Neue"/>
                <a:sym typeface="Wingdings" pitchFamily="2" charset="2"/>
              </a:rPr>
              <a:t>Zusammenarbeit und Fernarbeit</a:t>
            </a:r>
          </a:p>
          <a:p>
            <a:pPr marL="0" marR="0" lvl="0" indent="0" algn="just" rtl="0">
              <a:spcBef>
                <a:spcPts val="0"/>
              </a:spcBef>
              <a:spcAft>
                <a:spcPts val="0"/>
              </a:spcAft>
              <a:buNone/>
            </a:pPr>
            <a:endParaRPr lang="de-DE" sz="2200" b="1"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Wingdings" pitchFamily="2" charset="2"/>
              </a:rPr>
              <a:t>Die Grundlage der Interaktion bei einer Videokonferenz ist die </a:t>
            </a:r>
            <a:r>
              <a:rPr lang="de-DE" sz="2200" b="1" dirty="0">
                <a:solidFill>
                  <a:schemeClr val="accent4"/>
                </a:solidFill>
                <a:latin typeface="+mn-lt"/>
                <a:ea typeface="Helvetica Neue"/>
                <a:cs typeface="Helvetica Neue"/>
                <a:sym typeface="Wingdings" pitchFamily="2" charset="2"/>
              </a:rPr>
              <a:t>Aktivierung der Videokamera und des Mikrofons</a:t>
            </a:r>
            <a:r>
              <a:rPr lang="de-DE" sz="2200" dirty="0">
                <a:solidFill>
                  <a:schemeClr val="accent4"/>
                </a:solidFill>
                <a:latin typeface="+mn-lt"/>
                <a:ea typeface="Helvetica Neue"/>
                <a:cs typeface="Helvetica Neue"/>
                <a:sym typeface="Wingdings" pitchFamily="2" charset="2"/>
              </a:rPr>
              <a:t>, die es ermöglichen, die </a:t>
            </a:r>
            <a:r>
              <a:rPr lang="de-DE" sz="2200" b="1" dirty="0">
                <a:solidFill>
                  <a:schemeClr val="accent4"/>
                </a:solidFill>
                <a:latin typeface="+mn-lt"/>
                <a:ea typeface="Helvetica Neue"/>
                <a:cs typeface="Helvetica Neue"/>
                <a:sym typeface="Wingdings" pitchFamily="2" charset="2"/>
              </a:rPr>
              <a:t>Interaktion von Angesicht zu Angesicht </a:t>
            </a:r>
            <a:r>
              <a:rPr lang="de-DE" sz="2200" dirty="0">
                <a:solidFill>
                  <a:schemeClr val="accent4"/>
                </a:solidFill>
                <a:latin typeface="+mn-lt"/>
                <a:ea typeface="Helvetica Neue"/>
                <a:cs typeface="Helvetica Neue"/>
                <a:sym typeface="Wingdings" pitchFamily="2" charset="2"/>
              </a:rPr>
              <a:t>in einer virtuellen Umgebung nachzubilden und auch Fragen zu stellen, die sofortiges Feedback liefern.</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Wingdings" pitchFamily="2" charset="2"/>
              </a:rPr>
              <a:t>Darüber hinaus findet der </a:t>
            </a:r>
            <a:r>
              <a:rPr lang="de-DE" sz="2200" b="1" dirty="0">
                <a:solidFill>
                  <a:schemeClr val="accent4"/>
                </a:solidFill>
                <a:latin typeface="+mn-lt"/>
                <a:ea typeface="Helvetica Neue"/>
                <a:cs typeface="Helvetica Neue"/>
                <a:sym typeface="Wingdings" pitchFamily="2" charset="2"/>
              </a:rPr>
              <a:t>digitale </a:t>
            </a:r>
            <a:r>
              <a:rPr lang="de-DE" sz="2200" dirty="0">
                <a:solidFill>
                  <a:schemeClr val="accent4"/>
                </a:solidFill>
                <a:latin typeface="+mn-lt"/>
                <a:ea typeface="Helvetica Neue"/>
                <a:cs typeface="Helvetica Neue"/>
                <a:sym typeface="Wingdings" pitchFamily="2" charset="2"/>
              </a:rPr>
              <a:t>Informationsaustausch</a:t>
            </a:r>
            <a:r>
              <a:rPr lang="de-DE" sz="2200" b="1" dirty="0">
                <a:solidFill>
                  <a:schemeClr val="accent4"/>
                </a:solidFill>
                <a:latin typeface="+mn-lt"/>
                <a:ea typeface="Helvetica Neue"/>
                <a:cs typeface="Helvetica Neue"/>
                <a:sym typeface="Wingdings" pitchFamily="2" charset="2"/>
              </a:rPr>
              <a:t> hauptsächlich </a:t>
            </a:r>
            <a:r>
              <a:rPr lang="de-DE" sz="2200" dirty="0">
                <a:solidFill>
                  <a:schemeClr val="accent4"/>
                </a:solidFill>
                <a:latin typeface="+mn-lt"/>
                <a:ea typeface="Helvetica Neue"/>
                <a:cs typeface="Helvetica Neue"/>
                <a:sym typeface="Wingdings" pitchFamily="2" charset="2"/>
              </a:rPr>
              <a:t>über die </a:t>
            </a:r>
            <a:r>
              <a:rPr lang="de-DE" sz="2200" b="1" dirty="0">
                <a:solidFill>
                  <a:schemeClr val="accent4"/>
                </a:solidFill>
                <a:latin typeface="+mn-lt"/>
                <a:ea typeface="Helvetica Neue"/>
                <a:cs typeface="Helvetica Neue"/>
                <a:sym typeface="Wingdings" pitchFamily="2" charset="2"/>
              </a:rPr>
              <a:t>gemeinsame Nutzung von Bildschirmen und Präsentationen statt</a:t>
            </a:r>
            <a:r>
              <a:rPr lang="de-DE" sz="2200" dirty="0">
                <a:solidFill>
                  <a:schemeClr val="accent4"/>
                </a:solidFill>
                <a:latin typeface="+mn-lt"/>
                <a:ea typeface="Helvetica Neue"/>
                <a:cs typeface="Helvetica Neue"/>
                <a:sym typeface="Wingdings" pitchFamily="2" charset="2"/>
              </a:rPr>
              <a:t>.</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Wingdings" pitchFamily="2" charset="2"/>
            </a:endParaRPr>
          </a:p>
          <a:p>
            <a:pPr algn="just"/>
            <a:r>
              <a:rPr lang="de-DE" sz="2200" dirty="0">
                <a:solidFill>
                  <a:schemeClr val="accent4"/>
                </a:solidFill>
                <a:latin typeface="+mn-lt"/>
                <a:ea typeface="Helvetica Neue"/>
                <a:cs typeface="Helvetica Neue"/>
                <a:sym typeface="Wingdings" pitchFamily="2" charset="2"/>
              </a:rPr>
              <a:t>Insbesondere können Benutzer ihre Bildschirme gemeinsam nutzen, um Präsentationen, Dokumente oder andere visuelle Inhalte während virtueller Meetings zu zeigen. Dies ermöglicht eine effektive Zusammenarbeit, Fernpräsentationen und Demonstrationen.</a:t>
            </a:r>
          </a:p>
          <a:p>
            <a:pPr algn="just"/>
            <a:endParaRPr lang="de-DE" sz="2200" dirty="0">
              <a:solidFill>
                <a:schemeClr val="accent4"/>
              </a:solidFill>
              <a:latin typeface="+mn-lt"/>
              <a:ea typeface="Helvetica Neue"/>
              <a:cs typeface="Helvetica Neue"/>
              <a:sym typeface="Wingdings" pitchFamily="2" charset="2"/>
            </a:endParaRPr>
          </a:p>
          <a:p>
            <a:pPr algn="just"/>
            <a:endParaRPr lang="de-DE" sz="2200" dirty="0">
              <a:solidFill>
                <a:schemeClr val="accent4"/>
              </a:solidFill>
              <a:latin typeface="+mn-lt"/>
              <a:ea typeface="Helvetica Neue"/>
              <a:cs typeface="Helvetica Neue"/>
              <a:sym typeface="Wingdings" pitchFamily="2" charset="2"/>
            </a:endParaRPr>
          </a:p>
          <a:p>
            <a:pPr algn="just"/>
            <a:r>
              <a:rPr lang="de-DE" sz="2200" dirty="0">
                <a:solidFill>
                  <a:schemeClr val="accent4"/>
                </a:solidFill>
                <a:latin typeface="+mn-lt"/>
                <a:ea typeface="Helvetica Neue"/>
                <a:cs typeface="Helvetica Neue"/>
                <a:sym typeface="Wingdings" pitchFamily="2" charset="2"/>
              </a:rPr>
              <a:t>...</a:t>
            </a:r>
            <a:r>
              <a:rPr lang="de-DE" sz="2200" b="1" dirty="0">
                <a:solidFill>
                  <a:schemeClr val="accent4"/>
                </a:solidFill>
                <a:latin typeface="+mn-lt"/>
                <a:ea typeface="Helvetica Neue"/>
                <a:cs typeface="Helvetica Neue"/>
                <a:sym typeface="Wingdings" pitchFamily="2" charset="2"/>
              </a:rPr>
              <a:t>nebenbei bemerkt</a:t>
            </a:r>
            <a:r>
              <a:rPr lang="de-DE" sz="2200" dirty="0">
                <a:solidFill>
                  <a:schemeClr val="accent4"/>
                </a:solidFill>
                <a:latin typeface="+mn-lt"/>
                <a:ea typeface="Helvetica Neue"/>
                <a:cs typeface="Helvetica Neue"/>
                <a:sym typeface="Wingdings" pitchFamily="2" charset="2"/>
              </a:rPr>
              <a:t>: Videokonferenzplattformen sind </a:t>
            </a:r>
            <a:r>
              <a:rPr lang="de-DE" sz="2200" b="1" dirty="0">
                <a:solidFill>
                  <a:schemeClr val="accent4"/>
                </a:solidFill>
                <a:latin typeface="+mn-lt"/>
                <a:ea typeface="Helvetica Neue"/>
                <a:cs typeface="Helvetica Neue"/>
                <a:sym typeface="Wingdings" pitchFamily="2" charset="2"/>
              </a:rPr>
              <a:t>kosteneffizient </a:t>
            </a:r>
            <a:r>
              <a:rPr lang="de-DE" sz="2200" dirty="0">
                <a:solidFill>
                  <a:schemeClr val="accent4"/>
                </a:solidFill>
                <a:latin typeface="+mn-lt"/>
                <a:ea typeface="Helvetica Neue"/>
                <a:cs typeface="Helvetica Neue"/>
                <a:sym typeface="Wingdings" pitchFamily="2" charset="2"/>
              </a:rPr>
              <a:t>und verringern die Notwendigkeit von Reisen und persönlichen Treffen.</a:t>
            </a:r>
          </a:p>
        </p:txBody>
      </p:sp>
      <p:sp>
        <p:nvSpPr>
          <p:cNvPr id="4" name="Google Shape;57;p2">
            <a:extLst>
              <a:ext uri="{FF2B5EF4-FFF2-40B4-BE49-F238E27FC236}">
                <a16:creationId xmlns:a16="http://schemas.microsoft.com/office/drawing/2014/main" id="{4AEDA673-E523-6F09-E831-3D13F6A1E18E}"/>
              </a:ext>
            </a:extLst>
          </p:cNvPr>
          <p:cNvSpPr txBox="1"/>
          <p:nvPr/>
        </p:nvSpPr>
        <p:spPr>
          <a:xfrm>
            <a:off x="1219200" y="1780343"/>
            <a:ext cx="16560000" cy="738623"/>
          </a:xfrm>
          <a:prstGeom prst="rect">
            <a:avLst/>
          </a:prstGeom>
          <a:noFill/>
          <a:ln>
            <a:noFill/>
          </a:ln>
        </p:spPr>
        <p:txBody>
          <a:bodyPr spcFirstLastPara="1" wrap="square" lIns="91425" tIns="45700" rIns="91425" bIns="45700" anchor="t" anchorCtr="0">
            <a:spAutoFit/>
          </a:bodyPr>
          <a:lstStyle/>
          <a:p>
            <a:r>
              <a:rPr lang="de-DE" sz="4200" b="1">
                <a:solidFill>
                  <a:schemeClr val="accent4"/>
                </a:solidFill>
                <a:latin typeface="+mn-lt"/>
                <a:ea typeface="Helvetica Neue"/>
                <a:cs typeface="Helvetica Neue"/>
                <a:sym typeface="Helvetica Neue"/>
              </a:rPr>
              <a:t>2. Wichtige Tools und Plattformen für die gemeinsame Nutzung</a:t>
            </a:r>
          </a:p>
        </p:txBody>
      </p:sp>
    </p:spTree>
    <p:extLst>
      <p:ext uri="{BB962C8B-B14F-4D97-AF65-F5344CB8AC3E}">
        <p14:creationId xmlns:p14="http://schemas.microsoft.com/office/powerpoint/2010/main" val="1990269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706755"/>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p2">
            <a:extLst>
              <a:ext uri="{FF2B5EF4-FFF2-40B4-BE49-F238E27FC236}">
                <a16:creationId xmlns:a16="http://schemas.microsoft.com/office/drawing/2014/main" id="{81FEC6AB-D67B-AD83-C357-2E741E5F3584}"/>
              </a:ext>
            </a:extLst>
          </p:cNvPr>
          <p:cNvSpPr txBox="1"/>
          <p:nvPr/>
        </p:nvSpPr>
        <p:spPr>
          <a:xfrm>
            <a:off x="7463485" y="1780343"/>
            <a:ext cx="336103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6000" b="1" dirty="0">
                <a:solidFill>
                  <a:srgbClr val="58CDFC"/>
                </a:solidFill>
                <a:latin typeface="+mn-lt"/>
                <a:ea typeface="Helvetica Neue"/>
                <a:cs typeface="Helvetica Neue"/>
                <a:sym typeface="Helvetica Neue"/>
              </a:rPr>
              <a:t>Unit 3</a:t>
            </a:r>
            <a:endParaRPr lang="de-DE" sz="6000" dirty="0">
              <a:solidFill>
                <a:srgbClr val="58CDFC"/>
              </a:solidFill>
              <a:latin typeface="+mn-lt"/>
            </a:endParaRPr>
          </a:p>
        </p:txBody>
      </p:sp>
      <p:sp>
        <p:nvSpPr>
          <p:cNvPr id="3" name="Google Shape;105;p4">
            <a:extLst>
              <a:ext uri="{FF2B5EF4-FFF2-40B4-BE49-F238E27FC236}">
                <a16:creationId xmlns:a16="http://schemas.microsoft.com/office/drawing/2014/main" id="{CCD5EF2D-AE34-EEEB-931D-C98397FEB684}"/>
              </a:ext>
            </a:extLst>
          </p:cNvPr>
          <p:cNvSpPr txBox="1"/>
          <p:nvPr/>
        </p:nvSpPr>
        <p:spPr>
          <a:xfrm>
            <a:off x="2663190" y="2835882"/>
            <a:ext cx="12961620" cy="830956"/>
          </a:xfrm>
          <a:prstGeom prst="rect">
            <a:avLst/>
          </a:prstGeom>
          <a:noFill/>
          <a:ln>
            <a:noFill/>
          </a:ln>
        </p:spPr>
        <p:txBody>
          <a:bodyPr spcFirstLastPara="1" wrap="square" lIns="91425" tIns="45700" rIns="91425" bIns="45700" anchor="t" anchorCtr="0">
            <a:spAutoFit/>
          </a:bodyPr>
          <a:lstStyle/>
          <a:p>
            <a:pPr algn="ctr">
              <a:buClr>
                <a:srgbClr val="4D94B7"/>
              </a:buClr>
              <a:buSzPts val="4800"/>
            </a:pPr>
            <a:r>
              <a:rPr lang="de-DE" sz="4800" b="1" dirty="0">
                <a:solidFill>
                  <a:schemeClr val="dk1"/>
                </a:solidFill>
                <a:latin typeface="+mn-lt"/>
                <a:ea typeface="Helvetica Neue"/>
                <a:cs typeface="Helvetica Neue"/>
                <a:sym typeface="Helvetica Neue"/>
              </a:rPr>
              <a:t>Praktische Tipps und häufige Fallstricke</a:t>
            </a:r>
            <a:endParaRPr lang="de-DE" sz="4800" b="1" dirty="0">
              <a:latin typeface="+mn-lt"/>
            </a:endParaRPr>
          </a:p>
        </p:txBody>
      </p:sp>
    </p:spTree>
    <p:extLst>
      <p:ext uri="{BB962C8B-B14F-4D97-AF65-F5344CB8AC3E}">
        <p14:creationId xmlns:p14="http://schemas.microsoft.com/office/powerpoint/2010/main" val="3637868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37093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600" b="1" dirty="0">
                <a:solidFill>
                  <a:srgbClr val="58CDFC"/>
                </a:solidFill>
                <a:latin typeface="+mn-lt"/>
                <a:ea typeface="Helvetica Neue"/>
                <a:cs typeface="Helvetica Neue"/>
                <a:sym typeface="Helvetica Neue"/>
              </a:rPr>
              <a:t>Gemeinsame Dateien verwalten</a:t>
            </a:r>
          </a:p>
          <a:p>
            <a:pPr marL="0" marR="0" lvl="0" indent="0" algn="just" rtl="0">
              <a:spcBef>
                <a:spcPts val="0"/>
              </a:spcBef>
              <a:spcAft>
                <a:spcPts val="0"/>
              </a:spcAft>
              <a:buNone/>
            </a:pPr>
            <a:endParaRPr lang="de-DE" sz="22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000" dirty="0">
                <a:solidFill>
                  <a:schemeClr val="accent4"/>
                </a:solidFill>
                <a:latin typeface="+mn-lt"/>
                <a:ea typeface="Helvetica Neue"/>
                <a:cs typeface="Helvetica Neue"/>
                <a:sym typeface="Helvetica Neue"/>
              </a:rPr>
              <a:t>Nachdem wir die wichtigsten digitalen Werkzeuge und Plattformen für die gemeinsame Nutzung vorgestellt haben, wollen wir nun auf </a:t>
            </a:r>
            <a:r>
              <a:rPr lang="de-DE" sz="2000" b="1" dirty="0">
                <a:solidFill>
                  <a:schemeClr val="accent4"/>
                </a:solidFill>
                <a:latin typeface="+mn-lt"/>
                <a:ea typeface="Helvetica Neue"/>
                <a:cs typeface="Helvetica Neue"/>
                <a:sym typeface="Helvetica Neue"/>
              </a:rPr>
              <a:t>die Bedeutung der Verwaltung der gemeinsamen Informationen und Dateien </a:t>
            </a:r>
            <a:r>
              <a:rPr lang="de-DE" sz="2000" dirty="0">
                <a:solidFill>
                  <a:schemeClr val="accent4"/>
                </a:solidFill>
                <a:latin typeface="+mn-lt"/>
                <a:ea typeface="Helvetica Neue"/>
                <a:cs typeface="Helvetica Neue"/>
                <a:sym typeface="Helvetica Neue"/>
              </a:rPr>
              <a:t>eingehen</a:t>
            </a:r>
            <a:r>
              <a:rPr lang="de-DE" sz="2000" b="1" dirty="0">
                <a:solidFill>
                  <a:schemeClr val="accent4"/>
                </a:solidFill>
                <a:latin typeface="+mn-lt"/>
                <a:ea typeface="Helvetica Neue"/>
                <a:cs typeface="Helvetica Neue"/>
                <a:sym typeface="Helvetica Neue"/>
              </a:rPr>
              <a:t>. Eine </a:t>
            </a:r>
            <a:r>
              <a:rPr lang="de-DE" sz="2000" dirty="0">
                <a:solidFill>
                  <a:schemeClr val="accent4"/>
                </a:solidFill>
                <a:latin typeface="+mn-lt"/>
                <a:ea typeface="Helvetica Neue"/>
                <a:cs typeface="Helvetica Neue"/>
                <a:sym typeface="Wingdings" pitchFamily="2" charset="2"/>
              </a:rPr>
              <a:t>effektive Verwaltung ist </a:t>
            </a:r>
            <a:r>
              <a:rPr lang="de-DE" sz="2000" b="1" dirty="0">
                <a:solidFill>
                  <a:schemeClr val="accent4"/>
                </a:solidFill>
                <a:latin typeface="+mn-lt"/>
                <a:ea typeface="Helvetica Neue"/>
                <a:cs typeface="Helvetica Neue"/>
                <a:sym typeface="Wingdings" pitchFamily="2" charset="2"/>
              </a:rPr>
              <a:t>für die Organisation und die Zugänglichkeit unerlässlich</a:t>
            </a:r>
            <a:r>
              <a:rPr lang="de-DE" sz="2000" dirty="0">
                <a:solidFill>
                  <a:schemeClr val="accent4"/>
                </a:solidFill>
                <a:latin typeface="+mn-lt"/>
                <a:ea typeface="Helvetica Neue"/>
                <a:cs typeface="Helvetica Neue"/>
                <a:sym typeface="Wingdings" pitchFamily="2" charset="2"/>
              </a:rPr>
              <a:t>.</a:t>
            </a:r>
          </a:p>
          <a:p>
            <a:pPr marL="0" marR="0" lvl="0" indent="0" algn="just" rtl="0">
              <a:spcBef>
                <a:spcPts val="0"/>
              </a:spcBef>
              <a:spcAft>
                <a:spcPts val="0"/>
              </a:spcAft>
              <a:buNone/>
            </a:pPr>
            <a:endParaRPr lang="de-DE" sz="20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de-DE" sz="2000" dirty="0">
                <a:solidFill>
                  <a:schemeClr val="accent4"/>
                </a:solidFill>
                <a:latin typeface="+mn-lt"/>
                <a:ea typeface="Helvetica Neue"/>
                <a:cs typeface="Helvetica Neue"/>
                <a:sym typeface="Wingdings" pitchFamily="2" charset="2"/>
              </a:rPr>
              <a:t>Die Benutzer sollten ein klares </a:t>
            </a:r>
            <a:r>
              <a:rPr lang="de-DE" sz="2000" b="1" dirty="0">
                <a:solidFill>
                  <a:schemeClr val="accent4"/>
                </a:solidFill>
                <a:latin typeface="+mn-lt"/>
                <a:ea typeface="Helvetica Neue"/>
                <a:cs typeface="Helvetica Neue"/>
                <a:sym typeface="Wingdings" pitchFamily="2" charset="2"/>
              </a:rPr>
              <a:t>Dateiorganisationssystem </a:t>
            </a:r>
            <a:r>
              <a:rPr lang="de-DE" sz="2000" dirty="0">
                <a:solidFill>
                  <a:schemeClr val="accent4"/>
                </a:solidFill>
                <a:latin typeface="+mn-lt"/>
                <a:ea typeface="Helvetica Neue"/>
                <a:cs typeface="Helvetica Neue"/>
                <a:sym typeface="Wingdings" pitchFamily="2" charset="2"/>
              </a:rPr>
              <a:t>und </a:t>
            </a:r>
            <a:r>
              <a:rPr lang="de-DE" sz="2000" b="1" dirty="0">
                <a:solidFill>
                  <a:schemeClr val="accent4"/>
                </a:solidFill>
                <a:latin typeface="+mn-lt"/>
                <a:ea typeface="Helvetica Neue"/>
                <a:cs typeface="Helvetica Neue"/>
                <a:sym typeface="Wingdings" pitchFamily="2" charset="2"/>
              </a:rPr>
              <a:t>Namenskonventionen </a:t>
            </a:r>
            <a:r>
              <a:rPr lang="de-DE" sz="2000" dirty="0">
                <a:solidFill>
                  <a:schemeClr val="accent4"/>
                </a:solidFill>
                <a:latin typeface="+mn-lt"/>
                <a:ea typeface="Helvetica Neue"/>
                <a:cs typeface="Helvetica Neue"/>
                <a:sym typeface="Wingdings" pitchFamily="2" charset="2"/>
              </a:rPr>
              <a:t>einführen, um ein einfaches Auffinden zu gewährleisten. Übrigens, hier sind die </a:t>
            </a:r>
            <a:r>
              <a:rPr lang="de-DE" sz="2000" b="1" dirty="0">
                <a:solidFill>
                  <a:schemeClr val="accent4"/>
                </a:solidFill>
                <a:latin typeface="+mn-lt"/>
                <a:ea typeface="Helvetica Neue"/>
                <a:cs typeface="Helvetica Neue"/>
                <a:sym typeface="Wingdings" pitchFamily="2" charset="2"/>
              </a:rPr>
              <a:t>besten Praktiken </a:t>
            </a:r>
            <a:r>
              <a:rPr lang="de-DE" sz="2000" dirty="0">
                <a:solidFill>
                  <a:schemeClr val="accent4"/>
                </a:solidFill>
                <a:latin typeface="+mn-lt"/>
                <a:ea typeface="Helvetica Neue"/>
                <a:cs typeface="Helvetica Neue"/>
                <a:sym typeface="Wingdings" pitchFamily="2" charset="2"/>
              </a:rPr>
              <a:t>am Beispiel eines Dokuments mit Eingaben für die Steuererklärung:</a:t>
            </a:r>
          </a:p>
          <a:p>
            <a:pPr marL="342900" marR="0" lvl="0" indent="-342900" algn="just" rtl="0">
              <a:spcBef>
                <a:spcPts val="0"/>
              </a:spcBef>
              <a:spcAft>
                <a:spcPts val="0"/>
              </a:spcAft>
              <a:buFont typeface="Arial" panose="020B0604020202020204" pitchFamily="34" charset="0"/>
              <a:buChar char="•"/>
            </a:pPr>
            <a:r>
              <a:rPr lang="de-DE" sz="2000" dirty="0">
                <a:solidFill>
                  <a:schemeClr val="accent4"/>
                </a:solidFill>
                <a:latin typeface="+mn-lt"/>
                <a:ea typeface="Helvetica Neue"/>
                <a:cs typeface="Helvetica Neue"/>
                <a:sym typeface="Wingdings" pitchFamily="2" charset="2"/>
              </a:rPr>
              <a:t>Verwenden Sie </a:t>
            </a:r>
            <a:r>
              <a:rPr lang="de-DE" sz="2000" b="1" dirty="0">
                <a:solidFill>
                  <a:schemeClr val="accent4"/>
                </a:solidFill>
                <a:latin typeface="+mn-lt"/>
                <a:ea typeface="Helvetica Neue"/>
                <a:cs typeface="Helvetica Neue"/>
                <a:sym typeface="Wingdings" pitchFamily="2" charset="2"/>
              </a:rPr>
              <a:t>beschreibende Dateinamen</a:t>
            </a:r>
            <a:r>
              <a:rPr lang="de-DE" sz="2000" dirty="0">
                <a:solidFill>
                  <a:schemeClr val="accent4"/>
                </a:solidFill>
                <a:latin typeface="+mn-lt"/>
                <a:ea typeface="Helvetica Neue"/>
                <a:cs typeface="Helvetica Neue"/>
                <a:sym typeface="Wingdings" pitchFamily="2" charset="2"/>
              </a:rPr>
              <a:t>, um zu speichern, weiterzugeben und die Navigation und Suche zu erleichtern.</a:t>
            </a:r>
          </a:p>
          <a:p>
            <a:pPr marR="0" lvl="0" algn="just" rtl="0">
              <a:spcBef>
                <a:spcPts val="0"/>
              </a:spcBef>
              <a:spcAft>
                <a:spcPts val="0"/>
              </a:spcAft>
            </a:pPr>
            <a:r>
              <a:rPr lang="de-DE" sz="2000" b="1" dirty="0">
                <a:solidFill>
                  <a:srgbClr val="00CCFF"/>
                </a:solidFill>
                <a:latin typeface="+mn-lt"/>
                <a:ea typeface="Helvetica Neue"/>
                <a:cs typeface="Helvetica Neue"/>
                <a:sym typeface="Wingdings" pitchFamily="2" charset="2"/>
              </a:rPr>
              <a:t>Beispiel</a:t>
            </a:r>
            <a:r>
              <a:rPr lang="de-DE" sz="2000" dirty="0">
                <a:solidFill>
                  <a:schemeClr val="accent4"/>
                </a:solidFill>
                <a:latin typeface="+mn-lt"/>
                <a:ea typeface="Helvetica Neue"/>
                <a:cs typeface="Helvetica Neue"/>
                <a:sym typeface="Wingdings" pitchFamily="2" charset="2"/>
              </a:rPr>
              <a:t>: </a:t>
            </a:r>
            <a:r>
              <a:rPr lang="de-DE" sz="2000" b="1" dirty="0">
                <a:solidFill>
                  <a:srgbClr val="FF0000"/>
                </a:solidFill>
                <a:latin typeface="+mn-lt"/>
                <a:ea typeface="Helvetica Neue"/>
                <a:cs typeface="Helvetica Neue"/>
                <a:sym typeface="Wingdings" pitchFamily="2" charset="2"/>
              </a:rPr>
              <a:t>JJJJMMTT* </a:t>
            </a:r>
            <a:r>
              <a:rPr lang="de-DE" sz="2000" dirty="0">
                <a:solidFill>
                  <a:schemeClr val="accent1">
                    <a:lumMod val="50000"/>
                  </a:schemeClr>
                </a:solidFill>
                <a:latin typeface="+mn-lt"/>
                <a:ea typeface="Helvetica Neue"/>
                <a:cs typeface="Helvetica Neue"/>
                <a:sym typeface="Wingdings" pitchFamily="2" charset="2"/>
              </a:rPr>
              <a:t>Nachname der Person </a:t>
            </a:r>
            <a:r>
              <a:rPr lang="de-DE" sz="2000" dirty="0">
                <a:solidFill>
                  <a:srgbClr val="7030A0"/>
                </a:solidFill>
                <a:latin typeface="+mn-lt"/>
                <a:ea typeface="Helvetica Neue"/>
                <a:cs typeface="Helvetica Neue"/>
                <a:sym typeface="Wingdings" pitchFamily="2" charset="2"/>
              </a:rPr>
              <a:t>Thema </a:t>
            </a:r>
            <a:r>
              <a:rPr lang="de-DE" sz="2000" dirty="0">
                <a:solidFill>
                  <a:srgbClr val="008F00"/>
                </a:solidFill>
                <a:latin typeface="+mn-lt"/>
                <a:ea typeface="Helvetica Neue"/>
                <a:cs typeface="Helvetica Neue"/>
                <a:sym typeface="Wingdings" pitchFamily="2" charset="2"/>
              </a:rPr>
              <a:t>Jahr der Referenz</a:t>
            </a:r>
            <a:r>
              <a:rPr lang="de-DE" sz="2000" dirty="0">
                <a:solidFill>
                  <a:schemeClr val="accent4"/>
                </a:solidFill>
                <a:latin typeface="+mn-lt"/>
                <a:ea typeface="Helvetica Neue"/>
                <a:cs typeface="Helvetica Neue"/>
                <a:sym typeface="Wingdings" pitchFamily="2" charset="2"/>
              </a:rPr>
              <a:t>.docx</a:t>
            </a:r>
          </a:p>
          <a:p>
            <a:pPr marR="0" lvl="0" algn="just" rtl="0">
              <a:spcBef>
                <a:spcPts val="0"/>
              </a:spcBef>
              <a:spcAft>
                <a:spcPts val="0"/>
              </a:spcAft>
            </a:pPr>
            <a:r>
              <a:rPr lang="de-DE" sz="2000" b="1" dirty="0">
                <a:solidFill>
                  <a:schemeClr val="accent4"/>
                </a:solidFill>
                <a:latin typeface="+mn-lt"/>
                <a:ea typeface="Helvetica Neue"/>
                <a:cs typeface="Helvetica Neue"/>
                <a:sym typeface="Wingdings" pitchFamily="2" charset="2"/>
              </a:rPr>
              <a:t>		20230615 Smith Eingabe für Steuererklärung 2022.docx</a:t>
            </a:r>
          </a:p>
          <a:p>
            <a:pPr marR="0" lvl="0" algn="just" rtl="0">
              <a:spcBef>
                <a:spcPts val="0"/>
              </a:spcBef>
              <a:spcAft>
                <a:spcPts val="0"/>
              </a:spcAft>
            </a:pPr>
            <a:endParaRPr lang="de-DE" sz="2000" dirty="0">
              <a:solidFill>
                <a:schemeClr val="accent4"/>
              </a:solidFill>
              <a:latin typeface="+mn-lt"/>
              <a:ea typeface="Helvetica Neue"/>
              <a:cs typeface="Helvetica Neue"/>
              <a:sym typeface="Wingdings" pitchFamily="2" charset="2"/>
            </a:endParaRPr>
          </a:p>
          <a:p>
            <a:pPr marL="342900" marR="0" lvl="0" indent="-342900" algn="just" rtl="0">
              <a:spcBef>
                <a:spcPts val="0"/>
              </a:spcBef>
              <a:spcAft>
                <a:spcPts val="0"/>
              </a:spcAft>
              <a:buFont typeface="Arial" panose="020B0604020202020204" pitchFamily="34" charset="0"/>
              <a:buChar char="•"/>
            </a:pPr>
            <a:r>
              <a:rPr lang="de-DE" sz="2000" dirty="0">
                <a:solidFill>
                  <a:schemeClr val="accent4"/>
                </a:solidFill>
                <a:latin typeface="+mn-lt"/>
                <a:ea typeface="Helvetica Neue"/>
                <a:cs typeface="Helvetica Neue"/>
                <a:sym typeface="Wingdings" pitchFamily="2" charset="2"/>
              </a:rPr>
              <a:t>Nutzung von Funktionen wie </a:t>
            </a:r>
            <a:r>
              <a:rPr lang="de-DE" sz="2000" b="1" dirty="0">
                <a:solidFill>
                  <a:schemeClr val="accent4"/>
                </a:solidFill>
                <a:latin typeface="+mn-lt"/>
                <a:ea typeface="Helvetica Neue"/>
                <a:cs typeface="Helvetica Neue"/>
                <a:sym typeface="Wingdings" pitchFamily="2" charset="2"/>
              </a:rPr>
              <a:t>Zeit- und Versionskontrolle</a:t>
            </a:r>
            <a:r>
              <a:rPr lang="de-DE" sz="2000" dirty="0">
                <a:solidFill>
                  <a:schemeClr val="accent4"/>
                </a:solidFill>
                <a:latin typeface="+mn-lt"/>
                <a:ea typeface="Helvetica Neue"/>
                <a:cs typeface="Helvetica Neue"/>
                <a:sym typeface="Wingdings" pitchFamily="2" charset="2"/>
              </a:rPr>
              <a:t>, um Änderungen zu verfolgen und eine Historie der Dokumentüberarbeitungen zu führen</a:t>
            </a:r>
          </a:p>
          <a:p>
            <a:pPr marR="0" lvl="0" algn="just" rtl="0">
              <a:spcBef>
                <a:spcPts val="0"/>
              </a:spcBef>
              <a:spcAft>
                <a:spcPts val="0"/>
              </a:spcAft>
            </a:pPr>
            <a:r>
              <a:rPr lang="de-DE" sz="2000" dirty="0">
                <a:solidFill>
                  <a:schemeClr val="accent4"/>
                </a:solidFill>
                <a:latin typeface="+mn-lt"/>
                <a:ea typeface="Helvetica Neue"/>
                <a:cs typeface="Helvetica Neue"/>
                <a:sym typeface="Wingdings" pitchFamily="2" charset="2"/>
              </a:rPr>
              <a:t>In unserem </a:t>
            </a:r>
            <a:r>
              <a:rPr lang="de-DE" sz="2000" b="1" dirty="0">
                <a:solidFill>
                  <a:srgbClr val="00CCFF"/>
                </a:solidFill>
                <a:latin typeface="+mn-lt"/>
                <a:ea typeface="Helvetica Neue"/>
                <a:cs typeface="Helvetica Neue"/>
                <a:sym typeface="Wingdings" pitchFamily="2" charset="2"/>
              </a:rPr>
              <a:t>Beispiel </a:t>
            </a:r>
            <a:r>
              <a:rPr lang="de-DE" sz="2000" dirty="0">
                <a:solidFill>
                  <a:schemeClr val="accent4"/>
                </a:solidFill>
                <a:latin typeface="+mn-lt"/>
                <a:ea typeface="Helvetica Neue"/>
                <a:cs typeface="Helvetica Neue"/>
                <a:sym typeface="Wingdings" pitchFamily="2" charset="2"/>
              </a:rPr>
              <a:t>(Steuererklärung) ist </a:t>
            </a:r>
            <a:r>
              <a:rPr lang="de-DE" sz="2000" b="0" i="0" dirty="0">
                <a:solidFill>
                  <a:schemeClr val="accent4"/>
                </a:solidFill>
                <a:effectLst/>
                <a:latin typeface="Arial" panose="020B0604020202020204" pitchFamily="34" charset="0"/>
                <a:cs typeface="Arial" panose="020B0604020202020204" pitchFamily="34" charset="0"/>
              </a:rPr>
              <a:t>es wichtig, </a:t>
            </a:r>
            <a:r>
              <a:rPr lang="de-DE" sz="2000" b="1" i="0" dirty="0">
                <a:solidFill>
                  <a:schemeClr val="accent4"/>
                </a:solidFill>
                <a:effectLst/>
                <a:latin typeface="Arial" panose="020B0604020202020204" pitchFamily="34" charset="0"/>
                <a:cs typeface="Arial" panose="020B0604020202020204" pitchFamily="34" charset="0"/>
              </a:rPr>
              <a:t>mehrere Versionen </a:t>
            </a:r>
            <a:r>
              <a:rPr lang="de-DE" sz="2000" b="0" i="0" dirty="0">
                <a:solidFill>
                  <a:schemeClr val="accent4"/>
                </a:solidFill>
                <a:effectLst/>
                <a:latin typeface="Arial" panose="020B0604020202020204" pitchFamily="34" charset="0"/>
                <a:cs typeface="Arial" panose="020B0604020202020204" pitchFamily="34" charset="0"/>
              </a:rPr>
              <a:t>des Dokuments zu speichern, wenn Änderungen vorgenommen werden. Dies kann erreicht werden, indem man Kopien der Datei mit unterschiedlichen Daten erstellt und die vorherigen Versionen </a:t>
            </a:r>
            <a:r>
              <a:rPr lang="de-DE" sz="2000" b="1" i="0" dirty="0">
                <a:solidFill>
                  <a:schemeClr val="accent4"/>
                </a:solidFill>
                <a:effectLst/>
                <a:latin typeface="Arial" panose="020B0604020202020204" pitchFamily="34" charset="0"/>
                <a:cs typeface="Arial" panose="020B0604020202020204" pitchFamily="34" charset="0"/>
              </a:rPr>
              <a:t>wie</a:t>
            </a:r>
            <a:r>
              <a:rPr lang="de-DE" sz="2000" b="0" i="0" dirty="0">
                <a:solidFill>
                  <a:schemeClr val="accent4"/>
                </a:solidFill>
                <a:effectLst/>
                <a:latin typeface="Arial" panose="020B0604020202020204" pitchFamily="34" charset="0"/>
                <a:cs typeface="Arial" panose="020B0604020202020204" pitchFamily="34" charset="0"/>
              </a:rPr>
              <a:t> folgt speichert:</a:t>
            </a:r>
          </a:p>
          <a:p>
            <a:pPr marR="0" lvl="0" algn="just" rtl="0">
              <a:spcBef>
                <a:spcPts val="0"/>
              </a:spcBef>
              <a:spcAft>
                <a:spcPts val="0"/>
              </a:spcAft>
            </a:pPr>
            <a:r>
              <a:rPr lang="de-DE" sz="2000" b="1" dirty="0">
                <a:solidFill>
                  <a:schemeClr val="accent4"/>
                </a:solidFill>
                <a:latin typeface="Arial" panose="020B0604020202020204" pitchFamily="34" charset="0"/>
                <a:ea typeface="Helvetica Neue"/>
                <a:cs typeface="Arial" panose="020B0604020202020204" pitchFamily="34" charset="0"/>
                <a:sym typeface="Wingdings" pitchFamily="2" charset="2"/>
              </a:rPr>
              <a:t>		20230515 Smith Eingabe für Steuererklärung - 2022.docx</a:t>
            </a:r>
          </a:p>
          <a:p>
            <a:pPr marR="0" lvl="0" algn="just" rtl="0">
              <a:spcBef>
                <a:spcPts val="0"/>
              </a:spcBef>
              <a:spcAft>
                <a:spcPts val="0"/>
              </a:spcAft>
            </a:pPr>
            <a:r>
              <a:rPr lang="de-DE" sz="2000" b="1" dirty="0">
                <a:solidFill>
                  <a:schemeClr val="accent4"/>
                </a:solidFill>
                <a:latin typeface="Arial" panose="020B0604020202020204" pitchFamily="34" charset="0"/>
                <a:ea typeface="Helvetica Neue"/>
                <a:cs typeface="Arial" panose="020B0604020202020204" pitchFamily="34" charset="0"/>
                <a:sym typeface="Wingdings" pitchFamily="2" charset="2"/>
              </a:rPr>
              <a:t>		20230601 Smith Eingabe für Steuererklärung - 2022.docx</a:t>
            </a:r>
          </a:p>
          <a:p>
            <a:pPr marR="0" lvl="0" algn="just" rtl="0">
              <a:spcBef>
                <a:spcPts val="0"/>
              </a:spcBef>
              <a:spcAft>
                <a:spcPts val="0"/>
              </a:spcAft>
            </a:pPr>
            <a:r>
              <a:rPr lang="de-DE" sz="2000" b="1" dirty="0">
                <a:solidFill>
                  <a:schemeClr val="accent4"/>
                </a:solidFill>
                <a:latin typeface="Arial" panose="020B0604020202020204" pitchFamily="34" charset="0"/>
                <a:ea typeface="Helvetica Neue"/>
                <a:cs typeface="Arial" panose="020B0604020202020204" pitchFamily="34" charset="0"/>
                <a:sym typeface="Wingdings" pitchFamily="2" charset="2"/>
              </a:rPr>
              <a:t>		20230615 Smith Eingabe für Steuererklärung - 2022.docx</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738623"/>
          </a:xfrm>
          <a:prstGeom prst="rect">
            <a:avLst/>
          </a:prstGeom>
          <a:noFill/>
          <a:ln>
            <a:noFill/>
          </a:ln>
        </p:spPr>
        <p:txBody>
          <a:bodyPr spcFirstLastPara="1" wrap="square" lIns="91425" tIns="45700" rIns="91425" bIns="45700" anchor="t" anchorCtr="0">
            <a:spAutoFit/>
          </a:bodyPr>
          <a:lstStyle/>
          <a:p>
            <a:r>
              <a:rPr lang="de-DE" sz="4200" b="1">
                <a:solidFill>
                  <a:schemeClr val="accent4"/>
                </a:solidFill>
                <a:latin typeface="+mn-lt"/>
                <a:ea typeface="Helvetica Neue"/>
                <a:cs typeface="Helvetica Neue"/>
                <a:sym typeface="Helvetica Neue"/>
              </a:rPr>
              <a:t>3. Praktische Tipps und häufige Fallstricke</a:t>
            </a:r>
          </a:p>
        </p:txBody>
      </p:sp>
      <p:sp>
        <p:nvSpPr>
          <p:cNvPr id="5" name="CasellaDiTesto 4">
            <a:extLst>
              <a:ext uri="{FF2B5EF4-FFF2-40B4-BE49-F238E27FC236}">
                <a16:creationId xmlns:a16="http://schemas.microsoft.com/office/drawing/2014/main" id="{73309757-0A60-2A2D-041C-6B452636600D}"/>
              </a:ext>
            </a:extLst>
          </p:cNvPr>
          <p:cNvSpPr txBox="1"/>
          <p:nvPr/>
        </p:nvSpPr>
        <p:spPr>
          <a:xfrm>
            <a:off x="12458620" y="8750477"/>
            <a:ext cx="4907902" cy="369332"/>
          </a:xfrm>
          <a:prstGeom prst="rect">
            <a:avLst/>
          </a:prstGeom>
          <a:noFill/>
        </p:spPr>
        <p:txBody>
          <a:bodyPr wrap="square" rtlCol="0">
            <a:spAutoFit/>
          </a:bodyPr>
          <a:lstStyle/>
          <a:p>
            <a:r>
              <a:rPr lang="de-DE" sz="1800" b="1" dirty="0">
                <a:solidFill>
                  <a:srgbClr val="FF0000"/>
                </a:solidFill>
              </a:rPr>
              <a:t>*Speicherdatum im Format Jahr/Monat/Tag</a:t>
            </a:r>
          </a:p>
        </p:txBody>
      </p:sp>
    </p:spTree>
    <p:extLst>
      <p:ext uri="{BB962C8B-B14F-4D97-AF65-F5344CB8AC3E}">
        <p14:creationId xmlns:p14="http://schemas.microsoft.com/office/powerpoint/2010/main" val="87408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58637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600" b="1" dirty="0">
                <a:solidFill>
                  <a:srgbClr val="58CDFC"/>
                </a:solidFill>
                <a:latin typeface="+mn-lt"/>
                <a:ea typeface="Helvetica Neue"/>
                <a:cs typeface="Helvetica Neue"/>
                <a:sym typeface="Helvetica Neue"/>
              </a:rPr>
              <a:t>Schutz persönlicher Informationen bei der Weitergabe</a:t>
            </a:r>
          </a:p>
          <a:p>
            <a:pPr marL="0" marR="0" lvl="0" indent="0" algn="just" rtl="0">
              <a:spcBef>
                <a:spcPts val="0"/>
              </a:spcBef>
              <a:spcAft>
                <a:spcPts val="0"/>
              </a:spcAft>
              <a:buNone/>
            </a:pPr>
            <a:endParaRPr lang="de-DE" sz="22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Ebenso wichtig ist es, persönliche Daten zu schützen - insbesondere vor unbefugtem Zugriff.</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Die Nutzer*innen sollten bei der Weitergabe sensibler Daten wie Adressen, Telefonnummern oder finanzieller Informationen </a:t>
            </a:r>
            <a:r>
              <a:rPr lang="de-DE" sz="2200" b="1" dirty="0">
                <a:solidFill>
                  <a:srgbClr val="00CCFF"/>
                </a:solidFill>
                <a:latin typeface="+mn-lt"/>
                <a:ea typeface="Helvetica Neue"/>
                <a:cs typeface="Helvetica Neue"/>
                <a:sym typeface="Helvetica Neue"/>
              </a:rPr>
              <a:t>vorsichtig sein </a:t>
            </a:r>
            <a:r>
              <a:rPr lang="de-DE" sz="2200" dirty="0">
                <a:solidFill>
                  <a:schemeClr val="accent4"/>
                </a:solidFill>
                <a:latin typeface="+mn-lt"/>
                <a:ea typeface="Helvetica Neue"/>
                <a:cs typeface="Helvetica Neue"/>
                <a:sym typeface="Helvetica Neue"/>
              </a:rPr>
              <a:t>und sich darauf beschränken, </a:t>
            </a:r>
            <a:r>
              <a:rPr lang="de-DE" sz="2200" b="1" dirty="0">
                <a:solidFill>
                  <a:schemeClr val="accent4"/>
                </a:solidFill>
                <a:latin typeface="+mn-lt"/>
                <a:ea typeface="Helvetica Neue"/>
                <a:cs typeface="Helvetica Neue"/>
                <a:sym typeface="Helvetica Neue"/>
              </a:rPr>
              <a:t>nur die notwendigen Informationen </a:t>
            </a:r>
            <a:r>
              <a:rPr lang="de-DE" sz="2200" dirty="0">
                <a:solidFill>
                  <a:schemeClr val="accent4"/>
                </a:solidFill>
                <a:latin typeface="+mn-lt"/>
                <a:ea typeface="Helvetica Neue"/>
                <a:cs typeface="Helvetica Neue"/>
                <a:sym typeface="Helvetica Neue"/>
              </a:rPr>
              <a:t>anzugeben, und immer </a:t>
            </a:r>
            <a:r>
              <a:rPr lang="de-DE" sz="2200" b="1" dirty="0">
                <a:solidFill>
                  <a:schemeClr val="accent4"/>
                </a:solidFill>
                <a:latin typeface="+mn-lt"/>
                <a:ea typeface="Helvetica Neue"/>
                <a:cs typeface="Helvetica Neue"/>
                <a:sym typeface="Helvetica Neue"/>
              </a:rPr>
              <a:t>die</a:t>
            </a:r>
            <a:r>
              <a:rPr lang="de-DE" sz="2200" dirty="0">
                <a:solidFill>
                  <a:schemeClr val="accent4"/>
                </a:solidFill>
                <a:latin typeface="+mn-lt"/>
                <a:ea typeface="Helvetica Neue"/>
                <a:cs typeface="Helvetica Neue"/>
                <a:sym typeface="Helvetica Neue"/>
              </a:rPr>
              <a:t> Nutzungsbedingungen lesen.</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de-DE" sz="2200" b="1"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chemeClr val="accent4"/>
                </a:solidFill>
                <a:latin typeface="+mn-lt"/>
                <a:ea typeface="Helvetica Neue"/>
                <a:cs typeface="Helvetica Neue"/>
                <a:sym typeface="Helvetica Neue"/>
              </a:rPr>
              <a:t>Bewährte Praktiken </a:t>
            </a:r>
            <a:r>
              <a:rPr lang="de-DE" sz="2200" dirty="0">
                <a:solidFill>
                  <a:schemeClr val="accent4"/>
                </a:solidFill>
                <a:latin typeface="+mn-lt"/>
                <a:ea typeface="Helvetica Neue"/>
                <a:cs typeface="Helvetica Neue"/>
                <a:sym typeface="Helvetica Neue"/>
              </a:rPr>
              <a:t>zum Schutz persönlicher Daten beim Austausch:</a:t>
            </a:r>
          </a:p>
          <a:p>
            <a:pPr marL="342900" marR="0" lvl="0" indent="-342900" algn="just" rtl="0">
              <a:spcBef>
                <a:spcPts val="0"/>
              </a:spcBef>
              <a:spcAft>
                <a:spcPts val="0"/>
              </a:spcAft>
              <a:buFont typeface="Arial" panose="020B0604020202020204" pitchFamily="34" charset="0"/>
              <a:buChar char="•"/>
            </a:pPr>
            <a:r>
              <a:rPr lang="de-DE" sz="2200" b="1" dirty="0">
                <a:solidFill>
                  <a:schemeClr val="accent4"/>
                </a:solidFill>
                <a:latin typeface="+mn-lt"/>
                <a:ea typeface="Helvetica Neue"/>
                <a:cs typeface="Helvetica Neue"/>
                <a:sym typeface="Helvetica Neue"/>
              </a:rPr>
              <a:t>Vermeiden Sie es, </a:t>
            </a:r>
            <a:r>
              <a:rPr lang="de-DE" sz="2200" dirty="0">
                <a:solidFill>
                  <a:schemeClr val="accent4"/>
                </a:solidFill>
                <a:latin typeface="+mn-lt"/>
                <a:ea typeface="Helvetica Neue"/>
                <a:cs typeface="Helvetica Neue"/>
                <a:sym typeface="Helvetica Neue"/>
              </a:rPr>
              <a:t>sie in </a:t>
            </a:r>
            <a:r>
              <a:rPr lang="de-DE" sz="2200" b="1" dirty="0">
                <a:solidFill>
                  <a:schemeClr val="accent4"/>
                </a:solidFill>
                <a:latin typeface="+mn-lt"/>
                <a:ea typeface="Helvetica Neue"/>
                <a:cs typeface="Helvetica Neue"/>
                <a:sym typeface="Helvetica Neue"/>
              </a:rPr>
              <a:t>öffentlichen Foren </a:t>
            </a:r>
            <a:r>
              <a:rPr lang="de-DE" sz="2200" dirty="0">
                <a:solidFill>
                  <a:schemeClr val="accent4"/>
                </a:solidFill>
                <a:latin typeface="+mn-lt"/>
                <a:ea typeface="Helvetica Neue"/>
                <a:cs typeface="Helvetica Neue"/>
                <a:sym typeface="Helvetica Neue"/>
              </a:rPr>
              <a:t>oder über </a:t>
            </a:r>
            <a:r>
              <a:rPr lang="de-DE" sz="2200" b="1" dirty="0">
                <a:solidFill>
                  <a:schemeClr val="accent4"/>
                </a:solidFill>
                <a:latin typeface="+mn-lt"/>
                <a:ea typeface="Helvetica Neue"/>
                <a:cs typeface="Helvetica Neue"/>
                <a:sym typeface="Helvetica Neue"/>
              </a:rPr>
              <a:t>ungesicherte </a:t>
            </a:r>
            <a:r>
              <a:rPr lang="de-DE" sz="2200" dirty="0">
                <a:solidFill>
                  <a:schemeClr val="accent4"/>
                </a:solidFill>
                <a:latin typeface="+mn-lt"/>
                <a:ea typeface="Helvetica Neue"/>
                <a:cs typeface="Helvetica Neue"/>
                <a:sym typeface="Helvetica Neue"/>
              </a:rPr>
              <a:t>Wi-Fi-Netzwerke zu teilen.</a:t>
            </a:r>
          </a:p>
          <a:p>
            <a:pPr marL="342900" marR="0" lvl="0" indent="-342900" algn="just" rtl="0">
              <a:spcBef>
                <a:spcPts val="0"/>
              </a:spcBef>
              <a:spcAft>
                <a:spcPts val="0"/>
              </a:spcAft>
              <a:buFont typeface="Arial" panose="020B0604020202020204" pitchFamily="34" charset="0"/>
              <a:buChar char="•"/>
            </a:pPr>
            <a:r>
              <a:rPr lang="de-DE" sz="2200" b="1" dirty="0">
                <a:solidFill>
                  <a:schemeClr val="accent4"/>
                </a:solidFill>
                <a:latin typeface="+mn-lt"/>
                <a:ea typeface="Helvetica Neue"/>
                <a:cs typeface="Helvetica Neue"/>
                <a:sym typeface="Helvetica Neue"/>
              </a:rPr>
              <a:t>Verwenden Sie sichere Sharing-Plattformen</a:t>
            </a:r>
            <a:r>
              <a:rPr lang="de-DE" sz="2200" dirty="0">
                <a:solidFill>
                  <a:schemeClr val="accent4"/>
                </a:solidFill>
                <a:latin typeface="+mn-lt"/>
                <a:ea typeface="Helvetica Neue"/>
                <a:cs typeface="Helvetica Neue"/>
                <a:sym typeface="Helvetica Neue"/>
              </a:rPr>
              <a:t>, die Daten verschlüsseln - z</a:t>
            </a:r>
            <a:r>
              <a:rPr lang="de-DE" sz="2200" b="1" dirty="0">
                <a:solidFill>
                  <a:schemeClr val="accent4"/>
                </a:solidFill>
                <a:latin typeface="+mn-lt"/>
                <a:ea typeface="Helvetica Neue"/>
                <a:cs typeface="Helvetica Neue"/>
                <a:sym typeface="Helvetica Neue"/>
              </a:rPr>
              <a:t>. B. </a:t>
            </a:r>
            <a:r>
              <a:rPr lang="de-DE" sz="2200" dirty="0">
                <a:solidFill>
                  <a:schemeClr val="accent4"/>
                </a:solidFill>
                <a:latin typeface="+mn-lt"/>
                <a:ea typeface="Helvetica Neue"/>
                <a:cs typeface="Helvetica Neue"/>
                <a:sym typeface="Helvetica Neue"/>
              </a:rPr>
              <a:t>WhatsApp mit der </a:t>
            </a:r>
            <a:r>
              <a:rPr lang="de-DE" sz="2200" b="1" dirty="0">
                <a:solidFill>
                  <a:schemeClr val="accent4"/>
                </a:solidFill>
                <a:latin typeface="+mn-lt"/>
                <a:ea typeface="Helvetica Neue"/>
                <a:cs typeface="Helvetica Neue"/>
                <a:sym typeface="Helvetica Neue"/>
              </a:rPr>
              <a:t>"Ende-zu-Ende"-Verschlüsselung</a:t>
            </a:r>
          </a:p>
          <a:p>
            <a:pPr marL="342900" marR="0" lvl="0" indent="-342900" algn="just" rtl="0">
              <a:spcBef>
                <a:spcPts val="0"/>
              </a:spcBef>
              <a:spcAft>
                <a:spcPts val="0"/>
              </a:spcAft>
              <a:buFont typeface="Arial" panose="020B0604020202020204" pitchFamily="34" charset="0"/>
              <a:buChar char="•"/>
            </a:pPr>
            <a:r>
              <a:rPr lang="de-DE" sz="2200" b="1" dirty="0">
                <a:solidFill>
                  <a:schemeClr val="accent4"/>
                </a:solidFill>
                <a:latin typeface="+mn-lt"/>
                <a:ea typeface="Helvetica Neue"/>
                <a:cs typeface="Helvetica Neue"/>
                <a:sym typeface="Helvetica Neue"/>
              </a:rPr>
              <a:t>Verwenden Sie </a:t>
            </a:r>
            <a:r>
              <a:rPr lang="de-DE" sz="2200" dirty="0">
                <a:solidFill>
                  <a:schemeClr val="accent4"/>
                </a:solidFill>
                <a:latin typeface="+mn-lt"/>
                <a:ea typeface="Helvetica Neue"/>
                <a:cs typeface="Helvetica Neue"/>
                <a:sym typeface="Helvetica Neue"/>
              </a:rPr>
              <a:t>sichere und eindeutige (</a:t>
            </a:r>
            <a:r>
              <a:rPr lang="de-DE" sz="2200" b="1" dirty="0">
                <a:solidFill>
                  <a:schemeClr val="accent4"/>
                </a:solidFill>
                <a:latin typeface="+mn-lt"/>
                <a:ea typeface="Helvetica Neue"/>
                <a:cs typeface="Helvetica Neue"/>
                <a:sym typeface="Helvetica Neue"/>
              </a:rPr>
              <a:t>komplexe</a:t>
            </a:r>
            <a:r>
              <a:rPr lang="de-DE" sz="2200" dirty="0">
                <a:solidFill>
                  <a:schemeClr val="accent4"/>
                </a:solidFill>
                <a:latin typeface="+mn-lt"/>
                <a:ea typeface="Helvetica Neue"/>
                <a:cs typeface="Helvetica Neue"/>
                <a:sym typeface="Helvetica Neue"/>
              </a:rPr>
              <a:t>) </a:t>
            </a:r>
            <a:r>
              <a:rPr lang="de-DE" sz="2200" b="1" dirty="0">
                <a:solidFill>
                  <a:schemeClr val="accent4"/>
                </a:solidFill>
                <a:latin typeface="+mn-lt"/>
                <a:ea typeface="Helvetica Neue"/>
                <a:cs typeface="Helvetica Neue"/>
                <a:sym typeface="Helvetica Neue"/>
              </a:rPr>
              <a:t>Passwörter </a:t>
            </a:r>
            <a:r>
              <a:rPr lang="de-DE" sz="2200" dirty="0">
                <a:solidFill>
                  <a:schemeClr val="accent4"/>
                </a:solidFill>
                <a:latin typeface="+mn-lt"/>
                <a:ea typeface="Helvetica Neue"/>
                <a:cs typeface="Helvetica Neue"/>
                <a:sym typeface="Helvetica Neue"/>
              </a:rPr>
              <a:t>für jedes Online-Konto</a:t>
            </a:r>
          </a:p>
          <a:p>
            <a:pPr marL="342900" indent="-342900" algn="just">
              <a:buFont typeface="Arial" panose="020B0604020202020204" pitchFamily="34" charset="0"/>
              <a:buChar char="•"/>
            </a:pPr>
            <a:r>
              <a:rPr lang="de-DE" sz="2200" b="1" dirty="0">
                <a:solidFill>
                  <a:schemeClr val="accent4"/>
                </a:solidFill>
                <a:latin typeface="+mn-lt"/>
                <a:ea typeface="Helvetica Neue"/>
                <a:cs typeface="Helvetica Neue"/>
                <a:sym typeface="Helvetica Neue"/>
              </a:rPr>
              <a:t>Überprüfen Sie </a:t>
            </a:r>
            <a:r>
              <a:rPr lang="de-DE" sz="2200" dirty="0">
                <a:solidFill>
                  <a:schemeClr val="accent4"/>
                </a:solidFill>
                <a:latin typeface="+mn-lt"/>
                <a:ea typeface="Helvetica Neue"/>
                <a:cs typeface="Helvetica Neue"/>
                <a:sym typeface="Helvetica Neue"/>
              </a:rPr>
              <a:t>regelmäßig </a:t>
            </a:r>
            <a:r>
              <a:rPr lang="de-DE" sz="2200" b="1" dirty="0">
                <a:solidFill>
                  <a:schemeClr val="accent4"/>
                </a:solidFill>
                <a:latin typeface="+mn-lt"/>
                <a:ea typeface="Helvetica Neue"/>
                <a:cs typeface="Helvetica Neue"/>
                <a:sym typeface="Helvetica Neue"/>
              </a:rPr>
              <a:t>die Datenschutzeinstellungen und passen Sie sie an</a:t>
            </a:r>
            <a:r>
              <a:rPr lang="de-DE" sz="2200" dirty="0">
                <a:solidFill>
                  <a:schemeClr val="accent4"/>
                </a:solidFill>
                <a:latin typeface="+mn-lt"/>
                <a:ea typeface="Helvetica Neue"/>
                <a:cs typeface="Helvetica Neue"/>
                <a:sym typeface="Helvetica Neue"/>
              </a:rPr>
              <a:t>, um zu kontrollieren, wer auf Ihre persönlichen Daten zugreifen kann.</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738623"/>
          </a:xfrm>
          <a:prstGeom prst="rect">
            <a:avLst/>
          </a:prstGeom>
          <a:noFill/>
          <a:ln>
            <a:noFill/>
          </a:ln>
        </p:spPr>
        <p:txBody>
          <a:bodyPr spcFirstLastPara="1" wrap="square" lIns="91425" tIns="45700" rIns="91425" bIns="45700" anchor="t" anchorCtr="0">
            <a:spAutoFit/>
          </a:bodyPr>
          <a:lstStyle/>
          <a:p>
            <a:r>
              <a:rPr lang="de-DE" sz="4200" b="1">
                <a:solidFill>
                  <a:schemeClr val="accent4"/>
                </a:solidFill>
                <a:latin typeface="+mn-lt"/>
                <a:ea typeface="Helvetica Neue"/>
                <a:cs typeface="Helvetica Neue"/>
                <a:sym typeface="Helvetica Neue"/>
              </a:rPr>
              <a:t>3. Praktische Tipps und häufige Fallstricke</a:t>
            </a:r>
          </a:p>
        </p:txBody>
      </p:sp>
      <p:sp>
        <p:nvSpPr>
          <p:cNvPr id="4" name="Rettangolo con angoli arrotondati 3">
            <a:extLst>
              <a:ext uri="{FF2B5EF4-FFF2-40B4-BE49-F238E27FC236}">
                <a16:creationId xmlns:a16="http://schemas.microsoft.com/office/drawing/2014/main" id="{170F3C31-8840-19C8-69B3-12C4F155C9BE}"/>
              </a:ext>
            </a:extLst>
          </p:cNvPr>
          <p:cNvSpPr/>
          <p:nvPr/>
        </p:nvSpPr>
        <p:spPr>
          <a:xfrm>
            <a:off x="1901371" y="5548471"/>
            <a:ext cx="14045621" cy="103333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Kreuzen Sie keine Kästchen an, ohne vorher die dahinter stehenden Begriffe zu lesen</a:t>
            </a:r>
          </a:p>
          <a:p>
            <a:pPr marR="0" lvl="0" algn="ctr" rtl="0">
              <a:spcBef>
                <a:spcPts val="0"/>
              </a:spcBef>
              <a:spcAft>
                <a:spcPts val="0"/>
              </a:spcAft>
            </a:pPr>
            <a:r>
              <a:rPr lang="de-DE" sz="2200" b="1">
                <a:solidFill>
                  <a:schemeClr val="accent4"/>
                </a:solidFill>
                <a:latin typeface="+mn-lt"/>
                <a:ea typeface="Helvetica Neue"/>
                <a:cs typeface="Helvetica Neue"/>
                <a:sym typeface="Helvetica Neue"/>
              </a:rPr>
              <a:t>und genehmigen Sie niemals Aktionen, wenn Sie sich der Authentizität der Nachricht nicht sicher sind!</a:t>
            </a:r>
          </a:p>
        </p:txBody>
      </p:sp>
    </p:spTree>
    <p:extLst>
      <p:ext uri="{BB962C8B-B14F-4D97-AF65-F5344CB8AC3E}">
        <p14:creationId xmlns:p14="http://schemas.microsoft.com/office/powerpoint/2010/main" val="2355887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20083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600" b="1" dirty="0">
                <a:solidFill>
                  <a:srgbClr val="58CDFC"/>
                </a:solidFill>
                <a:latin typeface="+mn-lt"/>
                <a:ea typeface="Helvetica Neue"/>
                <a:cs typeface="Helvetica Neue"/>
                <a:sym typeface="Helvetica Neue"/>
              </a:rPr>
              <a:t>Datenschutzeinstellungen und Sichtbarkeitskontrolle</a:t>
            </a:r>
          </a:p>
          <a:p>
            <a:pPr marL="0" marR="0" lvl="0" indent="0" algn="just" rtl="0">
              <a:spcBef>
                <a:spcPts val="0"/>
              </a:spcBef>
              <a:spcAft>
                <a:spcPts val="0"/>
              </a:spcAft>
              <a:buNone/>
            </a:pPr>
            <a:endParaRPr lang="de-DE" sz="22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Insbesondere Datenschutzeinstellungen und Optionen zur Kontrolle der Sichtbarkeit sind für die </a:t>
            </a:r>
            <a:r>
              <a:rPr lang="de-DE" sz="2200" b="1" dirty="0">
                <a:solidFill>
                  <a:schemeClr val="accent4"/>
                </a:solidFill>
                <a:latin typeface="+mn-lt"/>
                <a:ea typeface="Helvetica Neue"/>
                <a:cs typeface="Helvetica Neue"/>
                <a:sym typeface="Helvetica Neue"/>
              </a:rPr>
              <a:t>Verwaltung des Publikums und der Zugänglichkeit </a:t>
            </a:r>
            <a:r>
              <a:rPr lang="de-DE" sz="2200" dirty="0">
                <a:solidFill>
                  <a:schemeClr val="accent4"/>
                </a:solidFill>
                <a:latin typeface="+mn-lt"/>
                <a:ea typeface="Helvetica Neue"/>
                <a:cs typeface="Helvetica Neue"/>
                <a:sym typeface="Helvetica Neue"/>
              </a:rPr>
              <a:t>freigegebener Inhalte und Informationen von entscheidender Bedeutung.</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Es ist wichtig</a:t>
            </a:r>
            <a:r>
              <a:rPr lang="de-DE" sz="2200" b="1" dirty="0">
                <a:solidFill>
                  <a:schemeClr val="accent4"/>
                </a:solidFill>
                <a:latin typeface="+mn-lt"/>
                <a:ea typeface="Helvetica Neue"/>
                <a:cs typeface="Helvetica Neue"/>
                <a:sym typeface="Helvetica Neue"/>
              </a:rPr>
              <a:t>, </a:t>
            </a:r>
          </a:p>
          <a:p>
            <a:pPr marL="0" marR="0" lvl="0" indent="0" algn="just" rtl="0">
              <a:spcBef>
                <a:spcPts val="0"/>
              </a:spcBef>
              <a:spcAft>
                <a:spcPts val="0"/>
              </a:spcAft>
              <a:buNone/>
            </a:pPr>
            <a:r>
              <a:rPr lang="de-DE" sz="2200" b="1" dirty="0">
                <a:solidFill>
                  <a:schemeClr val="accent4"/>
                </a:solidFill>
                <a:latin typeface="+mn-lt"/>
                <a:ea typeface="Helvetica Neue"/>
                <a:cs typeface="Helvetica Neue"/>
                <a:sym typeface="Helvetica Neue"/>
              </a:rPr>
              <a:t>sie zu verwalten</a:t>
            </a:r>
            <a:r>
              <a:rPr lang="de-DE" sz="2200" dirty="0">
                <a:solidFill>
                  <a:schemeClr val="accent4"/>
                </a:solidFill>
                <a:latin typeface="+mn-lt"/>
                <a:ea typeface="Helvetica Neue"/>
                <a:cs typeface="Helvetica Neue"/>
                <a:sym typeface="Helvetica Neue"/>
              </a:rPr>
              <a:t>:</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rgbClr val="00CCFF"/>
                </a:solidFill>
                <a:latin typeface="+mn-lt"/>
                <a:ea typeface="Helvetica Neue"/>
                <a:cs typeface="Helvetica Neue"/>
                <a:sym typeface="Helvetica Neue"/>
              </a:rPr>
              <a:t>Beispiele</a:t>
            </a:r>
            <a:r>
              <a:rPr lang="de-DE" sz="2200" dirty="0">
                <a:solidFill>
                  <a:schemeClr val="accent4"/>
                </a:solidFill>
                <a:latin typeface="+mn-lt"/>
                <a:ea typeface="Helvetica Neue"/>
                <a:cs typeface="Helvetica Neue"/>
                <a:sym typeface="Helvetica Neue"/>
              </a:rPr>
              <a:t>:</a:t>
            </a:r>
            <a:endParaRPr lang="de-DE" sz="2200" dirty="0">
              <a:solidFill>
                <a:schemeClr val="accent4"/>
              </a:solidFill>
              <a:latin typeface="+mn-lt"/>
              <a:ea typeface="Helvetica Neue"/>
              <a:cs typeface="Helvetica Neue"/>
              <a:sym typeface="Wingdings" pitchFamily="2" charset="2"/>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738623"/>
          </a:xfrm>
          <a:prstGeom prst="rect">
            <a:avLst/>
          </a:prstGeom>
          <a:noFill/>
          <a:ln>
            <a:noFill/>
          </a:ln>
        </p:spPr>
        <p:txBody>
          <a:bodyPr spcFirstLastPara="1" wrap="square" lIns="91425" tIns="45700" rIns="91425" bIns="45700" anchor="t" anchorCtr="0">
            <a:spAutoFit/>
          </a:bodyPr>
          <a:lstStyle/>
          <a:p>
            <a:r>
              <a:rPr lang="de-DE" sz="4200" b="1">
                <a:solidFill>
                  <a:schemeClr val="accent4"/>
                </a:solidFill>
                <a:latin typeface="+mn-lt"/>
                <a:ea typeface="Helvetica Neue"/>
                <a:cs typeface="Helvetica Neue"/>
                <a:sym typeface="Helvetica Neue"/>
              </a:rPr>
              <a:t>3. Praktische Tipps und häufige Fallstricke</a:t>
            </a:r>
          </a:p>
        </p:txBody>
      </p:sp>
      <p:sp>
        <p:nvSpPr>
          <p:cNvPr id="4" name="Rettangolo con angoli arrotondati 3">
            <a:extLst>
              <a:ext uri="{FF2B5EF4-FFF2-40B4-BE49-F238E27FC236}">
                <a16:creationId xmlns:a16="http://schemas.microsoft.com/office/drawing/2014/main" id="{46D0D424-D62D-D919-7E9D-C696B32D1349}"/>
              </a:ext>
            </a:extLst>
          </p:cNvPr>
          <p:cNvSpPr/>
          <p:nvPr/>
        </p:nvSpPr>
        <p:spPr>
          <a:xfrm>
            <a:off x="5123791" y="4684568"/>
            <a:ext cx="5878978" cy="64333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Auf präventiver Ebene</a:t>
            </a:r>
          </a:p>
        </p:txBody>
      </p:sp>
      <p:sp>
        <p:nvSpPr>
          <p:cNvPr id="5" name="Rettangolo con angoli arrotondati 4">
            <a:extLst>
              <a:ext uri="{FF2B5EF4-FFF2-40B4-BE49-F238E27FC236}">
                <a16:creationId xmlns:a16="http://schemas.microsoft.com/office/drawing/2014/main" id="{F99686C4-5899-4EE1-A798-A4A456C27EB5}"/>
              </a:ext>
            </a:extLst>
          </p:cNvPr>
          <p:cNvSpPr/>
          <p:nvPr/>
        </p:nvSpPr>
        <p:spPr>
          <a:xfrm>
            <a:off x="11305436" y="4684568"/>
            <a:ext cx="5878978" cy="64333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ea typeface="Helvetica Neue"/>
                <a:cs typeface="Helvetica Neue"/>
                <a:sym typeface="Helvetica Neue"/>
              </a:rPr>
              <a:t>Laufend</a:t>
            </a:r>
            <a:endParaRPr lang="de-DE" sz="2200" b="1">
              <a:solidFill>
                <a:schemeClr val="accent4"/>
              </a:solidFill>
              <a:latin typeface="+mn-lt"/>
              <a:ea typeface="Helvetica Neue"/>
              <a:cs typeface="Helvetica Neue"/>
              <a:sym typeface="Helvetica Neue"/>
            </a:endParaRPr>
          </a:p>
        </p:txBody>
      </p:sp>
      <p:sp>
        <p:nvSpPr>
          <p:cNvPr id="6" name="CasellaDiTesto 5">
            <a:extLst>
              <a:ext uri="{FF2B5EF4-FFF2-40B4-BE49-F238E27FC236}">
                <a16:creationId xmlns:a16="http://schemas.microsoft.com/office/drawing/2014/main" id="{10D8635A-CB6D-3A18-7A41-6EA8ECA8C649}"/>
              </a:ext>
            </a:extLst>
          </p:cNvPr>
          <p:cNvSpPr txBox="1"/>
          <p:nvPr/>
        </p:nvSpPr>
        <p:spPr>
          <a:xfrm>
            <a:off x="11305435" y="5435788"/>
            <a:ext cx="5878977" cy="2554545"/>
          </a:xfrm>
          <a:prstGeom prst="rect">
            <a:avLst/>
          </a:prstGeom>
          <a:noFill/>
        </p:spPr>
        <p:txBody>
          <a:bodyPr wrap="square" rtlCol="0">
            <a:spAutoFit/>
          </a:bodyPr>
          <a:lstStyle/>
          <a:p>
            <a:pPr algn="just"/>
            <a:r>
              <a:rPr lang="de-DE" sz="2000" dirty="0"/>
              <a:t>Legen Sie eine </a:t>
            </a:r>
            <a:r>
              <a:rPr lang="de-DE" sz="2000" b="1" dirty="0"/>
              <a:t>Autorisierungsmethode durch Benachrichtigung über den Zugriff von einem neuen Gerät </a:t>
            </a:r>
            <a:r>
              <a:rPr lang="de-DE" sz="2000" dirty="0"/>
              <a:t>auf ein Haupt-Online-Konto fest - z. B. Gmail.</a:t>
            </a:r>
          </a:p>
          <a:p>
            <a:pPr algn="just"/>
            <a:endParaRPr lang="de-DE" sz="2000" dirty="0"/>
          </a:p>
          <a:p>
            <a:pPr algn="just"/>
            <a:r>
              <a:rPr lang="de-DE" sz="2000" dirty="0"/>
              <a:t>Mit dieser Option können Sie feststellen, ob jemand (der nicht Sie sind) versucht, auf Ihre Konten und damit auf Ihre Daten zuzugreifen.</a:t>
            </a:r>
          </a:p>
        </p:txBody>
      </p:sp>
      <p:sp>
        <p:nvSpPr>
          <p:cNvPr id="8" name="CasellaDiTesto 7">
            <a:extLst>
              <a:ext uri="{FF2B5EF4-FFF2-40B4-BE49-F238E27FC236}">
                <a16:creationId xmlns:a16="http://schemas.microsoft.com/office/drawing/2014/main" id="{DF7CB2ED-3825-9685-0106-787114E6886D}"/>
              </a:ext>
            </a:extLst>
          </p:cNvPr>
          <p:cNvSpPr txBox="1"/>
          <p:nvPr/>
        </p:nvSpPr>
        <p:spPr>
          <a:xfrm>
            <a:off x="5123791" y="5435788"/>
            <a:ext cx="5878978" cy="3785652"/>
          </a:xfrm>
          <a:prstGeom prst="rect">
            <a:avLst/>
          </a:prstGeom>
          <a:noFill/>
        </p:spPr>
        <p:txBody>
          <a:bodyPr wrap="square" rtlCol="0">
            <a:spAutoFit/>
          </a:bodyPr>
          <a:lstStyle/>
          <a:p>
            <a:pPr algn="just"/>
            <a:r>
              <a:rPr lang="de-DE" sz="2000" dirty="0"/>
              <a:t>Die meisten Sharing-Plattformen bieten </a:t>
            </a:r>
            <a:r>
              <a:rPr lang="de-DE" sz="2000" b="1" dirty="0"/>
              <a:t>anpassbare Einstellungen</a:t>
            </a:r>
            <a:r>
              <a:rPr lang="de-DE" sz="2000" dirty="0"/>
              <a:t>, mit denen Sie steuern können, wer Ihre Inhalte sehen, kommentieren oder teilen kann. Wenn Sie zum Beispiel auf Facebook posten, können Sie zwischen </a:t>
            </a:r>
            <a:r>
              <a:rPr lang="de-DE" sz="2000" b="1" dirty="0"/>
              <a:t>Optionen wie "öffentlich", "nur für Freunde" oder "benutzerdefinierte Einstellungen" </a:t>
            </a:r>
            <a:r>
              <a:rPr lang="de-DE" sz="2000" dirty="0"/>
              <a:t>wählen.</a:t>
            </a:r>
          </a:p>
          <a:p>
            <a:pPr algn="just"/>
            <a:endParaRPr lang="de-DE" sz="2000" dirty="0"/>
          </a:p>
          <a:p>
            <a:pPr algn="just"/>
            <a:r>
              <a:rPr lang="de-DE" sz="2000" dirty="0"/>
              <a:t>Mit dieser Option können Sie die Einstellungen an den von Ihnen gewünschten Grad der Privatsphäre anpassen.</a:t>
            </a:r>
          </a:p>
        </p:txBody>
      </p:sp>
    </p:spTree>
    <p:extLst>
      <p:ext uri="{BB962C8B-B14F-4D97-AF65-F5344CB8AC3E}">
        <p14:creationId xmlns:p14="http://schemas.microsoft.com/office/powerpoint/2010/main" val="408134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5" name="Google Shape;105;p4"/>
          <p:cNvSpPr txBox="1"/>
          <p:nvPr/>
        </p:nvSpPr>
        <p:spPr>
          <a:xfrm>
            <a:off x="1277086" y="2835882"/>
            <a:ext cx="16183000" cy="26776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400" dirty="0">
                <a:solidFill>
                  <a:schemeClr val="dk1"/>
                </a:solidFill>
                <a:latin typeface="+mn-lt"/>
                <a:ea typeface="Helvetica Neue"/>
                <a:cs typeface="Helvetica Neue"/>
                <a:sym typeface="Helvetica Neue"/>
              </a:rPr>
              <a:t>Willkommen zum Kurs </a:t>
            </a:r>
            <a:r>
              <a:rPr lang="de-DE" sz="2400" b="1" dirty="0">
                <a:solidFill>
                  <a:schemeClr val="dk1"/>
                </a:solidFill>
                <a:latin typeface="+mn-lt"/>
                <a:ea typeface="Helvetica Neue"/>
                <a:cs typeface="Helvetica Neue"/>
                <a:sym typeface="Helvetica Neue"/>
              </a:rPr>
              <a:t>"Teilen leicht gemacht: Grundlegende Fertigkeiten im digitalen Zeitalter"</a:t>
            </a:r>
            <a:r>
              <a:rPr lang="de-DE" sz="2400" dirty="0">
                <a:solidFill>
                  <a:schemeClr val="dk1"/>
                </a:solidFill>
                <a:latin typeface="+mn-lt"/>
                <a:ea typeface="Helvetica Neue"/>
                <a:cs typeface="Helvetica Neue"/>
                <a:sym typeface="Helvetica Neue"/>
              </a:rPr>
              <a:t>!</a:t>
            </a:r>
          </a:p>
          <a:p>
            <a:pPr marL="0" marR="0" lvl="0" indent="0" algn="just" rtl="0">
              <a:spcBef>
                <a:spcPts val="0"/>
              </a:spcBef>
              <a:spcAft>
                <a:spcPts val="0"/>
              </a:spcAft>
              <a:buNone/>
            </a:pPr>
            <a:endParaRPr lang="de-DE"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de-DE" sz="2400" dirty="0">
                <a:solidFill>
                  <a:schemeClr val="dk1"/>
                </a:solidFill>
                <a:latin typeface="+mn-lt"/>
                <a:ea typeface="Helvetica Neue"/>
                <a:cs typeface="Helvetica Neue"/>
                <a:sym typeface="Helvetica Neue"/>
              </a:rPr>
              <a:t>In der heutigen vernetzten Welt ist der Online-Austausch von Informationen zu einem festen Bestandteil unseres Lebens geworden. Dieser Kurs soll Ihnen das </a:t>
            </a:r>
            <a:r>
              <a:rPr lang="de-DE" sz="2400" b="1" dirty="0">
                <a:solidFill>
                  <a:schemeClr val="dk1"/>
                </a:solidFill>
                <a:latin typeface="+mn-lt"/>
                <a:ea typeface="Helvetica Neue"/>
                <a:cs typeface="Helvetica Neue"/>
                <a:sym typeface="Helvetica Neue"/>
              </a:rPr>
              <a:t>nötige Wissen und die Fähigkeiten </a:t>
            </a:r>
            <a:r>
              <a:rPr lang="de-DE" sz="2400" dirty="0">
                <a:solidFill>
                  <a:schemeClr val="dk1"/>
                </a:solidFill>
                <a:latin typeface="+mn-lt"/>
                <a:ea typeface="Helvetica Neue"/>
                <a:cs typeface="Helvetica Neue"/>
                <a:sym typeface="Helvetica Neue"/>
              </a:rPr>
              <a:t>vermitteln, um sich sicher und verantwortungsbewusst in der digitalen Landschaft zu bewegen.</a:t>
            </a:r>
          </a:p>
          <a:p>
            <a:pPr marL="0" marR="0" lvl="0" indent="0" algn="just" rtl="0">
              <a:spcBef>
                <a:spcPts val="0"/>
              </a:spcBef>
              <a:spcAft>
                <a:spcPts val="0"/>
              </a:spcAft>
              <a:buNone/>
            </a:pPr>
            <a:endParaRPr lang="de-DE"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de-DE" sz="2400" b="1" dirty="0">
                <a:solidFill>
                  <a:schemeClr val="dk1"/>
                </a:solidFill>
                <a:latin typeface="+mn-lt"/>
                <a:ea typeface="Helvetica Neue"/>
                <a:cs typeface="Helvetica Neue"/>
                <a:sym typeface="Helvetica Neue"/>
              </a:rPr>
              <a:t>Zu den wichtigsten Themen</a:t>
            </a:r>
            <a:r>
              <a:rPr lang="de-DE" sz="2400" dirty="0">
                <a:solidFill>
                  <a:schemeClr val="dk1"/>
                </a:solidFill>
                <a:latin typeface="+mn-lt"/>
                <a:ea typeface="Helvetica Neue"/>
                <a:cs typeface="Helvetica Neue"/>
                <a:sym typeface="Helvetica Neue"/>
              </a:rPr>
              <a:t>, die in diesem Modul behandelt werden, gehören:</a:t>
            </a:r>
          </a:p>
        </p:txBody>
      </p:sp>
      <p:sp>
        <p:nvSpPr>
          <p:cNvPr id="3" name="Google Shape;57;p2">
            <a:extLst>
              <a:ext uri="{FF2B5EF4-FFF2-40B4-BE49-F238E27FC236}">
                <a16:creationId xmlns:a16="http://schemas.microsoft.com/office/drawing/2014/main" id="{3643C8A7-B654-1C3D-9D92-5FED2CD8759D}"/>
              </a:ext>
            </a:extLst>
          </p:cNvPr>
          <p:cNvSpPr txBox="1"/>
          <p:nvPr/>
        </p:nvSpPr>
        <p:spPr>
          <a:xfrm>
            <a:off x="1219200" y="1780343"/>
            <a:ext cx="558942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rgbClr val="58CDFC"/>
                </a:solidFill>
                <a:latin typeface="+mn-lt"/>
                <a:ea typeface="Helvetica Neue"/>
                <a:cs typeface="Helvetica Neue"/>
                <a:sym typeface="Helvetica Neue"/>
              </a:rPr>
              <a:t>Einführung</a:t>
            </a:r>
            <a:endParaRPr lang="de-DE" b="1" dirty="0">
              <a:solidFill>
                <a:srgbClr val="58CDFC"/>
              </a:solidFill>
              <a:latin typeface="+mn-lt"/>
            </a:endParaRPr>
          </a:p>
        </p:txBody>
      </p:sp>
      <p:pic>
        <p:nvPicPr>
          <p:cNvPr id="16" name="Picture 2" descr="https://www.digital-boomer.eu/images/suite.png">
            <a:extLst>
              <a:ext uri="{FF2B5EF4-FFF2-40B4-BE49-F238E27FC236}">
                <a16:creationId xmlns:a16="http://schemas.microsoft.com/office/drawing/2014/main" id="{BD2EA0FB-CA99-BFC4-B958-62DDB909D2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40" t="8553" r="7832" b="3216"/>
          <a:stretch/>
        </p:blipFill>
        <p:spPr bwMode="auto">
          <a:xfrm>
            <a:off x="15309119" y="5957122"/>
            <a:ext cx="2655004" cy="3231654"/>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B20CDBBF-7716-CFD3-D137-E7867CCA0DD4}"/>
              </a:ext>
            </a:extLst>
          </p:cNvPr>
          <p:cNvSpPr txBox="1"/>
          <p:nvPr/>
        </p:nvSpPr>
        <p:spPr>
          <a:xfrm>
            <a:off x="1828799" y="5772456"/>
            <a:ext cx="15012537" cy="3600986"/>
          </a:xfrm>
          <a:prstGeom prst="rect">
            <a:avLst/>
          </a:prstGeom>
          <a:noFill/>
        </p:spPr>
        <p:txBody>
          <a:bodyPr wrap="square">
            <a:spAutoFit/>
          </a:bodyPr>
          <a:lstStyle/>
          <a:p>
            <a:pPr marL="285750" marR="0" lvl="0" indent="-285750" algn="just" rtl="0">
              <a:spcBef>
                <a:spcPts val="0"/>
              </a:spcBef>
              <a:spcAft>
                <a:spcPts val="0"/>
              </a:spcAft>
              <a:buFont typeface="Arial" panose="020B0604020202020204" pitchFamily="34" charset="0"/>
              <a:buChar char="•"/>
            </a:pPr>
            <a:r>
              <a:rPr lang="de-DE" sz="2400" dirty="0">
                <a:solidFill>
                  <a:schemeClr val="dk1"/>
                </a:solidFill>
                <a:latin typeface="+mn-lt"/>
                <a:ea typeface="Helvetica Neue"/>
                <a:cs typeface="Helvetica Neue"/>
                <a:sym typeface="Helvetica Neue"/>
              </a:rPr>
              <a:t>Die </a:t>
            </a:r>
            <a:r>
              <a:rPr lang="de-DE" sz="2400" b="1" dirty="0">
                <a:solidFill>
                  <a:schemeClr val="dk1"/>
                </a:solidFill>
                <a:latin typeface="+mn-lt"/>
                <a:ea typeface="Helvetica Neue"/>
                <a:cs typeface="Helvetica Neue"/>
                <a:sym typeface="Helvetica Neue"/>
              </a:rPr>
              <a:t>Bedeutung </a:t>
            </a:r>
            <a:r>
              <a:rPr lang="de-DE" sz="2400" dirty="0">
                <a:solidFill>
                  <a:schemeClr val="dk1"/>
                </a:solidFill>
                <a:latin typeface="+mn-lt"/>
                <a:ea typeface="Helvetica Neue"/>
                <a:cs typeface="Helvetica Neue"/>
                <a:sym typeface="Helvetica Neue"/>
              </a:rPr>
              <a:t>des Online-Austauschs von Informationen, um in Verbindung zu bleiben und sich zu engagieren</a:t>
            </a:r>
          </a:p>
          <a:p>
            <a:pPr marL="171450" marR="0" lvl="0" indent="-171450" algn="just" rtl="0">
              <a:spcBef>
                <a:spcPts val="0"/>
              </a:spcBef>
              <a:spcAft>
                <a:spcPts val="0"/>
              </a:spcAft>
              <a:buFont typeface="Arial" panose="020B0604020202020204" pitchFamily="34" charset="0"/>
              <a:buChar char="•"/>
            </a:pPr>
            <a:endParaRPr lang="de-DE" sz="1200" dirty="0">
              <a:solidFill>
                <a:schemeClr val="dk1"/>
              </a:solidFill>
              <a:latin typeface="+mn-lt"/>
              <a:ea typeface="Helvetica Neue"/>
              <a:cs typeface="Helvetica Neue"/>
              <a:sym typeface="Helvetica Neue"/>
            </a:endParaRPr>
          </a:p>
          <a:p>
            <a:pPr marL="285750" marR="0" lvl="0" indent="-285750" algn="just" rtl="0">
              <a:spcBef>
                <a:spcPts val="0"/>
              </a:spcBef>
              <a:spcAft>
                <a:spcPts val="0"/>
              </a:spcAft>
              <a:buFont typeface="Arial" panose="020B0604020202020204" pitchFamily="34" charset="0"/>
              <a:buChar char="•"/>
            </a:pPr>
            <a:r>
              <a:rPr lang="de-DE" sz="2400" dirty="0">
                <a:solidFill>
                  <a:schemeClr val="dk1"/>
                </a:solidFill>
                <a:latin typeface="+mn-lt"/>
                <a:ea typeface="Helvetica Neue"/>
                <a:cs typeface="Helvetica Neue"/>
                <a:sym typeface="Helvetica Neue"/>
              </a:rPr>
              <a:t>Die </a:t>
            </a:r>
            <a:r>
              <a:rPr lang="de-DE" sz="2400" b="1" dirty="0">
                <a:solidFill>
                  <a:schemeClr val="dk1"/>
                </a:solidFill>
                <a:latin typeface="+mn-lt"/>
                <a:ea typeface="Helvetica Neue"/>
                <a:cs typeface="Helvetica Neue"/>
                <a:sym typeface="Helvetica Neue"/>
              </a:rPr>
              <a:t>Vorteile und Herausforderungen </a:t>
            </a:r>
            <a:r>
              <a:rPr lang="de-DE" sz="2400" dirty="0">
                <a:solidFill>
                  <a:schemeClr val="dk1"/>
                </a:solidFill>
                <a:latin typeface="+mn-lt"/>
                <a:ea typeface="Helvetica Neue"/>
                <a:cs typeface="Helvetica Neue"/>
                <a:sym typeface="Helvetica Neue"/>
              </a:rPr>
              <a:t>des digitalen Teilens</a:t>
            </a:r>
          </a:p>
          <a:p>
            <a:pPr marL="171450" marR="0" lvl="0" indent="-171450" algn="just" rtl="0">
              <a:spcBef>
                <a:spcPts val="0"/>
              </a:spcBef>
              <a:spcAft>
                <a:spcPts val="0"/>
              </a:spcAft>
              <a:buFont typeface="Arial" panose="020B0604020202020204" pitchFamily="34" charset="0"/>
              <a:buChar char="•"/>
            </a:pPr>
            <a:endParaRPr lang="de-DE" sz="1200" dirty="0">
              <a:solidFill>
                <a:schemeClr val="dk1"/>
              </a:solidFill>
              <a:latin typeface="+mn-lt"/>
              <a:ea typeface="Helvetica Neue"/>
              <a:cs typeface="Helvetica Neue"/>
              <a:sym typeface="Helvetica Neue"/>
            </a:endParaRPr>
          </a:p>
          <a:p>
            <a:pPr marL="285750" marR="0" lvl="0" indent="-285750" algn="just" rtl="0">
              <a:spcBef>
                <a:spcPts val="0"/>
              </a:spcBef>
              <a:spcAft>
                <a:spcPts val="0"/>
              </a:spcAft>
              <a:buFont typeface="Arial" panose="020B0604020202020204" pitchFamily="34" charset="0"/>
              <a:buChar char="•"/>
            </a:pPr>
            <a:r>
              <a:rPr lang="de-DE" sz="2400" b="1" dirty="0">
                <a:solidFill>
                  <a:schemeClr val="dk1"/>
                </a:solidFill>
                <a:latin typeface="+mn-lt"/>
                <a:ea typeface="Helvetica Neue"/>
                <a:cs typeface="Helvetica Neue"/>
                <a:sym typeface="Helvetica Neue"/>
              </a:rPr>
              <a:t>Beliebte Tools und Plattformen </a:t>
            </a:r>
            <a:r>
              <a:rPr lang="de-DE" sz="2400" dirty="0">
                <a:solidFill>
                  <a:schemeClr val="dk1"/>
                </a:solidFill>
                <a:latin typeface="+mn-lt"/>
                <a:ea typeface="Helvetica Neue"/>
                <a:cs typeface="Helvetica Neue"/>
                <a:sym typeface="Helvetica Neue"/>
              </a:rPr>
              <a:t>für den Online-Austausch von Informationen</a:t>
            </a:r>
          </a:p>
          <a:p>
            <a:pPr marR="0" lvl="0" algn="just" rtl="0">
              <a:spcBef>
                <a:spcPts val="0"/>
              </a:spcBef>
              <a:spcAft>
                <a:spcPts val="0"/>
              </a:spcAft>
            </a:pPr>
            <a:endParaRPr lang="de-DE" sz="1200" dirty="0">
              <a:solidFill>
                <a:schemeClr val="dk1"/>
              </a:solidFill>
              <a:latin typeface="+mn-lt"/>
              <a:ea typeface="Helvetica Neue"/>
              <a:cs typeface="Helvetica Neue"/>
              <a:sym typeface="Helvetica Neue"/>
            </a:endParaRPr>
          </a:p>
          <a:p>
            <a:pPr marL="285750" marR="0" lvl="0" indent="-285750" algn="just" rtl="0">
              <a:spcBef>
                <a:spcPts val="0"/>
              </a:spcBef>
              <a:spcAft>
                <a:spcPts val="0"/>
              </a:spcAft>
              <a:buFont typeface="Arial" panose="020B0604020202020204" pitchFamily="34" charset="0"/>
              <a:buChar char="•"/>
            </a:pPr>
            <a:r>
              <a:rPr lang="de-DE" sz="2400" dirty="0">
                <a:solidFill>
                  <a:schemeClr val="dk1"/>
                </a:solidFill>
                <a:latin typeface="+mn-lt"/>
                <a:ea typeface="Helvetica Neue"/>
                <a:cs typeface="Helvetica Neue"/>
                <a:sym typeface="Helvetica Neue"/>
              </a:rPr>
              <a:t>Die </a:t>
            </a:r>
            <a:r>
              <a:rPr lang="de-DE" sz="2400" b="1" dirty="0">
                <a:solidFill>
                  <a:schemeClr val="dk1"/>
                </a:solidFill>
                <a:latin typeface="+mn-lt"/>
                <a:ea typeface="Helvetica Neue"/>
                <a:cs typeface="Helvetica Neue"/>
                <a:sym typeface="Helvetica Neue"/>
              </a:rPr>
              <a:t>sichere und effektive Nutzung </a:t>
            </a:r>
            <a:r>
              <a:rPr lang="de-DE" sz="2400" dirty="0">
                <a:solidFill>
                  <a:schemeClr val="dk1"/>
                </a:solidFill>
                <a:latin typeface="+mn-lt"/>
                <a:ea typeface="Helvetica Neue"/>
                <a:cs typeface="Helvetica Neue"/>
                <a:sym typeface="Helvetica Neue"/>
              </a:rPr>
              <a:t>von Sharing-Tools</a:t>
            </a:r>
          </a:p>
          <a:p>
            <a:pPr marL="171450" marR="0" lvl="0" indent="-171450" algn="just" rtl="0">
              <a:spcBef>
                <a:spcPts val="0"/>
              </a:spcBef>
              <a:spcAft>
                <a:spcPts val="0"/>
              </a:spcAft>
              <a:buFont typeface="Arial" panose="020B0604020202020204" pitchFamily="34" charset="0"/>
              <a:buChar char="•"/>
            </a:pPr>
            <a:endParaRPr lang="de-DE" sz="1200" dirty="0">
              <a:solidFill>
                <a:schemeClr val="dk1"/>
              </a:solidFill>
              <a:latin typeface="+mn-lt"/>
              <a:ea typeface="Helvetica Neue"/>
              <a:cs typeface="Helvetica Neue"/>
              <a:sym typeface="Helvetica Neue"/>
            </a:endParaRPr>
          </a:p>
          <a:p>
            <a:pPr marL="285750" marR="0" lvl="0" indent="-285750" algn="just" rtl="0">
              <a:spcBef>
                <a:spcPts val="0"/>
              </a:spcBef>
              <a:spcAft>
                <a:spcPts val="0"/>
              </a:spcAft>
              <a:buFont typeface="Arial" panose="020B0604020202020204" pitchFamily="34" charset="0"/>
              <a:buChar char="•"/>
            </a:pPr>
            <a:r>
              <a:rPr lang="de-DE" sz="2400" b="1" dirty="0">
                <a:solidFill>
                  <a:schemeClr val="dk1"/>
                </a:solidFill>
                <a:latin typeface="+mn-lt"/>
                <a:ea typeface="Helvetica Neue"/>
                <a:cs typeface="Helvetica Neue"/>
                <a:sym typeface="Helvetica Neue"/>
              </a:rPr>
              <a:t>Praktische Tipps und Strategien </a:t>
            </a:r>
            <a:r>
              <a:rPr lang="de-DE" sz="2400" dirty="0">
                <a:solidFill>
                  <a:schemeClr val="dk1"/>
                </a:solidFill>
                <a:latin typeface="+mn-lt"/>
                <a:ea typeface="Helvetica Neue"/>
                <a:cs typeface="Helvetica Neue"/>
                <a:sym typeface="Helvetica Neue"/>
              </a:rPr>
              <a:t>für die Verwaltung gemeinsamer Dateien</a:t>
            </a:r>
          </a:p>
          <a:p>
            <a:pPr marL="171450" marR="0" lvl="0" indent="-171450" algn="just" rtl="0">
              <a:spcBef>
                <a:spcPts val="0"/>
              </a:spcBef>
              <a:spcAft>
                <a:spcPts val="0"/>
              </a:spcAft>
              <a:buFont typeface="Arial" panose="020B0604020202020204" pitchFamily="34" charset="0"/>
              <a:buChar char="•"/>
            </a:pPr>
            <a:endParaRPr lang="de-DE" sz="1200" dirty="0">
              <a:solidFill>
                <a:schemeClr val="dk1"/>
              </a:solidFill>
              <a:latin typeface="+mn-lt"/>
              <a:ea typeface="Helvetica Neue"/>
              <a:cs typeface="Helvetica Neue"/>
              <a:sym typeface="Helvetica Neue"/>
            </a:endParaRPr>
          </a:p>
          <a:p>
            <a:pPr marL="285750" marR="0" lvl="0" indent="-285750" algn="just" rtl="0">
              <a:spcBef>
                <a:spcPts val="0"/>
              </a:spcBef>
              <a:spcAft>
                <a:spcPts val="0"/>
              </a:spcAft>
              <a:buFont typeface="Arial" panose="020B0604020202020204" pitchFamily="34" charset="0"/>
              <a:buChar char="•"/>
            </a:pPr>
            <a:r>
              <a:rPr lang="de-DE" sz="2400" b="1" dirty="0">
                <a:solidFill>
                  <a:schemeClr val="dk1"/>
                </a:solidFill>
                <a:latin typeface="+mn-lt"/>
                <a:ea typeface="Helvetica Neue"/>
                <a:cs typeface="Helvetica Neue"/>
                <a:sym typeface="Helvetica Neue"/>
              </a:rPr>
              <a:t>Häufige Fallstricke, potenzielle Risiken und Bedenken </a:t>
            </a:r>
            <a:r>
              <a:rPr lang="de-DE" sz="2400" dirty="0">
                <a:solidFill>
                  <a:schemeClr val="dk1"/>
                </a:solidFill>
                <a:latin typeface="+mn-lt"/>
                <a:ea typeface="Helvetica Neue"/>
                <a:cs typeface="Helvetica Neue"/>
                <a:sym typeface="Helvetica Neue"/>
              </a:rPr>
              <a:t>im Zusammenhang mit dem digitalen Austausch</a:t>
            </a:r>
          </a:p>
        </p:txBody>
      </p:sp>
    </p:spTree>
    <p:extLst>
      <p:ext uri="{BB962C8B-B14F-4D97-AF65-F5344CB8AC3E}">
        <p14:creationId xmlns:p14="http://schemas.microsoft.com/office/powerpoint/2010/main" val="132218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087726" y="3949371"/>
            <a:ext cx="604540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grpSp>
        <p:nvGrpSpPr>
          <p:cNvPr id="187" name="Google Shape;187;p11"/>
          <p:cNvGrpSpPr/>
          <p:nvPr/>
        </p:nvGrpSpPr>
        <p:grpSpPr>
          <a:xfrm>
            <a:off x="8122290" y="1413189"/>
            <a:ext cx="5953710" cy="2308324"/>
            <a:chOff x="1219200" y="2400300"/>
            <a:chExt cx="5611943" cy="2308324"/>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89" name="Google Shape;189;p11"/>
            <p:cNvSpPr/>
            <p:nvPr/>
          </p:nvSpPr>
          <p:spPr>
            <a:xfrm>
              <a:off x="1232123" y="2427111"/>
              <a:ext cx="5599020" cy="1815841"/>
            </a:xfrm>
            <a:prstGeom prst="rect">
              <a:avLst/>
            </a:prstGeom>
            <a:noFill/>
            <a:ln>
              <a:noFill/>
            </a:ln>
          </p:spPr>
          <p:txBody>
            <a:bodyPr spcFirstLastPara="1" wrap="square" lIns="91425" tIns="45700" rIns="91425" bIns="45700" anchor="t" anchorCtr="0">
              <a:spAutoFit/>
            </a:bodyPr>
            <a:lstStyle/>
            <a:p>
              <a:pPr algn="just"/>
              <a:r>
                <a:rPr lang="de-DE" sz="1600" b="1" dirty="0">
                  <a:effectLst/>
                  <a:latin typeface="Calibri" panose="020F0502020204030204" pitchFamily="34" charset="0"/>
                  <a:ea typeface="Yu Mincho" panose="02020400000000000000" pitchFamily="18" charset="-128"/>
                  <a:cs typeface="Arial" panose="020B0604020202020204" pitchFamily="34" charset="0"/>
                </a:rPr>
                <a:t>Frage 1. Welche </a:t>
              </a:r>
              <a:r>
                <a:rPr lang="de-DE" sz="1600" b="1" dirty="0">
                  <a:latin typeface="Calibri" panose="020F0502020204030204" pitchFamily="34" charset="0"/>
                  <a:ea typeface="Yu Mincho" panose="02020400000000000000" pitchFamily="18" charset="-128"/>
                  <a:cs typeface="Arial" panose="020B0604020202020204" pitchFamily="34" charset="0"/>
                </a:rPr>
                <a:t>Bedeutung hat der Online-Austausch von Informationen?</a:t>
              </a:r>
            </a:p>
            <a:p>
              <a:pPr algn="just"/>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a: Es ist eine lustige Art, sich die Zeit zu vertreiben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b: Es hilft, im digitalen Zeitalter verbunden und engagiert zu bleiben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c: Es ist eine Voraussetzung für die Popularität der sozialen Medien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d: Es ist eine Möglichkeit, in die Privatsphäre anderer einzudringen</a:t>
              </a:r>
            </a:p>
          </p:txBody>
        </p:sp>
      </p:grpSp>
      <p:sp>
        <p:nvSpPr>
          <p:cNvPr id="190" name="Google Shape;190;p11"/>
          <p:cNvSpPr/>
          <p:nvPr/>
        </p:nvSpPr>
        <p:spPr>
          <a:xfrm>
            <a:off x="8136000" y="3960000"/>
            <a:ext cx="5940000" cy="1815841"/>
          </a:xfrm>
          <a:prstGeom prst="rect">
            <a:avLst/>
          </a:prstGeom>
          <a:noFill/>
          <a:ln>
            <a:noFill/>
          </a:ln>
        </p:spPr>
        <p:txBody>
          <a:bodyPr spcFirstLastPara="1" wrap="square" lIns="91425" tIns="45700" rIns="91425" bIns="45700" anchor="t" anchorCtr="0">
            <a:spAutoFit/>
          </a:bodyPr>
          <a:lstStyle/>
          <a:p>
            <a:pPr algn="just"/>
            <a:r>
              <a:rPr lang="de-DE" sz="1600" b="1" dirty="0">
                <a:effectLst/>
                <a:latin typeface="Calibri" panose="020F0502020204030204" pitchFamily="34" charset="0"/>
                <a:ea typeface="Yu Mincho" panose="02020400000000000000" pitchFamily="18" charset="-128"/>
                <a:cs typeface="Arial" panose="020B0604020202020204" pitchFamily="34" charset="0"/>
              </a:rPr>
              <a:t>Frage 3. Welche beliebten Tools und </a:t>
            </a:r>
            <a:r>
              <a:rPr lang="de-DE" sz="1600" b="1" dirty="0">
                <a:latin typeface="Calibri" panose="020F0502020204030204" pitchFamily="34" charset="0"/>
                <a:ea typeface="Yu Mincho" panose="02020400000000000000" pitchFamily="18" charset="-128"/>
                <a:cs typeface="Arial" panose="020B0604020202020204" pitchFamily="34" charset="0"/>
              </a:rPr>
              <a:t>Plattformen gibt es für den Online-Austausch von Informationen?</a:t>
            </a:r>
          </a:p>
          <a:p>
            <a:pPr algn="just"/>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a. Cloud-Speicher und soziale Medien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b. Mobiltelefon, soziale Medien und Wi-Fi</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c. Cloud-Speicher und USB-Stick</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d. Rauchsignale und Faxgeräte</a:t>
            </a:r>
          </a:p>
        </p:txBody>
      </p:sp>
      <p:grpSp>
        <p:nvGrpSpPr>
          <p:cNvPr id="193" name="Google Shape;193;p11"/>
          <p:cNvGrpSpPr/>
          <p:nvPr/>
        </p:nvGrpSpPr>
        <p:grpSpPr>
          <a:xfrm>
            <a:off x="1429427" y="3960000"/>
            <a:ext cx="5975873" cy="2309111"/>
            <a:chOff x="1191108" y="4870936"/>
            <a:chExt cx="6177887" cy="2309111"/>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5" name="Google Shape;195;p11"/>
            <p:cNvSpPr/>
            <p:nvPr/>
          </p:nvSpPr>
          <p:spPr>
            <a:xfrm>
              <a:off x="1202038" y="4870936"/>
              <a:ext cx="6140801" cy="2308284"/>
            </a:xfrm>
            <a:prstGeom prst="rect">
              <a:avLst/>
            </a:prstGeom>
            <a:noFill/>
            <a:ln>
              <a:noFill/>
            </a:ln>
          </p:spPr>
          <p:txBody>
            <a:bodyPr spcFirstLastPara="1" wrap="square" lIns="91425" tIns="45700" rIns="91425" bIns="45700" anchor="t" anchorCtr="0">
              <a:spAutoFit/>
            </a:bodyPr>
            <a:lstStyle/>
            <a:p>
              <a:pPr algn="just"/>
              <a:r>
                <a:rPr lang="de-DE" sz="1600" b="1" dirty="0">
                  <a:effectLst/>
                  <a:latin typeface="Calibri" panose="020F0502020204030204" pitchFamily="34" charset="0"/>
                  <a:ea typeface="Yu Mincho" panose="02020400000000000000" pitchFamily="18" charset="-128"/>
                  <a:cs typeface="Arial" panose="020B0604020202020204" pitchFamily="34" charset="0"/>
                </a:rPr>
                <a:t>Frage 2. Wie können Sie potenzielle Risiken und Bedenken im Zusammenhang mit dem digitalen Austausch erkennen und behandeln?</a:t>
              </a:r>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a: Durch die Weitergabe neuer Informationen</a:t>
              </a:r>
              <a:endParaRPr lang="de-DE" sz="1600" dirty="0">
                <a:latin typeface="Calibri" panose="020F0502020204030204" pitchFamily="34" charset="0"/>
                <a:ea typeface="Yu Mincho" panose="02020400000000000000" pitchFamily="18" charset="-128"/>
                <a:cs typeface="Arial" panose="020B0604020202020204" pitchFamily="34" charset="0"/>
              </a:endParaRP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b: Durch die Weitergabe von persönlichen Informationen an so viele Personen wie möglich</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c: Durch die Aktivierung neuer Online-Konten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d: Indem Sie sich der üblichen Fallstricke bewusst sind und proaktiv Maßnahmen ergreifen, um sie zu vermeiden</a:t>
              </a:r>
            </a:p>
          </p:txBody>
        </p:sp>
      </p:grpSp>
      <p:grpSp>
        <p:nvGrpSpPr>
          <p:cNvPr id="196" name="Google Shape;196;p11"/>
          <p:cNvGrpSpPr/>
          <p:nvPr/>
        </p:nvGrpSpPr>
        <p:grpSpPr>
          <a:xfrm>
            <a:off x="8087727" y="6543621"/>
            <a:ext cx="6045401" cy="2437886"/>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8" name="Google Shape;198;p11"/>
            <p:cNvSpPr/>
            <p:nvPr/>
          </p:nvSpPr>
          <p:spPr>
            <a:xfrm>
              <a:off x="8024772" y="4913743"/>
              <a:ext cx="6047449" cy="1833660"/>
            </a:xfrm>
            <a:prstGeom prst="rect">
              <a:avLst/>
            </a:prstGeom>
            <a:noFill/>
            <a:ln>
              <a:noFill/>
            </a:ln>
          </p:spPr>
          <p:txBody>
            <a:bodyPr spcFirstLastPara="1" wrap="square" lIns="91425" tIns="45700" rIns="91425" bIns="45700" anchor="t" anchorCtr="0">
              <a:spAutoFit/>
            </a:bodyPr>
            <a:lstStyle/>
            <a:p>
              <a:pPr algn="just">
                <a:lnSpc>
                  <a:spcPct val="107000"/>
                </a:lnSpc>
              </a:pPr>
              <a:r>
                <a:rPr lang="de-DE" sz="1600" b="1" dirty="0">
                  <a:effectLst/>
                  <a:latin typeface="Calibri" panose="020F0502020204030204" pitchFamily="34" charset="0"/>
                  <a:ea typeface="Yu Mincho" panose="02020400000000000000" pitchFamily="18" charset="-128"/>
                  <a:cs typeface="Arial" panose="020B0604020202020204" pitchFamily="34" charset="0"/>
                </a:rPr>
                <a:t>Frage 5. Was ist ein praktischer Tipp zum Schutz persönlicher Daten beim Online-Austausch?</a:t>
              </a:r>
            </a:p>
            <a:p>
              <a:pPr algn="just">
                <a:lnSpc>
                  <a:spcPct val="107000"/>
                </a:lnSpc>
              </a:pPr>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a: Teilen Sie Ihr Passwort mit vertrauenswürdigen Personen</a:t>
              </a: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b: Regelmäßige Aktualisierung der Datenschutzeinstellungen</a:t>
              </a: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c: </a:t>
              </a:r>
              <a:r>
                <a:rPr lang="de-DE" sz="1600" dirty="0">
                  <a:latin typeface="Calibri" panose="020F0502020204030204" pitchFamily="34" charset="0"/>
                  <a:ea typeface="Yu Mincho" panose="02020400000000000000" pitchFamily="18" charset="-128"/>
                  <a:cs typeface="Arial" panose="020B0604020202020204" pitchFamily="34" charset="0"/>
                </a:rPr>
                <a:t>Freier</a:t>
              </a:r>
              <a:r>
                <a:rPr lang="de-DE" sz="1600" dirty="0">
                  <a:effectLst/>
                  <a:latin typeface="Calibri" panose="020F0502020204030204" pitchFamily="34" charset="0"/>
                  <a:ea typeface="Yu Mincho" panose="02020400000000000000" pitchFamily="18" charset="-128"/>
                  <a:cs typeface="Arial" panose="020B0604020202020204" pitchFamily="34" charset="0"/>
                </a:rPr>
                <a:t> Austausch persönlicher Informationen </a:t>
              </a:r>
              <a:r>
                <a:rPr lang="de-DE" sz="1600" dirty="0">
                  <a:latin typeface="Calibri" panose="020F0502020204030204" pitchFamily="34" charset="0"/>
                  <a:ea typeface="Yu Mincho" panose="02020400000000000000" pitchFamily="18" charset="-128"/>
                  <a:cs typeface="Arial" panose="020B0604020202020204" pitchFamily="34" charset="0"/>
                </a:rPr>
                <a:t>in öffentlichen Foren</a:t>
              </a:r>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d: Nutzen Sie öffentliche Wi-Fi-Netzwerke für eine sichere Freigabe</a:t>
              </a:r>
            </a:p>
          </p:txBody>
        </p:sp>
      </p:grpSp>
      <p:grpSp>
        <p:nvGrpSpPr>
          <p:cNvPr id="199" name="Google Shape;199;p11"/>
          <p:cNvGrpSpPr/>
          <p:nvPr/>
        </p:nvGrpSpPr>
        <p:grpSpPr>
          <a:xfrm>
            <a:off x="1422501" y="6480000"/>
            <a:ext cx="5982181" cy="2515470"/>
            <a:chOff x="1191108" y="4832543"/>
            <a:chExt cx="6177887" cy="2347504"/>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201" name="Google Shape;201;p11"/>
            <p:cNvSpPr/>
            <p:nvPr/>
          </p:nvSpPr>
          <p:spPr>
            <a:xfrm>
              <a:off x="1209179" y="4832543"/>
              <a:ext cx="6134326" cy="2053145"/>
            </a:xfrm>
            <a:prstGeom prst="rect">
              <a:avLst/>
            </a:prstGeom>
            <a:noFill/>
            <a:ln>
              <a:noFill/>
            </a:ln>
          </p:spPr>
          <p:txBody>
            <a:bodyPr spcFirstLastPara="1" wrap="square" lIns="91425" tIns="45700" rIns="91425" bIns="45700" anchor="t" anchorCtr="0">
              <a:spAutoFit/>
            </a:bodyPr>
            <a:lstStyle/>
            <a:p>
              <a:pPr algn="just">
                <a:lnSpc>
                  <a:spcPct val="107000"/>
                </a:lnSpc>
              </a:pPr>
              <a:r>
                <a:rPr lang="de-DE" sz="1600" b="1" dirty="0">
                  <a:effectLst/>
                  <a:latin typeface="Calibri" panose="020F0502020204030204" pitchFamily="34" charset="0"/>
                  <a:ea typeface="Yu Mincho" panose="02020400000000000000" pitchFamily="18" charset="-128"/>
                  <a:cs typeface="Arial" panose="020B0604020202020204" pitchFamily="34" charset="0"/>
                </a:rPr>
                <a:t>Frage 4. Wie können Sie E-Mail effektiv nutzen, um Dateien und Dokumente zu senden und zu empfangen?</a:t>
              </a:r>
            </a:p>
            <a:p>
              <a:pPr algn="just">
                <a:lnSpc>
                  <a:spcPct val="107000"/>
                </a:lnSpc>
              </a:pPr>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a: Durch die Weitergabe sensibler Informationen in E-Mail-Anhängen</a:t>
              </a: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b: Vorsichtig sein und die Echtheit von E-Mail-Anhängen vor dem Öffnen überprüfen</a:t>
              </a: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c: Versenden Sie keine E-Mails mit Anhängen</a:t>
              </a: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d: Anhänge von unbekannten Absendern bedenkenlos öffnen</a:t>
              </a:r>
            </a:p>
          </p:txBody>
        </p:sp>
      </p:grpSp>
      <p:sp>
        <p:nvSpPr>
          <p:cNvPr id="2" name="Google Shape;105;p4">
            <a:extLst>
              <a:ext uri="{FF2B5EF4-FFF2-40B4-BE49-F238E27FC236}">
                <a16:creationId xmlns:a16="http://schemas.microsoft.com/office/drawing/2014/main" id="{FE492DF6-EDDB-FE0D-4C1E-7BDFC3BADCC5}"/>
              </a:ext>
            </a:extLst>
          </p:cNvPr>
          <p:cNvSpPr txBox="1"/>
          <p:nvPr/>
        </p:nvSpPr>
        <p:spPr>
          <a:xfrm>
            <a:off x="1277087" y="2835881"/>
            <a:ext cx="6965812" cy="89251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600" b="1" dirty="0">
                <a:solidFill>
                  <a:srgbClr val="58CDFC"/>
                </a:solidFill>
                <a:latin typeface="+mn-lt"/>
                <a:ea typeface="Helvetica Neue"/>
                <a:cs typeface="Helvetica Neue"/>
                <a:sym typeface="Helvetica Neue"/>
              </a:rPr>
              <a:t>Bitte beantworten Sie die folgenden Fragen:</a:t>
            </a:r>
            <a:endParaRPr lang="de-DE" sz="26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33EFDF59-4FF1-ADE5-A6ED-225989A83688}"/>
              </a:ext>
            </a:extLst>
          </p:cNvPr>
          <p:cNvSpPr txBox="1"/>
          <p:nvPr/>
        </p:nvSpPr>
        <p:spPr>
          <a:xfrm>
            <a:off x="1219200" y="1780343"/>
            <a:ext cx="6668805" cy="738623"/>
          </a:xfrm>
          <a:prstGeom prst="rect">
            <a:avLst/>
          </a:prstGeom>
          <a:noFill/>
          <a:ln>
            <a:noFill/>
          </a:ln>
        </p:spPr>
        <p:txBody>
          <a:bodyPr spcFirstLastPara="1" wrap="square" lIns="91425" tIns="45700" rIns="91425" bIns="45700" anchor="t" anchorCtr="0">
            <a:spAutoFit/>
          </a:bodyPr>
          <a:lstStyle/>
          <a:p>
            <a:r>
              <a:rPr lang="de-DE" sz="4200" b="1">
                <a:solidFill>
                  <a:schemeClr val="accent4"/>
                </a:solidFill>
                <a:latin typeface="+mn-lt"/>
                <a:ea typeface="Helvetica Neue"/>
                <a:cs typeface="Helvetica Neue"/>
                <a:sym typeface="Helvetica Neue"/>
              </a:rPr>
              <a:t>Testen Sie Ihr Wissen!</a:t>
            </a:r>
          </a:p>
        </p:txBody>
      </p:sp>
    </p:spTree>
    <p:extLst>
      <p:ext uri="{BB962C8B-B14F-4D97-AF65-F5344CB8AC3E}">
        <p14:creationId xmlns:p14="http://schemas.microsoft.com/office/powerpoint/2010/main" val="1017296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087726" y="3949371"/>
            <a:ext cx="604540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grpSp>
        <p:nvGrpSpPr>
          <p:cNvPr id="187" name="Google Shape;187;p11"/>
          <p:cNvGrpSpPr/>
          <p:nvPr/>
        </p:nvGrpSpPr>
        <p:grpSpPr>
          <a:xfrm>
            <a:off x="8122290" y="1413189"/>
            <a:ext cx="5953710" cy="2308324"/>
            <a:chOff x="1219200" y="2400300"/>
            <a:chExt cx="5611943" cy="2308324"/>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89" name="Google Shape;189;p11"/>
            <p:cNvSpPr/>
            <p:nvPr/>
          </p:nvSpPr>
          <p:spPr>
            <a:xfrm>
              <a:off x="1232123" y="2427111"/>
              <a:ext cx="5599020" cy="1815841"/>
            </a:xfrm>
            <a:prstGeom prst="rect">
              <a:avLst/>
            </a:prstGeom>
            <a:noFill/>
            <a:ln>
              <a:noFill/>
            </a:ln>
          </p:spPr>
          <p:txBody>
            <a:bodyPr spcFirstLastPara="1" wrap="square" lIns="91425" tIns="45700" rIns="91425" bIns="45700" anchor="t" anchorCtr="0">
              <a:spAutoFit/>
            </a:bodyPr>
            <a:lstStyle/>
            <a:p>
              <a:pPr algn="just"/>
              <a:r>
                <a:rPr lang="de-DE" sz="1600" b="1" dirty="0">
                  <a:effectLst/>
                  <a:latin typeface="Calibri" panose="020F0502020204030204" pitchFamily="34" charset="0"/>
                  <a:ea typeface="Yu Mincho" panose="02020400000000000000" pitchFamily="18" charset="-128"/>
                  <a:cs typeface="Arial" panose="020B0604020202020204" pitchFamily="34" charset="0"/>
                </a:rPr>
                <a:t>Frage 1. Welche </a:t>
              </a:r>
              <a:r>
                <a:rPr lang="de-DE" sz="1600" b="1" dirty="0">
                  <a:latin typeface="Calibri" panose="020F0502020204030204" pitchFamily="34" charset="0"/>
                  <a:ea typeface="Yu Mincho" panose="02020400000000000000" pitchFamily="18" charset="-128"/>
                  <a:cs typeface="Arial" panose="020B0604020202020204" pitchFamily="34" charset="0"/>
                </a:rPr>
                <a:t>Bedeutung hat der Online-Austausch von Informationen?</a:t>
              </a:r>
            </a:p>
            <a:p>
              <a:pPr algn="just"/>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a: Es ist eine lustige Art, sich die Zeit zu vertreiben</a:t>
              </a:r>
            </a:p>
            <a:p>
              <a:pPr algn="just"/>
              <a:r>
                <a:rPr lang="de-DE"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b: Es hilft, im digitalen Zeitalter verbunden und engagiert zu bleiben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c: Es ist eine Voraussetzung für die Popularität der sozialen Medien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d: Es ist eine Möglichkeit, in die Privatsphäre anderer einzudringen</a:t>
              </a:r>
            </a:p>
          </p:txBody>
        </p:sp>
      </p:grpSp>
      <p:sp>
        <p:nvSpPr>
          <p:cNvPr id="190" name="Google Shape;190;p11"/>
          <p:cNvSpPr/>
          <p:nvPr/>
        </p:nvSpPr>
        <p:spPr>
          <a:xfrm>
            <a:off x="8136000" y="3960000"/>
            <a:ext cx="5940000" cy="1815841"/>
          </a:xfrm>
          <a:prstGeom prst="rect">
            <a:avLst/>
          </a:prstGeom>
          <a:noFill/>
          <a:ln>
            <a:noFill/>
          </a:ln>
        </p:spPr>
        <p:txBody>
          <a:bodyPr spcFirstLastPara="1" wrap="square" lIns="91425" tIns="45700" rIns="91425" bIns="45700" anchor="t" anchorCtr="0">
            <a:spAutoFit/>
          </a:bodyPr>
          <a:lstStyle/>
          <a:p>
            <a:pPr algn="just"/>
            <a:r>
              <a:rPr lang="de-DE" sz="1600" b="1" dirty="0">
                <a:effectLst/>
                <a:latin typeface="Calibri" panose="020F0502020204030204" pitchFamily="34" charset="0"/>
                <a:ea typeface="Yu Mincho" panose="02020400000000000000" pitchFamily="18" charset="-128"/>
                <a:cs typeface="Arial" panose="020B0604020202020204" pitchFamily="34" charset="0"/>
              </a:rPr>
              <a:t>Frage 3. Welches sind beliebte Tools und </a:t>
            </a:r>
            <a:r>
              <a:rPr lang="de-DE" sz="1600" b="1" dirty="0">
                <a:latin typeface="Calibri" panose="020F0502020204030204" pitchFamily="34" charset="0"/>
                <a:ea typeface="Yu Mincho" panose="02020400000000000000" pitchFamily="18" charset="-128"/>
                <a:cs typeface="Arial" panose="020B0604020202020204" pitchFamily="34" charset="0"/>
              </a:rPr>
              <a:t>Plattformen für den Online-Austausch von Informationen?</a:t>
            </a:r>
          </a:p>
          <a:p>
            <a:pPr algn="just"/>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r>
              <a:rPr lang="de-DE"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a. Cloud-Speicher und soziale Medien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b. Mobiltelefon, soziale Medien und Wi-Fi</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c. Cloud-Speicher und USB-Stick</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d. Rauchsignale und Faxgeräte</a:t>
            </a:r>
          </a:p>
        </p:txBody>
      </p:sp>
      <p:grpSp>
        <p:nvGrpSpPr>
          <p:cNvPr id="193" name="Google Shape;193;p11"/>
          <p:cNvGrpSpPr/>
          <p:nvPr/>
        </p:nvGrpSpPr>
        <p:grpSpPr>
          <a:xfrm>
            <a:off x="1429427" y="3960000"/>
            <a:ext cx="5975873" cy="2309111"/>
            <a:chOff x="1191108" y="4870936"/>
            <a:chExt cx="6177887" cy="2309111"/>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5" name="Google Shape;195;p11"/>
            <p:cNvSpPr/>
            <p:nvPr/>
          </p:nvSpPr>
          <p:spPr>
            <a:xfrm>
              <a:off x="1202038" y="4870936"/>
              <a:ext cx="6140801" cy="2308284"/>
            </a:xfrm>
            <a:prstGeom prst="rect">
              <a:avLst/>
            </a:prstGeom>
            <a:noFill/>
            <a:ln>
              <a:noFill/>
            </a:ln>
          </p:spPr>
          <p:txBody>
            <a:bodyPr spcFirstLastPara="1" wrap="square" lIns="91425" tIns="45700" rIns="91425" bIns="45700" anchor="t" anchorCtr="0">
              <a:spAutoFit/>
            </a:bodyPr>
            <a:lstStyle/>
            <a:p>
              <a:pPr algn="just"/>
              <a:r>
                <a:rPr lang="de-DE" sz="1600" b="1" dirty="0">
                  <a:effectLst/>
                  <a:latin typeface="Calibri" panose="020F0502020204030204" pitchFamily="34" charset="0"/>
                  <a:ea typeface="Yu Mincho" panose="02020400000000000000" pitchFamily="18" charset="-128"/>
                  <a:cs typeface="Arial" panose="020B0604020202020204" pitchFamily="34" charset="0"/>
                </a:rPr>
                <a:t>Frage 2. Wie können Sie potenzielle Risiken und Bedenken im Zusammenhang mit dem digitalen Austausch erkennen und damit umgehen?</a:t>
              </a:r>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a: Durch die Weitergabe neuer Informationen</a:t>
              </a:r>
              <a:endParaRPr lang="de-DE" sz="1600" dirty="0">
                <a:latin typeface="Calibri" panose="020F0502020204030204" pitchFamily="34" charset="0"/>
                <a:ea typeface="Yu Mincho" panose="02020400000000000000" pitchFamily="18" charset="-128"/>
                <a:cs typeface="Arial" panose="020B0604020202020204" pitchFamily="34" charset="0"/>
              </a:endParaRP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b: Durch die Weitergabe persönlicher Informationen an so viele Personen wie möglich</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c: Durch die Aktivierung neuer Online-Konten</a:t>
              </a:r>
            </a:p>
            <a:p>
              <a:pPr algn="just"/>
              <a:r>
                <a:rPr lang="de-DE"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d: Indem man sich der üblichen Fallstricke bewusst ist und proaktiv Maßnahmen ergreift, um sie zu vermeiden</a:t>
              </a:r>
            </a:p>
          </p:txBody>
        </p:sp>
      </p:grpSp>
      <p:grpSp>
        <p:nvGrpSpPr>
          <p:cNvPr id="196" name="Google Shape;196;p11"/>
          <p:cNvGrpSpPr/>
          <p:nvPr/>
        </p:nvGrpSpPr>
        <p:grpSpPr>
          <a:xfrm>
            <a:off x="8087727" y="6543622"/>
            <a:ext cx="6045401" cy="2437886"/>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8" name="Google Shape;198;p11"/>
            <p:cNvSpPr/>
            <p:nvPr/>
          </p:nvSpPr>
          <p:spPr>
            <a:xfrm>
              <a:off x="8024772" y="4879656"/>
              <a:ext cx="6047449" cy="1833660"/>
            </a:xfrm>
            <a:prstGeom prst="rect">
              <a:avLst/>
            </a:prstGeom>
            <a:noFill/>
            <a:ln>
              <a:noFill/>
            </a:ln>
          </p:spPr>
          <p:txBody>
            <a:bodyPr spcFirstLastPara="1" wrap="square" lIns="91425" tIns="45700" rIns="91425" bIns="45700" anchor="t" anchorCtr="0">
              <a:spAutoFit/>
            </a:bodyPr>
            <a:lstStyle/>
            <a:p>
              <a:pPr algn="just">
                <a:lnSpc>
                  <a:spcPct val="107000"/>
                </a:lnSpc>
              </a:pPr>
              <a:r>
                <a:rPr lang="de-DE" sz="1600" b="1" dirty="0">
                  <a:effectLst/>
                  <a:latin typeface="Calibri" panose="020F0502020204030204" pitchFamily="34" charset="0"/>
                  <a:ea typeface="Yu Mincho" panose="02020400000000000000" pitchFamily="18" charset="-128"/>
                  <a:cs typeface="Arial" panose="020B0604020202020204" pitchFamily="34" charset="0"/>
                </a:rPr>
                <a:t>Frage 5. Was ist ein praktischer Tipp zum Schutz persönlicher Daten beim Online-Austausch?</a:t>
              </a:r>
            </a:p>
            <a:p>
              <a:pPr algn="just">
                <a:lnSpc>
                  <a:spcPct val="107000"/>
                </a:lnSpc>
              </a:pPr>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a: Teilen Sie Ihr Passwort mit vertrauenswürdigen Personen</a:t>
              </a:r>
            </a:p>
            <a:p>
              <a:pPr algn="just">
                <a:lnSpc>
                  <a:spcPct val="107000"/>
                </a:lnSpc>
              </a:pPr>
              <a:r>
                <a:rPr lang="de-DE"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b: Regelmäßige Aktualisierung der Datenschutzeinstellungen</a:t>
              </a: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c: </a:t>
              </a:r>
              <a:r>
                <a:rPr lang="de-DE" sz="1600" dirty="0">
                  <a:latin typeface="Calibri" panose="020F0502020204030204" pitchFamily="34" charset="0"/>
                  <a:ea typeface="Yu Mincho" panose="02020400000000000000" pitchFamily="18" charset="-128"/>
                  <a:cs typeface="Arial" panose="020B0604020202020204" pitchFamily="34" charset="0"/>
                </a:rPr>
                <a:t>Freier</a:t>
              </a:r>
              <a:r>
                <a:rPr lang="de-DE" sz="1600" dirty="0">
                  <a:effectLst/>
                  <a:latin typeface="Calibri" panose="020F0502020204030204" pitchFamily="34" charset="0"/>
                  <a:ea typeface="Yu Mincho" panose="02020400000000000000" pitchFamily="18" charset="-128"/>
                  <a:cs typeface="Arial" panose="020B0604020202020204" pitchFamily="34" charset="0"/>
                </a:rPr>
                <a:t> Austausch persönlicher Informationen </a:t>
              </a:r>
              <a:r>
                <a:rPr lang="de-DE" sz="1600" dirty="0">
                  <a:latin typeface="Calibri" panose="020F0502020204030204" pitchFamily="34" charset="0"/>
                  <a:ea typeface="Yu Mincho" panose="02020400000000000000" pitchFamily="18" charset="-128"/>
                  <a:cs typeface="Arial" panose="020B0604020202020204" pitchFamily="34" charset="0"/>
                </a:rPr>
                <a:t>in öffentlichen Foren</a:t>
              </a:r>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d: Nutzen Sie öffentliche Wi-Fi-Netzwerke für die sichere Freigabe</a:t>
              </a:r>
            </a:p>
          </p:txBody>
        </p:sp>
      </p:grpSp>
      <p:grpSp>
        <p:nvGrpSpPr>
          <p:cNvPr id="199" name="Google Shape;199;p11"/>
          <p:cNvGrpSpPr/>
          <p:nvPr/>
        </p:nvGrpSpPr>
        <p:grpSpPr>
          <a:xfrm>
            <a:off x="1422501" y="6516000"/>
            <a:ext cx="5982181" cy="2479470"/>
            <a:chOff x="1191108" y="4866139"/>
            <a:chExt cx="6177887" cy="2313908"/>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201" name="Google Shape;201;p11"/>
            <p:cNvSpPr/>
            <p:nvPr/>
          </p:nvSpPr>
          <p:spPr>
            <a:xfrm>
              <a:off x="1209179" y="4866139"/>
              <a:ext cx="6134326" cy="2053145"/>
            </a:xfrm>
            <a:prstGeom prst="rect">
              <a:avLst/>
            </a:prstGeom>
            <a:noFill/>
            <a:ln>
              <a:noFill/>
            </a:ln>
          </p:spPr>
          <p:txBody>
            <a:bodyPr spcFirstLastPara="1" wrap="square" lIns="91425" tIns="45700" rIns="91425" bIns="45700" anchor="t" anchorCtr="0">
              <a:spAutoFit/>
            </a:bodyPr>
            <a:lstStyle/>
            <a:p>
              <a:pPr algn="just">
                <a:lnSpc>
                  <a:spcPct val="107000"/>
                </a:lnSpc>
              </a:pPr>
              <a:r>
                <a:rPr lang="de-DE" sz="1600" b="1" dirty="0">
                  <a:effectLst/>
                  <a:latin typeface="Calibri" panose="020F0502020204030204" pitchFamily="34" charset="0"/>
                  <a:ea typeface="Yu Mincho" panose="02020400000000000000" pitchFamily="18" charset="-128"/>
                  <a:cs typeface="Arial" panose="020B0604020202020204" pitchFamily="34" charset="0"/>
                </a:rPr>
                <a:t>Frage 4. Wie können Sie E-Mail effektiv nutzen, um Dateien und Dokumente zu senden und zu empfangen?</a:t>
              </a:r>
            </a:p>
            <a:p>
              <a:pPr algn="just">
                <a:lnSpc>
                  <a:spcPct val="107000"/>
                </a:lnSpc>
              </a:pPr>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a: Durch die Weitergabe sensibler Informationen in E-Mail-Anhängen</a:t>
              </a:r>
            </a:p>
            <a:p>
              <a:pPr algn="just">
                <a:lnSpc>
                  <a:spcPct val="107000"/>
                </a:lnSpc>
              </a:pPr>
              <a:r>
                <a:rPr lang="de-DE"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b: Durch Vorsicht und Überprüfung der Echtheit von E-Mail-Anhängen vor dem Öffnen</a:t>
              </a: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c: Versenden Sie keine E-Mails mit Anhängen</a:t>
              </a: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d: Anhänge von unbekannten Absendern bedenkenlos öffnen</a:t>
              </a:r>
            </a:p>
          </p:txBody>
        </p:sp>
      </p:grpSp>
      <p:sp>
        <p:nvSpPr>
          <p:cNvPr id="2" name="Google Shape;105;p4">
            <a:extLst>
              <a:ext uri="{FF2B5EF4-FFF2-40B4-BE49-F238E27FC236}">
                <a16:creationId xmlns:a16="http://schemas.microsoft.com/office/drawing/2014/main" id="{FE492DF6-EDDB-FE0D-4C1E-7BDFC3BADCC5}"/>
              </a:ext>
            </a:extLst>
          </p:cNvPr>
          <p:cNvSpPr txBox="1"/>
          <p:nvPr/>
        </p:nvSpPr>
        <p:spPr>
          <a:xfrm>
            <a:off x="1277087" y="2835881"/>
            <a:ext cx="6965812" cy="49240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600" b="1" dirty="0">
                <a:solidFill>
                  <a:srgbClr val="58CDFC"/>
                </a:solidFill>
                <a:latin typeface="+mn-lt"/>
                <a:ea typeface="Helvetica Neue"/>
                <a:cs typeface="Helvetica Neue"/>
                <a:sym typeface="Helvetica Neue"/>
              </a:rPr>
              <a:t>Lösung:</a:t>
            </a:r>
            <a:endParaRPr lang="de-DE" sz="26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33EFDF59-4FF1-ADE5-A6ED-225989A83688}"/>
              </a:ext>
            </a:extLst>
          </p:cNvPr>
          <p:cNvSpPr txBox="1"/>
          <p:nvPr/>
        </p:nvSpPr>
        <p:spPr>
          <a:xfrm>
            <a:off x="1219200" y="1780343"/>
            <a:ext cx="6668805" cy="738623"/>
          </a:xfrm>
          <a:prstGeom prst="rect">
            <a:avLst/>
          </a:prstGeom>
          <a:noFill/>
          <a:ln>
            <a:noFill/>
          </a:ln>
        </p:spPr>
        <p:txBody>
          <a:bodyPr spcFirstLastPara="1" wrap="square" lIns="91425" tIns="45700" rIns="91425" bIns="45700" anchor="t" anchorCtr="0">
            <a:spAutoFit/>
          </a:bodyPr>
          <a:lstStyle/>
          <a:p>
            <a:r>
              <a:rPr lang="de-DE" sz="4200" b="1">
                <a:solidFill>
                  <a:schemeClr val="accent4"/>
                </a:solidFill>
                <a:latin typeface="+mn-lt"/>
                <a:ea typeface="Helvetica Neue"/>
                <a:cs typeface="Helvetica Neue"/>
                <a:sym typeface="Helvetica Neue"/>
              </a:rPr>
              <a:t>Testen Sie Ihr Wissen!</a:t>
            </a:r>
          </a:p>
        </p:txBody>
      </p:sp>
    </p:spTree>
    <p:extLst>
      <p:ext uri="{BB962C8B-B14F-4D97-AF65-F5344CB8AC3E}">
        <p14:creationId xmlns:p14="http://schemas.microsoft.com/office/powerpoint/2010/main" val="1937928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17" name="Google Shape;99;p4"/>
          <p:cNvSpPr txBox="1"/>
          <p:nvPr/>
        </p:nvSpPr>
        <p:spPr>
          <a:xfrm>
            <a:off x="2056017" y="3748025"/>
            <a:ext cx="10826265" cy="1785064"/>
          </a:xfrm>
          <a:prstGeom prst="rect">
            <a:avLst/>
          </a:prstGeom>
          <a:noFill/>
          <a:ln>
            <a:noFill/>
          </a:ln>
        </p:spPr>
        <p:txBody>
          <a:bodyPr spcFirstLastPara="1" wrap="square" lIns="91425" tIns="45700" rIns="91425" bIns="45700" anchor="t" anchorCtr="0">
            <a:spAutoFit/>
          </a:bodyPr>
          <a:lstStyle/>
          <a:p>
            <a:pPr algn="just"/>
            <a:r>
              <a:rPr lang="de-DE" sz="2200" b="1" dirty="0">
                <a:solidFill>
                  <a:schemeClr val="dk1"/>
                </a:solidFill>
                <a:latin typeface="+mn-lt"/>
                <a:ea typeface="Helvetica Neue"/>
                <a:cs typeface="Helvetica Neue"/>
                <a:sym typeface="Helvetica Neue"/>
              </a:rPr>
              <a:t>Informationen online teilen</a:t>
            </a:r>
            <a:r>
              <a:rPr lang="de-DE" sz="2200" dirty="0">
                <a:solidFill>
                  <a:schemeClr val="dk1"/>
                </a:solidFill>
                <a:latin typeface="+mn-lt"/>
                <a:ea typeface="Helvetica Neue"/>
                <a:cs typeface="Helvetica Neue"/>
                <a:sym typeface="Helvetica Neue"/>
              </a:rPr>
              <a:t>: Sie haben verstanden, wie wichtig es ist, Informationen online zu teilen, um im digitalen Zeitalter in Verbindung zu bleiben und sich zu engagieren. Indem Sie die Vorteile und Herausforderungen des digitalen Austauschs erforscht haben, sind Sie nun in der Lage, sich sicher und verantwortungsbewusst in der digitalen Landschaft zu bewegen</a:t>
            </a:r>
            <a:endParaRPr lang="de-DE" sz="2200" dirty="0">
              <a:latin typeface="+mn-lt"/>
            </a:endParaRPr>
          </a:p>
        </p:txBody>
      </p:sp>
      <p:sp>
        <p:nvSpPr>
          <p:cNvPr id="18" name="Google Shape;100;p4"/>
          <p:cNvSpPr txBox="1"/>
          <p:nvPr/>
        </p:nvSpPr>
        <p:spPr>
          <a:xfrm>
            <a:off x="2056018" y="5460106"/>
            <a:ext cx="10826264" cy="1785064"/>
          </a:xfrm>
          <a:prstGeom prst="rect">
            <a:avLst/>
          </a:prstGeom>
          <a:noFill/>
          <a:ln>
            <a:noFill/>
          </a:ln>
        </p:spPr>
        <p:txBody>
          <a:bodyPr spcFirstLastPara="1" wrap="square" lIns="91425" tIns="45700" rIns="91425" bIns="45700" anchor="t" anchorCtr="0">
            <a:spAutoFit/>
          </a:bodyPr>
          <a:lstStyle/>
          <a:p>
            <a:pPr algn="just"/>
            <a:r>
              <a:rPr lang="de-DE" sz="2200" b="1" dirty="0">
                <a:solidFill>
                  <a:schemeClr val="dk1"/>
                </a:solidFill>
                <a:latin typeface="+mn-lt"/>
                <a:ea typeface="Helvetica Neue"/>
                <a:cs typeface="Helvetica Neue"/>
                <a:sym typeface="Helvetica Neue"/>
              </a:rPr>
              <a:t>Wesentliche Tools und Plattformen für den Austausch: </a:t>
            </a:r>
            <a:r>
              <a:rPr lang="de-DE" sz="2200" dirty="0">
                <a:solidFill>
                  <a:schemeClr val="dk1"/>
                </a:solidFill>
                <a:latin typeface="+mn-lt"/>
                <a:ea typeface="Helvetica Neue"/>
                <a:cs typeface="Helvetica Neue"/>
                <a:sym typeface="Helvetica Neue"/>
              </a:rPr>
              <a:t>Durch die Erkundung beliebter Tools und Plattformen für den Online-Austausch von Informationen haben Sie praktische Tipps und Strategien für einen effektiven digitalen Austausch gelernt. Sie verfügen nun über die Fähigkeiten, Informationen und Dateien zu teilen und zu verwalten</a:t>
            </a:r>
            <a:endParaRPr lang="de-DE" sz="2200" dirty="0">
              <a:latin typeface="+mn-lt"/>
            </a:endParaRPr>
          </a:p>
        </p:txBody>
      </p:sp>
      <p:sp>
        <p:nvSpPr>
          <p:cNvPr id="19" name="Google Shape;101;p4"/>
          <p:cNvSpPr txBox="1"/>
          <p:nvPr/>
        </p:nvSpPr>
        <p:spPr>
          <a:xfrm>
            <a:off x="2056017" y="7172187"/>
            <a:ext cx="10826264" cy="2123618"/>
          </a:xfrm>
          <a:prstGeom prst="rect">
            <a:avLst/>
          </a:prstGeom>
          <a:noFill/>
          <a:ln>
            <a:noFill/>
          </a:ln>
        </p:spPr>
        <p:txBody>
          <a:bodyPr spcFirstLastPara="1" wrap="square" lIns="91425" tIns="45700" rIns="91425" bIns="45700" anchor="t" anchorCtr="0">
            <a:spAutoFit/>
          </a:bodyPr>
          <a:lstStyle/>
          <a:p>
            <a:pPr algn="just"/>
            <a:r>
              <a:rPr lang="de-DE" sz="2200" b="1" i="0" dirty="0">
                <a:effectLst/>
                <a:latin typeface="Arial" panose="020B0604020202020204" pitchFamily="34" charset="0"/>
                <a:cs typeface="Arial" panose="020B0604020202020204" pitchFamily="34" charset="0"/>
              </a:rPr>
              <a:t>Praktische Tipps und häufige Fallstricke</a:t>
            </a:r>
            <a:r>
              <a:rPr lang="de-DE" sz="2200" b="0" i="0" dirty="0">
                <a:effectLst/>
                <a:latin typeface="Arial" panose="020B0604020202020204" pitchFamily="34" charset="0"/>
                <a:cs typeface="Arial" panose="020B0604020202020204" pitchFamily="34" charset="0"/>
              </a:rPr>
              <a:t>: Durch das Aufzeigen von Fallstricken, wie z. B. die versehentliche Freigabe sensibler Informationen oder die Gewährung von unbefugtem Zugriff auf freigegebene Dateien, und durch praktische Tipps verfügen Sie nun über die Kompetenz, persönliche Informationen zu schützen und Datenschutzeinstellungen und Sichtbarkeitskontrolle zu nutzen, um eine sichere Freigabe zu gewährleisten.</a:t>
            </a:r>
            <a:endParaRPr lang="de-DE" sz="2200" dirty="0">
              <a:latin typeface="Arial" panose="020B0604020202020204" pitchFamily="34" charset="0"/>
              <a:cs typeface="Arial" panose="020B0604020202020204" pitchFamily="34" charset="0"/>
            </a:endParaRPr>
          </a:p>
        </p:txBody>
      </p:sp>
      <p:sp>
        <p:nvSpPr>
          <p:cNvPr id="20" name="Hexagon 19"/>
          <p:cNvSpPr/>
          <p:nvPr/>
        </p:nvSpPr>
        <p:spPr>
          <a:xfrm>
            <a:off x="1663395" y="3906858"/>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Hexagon 20"/>
          <p:cNvSpPr/>
          <p:nvPr/>
        </p:nvSpPr>
        <p:spPr>
          <a:xfrm>
            <a:off x="1663826" y="562255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Hexagon 21"/>
          <p:cNvSpPr/>
          <p:nvPr/>
        </p:nvSpPr>
        <p:spPr>
          <a:xfrm>
            <a:off x="1663395" y="733824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074" name="Picture 2" descr="https://www.digital-boomer.eu/images/skills.png"/>
          <p:cNvPicPr>
            <a:picLocks noChangeAspect="1" noChangeArrowheads="1"/>
          </p:cNvPicPr>
          <p:nvPr/>
        </p:nvPicPr>
        <p:blipFill rotWithShape="1">
          <a:blip r:embed="rId3">
            <a:extLst>
              <a:ext uri="{28A0092B-C50C-407E-A947-70E740481C1C}">
                <a14:useLocalDpi xmlns:a14="http://schemas.microsoft.com/office/drawing/2010/main" val="0"/>
              </a:ext>
            </a:extLst>
          </a:blip>
          <a:srcRect l="9685" t="8085" r="7819" b="6493"/>
          <a:stretch/>
        </p:blipFill>
        <p:spPr bwMode="auto">
          <a:xfrm>
            <a:off x="13094473" y="3978858"/>
            <a:ext cx="4505213" cy="4758632"/>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5;p4">
            <a:extLst>
              <a:ext uri="{FF2B5EF4-FFF2-40B4-BE49-F238E27FC236}">
                <a16:creationId xmlns:a16="http://schemas.microsoft.com/office/drawing/2014/main" id="{22EAC180-4C85-92E7-A521-B329D9FED84D}"/>
              </a:ext>
            </a:extLst>
          </p:cNvPr>
          <p:cNvSpPr txBox="1"/>
          <p:nvPr/>
        </p:nvSpPr>
        <p:spPr>
          <a:xfrm>
            <a:off x="1277087" y="2835882"/>
            <a:ext cx="16033452"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Gut gemacht! Jetzt wissen Sie mehr über:</a:t>
            </a:r>
            <a:endParaRPr lang="de-DE" sz="24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9FF7670F-C914-A3A8-A668-F48A01CC57D1}"/>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de-DE" sz="4800" b="1" dirty="0">
                <a:solidFill>
                  <a:schemeClr val="accent4"/>
                </a:solidFill>
                <a:latin typeface="+mn-lt"/>
                <a:ea typeface="Helvetica Neue"/>
                <a:cs typeface="Helvetica Neue"/>
                <a:sym typeface="Helvetica Neue"/>
              </a:rPr>
              <a:t>Zusammenfassung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de-DE" sz="5400" b="1" dirty="0">
                <a:solidFill>
                  <a:schemeClr val="tx1"/>
                </a:solidFill>
                <a:latin typeface="+mn-lt"/>
                <a:ea typeface="Helvetica Neue"/>
                <a:cs typeface="Helvetica Neue"/>
                <a:sym typeface="Helvetica Neue"/>
              </a:rPr>
              <a:t>Vielen Dank!</a:t>
            </a:r>
            <a:endParaRPr lang="de-DE"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5143" y="2850294"/>
            <a:ext cx="5737714" cy="2435384"/>
          </a:xfrm>
          <a:prstGeom prst="rect">
            <a:avLst/>
          </a:prstGeom>
          <a:noFill/>
          <a:ln>
            <a:noFill/>
          </a:ln>
        </p:spPr>
      </p:pic>
      <p:sp>
        <p:nvSpPr>
          <p:cNvPr id="6" name="Rectangle 5"/>
          <p:cNvSpPr/>
          <p:nvPr/>
        </p:nvSpPr>
        <p:spPr>
          <a:xfrm>
            <a:off x="7346358" y="5792612"/>
            <a:ext cx="3595284" cy="473717"/>
          </a:xfrm>
          <a:prstGeom prst="rect">
            <a:avLst/>
          </a:prstGeom>
        </p:spPr>
        <p:txBody>
          <a:bodyPr wrap="square">
            <a:spAutoFit/>
          </a:bodyPr>
          <a:lstStyle/>
          <a:p>
            <a:r>
              <a:rPr lang="de-DE" sz="2400" b="1">
                <a:solidFill>
                  <a:srgbClr val="00CCFF"/>
                </a:solidFill>
                <a:latin typeface="+mn-lt"/>
              </a:rPr>
              <a:t>www.digital-boomer.eu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1219200" y="1780343"/>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rgbClr val="00CCFF"/>
                </a:solidFill>
                <a:latin typeface="+mn-lt"/>
                <a:ea typeface="Helvetica Neue"/>
                <a:cs typeface="Helvetica Neue"/>
                <a:sym typeface="Helvetica Neue"/>
              </a:rPr>
              <a:t>Index</a:t>
            </a:r>
            <a:endParaRPr lang="de-DE">
              <a:solidFill>
                <a:srgbClr val="00CCFF"/>
              </a:solidFill>
              <a:latin typeface="+mn-lt"/>
            </a:endParaRPr>
          </a:p>
        </p:txBody>
      </p:sp>
      <p:sp>
        <p:nvSpPr>
          <p:cNvPr id="58" name="Google Shape;58;p2"/>
          <p:cNvSpPr txBox="1"/>
          <p:nvPr/>
        </p:nvSpPr>
        <p:spPr>
          <a:xfrm>
            <a:off x="1343904" y="3150583"/>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rgbClr val="33CCFF"/>
                </a:solidFill>
                <a:latin typeface="+mn-lt"/>
                <a:ea typeface="Helvetica Neue"/>
                <a:cs typeface="Helvetica Neue"/>
                <a:sym typeface="Helvetica Neue"/>
              </a:rPr>
              <a:t>1</a:t>
            </a:r>
            <a:endParaRPr lang="de-DE">
              <a:solidFill>
                <a:srgbClr val="33CCFF"/>
              </a:solidFill>
              <a:latin typeface="+mn-lt"/>
            </a:endParaRPr>
          </a:p>
        </p:txBody>
      </p:sp>
      <p:sp>
        <p:nvSpPr>
          <p:cNvPr id="59" name="Google Shape;59;p2"/>
          <p:cNvSpPr txBox="1"/>
          <p:nvPr/>
        </p:nvSpPr>
        <p:spPr>
          <a:xfrm>
            <a:off x="1343904" y="5534581"/>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rgbClr val="33CCFF"/>
                </a:solidFill>
                <a:latin typeface="+mn-lt"/>
                <a:ea typeface="Helvetica Neue"/>
                <a:cs typeface="Helvetica Neue"/>
                <a:sym typeface="Helvetica Neue"/>
              </a:rPr>
              <a:t>2</a:t>
            </a:r>
            <a:endParaRPr lang="de-DE">
              <a:solidFill>
                <a:srgbClr val="33CCFF"/>
              </a:solidFill>
              <a:latin typeface="+mn-lt"/>
            </a:endParaRPr>
          </a:p>
        </p:txBody>
      </p:sp>
      <p:sp>
        <p:nvSpPr>
          <p:cNvPr id="61" name="Google Shape;61;p2"/>
          <p:cNvSpPr txBox="1"/>
          <p:nvPr/>
        </p:nvSpPr>
        <p:spPr>
          <a:xfrm>
            <a:off x="1872432" y="3068435"/>
            <a:ext cx="4108187" cy="95406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2800" b="1">
                <a:solidFill>
                  <a:schemeClr val="dk1"/>
                </a:solidFill>
                <a:latin typeface="+mn-lt"/>
                <a:ea typeface="Helvetica Neue"/>
                <a:cs typeface="Helvetica Neue"/>
                <a:sym typeface="Helvetica Neue"/>
              </a:rPr>
              <a:t>Einführung in die Online-Nutzung</a:t>
            </a:r>
            <a:endParaRPr lang="de-DE" sz="1600" b="1">
              <a:latin typeface="+mn-lt"/>
            </a:endParaRPr>
          </a:p>
        </p:txBody>
      </p:sp>
      <p:sp>
        <p:nvSpPr>
          <p:cNvPr id="62" name="Google Shape;62;p2"/>
          <p:cNvSpPr txBox="1"/>
          <p:nvPr/>
        </p:nvSpPr>
        <p:spPr>
          <a:xfrm>
            <a:off x="1886319" y="5475430"/>
            <a:ext cx="4182968"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chemeClr val="dk1"/>
                </a:solidFill>
                <a:latin typeface="+mn-lt"/>
                <a:ea typeface="Helvetica Neue"/>
                <a:cs typeface="Helvetica Neue"/>
                <a:sym typeface="Helvetica Neue"/>
              </a:rPr>
              <a:t>Wichtige Tools und Plattformen für die gemeinsame Nutzung</a:t>
            </a:r>
            <a:endParaRPr lang="de-DE" sz="1600" b="1">
              <a:latin typeface="+mn-lt"/>
            </a:endParaRPr>
          </a:p>
        </p:txBody>
      </p:sp>
      <p:sp>
        <p:nvSpPr>
          <p:cNvPr id="67" name="Google Shape;67;p2"/>
          <p:cNvSpPr txBox="1"/>
          <p:nvPr/>
        </p:nvSpPr>
        <p:spPr>
          <a:xfrm>
            <a:off x="6069285" y="2874128"/>
            <a:ext cx="8899329"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a:solidFill>
                  <a:schemeClr val="dk1"/>
                </a:solidFill>
                <a:latin typeface="+mn-lt"/>
                <a:ea typeface="Helvetica Neue"/>
                <a:cs typeface="Helvetica Neue"/>
                <a:sym typeface="Helvetica Neue"/>
              </a:rPr>
              <a:t>Bedeutung des Online-Austauschs von Informationen</a:t>
            </a:r>
          </a:p>
          <a:p>
            <a:pPr marL="0" marR="0" lvl="0" indent="0" algn="l" rtl="0">
              <a:spcBef>
                <a:spcPts val="0"/>
              </a:spcBef>
              <a:spcAft>
                <a:spcPts val="0"/>
              </a:spcAft>
              <a:buNone/>
            </a:pPr>
            <a:endParaRPr lang="de-DE" sz="60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de-DE" sz="2400">
                <a:solidFill>
                  <a:schemeClr val="dk1"/>
                </a:solidFill>
                <a:latin typeface="+mn-lt"/>
                <a:ea typeface="Helvetica Neue"/>
                <a:cs typeface="Helvetica Neue"/>
                <a:sym typeface="Helvetica Neue"/>
              </a:rPr>
              <a:t>Vorteile der digitalen Weitergabe</a:t>
            </a:r>
          </a:p>
          <a:p>
            <a:pPr marL="0" marR="0" lvl="0" indent="0" algn="l" rtl="0">
              <a:spcBef>
                <a:spcPts val="0"/>
              </a:spcBef>
              <a:spcAft>
                <a:spcPts val="0"/>
              </a:spcAft>
              <a:buNone/>
            </a:pPr>
            <a:endParaRPr lang="de-DE" sz="60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de-DE" sz="2400">
                <a:solidFill>
                  <a:schemeClr val="dk1"/>
                </a:solidFill>
                <a:latin typeface="+mn-lt"/>
                <a:ea typeface="Helvetica Neue"/>
                <a:cs typeface="Helvetica Neue"/>
                <a:sym typeface="Helvetica Neue"/>
              </a:rPr>
              <a:t>Beliebte Plattformen und Tools zum Teilen</a:t>
            </a:r>
          </a:p>
        </p:txBody>
      </p:sp>
      <p:sp>
        <p:nvSpPr>
          <p:cNvPr id="70" name="Google Shape;70;p2"/>
          <p:cNvSpPr/>
          <p:nvPr/>
        </p:nvSpPr>
        <p:spPr>
          <a:xfrm>
            <a:off x="5981061" y="2846199"/>
            <a:ext cx="94484" cy="1470557"/>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72" name="Google Shape;72;p2"/>
          <p:cNvSpPr/>
          <p:nvPr/>
        </p:nvSpPr>
        <p:spPr>
          <a:xfrm>
            <a:off x="5974799" y="4743961"/>
            <a:ext cx="94485" cy="2396349"/>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3" name="Google Shape;59;p2">
            <a:extLst>
              <a:ext uri="{FF2B5EF4-FFF2-40B4-BE49-F238E27FC236}">
                <a16:creationId xmlns:a16="http://schemas.microsoft.com/office/drawing/2014/main" id="{B3B879B6-C89A-954F-3C9A-170F2405BCB5}"/>
              </a:ext>
            </a:extLst>
          </p:cNvPr>
          <p:cNvSpPr txBox="1"/>
          <p:nvPr/>
        </p:nvSpPr>
        <p:spPr>
          <a:xfrm>
            <a:off x="1343904" y="7838011"/>
            <a:ext cx="154478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rgbClr val="33CCFF"/>
                </a:solidFill>
                <a:latin typeface="+mn-lt"/>
                <a:ea typeface="Helvetica Neue"/>
                <a:cs typeface="Helvetica Neue"/>
                <a:sym typeface="Helvetica Neue"/>
              </a:rPr>
              <a:t>3</a:t>
            </a:r>
            <a:endParaRPr lang="de-DE">
              <a:solidFill>
                <a:srgbClr val="33CCFF"/>
              </a:solidFill>
              <a:latin typeface="+mn-lt"/>
            </a:endParaRPr>
          </a:p>
        </p:txBody>
      </p:sp>
      <p:sp>
        <p:nvSpPr>
          <p:cNvPr id="7" name="Google Shape;62;p2">
            <a:extLst>
              <a:ext uri="{FF2B5EF4-FFF2-40B4-BE49-F238E27FC236}">
                <a16:creationId xmlns:a16="http://schemas.microsoft.com/office/drawing/2014/main" id="{29C41A8C-618A-0B69-0CAA-3D09AA35F8BE}"/>
              </a:ext>
            </a:extLst>
          </p:cNvPr>
          <p:cNvSpPr txBox="1"/>
          <p:nvPr/>
        </p:nvSpPr>
        <p:spPr>
          <a:xfrm>
            <a:off x="1886319" y="7776477"/>
            <a:ext cx="4182968"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chemeClr val="dk1"/>
                </a:solidFill>
                <a:latin typeface="+mn-lt"/>
                <a:ea typeface="Helvetica Neue"/>
                <a:cs typeface="Helvetica Neue"/>
                <a:sym typeface="Helvetica Neue"/>
              </a:rPr>
              <a:t>Praktische Tipps und häufige Fallstricke</a:t>
            </a:r>
            <a:endParaRPr lang="de-DE" sz="1600" b="1">
              <a:latin typeface="+mn-lt"/>
            </a:endParaRPr>
          </a:p>
        </p:txBody>
      </p:sp>
      <p:sp>
        <p:nvSpPr>
          <p:cNvPr id="8" name="Google Shape;72;p2">
            <a:extLst>
              <a:ext uri="{FF2B5EF4-FFF2-40B4-BE49-F238E27FC236}">
                <a16:creationId xmlns:a16="http://schemas.microsoft.com/office/drawing/2014/main" id="{AE1980AF-1BD6-C0A1-51F5-52A70F2EFC27}"/>
              </a:ext>
            </a:extLst>
          </p:cNvPr>
          <p:cNvSpPr/>
          <p:nvPr/>
        </p:nvSpPr>
        <p:spPr>
          <a:xfrm>
            <a:off x="5974800" y="7507614"/>
            <a:ext cx="94485" cy="149179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4" name="Google Shape;67;p2">
            <a:extLst>
              <a:ext uri="{FF2B5EF4-FFF2-40B4-BE49-F238E27FC236}">
                <a16:creationId xmlns:a16="http://schemas.microsoft.com/office/drawing/2014/main" id="{37446F38-CD06-3D5D-C727-AB8ACDCF2160}"/>
              </a:ext>
            </a:extLst>
          </p:cNvPr>
          <p:cNvSpPr txBox="1"/>
          <p:nvPr/>
        </p:nvSpPr>
        <p:spPr>
          <a:xfrm>
            <a:off x="6069285" y="4797826"/>
            <a:ext cx="124032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a:solidFill>
                  <a:schemeClr val="dk1"/>
                </a:solidFill>
                <a:latin typeface="+mn-lt"/>
                <a:ea typeface="Helvetica Neue"/>
                <a:cs typeface="Helvetica Neue"/>
                <a:sym typeface="Helvetica Neue"/>
              </a:rPr>
              <a:t>Soziale Medien: Freigabe von Fotos, Videos und Updates</a:t>
            </a:r>
          </a:p>
          <a:p>
            <a:pPr marL="0" marR="0" lvl="0" indent="0" algn="l" rtl="0">
              <a:spcBef>
                <a:spcPts val="0"/>
              </a:spcBef>
              <a:spcAft>
                <a:spcPts val="0"/>
              </a:spcAft>
              <a:buNone/>
            </a:pPr>
            <a:endParaRPr lang="de-DE" sz="60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de-DE" sz="2400">
                <a:solidFill>
                  <a:schemeClr val="dk1"/>
                </a:solidFill>
                <a:latin typeface="+mn-lt"/>
                <a:ea typeface="Helvetica Neue"/>
                <a:cs typeface="Helvetica Neue"/>
                <a:sym typeface="Helvetica Neue"/>
              </a:rPr>
              <a:t>E-Mail: Senden und Empfangen von Dateien und Dokumenten</a:t>
            </a:r>
          </a:p>
          <a:p>
            <a:pPr marL="0" marR="0" lvl="0" indent="0" algn="l" rtl="0">
              <a:spcBef>
                <a:spcPts val="0"/>
              </a:spcBef>
              <a:spcAft>
                <a:spcPts val="0"/>
              </a:spcAft>
              <a:buNone/>
            </a:pPr>
            <a:endParaRPr lang="de-DE" sz="60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de-DE" sz="2400">
                <a:solidFill>
                  <a:schemeClr val="dk1"/>
                </a:solidFill>
                <a:latin typeface="+mn-lt"/>
                <a:ea typeface="Helvetica Neue"/>
                <a:cs typeface="Helvetica Neue"/>
                <a:sym typeface="Helvetica Neue"/>
              </a:rPr>
              <a:t>Cloud-Speicher: Gemeinsame Nutzung und Zusammenarbeit bei Dateien</a:t>
            </a:r>
          </a:p>
          <a:p>
            <a:pPr marL="0" marR="0" lvl="0" indent="0" algn="l" rtl="0">
              <a:spcBef>
                <a:spcPts val="0"/>
              </a:spcBef>
              <a:spcAft>
                <a:spcPts val="0"/>
              </a:spcAft>
              <a:buNone/>
            </a:pPr>
            <a:endParaRPr lang="de-DE" sz="60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de-DE" sz="2400">
                <a:solidFill>
                  <a:schemeClr val="dk1"/>
                </a:solidFill>
                <a:latin typeface="+mn-lt"/>
                <a:ea typeface="Helvetica Neue"/>
                <a:cs typeface="Helvetica Neue"/>
                <a:sym typeface="Helvetica Neue"/>
              </a:rPr>
              <a:t>Online-Zusammenarbeit von Dokumenten: Gleichzeitiges Arbeiten an Dokumenten</a:t>
            </a:r>
          </a:p>
          <a:p>
            <a:pPr marL="0" marR="0" lvl="0" indent="0" algn="l" rtl="0">
              <a:spcBef>
                <a:spcPts val="0"/>
              </a:spcBef>
              <a:spcAft>
                <a:spcPts val="0"/>
              </a:spcAft>
              <a:buNone/>
            </a:pPr>
            <a:endParaRPr lang="de-DE" sz="60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de-DE" sz="2400">
                <a:solidFill>
                  <a:schemeClr val="dk1"/>
                </a:solidFill>
                <a:latin typeface="+mn-lt"/>
                <a:ea typeface="Helvetica Neue"/>
                <a:cs typeface="Helvetica Neue"/>
                <a:sym typeface="Helvetica Neue"/>
              </a:rPr>
              <a:t>Videokonferenzen: Gemeinsame Nutzung von Bildschirmen und Präsentationen</a:t>
            </a:r>
          </a:p>
        </p:txBody>
      </p:sp>
      <p:sp>
        <p:nvSpPr>
          <p:cNvPr id="15" name="Google Shape;67;p2">
            <a:extLst>
              <a:ext uri="{FF2B5EF4-FFF2-40B4-BE49-F238E27FC236}">
                <a16:creationId xmlns:a16="http://schemas.microsoft.com/office/drawing/2014/main" id="{C4DC00C6-3FCE-9887-7F3E-D556FD112D8B}"/>
              </a:ext>
            </a:extLst>
          </p:cNvPr>
          <p:cNvSpPr txBox="1"/>
          <p:nvPr/>
        </p:nvSpPr>
        <p:spPr>
          <a:xfrm>
            <a:off x="6069285" y="7561032"/>
            <a:ext cx="8899329"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a:solidFill>
                  <a:schemeClr val="dk1"/>
                </a:solidFill>
                <a:latin typeface="+mn-lt"/>
                <a:ea typeface="Helvetica Neue"/>
                <a:cs typeface="Helvetica Neue"/>
                <a:sym typeface="Helvetica Neue"/>
              </a:rPr>
              <a:t>Gemeinsame Dateien verwalten</a:t>
            </a:r>
          </a:p>
          <a:p>
            <a:pPr marL="0" marR="0" lvl="0" indent="0" algn="l" rtl="0">
              <a:spcBef>
                <a:spcPts val="0"/>
              </a:spcBef>
              <a:spcAft>
                <a:spcPts val="0"/>
              </a:spcAft>
              <a:buNone/>
            </a:pPr>
            <a:endParaRPr lang="de-DE" sz="60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de-DE" sz="2400">
                <a:solidFill>
                  <a:schemeClr val="dk1"/>
                </a:solidFill>
                <a:latin typeface="+mn-lt"/>
                <a:ea typeface="Helvetica Neue"/>
                <a:cs typeface="Helvetica Neue"/>
                <a:sym typeface="Helvetica Neue"/>
              </a:rPr>
              <a:t>Schutz persönlicher Informationen bei der Weitergabe</a:t>
            </a:r>
          </a:p>
          <a:p>
            <a:pPr marL="0" marR="0" lvl="0" indent="0" algn="l" rtl="0">
              <a:spcBef>
                <a:spcPts val="0"/>
              </a:spcBef>
              <a:spcAft>
                <a:spcPts val="0"/>
              </a:spcAft>
              <a:buNone/>
            </a:pPr>
            <a:endParaRPr lang="de-DE" sz="60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de-DE" sz="2400">
                <a:solidFill>
                  <a:schemeClr val="dk1"/>
                </a:solidFill>
                <a:latin typeface="+mn-lt"/>
                <a:ea typeface="Helvetica Neue"/>
                <a:cs typeface="Helvetica Neue"/>
                <a:sym typeface="Helvetica Neue"/>
              </a:rPr>
              <a:t>Datenschutzeinstellungen und Sichtbarkeitskontrolle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2056019" y="3881316"/>
            <a:ext cx="10440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1" dirty="0">
                <a:solidFill>
                  <a:schemeClr val="dk1"/>
                </a:solidFill>
                <a:latin typeface="+mn-lt"/>
                <a:ea typeface="Helvetica Neue"/>
                <a:cs typeface="Helvetica Neue"/>
                <a:sym typeface="Helvetica Neue"/>
              </a:rPr>
              <a:t>Erkennen Sie </a:t>
            </a:r>
            <a:r>
              <a:rPr lang="de-DE" sz="2400" dirty="0">
                <a:solidFill>
                  <a:schemeClr val="dk1"/>
                </a:solidFill>
                <a:latin typeface="+mn-lt"/>
                <a:ea typeface="Helvetica Neue"/>
                <a:cs typeface="Helvetica Neue"/>
                <a:sym typeface="Helvetica Neue"/>
              </a:rPr>
              <a:t>die </a:t>
            </a:r>
            <a:r>
              <a:rPr lang="de-DE" sz="2400" b="1" dirty="0">
                <a:solidFill>
                  <a:schemeClr val="dk1"/>
                </a:solidFill>
                <a:latin typeface="+mn-lt"/>
                <a:ea typeface="Helvetica Neue"/>
                <a:cs typeface="Helvetica Neue"/>
                <a:sym typeface="Helvetica Neue"/>
              </a:rPr>
              <a:t>Vorteile und Herausforderungen </a:t>
            </a:r>
            <a:r>
              <a:rPr lang="de-DE" sz="2400" dirty="0">
                <a:solidFill>
                  <a:schemeClr val="dk1"/>
                </a:solidFill>
                <a:latin typeface="+mn-lt"/>
                <a:ea typeface="Helvetica Neue"/>
                <a:cs typeface="Helvetica Neue"/>
                <a:sym typeface="Helvetica Neue"/>
              </a:rPr>
              <a:t>des digitalen Teilens</a:t>
            </a:r>
            <a:endParaRPr lang="de-DE" dirty="0">
              <a:latin typeface="+mn-lt"/>
            </a:endParaRPr>
          </a:p>
        </p:txBody>
      </p:sp>
      <p:sp>
        <p:nvSpPr>
          <p:cNvPr id="100" name="Google Shape;100;p4"/>
          <p:cNvSpPr txBox="1"/>
          <p:nvPr/>
        </p:nvSpPr>
        <p:spPr>
          <a:xfrm>
            <a:off x="2056017" y="4563817"/>
            <a:ext cx="12215153"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1" dirty="0">
                <a:solidFill>
                  <a:schemeClr val="dk1"/>
                </a:solidFill>
                <a:latin typeface="+mn-lt"/>
                <a:ea typeface="Helvetica Neue"/>
                <a:cs typeface="Helvetica Neue"/>
                <a:sym typeface="Helvetica Neue"/>
              </a:rPr>
              <a:t>Befähigt werden, </a:t>
            </a:r>
            <a:r>
              <a:rPr lang="de-DE" sz="2400" dirty="0">
                <a:solidFill>
                  <a:schemeClr val="dk1"/>
                </a:solidFill>
                <a:latin typeface="+mn-lt"/>
                <a:ea typeface="Helvetica Neue"/>
                <a:cs typeface="Helvetica Neue"/>
                <a:sym typeface="Helvetica Neue"/>
              </a:rPr>
              <a:t>Informationen selbstbewusst online </a:t>
            </a:r>
            <a:r>
              <a:rPr lang="de-DE" sz="2400" b="1" dirty="0">
                <a:solidFill>
                  <a:schemeClr val="dk1"/>
                </a:solidFill>
                <a:latin typeface="+mn-lt"/>
                <a:ea typeface="Helvetica Neue"/>
                <a:cs typeface="Helvetica Neue"/>
                <a:sym typeface="Helvetica Neue"/>
              </a:rPr>
              <a:t>zu teilen</a:t>
            </a:r>
            <a:endParaRPr lang="de-DE" sz="2400" dirty="0">
              <a:latin typeface="+mn-lt"/>
            </a:endParaRPr>
          </a:p>
        </p:txBody>
      </p:sp>
      <p:sp>
        <p:nvSpPr>
          <p:cNvPr id="101" name="Google Shape;101;p4"/>
          <p:cNvSpPr txBox="1"/>
          <p:nvPr/>
        </p:nvSpPr>
        <p:spPr>
          <a:xfrm>
            <a:off x="2056017" y="5203453"/>
            <a:ext cx="1474016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1" dirty="0">
                <a:solidFill>
                  <a:schemeClr val="dk1"/>
                </a:solidFill>
                <a:latin typeface="+mn-lt"/>
                <a:ea typeface="Helvetica Neue"/>
                <a:cs typeface="Helvetica Neue"/>
                <a:sym typeface="Helvetica Neue"/>
              </a:rPr>
              <a:t>Erwerb praktischer Fähigkeiten </a:t>
            </a:r>
            <a:r>
              <a:rPr lang="de-DE" sz="2400" dirty="0">
                <a:solidFill>
                  <a:schemeClr val="dk1"/>
                </a:solidFill>
                <a:latin typeface="+mn-lt"/>
                <a:ea typeface="Helvetica Neue"/>
                <a:cs typeface="Helvetica Neue"/>
                <a:sym typeface="Helvetica Neue"/>
              </a:rPr>
              <a:t>zur effektiven Nutzung von Sharing-Tools</a:t>
            </a:r>
            <a:endParaRPr lang="de-DE" sz="2400" dirty="0">
              <a:latin typeface="+mn-lt"/>
            </a:endParaRPr>
          </a:p>
        </p:txBody>
      </p:sp>
      <p:sp>
        <p:nvSpPr>
          <p:cNvPr id="105" name="Google Shape;105;p4"/>
          <p:cNvSpPr txBox="1"/>
          <p:nvPr/>
        </p:nvSpPr>
        <p:spPr>
          <a:xfrm>
            <a:off x="1277086" y="2835882"/>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400" dirty="0">
                <a:solidFill>
                  <a:schemeClr val="dk1"/>
                </a:solidFill>
                <a:latin typeface="+mn-lt"/>
                <a:ea typeface="Helvetica Neue"/>
                <a:cs typeface="Helvetica Neue"/>
                <a:sym typeface="Helvetica Neue"/>
              </a:rPr>
              <a:t>Am Ende dieses Moduls werden Sie in der Lage sein:</a:t>
            </a:r>
            <a:endParaRPr lang="de-DE" dirty="0">
              <a:latin typeface="+mn-lt"/>
              <a:ea typeface="Helvetica Neue"/>
              <a:cs typeface="Helvetica Neue"/>
              <a:sym typeface="Helvetica Neue"/>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47" t="3030" r="5631" b="2981"/>
          <a:stretch/>
        </p:blipFill>
        <p:spPr bwMode="auto">
          <a:xfrm>
            <a:off x="12581028" y="2611340"/>
            <a:ext cx="4429886" cy="455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exagon 1"/>
          <p:cNvSpPr/>
          <p:nvPr/>
        </p:nvSpPr>
        <p:spPr>
          <a:xfrm>
            <a:off x="1487721" y="4040148"/>
            <a:ext cx="184096"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Hexagon 13"/>
          <p:cNvSpPr/>
          <p:nvPr/>
        </p:nvSpPr>
        <p:spPr>
          <a:xfrm>
            <a:off x="1491817" y="4722649"/>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Hexagon 14"/>
          <p:cNvSpPr/>
          <p:nvPr/>
        </p:nvSpPr>
        <p:spPr>
          <a:xfrm>
            <a:off x="1487721" y="536228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Google Shape;57;p2">
            <a:extLst>
              <a:ext uri="{FF2B5EF4-FFF2-40B4-BE49-F238E27FC236}">
                <a16:creationId xmlns:a16="http://schemas.microsoft.com/office/drawing/2014/main" id="{3643C8A7-B654-1C3D-9D92-5FED2CD8759D}"/>
              </a:ext>
            </a:extLst>
          </p:cNvPr>
          <p:cNvSpPr txBox="1"/>
          <p:nvPr/>
        </p:nvSpPr>
        <p:spPr>
          <a:xfrm>
            <a:off x="1219199" y="1780343"/>
            <a:ext cx="48240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accent4"/>
                </a:solidFill>
                <a:latin typeface="+mn-lt"/>
                <a:ea typeface="Helvetica Neue"/>
                <a:cs typeface="Helvetica Neue"/>
                <a:sym typeface="Helvetica Neue"/>
              </a:rPr>
              <a:t>Zielsetzungen</a:t>
            </a:r>
            <a:endParaRPr lang="de-DE" dirty="0">
              <a:solidFill>
                <a:schemeClr val="accent4"/>
              </a:solidFill>
              <a:latin typeface="+mn-lt"/>
            </a:endParaRPr>
          </a:p>
        </p:txBody>
      </p:sp>
      <p:sp>
        <p:nvSpPr>
          <p:cNvPr id="4" name="Google Shape;99;p4">
            <a:extLst>
              <a:ext uri="{FF2B5EF4-FFF2-40B4-BE49-F238E27FC236}">
                <a16:creationId xmlns:a16="http://schemas.microsoft.com/office/drawing/2014/main" id="{A1F49313-2AC6-057A-3394-D3435850D901}"/>
              </a:ext>
            </a:extLst>
          </p:cNvPr>
          <p:cNvSpPr txBox="1"/>
          <p:nvPr/>
        </p:nvSpPr>
        <p:spPr>
          <a:xfrm>
            <a:off x="2056017" y="5857377"/>
            <a:ext cx="10764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1" dirty="0">
                <a:solidFill>
                  <a:schemeClr val="dk1"/>
                </a:solidFill>
                <a:latin typeface="+mn-lt"/>
                <a:ea typeface="Helvetica Neue"/>
                <a:cs typeface="Helvetica Neue"/>
                <a:sym typeface="Helvetica Neue"/>
              </a:rPr>
              <a:t>Verstehen Sie die besten Praktiken </a:t>
            </a:r>
            <a:r>
              <a:rPr lang="de-DE" sz="2400" dirty="0">
                <a:solidFill>
                  <a:schemeClr val="dk1"/>
                </a:solidFill>
                <a:latin typeface="+mn-lt"/>
                <a:ea typeface="Helvetica Neue"/>
                <a:cs typeface="Helvetica Neue"/>
                <a:sym typeface="Helvetica Neue"/>
              </a:rPr>
              <a:t>zum Schutz Ihrer persönlichen Daten</a:t>
            </a:r>
            <a:endParaRPr lang="de-DE" sz="2400" b="1" dirty="0">
              <a:latin typeface="+mn-lt"/>
            </a:endParaRPr>
          </a:p>
        </p:txBody>
      </p:sp>
      <p:sp>
        <p:nvSpPr>
          <p:cNvPr id="5" name="Google Shape;100;p4">
            <a:extLst>
              <a:ext uri="{FF2B5EF4-FFF2-40B4-BE49-F238E27FC236}">
                <a16:creationId xmlns:a16="http://schemas.microsoft.com/office/drawing/2014/main" id="{C6AF5D85-5CB5-1DB4-A87C-02BA658291F6}"/>
              </a:ext>
            </a:extLst>
          </p:cNvPr>
          <p:cNvSpPr txBox="1"/>
          <p:nvPr/>
        </p:nvSpPr>
        <p:spPr>
          <a:xfrm>
            <a:off x="2056016" y="6482726"/>
            <a:ext cx="1127593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1" dirty="0">
                <a:solidFill>
                  <a:schemeClr val="dk1"/>
                </a:solidFill>
                <a:latin typeface="+mn-lt"/>
                <a:ea typeface="Helvetica Neue"/>
                <a:cs typeface="Helvetica Neue"/>
                <a:sym typeface="Helvetica Neue"/>
              </a:rPr>
              <a:t>Erkennen von und Umgang mit potenziellen Risiken und Bedenken</a:t>
            </a:r>
            <a:endParaRPr lang="de-DE" sz="2400" dirty="0">
              <a:latin typeface="+mn-lt"/>
            </a:endParaRPr>
          </a:p>
        </p:txBody>
      </p:sp>
      <p:sp>
        <p:nvSpPr>
          <p:cNvPr id="7" name="Hexagon 1">
            <a:extLst>
              <a:ext uri="{FF2B5EF4-FFF2-40B4-BE49-F238E27FC236}">
                <a16:creationId xmlns:a16="http://schemas.microsoft.com/office/drawing/2014/main" id="{29A387FD-6245-24A8-CB94-BDE64F3B456A}"/>
              </a:ext>
            </a:extLst>
          </p:cNvPr>
          <p:cNvSpPr/>
          <p:nvPr/>
        </p:nvSpPr>
        <p:spPr>
          <a:xfrm>
            <a:off x="1487721" y="6016209"/>
            <a:ext cx="184094"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Hexagon 13">
            <a:extLst>
              <a:ext uri="{FF2B5EF4-FFF2-40B4-BE49-F238E27FC236}">
                <a16:creationId xmlns:a16="http://schemas.microsoft.com/office/drawing/2014/main" id="{078EA902-0AA2-F872-F785-443DA981C8E3}"/>
              </a:ext>
            </a:extLst>
          </p:cNvPr>
          <p:cNvSpPr/>
          <p:nvPr/>
        </p:nvSpPr>
        <p:spPr>
          <a:xfrm>
            <a:off x="1487719" y="6641558"/>
            <a:ext cx="184096"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706755"/>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p2">
            <a:extLst>
              <a:ext uri="{FF2B5EF4-FFF2-40B4-BE49-F238E27FC236}">
                <a16:creationId xmlns:a16="http://schemas.microsoft.com/office/drawing/2014/main" id="{81FEC6AB-D67B-AD83-C357-2E741E5F3584}"/>
              </a:ext>
            </a:extLst>
          </p:cNvPr>
          <p:cNvSpPr txBox="1"/>
          <p:nvPr/>
        </p:nvSpPr>
        <p:spPr>
          <a:xfrm>
            <a:off x="7463485" y="1780343"/>
            <a:ext cx="336103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6000" b="1" dirty="0">
                <a:solidFill>
                  <a:srgbClr val="58CDFC"/>
                </a:solidFill>
                <a:latin typeface="+mn-lt"/>
                <a:ea typeface="Helvetica Neue"/>
                <a:cs typeface="Helvetica Neue"/>
                <a:sym typeface="Helvetica Neue"/>
              </a:rPr>
              <a:t>Unit 1</a:t>
            </a:r>
            <a:endParaRPr lang="de-DE" sz="6000" dirty="0">
              <a:solidFill>
                <a:srgbClr val="58CDFC"/>
              </a:solidFill>
              <a:latin typeface="+mn-lt"/>
            </a:endParaRPr>
          </a:p>
        </p:txBody>
      </p:sp>
      <p:sp>
        <p:nvSpPr>
          <p:cNvPr id="3" name="Google Shape;105;p4">
            <a:extLst>
              <a:ext uri="{FF2B5EF4-FFF2-40B4-BE49-F238E27FC236}">
                <a16:creationId xmlns:a16="http://schemas.microsoft.com/office/drawing/2014/main" id="{CCD5EF2D-AE34-EEEB-931D-C98397FEB684}"/>
              </a:ext>
            </a:extLst>
          </p:cNvPr>
          <p:cNvSpPr txBox="1"/>
          <p:nvPr/>
        </p:nvSpPr>
        <p:spPr>
          <a:xfrm>
            <a:off x="2663190" y="2835882"/>
            <a:ext cx="12961620" cy="830956"/>
          </a:xfrm>
          <a:prstGeom prst="rect">
            <a:avLst/>
          </a:prstGeom>
          <a:noFill/>
          <a:ln>
            <a:noFill/>
          </a:ln>
        </p:spPr>
        <p:txBody>
          <a:bodyPr spcFirstLastPara="1" wrap="square" lIns="91425" tIns="45700" rIns="91425" bIns="45700" anchor="t" anchorCtr="0">
            <a:spAutoFit/>
          </a:bodyPr>
          <a:lstStyle/>
          <a:p>
            <a:pPr algn="ctr">
              <a:buClr>
                <a:srgbClr val="4D94B7"/>
              </a:buClr>
              <a:buSzPts val="4800"/>
            </a:pPr>
            <a:r>
              <a:rPr lang="de-DE" sz="4800" b="1" dirty="0">
                <a:solidFill>
                  <a:schemeClr val="dk1"/>
                </a:solidFill>
                <a:latin typeface="+mn-lt"/>
                <a:ea typeface="Helvetica Neue"/>
                <a:cs typeface="Helvetica Neue"/>
                <a:sym typeface="Helvetica Neue"/>
              </a:rPr>
              <a:t>Einführung in die Online-Nutzung</a:t>
            </a:r>
            <a:endParaRPr lang="de-DE" sz="4800" b="1"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23161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600" b="1" dirty="0">
                <a:solidFill>
                  <a:srgbClr val="58CDFC"/>
                </a:solidFill>
                <a:latin typeface="+mn-lt"/>
                <a:ea typeface="Helvetica Neue"/>
                <a:cs typeface="Helvetica Neue"/>
                <a:sym typeface="Helvetica Neue"/>
              </a:rPr>
              <a:t>Bedeutung des Online-Austauschs von Informationen</a:t>
            </a:r>
          </a:p>
          <a:p>
            <a:pPr marL="0" marR="0" lvl="0" indent="0" algn="just" rtl="0">
              <a:spcBef>
                <a:spcPts val="0"/>
              </a:spcBef>
              <a:spcAft>
                <a:spcPts val="0"/>
              </a:spcAft>
              <a:buNone/>
            </a:pPr>
            <a:endParaRPr lang="de-DE"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Der Online-Austausch von Informationen ist entscheidend, um im heutigen digitalen Zeitalter </a:t>
            </a:r>
            <a:r>
              <a:rPr lang="de-DE" sz="2200" b="1" dirty="0">
                <a:solidFill>
                  <a:schemeClr val="accent4"/>
                </a:solidFill>
                <a:latin typeface="+mn-lt"/>
                <a:ea typeface="Helvetica Neue"/>
                <a:cs typeface="Helvetica Neue"/>
                <a:sym typeface="Helvetica Neue"/>
              </a:rPr>
              <a:t>in Verbindung zu bleiben und sich zu engagieren</a:t>
            </a:r>
            <a:r>
              <a:rPr lang="de-DE" sz="2200" dirty="0">
                <a:solidFill>
                  <a:schemeClr val="accent4"/>
                </a:solidFill>
                <a:latin typeface="+mn-lt"/>
                <a:ea typeface="Helvetica Neue"/>
                <a:cs typeface="Helvetica Neue"/>
                <a:sym typeface="Helvetica Neue"/>
              </a:rPr>
              <a:t>. </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chemeClr val="accent4"/>
                </a:solidFill>
                <a:latin typeface="+mn-lt"/>
                <a:ea typeface="Helvetica Neue"/>
                <a:cs typeface="Helvetica Neue"/>
                <a:sym typeface="Helvetica Neue"/>
              </a:rPr>
              <a:t>Sie ermöglicht es dem </a:t>
            </a:r>
            <a:r>
              <a:rPr lang="de-DE" sz="2200" dirty="0">
                <a:solidFill>
                  <a:schemeClr val="accent4"/>
                </a:solidFill>
                <a:latin typeface="+mn-lt"/>
                <a:ea typeface="Helvetica Neue"/>
                <a:cs typeface="Helvetica Neue"/>
                <a:sym typeface="Helvetica Neue"/>
              </a:rPr>
              <a:t>Einzelnen</a:t>
            </a:r>
            <a:r>
              <a:rPr lang="de-DE" sz="2200" b="1" dirty="0">
                <a:solidFill>
                  <a:schemeClr val="accent4"/>
                </a:solidFill>
                <a:latin typeface="+mn-lt"/>
                <a:ea typeface="Helvetica Neue"/>
                <a:cs typeface="Helvetica Neue"/>
                <a:sym typeface="Helvetica Neue"/>
              </a:rPr>
              <a:t>, mit anderen zu kommunizieren, zusammenzuarbeiten und zu interagieren</a:t>
            </a:r>
            <a:r>
              <a:rPr lang="de-DE" sz="2200" dirty="0">
                <a:solidFill>
                  <a:schemeClr val="accent4"/>
                </a:solidFill>
                <a:latin typeface="+mn-lt"/>
                <a:ea typeface="Helvetica Neue"/>
                <a:cs typeface="Helvetica Neue"/>
                <a:sym typeface="Helvetica Neue"/>
              </a:rPr>
              <a:t>, sowohl persönlich als auch beruflich.</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Durch das </a:t>
            </a:r>
            <a:r>
              <a:rPr lang="de-DE" sz="2200" b="1" dirty="0">
                <a:solidFill>
                  <a:srgbClr val="00CCFF"/>
                </a:solidFill>
                <a:latin typeface="+mn-lt"/>
                <a:ea typeface="Helvetica Neue"/>
                <a:cs typeface="Helvetica Neue"/>
                <a:sym typeface="Helvetica Neue"/>
              </a:rPr>
              <a:t>DIGITALE TEILEN sind </a:t>
            </a:r>
            <a:r>
              <a:rPr lang="de-DE" sz="2200" dirty="0">
                <a:solidFill>
                  <a:schemeClr val="accent4"/>
                </a:solidFill>
                <a:latin typeface="+mn-lt"/>
                <a:ea typeface="Helvetica Neue"/>
                <a:cs typeface="Helvetica Neue"/>
                <a:sym typeface="Helvetica Neue"/>
              </a:rPr>
              <a:t>wir in der Lage:</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738623"/>
          </a:xfrm>
          <a:prstGeom prst="rect">
            <a:avLst/>
          </a:prstGeom>
          <a:noFill/>
          <a:ln>
            <a:noFill/>
          </a:ln>
        </p:spPr>
        <p:txBody>
          <a:bodyPr spcFirstLastPara="1" wrap="square" lIns="91425" tIns="45700" rIns="91425" bIns="45700" anchor="t" anchorCtr="0">
            <a:spAutoFit/>
          </a:bodyPr>
          <a:lstStyle/>
          <a:p>
            <a:r>
              <a:rPr lang="de-DE" sz="4200" b="1" dirty="0">
                <a:solidFill>
                  <a:schemeClr val="accent4"/>
                </a:solidFill>
                <a:latin typeface="+mn-lt"/>
                <a:ea typeface="Helvetica Neue"/>
                <a:cs typeface="Helvetica Neue"/>
                <a:sym typeface="Helvetica Neue"/>
              </a:rPr>
              <a:t>1. Einführung in die Online-Nutzung</a:t>
            </a:r>
          </a:p>
        </p:txBody>
      </p:sp>
      <p:sp>
        <p:nvSpPr>
          <p:cNvPr id="8" name="Rettangolo con angoli arrotondati 7">
            <a:extLst>
              <a:ext uri="{FF2B5EF4-FFF2-40B4-BE49-F238E27FC236}">
                <a16:creationId xmlns:a16="http://schemas.microsoft.com/office/drawing/2014/main" id="{88BBF18E-AF57-1421-7F3D-30731E4E2A92}"/>
              </a:ext>
            </a:extLst>
          </p:cNvPr>
          <p:cNvSpPr/>
          <p:nvPr/>
        </p:nvSpPr>
        <p:spPr>
          <a:xfrm>
            <a:off x="1260000" y="6336000"/>
            <a:ext cx="9051479" cy="152400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rtl="0">
              <a:spcBef>
                <a:spcPts val="0"/>
              </a:spcBef>
              <a:spcAft>
                <a:spcPts val="0"/>
              </a:spcAft>
              <a:buFont typeface="Arial" panose="020B0604020202020204" pitchFamily="34" charset="0"/>
              <a:buChar char="•"/>
            </a:pPr>
            <a:r>
              <a:rPr lang="de-DE" sz="2200" dirty="0">
                <a:solidFill>
                  <a:schemeClr val="accent4"/>
                </a:solidFill>
                <a:latin typeface="+mn-lt"/>
                <a:ea typeface="Helvetica Neue"/>
                <a:cs typeface="Helvetica Neue"/>
                <a:sym typeface="Helvetica Neue"/>
              </a:rPr>
              <a:t>Zugang zu einer Fülle von Ressourcen und Wissen zu bekommen</a:t>
            </a:r>
          </a:p>
          <a:p>
            <a:pPr marR="0" lvl="0" algn="just" rtl="0">
              <a:spcBef>
                <a:spcPts val="0"/>
              </a:spcBef>
              <a:spcAft>
                <a:spcPts val="0"/>
              </a:spcAft>
            </a:pPr>
            <a:endParaRPr lang="de-DE" sz="22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de-DE" sz="2200" dirty="0">
                <a:solidFill>
                  <a:schemeClr val="accent4"/>
                </a:solidFill>
                <a:latin typeface="+mn-lt"/>
                <a:ea typeface="Helvetica Neue"/>
                <a:cs typeface="Helvetica Neue"/>
                <a:sym typeface="Helvetica Neue"/>
              </a:rPr>
              <a:t>Unterstützung von Einzelpersonen bei der Information über aktuelle Ereignisse und Trends zu geben</a:t>
            </a:r>
          </a:p>
        </p:txBody>
      </p:sp>
      <p:sp>
        <p:nvSpPr>
          <p:cNvPr id="9" name="Rettangolo con angoli arrotondati 8">
            <a:extLst>
              <a:ext uri="{FF2B5EF4-FFF2-40B4-BE49-F238E27FC236}">
                <a16:creationId xmlns:a16="http://schemas.microsoft.com/office/drawing/2014/main" id="{17273BDE-E5C6-8BF4-3C20-403AA99A7964}"/>
              </a:ext>
            </a:extLst>
          </p:cNvPr>
          <p:cNvSpPr/>
          <p:nvPr/>
        </p:nvSpPr>
        <p:spPr>
          <a:xfrm>
            <a:off x="10584000" y="6372000"/>
            <a:ext cx="7268843" cy="1894908"/>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rtl="0">
              <a:spcBef>
                <a:spcPts val="0"/>
              </a:spcBef>
              <a:spcAft>
                <a:spcPts val="0"/>
              </a:spcAft>
              <a:buFont typeface="Arial" panose="020B0604020202020204" pitchFamily="34" charset="0"/>
              <a:buChar char="•"/>
            </a:pPr>
            <a:r>
              <a:rPr lang="de-DE" sz="2200" dirty="0">
                <a:solidFill>
                  <a:schemeClr val="accent4"/>
                </a:solidFill>
                <a:latin typeface="+mn-lt"/>
                <a:ea typeface="Helvetica Neue"/>
                <a:cs typeface="Helvetica Neue"/>
                <a:sym typeface="Helvetica Neue"/>
              </a:rPr>
              <a:t>Ideen austauschen</a:t>
            </a:r>
          </a:p>
          <a:p>
            <a:pPr marR="0" lvl="0" algn="just" rtl="0">
              <a:spcBef>
                <a:spcPts val="0"/>
              </a:spcBef>
              <a:spcAft>
                <a:spcPts val="0"/>
              </a:spcAft>
            </a:pPr>
            <a:endParaRPr lang="de-DE" sz="22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de-DE" sz="2200" dirty="0">
                <a:solidFill>
                  <a:schemeClr val="accent4"/>
                </a:solidFill>
                <a:latin typeface="+mn-lt"/>
                <a:ea typeface="Helvetica Neue"/>
                <a:cs typeface="Helvetica Neue"/>
                <a:sym typeface="Helvetica Neue"/>
              </a:rPr>
              <a:t>Förderung eines Gemeinschaftsgefühls </a:t>
            </a:r>
            <a:r>
              <a:rPr lang="de-DE" sz="2200" dirty="0">
                <a:solidFill>
                  <a:schemeClr val="accent4"/>
                </a:solidFill>
                <a:ea typeface="Helvetica Neue"/>
                <a:cs typeface="Helvetica Neue"/>
                <a:sym typeface="Helvetica Neue"/>
              </a:rPr>
              <a:t>zu erreichen </a:t>
            </a:r>
            <a:endParaRPr lang="de-DE" sz="22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endParaRPr lang="de-DE" sz="22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de-DE" sz="2200" dirty="0">
                <a:solidFill>
                  <a:schemeClr val="accent4"/>
                </a:solidFill>
                <a:latin typeface="+mn-lt"/>
                <a:ea typeface="Helvetica Neue"/>
                <a:cs typeface="Helvetica Neue"/>
                <a:sym typeface="Helvetica Neue"/>
              </a:rPr>
              <a:t>An Projekten mitzuarbeiten</a:t>
            </a:r>
          </a:p>
        </p:txBody>
      </p:sp>
      <p:cxnSp>
        <p:nvCxnSpPr>
          <p:cNvPr id="10" name="Connettore 2 9">
            <a:extLst>
              <a:ext uri="{FF2B5EF4-FFF2-40B4-BE49-F238E27FC236}">
                <a16:creationId xmlns:a16="http://schemas.microsoft.com/office/drawing/2014/main" id="{9CC42AE2-5DDC-34F8-86F5-C00A66E91EA1}"/>
              </a:ext>
            </a:extLst>
          </p:cNvPr>
          <p:cNvCxnSpPr>
            <a:cxnSpLocks/>
            <a:stCxn id="8" idx="2"/>
            <a:endCxn id="12" idx="0"/>
          </p:cNvCxnSpPr>
          <p:nvPr/>
        </p:nvCxnSpPr>
        <p:spPr>
          <a:xfrm>
            <a:off x="5785740" y="7860000"/>
            <a:ext cx="9648" cy="708000"/>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55376429-56C8-E61C-6714-DCADDD5DEDC3}"/>
              </a:ext>
            </a:extLst>
          </p:cNvPr>
          <p:cNvSpPr txBox="1"/>
          <p:nvPr/>
        </p:nvSpPr>
        <p:spPr>
          <a:xfrm>
            <a:off x="4392000" y="8568000"/>
            <a:ext cx="2806775" cy="430887"/>
          </a:xfrm>
          <a:prstGeom prst="rect">
            <a:avLst/>
          </a:prstGeom>
          <a:noFill/>
        </p:spPr>
        <p:txBody>
          <a:bodyPr wrap="square" rtlCol="0">
            <a:spAutoFit/>
          </a:bodyPr>
          <a:lstStyle/>
          <a:p>
            <a:r>
              <a:rPr lang="de-DE" sz="2200" b="1" dirty="0">
                <a:solidFill>
                  <a:srgbClr val="58CDFC"/>
                </a:solidFill>
              </a:rPr>
              <a:t>INFORMATIONEN</a:t>
            </a:r>
          </a:p>
        </p:txBody>
      </p:sp>
      <p:sp>
        <p:nvSpPr>
          <p:cNvPr id="13" name="CasellaDiTesto 12">
            <a:extLst>
              <a:ext uri="{FF2B5EF4-FFF2-40B4-BE49-F238E27FC236}">
                <a16:creationId xmlns:a16="http://schemas.microsoft.com/office/drawing/2014/main" id="{2ABCA76B-2C16-A18D-6CEA-AC6FDDC6EE1F}"/>
              </a:ext>
            </a:extLst>
          </p:cNvPr>
          <p:cNvSpPr txBox="1"/>
          <p:nvPr/>
        </p:nvSpPr>
        <p:spPr>
          <a:xfrm>
            <a:off x="12996000" y="8604000"/>
            <a:ext cx="2477296" cy="430887"/>
          </a:xfrm>
          <a:prstGeom prst="rect">
            <a:avLst/>
          </a:prstGeom>
          <a:noFill/>
        </p:spPr>
        <p:txBody>
          <a:bodyPr wrap="square" rtlCol="0">
            <a:spAutoFit/>
          </a:bodyPr>
          <a:lstStyle/>
          <a:p>
            <a:r>
              <a:rPr lang="de-DE" sz="2200" b="1" dirty="0">
                <a:solidFill>
                  <a:srgbClr val="58CDFC"/>
                </a:solidFill>
              </a:rPr>
              <a:t>INTERAKTION</a:t>
            </a:r>
          </a:p>
        </p:txBody>
      </p:sp>
      <p:cxnSp>
        <p:nvCxnSpPr>
          <p:cNvPr id="19" name="Connettore 2 18">
            <a:extLst>
              <a:ext uri="{FF2B5EF4-FFF2-40B4-BE49-F238E27FC236}">
                <a16:creationId xmlns:a16="http://schemas.microsoft.com/office/drawing/2014/main" id="{B0512755-4CC9-69BF-8B67-4C53DC068A25}"/>
              </a:ext>
            </a:extLst>
          </p:cNvPr>
          <p:cNvCxnSpPr>
            <a:cxnSpLocks/>
            <a:stCxn id="9" idx="2"/>
            <a:endCxn id="13" idx="0"/>
          </p:cNvCxnSpPr>
          <p:nvPr/>
        </p:nvCxnSpPr>
        <p:spPr>
          <a:xfrm>
            <a:off x="14218422" y="8266908"/>
            <a:ext cx="16226" cy="337092"/>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36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94004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600" b="1" dirty="0">
                <a:solidFill>
                  <a:srgbClr val="58CDFC"/>
                </a:solidFill>
                <a:latin typeface="+mn-lt"/>
                <a:ea typeface="Helvetica Neue"/>
                <a:cs typeface="Helvetica Neue"/>
                <a:sym typeface="Helvetica Neue"/>
              </a:rPr>
              <a:t>Vorteile der digitalen Weitergabe - Beispiele mit sozialen Medien</a:t>
            </a:r>
          </a:p>
          <a:p>
            <a:pPr marL="0" marR="0" lvl="0" indent="0" algn="just" rtl="0">
              <a:spcBef>
                <a:spcPts val="0"/>
              </a:spcBef>
              <a:spcAft>
                <a:spcPts val="0"/>
              </a:spcAft>
              <a:buNone/>
            </a:pPr>
            <a:endParaRPr lang="de-DE" sz="2400" b="1"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rgbClr val="00CCFF"/>
                </a:solidFill>
                <a:latin typeface="+mn-lt"/>
                <a:ea typeface="Helvetica Neue"/>
                <a:cs typeface="Helvetica Neue"/>
                <a:sym typeface="Helvetica Neue"/>
              </a:rPr>
              <a:t>PERSÖNLICH</a:t>
            </a:r>
          </a:p>
          <a:p>
            <a:pPr marL="0" marR="0" lvl="0" indent="0" algn="just" rtl="0">
              <a:spcBef>
                <a:spcPts val="0"/>
              </a:spcBef>
              <a:spcAft>
                <a:spcPts val="0"/>
              </a:spcAft>
              <a:buNone/>
            </a:pPr>
            <a:endParaRPr lang="de-DE" sz="2200" b="1"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Soziale Medienplattformen wie </a:t>
            </a:r>
            <a:r>
              <a:rPr lang="de-DE" sz="2200" b="1" dirty="0">
                <a:solidFill>
                  <a:schemeClr val="accent4"/>
                </a:solidFill>
                <a:latin typeface="+mn-lt"/>
                <a:ea typeface="Helvetica Neue"/>
                <a:cs typeface="Helvetica Neue"/>
                <a:sym typeface="Helvetica Neue"/>
              </a:rPr>
              <a:t>Facebook </a:t>
            </a:r>
            <a:r>
              <a:rPr lang="de-DE" sz="2200" dirty="0">
                <a:solidFill>
                  <a:schemeClr val="accent4"/>
                </a:solidFill>
                <a:latin typeface="+mn-lt"/>
                <a:ea typeface="Helvetica Neue"/>
                <a:cs typeface="Helvetica Neue"/>
                <a:sym typeface="Helvetica Neue"/>
              </a:rPr>
              <a:t>ermöglichen es dem Einzelnen,:</a:t>
            </a:r>
          </a:p>
          <a:p>
            <a:pPr marL="342900" marR="0" lvl="0" indent="-342900" algn="just" rtl="0">
              <a:spcBef>
                <a:spcPts val="0"/>
              </a:spcBef>
              <a:spcAft>
                <a:spcPts val="0"/>
              </a:spcAft>
              <a:buFont typeface="Arial" panose="020B0604020202020204" pitchFamily="34" charset="0"/>
              <a:buChar char="•"/>
            </a:pPr>
            <a:r>
              <a:rPr lang="de-DE" sz="2200" b="1" dirty="0">
                <a:solidFill>
                  <a:schemeClr val="accent4"/>
                </a:solidFill>
                <a:latin typeface="+mn-lt"/>
                <a:ea typeface="Helvetica Neue"/>
                <a:cs typeface="Helvetica Neue"/>
                <a:sym typeface="Helvetica Neue"/>
              </a:rPr>
              <a:t>Kontakte zu </a:t>
            </a:r>
            <a:r>
              <a:rPr lang="de-DE" sz="2200" dirty="0">
                <a:solidFill>
                  <a:schemeClr val="accent4"/>
                </a:solidFill>
                <a:latin typeface="+mn-lt"/>
                <a:ea typeface="Helvetica Neue"/>
                <a:cs typeface="Helvetica Neue"/>
                <a:sym typeface="Helvetica Neue"/>
              </a:rPr>
              <a:t>Freunden, Familie und Bekannten zu </a:t>
            </a:r>
            <a:r>
              <a:rPr lang="de-DE" sz="2200" b="1" dirty="0">
                <a:solidFill>
                  <a:schemeClr val="accent4"/>
                </a:solidFill>
                <a:latin typeface="+mn-lt"/>
                <a:ea typeface="Helvetica Neue"/>
                <a:cs typeface="Helvetica Neue"/>
                <a:sym typeface="Helvetica Neue"/>
              </a:rPr>
              <a:t>knüpfen und zu pflegen</a:t>
            </a:r>
          </a:p>
          <a:p>
            <a:pPr marL="342900" marR="0" lvl="0" indent="-342900" algn="just" rtl="0">
              <a:spcBef>
                <a:spcPts val="0"/>
              </a:spcBef>
              <a:spcAft>
                <a:spcPts val="0"/>
              </a:spcAft>
              <a:buFont typeface="Arial" panose="020B0604020202020204" pitchFamily="34" charset="0"/>
              <a:buChar char="•"/>
            </a:pPr>
            <a:r>
              <a:rPr lang="de-DE" sz="2200" b="1" dirty="0">
                <a:solidFill>
                  <a:schemeClr val="accent4"/>
                </a:solidFill>
                <a:latin typeface="+mn-lt"/>
                <a:ea typeface="Helvetica Neue"/>
                <a:cs typeface="Helvetica Neue"/>
                <a:sym typeface="Helvetica Neue"/>
              </a:rPr>
              <a:t>Teilen Sie persönliche Erfahrungen</a:t>
            </a:r>
            <a:r>
              <a:rPr lang="de-DE" sz="2200" dirty="0">
                <a:solidFill>
                  <a:schemeClr val="accent4"/>
                </a:solidFill>
                <a:latin typeface="+mn-lt"/>
                <a:ea typeface="Helvetica Neue"/>
                <a:cs typeface="Helvetica Neue"/>
                <a:sym typeface="Helvetica Neue"/>
              </a:rPr>
              <a:t>: Updates, Fotos und Videos</a:t>
            </a:r>
          </a:p>
          <a:p>
            <a:pPr marL="342900" marR="0" lvl="0" indent="-342900" algn="just" rtl="0">
              <a:spcBef>
                <a:spcPts val="0"/>
              </a:spcBef>
              <a:spcAft>
                <a:spcPts val="0"/>
              </a:spcAft>
              <a:buFont typeface="Arial" panose="020B0604020202020204" pitchFamily="34" charset="0"/>
              <a:buChar char="•"/>
            </a:pPr>
            <a:r>
              <a:rPr lang="de-DE" sz="2200" b="1" dirty="0">
                <a:solidFill>
                  <a:schemeClr val="accent4"/>
                </a:solidFill>
                <a:latin typeface="+mn-lt"/>
                <a:ea typeface="Helvetica Neue"/>
                <a:cs typeface="Helvetica Neue"/>
                <a:sym typeface="Helvetica Neue"/>
              </a:rPr>
              <a:t>Beitritt zu Gemeinschaften </a:t>
            </a:r>
            <a:r>
              <a:rPr lang="de-DE" sz="2200" dirty="0">
                <a:solidFill>
                  <a:schemeClr val="accent4"/>
                </a:solidFill>
                <a:latin typeface="+mn-lt"/>
                <a:ea typeface="Helvetica Neue"/>
                <a:cs typeface="Helvetica Neue"/>
                <a:sym typeface="Helvetica Neue"/>
              </a:rPr>
              <a:t>mit gemeinsamen Interessen</a:t>
            </a:r>
          </a:p>
          <a:p>
            <a:pPr marL="342900" marR="0" lvl="0" indent="-342900" algn="just" rtl="0">
              <a:spcBef>
                <a:spcPts val="0"/>
              </a:spcBef>
              <a:spcAft>
                <a:spcPts val="0"/>
              </a:spcAft>
              <a:buFont typeface="Arial" panose="020B0604020202020204" pitchFamily="34" charset="0"/>
              <a:buChar char="•"/>
            </a:pPr>
            <a:r>
              <a:rPr lang="de-DE" sz="2200" dirty="0">
                <a:solidFill>
                  <a:schemeClr val="accent4"/>
                </a:solidFill>
                <a:latin typeface="+mn-lt"/>
                <a:ea typeface="Helvetica Neue"/>
                <a:cs typeface="Helvetica Neue"/>
                <a:sym typeface="Helvetica Neue"/>
              </a:rPr>
              <a:t>Geografische </a:t>
            </a:r>
            <a:r>
              <a:rPr lang="de-DE" sz="2200" b="1" dirty="0">
                <a:solidFill>
                  <a:schemeClr val="accent4"/>
                </a:solidFill>
                <a:latin typeface="+mn-lt"/>
                <a:ea typeface="Helvetica Neue"/>
                <a:cs typeface="Helvetica Neue"/>
                <a:sym typeface="Helvetica Neue"/>
              </a:rPr>
              <a:t>Entfernungen überwinden</a:t>
            </a:r>
          </a:p>
          <a:p>
            <a:pPr marL="0" marR="0" lvl="0" indent="0" algn="just" rtl="0">
              <a:spcBef>
                <a:spcPts val="0"/>
              </a:spcBef>
              <a:spcAft>
                <a:spcPts val="0"/>
              </a:spcAft>
              <a:buNone/>
            </a:pPr>
            <a:endParaRPr lang="de-DE" sz="2200" b="1"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de-DE" sz="2200" b="1"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rgbClr val="00CCFF"/>
                </a:solidFill>
                <a:latin typeface="+mn-lt"/>
                <a:ea typeface="Helvetica Neue"/>
                <a:cs typeface="Helvetica Neue"/>
                <a:sym typeface="Helvetica Neue"/>
              </a:rPr>
              <a:t>PROFESSIONELL</a:t>
            </a:r>
          </a:p>
          <a:p>
            <a:pPr marL="0" marR="0" lvl="0" indent="0" algn="just" rtl="0">
              <a:spcBef>
                <a:spcPts val="0"/>
              </a:spcBef>
              <a:spcAft>
                <a:spcPts val="0"/>
              </a:spcAft>
              <a:buNone/>
            </a:pPr>
            <a:endParaRPr lang="de-DE" sz="2200" b="1" dirty="0">
              <a:solidFill>
                <a:srgbClr val="00CCFF"/>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Soziale Medienplattformen wie </a:t>
            </a:r>
            <a:r>
              <a:rPr lang="de-DE" sz="2200" b="1" dirty="0">
                <a:solidFill>
                  <a:schemeClr val="accent4"/>
                </a:solidFill>
                <a:latin typeface="+mn-lt"/>
                <a:ea typeface="Helvetica Neue"/>
                <a:cs typeface="Helvetica Neue"/>
                <a:sym typeface="Helvetica Neue"/>
              </a:rPr>
              <a:t>LinkedIn </a:t>
            </a:r>
            <a:r>
              <a:rPr lang="de-DE" sz="2200" dirty="0">
                <a:solidFill>
                  <a:schemeClr val="accent4"/>
                </a:solidFill>
                <a:latin typeface="+mn-lt"/>
                <a:ea typeface="Helvetica Neue"/>
                <a:cs typeface="Helvetica Neue"/>
                <a:sym typeface="Helvetica Neue"/>
              </a:rPr>
              <a:t>ermöglichen es Fachleuten,:</a:t>
            </a:r>
          </a:p>
          <a:p>
            <a:pPr marL="342900" marR="0" lvl="0" indent="-342900" algn="just" rtl="0">
              <a:spcBef>
                <a:spcPts val="0"/>
              </a:spcBef>
              <a:spcAft>
                <a:spcPts val="0"/>
              </a:spcAft>
              <a:buFont typeface="Arial" panose="020B0604020202020204" pitchFamily="34" charset="0"/>
              <a:buChar char="•"/>
            </a:pPr>
            <a:r>
              <a:rPr lang="de-DE" sz="2200" dirty="0">
                <a:solidFill>
                  <a:schemeClr val="accent4"/>
                </a:solidFill>
                <a:latin typeface="+mn-lt"/>
                <a:ea typeface="Helvetica Neue"/>
                <a:cs typeface="Helvetica Neue"/>
                <a:sym typeface="Helvetica Neue"/>
              </a:rPr>
              <a:t>ihr </a:t>
            </a:r>
            <a:r>
              <a:rPr lang="de-DE" sz="2200" b="1" dirty="0">
                <a:solidFill>
                  <a:schemeClr val="accent4"/>
                </a:solidFill>
                <a:latin typeface="+mn-lt"/>
                <a:ea typeface="Helvetica Neue"/>
                <a:cs typeface="Helvetica Neue"/>
                <a:sym typeface="Helvetica Neue"/>
              </a:rPr>
              <a:t>Netzwerk aufzubauen und zu erweitern</a:t>
            </a:r>
          </a:p>
          <a:p>
            <a:pPr marL="342900" marR="0" lvl="0" indent="-342900" algn="just" rtl="0">
              <a:spcBef>
                <a:spcPts val="0"/>
              </a:spcBef>
              <a:spcAft>
                <a:spcPts val="0"/>
              </a:spcAft>
              <a:buFont typeface="Arial" panose="020B0604020202020204" pitchFamily="34" charset="0"/>
              <a:buChar char="•"/>
            </a:pPr>
            <a:r>
              <a:rPr lang="de-DE" sz="2200" b="1" dirty="0">
                <a:solidFill>
                  <a:schemeClr val="accent4"/>
                </a:solidFill>
                <a:latin typeface="+mn-lt"/>
                <a:ea typeface="Helvetica Neue"/>
                <a:cs typeface="Helvetica Neue"/>
                <a:sym typeface="Helvetica Neue"/>
              </a:rPr>
              <a:t>Einblicke in die </a:t>
            </a:r>
            <a:r>
              <a:rPr lang="de-DE" sz="2200" dirty="0">
                <a:solidFill>
                  <a:schemeClr val="accent4"/>
                </a:solidFill>
                <a:latin typeface="+mn-lt"/>
                <a:ea typeface="Helvetica Neue"/>
                <a:cs typeface="Helvetica Neue"/>
                <a:sym typeface="Helvetica Neue"/>
              </a:rPr>
              <a:t>Branche zu </a:t>
            </a:r>
            <a:r>
              <a:rPr lang="de-DE" sz="2200" b="1" dirty="0">
                <a:solidFill>
                  <a:schemeClr val="accent4"/>
                </a:solidFill>
                <a:latin typeface="+mn-lt"/>
                <a:ea typeface="Helvetica Neue"/>
                <a:cs typeface="Helvetica Neue"/>
                <a:sym typeface="Helvetica Neue"/>
              </a:rPr>
              <a:t>teilen</a:t>
            </a:r>
          </a:p>
          <a:p>
            <a:pPr marL="342900" marR="0" lvl="0" indent="-342900" algn="just" rtl="0">
              <a:spcBef>
                <a:spcPts val="0"/>
              </a:spcBef>
              <a:spcAft>
                <a:spcPts val="0"/>
              </a:spcAft>
              <a:buFont typeface="Arial" panose="020B0604020202020204" pitchFamily="34" charset="0"/>
              <a:buChar char="•"/>
            </a:pPr>
            <a:r>
              <a:rPr lang="de-DE" sz="2200" dirty="0">
                <a:solidFill>
                  <a:schemeClr val="accent4"/>
                </a:solidFill>
                <a:latin typeface="+mn-lt"/>
                <a:ea typeface="Helvetica Neue"/>
                <a:cs typeface="Helvetica Neue"/>
                <a:sym typeface="Helvetica Neue"/>
              </a:rPr>
              <a:t>Ihr </a:t>
            </a:r>
            <a:r>
              <a:rPr lang="de-DE" sz="2200" b="1" dirty="0">
                <a:solidFill>
                  <a:schemeClr val="accent4"/>
                </a:solidFill>
                <a:latin typeface="+mn-lt"/>
                <a:ea typeface="Helvetica Neue"/>
                <a:cs typeface="Helvetica Neue"/>
                <a:sym typeface="Helvetica Neue"/>
              </a:rPr>
              <a:t>Fachwissen zu präsentieren</a:t>
            </a:r>
          </a:p>
        </p:txBody>
      </p:sp>
      <p:sp>
        <p:nvSpPr>
          <p:cNvPr id="4" name="Freccia destra 3">
            <a:extLst>
              <a:ext uri="{FF2B5EF4-FFF2-40B4-BE49-F238E27FC236}">
                <a16:creationId xmlns:a16="http://schemas.microsoft.com/office/drawing/2014/main" id="{635D6AEE-1F48-5CBC-F759-D354FA6A4859}"/>
              </a:ext>
            </a:extLst>
          </p:cNvPr>
          <p:cNvSpPr/>
          <p:nvPr/>
        </p:nvSpPr>
        <p:spPr>
          <a:xfrm>
            <a:off x="10703265" y="5021580"/>
            <a:ext cx="1859280" cy="243840"/>
          </a:xfrm>
          <a:prstGeom prst="rightArrow">
            <a:avLst/>
          </a:prstGeom>
          <a:solidFill>
            <a:srgbClr val="00CCFF">
              <a:alpha val="15000"/>
            </a:srgbClr>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reccia destra 4">
            <a:extLst>
              <a:ext uri="{FF2B5EF4-FFF2-40B4-BE49-F238E27FC236}">
                <a16:creationId xmlns:a16="http://schemas.microsoft.com/office/drawing/2014/main" id="{0BA25BD0-74FD-49B0-2839-977976BC5DD3}"/>
              </a:ext>
            </a:extLst>
          </p:cNvPr>
          <p:cNvSpPr/>
          <p:nvPr/>
        </p:nvSpPr>
        <p:spPr>
          <a:xfrm>
            <a:off x="10703265" y="7853680"/>
            <a:ext cx="1859280" cy="243840"/>
          </a:xfrm>
          <a:prstGeom prst="rightArrow">
            <a:avLst/>
          </a:prstGeom>
          <a:solidFill>
            <a:srgbClr val="00CCFF">
              <a:alpha val="15000"/>
            </a:srgbClr>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CasellaDiTesto 5">
            <a:extLst>
              <a:ext uri="{FF2B5EF4-FFF2-40B4-BE49-F238E27FC236}">
                <a16:creationId xmlns:a16="http://schemas.microsoft.com/office/drawing/2014/main" id="{BD8E0813-1F2F-318A-6013-2E29AD46551F}"/>
              </a:ext>
            </a:extLst>
          </p:cNvPr>
          <p:cNvSpPr txBox="1"/>
          <p:nvPr/>
        </p:nvSpPr>
        <p:spPr>
          <a:xfrm>
            <a:off x="13037693" y="4697909"/>
            <a:ext cx="4115229" cy="1107996"/>
          </a:xfrm>
          <a:prstGeom prst="rect">
            <a:avLst/>
          </a:prstGeom>
          <a:noFill/>
        </p:spPr>
        <p:txBody>
          <a:bodyPr wrap="none" rtlCol="0">
            <a:spAutoFit/>
          </a:bodyPr>
          <a:lstStyle/>
          <a:p>
            <a:r>
              <a:rPr lang="de-DE" sz="2200" b="1" dirty="0">
                <a:solidFill>
                  <a:srgbClr val="00CCFF"/>
                </a:solidFill>
              </a:rPr>
              <a:t>PERSÖNLICHER AUSDRUCK</a:t>
            </a:r>
          </a:p>
          <a:p>
            <a:r>
              <a:rPr lang="de-DE" sz="2200" b="1" dirty="0">
                <a:solidFill>
                  <a:srgbClr val="00CCFF"/>
                </a:solidFill>
              </a:rPr>
              <a:t>KOMMUNIKATION</a:t>
            </a:r>
          </a:p>
          <a:p>
            <a:r>
              <a:rPr lang="de-DE" sz="2200" b="1" dirty="0">
                <a:solidFill>
                  <a:srgbClr val="00CCFF"/>
                </a:solidFill>
              </a:rPr>
              <a:t>VERBUNDEN BLEIBEN</a:t>
            </a:r>
          </a:p>
        </p:txBody>
      </p:sp>
      <p:sp>
        <p:nvSpPr>
          <p:cNvPr id="7" name="CasellaDiTesto 6">
            <a:extLst>
              <a:ext uri="{FF2B5EF4-FFF2-40B4-BE49-F238E27FC236}">
                <a16:creationId xmlns:a16="http://schemas.microsoft.com/office/drawing/2014/main" id="{7ACD30DD-CD2C-4C35-D308-6365545A99AA}"/>
              </a:ext>
            </a:extLst>
          </p:cNvPr>
          <p:cNvSpPr txBox="1"/>
          <p:nvPr/>
        </p:nvSpPr>
        <p:spPr>
          <a:xfrm>
            <a:off x="13037693" y="7590879"/>
            <a:ext cx="4398961" cy="769441"/>
          </a:xfrm>
          <a:prstGeom prst="rect">
            <a:avLst/>
          </a:prstGeom>
          <a:noFill/>
        </p:spPr>
        <p:txBody>
          <a:bodyPr wrap="none" rtlCol="0">
            <a:spAutoFit/>
          </a:bodyPr>
          <a:lstStyle/>
          <a:p>
            <a:r>
              <a:rPr lang="de-DE" sz="2200" b="1" dirty="0">
                <a:solidFill>
                  <a:srgbClr val="00CCFF"/>
                </a:solidFill>
              </a:rPr>
              <a:t>PERSÖNLICHES  «BRANDING»</a:t>
            </a:r>
          </a:p>
          <a:p>
            <a:r>
              <a:rPr lang="de-DE" sz="2200" b="1" dirty="0">
                <a:solidFill>
                  <a:srgbClr val="00CCFF"/>
                </a:solidFill>
              </a:rPr>
              <a:t>BERUFLICHES FORTKOMMEN</a:t>
            </a:r>
          </a:p>
        </p:txBody>
      </p:sp>
      <p:sp>
        <p:nvSpPr>
          <p:cNvPr id="8" name="Google Shape;57;p2">
            <a:extLst>
              <a:ext uri="{FF2B5EF4-FFF2-40B4-BE49-F238E27FC236}">
                <a16:creationId xmlns:a16="http://schemas.microsoft.com/office/drawing/2014/main" id="{8E6D4022-FA2D-F38D-9618-182B3123EE24}"/>
              </a:ext>
            </a:extLst>
          </p:cNvPr>
          <p:cNvSpPr txBox="1"/>
          <p:nvPr/>
        </p:nvSpPr>
        <p:spPr>
          <a:xfrm>
            <a:off x="1219200" y="1780343"/>
            <a:ext cx="14462760" cy="738623"/>
          </a:xfrm>
          <a:prstGeom prst="rect">
            <a:avLst/>
          </a:prstGeom>
          <a:noFill/>
          <a:ln>
            <a:noFill/>
          </a:ln>
        </p:spPr>
        <p:txBody>
          <a:bodyPr spcFirstLastPara="1" wrap="square" lIns="91425" tIns="45700" rIns="91425" bIns="45700" anchor="t" anchorCtr="0">
            <a:spAutoFit/>
          </a:bodyPr>
          <a:lstStyle/>
          <a:p>
            <a:r>
              <a:rPr lang="de-DE" sz="4200" b="1">
                <a:solidFill>
                  <a:schemeClr val="accent4"/>
                </a:solidFill>
                <a:latin typeface="+mn-lt"/>
                <a:ea typeface="Helvetica Neue"/>
                <a:cs typeface="Helvetica Neue"/>
                <a:sym typeface="Helvetica Neue"/>
              </a:rPr>
              <a:t>1. Einführung in die Online-Nutzung</a:t>
            </a:r>
          </a:p>
        </p:txBody>
      </p:sp>
    </p:spTree>
    <p:extLst>
      <p:ext uri="{BB962C8B-B14F-4D97-AF65-F5344CB8AC3E}">
        <p14:creationId xmlns:p14="http://schemas.microsoft.com/office/powerpoint/2010/main" val="51248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4" name="Rettangolo con angoli arrotondati 3">
            <a:extLst>
              <a:ext uri="{FF2B5EF4-FFF2-40B4-BE49-F238E27FC236}">
                <a16:creationId xmlns:a16="http://schemas.microsoft.com/office/drawing/2014/main" id="{8AE664FD-97E0-819F-D582-1A7AA50D2A46}"/>
              </a:ext>
            </a:extLst>
          </p:cNvPr>
          <p:cNvSpPr/>
          <p:nvPr/>
        </p:nvSpPr>
        <p:spPr>
          <a:xfrm>
            <a:off x="1277087" y="3725745"/>
            <a:ext cx="2952013" cy="119312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Plattformen für soziale Medien</a:t>
            </a: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49240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600" b="1" dirty="0">
                <a:solidFill>
                  <a:srgbClr val="58CDFC"/>
                </a:solidFill>
                <a:latin typeface="+mn-lt"/>
                <a:ea typeface="Helvetica Neue"/>
                <a:cs typeface="Helvetica Neue"/>
                <a:sym typeface="Helvetica Neue"/>
              </a:rPr>
              <a:t>Beliebte Plattformen und Tools zum Teilen</a:t>
            </a:r>
          </a:p>
        </p:txBody>
      </p:sp>
      <p:sp>
        <p:nvSpPr>
          <p:cNvPr id="5" name="Rettangolo con angoli arrotondati 4">
            <a:extLst>
              <a:ext uri="{FF2B5EF4-FFF2-40B4-BE49-F238E27FC236}">
                <a16:creationId xmlns:a16="http://schemas.microsoft.com/office/drawing/2014/main" id="{F8B749DA-2BF9-5644-20B4-FD95A70F4A62}"/>
              </a:ext>
            </a:extLst>
          </p:cNvPr>
          <p:cNvSpPr/>
          <p:nvPr/>
        </p:nvSpPr>
        <p:spPr>
          <a:xfrm>
            <a:off x="4553291" y="3725745"/>
            <a:ext cx="2952013" cy="119312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E-Mail</a:t>
            </a:r>
          </a:p>
        </p:txBody>
      </p:sp>
      <p:sp>
        <p:nvSpPr>
          <p:cNvPr id="6" name="Rettangolo con angoli arrotondati 5">
            <a:extLst>
              <a:ext uri="{FF2B5EF4-FFF2-40B4-BE49-F238E27FC236}">
                <a16:creationId xmlns:a16="http://schemas.microsoft.com/office/drawing/2014/main" id="{9949BECA-7CBC-E682-6F6E-B5AF4C5D0C08}"/>
              </a:ext>
            </a:extLst>
          </p:cNvPr>
          <p:cNvSpPr/>
          <p:nvPr/>
        </p:nvSpPr>
        <p:spPr>
          <a:xfrm>
            <a:off x="11105700" y="3725745"/>
            <a:ext cx="2952012" cy="119312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Tools für die Dokumentenzusammenarbeit</a:t>
            </a:r>
          </a:p>
        </p:txBody>
      </p:sp>
      <p:sp>
        <p:nvSpPr>
          <p:cNvPr id="7" name="Rettangolo con angoli arrotondati 6">
            <a:extLst>
              <a:ext uri="{FF2B5EF4-FFF2-40B4-BE49-F238E27FC236}">
                <a16:creationId xmlns:a16="http://schemas.microsoft.com/office/drawing/2014/main" id="{7292B248-C781-5365-E69A-510B73850024}"/>
              </a:ext>
            </a:extLst>
          </p:cNvPr>
          <p:cNvSpPr/>
          <p:nvPr/>
        </p:nvSpPr>
        <p:spPr>
          <a:xfrm>
            <a:off x="14381904" y="3725745"/>
            <a:ext cx="2952012" cy="119312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Plattformen für Videokonferenzen</a:t>
            </a:r>
          </a:p>
        </p:txBody>
      </p:sp>
      <p:sp>
        <p:nvSpPr>
          <p:cNvPr id="11" name="Rettangolo con angoli arrotondati 10">
            <a:extLst>
              <a:ext uri="{FF2B5EF4-FFF2-40B4-BE49-F238E27FC236}">
                <a16:creationId xmlns:a16="http://schemas.microsoft.com/office/drawing/2014/main" id="{C80FE41B-B526-F446-E184-24EDFE3019AB}"/>
              </a:ext>
            </a:extLst>
          </p:cNvPr>
          <p:cNvSpPr/>
          <p:nvPr/>
        </p:nvSpPr>
        <p:spPr>
          <a:xfrm>
            <a:off x="7829496" y="3725745"/>
            <a:ext cx="2952012" cy="119312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de-DE" sz="2200" b="1">
                <a:solidFill>
                  <a:schemeClr val="accent4"/>
                </a:solidFill>
                <a:latin typeface="+mn-lt"/>
                <a:ea typeface="Helvetica Neue"/>
                <a:cs typeface="Helvetica Neue"/>
                <a:sym typeface="Helvetica Neue"/>
              </a:rPr>
              <a:t>Cloud-Speicherdienste</a:t>
            </a:r>
          </a:p>
        </p:txBody>
      </p:sp>
      <p:sp>
        <p:nvSpPr>
          <p:cNvPr id="14" name="CasellaDiTesto 13">
            <a:extLst>
              <a:ext uri="{FF2B5EF4-FFF2-40B4-BE49-F238E27FC236}">
                <a16:creationId xmlns:a16="http://schemas.microsoft.com/office/drawing/2014/main" id="{998E63B5-40A0-5FCB-D160-0A2ECA04DFB6}"/>
              </a:ext>
            </a:extLst>
          </p:cNvPr>
          <p:cNvSpPr txBox="1"/>
          <p:nvPr/>
        </p:nvSpPr>
        <p:spPr>
          <a:xfrm>
            <a:off x="1277088" y="5060202"/>
            <a:ext cx="2952012" cy="3139321"/>
          </a:xfrm>
          <a:prstGeom prst="rect">
            <a:avLst/>
          </a:prstGeom>
          <a:noFill/>
        </p:spPr>
        <p:txBody>
          <a:bodyPr wrap="square" rtlCol="0">
            <a:spAutoFit/>
          </a:bodyPr>
          <a:lstStyle/>
          <a:p>
            <a:r>
              <a:rPr lang="de-DE" sz="2200" b="1" dirty="0"/>
              <a:t>Facebook</a:t>
            </a:r>
            <a:r>
              <a:rPr lang="de-DE" sz="2200" dirty="0"/>
              <a:t>, </a:t>
            </a:r>
            <a:r>
              <a:rPr lang="de-DE" sz="2200" b="1" dirty="0"/>
              <a:t>Instagram</a:t>
            </a:r>
            <a:r>
              <a:rPr lang="de-DE" sz="2200" dirty="0"/>
              <a:t>, </a:t>
            </a:r>
            <a:r>
              <a:rPr lang="de-DE" sz="2200" b="1" dirty="0" err="1"/>
              <a:t>TikTok</a:t>
            </a:r>
            <a:r>
              <a:rPr lang="de-DE" sz="2200" b="1" dirty="0"/>
              <a:t> </a:t>
            </a:r>
            <a:r>
              <a:rPr lang="de-DE" sz="2200" dirty="0"/>
              <a:t>und </a:t>
            </a:r>
            <a:r>
              <a:rPr lang="de-DE" sz="2200" b="1" dirty="0"/>
              <a:t>Twitter </a:t>
            </a:r>
            <a:r>
              <a:rPr lang="de-DE" sz="2200" dirty="0"/>
              <a:t>sind beliebt, um Fotos, Videos und Neuigkeiten mit Freunden, Familie und Followern zu teilen.</a:t>
            </a:r>
          </a:p>
        </p:txBody>
      </p:sp>
      <p:sp>
        <p:nvSpPr>
          <p:cNvPr id="15" name="CasellaDiTesto 14">
            <a:extLst>
              <a:ext uri="{FF2B5EF4-FFF2-40B4-BE49-F238E27FC236}">
                <a16:creationId xmlns:a16="http://schemas.microsoft.com/office/drawing/2014/main" id="{2F0CF58F-53BF-2E21-CF47-2E7DE2FFA5C8}"/>
              </a:ext>
            </a:extLst>
          </p:cNvPr>
          <p:cNvSpPr txBox="1"/>
          <p:nvPr/>
        </p:nvSpPr>
        <p:spPr>
          <a:xfrm>
            <a:off x="4553292" y="5060202"/>
            <a:ext cx="2952012" cy="3477875"/>
          </a:xfrm>
          <a:prstGeom prst="rect">
            <a:avLst/>
          </a:prstGeom>
          <a:noFill/>
        </p:spPr>
        <p:txBody>
          <a:bodyPr wrap="square" rtlCol="0">
            <a:spAutoFit/>
          </a:bodyPr>
          <a:lstStyle/>
          <a:p>
            <a:r>
              <a:rPr lang="de-DE" sz="2200" dirty="0"/>
              <a:t>Es ist ein weit verbreitetes Tool für den Austausch von Dateien und Dokumenten und bietet eine bequeme Möglichkeit zum Senden und Empfangen von Informationen.</a:t>
            </a:r>
          </a:p>
        </p:txBody>
      </p:sp>
      <p:sp>
        <p:nvSpPr>
          <p:cNvPr id="16" name="CasellaDiTesto 15">
            <a:extLst>
              <a:ext uri="{FF2B5EF4-FFF2-40B4-BE49-F238E27FC236}">
                <a16:creationId xmlns:a16="http://schemas.microsoft.com/office/drawing/2014/main" id="{B6FEF04B-D050-A111-B496-0BAFDE1408AF}"/>
              </a:ext>
            </a:extLst>
          </p:cNvPr>
          <p:cNvSpPr txBox="1"/>
          <p:nvPr/>
        </p:nvSpPr>
        <p:spPr>
          <a:xfrm>
            <a:off x="7829496" y="5060202"/>
            <a:ext cx="2952012" cy="3139321"/>
          </a:xfrm>
          <a:prstGeom prst="rect">
            <a:avLst/>
          </a:prstGeom>
          <a:noFill/>
        </p:spPr>
        <p:txBody>
          <a:bodyPr wrap="square" rtlCol="0">
            <a:spAutoFit/>
          </a:bodyPr>
          <a:lstStyle/>
          <a:p>
            <a:r>
              <a:rPr lang="de-DE" sz="2200" b="1"/>
              <a:t>Dropbox</a:t>
            </a:r>
            <a:r>
              <a:rPr lang="de-DE" sz="2200"/>
              <a:t>, </a:t>
            </a:r>
            <a:r>
              <a:rPr lang="de-DE" sz="2200" b="1"/>
              <a:t>Google Drive </a:t>
            </a:r>
            <a:r>
              <a:rPr lang="de-DE" sz="2200"/>
              <a:t>und </a:t>
            </a:r>
            <a:r>
              <a:rPr lang="de-DE" sz="2200" b="1"/>
              <a:t>iCloud zum </a:t>
            </a:r>
            <a:r>
              <a:rPr lang="de-DE" sz="2200"/>
              <a:t>Beispiel ermöglichen es den Nutzern, Dateien sicher auf verschiedenen Geräten zu speichern und freizugeben.</a:t>
            </a:r>
          </a:p>
        </p:txBody>
      </p:sp>
      <p:sp>
        <p:nvSpPr>
          <p:cNvPr id="17" name="CasellaDiTesto 16">
            <a:extLst>
              <a:ext uri="{FF2B5EF4-FFF2-40B4-BE49-F238E27FC236}">
                <a16:creationId xmlns:a16="http://schemas.microsoft.com/office/drawing/2014/main" id="{FFA2F136-6B0C-6145-E053-A209EEFB69A5}"/>
              </a:ext>
            </a:extLst>
          </p:cNvPr>
          <p:cNvSpPr txBox="1"/>
          <p:nvPr/>
        </p:nvSpPr>
        <p:spPr>
          <a:xfrm>
            <a:off x="11105700" y="5060202"/>
            <a:ext cx="2952012" cy="3477875"/>
          </a:xfrm>
          <a:prstGeom prst="rect">
            <a:avLst/>
          </a:prstGeom>
          <a:noFill/>
        </p:spPr>
        <p:txBody>
          <a:bodyPr wrap="square" rtlCol="0">
            <a:spAutoFit/>
          </a:bodyPr>
          <a:lstStyle/>
          <a:p>
            <a:r>
              <a:rPr lang="de-DE" sz="2200" b="1"/>
              <a:t>Google Docs </a:t>
            </a:r>
            <a:r>
              <a:rPr lang="de-DE" sz="2200"/>
              <a:t>und </a:t>
            </a:r>
            <a:r>
              <a:rPr lang="de-DE" sz="2200" b="1"/>
              <a:t>Microsoft Office 365 </a:t>
            </a:r>
            <a:r>
              <a:rPr lang="de-DE" sz="2200"/>
              <a:t>ermöglichen es beispielsweise mehreren Nutzern, gleichzeitig an einem Dokument zu arbeiten, was die Teamarbeit und Produktivität fördert.</a:t>
            </a:r>
          </a:p>
        </p:txBody>
      </p:sp>
      <p:sp>
        <p:nvSpPr>
          <p:cNvPr id="18" name="CasellaDiTesto 17">
            <a:extLst>
              <a:ext uri="{FF2B5EF4-FFF2-40B4-BE49-F238E27FC236}">
                <a16:creationId xmlns:a16="http://schemas.microsoft.com/office/drawing/2014/main" id="{53484C37-1E65-D975-B94B-8A5BD6700DA2}"/>
              </a:ext>
            </a:extLst>
          </p:cNvPr>
          <p:cNvSpPr txBox="1"/>
          <p:nvPr/>
        </p:nvSpPr>
        <p:spPr>
          <a:xfrm>
            <a:off x="14381904" y="5061124"/>
            <a:ext cx="2952012" cy="3816429"/>
          </a:xfrm>
          <a:prstGeom prst="rect">
            <a:avLst/>
          </a:prstGeom>
          <a:noFill/>
        </p:spPr>
        <p:txBody>
          <a:bodyPr wrap="square" rtlCol="0">
            <a:spAutoFit/>
          </a:bodyPr>
          <a:lstStyle/>
          <a:p>
            <a:r>
              <a:rPr lang="de-DE" sz="2200" b="1"/>
              <a:t>Zoom </a:t>
            </a:r>
            <a:r>
              <a:rPr lang="de-DE" sz="2200"/>
              <a:t>und </a:t>
            </a:r>
            <a:r>
              <a:rPr lang="de-DE" sz="2200" b="1"/>
              <a:t>Microsoft Teams </a:t>
            </a:r>
            <a:r>
              <a:rPr lang="de-DE" sz="2200"/>
              <a:t>zum Beispiel erleichtern die Kommunikation in Echtzeit und die gemeinsame Nutzung des Bildschirms, was die Zusammenarbeit und die Präsentation von Informationen aus der Ferne erleichtert.</a:t>
            </a:r>
          </a:p>
        </p:txBody>
      </p:sp>
      <p:sp>
        <p:nvSpPr>
          <p:cNvPr id="8" name="Google Shape;57;p2">
            <a:extLst>
              <a:ext uri="{FF2B5EF4-FFF2-40B4-BE49-F238E27FC236}">
                <a16:creationId xmlns:a16="http://schemas.microsoft.com/office/drawing/2014/main" id="{1E5CC375-2378-9834-E89B-03D7F56F2E79}"/>
              </a:ext>
            </a:extLst>
          </p:cNvPr>
          <p:cNvSpPr txBox="1"/>
          <p:nvPr/>
        </p:nvSpPr>
        <p:spPr>
          <a:xfrm>
            <a:off x="1219200" y="1780343"/>
            <a:ext cx="14462760" cy="738623"/>
          </a:xfrm>
          <a:prstGeom prst="rect">
            <a:avLst/>
          </a:prstGeom>
          <a:noFill/>
          <a:ln>
            <a:noFill/>
          </a:ln>
        </p:spPr>
        <p:txBody>
          <a:bodyPr spcFirstLastPara="1" wrap="square" lIns="91425" tIns="45700" rIns="91425" bIns="45700" anchor="t" anchorCtr="0">
            <a:spAutoFit/>
          </a:bodyPr>
          <a:lstStyle/>
          <a:p>
            <a:r>
              <a:rPr lang="de-DE" sz="4200" b="1" dirty="0">
                <a:solidFill>
                  <a:schemeClr val="accent4"/>
                </a:solidFill>
                <a:latin typeface="+mn-lt"/>
                <a:ea typeface="Helvetica Neue"/>
                <a:cs typeface="Helvetica Neue"/>
                <a:sym typeface="Helvetica Neue"/>
              </a:rPr>
              <a:t>1. Einführung in die Online-Nutzung</a:t>
            </a:r>
          </a:p>
        </p:txBody>
      </p:sp>
    </p:spTree>
    <p:extLst>
      <p:ext uri="{BB962C8B-B14F-4D97-AF65-F5344CB8AC3E}">
        <p14:creationId xmlns:p14="http://schemas.microsoft.com/office/powerpoint/2010/main" val="13317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706755"/>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p2">
            <a:extLst>
              <a:ext uri="{FF2B5EF4-FFF2-40B4-BE49-F238E27FC236}">
                <a16:creationId xmlns:a16="http://schemas.microsoft.com/office/drawing/2014/main" id="{81FEC6AB-D67B-AD83-C357-2E741E5F3584}"/>
              </a:ext>
            </a:extLst>
          </p:cNvPr>
          <p:cNvSpPr txBox="1"/>
          <p:nvPr/>
        </p:nvSpPr>
        <p:spPr>
          <a:xfrm>
            <a:off x="7463485" y="1780343"/>
            <a:ext cx="336103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6000" b="1" dirty="0">
                <a:solidFill>
                  <a:srgbClr val="58CDFC"/>
                </a:solidFill>
                <a:latin typeface="+mn-lt"/>
                <a:ea typeface="Helvetica Neue"/>
                <a:cs typeface="Helvetica Neue"/>
                <a:sym typeface="Helvetica Neue"/>
              </a:rPr>
              <a:t>Unit 2</a:t>
            </a:r>
            <a:endParaRPr lang="de-DE" sz="6000" dirty="0">
              <a:solidFill>
                <a:srgbClr val="58CDFC"/>
              </a:solidFill>
              <a:latin typeface="+mn-lt"/>
            </a:endParaRPr>
          </a:p>
        </p:txBody>
      </p:sp>
      <p:sp>
        <p:nvSpPr>
          <p:cNvPr id="3" name="Google Shape;105;p4">
            <a:extLst>
              <a:ext uri="{FF2B5EF4-FFF2-40B4-BE49-F238E27FC236}">
                <a16:creationId xmlns:a16="http://schemas.microsoft.com/office/drawing/2014/main" id="{CCD5EF2D-AE34-EEEB-931D-C98397FEB684}"/>
              </a:ext>
            </a:extLst>
          </p:cNvPr>
          <p:cNvSpPr txBox="1"/>
          <p:nvPr/>
        </p:nvSpPr>
        <p:spPr>
          <a:xfrm>
            <a:off x="2663190" y="2835882"/>
            <a:ext cx="12961620" cy="1569620"/>
          </a:xfrm>
          <a:prstGeom prst="rect">
            <a:avLst/>
          </a:prstGeom>
          <a:noFill/>
          <a:ln>
            <a:noFill/>
          </a:ln>
        </p:spPr>
        <p:txBody>
          <a:bodyPr spcFirstLastPara="1" wrap="square" lIns="91425" tIns="45700" rIns="91425" bIns="45700" anchor="t" anchorCtr="0">
            <a:spAutoFit/>
          </a:bodyPr>
          <a:lstStyle/>
          <a:p>
            <a:pPr algn="ctr">
              <a:buClr>
                <a:srgbClr val="4D94B7"/>
              </a:buClr>
              <a:buSzPts val="4800"/>
            </a:pPr>
            <a:r>
              <a:rPr lang="de-DE" sz="4800" b="1" dirty="0">
                <a:solidFill>
                  <a:schemeClr val="dk1"/>
                </a:solidFill>
                <a:latin typeface="+mn-lt"/>
                <a:ea typeface="Helvetica Neue"/>
                <a:cs typeface="Helvetica Neue"/>
                <a:sym typeface="Helvetica Neue"/>
              </a:rPr>
              <a:t>Wichtige Tools und Plattformen für die gemeinsame Nutzung</a:t>
            </a:r>
            <a:endParaRPr lang="de-DE" sz="4800" b="1" dirty="0">
              <a:latin typeface="+mn-lt"/>
            </a:endParaRPr>
          </a:p>
        </p:txBody>
      </p:sp>
    </p:spTree>
    <p:extLst>
      <p:ext uri="{BB962C8B-B14F-4D97-AF65-F5344CB8AC3E}">
        <p14:creationId xmlns:p14="http://schemas.microsoft.com/office/powerpoint/2010/main" val="171925015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3146</Words>
  <Application>Microsoft Office PowerPoint</Application>
  <PresentationFormat>Benutzerdefiniert</PresentationFormat>
  <Paragraphs>310</Paragraphs>
  <Slides>23</Slides>
  <Notes>23</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23</vt:i4>
      </vt:variant>
    </vt:vector>
  </HeadingPairs>
  <TitlesOfParts>
    <vt:vector size="29" baseType="lpstr">
      <vt:lpstr>Arial</vt:lpstr>
      <vt:lpstr>Helvetica Neue</vt:lpstr>
      <vt:lpstr>Calibri</vt:lpstr>
      <vt:lpstr>DM Sans</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keywords>, docId:B7B45BB35E9A1987B19FC08DBBC3B890</cp:keywords>
  <cp:lastModifiedBy>Jennifer Vöpel</cp:lastModifiedBy>
  <cp:revision>43</cp:revision>
  <dcterms:created xsi:type="dcterms:W3CDTF">2022-01-27T16:04:38Z</dcterms:created>
  <dcterms:modified xsi:type="dcterms:W3CDTF">2023-09-22T10:42:41Z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