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26"/>
  </p:notesMasterIdLst>
  <p:sldIdLst>
    <p:sldId id="256" r:id="rId3"/>
    <p:sldId id="257" r:id="rId4"/>
    <p:sldId id="259" r:id="rId5"/>
    <p:sldId id="260" r:id="rId6"/>
    <p:sldId id="261" r:id="rId7"/>
    <p:sldId id="273" r:id="rId8"/>
    <p:sldId id="274" r:id="rId9"/>
    <p:sldId id="276" r:id="rId10"/>
    <p:sldId id="277" r:id="rId11"/>
    <p:sldId id="271" r:id="rId12"/>
    <p:sldId id="278" r:id="rId13"/>
    <p:sldId id="279" r:id="rId14"/>
    <p:sldId id="280" r:id="rId15"/>
    <p:sldId id="281" r:id="rId16"/>
    <p:sldId id="282" r:id="rId17"/>
    <p:sldId id="283" r:id="rId18"/>
    <p:sldId id="284" r:id="rId19"/>
    <p:sldId id="285" r:id="rId20"/>
    <p:sldId id="266" r:id="rId21"/>
    <p:sldId id="287" r:id="rId22"/>
    <p:sldId id="267" r:id="rId23"/>
    <p:sldId id="268" r:id="rId24"/>
    <p:sldId id="270"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DM Sans" pitchFamily="2" charset="0"/>
      <p:regular r:id="rId31"/>
      <p:bold r:id="rId32"/>
      <p:italic r:id="rId33"/>
      <p:boldItalic r:id="rId34"/>
    </p:embeddedFont>
    <p:embeddedFont>
      <p:font typeface="Helvetica Neue"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38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13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00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247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95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85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28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97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666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017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13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60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23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noProof="1">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lang="de-DE" sz="1100" noProof="1">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noProof="1">
                <a:solidFill>
                  <a:schemeClr val="dk1"/>
                </a:solidFill>
                <a:latin typeface="Calibri"/>
                <a:ea typeface="Calibri"/>
                <a:cs typeface="Calibri"/>
                <a:sym typeface="Calibri"/>
              </a:rPr>
              <a:t>Rechtliche Beschreibung - Creative-Commons-Lizenzierung</a:t>
            </a:r>
            <a:r>
              <a:rPr lang="de-DE" sz="1100" b="0" i="0" noProof="1">
                <a:solidFill>
                  <a:schemeClr val="dk1"/>
                </a:solidFill>
                <a:latin typeface="DM Sans"/>
                <a:ea typeface="DM Sans"/>
                <a:cs typeface="DM Sans"/>
                <a:sym typeface="DM Sans"/>
              </a:rPr>
              <a:t>: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endParaRPr lang="de-DE" sz="1100" noProof="1">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noProof="1">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lang="de-DE" sz="1100" noProof="1">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noProof="1">
                <a:solidFill>
                  <a:schemeClr val="dk1"/>
                </a:solidFill>
                <a:latin typeface="Calibri"/>
                <a:ea typeface="Calibri"/>
                <a:cs typeface="Calibri"/>
                <a:sym typeface="Calibri"/>
              </a:rPr>
              <a:t>Rechtliche Beschreibung - Creative-Commons-Lizenzierung</a:t>
            </a:r>
            <a:r>
              <a:rPr lang="de-DE" sz="1100" b="0" i="0" noProof="1">
                <a:solidFill>
                  <a:schemeClr val="dk1"/>
                </a:solidFill>
                <a:latin typeface="DM Sans"/>
                <a:ea typeface="DM Sans"/>
                <a:cs typeface="DM Sans"/>
                <a:sym typeface="DM Sans"/>
              </a:rPr>
              <a:t>: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endParaRPr lang="de-DE" sz="1100" noProof="1">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4373548" y="4672448"/>
            <a:ext cx="95400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400" b="1" dirty="0">
                <a:solidFill>
                  <a:schemeClr val="tx1"/>
                </a:solidFill>
                <a:latin typeface="+mn-lt"/>
                <a:ea typeface="Helvetica Neue"/>
                <a:cs typeface="Helvetica Neue"/>
                <a:sym typeface="Helvetica Neue"/>
              </a:rPr>
              <a:t>Cybersicherheit für Senior*innen : Tools für eine sichere Navigation </a:t>
            </a:r>
            <a:endParaRPr lang="de-DE"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de-DE" sz="1800" b="1" dirty="0">
                <a:solidFill>
                  <a:srgbClr val="00CCFF"/>
                </a:solidFill>
              </a:rPr>
              <a:t>www.digital-boomer.eu</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176000" y="6219215"/>
            <a:ext cx="11376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000" dirty="0">
                <a:solidFill>
                  <a:schemeClr val="tx1"/>
                </a:solidFill>
                <a:latin typeface="Arial" pitchFamily="34" charset="0"/>
                <a:ea typeface="Helvetica Neue"/>
                <a:cs typeface="Arial" pitchFamily="34" charset="0"/>
                <a:sym typeface="Helvetica Neue"/>
              </a:rPr>
              <a:t>Zur Verfügung gestellt von: </a:t>
            </a:r>
            <a:r>
              <a:rPr lang="de-DE" sz="4000" dirty="0" err="1">
                <a:solidFill>
                  <a:schemeClr val="tx1"/>
                </a:solidFill>
                <a:latin typeface="Arial" pitchFamily="34" charset="0"/>
                <a:ea typeface="Helvetica Neue"/>
                <a:cs typeface="Arial" pitchFamily="34" charset="0"/>
                <a:sym typeface="Helvetica Neue"/>
              </a:rPr>
              <a:t>Croatian</a:t>
            </a:r>
            <a:r>
              <a:rPr lang="de-DE" sz="4000" dirty="0">
                <a:solidFill>
                  <a:schemeClr val="tx1"/>
                </a:solidFill>
                <a:latin typeface="Arial" pitchFamily="34" charset="0"/>
                <a:ea typeface="Helvetica Neue"/>
                <a:cs typeface="Arial" pitchFamily="34" charset="0"/>
                <a:sym typeface="Helvetica Neue"/>
              </a:rPr>
              <a:t> </a:t>
            </a:r>
            <a:r>
              <a:rPr lang="de-DE" sz="4000" dirty="0" err="1">
                <a:solidFill>
                  <a:schemeClr val="tx1"/>
                </a:solidFill>
                <a:latin typeface="Arial" pitchFamily="34" charset="0"/>
                <a:ea typeface="Helvetica Neue"/>
                <a:cs typeface="Arial" pitchFamily="34" charset="0"/>
                <a:sym typeface="Helvetica Neue"/>
              </a:rPr>
              <a:t>telecom</a:t>
            </a:r>
            <a:r>
              <a:rPr lang="de-DE" sz="4000" dirty="0">
                <a:solidFill>
                  <a:schemeClr val="tx1"/>
                </a:solidFill>
                <a:latin typeface="Arial" pitchFamily="34" charset="0"/>
                <a:ea typeface="Helvetica Neue"/>
                <a:cs typeface="Arial" pitchFamily="34" charset="0"/>
                <a:sym typeface="Helvetica Neue"/>
              </a:rPr>
              <a:t> Inc.</a:t>
            </a:r>
            <a:endParaRPr lang="de-DE"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Bewährte Praktiken, um sich in der digitalen Umgebung zu schützen</a:t>
            </a:r>
            <a:endParaRPr lang="de-DE" dirty="0">
              <a:solidFill>
                <a:srgbClr val="00CCFF"/>
              </a:solidFill>
              <a:latin typeface="+mn-lt"/>
            </a:endParaRPr>
          </a:p>
        </p:txBody>
      </p:sp>
      <p:sp>
        <p:nvSpPr>
          <p:cNvPr id="120" name="Google Shape;120;p6"/>
          <p:cNvSpPr txBox="1"/>
          <p:nvPr/>
        </p:nvSpPr>
        <p:spPr>
          <a:xfrm>
            <a:off x="1332000" y="3528000"/>
            <a:ext cx="15880492" cy="584771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Üben Sie sichere Surfgewohnheiten: Halten Sie sich an vertrauenswürdige Websites, wenn Sie online einkaufen, Bankgeschäfte tätigen oder persönliche Daten weitergeben. Achten Sie auf das Vorhängeschloss-Symbol und "https://" in der Website-Adresse, die auf eine sichere Verbindung hinweisen.</a:t>
            </a:r>
          </a:p>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Seien Sie vorsichtig mit </a:t>
            </a:r>
            <a:r>
              <a:rPr lang="de-DE" sz="2200" dirty="0" err="1">
                <a:solidFill>
                  <a:schemeClr val="dk1"/>
                </a:solidFill>
                <a:latin typeface="+mn-lt"/>
                <a:ea typeface="Helvetica Neue"/>
                <a:cs typeface="Helvetica Neue"/>
                <a:sym typeface="Helvetica Neue"/>
              </a:rPr>
              <a:t>Social</a:t>
            </a:r>
            <a:r>
              <a:rPr lang="de-DE" sz="2200" dirty="0">
                <a:solidFill>
                  <a:schemeClr val="dk1"/>
                </a:solidFill>
                <a:latin typeface="+mn-lt"/>
                <a:ea typeface="Helvetica Neue"/>
                <a:cs typeface="Helvetica Neue"/>
                <a:sym typeface="Helvetica Neue"/>
              </a:rPr>
              <a:t> Engineering: Hüten Sie sich vor unaufgeforderten Anrufen, Nachrichten oder E-Mails, in denen nach persönlichen Daten oder finanziellen Details gefragt wird. Seriöse Organisationen werden nicht unaufgefordert nach solchen Informationen fragen</a:t>
            </a:r>
          </a:p>
          <a:p>
            <a:pPr marL="342900" marR="0" lvl="0" indent="-342900" algn="l" rtl="0">
              <a:spcBef>
                <a:spcPts val="0"/>
              </a:spcBef>
              <a:spcAft>
                <a:spcPts val="0"/>
              </a:spcAft>
              <a:buClr>
                <a:srgbClr val="33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Sichern Sie Ihre Daten regelmäßig: Erstellen Sie Sicherungskopien Ihrer wichtigen Dateien und Daten auf einem separaten Speichergerät oder in einem Cloud-Dienst. So schützen Sie sich vor Datenverlusten aufgrund von Hardwareausfällen, Diebstahl oder Ransomware-Angriffen.</a:t>
            </a:r>
          </a:p>
          <a:p>
            <a:pPr marL="342900" marR="0" lvl="0" indent="-342900" algn="l" rtl="0">
              <a:spcBef>
                <a:spcPts val="0"/>
              </a:spcBef>
              <a:spcAft>
                <a:spcPts val="0"/>
              </a:spcAft>
              <a:buClr>
                <a:srgbClr val="33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Aktivieren Sie die Zwei-Faktoren-Authentifizierung (2FA): Aktivieren Sie 2FA, wenn verfügbar. Dadurch wird eine zusätzliche Sicherheitsebene geschaffen, indem zusätzlich zu Ihrem Passwort ein zweiter Verifizierungsschritt erforderlich ist, z. B. ein eindeutiger Code, der an Ihr Mobilgerät gesendet wird.</a:t>
            </a:r>
          </a:p>
          <a:p>
            <a:pPr marL="342900" marR="0" lvl="0" indent="-342900" algn="l" rtl="0">
              <a:spcBef>
                <a:spcPts val="0"/>
              </a:spcBef>
              <a:spcAft>
                <a:spcPts val="0"/>
              </a:spcAft>
              <a:buClr>
                <a:srgbClr val="33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Achten Sie auf die Weitergabe in sozialen Medien: Seien Sie vorsichtig, wenn Sie persönliche Informationen, Ortsangaben oder Urlaubspläne auf </a:t>
            </a:r>
            <a:r>
              <a:rPr lang="de-DE" sz="2200" dirty="0" err="1">
                <a:solidFill>
                  <a:schemeClr val="dk1"/>
                </a:solidFill>
                <a:latin typeface="+mn-lt"/>
                <a:ea typeface="Helvetica Neue"/>
                <a:cs typeface="Helvetica Neue"/>
                <a:sym typeface="Helvetica Neue"/>
              </a:rPr>
              <a:t>Social</a:t>
            </a:r>
            <a:r>
              <a:rPr lang="de-DE" sz="2200" dirty="0">
                <a:solidFill>
                  <a:schemeClr val="dk1"/>
                </a:solidFill>
                <a:latin typeface="+mn-lt"/>
                <a:ea typeface="Helvetica Neue"/>
                <a:cs typeface="Helvetica Neue"/>
                <a:sym typeface="Helvetica Neue"/>
              </a:rPr>
              <a:t>-Media-Plattformen teilen. Wenn Sie zu viele Informationen weitergeben, können Cyber-Kriminelle oder potenzielle Einbrecher wertvolle Informationen erhalten.</a:t>
            </a: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latin typeface="+mn-lt"/>
            </a:endParaRPr>
          </a:p>
        </p:txBody>
      </p:sp>
      <p:sp>
        <p:nvSpPr>
          <p:cNvPr id="2" name="Google Shape;118;p6">
            <a:extLst>
              <a:ext uri="{FF2B5EF4-FFF2-40B4-BE49-F238E27FC236}">
                <a16:creationId xmlns:a16="http://schemas.microsoft.com/office/drawing/2014/main" id="{00F7743B-4B30-4C1C-9CEC-73FFF65FD4BC}"/>
              </a:ext>
            </a:extLst>
          </p:cNvPr>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Sicheres Surfen im Internet</a:t>
            </a:r>
          </a:p>
        </p:txBody>
      </p:sp>
    </p:spTree>
    <p:extLst>
      <p:ext uri="{BB962C8B-B14F-4D97-AF65-F5344CB8AC3E}">
        <p14:creationId xmlns:p14="http://schemas.microsoft.com/office/powerpoint/2010/main" val="215505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Bewährte Praktiken, um sich in der digitalen Umgebung zu schützen</a:t>
            </a:r>
            <a:endParaRPr lang="de-DE" dirty="0">
              <a:solidFill>
                <a:srgbClr val="00CCFF"/>
              </a:solidFill>
              <a:latin typeface="+mn-lt"/>
            </a:endParaRPr>
          </a:p>
        </p:txBody>
      </p:sp>
      <p:sp>
        <p:nvSpPr>
          <p:cNvPr id="120" name="Google Shape;120;p6"/>
          <p:cNvSpPr txBox="1"/>
          <p:nvPr/>
        </p:nvSpPr>
        <p:spPr>
          <a:xfrm>
            <a:off x="1332000" y="3528000"/>
            <a:ext cx="13557422" cy="415494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Sichern Sie Ihre mobilen Geräte: Verwenden Sie Sicherheitsfunktionen wie Passcodes, Fingerabdrücke oder Gesichtserkennung, um Ihre Smartphones und Tablets zu sperren. Installieren Sie seriöse Sicherheits-Apps, die Funktionen wie Fernverfolgung und Löschung bei Verlust oder Diebstahl bieten.</a:t>
            </a:r>
          </a:p>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Vertrauen Sie auf Ihre Instinkte: Wenn etwas zu schön ist, um wahr zu sein, oder Ihnen verdächtig vorkommt, vertrauen Sie auf Ihre Instinkte. Seien Sie skeptisch bei unerwarteten Angeboten, Geldforderungen oder dringenden Bitten um persönliche Informationen.</a:t>
            </a:r>
          </a:p>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Löschen Sie regelmäßig Ihre Browsing-Daten: Löschen Sie regelmäßig Ihren Browserverlauf, Cookies und zwischengespeicherte Daten. Dies trägt zum Schutz Ihrer Privatsphäre bei, indem gespeicherte Informationen entfernt werden, auf die Unbefugte möglicherweise zugreifen könnten.</a:t>
            </a:r>
          </a:p>
          <a:p>
            <a:pPr marR="0" lvl="0" algn="l" rtl="0">
              <a:spcBef>
                <a:spcPts val="0"/>
              </a:spcBef>
              <a:spcAft>
                <a:spcPts val="0"/>
              </a:spcAft>
              <a:buClr>
                <a:srgbClr val="33CCFF"/>
              </a:buClr>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latin typeface="+mn-lt"/>
            </a:endParaRPr>
          </a:p>
        </p:txBody>
      </p:sp>
      <p:pic>
        <p:nvPicPr>
          <p:cNvPr id="3" name="Picture 2">
            <a:extLst>
              <a:ext uri="{FF2B5EF4-FFF2-40B4-BE49-F238E27FC236}">
                <a16:creationId xmlns:a16="http://schemas.microsoft.com/office/drawing/2014/main" id="{29966D7A-7FB9-1EDD-A2E0-F23B144514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74509" y="5998445"/>
            <a:ext cx="3436356" cy="3071813"/>
          </a:xfrm>
          <a:prstGeom prst="rect">
            <a:avLst/>
          </a:prstGeom>
        </p:spPr>
      </p:pic>
      <p:sp>
        <p:nvSpPr>
          <p:cNvPr id="2" name="Google Shape;118;p6">
            <a:extLst>
              <a:ext uri="{FF2B5EF4-FFF2-40B4-BE49-F238E27FC236}">
                <a16:creationId xmlns:a16="http://schemas.microsoft.com/office/drawing/2014/main" id="{9D6D4EDD-0482-58B9-2F2D-AB560ADEF6A3}"/>
              </a:ext>
            </a:extLst>
          </p:cNvPr>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Sicheres Surfen im Internet</a:t>
            </a:r>
          </a:p>
        </p:txBody>
      </p:sp>
    </p:spTree>
    <p:extLst>
      <p:ext uri="{BB962C8B-B14F-4D97-AF65-F5344CB8AC3E}">
        <p14:creationId xmlns:p14="http://schemas.microsoft.com/office/powerpoint/2010/main" val="218169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Erhöhung der Online-Sicherheit mit sicheren Browsing-Tools</a:t>
            </a:r>
            <a:endParaRPr lang="de-DE" dirty="0">
              <a:solidFill>
                <a:srgbClr val="00CCFF"/>
              </a:solidFill>
              <a:latin typeface="+mn-lt"/>
            </a:endParaRPr>
          </a:p>
        </p:txBody>
      </p:sp>
      <p:sp>
        <p:nvSpPr>
          <p:cNvPr id="120" name="Google Shape;120;p6"/>
          <p:cNvSpPr txBox="1"/>
          <p:nvPr/>
        </p:nvSpPr>
        <p:spPr>
          <a:xfrm>
            <a:off x="1332000" y="3528000"/>
            <a:ext cx="11873377" cy="550916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0CCFF"/>
              </a:buClr>
            </a:pPr>
            <a:r>
              <a:rPr lang="de-DE" sz="2200" dirty="0">
                <a:solidFill>
                  <a:schemeClr val="dk1"/>
                </a:solidFill>
                <a:latin typeface="+mn-lt"/>
                <a:ea typeface="Helvetica Neue"/>
                <a:cs typeface="Helvetica Neue"/>
                <a:sym typeface="Helvetica Neue"/>
              </a:rPr>
              <a:t>Die Verbesserung der Online-Sicherheit mit sicheren Browsing-Tools ist ein wichtiger Aspekt der Cybersicherheit. Durch den Einsatz dieser Tools können Sie Ihre Privatsphäre schützen, Ihre persönlichen Daten sichern und das Risiko von Online-Bedrohungen verringern. Im Folgenden finden Sie einige wichtige Tipps, wie Sie Ihre Online-Sicherheit mit sicheren Browsing-Tools erhöhen können: </a:t>
            </a:r>
          </a:p>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Installieren und verwenden Sie einen vertrauenswürdigen Webbrowser: Wählen Sie einen seriösen Webbrowser, wie Google Chrome, Mozilla Firefox oder Microsoft Edge. Diese Browser legen Wert auf Sicherheit und veröffentlichen regelmäßig Updates, um Sicherheitslücken zu schließen.</a:t>
            </a:r>
          </a:p>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Aktivieren Sie die Sicherheitsfunktionen des Browsers: Machen Sie sich mit den Sicherheitsfunktionen Ihres Webbrowsers vertraut. Aktivieren Sie Funktionen wie Popup-Blocker, Safe-Browsing-Modus und Datenschutzeinstellungen, um Ihre Online-Sicherheit zu erhöhen.</a:t>
            </a:r>
          </a:p>
          <a:p>
            <a:pPr marR="0" lvl="0" algn="l" rtl="0">
              <a:spcBef>
                <a:spcPts val="0"/>
              </a:spcBef>
              <a:spcAft>
                <a:spcPts val="0"/>
              </a:spcAft>
              <a:buClr>
                <a:srgbClr val="33CCFF"/>
              </a:buClr>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latin typeface="+mn-lt"/>
            </a:endParaRPr>
          </a:p>
        </p:txBody>
      </p:sp>
      <p:pic>
        <p:nvPicPr>
          <p:cNvPr id="3" name="Picture 2">
            <a:extLst>
              <a:ext uri="{FF2B5EF4-FFF2-40B4-BE49-F238E27FC236}">
                <a16:creationId xmlns:a16="http://schemas.microsoft.com/office/drawing/2014/main" id="{D017A650-1C5B-C0C4-A1FD-E3264508C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188" y="3524603"/>
            <a:ext cx="3639812" cy="2002715"/>
          </a:xfrm>
          <a:prstGeom prst="rect">
            <a:avLst/>
          </a:prstGeom>
        </p:spPr>
      </p:pic>
      <p:sp>
        <p:nvSpPr>
          <p:cNvPr id="2" name="Google Shape;118;p6">
            <a:extLst>
              <a:ext uri="{FF2B5EF4-FFF2-40B4-BE49-F238E27FC236}">
                <a16:creationId xmlns:a16="http://schemas.microsoft.com/office/drawing/2014/main" id="{6CB3F3C0-8DA7-B061-B798-C4724D823F5F}"/>
              </a:ext>
            </a:extLst>
          </p:cNvPr>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Sicheres Surfen im Internet</a:t>
            </a:r>
          </a:p>
        </p:txBody>
      </p:sp>
    </p:spTree>
    <p:extLst>
      <p:ext uri="{BB962C8B-B14F-4D97-AF65-F5344CB8AC3E}">
        <p14:creationId xmlns:p14="http://schemas.microsoft.com/office/powerpoint/2010/main" val="292906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Erhöhung der Online-Sicherheit mit sicheren Browsing-Tools</a:t>
            </a:r>
            <a:endParaRPr lang="de-DE" dirty="0">
              <a:solidFill>
                <a:srgbClr val="00CCFF"/>
              </a:solidFill>
              <a:latin typeface="+mn-lt"/>
            </a:endParaRPr>
          </a:p>
        </p:txBody>
      </p:sp>
      <p:sp>
        <p:nvSpPr>
          <p:cNvPr id="120" name="Google Shape;120;p6"/>
          <p:cNvSpPr txBox="1"/>
          <p:nvPr/>
        </p:nvSpPr>
        <p:spPr>
          <a:xfrm>
            <a:off x="1332000" y="3528000"/>
            <a:ext cx="13557422" cy="347783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Aktivieren Sie den Phishing- und Malware-Schutz: Aktivieren Sie die integrierten Phishing- und Malware-Schutzfunktionen Ihres Webbrowsers. Diese Funktionen können Sie vor verdächtigen Websites warnen und Sie davon abhalten, bekannte bösartige Websites zu besuchen.</a:t>
            </a:r>
          </a:p>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Bleiben Sie informiert und auf dem neuesten Stand: Informieren Sie sich über die neuesten Online-Bedrohungen und die besten Praktiken für sicheres Surfen. Lesen Sie regelmäßig verlässliche Quellen, wie z. B. seriöse Cybersicherheits-Websites oder Blogs, um über die sich entwickelnde Landschaft der Online-Sicherheit auf dem Laufenden zu bleiben.</a:t>
            </a:r>
          </a:p>
          <a:p>
            <a:pPr marR="0" lvl="0" algn="l" rtl="0">
              <a:spcBef>
                <a:spcPts val="0"/>
              </a:spcBef>
              <a:spcAft>
                <a:spcPts val="0"/>
              </a:spcAft>
              <a:buClr>
                <a:srgbClr val="33CCFF"/>
              </a:buClr>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latin typeface="+mn-lt"/>
            </a:endParaRPr>
          </a:p>
        </p:txBody>
      </p:sp>
      <p:pic>
        <p:nvPicPr>
          <p:cNvPr id="3" name="Picture 2">
            <a:extLst>
              <a:ext uri="{FF2B5EF4-FFF2-40B4-BE49-F238E27FC236}">
                <a16:creationId xmlns:a16="http://schemas.microsoft.com/office/drawing/2014/main" id="{D2DA4B23-4F19-70E3-E927-D6167506D4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51244" y="6051909"/>
            <a:ext cx="3066987" cy="3033098"/>
          </a:xfrm>
          <a:prstGeom prst="rect">
            <a:avLst/>
          </a:prstGeom>
        </p:spPr>
      </p:pic>
      <p:sp>
        <p:nvSpPr>
          <p:cNvPr id="2" name="Google Shape;118;p6">
            <a:extLst>
              <a:ext uri="{FF2B5EF4-FFF2-40B4-BE49-F238E27FC236}">
                <a16:creationId xmlns:a16="http://schemas.microsoft.com/office/drawing/2014/main" id="{1051AF6A-170A-3838-0F8C-9E71F4C5E1D5}"/>
              </a:ext>
            </a:extLst>
          </p:cNvPr>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Sicheres Surfen im Internet</a:t>
            </a:r>
          </a:p>
        </p:txBody>
      </p:sp>
    </p:spTree>
    <p:extLst>
      <p:ext uri="{BB962C8B-B14F-4D97-AF65-F5344CB8AC3E}">
        <p14:creationId xmlns:p14="http://schemas.microsoft.com/office/powerpoint/2010/main" val="228471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295399" y="1885117"/>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Gesundheit und Wohlbefinden im digitalen Zeitalter</a:t>
            </a:r>
            <a:endParaRPr lang="de-DE" dirty="0">
              <a:solidFill>
                <a:schemeClr val="tx1"/>
              </a:solidFill>
              <a:latin typeface="+mn-lt"/>
            </a:endParaRPr>
          </a:p>
        </p:txBody>
      </p:sp>
      <p:sp>
        <p:nvSpPr>
          <p:cNvPr id="119" name="Google Shape;119;p6"/>
          <p:cNvSpPr txBox="1"/>
          <p:nvPr/>
        </p:nvSpPr>
        <p:spPr>
          <a:xfrm>
            <a:off x="1332000" y="28440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Risiken von übermäßiger Bildschirmzeit und digitaler Abhängigkeit</a:t>
            </a:r>
            <a:endParaRPr lang="de-DE" dirty="0">
              <a:solidFill>
                <a:srgbClr val="00CCFF"/>
              </a:solidFill>
              <a:latin typeface="+mn-lt"/>
            </a:endParaRPr>
          </a:p>
        </p:txBody>
      </p:sp>
      <p:sp>
        <p:nvSpPr>
          <p:cNvPr id="120" name="Google Shape;120;p6"/>
          <p:cNvSpPr txBox="1"/>
          <p:nvPr/>
        </p:nvSpPr>
        <p:spPr>
          <a:xfrm>
            <a:off x="1332000" y="3528000"/>
            <a:ext cx="13557422" cy="618626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0CCFF"/>
              </a:buClr>
            </a:pPr>
            <a:r>
              <a:rPr lang="de-DE" sz="2200" dirty="0">
                <a:solidFill>
                  <a:schemeClr val="dk1"/>
                </a:solidFill>
                <a:latin typeface="+mn-lt"/>
                <a:ea typeface="Helvetica Neue"/>
                <a:cs typeface="Helvetica Neue"/>
                <a:sym typeface="Helvetica Neue"/>
              </a:rPr>
              <a:t>Um die Risiken von übermäßiger Bildschirmzeit und digitaler Abhängigkeit zu mindern, gibt es einige Strategien und Praktiken, die Sie berücksichtigen sollten:</a:t>
            </a:r>
          </a:p>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Begrenzen Sie die Bildschirmzeit: Legen Sie bestimmte Zeitlimits für die Bildschirmnutzung fest, sowohl für Freizeitaktivitäten als auch für arbeitsbezogene Aufgaben. Dies hilft, ein gesundes Gleichgewicht zwischen Bildschirmzeit und anderen Aktivitäten zu schaffen.</a:t>
            </a:r>
          </a:p>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Machen Sie regelmäßig Pausen: Bauen Sie regelmäßige Pausen vom Bildschirm in Ihren Tagesablauf ein. Stehen Sie auf, strecken Sie sich und gehen Sie körperlichen Aktivitäten oder Hobbys nach, die nichts mit digitalen Geräten zu tun haben.</a:t>
            </a:r>
          </a:p>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Praktizieren Sie Digital Detox: Legen Sie bestimmte Zeiträume fest, z. B. Wochenenden oder Abende, in denen Sie sich vollständig von digitalen Geräten abkoppeln. Nutzen Sie diese Zeit für Offline-Aktivitäten, verbringen Sie Zeit mit Ihren Lieben oder gehen Sie Ihren Hobbys nach.</a:t>
            </a:r>
          </a:p>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Achtsamer Umgang mit Technologie: Achten Sie darauf, wie Sie Technologie nutzen und welche Auswirkungen sie auf Ihr Wohlbefinden hat. Denken Sie über Ihre digitalen Gewohnheiten nach, bewerten Sie deren Auswirkungen auf Ihr Leben und treffen Sie bewusste Entscheidungen, um die negativen Folgen zu minimieren.</a:t>
            </a:r>
          </a:p>
          <a:p>
            <a:pPr marR="0" lvl="0" algn="l" rtl="0">
              <a:spcBef>
                <a:spcPts val="0"/>
              </a:spcBef>
              <a:spcAft>
                <a:spcPts val="0"/>
              </a:spcAft>
              <a:buClr>
                <a:srgbClr val="33CCFF"/>
              </a:buClr>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latin typeface="+mn-lt"/>
            </a:endParaRPr>
          </a:p>
        </p:txBody>
      </p:sp>
      <p:pic>
        <p:nvPicPr>
          <p:cNvPr id="3" name="Picture 2">
            <a:extLst>
              <a:ext uri="{FF2B5EF4-FFF2-40B4-BE49-F238E27FC236}">
                <a16:creationId xmlns:a16="http://schemas.microsoft.com/office/drawing/2014/main" id="{7D0E8AFD-8C14-E685-4317-7393F163B7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52822" y="3953557"/>
            <a:ext cx="2554298" cy="2379886"/>
          </a:xfrm>
          <a:prstGeom prst="rect">
            <a:avLst/>
          </a:prstGeom>
        </p:spPr>
      </p:pic>
    </p:spTree>
    <p:extLst>
      <p:ext uri="{BB962C8B-B14F-4D97-AF65-F5344CB8AC3E}">
        <p14:creationId xmlns:p14="http://schemas.microsoft.com/office/powerpoint/2010/main" val="108009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Risiken von übermäßiger Bildschirmzeit und digitaler Abhängigkeit</a:t>
            </a:r>
            <a:endParaRPr lang="de-DE" dirty="0">
              <a:solidFill>
                <a:srgbClr val="00CCFF"/>
              </a:solidFill>
              <a:latin typeface="+mn-lt"/>
            </a:endParaRPr>
          </a:p>
        </p:txBody>
      </p:sp>
      <p:sp>
        <p:nvSpPr>
          <p:cNvPr id="120" name="Google Shape;120;p6"/>
          <p:cNvSpPr txBox="1"/>
          <p:nvPr/>
        </p:nvSpPr>
        <p:spPr>
          <a:xfrm>
            <a:off x="1331999" y="3528000"/>
            <a:ext cx="16426611" cy="449349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Suchen Sie Unterstützung und Rechenschaftspflicht: Teilen Sie Ihre Bedenken mit vertrauenswürdigen Familienmitgliedern, Freunden oder Selbsthilfegruppen. Legen Sie eine gegenseitige Rechenschaftspflicht fest, um einen verantwortungsvollen Umgang mit der Technologie zu fördern und Unterstützung bei der Beibehaltung gesunder Gewohnheiten zu bieten.</a:t>
            </a:r>
          </a:p>
          <a:p>
            <a:pPr marL="342900" marR="0" lvl="0" indent="-342900" algn="l" rtl="0">
              <a:spcBef>
                <a:spcPts val="0"/>
              </a:spcBef>
              <a:spcAft>
                <a:spcPts val="0"/>
              </a:spcAft>
              <a:buClr>
                <a:srgbClr val="00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Setzen Sie digitale Grenzen: Legen Sie klare Grenzen für die Nutzung von Technologie fest, z. B. das Abschalten von Benachrichtigungen zu bestimmten Zeiten, die Vermeidung von Bildschirmzeit vor dem Schlafengehen oder die Festlegung von Richtlinien für die Nutzung von Geräten während der Familienmahlzeiten.</a:t>
            </a:r>
          </a:p>
          <a:p>
            <a:pPr marL="342900" marR="0" lvl="0" indent="-342900" algn="l" rtl="0">
              <a:spcBef>
                <a:spcPts val="0"/>
              </a:spcBef>
              <a:spcAft>
                <a:spcPts val="0"/>
              </a:spcAft>
              <a:buClr>
                <a:srgbClr val="00CCFF"/>
              </a:buClr>
              <a:buFont typeface="Arial" panose="020B0604020202020204" pitchFamily="34" charset="0"/>
              <a:buChar char="•"/>
            </a:pPr>
            <a:endParaRPr lang="de-DE" sz="2200" dirty="0">
              <a:solidFill>
                <a:schemeClr val="dk1"/>
              </a:solidFill>
              <a:latin typeface="+mn-lt"/>
              <a:ea typeface="Helvetica Neue"/>
              <a:cs typeface="Helvetica Neue"/>
              <a:sym typeface="Helvetica Neue"/>
            </a:endParaRPr>
          </a:p>
          <a:p>
            <a:pPr marR="0" lvl="0" algn="l" rtl="0">
              <a:spcBef>
                <a:spcPts val="0"/>
              </a:spcBef>
              <a:spcAft>
                <a:spcPts val="0"/>
              </a:spcAft>
              <a:buClr>
                <a:srgbClr val="00CCFF"/>
              </a:buClr>
            </a:pPr>
            <a:r>
              <a:rPr lang="de-DE" sz="2200" dirty="0">
                <a:solidFill>
                  <a:schemeClr val="dk1"/>
                </a:solidFill>
                <a:latin typeface="+mn-lt"/>
                <a:ea typeface="Helvetica Neue"/>
                <a:cs typeface="Helvetica Neue"/>
                <a:sym typeface="Helvetica Neue"/>
              </a:rPr>
              <a:t>Denken Sie daran, dass es darum geht, ein gesundes Verhältnis zur Technologie zu entwickeln und sicherzustellen, dass sie Ihr Leben bereichert und nicht zu einer Quelle übermäßiger Abhängigkeit wird. Durch die Umsetzung dieser Strategien können Sie die mit übermäßiger Bildschirmnutzung verbundenen Risiken mindern und einen ausgewogeneren und erfüllteren Lebensstil fördern.</a:t>
            </a:r>
          </a:p>
          <a:p>
            <a:pPr marR="0" lvl="0" algn="l" rtl="0">
              <a:spcBef>
                <a:spcPts val="0"/>
              </a:spcBef>
              <a:spcAft>
                <a:spcPts val="0"/>
              </a:spcAft>
              <a:buClr>
                <a:srgbClr val="33CCFF"/>
              </a:buClr>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latin typeface="+mn-lt"/>
            </a:endParaRPr>
          </a:p>
        </p:txBody>
      </p:sp>
      <p:sp>
        <p:nvSpPr>
          <p:cNvPr id="2" name="Google Shape;118;p6">
            <a:extLst>
              <a:ext uri="{FF2B5EF4-FFF2-40B4-BE49-F238E27FC236}">
                <a16:creationId xmlns:a16="http://schemas.microsoft.com/office/drawing/2014/main" id="{C0069A1B-0FF7-DD7B-2CAA-37EC596D23EA}"/>
              </a:ext>
            </a:extLst>
          </p:cNvPr>
          <p:cNvSpPr txBox="1"/>
          <p:nvPr/>
        </p:nvSpPr>
        <p:spPr>
          <a:xfrm>
            <a:off x="1295399" y="1885117"/>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Gesundheit und Wohlbefinden im digitalen Zeitalter</a:t>
            </a:r>
            <a:endParaRPr lang="de-DE" dirty="0">
              <a:solidFill>
                <a:schemeClr val="tx1"/>
              </a:solidFill>
              <a:latin typeface="+mn-lt"/>
            </a:endParaRPr>
          </a:p>
        </p:txBody>
      </p:sp>
    </p:spTree>
    <p:extLst>
      <p:ext uri="{BB962C8B-B14F-4D97-AF65-F5344CB8AC3E}">
        <p14:creationId xmlns:p14="http://schemas.microsoft.com/office/powerpoint/2010/main" val="234332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Gesundheit und digitale Werkzeuge</a:t>
            </a:r>
            <a:endParaRPr lang="de-DE" dirty="0">
              <a:solidFill>
                <a:srgbClr val="00CCFF"/>
              </a:solidFill>
              <a:latin typeface="+mn-lt"/>
            </a:endParaRPr>
          </a:p>
        </p:txBody>
      </p:sp>
      <p:sp>
        <p:nvSpPr>
          <p:cNvPr id="120" name="Google Shape;120;p6"/>
          <p:cNvSpPr txBox="1"/>
          <p:nvPr/>
        </p:nvSpPr>
        <p:spPr>
          <a:xfrm>
            <a:off x="1332000" y="3528000"/>
            <a:ext cx="15534503" cy="584771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33CCFF"/>
              </a:buClr>
            </a:pPr>
            <a:r>
              <a:rPr lang="de-DE" sz="2200" dirty="0">
                <a:solidFill>
                  <a:schemeClr val="dk1"/>
                </a:solidFill>
                <a:latin typeface="+mn-lt"/>
                <a:ea typeface="Helvetica Neue"/>
                <a:cs typeface="Helvetica Neue"/>
                <a:sym typeface="Helvetica Neue"/>
              </a:rPr>
              <a:t>Die Technologie bietet zahlreiche Möglichkeiten zur Unterstützung und Verbesserung Ihrer Gesundheit. Hier sind einige Möglichkeiten, wie die Technologie Ihnen bei Ihrer Gesundheit helfen kann:</a:t>
            </a:r>
          </a:p>
          <a:p>
            <a:pPr marL="342900" marR="0" lvl="0" indent="-342900" algn="l" rtl="0">
              <a:spcBef>
                <a:spcPts val="0"/>
              </a:spcBef>
              <a:spcAft>
                <a:spcPts val="0"/>
              </a:spcAft>
              <a:buClr>
                <a:srgbClr val="33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Zugang zu Informationen: Das Internet bietet eine Fülle von gesundheitsbezogenen Informationen, die es Ihnen ermöglichen, Symptome, Erkrankungen, Behandlungen und Präventionsmaßnahmen zu recherchieren. Zuverlässige Websites, Gesundheits-Apps und Online-Communitys können Sie dabei unterstützen, fundierte Entscheidungen über Ihre Gesundheit zu treffen.</a:t>
            </a:r>
          </a:p>
          <a:p>
            <a:pPr marL="342900" marR="0" lvl="0" indent="-342900" algn="l" rtl="0">
              <a:spcBef>
                <a:spcPts val="0"/>
              </a:spcBef>
              <a:spcAft>
                <a:spcPts val="0"/>
              </a:spcAft>
              <a:buClr>
                <a:srgbClr val="33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Überwachung der Gesundheit: Tragbare Geräte wie Fitness-Tracker und Smartwatches können verschiedene Aspekte Ihrer Gesundheit überwachen, darunter Herzfrequenz, Schlafverhalten, körperliche Aktivität und Kalorienverbrauch. Diese Geräte können wertvolle Einblicke in Ihr allgemeines Wohlbefinden geben und Ihnen helfen, Fortschritte bei der Erreichung Ihrer Gesundheitsziele zu verfolgen.</a:t>
            </a:r>
          </a:p>
          <a:p>
            <a:pPr marL="342900" marR="0" lvl="0" indent="-342900" algn="l" rtl="0">
              <a:spcBef>
                <a:spcPts val="0"/>
              </a:spcBef>
              <a:spcAft>
                <a:spcPts val="0"/>
              </a:spcAft>
              <a:buClr>
                <a:srgbClr val="33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Telemedizin und Fernkonsultationen: Telemedizinische Dienste ermöglichen es Ihnen, Fachkräfte des Gesundheitswesens aus der Ferne per Videoanruf oder Online-Chat zu konsultieren. Diese bequeme Methode spart Zeit und kann besonders bei Folgeterminen, Routineuntersuchungen oder nicht dringenden medizinischen Konsultationen von Vorteil sein.</a:t>
            </a:r>
          </a:p>
          <a:p>
            <a:pPr marR="0" lvl="0" algn="l" rtl="0">
              <a:spcBef>
                <a:spcPts val="0"/>
              </a:spcBef>
              <a:spcAft>
                <a:spcPts val="0"/>
              </a:spcAft>
              <a:buClr>
                <a:srgbClr val="33CCFF"/>
              </a:buClr>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latin typeface="+mn-lt"/>
            </a:endParaRPr>
          </a:p>
        </p:txBody>
      </p:sp>
      <p:pic>
        <p:nvPicPr>
          <p:cNvPr id="3" name="Picture 2">
            <a:extLst>
              <a:ext uri="{FF2B5EF4-FFF2-40B4-BE49-F238E27FC236}">
                <a16:creationId xmlns:a16="http://schemas.microsoft.com/office/drawing/2014/main" id="{EDA07950-2E48-7211-9D07-37EBBC8BA8F7}"/>
              </a:ext>
            </a:extLst>
          </p:cNvPr>
          <p:cNvPicPr>
            <a:picLocks noChangeAspect="1"/>
          </p:cNvPicPr>
          <p:nvPr/>
        </p:nvPicPr>
        <p:blipFill>
          <a:blip r:embed="rId3"/>
          <a:stretch>
            <a:fillRect/>
          </a:stretch>
        </p:blipFill>
        <p:spPr>
          <a:xfrm>
            <a:off x="16381796" y="3105590"/>
            <a:ext cx="1762125" cy="1809750"/>
          </a:xfrm>
          <a:prstGeom prst="rect">
            <a:avLst/>
          </a:prstGeom>
        </p:spPr>
      </p:pic>
      <p:sp>
        <p:nvSpPr>
          <p:cNvPr id="2" name="Google Shape;118;p6">
            <a:extLst>
              <a:ext uri="{FF2B5EF4-FFF2-40B4-BE49-F238E27FC236}">
                <a16:creationId xmlns:a16="http://schemas.microsoft.com/office/drawing/2014/main" id="{1C58FB6E-089B-11B4-0F76-E0B567A8C0F6}"/>
              </a:ext>
            </a:extLst>
          </p:cNvPr>
          <p:cNvSpPr txBox="1"/>
          <p:nvPr/>
        </p:nvSpPr>
        <p:spPr>
          <a:xfrm>
            <a:off x="1295399" y="1885117"/>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Gesundheit und Wohlbefinden im digitalen Zeitalter</a:t>
            </a:r>
            <a:endParaRPr lang="de-DE" dirty="0">
              <a:solidFill>
                <a:schemeClr val="tx1"/>
              </a:solidFill>
              <a:latin typeface="+mn-lt"/>
            </a:endParaRPr>
          </a:p>
        </p:txBody>
      </p:sp>
    </p:spTree>
    <p:extLst>
      <p:ext uri="{BB962C8B-B14F-4D97-AF65-F5344CB8AC3E}">
        <p14:creationId xmlns:p14="http://schemas.microsoft.com/office/powerpoint/2010/main" val="238570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Gesundheit und digitale Werkzeuge</a:t>
            </a:r>
            <a:endParaRPr lang="de-DE" dirty="0">
              <a:solidFill>
                <a:srgbClr val="00CCFF"/>
              </a:solidFill>
              <a:latin typeface="+mn-lt"/>
            </a:endParaRPr>
          </a:p>
        </p:txBody>
      </p:sp>
      <p:sp>
        <p:nvSpPr>
          <p:cNvPr id="120" name="Google Shape;120;p6"/>
          <p:cNvSpPr txBox="1"/>
          <p:nvPr/>
        </p:nvSpPr>
        <p:spPr>
          <a:xfrm>
            <a:off x="1332000" y="3528000"/>
            <a:ext cx="15534503" cy="55091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3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Verwaltung von Medikamenten: Mobile Apps und intelligente Pillenplaner können Ihnen bei der Verwaltung von Medikamenten helfen, indem sie Sie an die Einnahme von Pillen erinnern, Medikamentenpläne verfolgen und Sie über Nachfüllungen von Medikamenten informieren. Diese Technologie kann verhindern, dass die Einnahme von Medikamenten vergessen wird, und die Einhaltung von Medikamentenregimen fördern.</a:t>
            </a:r>
          </a:p>
          <a:p>
            <a:pPr marL="342900" marR="0" lvl="0" indent="-342900" algn="l" rtl="0">
              <a:spcBef>
                <a:spcPts val="0"/>
              </a:spcBef>
              <a:spcAft>
                <a:spcPts val="0"/>
              </a:spcAft>
              <a:buClr>
                <a:srgbClr val="33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Unterstützung für die psychische Gesundheit: Verschiedene Apps und Online-Plattformen für psychische Gesundheit bieten Ressourcen zur Bewältigung von Stress, Angst und Depression. Dazu gehören geführte Meditationen, Atemübungen, Stimmungsmessungen und Therapiesitzungen, die über digitale Plattformen durchgeführt werden.</a:t>
            </a:r>
          </a:p>
          <a:p>
            <a:pPr marL="342900" marR="0" lvl="0" indent="-342900" algn="l" rtl="0">
              <a:spcBef>
                <a:spcPts val="0"/>
              </a:spcBef>
              <a:spcAft>
                <a:spcPts val="0"/>
              </a:spcAft>
              <a:buClr>
                <a:srgbClr val="33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Verwaltung von Gesundheitsakten: Mit digitalen Gesundheitsakten und Patientenportalen können Sie Ihre Krankengeschichte, Testergebnisse und Terminpläne abrufen und verwalten. Dies vereinfacht die Kommunikation mit den Gesundheitsdienstleistern und gewährleistet die Kontinuität der Versorgung.</a:t>
            </a:r>
          </a:p>
          <a:p>
            <a:pPr marL="342900" marR="0" lvl="0" indent="-342900" algn="l" rtl="0">
              <a:spcBef>
                <a:spcPts val="0"/>
              </a:spcBef>
              <a:spcAft>
                <a:spcPts val="0"/>
              </a:spcAft>
              <a:buClr>
                <a:srgbClr val="33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Unterstützung und Motivation: Online-Communities und </a:t>
            </a:r>
            <a:r>
              <a:rPr lang="de-DE" sz="2200" dirty="0" err="1">
                <a:solidFill>
                  <a:schemeClr val="dk1"/>
                </a:solidFill>
                <a:latin typeface="+mn-lt"/>
                <a:ea typeface="Helvetica Neue"/>
                <a:cs typeface="Helvetica Neue"/>
                <a:sym typeface="Helvetica Neue"/>
              </a:rPr>
              <a:t>Social</a:t>
            </a:r>
            <a:r>
              <a:rPr lang="de-DE" sz="2200" dirty="0">
                <a:solidFill>
                  <a:schemeClr val="dk1"/>
                </a:solidFill>
                <a:latin typeface="+mn-lt"/>
                <a:ea typeface="Helvetica Neue"/>
                <a:cs typeface="Helvetica Neue"/>
                <a:sym typeface="Helvetica Neue"/>
              </a:rPr>
              <a:t>-Media-Plattformen, die sich mit Gesundheit und Wellness beschäftigen, können Unterstützung, Motivation und Ermutigung bieten. Der Kontakt zu Gleichgesinnten kann das Gemeinschaftsgefühl fördern und Ihnen helfen, Ihre Gesundheitsziele zu verfolgen.</a:t>
            </a:r>
          </a:p>
          <a:p>
            <a:pPr marR="0" lvl="0" algn="l" rtl="0">
              <a:spcBef>
                <a:spcPts val="0"/>
              </a:spcBef>
              <a:spcAft>
                <a:spcPts val="0"/>
              </a:spcAft>
              <a:buClr>
                <a:srgbClr val="33CCFF"/>
              </a:buClr>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latin typeface="+mn-lt"/>
            </a:endParaRPr>
          </a:p>
        </p:txBody>
      </p:sp>
      <p:sp>
        <p:nvSpPr>
          <p:cNvPr id="2" name="Google Shape;118;p6">
            <a:extLst>
              <a:ext uri="{FF2B5EF4-FFF2-40B4-BE49-F238E27FC236}">
                <a16:creationId xmlns:a16="http://schemas.microsoft.com/office/drawing/2014/main" id="{9E262893-0D67-B3B8-4B13-00CE800D2F3B}"/>
              </a:ext>
            </a:extLst>
          </p:cNvPr>
          <p:cNvSpPr txBox="1"/>
          <p:nvPr/>
        </p:nvSpPr>
        <p:spPr>
          <a:xfrm>
            <a:off x="1295399" y="1885117"/>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Gesundheit und Wohlbefinden im digitalen Zeitalter</a:t>
            </a:r>
            <a:endParaRPr lang="de-DE" dirty="0">
              <a:solidFill>
                <a:schemeClr val="tx1"/>
              </a:solidFill>
              <a:latin typeface="+mn-lt"/>
            </a:endParaRPr>
          </a:p>
        </p:txBody>
      </p:sp>
    </p:spTree>
    <p:extLst>
      <p:ext uri="{BB962C8B-B14F-4D97-AF65-F5344CB8AC3E}">
        <p14:creationId xmlns:p14="http://schemas.microsoft.com/office/powerpoint/2010/main" val="9767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Gesundheit und digitale Werkzeuge</a:t>
            </a:r>
            <a:endParaRPr lang="de-DE">
              <a:solidFill>
                <a:srgbClr val="00CCFF"/>
              </a:solidFill>
              <a:latin typeface="+mn-lt"/>
            </a:endParaRPr>
          </a:p>
        </p:txBody>
      </p:sp>
      <p:sp>
        <p:nvSpPr>
          <p:cNvPr id="120" name="Google Shape;120;p6"/>
          <p:cNvSpPr txBox="1"/>
          <p:nvPr/>
        </p:nvSpPr>
        <p:spPr>
          <a:xfrm>
            <a:off x="1332000" y="3528000"/>
            <a:ext cx="15534503" cy="415494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3CCFF"/>
              </a:buClr>
              <a:buFont typeface="Arial" panose="020B0604020202020204" pitchFamily="34" charset="0"/>
              <a:buChar char="•"/>
            </a:pPr>
            <a:r>
              <a:rPr lang="de-DE" sz="2200" dirty="0">
                <a:solidFill>
                  <a:schemeClr val="dk1"/>
                </a:solidFill>
                <a:latin typeface="+mn-lt"/>
                <a:ea typeface="Helvetica Neue"/>
                <a:cs typeface="Helvetica Neue"/>
                <a:sym typeface="Helvetica Neue"/>
              </a:rPr>
              <a:t>Gesundheitsverfolgung und Datenanalyse: Die Technologie ermöglicht es Ihnen, Gesundheitsdaten wie Blutdruck, Blutzuckerspiegel oder Gewicht über einen längeren Zeitraum zu verfolgen und zu analysieren. Durch die Überwachung von Trends und Mustern können Sie verbesserungswürdige Bereiche erkennen und die notwendigen Anpassungen zur Optimierung Ihrer Gesundheit vornehmen.</a:t>
            </a:r>
          </a:p>
          <a:p>
            <a:pPr marL="342900" marR="0" lvl="0" indent="-342900" algn="l" rtl="0">
              <a:spcBef>
                <a:spcPts val="0"/>
              </a:spcBef>
              <a:spcAft>
                <a:spcPts val="0"/>
              </a:spcAft>
              <a:buClr>
                <a:srgbClr val="33CCFF"/>
              </a:buClr>
              <a:buFont typeface="Arial" panose="020B0604020202020204" pitchFamily="34" charset="0"/>
              <a:buChar char="•"/>
            </a:pPr>
            <a:endParaRPr lang="de-DE" sz="2200" dirty="0">
              <a:solidFill>
                <a:schemeClr val="dk1"/>
              </a:solidFill>
              <a:latin typeface="+mn-lt"/>
              <a:ea typeface="Helvetica Neue"/>
              <a:cs typeface="Helvetica Neue"/>
              <a:sym typeface="Helvetica Neue"/>
            </a:endParaRPr>
          </a:p>
          <a:p>
            <a:pPr marR="0" lvl="0" algn="l" rtl="0">
              <a:spcBef>
                <a:spcPts val="0"/>
              </a:spcBef>
              <a:spcAft>
                <a:spcPts val="0"/>
              </a:spcAft>
              <a:buClr>
                <a:srgbClr val="33CCFF"/>
              </a:buClr>
            </a:pPr>
            <a:r>
              <a:rPr lang="de-DE" sz="2200" dirty="0">
                <a:solidFill>
                  <a:schemeClr val="dk1"/>
                </a:solidFill>
                <a:latin typeface="+mn-lt"/>
                <a:ea typeface="Helvetica Neue"/>
                <a:cs typeface="Helvetica Neue"/>
                <a:sym typeface="Helvetica Neue"/>
              </a:rPr>
              <a:t>Denken Sie daran, dass Technologie zwar ein wertvolles Hilfsmittel zur Unterstützung Ihrer Gesundheit sein kann, dass es aber wichtig ist, sie mit Bedacht und in Verbindung mit professioneller medizinischer Beratung einzusetzen. Wenden Sie sich immer an medizinisches Fachpersonal, um eine genaue Diagnose, Behandlungsempfehlungen und persönliche Beratung zu erhalten.</a:t>
            </a:r>
          </a:p>
          <a:p>
            <a:pPr marR="0" lvl="0" algn="l" rtl="0">
              <a:spcBef>
                <a:spcPts val="0"/>
              </a:spcBef>
              <a:spcAft>
                <a:spcPts val="0"/>
              </a:spcAft>
              <a:buClr>
                <a:srgbClr val="33CCFF"/>
              </a:buClr>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de-DE" sz="2200" dirty="0">
              <a:latin typeface="+mn-lt"/>
            </a:endParaRPr>
          </a:p>
        </p:txBody>
      </p:sp>
      <p:sp>
        <p:nvSpPr>
          <p:cNvPr id="2" name="Google Shape;118;p6">
            <a:extLst>
              <a:ext uri="{FF2B5EF4-FFF2-40B4-BE49-F238E27FC236}">
                <a16:creationId xmlns:a16="http://schemas.microsoft.com/office/drawing/2014/main" id="{712FA486-D116-AFCE-0C92-1D4C45F12CFD}"/>
              </a:ext>
            </a:extLst>
          </p:cNvPr>
          <p:cNvSpPr txBox="1"/>
          <p:nvPr/>
        </p:nvSpPr>
        <p:spPr>
          <a:xfrm>
            <a:off x="1295399" y="1885117"/>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Gesundheit und Wohlbefinden im digitalen Zeitalter</a:t>
            </a:r>
            <a:endParaRPr lang="de-DE" dirty="0">
              <a:solidFill>
                <a:schemeClr val="tx1"/>
              </a:solidFill>
              <a:latin typeface="+mn-lt"/>
            </a:endParaRPr>
          </a:p>
        </p:txBody>
      </p:sp>
    </p:spTree>
    <p:extLst>
      <p:ext uri="{BB962C8B-B14F-4D97-AF65-F5344CB8AC3E}">
        <p14:creationId xmlns:p14="http://schemas.microsoft.com/office/powerpoint/2010/main" val="234407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203445" y="4005168"/>
            <a:ext cx="596616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grpSp>
        <p:nvGrpSpPr>
          <p:cNvPr id="187" name="Google Shape;187;p11"/>
          <p:cNvGrpSpPr/>
          <p:nvPr/>
        </p:nvGrpSpPr>
        <p:grpSpPr>
          <a:xfrm>
            <a:off x="8203445" y="1476000"/>
            <a:ext cx="5908555" cy="2324921"/>
            <a:chOff x="1219200" y="2383703"/>
            <a:chExt cx="5601404" cy="2324921"/>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89" name="Google Shape;189;p11"/>
            <p:cNvSpPr/>
            <p:nvPr/>
          </p:nvSpPr>
          <p:spPr>
            <a:xfrm>
              <a:off x="1223518" y="2383703"/>
              <a:ext cx="5597086"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2000" dirty="0">
                  <a:solidFill>
                    <a:schemeClr val="dk1"/>
                  </a:solidFill>
                  <a:latin typeface="+mn-lt"/>
                  <a:ea typeface="Helvetica Neue"/>
                  <a:cs typeface="Helvetica Neue"/>
                  <a:sym typeface="Helvetica Neue"/>
                </a:rPr>
                <a:t>In der Cybersicherheit beziehen sich die Risiken auf:</a:t>
              </a:r>
            </a:p>
            <a:p>
              <a:pPr marR="0" lvl="0" algn="l" rtl="0">
                <a:spcBef>
                  <a:spcPts val="0"/>
                </a:spcBef>
                <a:spcAft>
                  <a:spcPts val="0"/>
                </a:spcAft>
                <a:buClr>
                  <a:schemeClr val="dk1"/>
                </a:buClr>
                <a:buSzPts val="2400"/>
              </a:pPr>
              <a:r>
                <a:rPr lang="de-DE" sz="2000" dirty="0">
                  <a:solidFill>
                    <a:schemeClr val="dk1"/>
                  </a:solidFill>
                  <a:latin typeface="+mn-lt"/>
                  <a:ea typeface="Helvetica Neue"/>
                  <a:cs typeface="Helvetica Neue"/>
                  <a:sym typeface="Helvetica Neue"/>
                </a:rPr>
                <a:t>a. Mögliche Gefahren beim Onlinegang.</a:t>
              </a:r>
            </a:p>
            <a:p>
              <a:pPr marR="0" lvl="0" algn="l" rtl="0">
                <a:spcBef>
                  <a:spcPts val="0"/>
                </a:spcBef>
                <a:spcAft>
                  <a:spcPts val="0"/>
                </a:spcAft>
                <a:buClr>
                  <a:schemeClr val="dk1"/>
                </a:buClr>
                <a:buSzPts val="2400"/>
              </a:pPr>
              <a:r>
                <a:rPr lang="de-DE" sz="2000" dirty="0">
                  <a:solidFill>
                    <a:schemeClr val="dk1"/>
                  </a:solidFill>
                  <a:latin typeface="+mn-lt"/>
                  <a:ea typeface="Helvetica Neue"/>
                  <a:cs typeface="Helvetica Neue"/>
                  <a:sym typeface="Helvetica Neue"/>
                </a:rPr>
                <a:t>b. Physische Sicherheitsmaßnahmen.</a:t>
              </a:r>
            </a:p>
            <a:p>
              <a:pPr marR="0" lvl="0" algn="l" rtl="0">
                <a:spcBef>
                  <a:spcPts val="0"/>
                </a:spcBef>
                <a:spcAft>
                  <a:spcPts val="0"/>
                </a:spcAft>
                <a:buClr>
                  <a:schemeClr val="dk1"/>
                </a:buClr>
                <a:buSzPts val="2400"/>
              </a:pPr>
              <a:r>
                <a:rPr lang="de-DE" sz="2000" dirty="0">
                  <a:solidFill>
                    <a:schemeClr val="dk1"/>
                  </a:solidFill>
                  <a:latin typeface="+mn-lt"/>
                  <a:ea typeface="Helvetica Neue"/>
                  <a:cs typeface="Helvetica Neue"/>
                  <a:sym typeface="Helvetica Neue"/>
                </a:rPr>
                <a:t>c. Vorkehrungen gegen rutschige Böden.</a:t>
              </a:r>
            </a:p>
            <a:p>
              <a:pPr marR="0" lvl="0" algn="l" rtl="0">
                <a:spcBef>
                  <a:spcPts val="0"/>
                </a:spcBef>
                <a:spcAft>
                  <a:spcPts val="0"/>
                </a:spcAft>
                <a:buClr>
                  <a:schemeClr val="dk1"/>
                </a:buClr>
                <a:buSzPts val="2400"/>
              </a:pPr>
              <a:r>
                <a:rPr lang="de-DE" sz="2000" dirty="0">
                  <a:solidFill>
                    <a:schemeClr val="dk1"/>
                  </a:solidFill>
                  <a:latin typeface="+mn-lt"/>
                  <a:ea typeface="Helvetica Neue"/>
                  <a:cs typeface="Helvetica Neue"/>
                  <a:sym typeface="Helvetica Neue"/>
                </a:rPr>
                <a:t>d. Sichere Online-Praktiken.</a:t>
              </a:r>
            </a:p>
            <a:p>
              <a:pPr marL="0" marR="0" lvl="0" indent="0" algn="l" rtl="0">
                <a:spcBef>
                  <a:spcPts val="0"/>
                </a:spcBef>
                <a:spcAft>
                  <a:spcPts val="0"/>
                </a:spcAft>
                <a:buNone/>
              </a:pPr>
              <a:endParaRPr lang="de-DE" sz="2400" dirty="0">
                <a:solidFill>
                  <a:schemeClr val="dk1"/>
                </a:solidFill>
                <a:latin typeface="+mn-lt"/>
                <a:ea typeface="Helvetica Neue"/>
                <a:cs typeface="Helvetica Neue"/>
                <a:sym typeface="Helvetica Neue"/>
              </a:endParaRPr>
            </a:p>
          </p:txBody>
        </p:sp>
      </p:grpSp>
      <p:sp>
        <p:nvSpPr>
          <p:cNvPr id="190" name="Google Shape;190;p11"/>
          <p:cNvSpPr/>
          <p:nvPr/>
        </p:nvSpPr>
        <p:spPr>
          <a:xfrm>
            <a:off x="8208000" y="4091415"/>
            <a:ext cx="5904000" cy="2000507"/>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de-DE" sz="2000" dirty="0">
                <a:solidFill>
                  <a:schemeClr val="dk1"/>
                </a:solidFill>
                <a:latin typeface="+mn-lt"/>
                <a:sym typeface="Helvetica Neue"/>
              </a:rPr>
              <a:t>Was ist </a:t>
            </a:r>
            <a:r>
              <a:rPr lang="de-DE" sz="2000" dirty="0" err="1">
                <a:solidFill>
                  <a:schemeClr val="dk1"/>
                </a:solidFill>
                <a:latin typeface="+mn-lt"/>
                <a:sym typeface="Helvetica Neue"/>
              </a:rPr>
              <a:t>Social</a:t>
            </a:r>
            <a:r>
              <a:rPr lang="de-DE" sz="2000" dirty="0">
                <a:solidFill>
                  <a:schemeClr val="dk1"/>
                </a:solidFill>
                <a:latin typeface="+mn-lt"/>
                <a:sym typeface="Helvetica Neue"/>
              </a:rPr>
              <a:t> Engineering?</a:t>
            </a:r>
          </a:p>
          <a:p>
            <a:pPr marL="457200" indent="-457200">
              <a:buClr>
                <a:schemeClr val="dk1"/>
              </a:buClr>
              <a:buSzPct val="100000"/>
              <a:buFont typeface="Arial"/>
              <a:buAutoNum type="alphaLcPeriod"/>
            </a:pPr>
            <a:r>
              <a:rPr lang="de-DE" sz="2000" dirty="0">
                <a:solidFill>
                  <a:schemeClr val="dk1"/>
                </a:solidFill>
                <a:latin typeface="+mn-lt"/>
                <a:sym typeface="Helvetica Neue"/>
              </a:rPr>
              <a:t> Eine von Cyberkriminellen verwendete Technik.</a:t>
            </a:r>
          </a:p>
          <a:p>
            <a:pPr marL="457200" indent="-457200">
              <a:buClr>
                <a:schemeClr val="dk1"/>
              </a:buClr>
              <a:buSzPct val="100000"/>
              <a:buFont typeface="Arial"/>
              <a:buAutoNum type="alphaLcPeriod"/>
            </a:pPr>
            <a:r>
              <a:rPr lang="de-DE" sz="2000" dirty="0">
                <a:solidFill>
                  <a:schemeClr val="dk1"/>
                </a:solidFill>
                <a:latin typeface="+mn-lt"/>
                <a:sym typeface="Helvetica Neue"/>
              </a:rPr>
              <a:t> Das Studium des menschlichen Verhaltens.</a:t>
            </a:r>
          </a:p>
          <a:p>
            <a:pPr marL="457200" indent="-457200">
              <a:buClr>
                <a:schemeClr val="dk1"/>
              </a:buClr>
              <a:buSzPct val="100000"/>
              <a:buFont typeface="Arial"/>
              <a:buAutoNum type="alphaLcPeriod"/>
            </a:pPr>
            <a:r>
              <a:rPr lang="de-DE" sz="2000" dirty="0">
                <a:solidFill>
                  <a:schemeClr val="dk1"/>
                </a:solidFill>
                <a:latin typeface="+mn-lt"/>
                <a:sym typeface="Helvetica Neue"/>
              </a:rPr>
              <a:t> Ein sicheres Browsing-Tool.</a:t>
            </a:r>
          </a:p>
          <a:p>
            <a:pPr marL="457200" indent="-457200">
              <a:buClr>
                <a:schemeClr val="dk1"/>
              </a:buClr>
              <a:buSzPct val="100000"/>
              <a:buFont typeface="Arial"/>
              <a:buAutoNum type="alphaLcPeriod"/>
            </a:pPr>
            <a:r>
              <a:rPr lang="de-DE" sz="2000" dirty="0">
                <a:solidFill>
                  <a:schemeClr val="dk1"/>
                </a:solidFill>
                <a:latin typeface="+mn-lt"/>
                <a:sym typeface="Helvetica Neue"/>
              </a:rPr>
              <a:t> Eine Art von Computervirus.</a:t>
            </a:r>
          </a:p>
          <a:p>
            <a:pPr marL="0" marR="0" lvl="0" indent="0" algn="l" rtl="0">
              <a:spcBef>
                <a:spcPts val="0"/>
              </a:spcBef>
              <a:spcAft>
                <a:spcPts val="0"/>
              </a:spcAft>
              <a:buNone/>
            </a:pPr>
            <a:endParaRPr lang="de-DE" sz="2400" dirty="0">
              <a:solidFill>
                <a:schemeClr val="dk1"/>
              </a:solidFill>
              <a:latin typeface="+mn-lt"/>
              <a:ea typeface="Helvetica Neue"/>
              <a:cs typeface="Helvetica Neue"/>
              <a:sym typeface="Helvetica Neue"/>
            </a:endParaRPr>
          </a:p>
        </p:txBody>
      </p:sp>
      <p:sp>
        <p:nvSpPr>
          <p:cNvPr id="192" name="Google Shape;192;p11"/>
          <p:cNvSpPr txBox="1"/>
          <p:nvPr/>
        </p:nvSpPr>
        <p:spPr>
          <a:xfrm>
            <a:off x="1332000" y="2844000"/>
            <a:ext cx="68763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Bitte beantworten Sie die folgenden Fragen:</a:t>
            </a:r>
            <a:endParaRPr lang="de-DE" dirty="0">
              <a:solidFill>
                <a:srgbClr val="00CCFF"/>
              </a:solidFill>
              <a:latin typeface="+mn-lt"/>
            </a:endParaRPr>
          </a:p>
        </p:txBody>
      </p:sp>
      <p:grpSp>
        <p:nvGrpSpPr>
          <p:cNvPr id="193" name="Google Shape;193;p11"/>
          <p:cNvGrpSpPr/>
          <p:nvPr/>
        </p:nvGrpSpPr>
        <p:grpSpPr>
          <a:xfrm>
            <a:off x="1496655" y="3852000"/>
            <a:ext cx="6252417" cy="2616060"/>
            <a:chOff x="-53699" y="5779255"/>
            <a:chExt cx="7353615" cy="2616060"/>
          </a:xfrm>
        </p:grpSpPr>
        <p:sp>
          <p:nvSpPr>
            <p:cNvPr id="194" name="Google Shape;194;p11"/>
            <p:cNvSpPr/>
            <p:nvPr/>
          </p:nvSpPr>
          <p:spPr>
            <a:xfrm>
              <a:off x="-53699" y="5784938"/>
              <a:ext cx="7353615" cy="2088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5" name="Google Shape;195;p11"/>
            <p:cNvSpPr/>
            <p:nvPr/>
          </p:nvSpPr>
          <p:spPr>
            <a:xfrm>
              <a:off x="-35653" y="5779255"/>
              <a:ext cx="7324898" cy="261606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2000" dirty="0">
                  <a:solidFill>
                    <a:schemeClr val="dk1"/>
                  </a:solidFill>
                  <a:latin typeface="+mn-lt"/>
                  <a:ea typeface="Helvetica Neue"/>
                  <a:cs typeface="Helvetica Neue"/>
                  <a:sym typeface="Helvetica Neue"/>
                </a:rPr>
                <a:t>Welche Arten von Cyber-Bedrohungen gibt es?</a:t>
              </a:r>
            </a:p>
            <a:p>
              <a:pPr marL="457200" marR="0" lvl="0" indent="-457200" algn="l" rtl="0">
                <a:spcBef>
                  <a:spcPts val="0"/>
                </a:spcBef>
                <a:spcAft>
                  <a:spcPts val="0"/>
                </a:spcAft>
                <a:buClr>
                  <a:schemeClr val="dk1"/>
                </a:buClr>
                <a:buSzPct val="100000"/>
                <a:buFont typeface="+mj-lt"/>
                <a:buAutoNum type="alphaLcPeriod"/>
              </a:pPr>
              <a:r>
                <a:rPr lang="de-DE" sz="2000" dirty="0">
                  <a:solidFill>
                    <a:schemeClr val="dk1"/>
                  </a:solidFill>
                  <a:latin typeface="+mn-lt"/>
                  <a:ea typeface="Helvetica Neue"/>
                  <a:cs typeface="Helvetica Neue"/>
                  <a:sym typeface="Helvetica Neue"/>
                </a:rPr>
                <a:t>Physische Angriffe auf Computer.</a:t>
              </a:r>
            </a:p>
            <a:p>
              <a:pPr marL="457200" marR="0" lvl="0" indent="-457200" algn="l" rtl="0">
                <a:spcBef>
                  <a:spcPts val="0"/>
                </a:spcBef>
                <a:spcAft>
                  <a:spcPts val="0"/>
                </a:spcAft>
                <a:buClr>
                  <a:schemeClr val="dk1"/>
                </a:buClr>
                <a:buSzPct val="100000"/>
                <a:buFont typeface="+mj-lt"/>
                <a:buAutoNum type="alphaLcPeriod"/>
              </a:pPr>
              <a:r>
                <a:rPr lang="de-DE" sz="2000" dirty="0">
                  <a:solidFill>
                    <a:schemeClr val="dk1"/>
                  </a:solidFill>
                  <a:latin typeface="+mn-lt"/>
                  <a:ea typeface="Helvetica Neue"/>
                  <a:cs typeface="Helvetica Neue"/>
                  <a:sym typeface="Helvetica Neue"/>
                </a:rPr>
                <a:t>Tricks oder Fallen, die von bösen Menschen im Internet verwendet werden.</a:t>
              </a:r>
            </a:p>
            <a:p>
              <a:pPr marL="457200" marR="0" lvl="0" indent="-457200" algn="l" rtl="0">
                <a:spcBef>
                  <a:spcPts val="0"/>
                </a:spcBef>
                <a:spcAft>
                  <a:spcPts val="0"/>
                </a:spcAft>
                <a:buClr>
                  <a:schemeClr val="dk1"/>
                </a:buClr>
                <a:buSzPct val="100000"/>
                <a:buFont typeface="+mj-lt"/>
                <a:buAutoNum type="alphaLcPeriod"/>
              </a:pPr>
              <a:r>
                <a:rPr lang="de-DE" sz="2000" dirty="0">
                  <a:solidFill>
                    <a:schemeClr val="dk1"/>
                  </a:solidFill>
                  <a:latin typeface="+mn-lt"/>
                  <a:ea typeface="Helvetica Neue"/>
                  <a:cs typeface="Helvetica Neue"/>
                  <a:sym typeface="Helvetica Neue"/>
                </a:rPr>
                <a:t>Sicherheitsmaßnahmen für das Online-Shopping.</a:t>
              </a:r>
            </a:p>
            <a:p>
              <a:pPr marL="457200" marR="0" lvl="0" indent="-457200" algn="l" rtl="0">
                <a:spcBef>
                  <a:spcPts val="0"/>
                </a:spcBef>
                <a:spcAft>
                  <a:spcPts val="0"/>
                </a:spcAft>
                <a:buClr>
                  <a:schemeClr val="dk1"/>
                </a:buClr>
                <a:buSzPct val="100000"/>
                <a:buFont typeface="+mj-lt"/>
                <a:buAutoNum type="alphaLcPeriod"/>
              </a:pPr>
              <a:r>
                <a:rPr lang="de-DE" sz="2000" dirty="0">
                  <a:solidFill>
                    <a:schemeClr val="dk1"/>
                  </a:solidFill>
                  <a:latin typeface="+mn-lt"/>
                  <a:ea typeface="Helvetica Neue"/>
                  <a:cs typeface="Helvetica Neue"/>
                  <a:sym typeface="Helvetica Neue"/>
                </a:rPr>
                <a:t>Strategien zum Schutz persönlicher Daten</a:t>
              </a:r>
            </a:p>
            <a:p>
              <a:pPr marL="0" marR="0" lvl="0" indent="0" algn="l" rtl="0">
                <a:spcBef>
                  <a:spcPts val="0"/>
                </a:spcBef>
                <a:spcAft>
                  <a:spcPts val="0"/>
                </a:spcAft>
                <a:buNone/>
              </a:pPr>
              <a:endParaRPr lang="de-DE" sz="24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203669" y="6500416"/>
            <a:ext cx="8176327" cy="2631644"/>
            <a:chOff x="7975626" y="4871723"/>
            <a:chExt cx="6160959" cy="2631644"/>
          </a:xfrm>
        </p:grpSpPr>
        <p:sp>
          <p:nvSpPr>
            <p:cNvPr id="197" name="Google Shape;197;p11"/>
            <p:cNvSpPr/>
            <p:nvPr/>
          </p:nvSpPr>
          <p:spPr>
            <a:xfrm>
              <a:off x="7975626" y="4871723"/>
              <a:ext cx="6154757" cy="2592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8" name="Google Shape;198;p11"/>
            <p:cNvSpPr/>
            <p:nvPr/>
          </p:nvSpPr>
          <p:spPr>
            <a:xfrm>
              <a:off x="7978886" y="4887307"/>
              <a:ext cx="6157699" cy="2616060"/>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de-DE" sz="2000" dirty="0">
                  <a:solidFill>
                    <a:schemeClr val="dk1"/>
                  </a:solidFill>
                  <a:latin typeface="+mn-lt"/>
                  <a:sym typeface="Helvetica Neue"/>
                </a:rPr>
                <a:t>Welche Strategien gibt es, um die Risiken einer übermäßigen Bildschirmnutzung zu mindern?</a:t>
              </a:r>
            </a:p>
            <a:p>
              <a:pPr marL="457200" indent="-457200">
                <a:buClr>
                  <a:schemeClr val="dk1"/>
                </a:buClr>
                <a:buSzPct val="100000"/>
                <a:buFont typeface="Arial"/>
                <a:buAutoNum type="alphaLcPeriod"/>
              </a:pPr>
              <a:r>
                <a:rPr lang="de-DE" sz="2000" dirty="0">
                  <a:solidFill>
                    <a:schemeClr val="dk1"/>
                  </a:solidFill>
                  <a:latin typeface="+mn-lt"/>
                  <a:sym typeface="Helvetica Neue"/>
                </a:rPr>
                <a:t>Die Bildschirmzeit begrenzen und regelmäßig Pausen einlegen.</a:t>
              </a:r>
            </a:p>
            <a:p>
              <a:pPr marL="457200" indent="-457200">
                <a:buClr>
                  <a:schemeClr val="dk1"/>
                </a:buClr>
                <a:buSzPct val="100000"/>
                <a:buFont typeface="Arial"/>
                <a:buAutoNum type="alphaLcPeriod"/>
              </a:pPr>
              <a:r>
                <a:rPr lang="de-DE" sz="2000" dirty="0">
                  <a:solidFill>
                    <a:schemeClr val="dk1"/>
                  </a:solidFill>
                  <a:latin typeface="+mn-lt"/>
                  <a:sym typeface="Helvetica Neue"/>
                </a:rPr>
                <a:t>Zunehmende Nutzung der Technologie für eine bessere Gesundheit.</a:t>
              </a:r>
            </a:p>
            <a:p>
              <a:pPr marL="457200" indent="-457200">
                <a:buClr>
                  <a:schemeClr val="dk1"/>
                </a:buClr>
                <a:buSzPct val="100000"/>
                <a:buFont typeface="Arial"/>
                <a:buAutoNum type="alphaLcPeriod"/>
              </a:pPr>
              <a:r>
                <a:rPr lang="de-DE" sz="2000" dirty="0">
                  <a:solidFill>
                    <a:schemeClr val="dk1"/>
                  </a:solidFill>
                  <a:latin typeface="+mn-lt"/>
                  <a:sym typeface="Helvetica Neue"/>
                </a:rPr>
                <a:t>Vollständiger Verzicht auf digitale Geräte.</a:t>
              </a:r>
            </a:p>
            <a:p>
              <a:pPr marL="457200" indent="-457200">
                <a:buClr>
                  <a:schemeClr val="dk1"/>
                </a:buClr>
                <a:buSzPct val="100000"/>
                <a:buFont typeface="Arial"/>
                <a:buAutoNum type="alphaLcPeriod"/>
              </a:pPr>
              <a:r>
                <a:rPr lang="de-DE" sz="2000" dirty="0">
                  <a:solidFill>
                    <a:schemeClr val="dk1"/>
                  </a:solidFill>
                  <a:latin typeface="+mn-lt"/>
                  <a:sym typeface="Helvetica Neue"/>
                </a:rPr>
                <a:t>Suche nach Unterstützung und Verantwortlichkeit.</a:t>
              </a:r>
            </a:p>
            <a:p>
              <a:pPr marL="0" marR="0" lvl="0" indent="0" algn="l" rtl="0">
                <a:spcBef>
                  <a:spcPts val="0"/>
                </a:spcBef>
                <a:spcAft>
                  <a:spcPts val="0"/>
                </a:spcAft>
                <a:buNone/>
              </a:pPr>
              <a:endParaRPr lang="de-DE" sz="2400" dirty="0">
                <a:solidFill>
                  <a:schemeClr val="dk1"/>
                </a:solidFill>
                <a:latin typeface="+mn-lt"/>
                <a:ea typeface="Helvetica Neue"/>
                <a:cs typeface="Helvetica Neue"/>
                <a:sym typeface="Helvetica Neue"/>
              </a:endParaRPr>
            </a:p>
          </p:txBody>
        </p:sp>
      </p:grpSp>
      <p:grpSp>
        <p:nvGrpSpPr>
          <p:cNvPr id="199" name="Google Shape;199;p11"/>
          <p:cNvGrpSpPr/>
          <p:nvPr/>
        </p:nvGrpSpPr>
        <p:grpSpPr>
          <a:xfrm>
            <a:off x="1475741" y="6083999"/>
            <a:ext cx="6287434" cy="3849271"/>
            <a:chOff x="1191108" y="4256209"/>
            <a:chExt cx="6727551" cy="3849271"/>
          </a:xfrm>
        </p:grpSpPr>
        <p:sp>
          <p:nvSpPr>
            <p:cNvPr id="200" name="Google Shape;200;p11"/>
            <p:cNvSpPr/>
            <p:nvPr/>
          </p:nvSpPr>
          <p:spPr>
            <a:xfrm>
              <a:off x="1191108" y="4256209"/>
              <a:ext cx="6727551" cy="3276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01" name="Google Shape;201;p11"/>
            <p:cNvSpPr/>
            <p:nvPr/>
          </p:nvSpPr>
          <p:spPr>
            <a:xfrm>
              <a:off x="1191385" y="4258313"/>
              <a:ext cx="6702477" cy="3847167"/>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de-DE" sz="2000" dirty="0">
                  <a:solidFill>
                    <a:schemeClr val="dk1"/>
                  </a:solidFill>
                  <a:latin typeface="+mn-lt"/>
                  <a:sym typeface="Helvetica Neue"/>
                </a:rPr>
                <a:t>Wie können Sie die Online-Sicherheit mit Tools zum sicheren Surfen verbessern?</a:t>
              </a:r>
            </a:p>
            <a:p>
              <a:pPr marL="457200" indent="-457200">
                <a:buClr>
                  <a:schemeClr val="dk1"/>
                </a:buClr>
                <a:buSzPct val="100000"/>
                <a:buFont typeface="+mj-lt"/>
                <a:buAutoNum type="alphaLcPeriod"/>
              </a:pPr>
              <a:r>
                <a:rPr lang="de-DE" sz="2000" dirty="0">
                  <a:solidFill>
                    <a:schemeClr val="dk1"/>
                  </a:solidFill>
                  <a:latin typeface="+mn-lt"/>
                  <a:sym typeface="Helvetica Neue"/>
                </a:rPr>
                <a:t> Durch die Verwendung seriöser Webbrowser und die Aktivierung von Sicherheitsfunktionen.</a:t>
              </a:r>
            </a:p>
            <a:p>
              <a:pPr marL="457200" indent="-457200">
                <a:buClr>
                  <a:schemeClr val="dk1"/>
                </a:buClr>
                <a:buSzPct val="100000"/>
                <a:buFont typeface="+mj-lt"/>
                <a:buAutoNum type="alphaLcPeriod"/>
              </a:pPr>
              <a:r>
                <a:rPr lang="de-DE" sz="2000" dirty="0">
                  <a:solidFill>
                    <a:schemeClr val="dk1"/>
                  </a:solidFill>
                  <a:latin typeface="+mn-lt"/>
                  <a:sym typeface="Helvetica Neue"/>
                </a:rPr>
                <a:t>Durch zunehmende Bildschirmzeit und digitale Abhängigkeit.</a:t>
              </a:r>
            </a:p>
            <a:p>
              <a:pPr marL="457200" indent="-457200">
                <a:buClr>
                  <a:schemeClr val="dk1"/>
                </a:buClr>
                <a:buSzPct val="100000"/>
                <a:buFont typeface="+mj-lt"/>
                <a:buAutoNum type="alphaLcPeriod"/>
              </a:pPr>
              <a:r>
                <a:rPr lang="de-DE" sz="2000" dirty="0">
                  <a:solidFill>
                    <a:schemeClr val="dk1"/>
                  </a:solidFill>
                  <a:latin typeface="+mn-lt"/>
                  <a:sym typeface="Helvetica Neue"/>
                </a:rPr>
                <a:t>Durch die Weitergabe persönlicher Informationen in sozialen Medien.</a:t>
              </a:r>
            </a:p>
            <a:p>
              <a:pPr marL="457200" indent="-457200">
                <a:buClr>
                  <a:schemeClr val="dk1"/>
                </a:buClr>
                <a:buSzPct val="100000"/>
                <a:buFont typeface="+mj-lt"/>
                <a:buAutoNum type="alphaLcPeriod"/>
              </a:pPr>
              <a:r>
                <a:rPr lang="de-DE" sz="2000" dirty="0">
                  <a:solidFill>
                    <a:schemeClr val="dk1"/>
                  </a:solidFill>
                  <a:latin typeface="+mn-lt"/>
                  <a:sym typeface="Helvetica Neue"/>
                </a:rPr>
                <a:t> Durch das Ignorieren von Phishing-E-Mails und Malware-Warnungen.</a:t>
              </a:r>
            </a:p>
            <a:p>
              <a:pPr marL="0" marR="0" lvl="0" indent="0" algn="l" rtl="0">
                <a:spcBef>
                  <a:spcPts val="0"/>
                </a:spcBef>
                <a:spcAft>
                  <a:spcPts val="0"/>
                </a:spcAft>
                <a:buNone/>
              </a:pPr>
              <a:endParaRPr lang="de-DE" sz="2400" dirty="0">
                <a:solidFill>
                  <a:schemeClr val="dk1"/>
                </a:solidFill>
                <a:latin typeface="+mn-lt"/>
                <a:ea typeface="Helvetica Neue"/>
                <a:cs typeface="Helvetica Neue"/>
                <a:sym typeface="Helvetica Neue"/>
              </a:endParaRPr>
            </a:p>
          </p:txBody>
        </p:sp>
      </p:grpSp>
      <p:sp>
        <p:nvSpPr>
          <p:cNvPr id="2" name="Google Shape;118;p6">
            <a:extLst>
              <a:ext uri="{FF2B5EF4-FFF2-40B4-BE49-F238E27FC236}">
                <a16:creationId xmlns:a16="http://schemas.microsoft.com/office/drawing/2014/main" id="{81378214-AB60-83C2-F508-32D4434E3783}"/>
              </a:ext>
            </a:extLst>
          </p:cNvPr>
          <p:cNvSpPr txBox="1"/>
          <p:nvPr/>
        </p:nvSpPr>
        <p:spPr>
          <a:xfrm>
            <a:off x="1295399" y="1885117"/>
            <a:ext cx="68763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Testen Sie Ihr Wissen!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00CCFF"/>
                </a:solidFill>
                <a:latin typeface="+mn-lt"/>
                <a:ea typeface="Helvetica Neue"/>
                <a:cs typeface="Helvetica Neue"/>
                <a:sym typeface="Helvetica Neue"/>
              </a:rPr>
              <a:t>Index</a:t>
            </a:r>
            <a:endParaRPr lang="de-DE"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33CCFF"/>
                </a:solidFill>
                <a:latin typeface="+mn-lt"/>
                <a:ea typeface="Helvetica Neue"/>
                <a:cs typeface="Helvetica Neue"/>
                <a:sym typeface="Helvetica Neue"/>
              </a:rPr>
              <a:t>1</a:t>
            </a:r>
            <a:endParaRPr lang="de-DE" dirty="0">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33CCFF"/>
                </a:solidFill>
                <a:latin typeface="+mn-lt"/>
                <a:ea typeface="Helvetica Neue"/>
                <a:cs typeface="Helvetica Neue"/>
                <a:sym typeface="Helvetica Neue"/>
              </a:rPr>
              <a:t>2</a:t>
            </a:r>
            <a:endParaRPr lang="de-DE"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33CCFF"/>
                </a:solidFill>
                <a:latin typeface="+mn-lt"/>
                <a:ea typeface="Helvetica Neue"/>
                <a:cs typeface="Helvetica Neue"/>
                <a:sym typeface="Helvetica Neue"/>
              </a:rPr>
              <a:t>3</a:t>
            </a:r>
            <a:endParaRPr lang="de-DE" dirty="0">
              <a:solidFill>
                <a:srgbClr val="33CCFF"/>
              </a:solidFill>
              <a:latin typeface="+mn-lt"/>
            </a:endParaRPr>
          </a:p>
        </p:txBody>
      </p:sp>
      <p:sp>
        <p:nvSpPr>
          <p:cNvPr id="61" name="Google Shape;61;p2"/>
          <p:cNvSpPr txBox="1"/>
          <p:nvPr/>
        </p:nvSpPr>
        <p:spPr>
          <a:xfrm>
            <a:off x="2650217" y="3892895"/>
            <a:ext cx="379971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sym typeface="Helvetica Neue"/>
              </a:rPr>
              <a:t>Einführung in die Cybersicherheit </a:t>
            </a:r>
            <a:endParaRPr lang="de-DE" dirty="0">
              <a:latin typeface="+mn-lt"/>
            </a:endParaRPr>
          </a:p>
        </p:txBody>
      </p:sp>
      <p:sp>
        <p:nvSpPr>
          <p:cNvPr id="62" name="Google Shape;62;p2"/>
          <p:cNvSpPr txBox="1"/>
          <p:nvPr/>
        </p:nvSpPr>
        <p:spPr>
          <a:xfrm>
            <a:off x="2613798" y="5927481"/>
            <a:ext cx="419257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Sicheres Surfen im Internet</a:t>
            </a:r>
            <a:endParaRPr lang="de-DE" dirty="0">
              <a:latin typeface="+mn-lt"/>
            </a:endParaRPr>
          </a:p>
        </p:txBody>
      </p:sp>
      <p:sp>
        <p:nvSpPr>
          <p:cNvPr id="63" name="Google Shape;63;p2"/>
          <p:cNvSpPr txBox="1"/>
          <p:nvPr/>
        </p:nvSpPr>
        <p:spPr>
          <a:xfrm>
            <a:off x="2599943" y="7795628"/>
            <a:ext cx="346164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Gesundheit und Wohlbefinden im digitalen Zeitalter</a:t>
            </a:r>
            <a:endParaRPr lang="de-DE" dirty="0">
              <a:latin typeface="+mn-lt"/>
            </a:endParaRPr>
          </a:p>
        </p:txBody>
      </p:sp>
      <p:sp>
        <p:nvSpPr>
          <p:cNvPr id="67" name="Google Shape;67;p2"/>
          <p:cNvSpPr txBox="1"/>
          <p:nvPr/>
        </p:nvSpPr>
        <p:spPr>
          <a:xfrm>
            <a:off x="6792578" y="3363554"/>
            <a:ext cx="616706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Verstehen von Cybersicherheitsrisiken</a:t>
            </a:r>
            <a:endParaRPr lang="de-DE" dirty="0">
              <a:latin typeface="+mn-lt"/>
            </a:endParaRPr>
          </a:p>
        </p:txBody>
      </p:sp>
      <p:sp>
        <p:nvSpPr>
          <p:cNvPr id="68" name="Google Shape;68;p2"/>
          <p:cNvSpPr txBox="1"/>
          <p:nvPr/>
        </p:nvSpPr>
        <p:spPr>
          <a:xfrm>
            <a:off x="6806376" y="3947207"/>
            <a:ext cx="667404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Häufige Arten von Cyber-Bedrohungen</a:t>
            </a:r>
            <a:endParaRPr lang="de-DE" dirty="0">
              <a:latin typeface="+mn-lt"/>
            </a:endParaRPr>
          </a:p>
        </p:txBody>
      </p:sp>
      <p:sp>
        <p:nvSpPr>
          <p:cNvPr id="69" name="Google Shape;69;p2"/>
          <p:cNvSpPr txBox="1"/>
          <p:nvPr/>
        </p:nvSpPr>
        <p:spPr>
          <a:xfrm>
            <a:off x="6792577" y="4454429"/>
            <a:ext cx="788501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Bedeutung der Cybersicherheit für Senior*innen</a:t>
            </a:r>
            <a:endParaRPr lang="de-DE" dirty="0">
              <a:latin typeface="+mn-lt"/>
            </a:endParaRPr>
          </a:p>
        </p:txBody>
      </p:sp>
      <p:sp>
        <p:nvSpPr>
          <p:cNvPr id="70" name="Google Shape;70;p2"/>
          <p:cNvSpPr/>
          <p:nvPr/>
        </p:nvSpPr>
        <p:spPr>
          <a:xfrm>
            <a:off x="6362128"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mn-lt"/>
              <a:ea typeface="Calibri"/>
              <a:cs typeface="Calibri"/>
              <a:sym typeface="Calibri"/>
            </a:endParaRPr>
          </a:p>
        </p:txBody>
      </p:sp>
      <p:sp>
        <p:nvSpPr>
          <p:cNvPr id="71" name="Google Shape;71;p2"/>
          <p:cNvSpPr/>
          <p:nvPr/>
        </p:nvSpPr>
        <p:spPr>
          <a:xfrm>
            <a:off x="6449930" y="731575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mn-lt"/>
              <a:ea typeface="Calibri"/>
              <a:cs typeface="Calibri"/>
              <a:sym typeface="Calibri"/>
            </a:endParaRPr>
          </a:p>
        </p:txBody>
      </p:sp>
      <p:sp>
        <p:nvSpPr>
          <p:cNvPr id="72" name="Google Shape;72;p2"/>
          <p:cNvSpPr/>
          <p:nvPr/>
        </p:nvSpPr>
        <p:spPr>
          <a:xfrm>
            <a:off x="6375199"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mn-lt"/>
              <a:ea typeface="Calibri"/>
              <a:cs typeface="Calibri"/>
              <a:sym typeface="Calibri"/>
            </a:endParaRPr>
          </a:p>
        </p:txBody>
      </p:sp>
      <p:sp>
        <p:nvSpPr>
          <p:cNvPr id="73" name="Google Shape;73;p2"/>
          <p:cNvSpPr txBox="1"/>
          <p:nvPr/>
        </p:nvSpPr>
        <p:spPr>
          <a:xfrm>
            <a:off x="6792578" y="5284055"/>
            <a:ext cx="718211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Bewährte Praktiken, um sich in der digitalen Umgebung zu schützen </a:t>
            </a:r>
            <a:endParaRPr lang="de-DE" dirty="0">
              <a:latin typeface="+mn-lt"/>
            </a:endParaRPr>
          </a:p>
        </p:txBody>
      </p:sp>
      <p:sp>
        <p:nvSpPr>
          <p:cNvPr id="75" name="Google Shape;75;p2"/>
          <p:cNvSpPr txBox="1"/>
          <p:nvPr/>
        </p:nvSpPr>
        <p:spPr>
          <a:xfrm>
            <a:off x="6792577" y="6120345"/>
            <a:ext cx="718211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Verbesserung der Online-Sicherheit mit sicheren Browsing-Tools</a:t>
            </a:r>
            <a:endParaRPr lang="de-DE" dirty="0">
              <a:latin typeface="+mn-lt"/>
            </a:endParaRPr>
          </a:p>
        </p:txBody>
      </p:sp>
      <p:sp>
        <p:nvSpPr>
          <p:cNvPr id="76" name="Google Shape;76;p2"/>
          <p:cNvSpPr txBox="1"/>
          <p:nvPr/>
        </p:nvSpPr>
        <p:spPr>
          <a:xfrm>
            <a:off x="6794332" y="7355440"/>
            <a:ext cx="67333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Risiken von übermäßiger Bildschirmzeit und digitaler Abhängigkeit</a:t>
            </a:r>
            <a:endParaRPr lang="de-DE" dirty="0">
              <a:latin typeface="+mn-lt"/>
            </a:endParaRPr>
          </a:p>
        </p:txBody>
      </p:sp>
      <p:sp>
        <p:nvSpPr>
          <p:cNvPr id="78" name="Google Shape;78;p2"/>
          <p:cNvSpPr txBox="1"/>
          <p:nvPr/>
        </p:nvSpPr>
        <p:spPr>
          <a:xfrm>
            <a:off x="6806376" y="8191730"/>
            <a:ext cx="484131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sym typeface="Helvetica Neue"/>
              </a:rPr>
              <a:t>Gesundheit und digitale Werkzeuge </a:t>
            </a:r>
            <a:endParaRPr lang="de-DE" dirty="0">
              <a:latin typeface="+mn-lt"/>
            </a:endParaRPr>
          </a:p>
        </p:txBody>
      </p:sp>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42052" y="4041257"/>
            <a:ext cx="4319294" cy="4989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203445" y="4005168"/>
            <a:ext cx="596616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grpSp>
        <p:nvGrpSpPr>
          <p:cNvPr id="187" name="Google Shape;187;p11"/>
          <p:cNvGrpSpPr/>
          <p:nvPr/>
        </p:nvGrpSpPr>
        <p:grpSpPr>
          <a:xfrm>
            <a:off x="8203445" y="1476000"/>
            <a:ext cx="5908555" cy="2324921"/>
            <a:chOff x="1219200" y="2383703"/>
            <a:chExt cx="5601404" cy="2324921"/>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89" name="Google Shape;189;p11"/>
            <p:cNvSpPr/>
            <p:nvPr/>
          </p:nvSpPr>
          <p:spPr>
            <a:xfrm>
              <a:off x="1223518" y="2383703"/>
              <a:ext cx="5597086"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2000" dirty="0">
                  <a:solidFill>
                    <a:schemeClr val="dk1"/>
                  </a:solidFill>
                  <a:latin typeface="+mn-lt"/>
                  <a:ea typeface="Helvetica Neue"/>
                  <a:cs typeface="Helvetica Neue"/>
                  <a:sym typeface="Helvetica Neue"/>
                </a:rPr>
                <a:t>In der Cybersicherheit beziehen sich die Risiken auf:</a:t>
              </a:r>
            </a:p>
            <a:p>
              <a:pPr marR="0" lvl="0" algn="l" rtl="0">
                <a:spcBef>
                  <a:spcPts val="0"/>
                </a:spcBef>
                <a:spcAft>
                  <a:spcPts val="0"/>
                </a:spcAft>
                <a:buClr>
                  <a:schemeClr val="dk1"/>
                </a:buClr>
                <a:buSzPts val="2400"/>
              </a:pPr>
              <a:r>
                <a:rPr lang="de-DE" sz="2000" b="1" dirty="0">
                  <a:solidFill>
                    <a:schemeClr val="dk1"/>
                  </a:solidFill>
                  <a:latin typeface="+mn-lt"/>
                  <a:ea typeface="Helvetica Neue"/>
                  <a:cs typeface="Helvetica Neue"/>
                  <a:sym typeface="Helvetica Neue"/>
                </a:rPr>
                <a:t>a. Mögliche Gefahren beim Onlinegang.</a:t>
              </a:r>
            </a:p>
            <a:p>
              <a:pPr marR="0" lvl="0" algn="l" rtl="0">
                <a:spcBef>
                  <a:spcPts val="0"/>
                </a:spcBef>
                <a:spcAft>
                  <a:spcPts val="0"/>
                </a:spcAft>
                <a:buClr>
                  <a:schemeClr val="dk1"/>
                </a:buClr>
                <a:buSzPts val="2400"/>
              </a:pPr>
              <a:r>
                <a:rPr lang="de-DE" sz="2000" dirty="0">
                  <a:solidFill>
                    <a:schemeClr val="dk1"/>
                  </a:solidFill>
                  <a:latin typeface="+mn-lt"/>
                  <a:ea typeface="Helvetica Neue"/>
                  <a:cs typeface="Helvetica Neue"/>
                  <a:sym typeface="Helvetica Neue"/>
                </a:rPr>
                <a:t>b. Physische Sicherheitsmaßnahmen.</a:t>
              </a:r>
            </a:p>
            <a:p>
              <a:pPr marR="0" lvl="0" algn="l" rtl="0">
                <a:spcBef>
                  <a:spcPts val="0"/>
                </a:spcBef>
                <a:spcAft>
                  <a:spcPts val="0"/>
                </a:spcAft>
                <a:buClr>
                  <a:schemeClr val="dk1"/>
                </a:buClr>
                <a:buSzPts val="2400"/>
              </a:pPr>
              <a:r>
                <a:rPr lang="de-DE" sz="2000" dirty="0">
                  <a:solidFill>
                    <a:schemeClr val="dk1"/>
                  </a:solidFill>
                  <a:latin typeface="+mn-lt"/>
                  <a:ea typeface="Helvetica Neue"/>
                  <a:cs typeface="Helvetica Neue"/>
                  <a:sym typeface="Helvetica Neue"/>
                </a:rPr>
                <a:t>c. Vorkehrungen gegen rutschige Böden.</a:t>
              </a:r>
            </a:p>
            <a:p>
              <a:pPr marR="0" lvl="0" algn="l" rtl="0">
                <a:spcBef>
                  <a:spcPts val="0"/>
                </a:spcBef>
                <a:spcAft>
                  <a:spcPts val="0"/>
                </a:spcAft>
                <a:buClr>
                  <a:schemeClr val="dk1"/>
                </a:buClr>
                <a:buSzPts val="2400"/>
              </a:pPr>
              <a:r>
                <a:rPr lang="de-DE" sz="2000" dirty="0">
                  <a:solidFill>
                    <a:schemeClr val="dk1"/>
                  </a:solidFill>
                  <a:latin typeface="+mn-lt"/>
                  <a:ea typeface="Helvetica Neue"/>
                  <a:cs typeface="Helvetica Neue"/>
                  <a:sym typeface="Helvetica Neue"/>
                </a:rPr>
                <a:t>d. Sichere Online-Praktiken.</a:t>
              </a:r>
            </a:p>
            <a:p>
              <a:pPr marL="0" marR="0" lvl="0" indent="0" algn="l" rtl="0">
                <a:spcBef>
                  <a:spcPts val="0"/>
                </a:spcBef>
                <a:spcAft>
                  <a:spcPts val="0"/>
                </a:spcAft>
                <a:buNone/>
              </a:pPr>
              <a:endParaRPr lang="de-DE" sz="2400" dirty="0">
                <a:solidFill>
                  <a:schemeClr val="dk1"/>
                </a:solidFill>
                <a:latin typeface="+mn-lt"/>
                <a:ea typeface="Helvetica Neue"/>
                <a:cs typeface="Helvetica Neue"/>
                <a:sym typeface="Helvetica Neue"/>
              </a:endParaRPr>
            </a:p>
          </p:txBody>
        </p:sp>
      </p:grpSp>
      <p:sp>
        <p:nvSpPr>
          <p:cNvPr id="190" name="Google Shape;190;p11"/>
          <p:cNvSpPr/>
          <p:nvPr/>
        </p:nvSpPr>
        <p:spPr>
          <a:xfrm>
            <a:off x="8208000" y="4091415"/>
            <a:ext cx="5904000" cy="2308284"/>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de-DE" sz="2000" dirty="0">
                <a:solidFill>
                  <a:schemeClr val="dk1"/>
                </a:solidFill>
                <a:latin typeface="+mn-lt"/>
                <a:sym typeface="Helvetica Neue"/>
              </a:rPr>
              <a:t>Was ist </a:t>
            </a:r>
            <a:r>
              <a:rPr lang="de-DE" sz="2000" dirty="0" err="1">
                <a:solidFill>
                  <a:schemeClr val="dk1"/>
                </a:solidFill>
                <a:latin typeface="+mn-lt"/>
                <a:sym typeface="Helvetica Neue"/>
              </a:rPr>
              <a:t>Social</a:t>
            </a:r>
            <a:r>
              <a:rPr lang="de-DE" sz="2000" dirty="0">
                <a:solidFill>
                  <a:schemeClr val="dk1"/>
                </a:solidFill>
                <a:latin typeface="+mn-lt"/>
                <a:sym typeface="Helvetica Neue"/>
              </a:rPr>
              <a:t> Engineering?</a:t>
            </a:r>
          </a:p>
          <a:p>
            <a:pPr marL="457200" indent="-457200">
              <a:buClr>
                <a:schemeClr val="dk1"/>
              </a:buClr>
              <a:buSzPct val="100000"/>
              <a:buFont typeface="Arial"/>
              <a:buAutoNum type="alphaLcPeriod"/>
            </a:pPr>
            <a:r>
              <a:rPr lang="de-DE" sz="2000" b="1" dirty="0">
                <a:solidFill>
                  <a:schemeClr val="dk1"/>
                </a:solidFill>
                <a:latin typeface="+mn-lt"/>
                <a:sym typeface="Helvetica Neue"/>
              </a:rPr>
              <a:t> Eine von Cyberkriminellen verwendete Technik.</a:t>
            </a:r>
          </a:p>
          <a:p>
            <a:pPr marL="457200" indent="-457200">
              <a:buClr>
                <a:schemeClr val="dk1"/>
              </a:buClr>
              <a:buSzPct val="100000"/>
              <a:buFont typeface="Arial"/>
              <a:buAutoNum type="alphaLcPeriod"/>
            </a:pPr>
            <a:r>
              <a:rPr lang="de-DE" sz="2000" dirty="0">
                <a:solidFill>
                  <a:schemeClr val="dk1"/>
                </a:solidFill>
                <a:latin typeface="+mn-lt"/>
                <a:sym typeface="Helvetica Neue"/>
              </a:rPr>
              <a:t> Das Studium des menschlichen Verhaltens.</a:t>
            </a:r>
          </a:p>
          <a:p>
            <a:pPr marL="457200" indent="-457200">
              <a:buClr>
                <a:schemeClr val="dk1"/>
              </a:buClr>
              <a:buSzPct val="100000"/>
              <a:buFont typeface="Arial"/>
              <a:buAutoNum type="alphaLcPeriod"/>
            </a:pPr>
            <a:r>
              <a:rPr lang="de-DE" sz="2000" dirty="0">
                <a:solidFill>
                  <a:schemeClr val="dk1"/>
                </a:solidFill>
                <a:latin typeface="+mn-lt"/>
                <a:sym typeface="Helvetica Neue"/>
              </a:rPr>
              <a:t> Ein sicheres Browsing-Tool.</a:t>
            </a:r>
          </a:p>
          <a:p>
            <a:pPr marL="457200" indent="-457200">
              <a:buClr>
                <a:schemeClr val="dk1"/>
              </a:buClr>
              <a:buSzPct val="100000"/>
              <a:buFont typeface="Arial"/>
              <a:buAutoNum type="alphaLcPeriod"/>
            </a:pPr>
            <a:r>
              <a:rPr lang="de-DE" sz="2000" dirty="0">
                <a:solidFill>
                  <a:schemeClr val="dk1"/>
                </a:solidFill>
                <a:latin typeface="+mn-lt"/>
                <a:sym typeface="Helvetica Neue"/>
              </a:rPr>
              <a:t> Eine Art von Computervirus.</a:t>
            </a:r>
          </a:p>
          <a:p>
            <a:pPr marL="0" marR="0" lvl="0" indent="0" algn="l" rtl="0">
              <a:spcBef>
                <a:spcPts val="0"/>
              </a:spcBef>
              <a:spcAft>
                <a:spcPts val="0"/>
              </a:spcAft>
              <a:buNone/>
            </a:pPr>
            <a:endParaRPr lang="de-DE" sz="2400" dirty="0">
              <a:solidFill>
                <a:schemeClr val="dk1"/>
              </a:solidFill>
              <a:latin typeface="+mn-lt"/>
              <a:ea typeface="Helvetica Neue"/>
              <a:cs typeface="Helvetica Neue"/>
              <a:sym typeface="Helvetica Neue"/>
            </a:endParaRPr>
          </a:p>
        </p:txBody>
      </p:sp>
      <p:sp>
        <p:nvSpPr>
          <p:cNvPr id="192" name="Google Shape;192;p11"/>
          <p:cNvSpPr txBox="1"/>
          <p:nvPr/>
        </p:nvSpPr>
        <p:spPr>
          <a:xfrm>
            <a:off x="1332000" y="2844000"/>
            <a:ext cx="68763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Lösung</a:t>
            </a:r>
            <a:endParaRPr lang="de-DE" dirty="0">
              <a:solidFill>
                <a:srgbClr val="00CCFF"/>
              </a:solidFill>
              <a:latin typeface="+mn-lt"/>
            </a:endParaRPr>
          </a:p>
        </p:txBody>
      </p:sp>
      <p:grpSp>
        <p:nvGrpSpPr>
          <p:cNvPr id="193" name="Google Shape;193;p11"/>
          <p:cNvGrpSpPr/>
          <p:nvPr/>
        </p:nvGrpSpPr>
        <p:grpSpPr>
          <a:xfrm>
            <a:off x="1496655" y="3852000"/>
            <a:ext cx="6252417" cy="2308284"/>
            <a:chOff x="-53699" y="5779255"/>
            <a:chExt cx="7353615" cy="2308284"/>
          </a:xfrm>
        </p:grpSpPr>
        <p:sp>
          <p:nvSpPr>
            <p:cNvPr id="194" name="Google Shape;194;p11"/>
            <p:cNvSpPr/>
            <p:nvPr/>
          </p:nvSpPr>
          <p:spPr>
            <a:xfrm>
              <a:off x="-53699" y="5784938"/>
              <a:ext cx="7353615" cy="2088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5" name="Google Shape;195;p11"/>
            <p:cNvSpPr/>
            <p:nvPr/>
          </p:nvSpPr>
          <p:spPr>
            <a:xfrm>
              <a:off x="-35653" y="5779255"/>
              <a:ext cx="7324898"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2000" dirty="0">
                  <a:solidFill>
                    <a:schemeClr val="dk1"/>
                  </a:solidFill>
                  <a:latin typeface="+mn-lt"/>
                  <a:ea typeface="Helvetica Neue"/>
                  <a:cs typeface="Helvetica Neue"/>
                  <a:sym typeface="Helvetica Neue"/>
                </a:rPr>
                <a:t>Welche Arten von Cyber-Bedrohungen gibt es?</a:t>
              </a:r>
            </a:p>
            <a:p>
              <a:pPr marL="457200" marR="0" lvl="0" indent="-457200" algn="l" rtl="0">
                <a:spcBef>
                  <a:spcPts val="0"/>
                </a:spcBef>
                <a:spcAft>
                  <a:spcPts val="0"/>
                </a:spcAft>
                <a:buClr>
                  <a:schemeClr val="dk1"/>
                </a:buClr>
                <a:buSzPct val="100000"/>
                <a:buFont typeface="+mj-lt"/>
                <a:buAutoNum type="alphaLcPeriod"/>
              </a:pPr>
              <a:r>
                <a:rPr lang="de-DE" sz="2000" dirty="0">
                  <a:solidFill>
                    <a:schemeClr val="dk1"/>
                  </a:solidFill>
                  <a:latin typeface="+mn-lt"/>
                  <a:ea typeface="Helvetica Neue"/>
                  <a:cs typeface="Helvetica Neue"/>
                  <a:sym typeface="Helvetica Neue"/>
                </a:rPr>
                <a:t>Physische Angriffe auf Computer.</a:t>
              </a:r>
            </a:p>
            <a:p>
              <a:pPr marL="457200" marR="0" lvl="0" indent="-457200" algn="l" rtl="0">
                <a:spcBef>
                  <a:spcPts val="0"/>
                </a:spcBef>
                <a:spcAft>
                  <a:spcPts val="0"/>
                </a:spcAft>
                <a:buClr>
                  <a:schemeClr val="dk1"/>
                </a:buClr>
                <a:buSzPct val="100000"/>
                <a:buFont typeface="+mj-lt"/>
                <a:buAutoNum type="alphaLcPeriod"/>
              </a:pPr>
              <a:r>
                <a:rPr lang="de-DE" sz="2000" b="1" dirty="0">
                  <a:solidFill>
                    <a:schemeClr val="dk1"/>
                  </a:solidFill>
                  <a:latin typeface="+mn-lt"/>
                  <a:ea typeface="Helvetica Neue"/>
                  <a:cs typeface="Helvetica Neue"/>
                  <a:sym typeface="Helvetica Neue"/>
                </a:rPr>
                <a:t>Tricks oder Fallen, die von bösen Menschen im Internet verwendet werden</a:t>
              </a:r>
              <a:r>
                <a:rPr lang="de-DE" sz="2000" dirty="0">
                  <a:solidFill>
                    <a:schemeClr val="dk1"/>
                  </a:solidFill>
                  <a:latin typeface="+mn-lt"/>
                  <a:ea typeface="Helvetica Neue"/>
                  <a:cs typeface="Helvetica Neue"/>
                  <a:sym typeface="Helvetica Neue"/>
                </a:rPr>
                <a:t>.</a:t>
              </a:r>
            </a:p>
            <a:p>
              <a:pPr marL="457200" marR="0" lvl="0" indent="-457200" algn="l" rtl="0">
                <a:spcBef>
                  <a:spcPts val="0"/>
                </a:spcBef>
                <a:spcAft>
                  <a:spcPts val="0"/>
                </a:spcAft>
                <a:buClr>
                  <a:schemeClr val="dk1"/>
                </a:buClr>
                <a:buSzPct val="100000"/>
                <a:buFont typeface="+mj-lt"/>
                <a:buAutoNum type="alphaLcPeriod"/>
              </a:pPr>
              <a:r>
                <a:rPr lang="de-DE" sz="2000" dirty="0">
                  <a:solidFill>
                    <a:schemeClr val="dk1"/>
                  </a:solidFill>
                  <a:latin typeface="+mn-lt"/>
                  <a:ea typeface="Helvetica Neue"/>
                  <a:cs typeface="Helvetica Neue"/>
                  <a:sym typeface="Helvetica Neue"/>
                </a:rPr>
                <a:t>Sicherheitsmaßnahmen für das Online-Shopping.</a:t>
              </a:r>
            </a:p>
            <a:p>
              <a:pPr marL="457200" marR="0" lvl="0" indent="-457200" algn="l" rtl="0">
                <a:spcBef>
                  <a:spcPts val="0"/>
                </a:spcBef>
                <a:spcAft>
                  <a:spcPts val="0"/>
                </a:spcAft>
                <a:buClr>
                  <a:schemeClr val="dk1"/>
                </a:buClr>
                <a:buSzPct val="100000"/>
                <a:buFont typeface="+mj-lt"/>
                <a:buAutoNum type="alphaLcPeriod"/>
              </a:pPr>
              <a:r>
                <a:rPr lang="de-DE" sz="2000" dirty="0">
                  <a:solidFill>
                    <a:schemeClr val="dk1"/>
                  </a:solidFill>
                  <a:latin typeface="+mn-lt"/>
                  <a:ea typeface="Helvetica Neue"/>
                  <a:cs typeface="Helvetica Neue"/>
                  <a:sym typeface="Helvetica Neue"/>
                </a:rPr>
                <a:t>Strategien zum Schutz persönlicher Daten</a:t>
              </a:r>
            </a:p>
            <a:p>
              <a:pPr marL="0" marR="0" lvl="0" indent="0" algn="l" rtl="0">
                <a:spcBef>
                  <a:spcPts val="0"/>
                </a:spcBef>
                <a:spcAft>
                  <a:spcPts val="0"/>
                </a:spcAft>
                <a:buNone/>
              </a:pPr>
              <a:endParaRPr lang="de-DE" sz="24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203669" y="6500416"/>
            <a:ext cx="8176327" cy="2939421"/>
            <a:chOff x="7975626" y="4871723"/>
            <a:chExt cx="6160959" cy="2939421"/>
          </a:xfrm>
        </p:grpSpPr>
        <p:sp>
          <p:nvSpPr>
            <p:cNvPr id="197" name="Google Shape;197;p11"/>
            <p:cNvSpPr/>
            <p:nvPr/>
          </p:nvSpPr>
          <p:spPr>
            <a:xfrm>
              <a:off x="7975626" y="4871723"/>
              <a:ext cx="6154757" cy="2592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8" name="Google Shape;198;p11"/>
            <p:cNvSpPr/>
            <p:nvPr/>
          </p:nvSpPr>
          <p:spPr>
            <a:xfrm>
              <a:off x="7978886" y="4887307"/>
              <a:ext cx="6157699" cy="2923837"/>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de-DE" sz="2000" dirty="0">
                  <a:solidFill>
                    <a:schemeClr val="dk1"/>
                  </a:solidFill>
                  <a:latin typeface="+mn-lt"/>
                  <a:sym typeface="Helvetica Neue"/>
                </a:rPr>
                <a:t>Welche Strategien gibt es, um die Risiken einer übermäßigen Bildschirmnutzung zu mindern?</a:t>
              </a:r>
            </a:p>
            <a:p>
              <a:pPr marL="457200" indent="-457200">
                <a:buClr>
                  <a:schemeClr val="dk1"/>
                </a:buClr>
                <a:buSzPct val="100000"/>
                <a:buFont typeface="Arial"/>
                <a:buAutoNum type="alphaLcPeriod"/>
              </a:pPr>
              <a:r>
                <a:rPr lang="de-DE" sz="2000" b="1" dirty="0">
                  <a:solidFill>
                    <a:schemeClr val="dk1"/>
                  </a:solidFill>
                  <a:latin typeface="+mn-lt"/>
                  <a:sym typeface="Helvetica Neue"/>
                </a:rPr>
                <a:t>Die Bildschirmzeit begrenzen und regelmäßig Pausen einlegen.</a:t>
              </a:r>
            </a:p>
            <a:p>
              <a:pPr marL="457200" indent="-457200">
                <a:buClr>
                  <a:schemeClr val="dk1"/>
                </a:buClr>
                <a:buSzPct val="100000"/>
                <a:buFont typeface="Arial"/>
                <a:buAutoNum type="alphaLcPeriod"/>
              </a:pPr>
              <a:r>
                <a:rPr lang="de-DE" sz="2000" dirty="0">
                  <a:solidFill>
                    <a:schemeClr val="dk1"/>
                  </a:solidFill>
                  <a:latin typeface="+mn-lt"/>
                  <a:sym typeface="Helvetica Neue"/>
                </a:rPr>
                <a:t>Zunehmende Nutzung der Technologie für eine bessere Gesundheit.</a:t>
              </a:r>
            </a:p>
            <a:p>
              <a:pPr marL="457200" indent="-457200">
                <a:buClr>
                  <a:schemeClr val="dk1"/>
                </a:buClr>
                <a:buSzPct val="100000"/>
                <a:buFont typeface="Arial"/>
                <a:buAutoNum type="alphaLcPeriod"/>
              </a:pPr>
              <a:r>
                <a:rPr lang="de-DE" sz="2000" dirty="0">
                  <a:solidFill>
                    <a:schemeClr val="dk1"/>
                  </a:solidFill>
                  <a:latin typeface="+mn-lt"/>
                  <a:sym typeface="Helvetica Neue"/>
                </a:rPr>
                <a:t>Vollständiger Verzicht auf digitale Geräte.</a:t>
              </a:r>
            </a:p>
            <a:p>
              <a:pPr marL="457200" indent="-457200">
                <a:buClr>
                  <a:schemeClr val="dk1"/>
                </a:buClr>
                <a:buSzPct val="100000"/>
                <a:buFont typeface="Arial"/>
                <a:buAutoNum type="alphaLcPeriod"/>
              </a:pPr>
              <a:r>
                <a:rPr lang="de-DE" sz="2000" dirty="0">
                  <a:solidFill>
                    <a:schemeClr val="dk1"/>
                  </a:solidFill>
                  <a:latin typeface="+mn-lt"/>
                  <a:sym typeface="Helvetica Neue"/>
                </a:rPr>
                <a:t>Suche nach Unterstützung und Verantwortlichkeit.</a:t>
              </a:r>
            </a:p>
            <a:p>
              <a:pPr marL="0" marR="0" lvl="0" indent="0" algn="l" rtl="0">
                <a:spcBef>
                  <a:spcPts val="0"/>
                </a:spcBef>
                <a:spcAft>
                  <a:spcPts val="0"/>
                </a:spcAft>
                <a:buNone/>
              </a:pPr>
              <a:endParaRPr lang="de-DE" sz="2400" dirty="0">
                <a:solidFill>
                  <a:schemeClr val="dk1"/>
                </a:solidFill>
                <a:latin typeface="+mn-lt"/>
                <a:ea typeface="Helvetica Neue"/>
                <a:cs typeface="Helvetica Neue"/>
                <a:sym typeface="Helvetica Neue"/>
              </a:endParaRPr>
            </a:p>
          </p:txBody>
        </p:sp>
      </p:grpSp>
      <p:grpSp>
        <p:nvGrpSpPr>
          <p:cNvPr id="199" name="Google Shape;199;p11"/>
          <p:cNvGrpSpPr/>
          <p:nvPr/>
        </p:nvGrpSpPr>
        <p:grpSpPr>
          <a:xfrm>
            <a:off x="1475741" y="6083999"/>
            <a:ext cx="6287434" cy="3849271"/>
            <a:chOff x="1191108" y="4256209"/>
            <a:chExt cx="6727551" cy="3849271"/>
          </a:xfrm>
        </p:grpSpPr>
        <p:sp>
          <p:nvSpPr>
            <p:cNvPr id="200" name="Google Shape;200;p11"/>
            <p:cNvSpPr/>
            <p:nvPr/>
          </p:nvSpPr>
          <p:spPr>
            <a:xfrm>
              <a:off x="1191108" y="4256209"/>
              <a:ext cx="6727551" cy="3276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01" name="Google Shape;201;p11"/>
            <p:cNvSpPr/>
            <p:nvPr/>
          </p:nvSpPr>
          <p:spPr>
            <a:xfrm>
              <a:off x="1191385" y="4258313"/>
              <a:ext cx="6702477" cy="3847167"/>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de-DE" sz="2000" dirty="0">
                  <a:solidFill>
                    <a:schemeClr val="dk1"/>
                  </a:solidFill>
                  <a:latin typeface="+mn-lt"/>
                  <a:sym typeface="Helvetica Neue"/>
                </a:rPr>
                <a:t>Wie können Sie die Online-Sicherheit mit Tools zum sicheren Surfen verbessern?</a:t>
              </a:r>
            </a:p>
            <a:p>
              <a:pPr marL="457200" indent="-457200">
                <a:buClr>
                  <a:schemeClr val="dk1"/>
                </a:buClr>
                <a:buSzPct val="100000"/>
                <a:buFont typeface="+mj-lt"/>
                <a:buAutoNum type="alphaLcPeriod"/>
              </a:pPr>
              <a:r>
                <a:rPr lang="de-DE" sz="2000" b="1" dirty="0">
                  <a:solidFill>
                    <a:schemeClr val="dk1"/>
                  </a:solidFill>
                  <a:latin typeface="+mn-lt"/>
                  <a:sym typeface="Helvetica Neue"/>
                </a:rPr>
                <a:t>Durch die Verwendung seriöser Webbrowser und die Aktivierung von Sicherheitsfunktionen.</a:t>
              </a:r>
            </a:p>
            <a:p>
              <a:pPr marL="457200" indent="-457200">
                <a:buClr>
                  <a:schemeClr val="dk1"/>
                </a:buClr>
                <a:buSzPct val="100000"/>
                <a:buFont typeface="+mj-lt"/>
                <a:buAutoNum type="alphaLcPeriod"/>
              </a:pPr>
              <a:r>
                <a:rPr lang="de-DE" sz="2000" dirty="0">
                  <a:solidFill>
                    <a:schemeClr val="dk1"/>
                  </a:solidFill>
                  <a:latin typeface="+mn-lt"/>
                  <a:sym typeface="Helvetica Neue"/>
                </a:rPr>
                <a:t>Durch zunehmende Bildschirmzeit und digitale Abhängigkeit.</a:t>
              </a:r>
            </a:p>
            <a:p>
              <a:pPr marL="457200" indent="-457200">
                <a:buClr>
                  <a:schemeClr val="dk1"/>
                </a:buClr>
                <a:buSzPct val="100000"/>
                <a:buFont typeface="+mj-lt"/>
                <a:buAutoNum type="alphaLcPeriod"/>
              </a:pPr>
              <a:r>
                <a:rPr lang="de-DE" sz="2000" dirty="0">
                  <a:solidFill>
                    <a:schemeClr val="dk1"/>
                  </a:solidFill>
                  <a:latin typeface="+mn-lt"/>
                  <a:sym typeface="Helvetica Neue"/>
                </a:rPr>
                <a:t>Durch die Weitergabe persönlicher Informationen in sozialen Medien.</a:t>
              </a:r>
            </a:p>
            <a:p>
              <a:pPr marL="457200" indent="-457200">
                <a:buClr>
                  <a:schemeClr val="dk1"/>
                </a:buClr>
                <a:buSzPct val="100000"/>
                <a:buFont typeface="+mj-lt"/>
                <a:buAutoNum type="alphaLcPeriod"/>
              </a:pPr>
              <a:r>
                <a:rPr lang="de-DE" sz="2000" dirty="0">
                  <a:solidFill>
                    <a:schemeClr val="dk1"/>
                  </a:solidFill>
                  <a:latin typeface="+mn-lt"/>
                  <a:sym typeface="Helvetica Neue"/>
                </a:rPr>
                <a:t> Durch das Ignorieren von Phishing-E-Mails und Malware-Warnungen.</a:t>
              </a:r>
            </a:p>
            <a:p>
              <a:pPr marL="0" marR="0" lvl="0" indent="0" algn="l" rtl="0">
                <a:spcBef>
                  <a:spcPts val="0"/>
                </a:spcBef>
                <a:spcAft>
                  <a:spcPts val="0"/>
                </a:spcAft>
                <a:buNone/>
              </a:pPr>
              <a:endParaRPr lang="de-DE" sz="2400" dirty="0">
                <a:solidFill>
                  <a:schemeClr val="dk1"/>
                </a:solidFill>
                <a:latin typeface="+mn-lt"/>
                <a:ea typeface="Helvetica Neue"/>
                <a:cs typeface="Helvetica Neue"/>
                <a:sym typeface="Helvetica Neue"/>
              </a:endParaRPr>
            </a:p>
          </p:txBody>
        </p:sp>
      </p:grpSp>
      <p:sp>
        <p:nvSpPr>
          <p:cNvPr id="2" name="Google Shape;118;p6">
            <a:extLst>
              <a:ext uri="{FF2B5EF4-FFF2-40B4-BE49-F238E27FC236}">
                <a16:creationId xmlns:a16="http://schemas.microsoft.com/office/drawing/2014/main" id="{81378214-AB60-83C2-F508-32D4434E3783}"/>
              </a:ext>
            </a:extLst>
          </p:cNvPr>
          <p:cNvSpPr txBox="1"/>
          <p:nvPr/>
        </p:nvSpPr>
        <p:spPr>
          <a:xfrm>
            <a:off x="1295399" y="1885117"/>
            <a:ext cx="68763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Testen Sie Ihr Wissen!</a:t>
            </a:r>
          </a:p>
        </p:txBody>
      </p:sp>
    </p:spTree>
    <p:extLst>
      <p:ext uri="{BB962C8B-B14F-4D97-AF65-F5344CB8AC3E}">
        <p14:creationId xmlns:p14="http://schemas.microsoft.com/office/powerpoint/2010/main" val="784454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15477" y="3332336"/>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07" name="Google Shape;207;p12"/>
          <p:cNvSpPr txBox="1"/>
          <p:nvPr/>
        </p:nvSpPr>
        <p:spPr>
          <a:xfrm>
            <a:off x="1332000" y="2844000"/>
            <a:ext cx="7452000"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00CCFF"/>
                </a:solidFill>
                <a:latin typeface="+mn-lt"/>
                <a:ea typeface="Helvetica Neue"/>
                <a:cs typeface="Helvetica Neue"/>
                <a:sym typeface="Helvetica Neue"/>
              </a:rPr>
              <a:t>Gut gemacht! Jetzt wissen Sie mehr über:</a:t>
            </a:r>
            <a:endParaRPr lang="de-DE" dirty="0">
              <a:solidFill>
                <a:srgbClr val="00CCFF"/>
              </a:solidFill>
              <a:latin typeface="+mn-lt"/>
            </a:endParaRPr>
          </a:p>
        </p:txBody>
      </p:sp>
      <p:sp>
        <p:nvSpPr>
          <p:cNvPr id="17" name="Google Shape;99;p4"/>
          <p:cNvSpPr txBox="1"/>
          <p:nvPr/>
        </p:nvSpPr>
        <p:spPr>
          <a:xfrm>
            <a:off x="1627728" y="3889052"/>
            <a:ext cx="11448000" cy="637093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SzPct val="150000"/>
              <a:buFont typeface="Arial" panose="020B0604020202020204" pitchFamily="34" charset="0"/>
              <a:buChar char="•"/>
            </a:pPr>
            <a:r>
              <a:rPr lang="de-DE" sz="2400" dirty="0">
                <a:solidFill>
                  <a:schemeClr val="dk1"/>
                </a:solidFill>
                <a:latin typeface="+mn-lt"/>
                <a:ea typeface="Helvetica Neue"/>
                <a:cs typeface="Helvetica Neue"/>
                <a:sym typeface="Helvetica Neue"/>
              </a:rPr>
              <a:t>Senior*innen sind sich heute der Online-Gefahren bewusst und wissen, wie sie sich schützen können. Sie wissen über Risiken wie den Diebstahl persönlicher Daten, Betrug und Viren Bescheid. Dieses Wissen hilft ihnen, fundierte Entscheidungen zu treffen und sicher im Internet zu bleiben.</a:t>
            </a:r>
          </a:p>
          <a:p>
            <a:pPr marL="342900" indent="-342900">
              <a:buClr>
                <a:srgbClr val="00CCFF"/>
              </a:buClr>
              <a:buSzPct val="150000"/>
              <a:buFont typeface="Arial" panose="020B0604020202020204" pitchFamily="34" charset="0"/>
              <a:buChar char="•"/>
            </a:pPr>
            <a:endParaRPr lang="de-DE" sz="2400" dirty="0">
              <a:solidFill>
                <a:schemeClr val="dk1"/>
              </a:solidFill>
              <a:latin typeface="+mn-lt"/>
              <a:ea typeface="Helvetica Neue"/>
              <a:cs typeface="Helvetica Neue"/>
              <a:sym typeface="Helvetica Neue"/>
            </a:endParaRPr>
          </a:p>
          <a:p>
            <a:pPr marL="342900" indent="-342900">
              <a:buClr>
                <a:srgbClr val="00CCFF"/>
              </a:buClr>
              <a:buSzPct val="150000"/>
              <a:buFont typeface="Arial" panose="020B0604020202020204" pitchFamily="34" charset="0"/>
              <a:buChar char="•"/>
            </a:pPr>
            <a:r>
              <a:rPr lang="de-DE" sz="2400" dirty="0">
                <a:solidFill>
                  <a:schemeClr val="dk1"/>
                </a:solidFill>
                <a:latin typeface="+mn-lt"/>
                <a:ea typeface="Helvetica Neue"/>
                <a:cs typeface="Helvetica Neue"/>
                <a:sym typeface="Helvetica Neue"/>
              </a:rPr>
              <a:t>Senior*innen erkennen verschiedene Cyber-Bedrohungen, wie Phishing, Malware und Identitätsdiebstahl. Sie können Warnzeichen erkennen und Maßnahmen ergreifen, um zu vermeiden, dass sie diesen Bedrohungen zum Opfer fallen.</a:t>
            </a:r>
          </a:p>
          <a:p>
            <a:pPr marL="342900" indent="-342900">
              <a:buClr>
                <a:srgbClr val="00CCFF"/>
              </a:buClr>
              <a:buSzPct val="150000"/>
              <a:buFont typeface="Arial" panose="020B0604020202020204" pitchFamily="34" charset="0"/>
              <a:buChar char="•"/>
            </a:pPr>
            <a:endParaRPr lang="de-DE" sz="2400" dirty="0">
              <a:solidFill>
                <a:schemeClr val="dk1"/>
              </a:solidFill>
              <a:latin typeface="+mn-lt"/>
              <a:ea typeface="Helvetica Neue"/>
              <a:cs typeface="Helvetica Neue"/>
              <a:sym typeface="Helvetica Neue"/>
            </a:endParaRPr>
          </a:p>
          <a:p>
            <a:pPr marL="342900" indent="-342900">
              <a:buClr>
                <a:srgbClr val="00CCFF"/>
              </a:buClr>
              <a:buSzPct val="150000"/>
              <a:buFont typeface="Arial" panose="020B0604020202020204" pitchFamily="34" charset="0"/>
              <a:buChar char="•"/>
            </a:pPr>
            <a:r>
              <a:rPr lang="de-DE" sz="2400" dirty="0">
                <a:solidFill>
                  <a:schemeClr val="dk1"/>
                </a:solidFill>
                <a:latin typeface="+mn-lt"/>
                <a:ea typeface="Helvetica Neue"/>
                <a:cs typeface="Helvetica Neue"/>
                <a:sym typeface="Helvetica Neue"/>
              </a:rPr>
              <a:t>Die Senior*innen lernten, wie Technologie ihre Gesundheit unterstützen kann, indem sie Zugang zu Informationen, Gesundheitsüberwachung, Online-Communities und die Möglichkeit zur Verfolgung und Analyse von Gesundheitsdaten bietet.</a:t>
            </a:r>
            <a:endParaRPr lang="de-DE" sz="2400" dirty="0">
              <a:latin typeface="+mn-lt"/>
            </a:endParaRPr>
          </a:p>
          <a:p>
            <a:pPr>
              <a:buClr>
                <a:srgbClr val="00CCFF"/>
              </a:buClr>
              <a:buSzPct val="150000"/>
            </a:pPr>
            <a:endParaRPr lang="de-DE" sz="2400" dirty="0">
              <a:solidFill>
                <a:schemeClr val="dk1"/>
              </a:solidFill>
              <a:latin typeface="+mn-lt"/>
              <a:cs typeface="Helvetica Neue"/>
              <a:sym typeface="Helvetica Neue"/>
            </a:endParaRPr>
          </a:p>
          <a:p>
            <a:pPr>
              <a:buClr>
                <a:srgbClr val="00CCFF"/>
              </a:buClr>
              <a:buSzPct val="150000"/>
            </a:pPr>
            <a:endParaRPr lang="de-DE" sz="2400" dirty="0">
              <a:latin typeface="+mn-lt"/>
            </a:endParaRPr>
          </a:p>
          <a:p>
            <a:pPr marL="342900" marR="0" lvl="0" indent="-342900" algn="l" rtl="0">
              <a:spcBef>
                <a:spcPts val="0"/>
              </a:spcBef>
              <a:spcAft>
                <a:spcPts val="0"/>
              </a:spcAft>
              <a:buClr>
                <a:srgbClr val="00CCFF"/>
              </a:buClr>
              <a:buSzPct val="150000"/>
              <a:buFont typeface="Arial" panose="020B0604020202020204" pitchFamily="34" charset="0"/>
              <a:buChar char="•"/>
            </a:pPr>
            <a:endParaRPr lang="de-DE" sz="2400" dirty="0">
              <a:solidFill>
                <a:schemeClr val="dk1"/>
              </a:solidFill>
              <a:latin typeface="+mn-lt"/>
              <a:ea typeface="Helvetica Neue"/>
              <a:cs typeface="Helvetica Neue"/>
              <a:sym typeface="Helvetica Neue"/>
            </a:endParaRPr>
          </a:p>
        </p:txBody>
      </p:sp>
      <p:sp>
        <p:nvSpPr>
          <p:cNvPr id="2" name="Google Shape;118;p6">
            <a:extLst>
              <a:ext uri="{FF2B5EF4-FFF2-40B4-BE49-F238E27FC236}">
                <a16:creationId xmlns:a16="http://schemas.microsoft.com/office/drawing/2014/main" id="{9CDA3D43-6260-B1E1-8756-AECC1CE6FDAB}"/>
              </a:ext>
            </a:extLst>
          </p:cNvPr>
          <p:cNvSpPr txBox="1"/>
          <p:nvPr/>
        </p:nvSpPr>
        <p:spPr>
          <a:xfrm>
            <a:off x="1295399" y="1885117"/>
            <a:ext cx="68763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Zusammenfassung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13"/>
          <p:cNvSpPr/>
          <p:nvPr/>
        </p:nvSpPr>
        <p:spPr>
          <a:xfrm>
            <a:off x="1503600" y="3696970"/>
            <a:ext cx="15280800" cy="2893059"/>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de-DE">
              <a:latin typeface="+mn-lt"/>
            </a:endParaRPr>
          </a:p>
          <a:p>
            <a:pPr marL="342900" marR="0" lvl="0" indent="-342900" algn="l" rtl="0">
              <a:spcBef>
                <a:spcPts val="0"/>
              </a:spcBef>
              <a:spcAft>
                <a:spcPts val="0"/>
              </a:spcAft>
              <a:buClr>
                <a:schemeClr val="dk1"/>
              </a:buClr>
              <a:buSzPts val="3360"/>
              <a:buFont typeface="Wingdings" pitchFamily="2" charset="2"/>
              <a:buChar char="§"/>
            </a:pPr>
            <a:r>
              <a:rPr lang="de-DE" sz="2400">
                <a:latin typeface="+mn-lt"/>
              </a:rPr>
              <a:t>https://staysafeonline.org/</a:t>
            </a:r>
          </a:p>
          <a:p>
            <a:pPr marL="342900" marR="0" lvl="0" indent="-342900" algn="l" rtl="0">
              <a:spcBef>
                <a:spcPts val="0"/>
              </a:spcBef>
              <a:spcAft>
                <a:spcPts val="0"/>
              </a:spcAft>
              <a:buClr>
                <a:schemeClr val="dk1"/>
              </a:buClr>
              <a:buSzPts val="3360"/>
              <a:buFont typeface="Wingdings" pitchFamily="2" charset="2"/>
              <a:buChar char="§"/>
            </a:pPr>
            <a:r>
              <a:rPr lang="de-DE" sz="2400">
                <a:latin typeface="+mn-lt"/>
              </a:rPr>
              <a:t>https://www.consumer.ftc.gov/topics/online-security</a:t>
            </a:r>
          </a:p>
          <a:p>
            <a:pPr marL="342900" marR="0" lvl="0" indent="-342900" algn="l" rtl="0">
              <a:spcBef>
                <a:spcPts val="0"/>
              </a:spcBef>
              <a:spcAft>
                <a:spcPts val="0"/>
              </a:spcAft>
              <a:buClr>
                <a:schemeClr val="dk1"/>
              </a:buClr>
              <a:buSzPts val="3360"/>
              <a:buFont typeface="Wingdings" pitchFamily="2" charset="2"/>
              <a:buChar char="§"/>
            </a:pPr>
            <a:r>
              <a:rPr lang="de-DE" sz="2400">
                <a:latin typeface="+mn-lt"/>
              </a:rPr>
              <a:t>https://www.cisa.gov/cybersecurity</a:t>
            </a:r>
          </a:p>
          <a:p>
            <a:pPr marL="342900" marR="0" lvl="0" indent="-342900" algn="l" rtl="0">
              <a:spcBef>
                <a:spcPts val="0"/>
              </a:spcBef>
              <a:spcAft>
                <a:spcPts val="0"/>
              </a:spcAft>
              <a:buClr>
                <a:schemeClr val="dk1"/>
              </a:buClr>
              <a:buSzPts val="3360"/>
              <a:buFont typeface="Wingdings" pitchFamily="2" charset="2"/>
              <a:buChar char="§"/>
            </a:pPr>
            <a:r>
              <a:rPr lang="de-DE" sz="2400">
                <a:latin typeface="+mn-lt"/>
              </a:rPr>
              <a:t>https://www.getsafeonline.org/</a:t>
            </a:r>
          </a:p>
          <a:p>
            <a:pPr marL="342900" marR="0" lvl="0" indent="-342900" algn="l" rtl="0">
              <a:spcBef>
                <a:spcPts val="0"/>
              </a:spcBef>
              <a:spcAft>
                <a:spcPts val="0"/>
              </a:spcAft>
              <a:buClr>
                <a:schemeClr val="dk1"/>
              </a:buClr>
              <a:buSzPts val="3360"/>
              <a:buFont typeface="Wingdings" pitchFamily="2" charset="2"/>
              <a:buChar char="§"/>
            </a:pPr>
            <a:r>
              <a:rPr lang="de-DE" sz="2400">
                <a:latin typeface="+mn-lt"/>
              </a:rPr>
              <a:t>https://us.norton.com/internetsecurity</a:t>
            </a:r>
          </a:p>
          <a:p>
            <a:pPr marL="342900" marR="0" lvl="0" indent="-342900" algn="l" rtl="0">
              <a:spcBef>
                <a:spcPts val="0"/>
              </a:spcBef>
              <a:spcAft>
                <a:spcPts val="0"/>
              </a:spcAft>
              <a:buClr>
                <a:schemeClr val="dk1"/>
              </a:buClr>
              <a:buSzPts val="3360"/>
              <a:buFont typeface="Wingdings" pitchFamily="2" charset="2"/>
              <a:buChar char="§"/>
            </a:pPr>
            <a:r>
              <a:rPr lang="de-DE" sz="2400">
                <a:latin typeface="+mn-lt"/>
              </a:rPr>
              <a:t>https://www.staysmartonline.gov.au/</a:t>
            </a:r>
          </a:p>
          <a:p>
            <a:pPr marL="342900" marR="0" lvl="0" indent="-342900" algn="l" rtl="0">
              <a:spcBef>
                <a:spcPts val="0"/>
              </a:spcBef>
              <a:spcAft>
                <a:spcPts val="0"/>
              </a:spcAft>
              <a:buClr>
                <a:schemeClr val="dk1"/>
              </a:buClr>
              <a:buSzPts val="3360"/>
              <a:buFont typeface="Wingdings" pitchFamily="2" charset="2"/>
              <a:buChar char="§"/>
            </a:pPr>
            <a:r>
              <a:rPr lang="de-DE" sz="2400">
                <a:latin typeface="+mn-lt"/>
              </a:rPr>
              <a:t>https://www.commonsense.org/education/digital-citizenship/privacy-and-security</a:t>
            </a:r>
          </a:p>
        </p:txBody>
      </p:sp>
      <p:sp>
        <p:nvSpPr>
          <p:cNvPr id="2" name="Google Shape;118;p6">
            <a:extLst>
              <a:ext uri="{FF2B5EF4-FFF2-40B4-BE49-F238E27FC236}">
                <a16:creationId xmlns:a16="http://schemas.microsoft.com/office/drawing/2014/main" id="{3AAE725E-5919-5966-01DE-8509F7B839CD}"/>
              </a:ext>
            </a:extLst>
          </p:cNvPr>
          <p:cNvSpPr txBox="1"/>
          <p:nvPr/>
        </p:nvSpPr>
        <p:spPr>
          <a:xfrm>
            <a:off x="1295399" y="1885117"/>
            <a:ext cx="68763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Literaturverzeichnis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de-DE" sz="5400" b="1" dirty="0">
                <a:solidFill>
                  <a:schemeClr val="tx1"/>
                </a:solidFill>
                <a:latin typeface="+mn-lt"/>
                <a:ea typeface="Helvetica Neue"/>
                <a:cs typeface="Helvetica Neue"/>
                <a:sym typeface="Helvetica Neue"/>
              </a:rPr>
              <a:t>Vielen Dank!</a:t>
            </a:r>
            <a:endParaRPr lang="de-DE"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de-DE" sz="2400" b="1">
                <a:solidFill>
                  <a:srgbClr val="00CCFF"/>
                </a:solidFill>
                <a:latin typeface="+mn-lt"/>
              </a:rPr>
              <a:t>www.digital-boomer.eu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6761922"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Zielsetzungen</a:t>
            </a:r>
          </a:p>
        </p:txBody>
      </p:sp>
      <p:sp>
        <p:nvSpPr>
          <p:cNvPr id="99" name="Google Shape;99;p4"/>
          <p:cNvSpPr txBox="1"/>
          <p:nvPr/>
        </p:nvSpPr>
        <p:spPr>
          <a:xfrm>
            <a:off x="1348469" y="4702727"/>
            <a:ext cx="11465694" cy="289305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SzPct val="150000"/>
              <a:buFont typeface="Arial" panose="020B0604020202020204" pitchFamily="34" charset="0"/>
              <a:buChar char="•"/>
            </a:pPr>
            <a:r>
              <a:rPr lang="de-DE" sz="2400" dirty="0">
                <a:solidFill>
                  <a:schemeClr val="dk1"/>
                </a:solidFill>
                <a:latin typeface="+mn-lt"/>
                <a:ea typeface="Helvetica Neue"/>
                <a:cs typeface="Helvetica Neue"/>
                <a:sym typeface="Helvetica Neue"/>
              </a:rPr>
              <a:t>die Bedeutung der Cybersicherheit zu verstehen</a:t>
            </a:r>
          </a:p>
          <a:p>
            <a:pPr marL="342900" marR="0" lvl="0" indent="-342900" algn="l" rtl="0">
              <a:spcBef>
                <a:spcPts val="0"/>
              </a:spcBef>
              <a:spcAft>
                <a:spcPts val="0"/>
              </a:spcAft>
              <a:buClr>
                <a:srgbClr val="00CCFF"/>
              </a:buClr>
              <a:buSzPct val="150000"/>
              <a:buFont typeface="Arial" panose="020B0604020202020204" pitchFamily="34" charset="0"/>
              <a:buChar char="•"/>
            </a:pPr>
            <a:r>
              <a:rPr lang="de-DE" sz="2400" dirty="0">
                <a:solidFill>
                  <a:schemeClr val="dk1"/>
                </a:solidFill>
                <a:latin typeface="+mn-lt"/>
                <a:ea typeface="Helvetica Neue"/>
                <a:cs typeface="Helvetica Neue"/>
                <a:sym typeface="Helvetica Neue"/>
              </a:rPr>
              <a:t>Erkennen gängiger Cyber-Bedrohungen</a:t>
            </a:r>
          </a:p>
          <a:p>
            <a:pPr marL="342900" marR="0" lvl="0" indent="-342900" algn="l" rtl="0">
              <a:spcBef>
                <a:spcPts val="0"/>
              </a:spcBef>
              <a:spcAft>
                <a:spcPts val="0"/>
              </a:spcAft>
              <a:buClr>
                <a:srgbClr val="00CCFF"/>
              </a:buClr>
              <a:buSzPct val="150000"/>
              <a:buFont typeface="Arial" panose="020B0604020202020204" pitchFamily="34" charset="0"/>
              <a:buChar char="•"/>
            </a:pPr>
            <a:r>
              <a:rPr lang="de-DE" sz="2400" dirty="0">
                <a:solidFill>
                  <a:schemeClr val="dk1"/>
                </a:solidFill>
                <a:latin typeface="+mn-lt"/>
                <a:ea typeface="Helvetica Neue"/>
                <a:cs typeface="Helvetica Neue"/>
                <a:sym typeface="Helvetica Neue"/>
              </a:rPr>
              <a:t>Sicheres Surfen im Internet</a:t>
            </a:r>
          </a:p>
          <a:p>
            <a:pPr marL="342900" marR="0" lvl="0" indent="-342900" algn="l" rtl="0">
              <a:spcBef>
                <a:spcPts val="0"/>
              </a:spcBef>
              <a:spcAft>
                <a:spcPts val="0"/>
              </a:spcAft>
              <a:buClr>
                <a:srgbClr val="00CCFF"/>
              </a:buClr>
              <a:buSzPct val="150000"/>
              <a:buFont typeface="Arial" panose="020B0604020202020204" pitchFamily="34" charset="0"/>
              <a:buChar char="•"/>
            </a:pPr>
            <a:r>
              <a:rPr lang="de-DE" sz="2400" dirty="0">
                <a:solidFill>
                  <a:schemeClr val="dk1"/>
                </a:solidFill>
                <a:latin typeface="+mn-lt"/>
                <a:ea typeface="Helvetica Neue"/>
                <a:cs typeface="Helvetica Neue"/>
                <a:sym typeface="Helvetica Neue"/>
              </a:rPr>
              <a:t>Schutz persönlicher Informationen</a:t>
            </a:r>
          </a:p>
          <a:p>
            <a:pPr marL="342900" marR="0" lvl="0" indent="-342900" algn="l" rtl="0">
              <a:spcBef>
                <a:spcPts val="0"/>
              </a:spcBef>
              <a:spcAft>
                <a:spcPts val="0"/>
              </a:spcAft>
              <a:buClr>
                <a:srgbClr val="00CCFF"/>
              </a:buClr>
              <a:buSzPct val="150000"/>
              <a:buFont typeface="Arial" panose="020B0604020202020204" pitchFamily="34" charset="0"/>
              <a:buChar char="•"/>
            </a:pPr>
            <a:r>
              <a:rPr lang="de-DE" sz="2400" dirty="0">
                <a:solidFill>
                  <a:schemeClr val="dk1"/>
                </a:solidFill>
                <a:latin typeface="+mn-lt"/>
                <a:ea typeface="Helvetica Neue"/>
                <a:cs typeface="Helvetica Neue"/>
                <a:sym typeface="Helvetica Neue"/>
              </a:rPr>
              <a:t>Reagieren auf Cybervorfälle</a:t>
            </a:r>
          </a:p>
          <a:p>
            <a:pPr marL="342900" marR="0" lvl="0" indent="-342900" algn="l" rtl="0">
              <a:spcBef>
                <a:spcPts val="0"/>
              </a:spcBef>
              <a:spcAft>
                <a:spcPts val="0"/>
              </a:spcAft>
              <a:buClr>
                <a:srgbClr val="00CCFF"/>
              </a:buClr>
              <a:buSzPct val="150000"/>
              <a:buFont typeface="Arial" panose="020B0604020202020204" pitchFamily="34" charset="0"/>
              <a:buChar char="•"/>
            </a:pPr>
            <a:r>
              <a:rPr lang="de-DE" sz="2400" dirty="0">
                <a:solidFill>
                  <a:schemeClr val="dk1"/>
                </a:solidFill>
                <a:latin typeface="+mn-lt"/>
                <a:ea typeface="Helvetica Neue"/>
                <a:cs typeface="Helvetica Neue"/>
                <a:sym typeface="Helvetica Neue"/>
              </a:rPr>
              <a:t>Ermittlung der Risiken digitaler Technologien für Gesundheit und Wohlbefinden</a:t>
            </a:r>
          </a:p>
          <a:p>
            <a:pPr marL="342900" marR="0" lvl="0" indent="-342900" algn="l" rtl="0">
              <a:spcBef>
                <a:spcPts val="0"/>
              </a:spcBef>
              <a:spcAft>
                <a:spcPts val="0"/>
              </a:spcAft>
              <a:buClr>
                <a:srgbClr val="00CCFF"/>
              </a:buClr>
              <a:buSzPct val="150000"/>
              <a:buFont typeface="Arial" panose="020B0604020202020204" pitchFamily="34" charset="0"/>
              <a:buChar char="•"/>
            </a:pPr>
            <a:r>
              <a:rPr lang="de-DE" sz="2400" dirty="0">
                <a:solidFill>
                  <a:schemeClr val="dk1"/>
                </a:solidFill>
                <a:latin typeface="+mn-lt"/>
                <a:ea typeface="Helvetica Neue"/>
                <a:cs typeface="Helvetica Neue"/>
                <a:sym typeface="Helvetica Neue"/>
              </a:rPr>
              <a:t>Digitale Technologien für Gesundheit und Wohlbefinden nutzen</a:t>
            </a:r>
          </a:p>
          <a:p>
            <a:pPr marL="0" marR="0" lvl="0" indent="0" algn="l" rtl="0">
              <a:spcBef>
                <a:spcPts val="0"/>
              </a:spcBef>
              <a:spcAft>
                <a:spcPts val="0"/>
              </a:spcAft>
              <a:buNone/>
            </a:pPr>
            <a:endParaRPr lang="de-DE" dirty="0">
              <a:latin typeface="+mn-lt"/>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Am Ende dieses Moduls werden Sie in der Lage sein:</a:t>
            </a:r>
            <a:endParaRPr lang="de-DE"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34543" y="2926406"/>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25450" y="421894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3099950" y="3803466"/>
            <a:ext cx="1099751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Einführung in die Cybersicherheit</a:t>
            </a:r>
            <a:endParaRPr lang="de-DE"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7918774" y="2604875"/>
            <a:ext cx="3531103"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dirty="0">
                <a:solidFill>
                  <a:srgbClr val="00CCFF"/>
                </a:solidFill>
                <a:latin typeface="+mn-lt"/>
                <a:ea typeface="Helvetica Neue"/>
                <a:cs typeface="Helvetica Neue"/>
                <a:sym typeface="Helvetica Neue"/>
              </a:rPr>
              <a:t>Unit 1</a:t>
            </a:r>
            <a:endParaRPr lang="de-DE" sz="6000" b="1" i="0" u="none" strike="noStrike" cap="none" dirty="0">
              <a:solidFill>
                <a:srgbClr val="00CCFF"/>
              </a:solidFill>
              <a:latin typeface="+mn-lt"/>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Cybersicherheit</a:t>
            </a:r>
            <a:endParaRPr lang="de-DE">
              <a:solidFill>
                <a:schemeClr val="tx1"/>
              </a:solidFill>
              <a:latin typeface="+mn-lt"/>
            </a:endParaRPr>
          </a:p>
        </p:txBody>
      </p:sp>
      <p:sp>
        <p:nvSpPr>
          <p:cNvPr id="119" name="Google Shape;119;p6"/>
          <p:cNvSpPr txBox="1"/>
          <p:nvPr/>
        </p:nvSpPr>
        <p:spPr>
          <a:xfrm>
            <a:off x="1332000" y="2844000"/>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Verständnis von Cybersicherheits-Risiken</a:t>
            </a:r>
            <a:endParaRPr lang="de-DE" dirty="0">
              <a:solidFill>
                <a:srgbClr val="00CCFF"/>
              </a:solidFill>
              <a:latin typeface="+mn-lt"/>
            </a:endParaRPr>
          </a:p>
        </p:txBody>
      </p:sp>
      <p:sp>
        <p:nvSpPr>
          <p:cNvPr id="120" name="Google Shape;120;p6"/>
          <p:cNvSpPr txBox="1"/>
          <p:nvPr/>
        </p:nvSpPr>
        <p:spPr>
          <a:xfrm>
            <a:off x="1332000" y="3528000"/>
            <a:ext cx="13077174" cy="51706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Betrachten Sie Cybersicherheitsrisiken als </a:t>
            </a:r>
            <a:r>
              <a:rPr lang="de-DE" sz="2200" b="1" dirty="0">
                <a:solidFill>
                  <a:schemeClr val="dk1"/>
                </a:solidFill>
                <a:latin typeface="+mn-lt"/>
                <a:ea typeface="Helvetica Neue"/>
                <a:cs typeface="Helvetica Neue"/>
                <a:sym typeface="Helvetica Neue"/>
              </a:rPr>
              <a:t>potenzielle Gefahren, wenn Sie online gehen</a:t>
            </a:r>
            <a:r>
              <a:rPr lang="de-DE" sz="2200" dirty="0">
                <a:solidFill>
                  <a:schemeClr val="dk1"/>
                </a:solidFill>
                <a:latin typeface="+mn-lt"/>
                <a:ea typeface="Helvetica Neue"/>
                <a:cs typeface="Helvetica Neue"/>
                <a:sym typeface="Helvetica Neue"/>
              </a:rPr>
              <a:t>. Genauso wie Sie in der physischen Welt Vorsichtsmaßnahmen treffen, z. B. Ihre Türen abschließen, können Sie sich auch in der digitalen Welt schützen, wenn Sie sich der Cyberrisiken bewusst sind. Zu diesen Risiken gehören z. B. Hacker, die versuchen, Ihre persönlichen Daten zu stehlen, Betrüger*innen, die Sie dazu verleiten, Ihr Geld herauszugeben, oder Viren, die Ihren Computer schädigen können. Darüber hinaus </a:t>
            </a:r>
            <a:r>
              <a:rPr lang="de-DE" sz="2200" b="1" dirty="0">
                <a:solidFill>
                  <a:schemeClr val="dk1"/>
                </a:solidFill>
                <a:latin typeface="+mn-lt"/>
                <a:ea typeface="Helvetica Neue"/>
                <a:cs typeface="Helvetica Neue"/>
                <a:sym typeface="Helvetica Neue"/>
              </a:rPr>
              <a:t>legt </a:t>
            </a:r>
            <a:r>
              <a:rPr lang="de-DE" sz="2200" dirty="0">
                <a:solidFill>
                  <a:schemeClr val="dk1"/>
                </a:solidFill>
                <a:latin typeface="+mn-lt"/>
                <a:ea typeface="Helvetica Neue"/>
                <a:cs typeface="Helvetica Neue"/>
                <a:sym typeface="Helvetica Neue"/>
              </a:rPr>
              <a:t>die Cybersicherheit </a:t>
            </a:r>
            <a:r>
              <a:rPr lang="de-DE" sz="2200" b="1" dirty="0">
                <a:solidFill>
                  <a:schemeClr val="dk1"/>
                </a:solidFill>
                <a:latin typeface="+mn-lt"/>
                <a:ea typeface="Helvetica Neue"/>
                <a:cs typeface="Helvetica Neue"/>
                <a:sym typeface="Helvetica Neue"/>
              </a:rPr>
              <a:t>den Schwerpunkt auf der Kultivierung einer sicherheitsbewussten Kultur </a:t>
            </a:r>
            <a:r>
              <a:rPr lang="de-DE" sz="2200" dirty="0">
                <a:solidFill>
                  <a:schemeClr val="dk1"/>
                </a:solidFill>
                <a:latin typeface="+mn-lt"/>
                <a:ea typeface="Helvetica Neue"/>
                <a:cs typeface="Helvetica Neue"/>
                <a:sym typeface="Helvetica Neue"/>
              </a:rPr>
              <a:t>durch die Förderung des Bewusstseins und die Aufklärung über sichere Online-Praktiken.</a:t>
            </a: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Wenn Sie sich über diese Risiken informieren, können Sie </a:t>
            </a:r>
            <a:r>
              <a:rPr lang="de-DE" sz="2200" b="1" dirty="0">
                <a:solidFill>
                  <a:schemeClr val="dk1"/>
                </a:solidFill>
                <a:latin typeface="+mn-lt"/>
                <a:ea typeface="Helvetica Neue"/>
                <a:cs typeface="Helvetica Neue"/>
                <a:sym typeface="Helvetica Neue"/>
              </a:rPr>
              <a:t>sich besser schützen</a:t>
            </a:r>
            <a:r>
              <a:rPr lang="de-DE" sz="2200" dirty="0">
                <a:solidFill>
                  <a:schemeClr val="dk1"/>
                </a:solidFill>
                <a:latin typeface="+mn-lt"/>
                <a:ea typeface="Helvetica Neue"/>
                <a:cs typeface="Helvetica Neue"/>
                <a:sym typeface="Helvetica Neue"/>
              </a:rPr>
              <a:t>. Das ist so, als würden Sie die Anzeichen eines rutschigen Bodens kennen, damit Sie vorsichtig gehen und nicht stürzen können. Wir werden häufige Cyber-Risiken erörtern und wie man sie erkennt, damit Sie sich in der Online-Welt sicher bewegen und fundierte Entscheidungen treffen können, um sich und Ihre Daten zu schützen. Denken Sie daran: </a:t>
            </a:r>
            <a:r>
              <a:rPr lang="de-DE" sz="2200" b="1" dirty="0">
                <a:solidFill>
                  <a:schemeClr val="dk1"/>
                </a:solidFill>
                <a:latin typeface="+mn-lt"/>
                <a:ea typeface="Helvetica Neue"/>
                <a:cs typeface="Helvetica Neue"/>
                <a:sym typeface="Helvetica Neue"/>
              </a:rPr>
              <a:t>Wissen ist Macht</a:t>
            </a:r>
            <a:r>
              <a:rPr lang="de-DE" sz="2200" dirty="0">
                <a:solidFill>
                  <a:schemeClr val="dk1"/>
                </a:solidFill>
                <a:latin typeface="+mn-lt"/>
                <a:ea typeface="Helvetica Neue"/>
                <a:cs typeface="Helvetica Neue"/>
                <a:sym typeface="Helvetica Neue"/>
              </a:rPr>
              <a:t>, und wenn Sie die Risiken der Cybersicherheit verstehen, machen Sie einen wichtigen Schritt, um sich online zu schützen.</a:t>
            </a:r>
          </a:p>
          <a:p>
            <a:pPr marL="0" marR="0" lvl="0" indent="0" algn="l" rtl="0">
              <a:spcBef>
                <a:spcPts val="0"/>
              </a:spcBef>
              <a:spcAft>
                <a:spcPts val="0"/>
              </a:spcAft>
              <a:buNone/>
            </a:pPr>
            <a:endParaRPr lang="de-DE" sz="2200" dirty="0">
              <a:latin typeface="+mn-lt"/>
            </a:endParaRPr>
          </a:p>
        </p:txBody>
      </p:sp>
      <p:pic>
        <p:nvPicPr>
          <p:cNvPr id="3" name="Picture 2">
            <a:extLst>
              <a:ext uri="{FF2B5EF4-FFF2-40B4-BE49-F238E27FC236}">
                <a16:creationId xmlns:a16="http://schemas.microsoft.com/office/drawing/2014/main" id="{F85D51E8-78BA-1568-AA98-8915ADF93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66453" y="6434349"/>
            <a:ext cx="3651889" cy="20953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 Häufige Arten von Cyber-Bedrohungen</a:t>
            </a:r>
            <a:endParaRPr lang="de-DE" dirty="0">
              <a:solidFill>
                <a:srgbClr val="00CCFF"/>
              </a:solidFill>
              <a:latin typeface="+mn-lt"/>
            </a:endParaRPr>
          </a:p>
        </p:txBody>
      </p:sp>
      <p:sp>
        <p:nvSpPr>
          <p:cNvPr id="120" name="Google Shape;120;p6"/>
          <p:cNvSpPr txBox="1"/>
          <p:nvPr/>
        </p:nvSpPr>
        <p:spPr>
          <a:xfrm>
            <a:off x="1332000" y="3528000"/>
            <a:ext cx="16140454"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In dieser Lektion werden wir uns mit den gängigen Arten von </a:t>
            </a:r>
            <a:r>
              <a:rPr lang="de-DE" sz="2200" b="1" dirty="0">
                <a:solidFill>
                  <a:schemeClr val="dk1"/>
                </a:solidFill>
                <a:latin typeface="+mn-lt"/>
                <a:ea typeface="Helvetica Neue"/>
                <a:cs typeface="Helvetica Neue"/>
                <a:sym typeface="Helvetica Neue"/>
              </a:rPr>
              <a:t>Cyber-Bedrohungen </a:t>
            </a:r>
            <a:r>
              <a:rPr lang="de-DE" sz="2200" dirty="0">
                <a:solidFill>
                  <a:schemeClr val="dk1"/>
                </a:solidFill>
                <a:latin typeface="+mn-lt"/>
                <a:ea typeface="Helvetica Neue"/>
                <a:cs typeface="Helvetica Neue"/>
                <a:sym typeface="Helvetica Neue"/>
              </a:rPr>
              <a:t>befassen, d. h. mit den verschiedenen Methoden, mit denen böswillige Akteure versuchen, Ihnen oder Ihrem Computer zu schaden, wenn Sie das Internet nutzen. Wenn Sie diese Bedrohungen verstehen, können Sie sich schützen und mögliche Schäden vermeiden. Lassen Sie es uns in einfachen Worten ausdrücken.</a:t>
            </a: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Stellen Sie sich Cyber-Bedrohungen als hinterhältige Tricks oder Fallen vor, die böse Menschen im Internet benutzen. Sie wollen Ihre persönlichen Daten stehlen, Ihren Computer mit schädlicher Software infizieren oder Sie mit einem Trick dazu bringen, ihnen Ihr Geld zu geben. Zu den häufigsten Arten von Cyber-Bedrohungen gehören Phishing, Malware und Identitätsdiebstahl.</a:t>
            </a:r>
          </a:p>
          <a:p>
            <a:pPr marL="0" marR="0" lvl="0" indent="0" algn="l"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Phishing ist eine gefälschte E-Mail oder Nachricht, die vorgibt, von einer Person zu stammen, der Sie vertrauen, die aber versucht, Sie dazu zu bringen, Ihre persönlichen Daten preiszugeben. Es ist so, als würde sich jemand als Freund ausgeben, um an Ihre Geheimnisse zu gelangen. </a:t>
            </a:r>
            <a:r>
              <a:rPr lang="de-DE" sz="2200" b="1" dirty="0">
                <a:solidFill>
                  <a:schemeClr val="dk1"/>
                </a:solidFill>
                <a:latin typeface="+mn-lt"/>
                <a:ea typeface="Helvetica Neue"/>
                <a:cs typeface="Helvetica Neue"/>
                <a:sym typeface="Helvetica Neue"/>
              </a:rPr>
              <a:t>Häufig vorkommende Phishing-Nachrichten sind</a:t>
            </a:r>
            <a:r>
              <a:rPr lang="de-DE" sz="2200" dirty="0">
                <a:solidFill>
                  <a:schemeClr val="dk1"/>
                </a:solidFill>
                <a:latin typeface="+mn-lt"/>
                <a:ea typeface="Helvetica Neue"/>
                <a:cs typeface="Helvetica Neue"/>
                <a:sym typeface="Helvetica Neue"/>
              </a:rPr>
              <a:t>: gefälschte E-Mails von der Bank, falsche Meldungen über Gewinne aus Glücksspielen oder Gratisgewinne, gefälschte Konten von Anbietern von IT- oder Zahlungsdiensten oder Internetshops, falsche Bestätigungen angeblicher Bestellungen oder falsche Zahlungserinnerungen, falsche Nachrichten über Datenschutzrichtlinien oder Bedingungen, die man akzeptieren sollte.</a:t>
            </a:r>
          </a:p>
          <a:p>
            <a:pPr marL="0" marR="0" lvl="0" indent="0" algn="l" rtl="0">
              <a:spcBef>
                <a:spcPts val="0"/>
              </a:spcBef>
              <a:spcAft>
                <a:spcPts val="0"/>
              </a:spcAft>
              <a:buNone/>
            </a:pPr>
            <a:endParaRPr lang="de-DE" sz="2200" dirty="0">
              <a:latin typeface="+mn-lt"/>
            </a:endParaRPr>
          </a:p>
        </p:txBody>
      </p:sp>
      <p:sp>
        <p:nvSpPr>
          <p:cNvPr id="2" name="Google Shape;118;p6">
            <a:extLst>
              <a:ext uri="{FF2B5EF4-FFF2-40B4-BE49-F238E27FC236}">
                <a16:creationId xmlns:a16="http://schemas.microsoft.com/office/drawing/2014/main" id="{C251DE5A-1102-9A9C-6E3C-36000405C967}"/>
              </a:ext>
            </a:extLst>
          </p:cNvPr>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Cybersicherheit</a:t>
            </a:r>
            <a:endParaRPr lang="de-DE">
              <a:solidFill>
                <a:schemeClr val="tx1"/>
              </a:solidFill>
              <a:latin typeface="+mn-lt"/>
            </a:endParaRPr>
          </a:p>
        </p:txBody>
      </p:sp>
    </p:spTree>
    <p:extLst>
      <p:ext uri="{BB962C8B-B14F-4D97-AF65-F5344CB8AC3E}">
        <p14:creationId xmlns:p14="http://schemas.microsoft.com/office/powerpoint/2010/main" val="322827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 Häufige Arten von Cyber-Bedrohungen</a:t>
            </a:r>
            <a:endParaRPr lang="de-DE" dirty="0">
              <a:solidFill>
                <a:srgbClr val="00CCFF"/>
              </a:solidFill>
              <a:latin typeface="+mn-lt"/>
            </a:endParaRPr>
          </a:p>
        </p:txBody>
      </p:sp>
      <p:sp>
        <p:nvSpPr>
          <p:cNvPr id="120" name="Google Shape;120;p6"/>
          <p:cNvSpPr txBox="1"/>
          <p:nvPr/>
        </p:nvSpPr>
        <p:spPr>
          <a:xfrm>
            <a:off x="1332000" y="3528000"/>
            <a:ext cx="16140454" cy="58477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Die Phishing-E-Mail-Nachricht kann lauten: Ihre Kreditkarte ist abgelaufen, Ihr Konto ist abgelaufen, vorübergehend gesperrt, oder bestätigen Sie Ihre Anmeldedaten. Layout (Corporate Design), Absenderadresse oder direkte Begrüßung des Nutzers können den Eindruck erwecken, es handele sich um eine E-Mail einer Bank oder eines anderen Dienstleisters. E-Mail-Nachrichten im HTML-Format zeigen dem Empfänger einen "legalen" Link an, der im Hintergrund einen versteckten Link enthält, der direkt zu betrügerischen oder bösartigen Inhalten führt.</a:t>
            </a:r>
          </a:p>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Malware ist wie ein Virus, der Ihren Computer infizieren und Schaden anrichten kann. Sie kann Ihren Computer verlangsamen oder sogar Ihre persönlichen Daten stehlen. </a:t>
            </a:r>
          </a:p>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Von Identitätsdiebstahl spricht man, wenn jemand Ihre persönlichen Daten wie Ihren Namen, Ihre Adresse oder Ihre Kreditkartendaten stiehlt und sie ohne Ihre Zustimmung verwendet. Jemand gibt sich als Sie aus und verwendet Ihr Geld oder kauft Dinge in Ihrem Namen.</a:t>
            </a:r>
          </a:p>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Identitätsdiebe können in ihre E-Mail-Nachrichten auch Schadprogramme wie Viren integrieren oder Trojaner-Software als Link, Anhang oder Quellcode in einer E-Mail-Nachricht im HTML-Format. Ein Klick auf das Bild in der Phishing-Nachricht kann schwerwiegende Folgen haben. Betrüger*innen, die Identitäten stehlen, verwenden oft Adressen, die sich nur geringfügig von den Originaladressen unterscheiden. Ein Identitätsdieb kann Zeichen ersetzen, um gefälschte URLs zu erstellen. Zum Beispiel können statt der Originaladressen wie http://www.onlinebank.com.hr gefälschte Vertretungsadressen wie http://www.on1inebank.com.hr verwendet werden.</a:t>
            </a:r>
          </a:p>
          <a:p>
            <a:pPr marL="0" marR="0" lvl="0" indent="0" algn="l" rtl="0">
              <a:spcBef>
                <a:spcPts val="0"/>
              </a:spcBef>
              <a:spcAft>
                <a:spcPts val="0"/>
              </a:spcAft>
              <a:buNone/>
            </a:pPr>
            <a:endParaRPr lang="de-DE" sz="2200" dirty="0">
              <a:latin typeface="+mn-lt"/>
            </a:endParaRPr>
          </a:p>
        </p:txBody>
      </p:sp>
      <p:sp>
        <p:nvSpPr>
          <p:cNvPr id="2" name="Google Shape;118;p6">
            <a:extLst>
              <a:ext uri="{FF2B5EF4-FFF2-40B4-BE49-F238E27FC236}">
                <a16:creationId xmlns:a16="http://schemas.microsoft.com/office/drawing/2014/main" id="{36DAA68D-47B1-4EF4-7DB9-B9C8D2A40364}"/>
              </a:ext>
            </a:extLst>
          </p:cNvPr>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Cybersicherheit</a:t>
            </a:r>
            <a:endParaRPr lang="de-DE">
              <a:solidFill>
                <a:schemeClr val="tx1"/>
              </a:solidFill>
              <a:latin typeface="+mn-lt"/>
            </a:endParaRPr>
          </a:p>
        </p:txBody>
      </p:sp>
    </p:spTree>
    <p:extLst>
      <p:ext uri="{BB962C8B-B14F-4D97-AF65-F5344CB8AC3E}">
        <p14:creationId xmlns:p14="http://schemas.microsoft.com/office/powerpoint/2010/main" val="276486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 Häufige Arten von Cyber-Bedrohungen</a:t>
            </a:r>
            <a:endParaRPr lang="de-DE" dirty="0">
              <a:solidFill>
                <a:srgbClr val="00CCFF"/>
              </a:solidFill>
              <a:latin typeface="+mn-lt"/>
            </a:endParaRPr>
          </a:p>
        </p:txBody>
      </p:sp>
      <p:sp>
        <p:nvSpPr>
          <p:cNvPr id="120" name="Google Shape;120;p6"/>
          <p:cNvSpPr txBox="1"/>
          <p:nvPr/>
        </p:nvSpPr>
        <p:spPr>
          <a:xfrm>
            <a:off x="1332000" y="3528000"/>
            <a:ext cx="16140454" cy="65248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chemeClr val="dk1"/>
                </a:solidFill>
                <a:latin typeface="+mn-lt"/>
              </a:rPr>
              <a:t>Wie kann man erkennen, ob etwas bösartig ist?</a:t>
            </a:r>
          </a:p>
          <a:p>
            <a:pPr marL="342900" marR="0" lvl="0" indent="-342900" algn="l" rtl="0">
              <a:spcBef>
                <a:spcPts val="0"/>
              </a:spcBef>
              <a:spcAft>
                <a:spcPts val="0"/>
              </a:spcAft>
              <a:buFont typeface="Arial" panose="020B0604020202020204" pitchFamily="34" charset="0"/>
              <a:buChar char="•"/>
            </a:pPr>
            <a:r>
              <a:rPr lang="de-DE" sz="2200" b="1" dirty="0">
                <a:solidFill>
                  <a:schemeClr val="dk1"/>
                </a:solidFill>
                <a:latin typeface="+mn-lt"/>
              </a:rPr>
              <a:t>GEFÄLSCHTE ABSENDERADRESSE</a:t>
            </a:r>
          </a:p>
          <a:p>
            <a:pPr marL="0" marR="0" lvl="0" indent="0" algn="l" rtl="0">
              <a:spcBef>
                <a:spcPts val="0"/>
              </a:spcBef>
              <a:spcAft>
                <a:spcPts val="0"/>
              </a:spcAft>
              <a:buNone/>
            </a:pPr>
            <a:r>
              <a:rPr lang="de-DE" sz="2200" dirty="0">
                <a:solidFill>
                  <a:schemeClr val="dk1"/>
                </a:solidFill>
                <a:latin typeface="+mn-lt"/>
              </a:rPr>
              <a:t>Fahren Sie mit der Maus über die Adresse des Absenders. Enthält die E-Mail-Adresse verdächtige Elemente? Gibt es Rechtschreibfehler in der Adresse, auch wenn sie unbedeutend sind?</a:t>
            </a:r>
          </a:p>
          <a:p>
            <a:pPr marL="342900" marR="0" lvl="0" indent="-342900" algn="l" rtl="0">
              <a:spcBef>
                <a:spcPts val="0"/>
              </a:spcBef>
              <a:spcAft>
                <a:spcPts val="0"/>
              </a:spcAft>
              <a:buFont typeface="Arial" panose="020B0604020202020204" pitchFamily="34" charset="0"/>
              <a:buChar char="•"/>
            </a:pPr>
            <a:r>
              <a:rPr lang="de-DE" sz="2200" b="1" dirty="0">
                <a:solidFill>
                  <a:schemeClr val="dk1"/>
                </a:solidFill>
                <a:latin typeface="+mn-lt"/>
              </a:rPr>
              <a:t>ERSUCHEN UM VERTRAULICHE DATEN</a:t>
            </a:r>
          </a:p>
          <a:p>
            <a:pPr marL="0" marR="0" lvl="0" indent="0" algn="l" rtl="0">
              <a:spcBef>
                <a:spcPts val="0"/>
              </a:spcBef>
              <a:spcAft>
                <a:spcPts val="0"/>
              </a:spcAft>
              <a:buNone/>
            </a:pPr>
            <a:r>
              <a:rPr lang="de-DE" sz="2200" dirty="0">
                <a:solidFill>
                  <a:schemeClr val="dk1"/>
                </a:solidFill>
                <a:latin typeface="+mn-lt"/>
              </a:rPr>
              <a:t>Fordert Sie der in der E-Mail enthaltene Link zur Eingabe persönlicher Daten auf? Werden Sie aufgefordert, vertrauliche Informationen wie PINs oder Passwörter anzugeben?</a:t>
            </a:r>
          </a:p>
          <a:p>
            <a:pPr marL="342900" marR="0" lvl="0" indent="-342900" algn="l" rtl="0">
              <a:spcBef>
                <a:spcPts val="0"/>
              </a:spcBef>
              <a:spcAft>
                <a:spcPts val="0"/>
              </a:spcAft>
              <a:buFont typeface="Arial" panose="020B0604020202020204" pitchFamily="34" charset="0"/>
              <a:buChar char="•"/>
            </a:pPr>
            <a:r>
              <a:rPr lang="de-DE" sz="2200" b="1" dirty="0">
                <a:solidFill>
                  <a:schemeClr val="dk1"/>
                </a:solidFill>
                <a:latin typeface="+mn-lt"/>
              </a:rPr>
              <a:t>DRINGLICHKEIT</a:t>
            </a:r>
          </a:p>
          <a:p>
            <a:pPr marR="0" lvl="0" algn="l" rtl="0">
              <a:spcBef>
                <a:spcPts val="0"/>
              </a:spcBef>
              <a:spcAft>
                <a:spcPts val="0"/>
              </a:spcAft>
            </a:pPr>
            <a:r>
              <a:rPr lang="de-DE" sz="2200" dirty="0">
                <a:solidFill>
                  <a:schemeClr val="dk1"/>
                </a:solidFill>
                <a:latin typeface="+mn-lt"/>
              </a:rPr>
              <a:t>Fordert die E-Mail Sie zu sofortigem oder dringendem Handeln auf? Enthält die Nachricht eine Drohung oder eine Warnung?</a:t>
            </a:r>
          </a:p>
          <a:p>
            <a:pPr marL="342900" marR="0" lvl="0" indent="-342900" algn="l" rtl="0">
              <a:spcBef>
                <a:spcPts val="0"/>
              </a:spcBef>
              <a:spcAft>
                <a:spcPts val="0"/>
              </a:spcAft>
              <a:buFont typeface="Arial" panose="020B0604020202020204" pitchFamily="34" charset="0"/>
              <a:buChar char="•"/>
            </a:pPr>
            <a:r>
              <a:rPr lang="de-DE" sz="2200" b="1" dirty="0">
                <a:solidFill>
                  <a:schemeClr val="dk1"/>
                </a:solidFill>
                <a:latin typeface="+mn-lt"/>
              </a:rPr>
              <a:t>LINKS ZU GEFÄLSCHTEN WEBSITES</a:t>
            </a:r>
          </a:p>
          <a:p>
            <a:pPr marL="0" marR="0" lvl="0" indent="0" algn="l" rtl="0">
              <a:spcBef>
                <a:spcPts val="0"/>
              </a:spcBef>
              <a:spcAft>
                <a:spcPts val="0"/>
              </a:spcAft>
              <a:buNone/>
            </a:pPr>
            <a:r>
              <a:rPr lang="de-DE" sz="2200" dirty="0">
                <a:solidFill>
                  <a:schemeClr val="dk1"/>
                </a:solidFill>
                <a:latin typeface="+mn-lt"/>
              </a:rPr>
              <a:t>Welche URL wird angezeigt, wenn Sie mit der Maus auf einen Link klicken? Handelt es sich um eine sichere Seite (URL sollte mit "https://" beginnen) und ist sie verschlüsselt (Schlosssymbol vor der URL)?</a:t>
            </a:r>
          </a:p>
          <a:p>
            <a:pPr marL="342900" marR="0" lvl="0" indent="-342900" algn="l" rtl="0">
              <a:spcBef>
                <a:spcPts val="0"/>
              </a:spcBef>
              <a:spcAft>
                <a:spcPts val="0"/>
              </a:spcAft>
              <a:buFont typeface="Arial" panose="020B0604020202020204" pitchFamily="34" charset="0"/>
              <a:buChar char="•"/>
            </a:pPr>
            <a:r>
              <a:rPr lang="de-DE" sz="2200" b="1" dirty="0">
                <a:solidFill>
                  <a:schemeClr val="dk1"/>
                </a:solidFill>
                <a:latin typeface="+mn-lt"/>
              </a:rPr>
              <a:t>SELTSAME FORMULIERUNGEN UND RECHTSCHREIBFEHLER</a:t>
            </a:r>
          </a:p>
          <a:p>
            <a:pPr marL="0" marR="0" lvl="0" indent="0" algn="l" rtl="0">
              <a:spcBef>
                <a:spcPts val="0"/>
              </a:spcBef>
              <a:spcAft>
                <a:spcPts val="0"/>
              </a:spcAft>
              <a:buNone/>
            </a:pPr>
            <a:r>
              <a:rPr lang="de-DE" sz="2200" dirty="0">
                <a:solidFill>
                  <a:schemeClr val="dk1"/>
                </a:solidFill>
                <a:latin typeface="+mn-lt"/>
              </a:rPr>
              <a:t>Ist die E-Mail-Begrüßung allgemein gehalten? Enthält sie Rechtschreibfehler, falsche Zeichensetzung oder Sonderzeichen?</a:t>
            </a:r>
          </a:p>
          <a:p>
            <a:pPr marL="0" marR="0" lvl="0" indent="0" algn="l" rtl="0">
              <a:spcBef>
                <a:spcPts val="0"/>
              </a:spcBef>
              <a:spcAft>
                <a:spcPts val="0"/>
              </a:spcAft>
              <a:buNone/>
            </a:pPr>
            <a:r>
              <a:rPr lang="de-DE" sz="2200" dirty="0">
                <a:solidFill>
                  <a:schemeClr val="dk1"/>
                </a:solidFill>
                <a:latin typeface="+mn-lt"/>
              </a:rPr>
              <a:t>Wenn Sie sich über diese häufigen Arten von Cyber-Bedrohungen informieren, können Sie sie erkennen und Schritte unternehmen, um sich zu schützen. Wir werden Strategien erörtern, um sicher zu bleiben und zu vermeiden, dass Sie diesen Bedrohungen zum Opfer fallen, damit Sie die Online-Welt mit Vertrauen und Seelenfrieden genießen können.</a:t>
            </a:r>
          </a:p>
          <a:p>
            <a:pPr marL="0" marR="0" lvl="0" indent="0" algn="l" rtl="0">
              <a:spcBef>
                <a:spcPts val="0"/>
              </a:spcBef>
              <a:spcAft>
                <a:spcPts val="0"/>
              </a:spcAft>
              <a:buNone/>
            </a:pPr>
            <a:endParaRPr lang="de-DE" sz="2200" dirty="0">
              <a:latin typeface="+mn-lt"/>
            </a:endParaRPr>
          </a:p>
          <a:p>
            <a:pPr marL="0" marR="0" lvl="0" indent="0" algn="l" rtl="0">
              <a:spcBef>
                <a:spcPts val="0"/>
              </a:spcBef>
              <a:spcAft>
                <a:spcPts val="0"/>
              </a:spcAft>
              <a:buNone/>
            </a:pPr>
            <a:endParaRPr lang="de-DE" sz="2200" dirty="0">
              <a:latin typeface="+mn-lt"/>
            </a:endParaRPr>
          </a:p>
        </p:txBody>
      </p:sp>
      <p:sp>
        <p:nvSpPr>
          <p:cNvPr id="2" name="Google Shape;118;p6">
            <a:extLst>
              <a:ext uri="{FF2B5EF4-FFF2-40B4-BE49-F238E27FC236}">
                <a16:creationId xmlns:a16="http://schemas.microsoft.com/office/drawing/2014/main" id="{7CEF9766-7CAF-BBF7-0E4A-7860EA0C169C}"/>
              </a:ext>
            </a:extLst>
          </p:cNvPr>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Cybersicherheit</a:t>
            </a:r>
            <a:endParaRPr lang="de-DE">
              <a:solidFill>
                <a:schemeClr val="tx1"/>
              </a:solidFill>
              <a:latin typeface="+mn-lt"/>
            </a:endParaRPr>
          </a:p>
        </p:txBody>
      </p:sp>
    </p:spTree>
    <p:extLst>
      <p:ext uri="{BB962C8B-B14F-4D97-AF65-F5344CB8AC3E}">
        <p14:creationId xmlns:p14="http://schemas.microsoft.com/office/powerpoint/2010/main" val="89466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332000" y="2844000"/>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dirty="0">
                <a:solidFill>
                  <a:srgbClr val="00CCFF"/>
                </a:solidFill>
                <a:latin typeface="+mn-lt"/>
                <a:ea typeface="Helvetica Neue"/>
                <a:cs typeface="Helvetica Neue"/>
                <a:sym typeface="Helvetica Neue"/>
              </a:rPr>
              <a:t>Bedeutung der Cybersicherheit für Senior*innen</a:t>
            </a:r>
            <a:endParaRPr lang="de-DE" dirty="0">
              <a:solidFill>
                <a:srgbClr val="00CCFF"/>
              </a:solidFill>
              <a:latin typeface="+mn-lt"/>
            </a:endParaRPr>
          </a:p>
        </p:txBody>
      </p:sp>
      <p:sp>
        <p:nvSpPr>
          <p:cNvPr id="120" name="Google Shape;120;p6"/>
          <p:cNvSpPr txBox="1"/>
          <p:nvPr/>
        </p:nvSpPr>
        <p:spPr>
          <a:xfrm>
            <a:off x="1332000" y="3528000"/>
            <a:ext cx="16140454"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chemeClr val="dk1"/>
                </a:solidFill>
                <a:latin typeface="+mn-lt"/>
              </a:rPr>
              <a:t>Betrachten Sie die Cybersicherheit als Ihren persönlichen Bodyguard in der digitalen Welt, der sich um Ihr Wohlergehen kümmert. Es ist, als hätte man jemanden, der über einen wacht und dafür sorgt, dass die persönlichen Daten und Geräte sicher bleiben. Um die Cybersicherheit zu gewährleisten, müssen wir sichere Online-Gewohnheiten praktizieren, z. B. sichere und eindeutige Passwörter erstellen, beim Klicken auf verdächtige Links oder beim Herunterladen von Dateien aus unbekannten Quellen vorsichtig sein und unsere Geräte und Software auf dem neuesten Stand halten.</a:t>
            </a:r>
          </a:p>
          <a:p>
            <a:pPr marL="342900" marR="0" lvl="0" indent="-342900" algn="l" rtl="0">
              <a:spcBef>
                <a:spcPts val="0"/>
              </a:spcBef>
              <a:spcAft>
                <a:spcPts val="0"/>
              </a:spcAft>
              <a:buFont typeface="Arial" panose="020B0604020202020204" pitchFamily="34" charset="0"/>
              <a:buChar char="•"/>
            </a:pPr>
            <a:r>
              <a:rPr lang="de-DE" sz="2200" dirty="0">
                <a:solidFill>
                  <a:schemeClr val="dk1"/>
                </a:solidFill>
                <a:latin typeface="+mn-lt"/>
              </a:rPr>
              <a:t>Bestätigen Sie niemals Ihre Kontonummer, Ihr Passwort oder andere geheime Informationen, wenn Sie in einer E-Mail-Nachricht dazu aufgefordert werden. Echte Banken und Unternehmen würden dies aus Sicherheitsgründen niemals tun. </a:t>
            </a:r>
          </a:p>
          <a:p>
            <a:pPr marL="342900" marR="0" lvl="0" indent="-342900" algn="l" rtl="0">
              <a:spcBef>
                <a:spcPts val="0"/>
              </a:spcBef>
              <a:spcAft>
                <a:spcPts val="0"/>
              </a:spcAft>
              <a:buFont typeface="Arial" panose="020B0604020202020204" pitchFamily="34" charset="0"/>
              <a:buChar char="•"/>
            </a:pPr>
            <a:r>
              <a:rPr lang="de-DE" sz="2200" dirty="0">
                <a:solidFill>
                  <a:schemeClr val="dk1"/>
                </a:solidFill>
                <a:latin typeface="+mn-lt"/>
              </a:rPr>
              <a:t>Prüfen Sie den Sicherheitsstatus von Websites, bevor Sie Ihre persönlichen Daten eingeben. HTTPS ist keine Garantie dafür, dass eine Website echt ist. Klicken Sie auf das Vorhängeschloss-Symbol, das neben der URL in Ihrem Browser angezeigt wird, um das Sicherheitszertifikat der Website zu überprüfen.</a:t>
            </a:r>
          </a:p>
          <a:p>
            <a:pPr marL="342900" marR="0" lvl="0" indent="-342900" algn="l" rtl="0">
              <a:spcBef>
                <a:spcPts val="0"/>
              </a:spcBef>
              <a:spcAft>
                <a:spcPts val="0"/>
              </a:spcAft>
              <a:buFont typeface="Arial" panose="020B0604020202020204" pitchFamily="34" charset="0"/>
              <a:buChar char="•"/>
            </a:pPr>
            <a:r>
              <a:rPr lang="de-DE" sz="2200" dirty="0">
                <a:solidFill>
                  <a:schemeClr val="dk1"/>
                </a:solidFill>
                <a:latin typeface="+mn-lt"/>
              </a:rPr>
              <a:t>Der Glaube an die Unfehlbarkeit der Technik kann Raum für Phishing-Angriffe lassen. Ein gesundes Maß an Misstrauen hindert Angreifer daran, Ihre Identität zu stehlen und sich Zugang zu Ihren Konten und Informationssystemen zu verschaffen.</a:t>
            </a:r>
          </a:p>
          <a:p>
            <a:pPr marL="0" marR="0" lvl="0" indent="0" algn="l" rtl="0">
              <a:spcBef>
                <a:spcPts val="0"/>
              </a:spcBef>
              <a:spcAft>
                <a:spcPts val="0"/>
              </a:spcAft>
              <a:buNone/>
            </a:pPr>
            <a:endParaRPr lang="de-DE" sz="2200" dirty="0">
              <a:latin typeface="+mn-lt"/>
            </a:endParaRPr>
          </a:p>
          <a:p>
            <a:pPr marL="0" marR="0" lvl="0" indent="0" algn="l" rtl="0">
              <a:spcBef>
                <a:spcPts val="0"/>
              </a:spcBef>
              <a:spcAft>
                <a:spcPts val="0"/>
              </a:spcAft>
              <a:buNone/>
            </a:pPr>
            <a:endParaRPr lang="de-DE" sz="2200" dirty="0">
              <a:latin typeface="+mn-lt"/>
            </a:endParaRPr>
          </a:p>
        </p:txBody>
      </p:sp>
      <p:sp>
        <p:nvSpPr>
          <p:cNvPr id="2" name="Google Shape;118;p6">
            <a:extLst>
              <a:ext uri="{FF2B5EF4-FFF2-40B4-BE49-F238E27FC236}">
                <a16:creationId xmlns:a16="http://schemas.microsoft.com/office/drawing/2014/main" id="{1719532C-540C-B886-9CA8-C4B5E6F1FD91}"/>
              </a:ext>
            </a:extLst>
          </p:cNvPr>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chemeClr val="tx1"/>
                </a:solidFill>
                <a:latin typeface="+mn-lt"/>
                <a:ea typeface="Helvetica Neue"/>
                <a:cs typeface="Helvetica Neue"/>
                <a:sym typeface="Helvetica Neue"/>
              </a:rPr>
              <a:t>1. Einführung in die Cybersicherheit</a:t>
            </a:r>
            <a:endParaRPr lang="de-DE">
              <a:solidFill>
                <a:schemeClr val="tx1"/>
              </a:solidFill>
              <a:latin typeface="+mn-lt"/>
            </a:endParaRPr>
          </a:p>
        </p:txBody>
      </p:sp>
    </p:spTree>
    <p:extLst>
      <p:ext uri="{BB962C8B-B14F-4D97-AF65-F5344CB8AC3E}">
        <p14:creationId xmlns:p14="http://schemas.microsoft.com/office/powerpoint/2010/main" val="410180221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3384</Words>
  <Application>Microsoft Office PowerPoint</Application>
  <PresentationFormat>Personalizado</PresentationFormat>
  <Paragraphs>199</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23</vt:i4>
      </vt:variant>
    </vt:vector>
  </HeadingPairs>
  <TitlesOfParts>
    <vt:vector size="30" baseType="lpstr">
      <vt:lpstr>Helvetica Neue</vt:lpstr>
      <vt:lpstr>Wingdings</vt:lpstr>
      <vt:lpstr>Arial</vt:lpstr>
      <vt:lpstr>Calibri</vt:lpstr>
      <vt:lpstr>DM Sans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Nikolina Pejovic</dc:creator>
  <cp:keywords>, docId:E39F29ABDB35ECE817250545260CC330</cp:keywords>
  <cp:lastModifiedBy>Miriam IWS</cp:lastModifiedBy>
  <cp:revision>28</cp:revision>
  <dcterms:created xsi:type="dcterms:W3CDTF">2022-01-27T16:04:38Z</dcterms:created>
  <dcterms:modified xsi:type="dcterms:W3CDTF">2023-09-26T14:12:16Z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