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36"/>
  </p:notesMasterIdLst>
  <p:sldIdLst>
    <p:sldId id="256" r:id="rId3"/>
    <p:sldId id="257" r:id="rId4"/>
    <p:sldId id="259" r:id="rId5"/>
    <p:sldId id="260" r:id="rId6"/>
    <p:sldId id="261" r:id="rId7"/>
    <p:sldId id="273" r:id="rId8"/>
    <p:sldId id="274" r:id="rId9"/>
    <p:sldId id="276" r:id="rId10"/>
    <p:sldId id="275" r:id="rId11"/>
    <p:sldId id="278" r:id="rId12"/>
    <p:sldId id="277" r:id="rId13"/>
    <p:sldId id="292" r:id="rId14"/>
    <p:sldId id="272" r:id="rId15"/>
    <p:sldId id="283" r:id="rId16"/>
    <p:sldId id="279" r:id="rId17"/>
    <p:sldId id="284" r:id="rId18"/>
    <p:sldId id="280" r:id="rId19"/>
    <p:sldId id="285" r:id="rId20"/>
    <p:sldId id="286" r:id="rId21"/>
    <p:sldId id="281" r:id="rId22"/>
    <p:sldId id="282" r:id="rId23"/>
    <p:sldId id="289" r:id="rId24"/>
    <p:sldId id="287" r:id="rId25"/>
    <p:sldId id="290" r:id="rId26"/>
    <p:sldId id="293" r:id="rId27"/>
    <p:sldId id="271" r:id="rId28"/>
    <p:sldId id="291" r:id="rId29"/>
    <p:sldId id="288" r:id="rId30"/>
    <p:sldId id="266" r:id="rId31"/>
    <p:sldId id="294" r:id="rId32"/>
    <p:sldId id="267" r:id="rId33"/>
    <p:sldId id="268" r:id="rId34"/>
    <p:sldId id="270" r:id="rId35"/>
  </p:sldIdLst>
  <p:sldSz cx="18288000" cy="10287000"/>
  <p:notesSz cx="18288000" cy="10287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DM Sans" pitchFamily="2" charset="77"/>
      <p:regular r:id="rId41"/>
      <p:bold r:id="rId42"/>
      <p:italic r:id="rId43"/>
      <p:boldItalic r:id="rId44"/>
    </p:embeddedFont>
    <p:embeddedFont>
      <p:font typeface="Helvetica Neue" panose="02000503000000020004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mmRUWy2bgMO6dPI/Ny1H2Uhj7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2BF72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50"/>
  </p:normalViewPr>
  <p:slideViewPr>
    <p:cSldViewPr snapToGrid="0">
      <p:cViewPr>
        <p:scale>
          <a:sx n="68" d="100"/>
          <a:sy n="68" d="100"/>
        </p:scale>
        <p:origin x="1560" y="6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924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80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25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000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964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949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40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948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196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13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3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451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860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580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819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797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38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820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329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8" name="Google Shape;218;p1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32</a:t>
            </a:fld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23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97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01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45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 preserve="1">
  <p:cSld name="Diseño personalizad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9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 preserve="1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Diapositiva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37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/>
          <p:nvPr/>
        </p:nvSpPr>
        <p:spPr>
          <a:xfrm>
            <a:off x="1222551" y="1174148"/>
            <a:ext cx="15678785" cy="0"/>
          </a:xfrm>
          <a:custGeom>
            <a:avLst/>
            <a:gdLst/>
            <a:ahLst/>
            <a:cxnLst/>
            <a:rect l="l" t="t" r="r" b="b"/>
            <a:pathLst>
              <a:path w="15678785" h="120000" extrusionOk="0">
                <a:moveTo>
                  <a:pt x="0" y="0"/>
                </a:moveTo>
                <a:lnTo>
                  <a:pt x="15678235" y="0"/>
                </a:lnTo>
              </a:path>
            </a:pathLst>
          </a:custGeom>
          <a:ln w="76200">
            <a:solidFill>
              <a:srgbClr val="33CCFF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1023876" y="1409545"/>
            <a:ext cx="0" cy="7525384"/>
          </a:xfrm>
          <a:custGeom>
            <a:avLst/>
            <a:gdLst/>
            <a:ahLst/>
            <a:cxnLst/>
            <a:rect l="l" t="t" r="r" b="b"/>
            <a:pathLst>
              <a:path w="120000" h="7525384" extrusionOk="0">
                <a:moveTo>
                  <a:pt x="0" y="0"/>
                </a:moveTo>
                <a:lnTo>
                  <a:pt x="0" y="7524868"/>
                </a:lnTo>
              </a:path>
            </a:pathLst>
          </a:custGeom>
          <a:ln w="76200">
            <a:solidFill>
              <a:srgbClr val="33CCFF"/>
            </a:solidFill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560" y="9451198"/>
            <a:ext cx="2247197" cy="471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/>
        </p:nvSpPr>
        <p:spPr>
          <a:xfrm>
            <a:off x="2916550" y="9386841"/>
            <a:ext cx="599885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"The European Commission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constitute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endorsement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Commission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held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contained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therein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."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5400" y="9357719"/>
            <a:ext cx="1676399" cy="60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6"/>
          <p:cNvSpPr txBox="1"/>
          <p:nvPr/>
        </p:nvSpPr>
        <p:spPr>
          <a:xfrm>
            <a:off x="10591800" y="9345267"/>
            <a:ext cx="682557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</a:t>
            </a:r>
            <a:r>
              <a:rPr lang="es-E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Creative </a:t>
            </a:r>
            <a:r>
              <a:rPr lang="es-E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Commons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licensing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The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materials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published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r-HR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BOOMER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project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website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are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classified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as Open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Educational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Resources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' (OER) and can be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freely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without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permission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of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their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creators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):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downloaded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reused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copied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adapted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shared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by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users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with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information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about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source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of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their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origin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rafik 3" descr="Ein Bild, das Text, Clipart enthält.&#10;&#10;Automatisch generierte Beschreibun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021" y="1356854"/>
            <a:ext cx="2089947" cy="68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rafik 3" descr="Ein Bild, das Text, Clipart enthält.&#10;&#10;Automatisch generierte Beschreibung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r="42690" b="28064"/>
          <a:stretch/>
        </p:blipFill>
        <p:spPr bwMode="auto">
          <a:xfrm>
            <a:off x="365954" y="1007282"/>
            <a:ext cx="1315844" cy="8045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/>
          <p:nvPr/>
        </p:nvSpPr>
        <p:spPr>
          <a:xfrm>
            <a:off x="1222551" y="1174148"/>
            <a:ext cx="15678785" cy="0"/>
          </a:xfrm>
          <a:custGeom>
            <a:avLst/>
            <a:gdLst/>
            <a:ahLst/>
            <a:cxnLst/>
            <a:rect l="l" t="t" r="r" b="b"/>
            <a:pathLst>
              <a:path w="15678785" h="120000" extrusionOk="0">
                <a:moveTo>
                  <a:pt x="0" y="0"/>
                </a:moveTo>
                <a:lnTo>
                  <a:pt x="15678235" y="0"/>
                </a:lnTo>
              </a:path>
            </a:pathLst>
          </a:custGeom>
          <a:ln w="76200">
            <a:solidFill>
              <a:srgbClr val="33CCFF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1023876" y="1409545"/>
            <a:ext cx="0" cy="7525384"/>
          </a:xfrm>
          <a:custGeom>
            <a:avLst/>
            <a:gdLst/>
            <a:ahLst/>
            <a:cxnLst/>
            <a:rect l="l" t="t" r="r" b="b"/>
            <a:pathLst>
              <a:path w="120000" h="7525384" extrusionOk="0">
                <a:moveTo>
                  <a:pt x="0" y="0"/>
                </a:moveTo>
                <a:lnTo>
                  <a:pt x="0" y="7524868"/>
                </a:lnTo>
              </a:path>
            </a:pathLst>
          </a:custGeom>
          <a:ln w="76200">
            <a:solidFill>
              <a:srgbClr val="33CCFF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560" y="9451198"/>
            <a:ext cx="2247197" cy="471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/>
        </p:nvSpPr>
        <p:spPr>
          <a:xfrm>
            <a:off x="2916550" y="9386841"/>
            <a:ext cx="599885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"The European Commission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constitute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endorsement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authors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Commission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held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contained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therein</a:t>
            </a:r>
            <a:r>
              <a:rPr lang="es-ES" sz="11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."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5400" y="9357719"/>
            <a:ext cx="1676399" cy="60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6"/>
          <p:cNvSpPr txBox="1"/>
          <p:nvPr/>
        </p:nvSpPr>
        <p:spPr>
          <a:xfrm>
            <a:off x="10591800" y="9345267"/>
            <a:ext cx="682557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</a:t>
            </a:r>
            <a:r>
              <a:rPr lang="es-E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Creative </a:t>
            </a:r>
            <a:r>
              <a:rPr lang="es-E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Commons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licensing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The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materials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published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r-HR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BOOMER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project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website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are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classified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as Open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Educational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Resources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' (OER) and can be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freely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without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permission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of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their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creators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):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downloaded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reused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copied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adapted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shared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by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users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with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information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about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source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of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their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-ES" sz="1100" b="0" i="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origin</a:t>
            </a:r>
            <a:r>
              <a:rPr lang="es-ES" sz="1100" b="0" i="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rafik 3" descr="Ein Bild, das Text, Clipart enthält.&#10;&#10;Automatisch generierte Beschreibun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49" y="1409546"/>
            <a:ext cx="2403919" cy="90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rafik 3" descr="Ein Bild, das Text, Clipart enthält.&#10;&#10;Automatisch generierte Beschreibung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r="42690" b="28064"/>
          <a:stretch/>
        </p:blipFill>
        <p:spPr bwMode="auto">
          <a:xfrm>
            <a:off x="365954" y="1007282"/>
            <a:ext cx="1315844" cy="804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589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2325757" y="4672448"/>
            <a:ext cx="1435210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4B7"/>
              </a:buClr>
              <a:buSzPts val="3600"/>
              <a:buFont typeface="Helvetica Neue"/>
              <a:buNone/>
            </a:pPr>
            <a:r>
              <a:rPr lang="it-IT" sz="44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Sicurezza online: Cosa fare e cosa non fare</a:t>
            </a:r>
            <a:endParaRPr lang="es-ES" sz="4400" b="1" i="0" u="none" strike="noStrike" cap="none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rafik 3" descr="Ein Bild, das Text, Clipart enthält.&#10;&#10;Automatisch generierte Beschreibu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91" y="1389845"/>
            <a:ext cx="5359247" cy="20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68509" y="3468383"/>
            <a:ext cx="5575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800" b="1" dirty="0" err="1">
                <a:solidFill>
                  <a:srgbClr val="00CCFF"/>
                </a:solidFill>
              </a:rPr>
              <a:t>www.digital</a:t>
            </a:r>
            <a:r>
              <a:rPr lang="hr-HR" sz="1800" b="1" dirty="0">
                <a:solidFill>
                  <a:srgbClr val="00CCFF"/>
                </a:solidFill>
              </a:rPr>
              <a:t>-</a:t>
            </a:r>
            <a:r>
              <a:rPr lang="hr-HR" sz="1800" b="1" dirty="0" err="1">
                <a:solidFill>
                  <a:srgbClr val="00CCFF"/>
                </a:solidFill>
              </a:rPr>
              <a:t>boomer.eu</a:t>
            </a:r>
            <a:endParaRPr lang="hr-HR" sz="1800" b="1" dirty="0">
              <a:solidFill>
                <a:srgbClr val="00C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4" y="7027319"/>
            <a:ext cx="7802088" cy="175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51;p1"/>
          <p:cNvSpPr txBox="1"/>
          <p:nvPr/>
        </p:nvSpPr>
        <p:spPr>
          <a:xfrm>
            <a:off x="4525948" y="5762998"/>
            <a:ext cx="9144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4B7"/>
              </a:buClr>
              <a:buSzPts val="3600"/>
              <a:buFont typeface="Helvetica Neue"/>
              <a:buNone/>
            </a:pPr>
            <a:r>
              <a:rPr lang="it-IT" sz="4000" dirty="0">
                <a:solidFill>
                  <a:schemeClr val="tx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Sviluppato da</a:t>
            </a:r>
            <a:r>
              <a:rPr lang="hr-HR" sz="4000" dirty="0">
                <a:solidFill>
                  <a:schemeClr val="tx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:</a:t>
            </a:r>
            <a:endParaRPr lang="es-ES" sz="4000" dirty="0">
              <a:solidFill>
                <a:schemeClr val="tx1"/>
              </a:solidFill>
              <a:latin typeface="Arial" pitchFamily="34" charset="0"/>
              <a:ea typeface="Helvetica Neue"/>
              <a:cs typeface="Arial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4B7"/>
              </a:buClr>
              <a:buSzPts val="3600"/>
              <a:buFont typeface="Helvetica Neue"/>
              <a:buNone/>
            </a:pPr>
            <a:r>
              <a:rPr lang="es-ES" sz="4000" i="0" u="none" strike="noStrike" cap="none" dirty="0">
                <a:solidFill>
                  <a:schemeClr val="tx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Internet Web Solutions</a:t>
            </a:r>
            <a:endParaRPr sz="4000" i="0" u="none" strike="noStrike" cap="none" dirty="0">
              <a:solidFill>
                <a:schemeClr val="tx1"/>
              </a:solidFill>
              <a:latin typeface="Arial" pitchFamily="34" charset="0"/>
              <a:ea typeface="Helvetica Neue"/>
              <a:cs typeface="Arial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2000" y="2401311"/>
            <a:ext cx="13020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1. Introduzione alla sicurezza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1538246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Perché non si dovrebbe smettere di navigare in Internet anche con questi rischi?</a:t>
            </a:r>
            <a:endParaRPr lang="es-E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3727475" y="4078413"/>
            <a:ext cx="12281452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3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In termini di </a:t>
            </a:r>
            <a:r>
              <a:rPr lang="it-IT" sz="23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connessione sociale, </a:t>
            </a:r>
            <a:r>
              <a:rPr lang="it-IT" sz="23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Internet permette di rimanere in contatto con la famiglia, gli amici e le comunità, soprattutto quando la mobilità fisica o la distanza rappresentano una barriera. Le piattaforme di social media, le videochiamate e i forum online consentono di mantenere relazioni, condividere esperienze e combattere l'isolamento o la solitudine.</a:t>
            </a:r>
            <a:endParaRPr lang="en-US" sz="23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FA63B5-7632-4C98-947C-C641ED4E5E60}"/>
              </a:ext>
            </a:extLst>
          </p:cNvPr>
          <p:cNvSpPr txBox="1"/>
          <p:nvPr/>
        </p:nvSpPr>
        <p:spPr>
          <a:xfrm>
            <a:off x="3108224" y="7621724"/>
            <a:ext cx="1175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La navigazione è anche una fonte di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stimolazione cognitiva e di impegno mentale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, in quanto offre l'opportunità di imparare, giocare, partecipare a hobby o comunità virtuali e rimanere mentalmente attivi, il che può contribuire al benessere generale.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A5DA5B-8B45-403B-B03D-F911FE988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08" t="47831" r="-741" b="7"/>
          <a:stretch/>
        </p:blipFill>
        <p:spPr>
          <a:xfrm>
            <a:off x="1378527" y="7373732"/>
            <a:ext cx="1731818" cy="19117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611621-7510-481E-8693-DAFA70AED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57" b="52291"/>
          <a:stretch/>
        </p:blipFill>
        <p:spPr>
          <a:xfrm>
            <a:off x="1378527" y="3914080"/>
            <a:ext cx="2015837" cy="19563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E4F1E5-B7A5-4145-B5DE-75326CF03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91" r="46213"/>
          <a:stretch/>
        </p:blipFill>
        <p:spPr>
          <a:xfrm>
            <a:off x="13581265" y="5479119"/>
            <a:ext cx="2348948" cy="20870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E7E6B48-4C7C-44FD-BEB3-8C5E631CC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50757" b="51239"/>
          <a:stretch/>
        </p:blipFill>
        <p:spPr>
          <a:xfrm>
            <a:off x="15025211" y="7204460"/>
            <a:ext cx="2025916" cy="20094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38B86E-8DAD-4421-9721-BF5F9FEDF1C9}"/>
              </a:ext>
            </a:extLst>
          </p:cNvPr>
          <p:cNvSpPr txBox="1"/>
          <p:nvPr/>
        </p:nvSpPr>
        <p:spPr>
          <a:xfrm>
            <a:off x="1378527" y="5799994"/>
            <a:ext cx="12088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Le piattaforme online offrono comodità e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indipendenza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a tutte le persone in vari aspetti della vita quotidiana. È possibile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fare acquisti online, accedere a servizi di banking online, fissare appuntamenti e ordinare farmaci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, garantendo una maggiore comodità e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riducendo la necessità di spostamenti fisici o di assistenza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059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2000" y="2401311"/>
            <a:ext cx="13020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1. Introduzione alla sicurezza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147463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Perché non si dovrebbe smettere di navigare in Internet anche con questi rischi?</a:t>
            </a:r>
            <a:endParaRPr lang="es-E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1" y="4024780"/>
            <a:ext cx="11492344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Navigando in Internet e adottando pratiche online sicure, è possibile </a:t>
            </a:r>
            <a:r>
              <a:rPr lang="it-IT" sz="23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sviluppare competenze digitali,</a:t>
            </a:r>
            <a:r>
              <a:rPr lang="it-IT" sz="23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aumentare la fiducia in se stessi e mantenere un </a:t>
            </a:r>
            <a:r>
              <a:rPr lang="it-IT" sz="23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senso di empowerment</a:t>
            </a:r>
            <a:r>
              <a:rPr lang="it-IT" sz="23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. Internet offre una grande quantità di </a:t>
            </a:r>
            <a:r>
              <a:rPr lang="it-IT" sz="23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risorse per l'apprendimento</a:t>
            </a:r>
            <a:r>
              <a:rPr lang="it-IT" sz="23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, tra cui corsi online, esercitazioni e piattaforme educative. È possibile esplorare nuovi interessi, apprendere nuove competenze e impegnarsi in opportunità di apprendimento permanente, promuovendo la crescita personale e la stimolazione intellettuale.</a:t>
            </a:r>
            <a:endParaRPr lang="en-US" sz="23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165CD8-7611-4523-B360-1618F49257E0}"/>
              </a:ext>
            </a:extLst>
          </p:cNvPr>
          <p:cNvSpPr txBox="1"/>
          <p:nvPr/>
        </p:nvSpPr>
        <p:spPr>
          <a:xfrm>
            <a:off x="5001490" y="7177803"/>
            <a:ext cx="1069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Sebbene sia importante essere consapevoli dei rischi online e prendere le dovute precauzioni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, evitare completamente Internet può portare all'isolamento, a un accesso limitato alle risorse e a opportunità mancate.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E66B35-EBC0-4240-BE9C-2619AC53A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6483927"/>
            <a:ext cx="2983246" cy="26877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3303C8-996A-45AB-A603-2D07C99FA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7960" y="4024780"/>
            <a:ext cx="3497883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3906078" y="3700010"/>
            <a:ext cx="10475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4B7"/>
              </a:buClr>
              <a:buSzPts val="4800"/>
              <a:buFont typeface="Helvetica Neue"/>
              <a:buNone/>
            </a:pP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lang="es-ES" sz="4800" b="1" i="0" u="none" strike="noStrike" cap="none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7418205" y="2684388"/>
            <a:ext cx="315341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D633"/>
              </a:buClr>
              <a:buSzPts val="6000"/>
              <a:buFont typeface="Helvetica Neue"/>
              <a:buNone/>
            </a:pPr>
            <a:r>
              <a:rPr lang="es-ES" sz="60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Unità 2</a:t>
            </a:r>
            <a:endParaRPr sz="6000" b="1" i="0" u="none" strike="noStrike" cap="none" dirty="0">
              <a:solidFill>
                <a:srgbClr val="00CC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 descr="https://www.digital-boomer.eu/images/trai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342" y="4405991"/>
            <a:ext cx="4604657" cy="45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6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286107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Connessioni sicure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3914120"/>
            <a:ext cx="16455887" cy="573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Fare:</a:t>
            </a:r>
            <a:endParaRPr lang="es-ES" sz="2400" b="1" dirty="0">
              <a:solidFill>
                <a:srgbClr val="00B05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Utilizzare reti Wi-Fi sicure: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Quando possibile, collegarsi a reti Wi-Fi sicure e affidabili. Queste reti richiedono solitamente una password e la crittografia, garantendo un ambiente di navigazione più sicuro. Evitare di accedere ad account sensibili o di effettuare transazioni finanziarie su reti Wi-Fi pubbliche.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Verificare la sicurezza dei siti web: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Prima di inserire informazioni sensibili o effettuare transazioni online, assicurarsi che il sito web abbia una connessione sicura. Cercare "https://" nell'indirizzo del sito e il simbolo del lucchetto nella barra degli indirizzi del browser.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Mantenere il software aggiornato: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Aggiornare regolarmente il sistema operativo del dispositivo, i browser web e il software di sicurezza. Gli aggiornamenti del software spesso includono patch di sicurezza che aiutano a proteggere dalle vulnerabilità note.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Utilizzare la protezione del firewall: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Attivare e mantenere un firewall sul </a:t>
            </a:r>
            <a:r>
              <a:rPr lang="it-IT" sz="2400" dirty="0"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proprio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computer o router per agire come una barriera contro gli accessi non autorizzati e le potenziali minacce provenienti da Internet.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3" name="Gráfico 2" descr="Marca de verificación con relleno sólido">
            <a:extLst>
              <a:ext uri="{FF2B5EF4-FFF2-40B4-BE49-F238E27FC236}">
                <a16:creationId xmlns:a16="http://schemas.microsoft.com/office/drawing/2014/main" id="{A42C3E0D-40C9-BEF0-412F-86B78746B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683" y="3914120"/>
            <a:ext cx="638109" cy="6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220509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Connessioni sicure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6455887" cy="451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Non fare:</a:t>
            </a:r>
            <a:endParaRPr lang="es-ES" sz="2400" b="1" dirty="0">
              <a:solidFill>
                <a:srgbClr val="C0000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condividere informazioni sensibili: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di inserire informazioni sensibili, come password, dati della carta di credito o numeri di previdenza sociale.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siti web sospetti: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di visitare siti web sospetti o sconosciuti. Per le attività online, attenersi a siti web affidabili e di fiducia.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ignorare gli avvisi del browser: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Prestare attenzione agli avvisi e agli avvisi del browser su potenziali rischi per la sicurezza o siti web non attendibili.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collegarsi automaticamente alle reti: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Disattivare la funzione di connessione automatica sui propri dispositivi, perché potrebbe connettersi automaticamente a reti non protette senza che se ne sia consapevoli.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Cerrar con relleno sólido">
            <a:extLst>
              <a:ext uri="{FF2B5EF4-FFF2-40B4-BE49-F238E27FC236}">
                <a16:creationId xmlns:a16="http://schemas.microsoft.com/office/drawing/2014/main" id="{D645B6A4-92F0-3C1B-1135-D5ABFE01C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026" y="3940624"/>
            <a:ext cx="616070" cy="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2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28014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Password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6078200" cy="53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 Fare:</a:t>
            </a:r>
            <a:endParaRPr lang="es-ES" sz="2400" b="1" dirty="0">
              <a:solidFill>
                <a:srgbClr val="00B05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Creare password forti e uniche: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Utilizzare password forti e uniche per ogni account online. Dovrebbe includere una combinazione di lettere maiuscole e minuscole, numeri e caratteri speciali. Evitare di utilizzare informazioni indovinabili come date di nascita o nomi.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Fare password lunghe: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Optare per password più lunghe, perché in genere sono più sicure. Puntate a un minimo di 12 caratteri. Considerare l'uso di passphrase: una serie di parole o una frase più facile da ricordare ma difficile da indovinare per gli altri. Ad esempio, ‘’Il mio colore preferito è il blu’’.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Attivare l'autenticazione a due fattori (2FA):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Quando possibile, attivare l'autenticazione a due fattori per i propri account online. Questo aggiunge un ulteriore livello di sicurezza richiedendo un secondo passaggio di verifica, come un codice univoco inviato al proprio dispositivo mobile.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Aggiornare regolarmente le password: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Cambiare le password periodicamente, preferibilmente ogni pochi mesi.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10C1139F-C24D-8523-6A50-FF8ED2EEB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683" y="3914120"/>
            <a:ext cx="638109" cy="6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43320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Password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6078200" cy="53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Non fare:</a:t>
            </a:r>
            <a:endParaRPr lang="es-ES" sz="2400" b="1" dirty="0">
              <a:solidFill>
                <a:srgbClr val="C0000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riutilizzare le password: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riutilizzare mai la stessa password per più account. Se un account venisse compromesso, potrebbe potenzialmente garantire l'accesso anche ad altri account. Utilizzare password uniche per ogni servizio o piattaforma online.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le password comuni: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le password comuni o facili, come </a:t>
            </a:r>
            <a:r>
              <a:rPr lang="it-IT" sz="2400" dirty="0"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‘’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123456’’, ‘’password</a:t>
            </a:r>
            <a:r>
              <a:rPr lang="it-IT" sz="2400" dirty="0"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’’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 o ‘’qwerty</a:t>
            </a:r>
            <a:r>
              <a:rPr lang="it-IT" sz="2400" dirty="0"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’’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. Queste password sono spesso prese di mira dagli hacker e possono essere facilmente decifrate.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condividere o scrivere le password: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di condividere le proprie password con altri, compresi parenti e amici. Inoltre, evitare di scrivere le password su appunti fisici o di memorizzarle in file digitali facilmente accessibili.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salvare le password nei browser: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di salvare le password nei browser o di utilizzare la funzione ‘’Ricordami’’. Anche se può essere comodo, rappresenta un rischio per la sicurezza se qualcuno ottiene un accesso non autorizzato al </a:t>
            </a:r>
            <a:r>
              <a:rPr lang="it-IT" sz="2400" dirty="0"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proprio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 dispositivo.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Cerrar con relleno sólido">
            <a:extLst>
              <a:ext uri="{FF2B5EF4-FFF2-40B4-BE49-F238E27FC236}">
                <a16:creationId xmlns:a16="http://schemas.microsoft.com/office/drawing/2014/main" id="{3F746C5C-3331-60B8-BEBB-6C57BFB21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026" y="3940624"/>
            <a:ext cx="616070" cy="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264241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55228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Privacy e social media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6098078" cy="573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Fare:</a:t>
            </a:r>
            <a:endParaRPr lang="es-ES" sz="2400" b="1" dirty="0">
              <a:solidFill>
                <a:srgbClr val="00B05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Esaminare le impostazioni sulla privacy: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Familiarizzare con le impostazioni sulla privacy delle piattaforme di social media utilizzate. Regolare le impostazioni per controllare chi può vedere il vostro profilo, i post e le informazioni personali. Considerare la possibilità di limitare l'accesso ad amici e familiari fidati.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Essere selettivi con le richieste di amicizia: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Essere cauti quando accettate richieste di amicizia o di connessione da persone sconosciute. Verificare l'identità della persona prima di accettare la sua richiesta.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Pensare prima di condividere: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Fare attenzione quando si condividono informazioni personali, foto o aggiornamenti sulle piattaforme di social media. Evitare di condividere pubblicamente dettagli sensibili come l'indirizzo completo, il numero di telefono o le informazioni finanziarie.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Rivedere e aggiornare regolarmente la lista degli amici: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Rivedere periodicamente l'elenco degli amici o delle connessioni sulle piattaforme di social media. Rimuovere o togliere l'amicizia a persone di cui non ci si fida più o che non si riconoscono più.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2854E7AE-CDFB-4868-C246-655772C4A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683" y="3914120"/>
            <a:ext cx="638109" cy="6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09527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55228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Privacy e social media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6098078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Non fare:</a:t>
            </a:r>
            <a:endParaRPr lang="es-ES" sz="2400" b="1" dirty="0">
              <a:solidFill>
                <a:srgbClr val="C0000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cliccare su link sospetti: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Diffidare di cliccare sui link condivisi sui social media, soprattutto quelli provenienti da fonti sconosciute o sospette. Questi link possono portare a siti web di phishing o al download di malware. Verificare la fonte prima di fare clic.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Attenzione alle applicazioni di terze parti: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Essere selettivi quando si concedono permessi ad applicazioni di terze parti che richiedono l'accesso ai propri account di social media. Esaminare le autorizzazioni richieste e considerare la credibilità dell'applicazione prima di concedere l'accesso.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di pubblicizzare eventi personali: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di annunciare vacanze imminenti o periodi prolungati di assenza da casa sulle piattaforme dei social media. Ciò potrebbe allertare potenziali ladri o criminali che la vostra casa non è occupata.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Cerrar con relleno sólido">
            <a:extLst>
              <a:ext uri="{FF2B5EF4-FFF2-40B4-BE49-F238E27FC236}">
                <a16:creationId xmlns:a16="http://schemas.microsoft.com/office/drawing/2014/main" id="{20D9256A-4323-B1F2-05E8-2918429E7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026" y="3940624"/>
            <a:ext cx="616070" cy="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4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194667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Shopping online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402339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Fare:</a:t>
            </a:r>
            <a:endParaRPr lang="es-ES" sz="2400" b="1" dirty="0">
              <a:solidFill>
                <a:srgbClr val="00B05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Acquisti da siti web affidabili: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Quando si fanno acquisti, rivolgersi a rivenditori online rinomati e rispettabili. Cercare siti web che abbiano recensioni positive dei clienti e opzioni di pagamento sicure, come carte di credito o piattaforme di pagamento affidabili.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Verificare la sicurezza del sito web: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Prima di inserire i dati personali o di pagamento, assicurarsi che il sito web abbia una connessione sicura. Cercare "https://" nell'indirizzo del sito e il simbolo del lucchetto nella barra degli indirizzi del browser.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Tenere traccia delle transazioni: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Conservare un registro delle transazioni di acquisto online, comprese le conferme d'ordine, le ricevute e i numeri di tracciamento. In questo modo è possibile monitorare le consegne e risolvere eventuali problemi.</a:t>
            </a:r>
            <a:endParaRPr lang="en-U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FF4F915C-ECF9-91A2-B24D-A4208D98D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683" y="3914120"/>
            <a:ext cx="638109" cy="6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digital-boomer.eu/images/su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992" y="3825219"/>
            <a:ext cx="4319294" cy="49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Google Shape;57;p2"/>
          <p:cNvSpPr txBox="1"/>
          <p:nvPr/>
        </p:nvSpPr>
        <p:spPr>
          <a:xfrm>
            <a:off x="1219200" y="2660879"/>
            <a:ext cx="33610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Indice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1953510" y="3634388"/>
            <a:ext cx="15447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33CCFF"/>
                </a:solidFill>
                <a:latin typeface="+mn-lt"/>
                <a:ea typeface="Helvetica Neue"/>
                <a:cs typeface="Helvetica Neue"/>
                <a:sym typeface="Helvetica Neue"/>
              </a:rPr>
              <a:t>1</a:t>
            </a:r>
            <a:endParaRPr dirty="0">
              <a:solidFill>
                <a:srgbClr val="33CCFF"/>
              </a:solidFill>
              <a:latin typeface="+mn-lt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1953510" y="6174826"/>
            <a:ext cx="15447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33CCFF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endParaRPr dirty="0">
              <a:solidFill>
                <a:srgbClr val="33CCFF"/>
              </a:solidFill>
              <a:latin typeface="+mn-lt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1946583" y="8105472"/>
            <a:ext cx="15447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33CCFF"/>
                </a:solidFill>
                <a:latin typeface="+mn-lt"/>
                <a:ea typeface="Helvetica Neue"/>
                <a:cs typeface="Helvetica Neue"/>
                <a:sym typeface="Helvetica Neue"/>
              </a:rPr>
              <a:t>3</a:t>
            </a:r>
            <a:endParaRPr dirty="0">
              <a:solidFill>
                <a:srgbClr val="33CCFF"/>
              </a:solidFill>
              <a:latin typeface="+mn-lt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2650217" y="3671215"/>
            <a:ext cx="293538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Introduzione alla sicurezza online</a:t>
            </a:r>
            <a:endParaRPr lang="es-ES" dirty="0">
              <a:latin typeface="+mn-lt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2613798" y="6232289"/>
            <a:ext cx="293538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lang="es-ES" dirty="0">
              <a:latin typeface="+mn-lt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2599943" y="8128148"/>
            <a:ext cx="293538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Bonus track: Fare e non fare offline</a:t>
            </a:r>
            <a:endParaRPr lang="es-ES" dirty="0">
              <a:latin typeface="+mn-l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187894" y="3141874"/>
            <a:ext cx="54626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Cosa significa essere sicuri online?</a:t>
            </a:r>
          </a:p>
        </p:txBody>
      </p:sp>
      <p:sp>
        <p:nvSpPr>
          <p:cNvPr id="68" name="Google Shape;68;p2"/>
          <p:cNvSpPr txBox="1"/>
          <p:nvPr/>
        </p:nvSpPr>
        <p:spPr>
          <a:xfrm>
            <a:off x="6201692" y="3761119"/>
            <a:ext cx="91642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Quali sono i rischi di una navigazione in Internet non sicura?</a:t>
            </a:r>
          </a:p>
        </p:txBody>
      </p:sp>
      <p:sp>
        <p:nvSpPr>
          <p:cNvPr id="69" name="Google Shape;69;p2"/>
          <p:cNvSpPr txBox="1"/>
          <p:nvPr/>
        </p:nvSpPr>
        <p:spPr>
          <a:xfrm>
            <a:off x="6201692" y="4380363"/>
            <a:ext cx="634842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Perché non si dovrebbe smettere di navigare in Internet anche con questi rischi?</a:t>
            </a:r>
            <a:endParaRPr lang="es-ES" dirty="0">
              <a:latin typeface="+mn-lt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5757444" y="3161260"/>
            <a:ext cx="180000" cy="1620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757444" y="8285590"/>
            <a:ext cx="180000" cy="540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5757444" y="5294265"/>
            <a:ext cx="180000" cy="2700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187894" y="5284055"/>
            <a:ext cx="2935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Connessioni sicure</a:t>
            </a:r>
            <a:endParaRPr lang="es-ES" dirty="0">
              <a:latin typeface="+mn-lt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6187894" y="5838551"/>
            <a:ext cx="2935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Password</a:t>
            </a:r>
            <a:endParaRPr lang="es-ES" dirty="0">
              <a:latin typeface="+mn-lt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6187894" y="6393047"/>
            <a:ext cx="46120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Privacy e social media</a:t>
            </a:r>
            <a:endParaRPr lang="es-ES" dirty="0">
              <a:latin typeface="+mn-lt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6187894" y="6947502"/>
            <a:ext cx="2935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Shopping online</a:t>
            </a:r>
            <a:endParaRPr lang="es-ES" dirty="0">
              <a:latin typeface="+mn-lt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6156202" y="8321970"/>
            <a:ext cx="2935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Dispositivi digitali</a:t>
            </a:r>
            <a:endParaRPr lang="es-ES" dirty="0">
              <a:latin typeface="+mn-lt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6187894" y="7501997"/>
            <a:ext cx="2935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Truffe e raggiri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115154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Shopping online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3940624"/>
            <a:ext cx="15402339" cy="573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Non fare:</a:t>
            </a:r>
            <a:endParaRPr lang="es-ES" sz="2400" b="1" dirty="0">
              <a:solidFill>
                <a:srgbClr val="C0000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condividere informazioni non necessarie: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Essere cauti nel condividere informazioni personali non necessarie durante il processo di checkout. I rivenditori di solito richiedono dettagli di base come l'indirizzo di spedizione e le informazioni di pagamento.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Attenzione alle e-mail o ai link di phishing: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Diffidare di e-mail o messaggi che affermano di provenire da rivenditori online, soprattutto se chiedono informazioni personali o invitano a cliccare su link sospetti.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il Wi-Fi non protetto per le transazioni: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Quando si fa shopping online, evitare di utilizzare reti Wi-Fi pubbliche o non protette. Queste reti possono essere vulnerabili agli hacker che potrebbero intercettare le vostre informazioni personali e finanziarie.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cadere nelle truffe di imitazione: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Fare attenzione ai venditori online che si spacciano per marchi affidabili o che utilizzano tattiche ingannevoli per ottenere informazioni personali o finanziarie. Verificare l'autenticità del venditore e del suo sito web prima di effettuare un acquisto.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Cerrar con relleno sólido">
            <a:extLst>
              <a:ext uri="{FF2B5EF4-FFF2-40B4-BE49-F238E27FC236}">
                <a16:creationId xmlns:a16="http://schemas.microsoft.com/office/drawing/2014/main" id="{DA185039-7048-9303-18F2-B93EA9041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026" y="3940624"/>
            <a:ext cx="616070" cy="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111179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Truffe e raggiri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481852" cy="339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Fare:</a:t>
            </a:r>
            <a:endParaRPr lang="es-ES" sz="2400" b="1" dirty="0">
              <a:solidFill>
                <a:srgbClr val="00B05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Essere scettici e vigili: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Mantenere un sano scetticismo quando ci si imbatte in e-mail, telefonate o messaggi non richiesti che chiedono informazioni personali o propongono strane offerte. Verificare la legittimità della fonte prima di fornire informazioni o assumere impegni finanziari.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Istruirsi: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Rimanere informati sulle comuni truffe online e sulle tattiche di frode che prendono di mira le persone anziane. Familiarizzare con i segnali delle truffe, come le richieste di pagamento con metodi non convenzionali o le pressioni ad agire rapidamente.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DA544C87-619E-BA93-003E-37D3140BC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683" y="3914120"/>
            <a:ext cx="638109" cy="6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109191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Truffe e raggiri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481852" cy="5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Fare:</a:t>
            </a:r>
            <a:endParaRPr lang="es-ES" sz="2400" b="1" dirty="0">
              <a:solidFill>
                <a:srgbClr val="00B05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Verificare l'identità del contatto: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Quando qualcuno afferma di rappresentare un'organizzazione, chiedere le informazioni di contatto ufficiali e confermarne l'autenticità contattando direttamente l'organizzazione utilizzando i dati di contatto verificati.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Consultare persone fidate: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Se si riceve una richiesta sospetta o si incontra una situazione sconosciuta online, chiedere consiglio a un familiare, un amico o un professionista fidato.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Ignorare le telefonate non richieste e le ‘’robocall</a:t>
            </a:r>
            <a:r>
              <a:rPr lang="it-IT" sz="2400" b="1" dirty="0"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’’</a:t>
            </a: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Trattare con scetticismo le telefonate non richieste. Una persona in carne e ossa o una voce registrata dà informazioni false che sembrano importanti e sensibili al tempo. Potrebbero affermare di essere un parente in difficoltà, che la garanzia della vostra auto sta scadendo e che è richiesto un pagamento, potrebbero presentarsi come "assistenza tecnica" e dire che il vostro PC deve essere riparato a pagamento.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BA247BCF-CBDF-71B8-1109-200488E03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683" y="3914120"/>
            <a:ext cx="638109" cy="6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0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123106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Truffe e raggiri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481852" cy="51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Non fare:</a:t>
            </a:r>
            <a:endParaRPr lang="es-ES" sz="2400" b="1" dirty="0">
              <a:solidFill>
                <a:srgbClr val="C0000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avere fretta o sentirsi sotto pressione: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I truffatori spesso utilizzano tattiche per creare un senso di urgenza o di pressione, costringendo le vittime a prendere decisioni rapide senza un'adeguata considerazione. Prendere tempo, fare ricerche e agire con cautela prima di prendere qualsiasi impegno finanziario.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inviare denaro a persone sconosciute: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Diffidare delle richieste di denaro o di bonifici da parte di persone che non si conoscono personalmente. Verificare l'identità e la legittimità della persona prima di intraprendere qualsiasi transazione finanziaria.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cliccare sui link contenuti in e-mail provenienti da mittenti sconosciuti.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Diffidare di messaggi strani o inaspettati, anche se provengono da persone conosciute. Potrebbero contenere link malevoli o di phishing. Se un messaggio ha un aspetto sospetto ma sembra provenire da una persona che si conosce e di cui ci si fida, è bene informarsi prima di cliccare.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Cerrar con relleno sólido">
            <a:extLst>
              <a:ext uri="{FF2B5EF4-FFF2-40B4-BE49-F238E27FC236}">
                <a16:creationId xmlns:a16="http://schemas.microsoft.com/office/drawing/2014/main" id="{A94ADBFF-B1E3-564C-485E-34674084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026" y="3940624"/>
            <a:ext cx="616070" cy="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1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09527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2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Cosa fare e cosa non fare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4057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Truffe e raggiri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481852" cy="502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Non fare:</a:t>
            </a:r>
            <a:endParaRPr lang="es-ES" sz="2400" b="1" dirty="0">
              <a:solidFill>
                <a:srgbClr val="C0000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aprire gli allegati.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aprire gli allegati che non ti aspetti o che provengono da un contatto sconosciuto, soprattutto se hanno un'estensione .exe o .zip. Se i file sembrano provenire da un amico o da un familiare, chiedere loro di accertarsi che vi abbiano inviato qualcosa. Questa regola di sicurezza vale anche per gli allegati inviati tramite messaggi di testo e social media.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cliccare sulle finestre pop-up sul telefono o sul computer.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Uno stratagemma comune è lo scareware, che utilizza avvisi di sicurezza a comparsa per spaventare l'utente e indurlo a scaricare o pagare per un software falso mascherato da vera protezione per la sicurezza informatica. Ad esempio, viene visualizzato un avviso che informa che il dispositivo è compromesso e deve essere riparato. Quando si chiama l'assistenza, i truffatori possono chiedere l'accesso remoto al computer e richiedere un pagamento. Un'altra tecnica di malware consiste nell'utilizzare gli ingannevoli pulsanti ‘’Chiudi’’ o </a:t>
            </a:r>
            <a:r>
              <a:rPr lang="it-IT" sz="2400" dirty="0"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‘’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X</a:t>
            </a:r>
            <a:r>
              <a:rPr lang="it-IT" sz="2400" dirty="0"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’’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, che installano automaticamente un virus quando vi si fa clic.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Cerrar con relleno sólido">
            <a:extLst>
              <a:ext uri="{FF2B5EF4-FFF2-40B4-BE49-F238E27FC236}">
                <a16:creationId xmlns:a16="http://schemas.microsoft.com/office/drawing/2014/main" id="{5DAD2A4F-AF78-87FE-B582-3B812F3E4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026" y="3940624"/>
            <a:ext cx="616070" cy="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92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3375754" y="3573880"/>
            <a:ext cx="115364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4B7"/>
              </a:buClr>
              <a:buSzPts val="4800"/>
              <a:buFont typeface="Helvetica Neue"/>
              <a:buNone/>
            </a:pP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Bonus track: Fare e non fare offline</a:t>
            </a:r>
            <a:endParaRPr lang="es-ES" sz="4800" b="1" i="0" u="none" strike="noStrike" cap="none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7179666" y="2558258"/>
            <a:ext cx="32925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D633"/>
              </a:buClr>
              <a:buSzPts val="6000"/>
              <a:buFont typeface="Helvetica Neue"/>
              <a:buNone/>
            </a:pPr>
            <a:r>
              <a:rPr lang="es-ES" sz="60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Unità 3</a:t>
            </a:r>
            <a:endParaRPr sz="6000" b="1" i="0" u="none" strike="noStrike" cap="none" dirty="0">
              <a:solidFill>
                <a:srgbClr val="00CC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 descr="https://www.digital-boomer.eu/images/trai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056" y="4381907"/>
            <a:ext cx="4608917" cy="45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91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20261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3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Bonus track: Fare e non fare offline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65167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Dispositivi digitali</a:t>
            </a:r>
            <a:endParaRPr lang="en-U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6157713" cy="299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Fare:</a:t>
            </a:r>
            <a:endParaRPr lang="es-ES" sz="2400" b="1" dirty="0">
              <a:solidFill>
                <a:srgbClr val="00B05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Bloccare i dispositivi. </a:t>
            </a:r>
            <a:r>
              <a:rPr lang="it-IT" sz="24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Assicurarsi che i dispositivi con accesso a informazioni sensibili si blocchino automaticamente e richiedano una password per essere riattivati. Assicurarsi di configurare il router Wi-Fi di casa e i punti di accesso con nomi utente e password unici e diversi da quelli predefiniti.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Mantenere i dispositivi al sicuro: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Assicurarsi che i dispositivi digitali, come smartphone, tablet o computer portatili, siano fisicamente sicuri. Conservarli in un luogo sicuro e protetto quando non vengono utilizzati</a:t>
            </a: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CF217495-5357-5481-856B-2643178A9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683" y="3914120"/>
            <a:ext cx="638109" cy="6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20261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3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Bonus track: Fare e non fare offline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65167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Dispositivi digitali</a:t>
            </a:r>
            <a:endParaRPr lang="en-U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6157713" cy="436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Fare:</a:t>
            </a:r>
            <a:endParaRPr lang="es-ES" sz="2400" b="1" dirty="0">
              <a:solidFill>
                <a:srgbClr val="00B05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Aggiornare regolarmente il software: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Mantenere aggiornati il sistema operativo e le applicazioni sui dispositivi. Gli aggiornamenti del software spesso includono importanti patch di sicurezza che aiutano a proteggere dalle vulnerabilità e a garantire prestazioni ottimali.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Attivare la localizzazione e il blocco a distanza: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Attivare le funzioni di localizzazione e blocco remoto sui dispositivi, se disponibili. Ciò consente di localizzare il dispositivo o di bloccarlo a distanza in caso di smarrimento o furto.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Smaltire in modo sicuro i vecchi dispositivi: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Quando si smaltiscono i vecchi dispositivi digitali, assicurarsi che tutti i dati personali siano completamente cancellati dal dispositivo. Eseguire un reset di fabbrica o utilizzare un software specializzato per cancellare i dati in modo sicuro.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7C0B81F1-39EB-8298-126C-84A9F4D8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683" y="3914120"/>
            <a:ext cx="638109" cy="6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56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1999" y="2401311"/>
            <a:ext cx="120261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3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Bonus track: Fare e non fare offline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65167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Dispositivi digitali</a:t>
            </a:r>
            <a:endParaRPr lang="en-U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6157713" cy="299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	Non fare:</a:t>
            </a:r>
            <a:endParaRPr lang="es-ES" sz="2400" b="1" dirty="0">
              <a:solidFill>
                <a:srgbClr val="C00000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lasciare i dispositivi incustoditi: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di lasciare i dispositivi digitali incustoditi in luoghi pubblici, come caffè o mezzi di trasporto pubblici. Tenerli sempre a portata di mano o custoditi in modo sicuro.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2400" b="1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Non installare applicazioni non autorizzate: </a:t>
            </a:r>
            <a:r>
              <a:rPr lang="it-IT" sz="2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Evitare di scaricare e installare applicazioni da fonti non attendibili. Limitarsi agli app store ufficiali, come Google Play Store o Apple App Store, per ridurre il rischio di scaricare applicazioni dannose o contraffatte.</a:t>
            </a:r>
            <a:endParaRPr lang="es-E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Gráfico 1" descr="Cerrar con relleno sólido">
            <a:extLst>
              <a:ext uri="{FF2B5EF4-FFF2-40B4-BE49-F238E27FC236}">
                <a16:creationId xmlns:a16="http://schemas.microsoft.com/office/drawing/2014/main" id="{E61D005C-A375-773B-C6C0-825F5914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026" y="3940624"/>
            <a:ext cx="616070" cy="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5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1438520" y="6523248"/>
            <a:ext cx="5966161" cy="23083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D94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1"/>
          <p:cNvGrpSpPr/>
          <p:nvPr/>
        </p:nvGrpSpPr>
        <p:grpSpPr>
          <a:xfrm>
            <a:off x="8140130" y="1398326"/>
            <a:ext cx="5930478" cy="2456705"/>
            <a:chOff x="1236113" y="2385437"/>
            <a:chExt cx="5622189" cy="2456705"/>
          </a:xfrm>
        </p:grpSpPr>
        <p:sp>
          <p:nvSpPr>
            <p:cNvPr id="188" name="Google Shape;188;p11"/>
            <p:cNvSpPr/>
            <p:nvPr/>
          </p:nvSpPr>
          <p:spPr>
            <a:xfrm>
              <a:off x="1251964" y="2385437"/>
              <a:ext cx="5590487" cy="23083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D94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236113" y="3149411"/>
              <a:ext cx="5622189" cy="1692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a. Richiede che sia privato, con l'uso di password e crittografia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b. Richiede un utilizzo illimitato dei dati.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c. Richiede un'alta velocità di Internet.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d. Richiede che la connessione Wi-Fi sia pubblica.</a:t>
              </a:r>
              <a:endPara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0" name="Google Shape;190;p11"/>
          <p:cNvSpPr/>
          <p:nvPr/>
        </p:nvSpPr>
        <p:spPr>
          <a:xfrm>
            <a:off x="1550108" y="6564872"/>
            <a:ext cx="5597792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Come si possono identificare potenziali frodi o truffe?</a:t>
            </a:r>
          </a:p>
          <a:p>
            <a:pPr marR="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a. Ignorando gli avvisi di sicurezza.</a:t>
            </a:r>
          </a:p>
          <a:p>
            <a:pPr marR="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b. 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Condividendo ovunque informazioni personali e finanziarie.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c. Affrontando rapidamente gli impegni finanziari.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d. 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Imparando a conoscere le più comuni truffe online e stando attenti.</a:t>
            </a:r>
            <a:endParaRPr lang="en-US" sz="16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1366599" y="1701125"/>
            <a:ext cx="651616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Metti alla prova le tue conoscenze!</a:t>
            </a:r>
            <a:endParaRPr sz="4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2" name="Google Shape;192;p11"/>
          <p:cNvSpPr txBox="1"/>
          <p:nvPr/>
        </p:nvSpPr>
        <p:spPr>
          <a:xfrm>
            <a:off x="1366599" y="3183450"/>
            <a:ext cx="687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Rispondere alle seguenti domande: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grpSp>
        <p:nvGrpSpPr>
          <p:cNvPr id="193" name="Google Shape;193;p11"/>
          <p:cNvGrpSpPr/>
          <p:nvPr/>
        </p:nvGrpSpPr>
        <p:grpSpPr>
          <a:xfrm>
            <a:off x="1429427" y="3880300"/>
            <a:ext cx="6036990" cy="2585283"/>
            <a:chOff x="1191108" y="4791236"/>
            <a:chExt cx="6241074" cy="2585283"/>
          </a:xfrm>
        </p:grpSpPr>
        <p:sp>
          <p:nvSpPr>
            <p:cNvPr id="194" name="Google Shape;194;p11"/>
            <p:cNvSpPr/>
            <p:nvPr/>
          </p:nvSpPr>
          <p:spPr>
            <a:xfrm>
              <a:off x="1191108" y="4871723"/>
              <a:ext cx="6177887" cy="23083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D94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315869" y="4791236"/>
              <a:ext cx="6116313" cy="2585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Perché è importante aggiornare regolarmente il software del dispositivo?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a. Perché aumenta lo spazio di archiviazione del dispositivo.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b. Perché rende l'interfaccia del dispositivo più gradevole.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c. Perché protegge dalle vulnerabilità e dalle minacce alla sicurezza note.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d. Perché aumenta la durata della batteria del dispositivo.</a:t>
              </a:r>
              <a:endParaRPr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8087728" y="6543620"/>
            <a:ext cx="9074512" cy="2751778"/>
            <a:chOff x="7975626" y="4871723"/>
            <a:chExt cx="6218790" cy="2308324"/>
          </a:xfrm>
        </p:grpSpPr>
        <p:sp>
          <p:nvSpPr>
            <p:cNvPr id="197" name="Google Shape;197;p11"/>
            <p:cNvSpPr/>
            <p:nvPr/>
          </p:nvSpPr>
          <p:spPr>
            <a:xfrm>
              <a:off x="7975626" y="4871723"/>
              <a:ext cx="6154757" cy="23083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D94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8081966" y="4914364"/>
              <a:ext cx="6112450" cy="2168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Quando si fa shopping online, cosa si deve fare se un sito web non ha una connessione sicura?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a. Procedere comunque all'acquisto.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b. È meglio evitare di inserire dati personali o di pagamento su quel sito web ed effettuare l'acquisto su un sito web più affidabile con una connessione sicura.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en-US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c. </a:t>
              </a: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Chiedere a qualcun altro di utilizzare i propri dati per effettuare l'acquisto su quel sito web.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d. Effettuare l'acquisto utilizzando una rete Wi-Fi pubblica, non ci saranno problemi a condividere i miei dati con quel sito web.</a:t>
              </a:r>
              <a:endPara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99" name="Google Shape;199;p11"/>
          <p:cNvGrpSpPr/>
          <p:nvPr/>
        </p:nvGrpSpPr>
        <p:grpSpPr>
          <a:xfrm>
            <a:off x="8156849" y="4003412"/>
            <a:ext cx="7886715" cy="2339061"/>
            <a:chOff x="1191108" y="4871723"/>
            <a:chExt cx="6177887" cy="2339061"/>
          </a:xfrm>
        </p:grpSpPr>
        <p:sp>
          <p:nvSpPr>
            <p:cNvPr id="200" name="Google Shape;200;p11"/>
            <p:cNvSpPr/>
            <p:nvPr/>
          </p:nvSpPr>
          <p:spPr>
            <a:xfrm>
              <a:off x="1191108" y="4871723"/>
              <a:ext cx="6177887" cy="23083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D94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209292" y="4871723"/>
              <a:ext cx="6159703" cy="233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Come si può creare una password forte?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a. Utilizzare una sola parola in minuscolo, senza numeri o caratteri speciali.</a:t>
              </a:r>
            </a:p>
            <a:p>
              <a:pPr marR="0" lvl="0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b. Includere lettere maiuscole e minuscole, numeri e caratteri speciali.</a:t>
              </a:r>
            </a:p>
            <a:p>
              <a:pPr marR="0" lvl="0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c. Riutilizzare la stessa password per più account.</a:t>
              </a:r>
            </a:p>
            <a:p>
              <a:pPr marR="0" lvl="0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d. Scegliere una password facile da indovinare e condividerla con gli amici per non perderla.</a:t>
              </a:r>
              <a:endPara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C6E3A9-D37E-DCEB-EFF0-A1B1B0C38FCC}"/>
              </a:ext>
            </a:extLst>
          </p:cNvPr>
          <p:cNvSpPr txBox="1"/>
          <p:nvPr/>
        </p:nvSpPr>
        <p:spPr>
          <a:xfrm>
            <a:off x="8242899" y="153137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it-IT" sz="1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Di cosa ha bisogno una connessione Wi-Fi per essere sicura?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/>
        </p:nvSpPr>
        <p:spPr>
          <a:xfrm>
            <a:off x="1295400" y="2525000"/>
            <a:ext cx="3696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Obiettivi</a:t>
            </a:r>
            <a:endParaRPr sz="4800" b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1981547" y="4798936"/>
            <a:ext cx="95016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Comprendere l'importanza di un comportamento online responsabile</a:t>
            </a:r>
            <a:endParaRPr lang="es-ES" dirty="0">
              <a:latin typeface="+mn-lt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1981547" y="5414022"/>
            <a:ext cx="66704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Identificare i rischi online più comuni</a:t>
            </a:r>
            <a:endParaRPr lang="es-ES" dirty="0">
              <a:latin typeface="+mn-lt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1981547" y="7241130"/>
            <a:ext cx="64518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Sviluppare le competenze digitali</a:t>
            </a:r>
            <a:endParaRPr lang="es-ES" sz="2400" dirty="0">
              <a:latin typeface="+mn-lt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348469" y="3590781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Al termine di questo modulo sarai in grado di:</a:t>
            </a:r>
            <a:endParaRPr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895" y="3590781"/>
            <a:ext cx="5147593" cy="498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xagon 1"/>
          <p:cNvSpPr/>
          <p:nvPr/>
        </p:nvSpPr>
        <p:spPr>
          <a:xfrm>
            <a:off x="1491817" y="4963826"/>
            <a:ext cx="180000" cy="144000"/>
          </a:xfrm>
          <a:prstGeom prst="hexagon">
            <a:avLst/>
          </a:prstGeom>
          <a:solidFill>
            <a:srgbClr val="00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Hexagon 13"/>
          <p:cNvSpPr/>
          <p:nvPr/>
        </p:nvSpPr>
        <p:spPr>
          <a:xfrm>
            <a:off x="1491817" y="5572855"/>
            <a:ext cx="180000" cy="144000"/>
          </a:xfrm>
          <a:prstGeom prst="hexagon">
            <a:avLst/>
          </a:prstGeom>
          <a:solidFill>
            <a:srgbClr val="00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Hexagon 14"/>
          <p:cNvSpPr/>
          <p:nvPr/>
        </p:nvSpPr>
        <p:spPr>
          <a:xfrm>
            <a:off x="1491817" y="7399942"/>
            <a:ext cx="180000" cy="144000"/>
          </a:xfrm>
          <a:prstGeom prst="hexagon">
            <a:avLst/>
          </a:prstGeom>
          <a:solidFill>
            <a:srgbClr val="00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Google Shape;101;p4">
            <a:extLst>
              <a:ext uri="{FF2B5EF4-FFF2-40B4-BE49-F238E27FC236}">
                <a16:creationId xmlns:a16="http://schemas.microsoft.com/office/drawing/2014/main" id="{47B5F3CE-218C-427C-96AB-DA1E8FCFBD6C}"/>
              </a:ext>
            </a:extLst>
          </p:cNvPr>
          <p:cNvSpPr txBox="1"/>
          <p:nvPr/>
        </p:nvSpPr>
        <p:spPr>
          <a:xfrm>
            <a:off x="1981547" y="6626044"/>
            <a:ext cx="74814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Imparare le migliori pratiche di sicurezza online</a:t>
            </a:r>
            <a:endParaRPr lang="es-ES" dirty="0">
              <a:latin typeface="+mn-lt"/>
            </a:endParaRPr>
          </a:p>
        </p:txBody>
      </p:sp>
      <p:sp>
        <p:nvSpPr>
          <p:cNvPr id="12" name="Hexagon 14">
            <a:extLst>
              <a:ext uri="{FF2B5EF4-FFF2-40B4-BE49-F238E27FC236}">
                <a16:creationId xmlns:a16="http://schemas.microsoft.com/office/drawing/2014/main" id="{96249ED0-042D-4EB8-AE81-7AED613CC787}"/>
              </a:ext>
            </a:extLst>
          </p:cNvPr>
          <p:cNvSpPr/>
          <p:nvPr/>
        </p:nvSpPr>
        <p:spPr>
          <a:xfrm>
            <a:off x="1491817" y="6790913"/>
            <a:ext cx="180000" cy="144000"/>
          </a:xfrm>
          <a:prstGeom prst="hexagon">
            <a:avLst/>
          </a:prstGeom>
          <a:solidFill>
            <a:srgbClr val="00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Google Shape;101;p4">
            <a:extLst>
              <a:ext uri="{FF2B5EF4-FFF2-40B4-BE49-F238E27FC236}">
                <a16:creationId xmlns:a16="http://schemas.microsoft.com/office/drawing/2014/main" id="{063A59A4-BA75-461B-93FB-EBFE4F526C14}"/>
              </a:ext>
            </a:extLst>
          </p:cNvPr>
          <p:cNvSpPr txBox="1"/>
          <p:nvPr/>
        </p:nvSpPr>
        <p:spPr>
          <a:xfrm>
            <a:off x="1981547" y="6023072"/>
            <a:ext cx="64518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Riconoscere i vantaggi di Internet</a:t>
            </a:r>
            <a:endParaRPr lang="es-ES" dirty="0">
              <a:latin typeface="+mn-lt"/>
            </a:endParaRPr>
          </a:p>
        </p:txBody>
      </p:sp>
      <p:sp>
        <p:nvSpPr>
          <p:cNvPr id="16" name="Hexagon 14">
            <a:extLst>
              <a:ext uri="{FF2B5EF4-FFF2-40B4-BE49-F238E27FC236}">
                <a16:creationId xmlns:a16="http://schemas.microsoft.com/office/drawing/2014/main" id="{65ED8B8D-A7A9-45CB-8A06-5B67B0AAEC65}"/>
              </a:ext>
            </a:extLst>
          </p:cNvPr>
          <p:cNvSpPr/>
          <p:nvPr/>
        </p:nvSpPr>
        <p:spPr>
          <a:xfrm>
            <a:off x="1491817" y="6181884"/>
            <a:ext cx="180000" cy="144000"/>
          </a:xfrm>
          <a:prstGeom prst="hexagon">
            <a:avLst/>
          </a:prstGeom>
          <a:solidFill>
            <a:srgbClr val="00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1438520" y="6523247"/>
            <a:ext cx="5966161" cy="25748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D94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1"/>
          <p:cNvGrpSpPr/>
          <p:nvPr/>
        </p:nvGrpSpPr>
        <p:grpSpPr>
          <a:xfrm>
            <a:off x="8156850" y="1398326"/>
            <a:ext cx="5954059" cy="2379761"/>
            <a:chOff x="1251964" y="2385437"/>
            <a:chExt cx="5644543" cy="2379761"/>
          </a:xfrm>
        </p:grpSpPr>
        <p:sp>
          <p:nvSpPr>
            <p:cNvPr id="188" name="Google Shape;188;p11"/>
            <p:cNvSpPr/>
            <p:nvPr/>
          </p:nvSpPr>
          <p:spPr>
            <a:xfrm>
              <a:off x="1251964" y="2385437"/>
              <a:ext cx="5590487" cy="23083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D94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274318" y="2426137"/>
              <a:ext cx="5622189" cy="233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Di cosa ha bisogno una connessione Wi-Fi per essere sicura?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b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a. Richiede che sia privato, con l'uso di password e crittografia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b. Richiede un utilizzo illimitato dei dati.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c. Richiede un'alta velocità di Internet.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d. Richiede che la connessione Wi-Fi sia pubblica.</a:t>
              </a:r>
              <a:endPara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0" name="Google Shape;190;p11"/>
          <p:cNvSpPr/>
          <p:nvPr/>
        </p:nvSpPr>
        <p:spPr>
          <a:xfrm>
            <a:off x="1618465" y="6543622"/>
            <a:ext cx="559779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Come si possono identificare potenziali frodi o truffe?</a:t>
            </a:r>
          </a:p>
          <a:p>
            <a:pPr marR="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a. Ignorando gli avvisi di sicurezza.</a:t>
            </a:r>
          </a:p>
          <a:p>
            <a:pPr marR="0" lvl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b. </a:t>
            </a: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Condividendo ovunque informazioni personali e finanziarie.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it-IT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c. Affrontando rapidamente gli impegni finanziari.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it-IT" sz="16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d. </a:t>
            </a:r>
            <a:r>
              <a:rPr lang="it-IT" sz="16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Imparando a conoscere le più comuni truffe online e stando attenti</a:t>
            </a:r>
            <a:r>
              <a:rPr lang="it-IT" sz="18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.</a:t>
            </a:r>
            <a:endParaRPr lang="en-US" sz="1800" b="1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1429427" y="1701125"/>
            <a:ext cx="651616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Metti alla prova le tue conoscenze!</a:t>
            </a:r>
            <a:endParaRPr sz="4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2" name="Google Shape;192;p11"/>
          <p:cNvSpPr txBox="1"/>
          <p:nvPr/>
        </p:nvSpPr>
        <p:spPr>
          <a:xfrm>
            <a:off x="1366599" y="3183450"/>
            <a:ext cx="687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Soluzioni: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grpSp>
        <p:nvGrpSpPr>
          <p:cNvPr id="193" name="Google Shape;193;p11"/>
          <p:cNvGrpSpPr/>
          <p:nvPr/>
        </p:nvGrpSpPr>
        <p:grpSpPr>
          <a:xfrm>
            <a:off x="1429427" y="3774528"/>
            <a:ext cx="6036989" cy="3366583"/>
            <a:chOff x="1191108" y="4871723"/>
            <a:chExt cx="6241073" cy="3172496"/>
          </a:xfrm>
        </p:grpSpPr>
        <p:sp>
          <p:nvSpPr>
            <p:cNvPr id="194" name="Google Shape;194;p11"/>
            <p:cNvSpPr/>
            <p:nvPr/>
          </p:nvSpPr>
          <p:spPr>
            <a:xfrm>
              <a:off x="1191108" y="4871723"/>
              <a:ext cx="6177887" cy="23083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D94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315868" y="4935716"/>
              <a:ext cx="6116313" cy="3108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Perché è importante aggiornare regolarmente il software del dispositivo?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a. Perché aumenta lo spazio di archiviazione del dispositivo.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b. Perché rende l'interfaccia del dispositivo più gradevole.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b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c. Perché protegge dalle vulnerabilità e dalle minacce alla sicurezza note.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d. Perché aumenta la durata della batteria del dispositivo.</a:t>
              </a:r>
            </a:p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8087727" y="6543624"/>
            <a:ext cx="8981074" cy="2751779"/>
            <a:chOff x="7975626" y="4871723"/>
            <a:chExt cx="6154757" cy="2308324"/>
          </a:xfrm>
        </p:grpSpPr>
        <p:sp>
          <p:nvSpPr>
            <p:cNvPr id="197" name="Google Shape;197;p11"/>
            <p:cNvSpPr/>
            <p:nvPr/>
          </p:nvSpPr>
          <p:spPr>
            <a:xfrm>
              <a:off x="7975626" y="4871723"/>
              <a:ext cx="6154757" cy="23083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D94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8017933" y="4942017"/>
              <a:ext cx="6112450" cy="2168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Quando si fa shopping online, cosa si deve fare se un sito web non ha una connessione sicura?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a. Procedere comunque all'acquisto.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b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b. È meglio evitare di inserire dati personali o di pagamento su quel sito web ed effettuare l'acquisto su un sito web più affidabile con una connessione sicura.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en-US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c. </a:t>
              </a: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Chiedere a qualcun altro di utilizzare i propri dati per effettuare l'acquisto su quel sito web.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d. Effettuare l'acquisto utilizzando una rete Wi-Fi pubblica, non ci saranno problemi a condividere i miei dati con quel sito web.</a:t>
              </a:r>
              <a:endPara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99" name="Google Shape;199;p11"/>
          <p:cNvGrpSpPr/>
          <p:nvPr/>
        </p:nvGrpSpPr>
        <p:grpSpPr>
          <a:xfrm>
            <a:off x="8156849" y="4003412"/>
            <a:ext cx="8011406" cy="2339061"/>
            <a:chOff x="1191108" y="4871723"/>
            <a:chExt cx="6177887" cy="2339061"/>
          </a:xfrm>
        </p:grpSpPr>
        <p:sp>
          <p:nvSpPr>
            <p:cNvPr id="200" name="Google Shape;200;p11"/>
            <p:cNvSpPr/>
            <p:nvPr/>
          </p:nvSpPr>
          <p:spPr>
            <a:xfrm>
              <a:off x="1191108" y="4871723"/>
              <a:ext cx="6177887" cy="23083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D94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209292" y="4871723"/>
              <a:ext cx="6159703" cy="233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Come si può creare una password forte?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a. Utilizzare una sola parola in minuscolo, senza numeri o caratteri speciali.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b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b. Includere lettere maiuscole e minuscole, numeri e caratteri speciali.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c. Riutilizzare la stessa password per più account.</a:t>
              </a:r>
            </a:p>
            <a:p>
              <a:pPr marR="0" lvl="0" algn="l" rtl="0"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2400"/>
              </a:pPr>
              <a:r>
                <a:rPr lang="it-IT" sz="16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d. Scegliere una password facile da indovinare e condividerla con gli amici per non perderla.</a:t>
              </a:r>
              <a:endPara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445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/>
          <p:nvPr/>
        </p:nvSpPr>
        <p:spPr>
          <a:xfrm>
            <a:off x="1295400" y="2400300"/>
            <a:ext cx="56421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Riassumendo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1340025" y="3533675"/>
            <a:ext cx="725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Ben fatto! Ora ne saprai di più su:</a:t>
            </a:r>
            <a:endParaRPr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7" name="Google Shape;99;p4"/>
          <p:cNvSpPr txBox="1"/>
          <p:nvPr/>
        </p:nvSpPr>
        <p:spPr>
          <a:xfrm>
            <a:off x="2056107" y="4804993"/>
            <a:ext cx="826552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La sicurezza online è essenziale per le persone anziane per proteggere le loro informazioni personali, la loro reputazione e il loro benessere generale.</a:t>
            </a:r>
            <a:endParaRPr lang="es-ES" dirty="0">
              <a:latin typeface="+mn-lt"/>
            </a:endParaRPr>
          </a:p>
        </p:txBody>
      </p:sp>
      <p:sp>
        <p:nvSpPr>
          <p:cNvPr id="18" name="Google Shape;100;p4"/>
          <p:cNvSpPr txBox="1"/>
          <p:nvPr/>
        </p:nvSpPr>
        <p:spPr>
          <a:xfrm>
            <a:off x="2056107" y="5986720"/>
            <a:ext cx="826544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La navigazione in Internet non sicura comporta dei rischi, ma evitare completamente internet può portare all'isolamento e alla perdita di opportunità.</a:t>
            </a:r>
            <a:endParaRPr lang="es-ES" dirty="0">
              <a:latin typeface="+mn-lt"/>
            </a:endParaRPr>
          </a:p>
        </p:txBody>
      </p:sp>
      <p:sp>
        <p:nvSpPr>
          <p:cNvPr id="19" name="Google Shape;101;p4"/>
          <p:cNvSpPr txBox="1"/>
          <p:nvPr/>
        </p:nvSpPr>
        <p:spPr>
          <a:xfrm>
            <a:off x="2056019" y="7241109"/>
            <a:ext cx="826552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Connessioni sicure, password forti, privacy, consapevolezza delle frodi e delle truffe, cautela nei social media e negli acquisti online sono essenziali.</a:t>
            </a:r>
            <a:endParaRPr lang="es-ES" dirty="0">
              <a:latin typeface="+mn-lt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1496362" y="4963826"/>
            <a:ext cx="180000" cy="144000"/>
          </a:xfrm>
          <a:prstGeom prst="hexagon">
            <a:avLst/>
          </a:prstGeom>
          <a:solidFill>
            <a:srgbClr val="00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Hexagon 20"/>
          <p:cNvSpPr/>
          <p:nvPr/>
        </p:nvSpPr>
        <p:spPr>
          <a:xfrm>
            <a:off x="1491817" y="6145552"/>
            <a:ext cx="180000" cy="144000"/>
          </a:xfrm>
          <a:prstGeom prst="hexagon">
            <a:avLst/>
          </a:prstGeom>
          <a:solidFill>
            <a:srgbClr val="00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Hexagon 21"/>
          <p:cNvSpPr/>
          <p:nvPr/>
        </p:nvSpPr>
        <p:spPr>
          <a:xfrm>
            <a:off x="1561613" y="7399942"/>
            <a:ext cx="180000" cy="144000"/>
          </a:xfrm>
          <a:prstGeom prst="hexagon">
            <a:avLst/>
          </a:prstGeom>
          <a:solidFill>
            <a:srgbClr val="00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https://www.digital-boomer.eu/images/ski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938" y="3924626"/>
            <a:ext cx="52197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/>
        </p:nvSpPr>
        <p:spPr>
          <a:xfrm>
            <a:off x="1295400" y="2400299"/>
            <a:ext cx="4648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D94B7"/>
              </a:buClr>
              <a:buSzPts val="4800"/>
              <a:buFont typeface="Helvetica Neue"/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Bibliografia</a:t>
            </a:r>
            <a:endParaRPr sz="18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1483200" y="3805200"/>
            <a:ext cx="12482182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4988" marR="0" lvl="0" indent="-5349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Wingdings" pitchFamily="2" charset="2"/>
              <a:buChar char="q"/>
            </a:pPr>
            <a:endParaRPr lang="hr-HR" dirty="0">
              <a:latin typeface="+mn-l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360"/>
              <a:buFont typeface="Wingdings" pitchFamily="2" charset="2"/>
              <a:buChar char="§"/>
            </a:pPr>
            <a:r>
              <a:rPr lang="hr-HR" sz="2400" dirty="0">
                <a:latin typeface="+mn-lt"/>
              </a:rPr>
              <a:t>https://www.enisa.europa.eu/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360"/>
              <a:buFont typeface="Wingdings" pitchFamily="2" charset="2"/>
              <a:buChar char="§"/>
            </a:pPr>
            <a:r>
              <a:rPr lang="hr-HR" sz="2400" dirty="0">
                <a:latin typeface="+mn-lt"/>
              </a:rPr>
              <a:t>http://www.eun.org/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360"/>
              <a:buFont typeface="Wingdings" pitchFamily="2" charset="2"/>
              <a:buChar char="§"/>
            </a:pPr>
            <a:r>
              <a:rPr lang="hr-HR" sz="2400" dirty="0">
                <a:latin typeface="+mn-lt"/>
              </a:rPr>
              <a:t>https://www.europol.europa.eu/about-europol/european-cybercrime-centre-ec3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360"/>
              <a:buFont typeface="Wingdings" pitchFamily="2" charset="2"/>
              <a:buChar char="§"/>
            </a:pPr>
            <a:r>
              <a:rPr lang="hr-HR" sz="2400" dirty="0">
                <a:latin typeface="+mn-lt"/>
              </a:rPr>
              <a:t>https://www.microfocus.com/en-us/what-is/cyber-security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360"/>
              <a:buFont typeface="Wingdings" pitchFamily="2" charset="2"/>
              <a:buChar char="§"/>
            </a:pPr>
            <a:r>
              <a:rPr lang="hr-HR" sz="2400" dirty="0">
                <a:latin typeface="+mn-lt"/>
              </a:rPr>
              <a:t>https://www.redseguridad.com/actualidad/cibercrimen/que-es-el-malware-tipos-y-maneras-de-evitar-ataques-de-este-tipo_20210410.html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360"/>
              <a:buFont typeface="Wingdings" pitchFamily="2" charset="2"/>
              <a:buChar char="§"/>
            </a:pPr>
            <a:r>
              <a:rPr lang="hr-HR" sz="2400" dirty="0">
                <a:latin typeface="+mn-lt"/>
              </a:rPr>
              <a:t>https://openwebinars.net/blog/origen-e-importancia-de-la-ciberseguridad/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Wingdings" pitchFamily="2" charset="2"/>
              <a:buChar char="§"/>
            </a:pPr>
            <a:r>
              <a:rPr lang="hr-HR" sz="2400" dirty="0">
                <a:latin typeface="+mn-lt"/>
              </a:rPr>
              <a:t>https://www.europol.europa.eu/wannacry-ransomware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/>
        </p:nvSpPr>
        <p:spPr>
          <a:xfrm>
            <a:off x="4572000" y="6724601"/>
            <a:ext cx="9144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4B7"/>
              </a:buClr>
              <a:buSzPts val="7200"/>
              <a:buFont typeface="Helvetica Neue"/>
              <a:buNone/>
            </a:pPr>
            <a:r>
              <a:rPr lang="es-ES" sz="54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Grazie!</a:t>
            </a:r>
            <a:endParaRPr sz="5400" b="1" i="0" u="none" strike="noStrike" cap="none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rafik 3" descr="Ein Bild, das Text, Clipart enthält.&#10;&#10;Automatisch generierte Beschreibu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13" y="2850294"/>
            <a:ext cx="5737714" cy="2435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404410" y="5792612"/>
            <a:ext cx="5575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err="1">
                <a:solidFill>
                  <a:srgbClr val="00CCFF"/>
                </a:solidFill>
                <a:latin typeface="+mn-lt"/>
              </a:rPr>
              <a:t>www.digital</a:t>
            </a:r>
            <a:r>
              <a:rPr lang="hr-HR" sz="2400" b="1" dirty="0">
                <a:solidFill>
                  <a:srgbClr val="00CCFF"/>
                </a:solidFill>
                <a:latin typeface="+mn-lt"/>
              </a:rPr>
              <a:t>-</a:t>
            </a:r>
            <a:r>
              <a:rPr lang="hr-HR" sz="2400" b="1" dirty="0" err="1">
                <a:solidFill>
                  <a:srgbClr val="00CCFF"/>
                </a:solidFill>
                <a:latin typeface="+mn-lt"/>
              </a:rPr>
              <a:t>boomer.eu</a:t>
            </a:r>
            <a:endParaRPr lang="hr-HR" sz="2400" b="1" dirty="0">
              <a:solidFill>
                <a:srgbClr val="00CC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3183359" y="3849624"/>
            <a:ext cx="1033101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4B7"/>
              </a:buClr>
              <a:buSzPts val="4800"/>
              <a:buFont typeface="Helvetica Neue"/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Introduzione alla sicurezza online</a:t>
            </a:r>
            <a:endParaRPr lang="es-ES" sz="4800" b="1" i="0" u="none" strike="noStrike" cap="none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6652891" y="2834002"/>
            <a:ext cx="339195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D633"/>
              </a:buClr>
              <a:buSzPts val="6000"/>
              <a:buFont typeface="Helvetica Neue"/>
              <a:buNone/>
            </a:pPr>
            <a:r>
              <a:rPr lang="es-ES" sz="60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Unità 1</a:t>
            </a:r>
            <a:endParaRPr sz="6000" b="1" i="0" u="none" strike="noStrike" cap="none" dirty="0">
              <a:solidFill>
                <a:srgbClr val="00CC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 descr="https://www.digital-boomer.eu/images/trai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244" y="4441372"/>
            <a:ext cx="4436475" cy="43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2000" y="2401311"/>
            <a:ext cx="13020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1. Introduzione alla sicurezza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73715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Cosa significa essere sicuri online?</a:t>
            </a:r>
            <a:endParaRPr lang="es-E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5216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Essere sicuri online significa prendere precauzioni e adottare comportamenti responsabili durante l'utilizzo di Internet. Si tratta di comprendere e gestire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 rischi e le minacce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potenziali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associati alle attività online per proteggere le informazioni personali, le risorse finanziarie e il benessere generale.</a:t>
            </a:r>
            <a:endParaRPr lang="en-US" sz="24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76A526-8FCB-4947-B1BE-1A77273C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5" y="5335768"/>
            <a:ext cx="3535986" cy="30787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041259-0481-4F78-B0B0-43E471823C28}"/>
              </a:ext>
            </a:extLst>
          </p:cNvPr>
          <p:cNvSpPr txBox="1"/>
          <p:nvPr/>
        </p:nvSpPr>
        <p:spPr>
          <a:xfrm>
            <a:off x="5306291" y="5599004"/>
            <a:ext cx="10737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Il cyberspazio è come un'autostrada</a:t>
            </a:r>
            <a:r>
              <a:rPr lang="it-IT" sz="28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: bisogna percorrerlo in sicurezza per evitare incidenti. </a:t>
            </a:r>
          </a:p>
          <a:p>
            <a:pPr algn="just"/>
            <a:endParaRPr lang="en-US" sz="28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algn="just"/>
            <a:r>
              <a:rPr lang="it-IT" sz="28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Proprio come allacciare la cintura di sicurezza, alcune pratiche di base per la sicurezza in Internet possono contribuire a garantire un'esperienza sicura e piacevole.</a:t>
            </a:r>
            <a:endParaRPr lang="en-US" sz="28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2000" y="2401311"/>
            <a:ext cx="13020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1. Introduzione alla sicurezza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73715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Cosa significa essere sicuri online?</a:t>
            </a:r>
            <a:endParaRPr lang="es-E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521609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Essere sicuri online è importante per diversi motivi. Aiuta a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proteggere le informazioni personali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dalle mani sbagliate. I dati personali come il nome, l'indirizzo, il numero di telefono e le informazioni finanziarie possono essere utilizzati per il furto d'identità, la frode o altre attività dannose se accessibili ai criminali informatici. La propria presenza online contribuisce alla propria reputazione, sia personale che professionale.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Se si è al sicuro online, si può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evitare la diffusione di contenuti inappropriati o dannosi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che potrebbero avere un impatto negativo sulla propria immagine e sulle proprie relazioni. La salvaguardia della propria sicurezza online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garantisce la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protezione della propria privacy e protegge da frodi e truffe finanziarie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Essere sicuri online aiuta anche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a evitare casi di cyberbullismo e molestie.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Implementando le misure di sicurezza, è possibile ridurre il rischio di imbattersi in persone o situazioni dannose che potrebbero causare disagio emotivo o danni. La sicurezza online è fondamentale anche per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proteggere i bambini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e garantire il loro benessere nel mondo digitale.</a:t>
            </a:r>
            <a:endParaRPr lang="en-US" sz="24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178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2000" y="2401311"/>
            <a:ext cx="13020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1. Introduzione alla sicurezza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1172486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Quali sono i rischi di una navigazione in Internet non sicura?</a:t>
            </a:r>
            <a:endParaRPr lang="es-E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521609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Una navigazione in Internet poco sicura comporta dei rischi per le persone anziane. Questi ultimi possono avere meno dimestichezza con le piattaforme e le minacce online, per cui è importante comprendere i rischi specifici che corrono.</a:t>
            </a: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Alcuni rischi comuni sono: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Phishing e truffe: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Gli anziani sono più esposti alle e-mail di phishing, ai siti web fraudolenti e alle truffe telefoniche, in cui i truffatori li inducono a rivelare informazioni sensibili.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Furto di identità: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Una navigazione in Internet poco sicura aumenta il rischio di furto di informazioni personali e di identità, con conseguenti perdite finanziarie e interruzioni della vita.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Frodi finanziarie: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Gli anziani vengono presi di mira con falsi programmi di investimento, truffe alla lotteria o acquisti fraudolenti, sfruttando la loro fiducia e vulnerabilità.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Malware e virus: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Una navigazione in Internet poco sicura può portare al download involontario di software dannoso che compromette la sicurezza del dispositivo e le informazioni personali.</a:t>
            </a:r>
            <a:endParaRPr lang="en-US" sz="24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206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2000" y="2401311"/>
            <a:ext cx="13020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1. Introduzione alla sicurezza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400" y="3390900"/>
            <a:ext cx="121423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Quali sono i rischi di una navigazione in Internet non sicura?</a:t>
            </a:r>
            <a:endParaRPr lang="es-E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552160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Molestie online e cyberbullismo: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Le persone anziane possono soffrire di stress emotivo e problemi di benessere mentale a causa delle molestie online.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Violazioni della privacy: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Pratiche di privacy inadeguate possono esporre informazioni personali, con conseguente furto di identità o sollecitazioni indesiderate.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Truffe di assistenza tecnica: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Le persone anziane sono più soggette a truffe in cui i truffatori si fingono rappresentanti dell'assistenza tecnica.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Mancanza di alfabetizzazione digitale: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l'insicurezza della navigazione in Internet è aggravata dalla mancanza di alfabetizzazione digitale degli anziani, che li rende più vulnerabili alle minacce e alle truffe.</a:t>
            </a:r>
          </a:p>
          <a:p>
            <a:pPr marR="0" lvl="0" algn="just" rtl="0">
              <a:spcBef>
                <a:spcPts val="0"/>
              </a:spcBef>
              <a:spcAft>
                <a:spcPts val="1200"/>
              </a:spcAft>
              <a:buClr>
                <a:srgbClr val="00CCFF"/>
              </a:buClr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Gli anziani dovrebbero essere consapevoli di questi rischi e adottare misure proattive per prevenirli, ad esempio cercando aiuto e supporto da persone fidate o segnalando i problemi alle autorità o alle piattaforme competenti.</a:t>
            </a:r>
            <a:endParaRPr lang="en-US" sz="24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027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332000" y="2401311"/>
            <a:ext cx="13020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1. Introduzione alla sicurezza online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95399" y="3390900"/>
            <a:ext cx="1492526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CCFF"/>
                </a:solidFill>
                <a:latin typeface="+mn-lt"/>
                <a:ea typeface="Helvetica Neue"/>
                <a:cs typeface="Helvetica Neue"/>
                <a:sym typeface="Helvetica Neue"/>
              </a:rPr>
              <a:t>Perché non si dovrebbe smettere di navigare in Internet anche con questi rischi?</a:t>
            </a:r>
            <a:endParaRPr lang="es-ES" dirty="0">
              <a:solidFill>
                <a:srgbClr val="00CCFF"/>
              </a:solidFill>
              <a:latin typeface="+mn-l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95400" y="4024780"/>
            <a:ext cx="10661073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La sicurezza in Internet è importante, ma non deve essere stressante. La consapevolezza è un primo passo importante per proteggersi insieme a un software antivirus affidabile (molti sono gratuiti!).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Nonostante i rischi online, non si dovrebbe smettere completamente di navigare in Internet, perché la rete può avere enormi vantaggi per il benessere e l'inclusione sociale. Internet offre una grande quantità di </a:t>
            </a:r>
            <a:r>
              <a:rPr lang="it-IT" sz="24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informazioni e risorse </a:t>
            </a:r>
            <a:r>
              <a:rPr lang="it-IT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che possono essere di grande utilità. Permette di accedere a notizie, materiali educativi, risorse sanitarie, strumenti di comunicazione e vari servizi online.</a:t>
            </a:r>
            <a:endParaRPr lang="en-US" sz="24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ECE60E-5D28-4B09-B799-7ED6BFF5E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" t="-520" r="1077" b="-520"/>
          <a:stretch/>
        </p:blipFill>
        <p:spPr>
          <a:xfrm>
            <a:off x="12388524" y="3914080"/>
            <a:ext cx="4306204" cy="44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4308</Words>
  <Application>Microsoft Macintosh PowerPoint</Application>
  <PresentationFormat>Personalizzato</PresentationFormat>
  <Paragraphs>237</Paragraphs>
  <Slides>33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Calibri</vt:lpstr>
      <vt:lpstr>Arial</vt:lpstr>
      <vt:lpstr>Wingdings</vt:lpstr>
      <vt:lpstr>Helvetica Neue</vt:lpstr>
      <vt:lpstr>DM Sans</vt:lpstr>
      <vt:lpstr>Office Theme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Monia Coppola</dc:creator>
  <cp:lastModifiedBy>s.natale@studenti.unimc.it</cp:lastModifiedBy>
  <cp:revision>48</cp:revision>
  <dcterms:created xsi:type="dcterms:W3CDTF">2022-01-27T16:04:38Z</dcterms:created>
  <dcterms:modified xsi:type="dcterms:W3CDTF">2023-10-16T16:10:14Z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2022-01-27T00:00:00Z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2022-01-27T00:00:00Z</vt:filetime>
  </property>
</Properties>
</file>