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7"/>
  </p:notesMasterIdLst>
  <p:sldIdLst>
    <p:sldId id="256" r:id="rId3"/>
    <p:sldId id="273" r:id="rId4"/>
    <p:sldId id="257" r:id="rId5"/>
    <p:sldId id="259" r:id="rId6"/>
    <p:sldId id="260" r:id="rId7"/>
    <p:sldId id="275" r:id="rId8"/>
    <p:sldId id="261" r:id="rId9"/>
    <p:sldId id="276" r:id="rId10"/>
    <p:sldId id="277" r:id="rId11"/>
    <p:sldId id="278" r:id="rId12"/>
    <p:sldId id="279" r:id="rId13"/>
    <p:sldId id="280" r:id="rId14"/>
    <p:sldId id="281" r:id="rId15"/>
    <p:sldId id="282" r:id="rId16"/>
    <p:sldId id="284" r:id="rId17"/>
    <p:sldId id="283" r:id="rId18"/>
    <p:sldId id="285" r:id="rId19"/>
    <p:sldId id="286" r:id="rId20"/>
    <p:sldId id="287" r:id="rId21"/>
    <p:sldId id="288" r:id="rId22"/>
    <p:sldId id="274" r:id="rId23"/>
    <p:sldId id="289" r:id="rId24"/>
    <p:sldId id="296" r:id="rId25"/>
    <p:sldId id="290" r:id="rId26"/>
    <p:sldId id="295" r:id="rId27"/>
    <p:sldId id="298" r:id="rId28"/>
    <p:sldId id="291" r:id="rId29"/>
    <p:sldId id="299" r:id="rId30"/>
    <p:sldId id="300" r:id="rId31"/>
    <p:sldId id="301" r:id="rId32"/>
    <p:sldId id="297" r:id="rId33"/>
    <p:sldId id="302" r:id="rId34"/>
    <p:sldId id="267" r:id="rId35"/>
    <p:sldId id="270" r:id="rId36"/>
  </p:sldIdLst>
  <p:sldSz cx="18288000" cy="10287000"/>
  <p:notesSz cx="18288000" cy="10287000"/>
  <p:embeddedFontLst>
    <p:embeddedFont>
      <p:font typeface="Calibri" panose="020F0502020204030204" pitchFamily="34" charset="0"/>
      <p:regular r:id="rId38"/>
      <p:bold r:id="rId39"/>
      <p:italic r:id="rId40"/>
      <p:boldItalic r:id="rId41"/>
    </p:embeddedFont>
    <p:embeddedFont>
      <p:font typeface="DM Sans" pitchFamily="2" charset="77"/>
      <p:regular r:id="rId42"/>
      <p:bold r:id="rId43"/>
      <p:italic r:id="rId44"/>
      <p:boldItalic r:id="rId45"/>
    </p:embeddedFont>
    <p:embeddedFont>
      <p:font typeface="Helvetica Neue" panose="02000503000000020004"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8F00"/>
    <a:srgbClr val="58CDF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63"/>
  </p:normalViewPr>
  <p:slideViewPr>
    <p:cSldViewPr snapToGrid="0">
      <p:cViewPr>
        <p:scale>
          <a:sx n="46" d="100"/>
          <a:sy n="46" d="100"/>
        </p:scale>
        <p:origin x="144" y="121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06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69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67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72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15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3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06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06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55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59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0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62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4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73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43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9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054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044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it-IT" noProof="0"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43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911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11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704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it-IT" noProof="0" dirty="0"/>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73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650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61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49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16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"The </a:t>
            </a:r>
            <a:r>
              <a:rPr lang="es-ES" sz="1100" b="0" i="0" u="none" strike="noStrike" dirty="0" err="1">
                <a:solidFill>
                  <a:srgbClr val="000000"/>
                </a:solidFill>
                <a:latin typeface="Calibri"/>
                <a:ea typeface="Calibri"/>
                <a:cs typeface="Calibri"/>
                <a:sym typeface="Calibri"/>
              </a:rPr>
              <a:t>European</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Commission</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support</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for</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the</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production</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of</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this</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publication</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does</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not</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constitute</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endorsement</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of</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the</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contents</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which</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reflects</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the</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views</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only</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of</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the</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authors</a:t>
            </a:r>
            <a:r>
              <a:rPr lang="es-ES" sz="1100" b="0" i="0" u="none" strike="noStrike" dirty="0">
                <a:solidFill>
                  <a:srgbClr val="000000"/>
                </a:solidFill>
                <a:latin typeface="Calibri"/>
                <a:ea typeface="Calibri"/>
                <a:cs typeface="Calibri"/>
                <a:sym typeface="Calibri"/>
              </a:rPr>
              <a:t>, and </a:t>
            </a:r>
            <a:r>
              <a:rPr lang="es-ES" sz="1100" b="0" i="0" u="none" strike="noStrike" dirty="0" err="1">
                <a:solidFill>
                  <a:srgbClr val="000000"/>
                </a:solidFill>
                <a:latin typeface="Calibri"/>
                <a:ea typeface="Calibri"/>
                <a:cs typeface="Calibri"/>
                <a:sym typeface="Calibri"/>
              </a:rPr>
              <a:t>the</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Commission</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cannot</a:t>
            </a:r>
            <a:r>
              <a:rPr lang="es-ES" sz="1100" b="0" i="0" u="none" strike="noStrike" dirty="0">
                <a:solidFill>
                  <a:srgbClr val="000000"/>
                </a:solidFill>
                <a:latin typeface="Calibri"/>
                <a:ea typeface="Calibri"/>
                <a:cs typeface="Calibri"/>
                <a:sym typeface="Calibri"/>
              </a:rPr>
              <a:t> be </a:t>
            </a:r>
            <a:r>
              <a:rPr lang="es-ES" sz="1100" b="0" i="0" u="none" strike="noStrike" dirty="0" err="1">
                <a:solidFill>
                  <a:srgbClr val="000000"/>
                </a:solidFill>
                <a:latin typeface="Calibri"/>
                <a:ea typeface="Calibri"/>
                <a:cs typeface="Calibri"/>
                <a:sym typeface="Calibri"/>
              </a:rPr>
              <a:t>held</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responsible</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for</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any</a:t>
            </a:r>
            <a:r>
              <a:rPr lang="es-ES" sz="1100" b="0" i="0" u="none" strike="noStrike" dirty="0">
                <a:solidFill>
                  <a:srgbClr val="000000"/>
                </a:solidFill>
                <a:latin typeface="Calibri"/>
                <a:ea typeface="Calibri"/>
                <a:cs typeface="Calibri"/>
                <a:sym typeface="Calibri"/>
              </a:rPr>
              <a:t> use </a:t>
            </a:r>
            <a:r>
              <a:rPr lang="es-ES" sz="1100" b="0" i="0" u="none" strike="noStrike" dirty="0" err="1">
                <a:solidFill>
                  <a:srgbClr val="000000"/>
                </a:solidFill>
                <a:latin typeface="Calibri"/>
                <a:ea typeface="Calibri"/>
                <a:cs typeface="Calibri"/>
                <a:sym typeface="Calibri"/>
              </a:rPr>
              <a:t>which</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may</a:t>
            </a:r>
            <a:r>
              <a:rPr lang="es-ES" sz="1100" b="0" i="0" u="none" strike="noStrike" dirty="0">
                <a:solidFill>
                  <a:srgbClr val="000000"/>
                </a:solidFill>
                <a:latin typeface="Calibri"/>
                <a:ea typeface="Calibri"/>
                <a:cs typeface="Calibri"/>
                <a:sym typeface="Calibri"/>
              </a:rPr>
              <a:t> be </a:t>
            </a:r>
            <a:r>
              <a:rPr lang="es-ES" sz="1100" b="0" i="0" u="none" strike="noStrike" dirty="0" err="1">
                <a:solidFill>
                  <a:srgbClr val="000000"/>
                </a:solidFill>
                <a:latin typeface="Calibri"/>
                <a:ea typeface="Calibri"/>
                <a:cs typeface="Calibri"/>
                <a:sym typeface="Calibri"/>
              </a:rPr>
              <a:t>made</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of</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the</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information</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contained</a:t>
            </a:r>
            <a:r>
              <a:rPr lang="es-ES" sz="1100" b="0" i="0" u="none" strike="noStrike" dirty="0">
                <a:solidFill>
                  <a:srgbClr val="000000"/>
                </a:solidFill>
                <a:latin typeface="Calibri"/>
                <a:ea typeface="Calibri"/>
                <a:cs typeface="Calibri"/>
                <a:sym typeface="Calibri"/>
              </a:rPr>
              <a:t> </a:t>
            </a:r>
            <a:r>
              <a:rPr lang="es-ES" sz="1100" b="0" i="0" u="none" strike="noStrike" dirty="0" err="1">
                <a:solidFill>
                  <a:srgbClr val="000000"/>
                </a:solidFill>
                <a:latin typeface="Calibri"/>
                <a:ea typeface="Calibri"/>
                <a:cs typeface="Calibri"/>
                <a:sym typeface="Calibri"/>
              </a:rPr>
              <a:t>therein</a:t>
            </a:r>
            <a:r>
              <a:rPr lang="es-ES" sz="1100" b="0" i="0" u="none" strike="noStrike" dirty="0">
                <a:solidFill>
                  <a:srgbClr val="000000"/>
                </a:solidFill>
                <a:latin typeface="Calibri"/>
                <a:ea typeface="Calibri"/>
                <a:cs typeface="Calibri"/>
                <a:sym typeface="Calibri"/>
              </a:rPr>
              <a:t>."</a:t>
            </a:r>
            <a:endParaRPr sz="1100" dirty="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ufale.n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toolbox.google.com/factcheck/explorer?authuser=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621477" y="4216373"/>
            <a:ext cx="13045044"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it-IT" sz="4400" b="1" dirty="0">
                <a:solidFill>
                  <a:schemeClr val="tx1"/>
                </a:solidFill>
                <a:latin typeface="+mn-lt"/>
                <a:ea typeface="Helvetica Neue"/>
                <a:cs typeface="Helvetica Neue"/>
                <a:sym typeface="Helvetica Neue"/>
              </a:rPr>
              <a:t>Sicurezza e intelligenza online: Gestire l’identità e le interazioni digitali</a:t>
            </a:r>
            <a:endParaRPr lang="it-IT"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76" y="1367041"/>
            <a:ext cx="5359247" cy="2089625"/>
          </a:xfrm>
          <a:prstGeom prst="rect">
            <a:avLst/>
          </a:prstGeom>
          <a:noFill/>
          <a:ln>
            <a:noFill/>
          </a:ln>
        </p:spPr>
      </p:pic>
      <p:sp>
        <p:nvSpPr>
          <p:cNvPr id="2" name="Rectangle 1"/>
          <p:cNvSpPr/>
          <p:nvPr/>
        </p:nvSpPr>
        <p:spPr>
          <a:xfrm>
            <a:off x="6356194" y="3498359"/>
            <a:ext cx="5575610" cy="369332"/>
          </a:xfrm>
          <a:prstGeom prst="rect">
            <a:avLst/>
          </a:prstGeom>
        </p:spPr>
        <p:txBody>
          <a:bodyPr wrap="square">
            <a:spAutoFit/>
          </a:bodyPr>
          <a:lstStyle/>
          <a:p>
            <a:pPr algn="ctr"/>
            <a:r>
              <a:rPr lang="en-GB" sz="1800" b="1" dirty="0">
                <a:solidFill>
                  <a:srgbClr val="00CCFF"/>
                </a:solidFill>
              </a:rPr>
              <a:t>www.digital-boomer.eu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6011564"/>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it-IT" sz="4000" dirty="0">
                <a:solidFill>
                  <a:schemeClr val="tx1"/>
                </a:solidFill>
                <a:latin typeface="Arial" pitchFamily="34" charset="0"/>
                <a:ea typeface="Helvetica Neue"/>
                <a:cs typeface="Arial" pitchFamily="34" charset="0"/>
                <a:sym typeface="Helvetica Neue"/>
              </a:rPr>
              <a:t>Sviluppato da: IDP &amp; IHF</a:t>
            </a:r>
            <a:endParaRPr lang="it-IT"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4" name="Rettangolo con angoli arrotondati 13">
            <a:extLst>
              <a:ext uri="{FF2B5EF4-FFF2-40B4-BE49-F238E27FC236}">
                <a16:creationId xmlns:a16="http://schemas.microsoft.com/office/drawing/2014/main" id="{7F6CF5D5-403D-EA63-C8FD-5646A7775ECB}"/>
              </a:ext>
            </a:extLst>
          </p:cNvPr>
          <p:cNvSpPr/>
          <p:nvPr/>
        </p:nvSpPr>
        <p:spPr>
          <a:xfrm>
            <a:off x="6848330"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Scopriamo gli </a:t>
            </a:r>
            <a:r>
              <a:rPr lang="it-IT" sz="2400" b="1" dirty="0">
                <a:solidFill>
                  <a:schemeClr val="accent4"/>
                </a:solidFill>
                <a:latin typeface="+mn-lt"/>
                <a:ea typeface="Helvetica Neue"/>
                <a:cs typeface="Helvetica Neue"/>
                <a:sym typeface="Helvetica Neue"/>
              </a:rPr>
              <a:t>elementi</a:t>
            </a:r>
            <a:r>
              <a:rPr lang="it-IT" sz="2400" dirty="0">
                <a:solidFill>
                  <a:schemeClr val="accent4"/>
                </a:solidFill>
                <a:latin typeface="+mn-lt"/>
                <a:ea typeface="Helvetica Neue"/>
                <a:cs typeface="Helvetica Neue"/>
                <a:sym typeface="Helvetica Neue"/>
              </a:rPr>
              <a:t> che contribuiscono alla propria identità digitale.</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77875"/>
          </a:xfrm>
          <a:prstGeom prst="rect">
            <a:avLst/>
          </a:prstGeom>
          <a:noFill/>
        </p:spPr>
        <p:txBody>
          <a:bodyPr wrap="square" rtlCol="0">
            <a:spAutoFit/>
          </a:bodyPr>
          <a:lstStyle/>
          <a:p>
            <a:r>
              <a:rPr lang="it-IT" sz="2000" b="1" dirty="0">
                <a:latin typeface="+mn-lt"/>
              </a:rPr>
              <a:t>Credenziali</a:t>
            </a:r>
          </a:p>
          <a:p>
            <a:endParaRPr lang="it-IT" sz="2000" b="1" dirty="0">
              <a:latin typeface="+mn-lt"/>
            </a:endParaRPr>
          </a:p>
          <a:p>
            <a:pPr marL="285750" indent="-285750">
              <a:buFont typeface="Arial" panose="020B0604020202020204" pitchFamily="34" charset="0"/>
              <a:buChar char="•"/>
            </a:pPr>
            <a:r>
              <a:rPr lang="it-IT" sz="2000" dirty="0">
                <a:latin typeface="+mn-lt"/>
              </a:rPr>
              <a:t>Nomi utente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Password</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Meccanismi di autenticazione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Domande di sicurezza</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77875"/>
          </a:xfrm>
          <a:prstGeom prst="rect">
            <a:avLst/>
          </a:prstGeom>
          <a:noFill/>
        </p:spPr>
        <p:txBody>
          <a:bodyPr wrap="square" rtlCol="0">
            <a:spAutoFit/>
          </a:bodyPr>
          <a:lstStyle/>
          <a:p>
            <a:r>
              <a:rPr lang="it-IT" sz="2000" b="1" dirty="0">
                <a:latin typeface="+mn-lt"/>
              </a:rPr>
              <a:t>Profili online</a:t>
            </a:r>
          </a:p>
          <a:p>
            <a:pPr algn="ctr"/>
            <a:endParaRPr lang="it-IT" sz="2000" b="1" dirty="0">
              <a:latin typeface="+mn-lt"/>
            </a:endParaRPr>
          </a:p>
          <a:p>
            <a:pPr marL="285750" indent="-285750">
              <a:buFont typeface="Arial" panose="020B0604020202020204" pitchFamily="34" charset="0"/>
              <a:buChar char="•"/>
            </a:pPr>
            <a:r>
              <a:rPr lang="it-IT" sz="2000" dirty="0">
                <a:latin typeface="+mn-lt"/>
              </a:rPr>
              <a:t>Social media (Facebook, Instagram, Twitter, ecc.)</a:t>
            </a:r>
          </a:p>
          <a:p>
            <a:pPr marL="285750" indent="-285750">
              <a:buFont typeface="Arial" panose="020B0604020202020204" pitchFamily="34" charset="0"/>
              <a:buChar char="•"/>
            </a:pPr>
            <a:r>
              <a:rPr lang="it-IT" sz="2000" dirty="0">
                <a:latin typeface="+mn-lt"/>
              </a:rPr>
              <a:t>Reti professionali (LinkedIn, ecc.)</a:t>
            </a:r>
          </a:p>
          <a:p>
            <a:pPr marL="285750" indent="-285750">
              <a:buFont typeface="Arial" panose="020B0604020202020204" pitchFamily="34" charset="0"/>
              <a:buChar char="•"/>
            </a:pPr>
            <a:r>
              <a:rPr lang="it-IT" sz="2000" dirty="0">
                <a:latin typeface="+mn-lt"/>
              </a:rPr>
              <a:t>Forum e comunità online</a:t>
            </a:r>
          </a:p>
          <a:p>
            <a:pPr marL="285750" indent="-285750">
              <a:buFont typeface="Arial" panose="020B0604020202020204" pitchFamily="34" charset="0"/>
              <a:buChar char="•"/>
            </a:pPr>
            <a:r>
              <a:rPr lang="it-IT" sz="2000" dirty="0">
                <a:latin typeface="+mn-lt"/>
              </a:rPr>
              <a:t>Blog o sito web</a:t>
            </a:r>
          </a:p>
        </p:txBody>
      </p:sp>
      <p:sp>
        <p:nvSpPr>
          <p:cNvPr id="4" name="CasellaDiTesto 3">
            <a:extLst>
              <a:ext uri="{FF2B5EF4-FFF2-40B4-BE49-F238E27FC236}">
                <a16:creationId xmlns:a16="http://schemas.microsoft.com/office/drawing/2014/main" id="{775DBD5B-3AF9-CD87-D040-DB084F3AFEB0}"/>
              </a:ext>
            </a:extLst>
          </p:cNvPr>
          <p:cNvSpPr txBox="1"/>
          <p:nvPr/>
        </p:nvSpPr>
        <p:spPr>
          <a:xfrm>
            <a:off x="1425675" y="4774168"/>
            <a:ext cx="2595564" cy="3477875"/>
          </a:xfrm>
          <a:prstGeom prst="rect">
            <a:avLst/>
          </a:prstGeom>
          <a:noFill/>
        </p:spPr>
        <p:txBody>
          <a:bodyPr wrap="square" rtlCol="0">
            <a:spAutoFit/>
          </a:bodyPr>
          <a:lstStyle/>
          <a:p>
            <a:r>
              <a:rPr lang="it-IT" sz="2000" b="1" dirty="0">
                <a:latin typeface="+mn-lt"/>
              </a:rPr>
              <a:t>Informazioni personali</a:t>
            </a:r>
          </a:p>
          <a:p>
            <a:endParaRPr lang="it-IT" sz="2000" b="1" dirty="0">
              <a:latin typeface="+mn-lt"/>
            </a:endParaRPr>
          </a:p>
          <a:p>
            <a:pPr marL="285750" indent="-285750">
              <a:buFont typeface="Arial" panose="020B0604020202020204" pitchFamily="34" charset="0"/>
              <a:buChar char="•"/>
            </a:pPr>
            <a:r>
              <a:rPr lang="it-IT" sz="2000" dirty="0">
                <a:latin typeface="+mn-lt"/>
              </a:rPr>
              <a:t>Nome e cognome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Età</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Indirizzi e numeri (fisici e non)</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Dati biometrici</a:t>
            </a:r>
          </a:p>
        </p:txBody>
      </p:sp>
    </p:spTree>
    <p:extLst>
      <p:ext uri="{BB962C8B-B14F-4D97-AF65-F5344CB8AC3E}">
        <p14:creationId xmlns:p14="http://schemas.microsoft.com/office/powerpoint/2010/main" val="33184350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02D58602-0D0E-22E0-F427-F701C8BE66D6}"/>
              </a:ext>
            </a:extLst>
          </p:cNvPr>
          <p:cNvSpPr/>
          <p:nvPr/>
        </p:nvSpPr>
        <p:spPr>
          <a:xfrm>
            <a:off x="9615342"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Scopriamo gli </a:t>
            </a:r>
            <a:r>
              <a:rPr lang="it-IT" sz="2400" b="1" dirty="0">
                <a:solidFill>
                  <a:schemeClr val="accent4"/>
                </a:solidFill>
                <a:latin typeface="+mn-lt"/>
                <a:ea typeface="Helvetica Neue"/>
                <a:cs typeface="Helvetica Neue"/>
                <a:sym typeface="Helvetica Neue"/>
              </a:rPr>
              <a:t>elementi</a:t>
            </a:r>
            <a:r>
              <a:rPr lang="it-IT" sz="2400" dirty="0">
                <a:solidFill>
                  <a:schemeClr val="accent4"/>
                </a:solidFill>
                <a:latin typeface="+mn-lt"/>
                <a:ea typeface="Helvetica Neue"/>
                <a:cs typeface="Helvetica Neue"/>
                <a:sym typeface="Helvetica Neue"/>
              </a:rPr>
              <a:t> che contribuiscono alla propria identità digitale.</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77875"/>
          </a:xfrm>
          <a:prstGeom prst="rect">
            <a:avLst/>
          </a:prstGeom>
          <a:noFill/>
        </p:spPr>
        <p:txBody>
          <a:bodyPr wrap="square" rtlCol="0">
            <a:spAutoFit/>
          </a:bodyPr>
          <a:lstStyle/>
          <a:p>
            <a:r>
              <a:rPr lang="it-IT" sz="2000" b="1" dirty="0">
                <a:latin typeface="+mn-lt"/>
              </a:rPr>
              <a:t>Credenziali</a:t>
            </a:r>
          </a:p>
          <a:p>
            <a:endParaRPr lang="it-IT" sz="2000" b="1" dirty="0">
              <a:latin typeface="+mn-lt"/>
            </a:endParaRPr>
          </a:p>
          <a:p>
            <a:pPr marL="285750" indent="-285750">
              <a:buFont typeface="Arial" panose="020B0604020202020204" pitchFamily="34" charset="0"/>
              <a:buChar char="•"/>
            </a:pPr>
            <a:r>
              <a:rPr lang="it-IT" sz="2000" dirty="0">
                <a:latin typeface="+mn-lt"/>
              </a:rPr>
              <a:t>Nomi utente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Password</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Meccanismi di autenticazione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Domande di sicurezza</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77875"/>
          </a:xfrm>
          <a:prstGeom prst="rect">
            <a:avLst/>
          </a:prstGeom>
          <a:noFill/>
        </p:spPr>
        <p:txBody>
          <a:bodyPr wrap="square" rtlCol="0">
            <a:spAutoFit/>
          </a:bodyPr>
          <a:lstStyle/>
          <a:p>
            <a:r>
              <a:rPr lang="it-IT" sz="2000" b="1" dirty="0">
                <a:latin typeface="+mn-lt"/>
              </a:rPr>
              <a:t>Profili online</a:t>
            </a:r>
          </a:p>
          <a:p>
            <a:pPr algn="ctr"/>
            <a:endParaRPr lang="it-IT" sz="2000" b="1" dirty="0">
              <a:latin typeface="+mn-lt"/>
            </a:endParaRPr>
          </a:p>
          <a:p>
            <a:pPr marL="285750" indent="-285750">
              <a:buFont typeface="Arial" panose="020B0604020202020204" pitchFamily="34" charset="0"/>
              <a:buChar char="•"/>
            </a:pPr>
            <a:r>
              <a:rPr lang="it-IT" sz="2000" dirty="0">
                <a:latin typeface="+mn-lt"/>
              </a:rPr>
              <a:t>Social media (Facebook, Instagram, Twitter, ecc.)</a:t>
            </a:r>
          </a:p>
          <a:p>
            <a:pPr marL="285750" indent="-285750">
              <a:buFont typeface="Arial" panose="020B0604020202020204" pitchFamily="34" charset="0"/>
              <a:buChar char="•"/>
            </a:pPr>
            <a:r>
              <a:rPr lang="it-IT" sz="2000" dirty="0">
                <a:latin typeface="+mn-lt"/>
              </a:rPr>
              <a:t>Reti professionali (LinkedIn, ecc.)</a:t>
            </a:r>
          </a:p>
          <a:p>
            <a:pPr marL="285750" indent="-285750">
              <a:buFont typeface="Arial" panose="020B0604020202020204" pitchFamily="34" charset="0"/>
              <a:buChar char="•"/>
            </a:pPr>
            <a:r>
              <a:rPr lang="it-IT" sz="2000" dirty="0">
                <a:latin typeface="+mn-lt"/>
              </a:rPr>
              <a:t>Forum e comunità online</a:t>
            </a:r>
          </a:p>
          <a:p>
            <a:pPr marL="285750" indent="-285750">
              <a:buFont typeface="Arial" panose="020B0604020202020204" pitchFamily="34" charset="0"/>
              <a:buChar char="•"/>
            </a:pPr>
            <a:r>
              <a:rPr lang="it-IT" sz="2000" dirty="0">
                <a:latin typeface="+mn-lt"/>
              </a:rPr>
              <a:t>Blog o sito web</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4278094"/>
          </a:xfrm>
          <a:prstGeom prst="rect">
            <a:avLst/>
          </a:prstGeom>
          <a:noFill/>
        </p:spPr>
        <p:txBody>
          <a:bodyPr wrap="square" rtlCol="0">
            <a:spAutoFit/>
          </a:bodyPr>
          <a:lstStyle/>
          <a:p>
            <a:r>
              <a:rPr lang="it-IT" sz="2000" b="1" dirty="0">
                <a:latin typeface="+mn-lt"/>
              </a:rPr>
              <a:t>Impronta digitale</a:t>
            </a:r>
          </a:p>
          <a:p>
            <a:endParaRPr lang="it-IT" sz="1800" b="1" dirty="0">
              <a:latin typeface="+mn-lt"/>
            </a:endParaRPr>
          </a:p>
          <a:p>
            <a:pPr marL="285750" indent="-285750">
              <a:buFont typeface="Arial" panose="020B0604020202020204" pitchFamily="34" charset="0"/>
              <a:buChar char="•"/>
            </a:pPr>
            <a:r>
              <a:rPr lang="it-IT" sz="2000" dirty="0">
                <a:latin typeface="+mn-lt"/>
              </a:rPr>
              <a:t>Cronologia delle ricerche</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Registro delle visite al sito web</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Acquisti e transizioni online</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Post, reazioni e commenti sui social media</a:t>
            </a:r>
          </a:p>
        </p:txBody>
      </p:sp>
      <p:sp>
        <p:nvSpPr>
          <p:cNvPr id="4" name="CasellaDiTesto 3">
            <a:extLst>
              <a:ext uri="{FF2B5EF4-FFF2-40B4-BE49-F238E27FC236}">
                <a16:creationId xmlns:a16="http://schemas.microsoft.com/office/drawing/2014/main" id="{712D4451-BEA8-5CBB-161E-3F58D183D414}"/>
              </a:ext>
            </a:extLst>
          </p:cNvPr>
          <p:cNvSpPr txBox="1"/>
          <p:nvPr/>
        </p:nvSpPr>
        <p:spPr>
          <a:xfrm>
            <a:off x="1425675" y="4774168"/>
            <a:ext cx="2595564" cy="3477875"/>
          </a:xfrm>
          <a:prstGeom prst="rect">
            <a:avLst/>
          </a:prstGeom>
          <a:noFill/>
        </p:spPr>
        <p:txBody>
          <a:bodyPr wrap="square" rtlCol="0">
            <a:spAutoFit/>
          </a:bodyPr>
          <a:lstStyle/>
          <a:p>
            <a:r>
              <a:rPr lang="it-IT" sz="2000" b="1" dirty="0">
                <a:latin typeface="+mn-lt"/>
              </a:rPr>
              <a:t>Informazioni personali</a:t>
            </a:r>
          </a:p>
          <a:p>
            <a:endParaRPr lang="it-IT" sz="2000" b="1" dirty="0">
              <a:latin typeface="+mn-lt"/>
            </a:endParaRPr>
          </a:p>
          <a:p>
            <a:pPr marL="285750" indent="-285750">
              <a:buFont typeface="Arial" panose="020B0604020202020204" pitchFamily="34" charset="0"/>
              <a:buChar char="•"/>
            </a:pPr>
            <a:r>
              <a:rPr lang="it-IT" sz="2000" dirty="0">
                <a:latin typeface="+mn-lt"/>
              </a:rPr>
              <a:t>Nome e cognome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Età</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Indirizzi e numeri (fisici e non)</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Dati biometrici</a:t>
            </a:r>
          </a:p>
        </p:txBody>
      </p:sp>
    </p:spTree>
    <p:extLst>
      <p:ext uri="{BB962C8B-B14F-4D97-AF65-F5344CB8AC3E}">
        <p14:creationId xmlns:p14="http://schemas.microsoft.com/office/powerpoint/2010/main" val="34680034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12382354" y="4536101"/>
            <a:ext cx="2715725" cy="4716215"/>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Scopriamo gli </a:t>
            </a:r>
            <a:r>
              <a:rPr lang="it-IT" sz="2400" b="1" dirty="0">
                <a:solidFill>
                  <a:schemeClr val="accent4"/>
                </a:solidFill>
                <a:latin typeface="+mn-lt"/>
                <a:ea typeface="Helvetica Neue"/>
                <a:cs typeface="Helvetica Neue"/>
                <a:sym typeface="Helvetica Neue"/>
              </a:rPr>
              <a:t>elementi</a:t>
            </a:r>
            <a:r>
              <a:rPr lang="it-IT" sz="2400" dirty="0">
                <a:solidFill>
                  <a:schemeClr val="accent4"/>
                </a:solidFill>
                <a:latin typeface="+mn-lt"/>
                <a:ea typeface="Helvetica Neue"/>
                <a:cs typeface="Helvetica Neue"/>
                <a:sym typeface="Helvetica Neue"/>
              </a:rPr>
              <a:t> che contribuiscono alla propria identità digitale.</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77875"/>
          </a:xfrm>
          <a:prstGeom prst="rect">
            <a:avLst/>
          </a:prstGeom>
          <a:noFill/>
        </p:spPr>
        <p:txBody>
          <a:bodyPr wrap="square" rtlCol="0">
            <a:spAutoFit/>
          </a:bodyPr>
          <a:lstStyle/>
          <a:p>
            <a:r>
              <a:rPr lang="it-IT" sz="2000" b="1" dirty="0">
                <a:latin typeface="+mn-lt"/>
              </a:rPr>
              <a:t>Credenziali</a:t>
            </a:r>
          </a:p>
          <a:p>
            <a:endParaRPr lang="it-IT" sz="2000" b="1" dirty="0">
              <a:latin typeface="+mn-lt"/>
            </a:endParaRPr>
          </a:p>
          <a:p>
            <a:pPr marL="285750" indent="-285750">
              <a:buFont typeface="Arial" panose="020B0604020202020204" pitchFamily="34" charset="0"/>
              <a:buChar char="•"/>
            </a:pPr>
            <a:r>
              <a:rPr lang="it-IT" sz="2000" dirty="0">
                <a:latin typeface="+mn-lt"/>
              </a:rPr>
              <a:t>Nomi utente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Password</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Meccanismi di autenticazione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Domande di sicurezza</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77875"/>
          </a:xfrm>
          <a:prstGeom prst="rect">
            <a:avLst/>
          </a:prstGeom>
          <a:noFill/>
        </p:spPr>
        <p:txBody>
          <a:bodyPr wrap="square" rtlCol="0">
            <a:spAutoFit/>
          </a:bodyPr>
          <a:lstStyle/>
          <a:p>
            <a:r>
              <a:rPr lang="it-IT" sz="2000" b="1" dirty="0">
                <a:latin typeface="+mn-lt"/>
              </a:rPr>
              <a:t>Profili online</a:t>
            </a:r>
          </a:p>
          <a:p>
            <a:pPr algn="ctr"/>
            <a:endParaRPr lang="it-IT" sz="2000" b="1" dirty="0">
              <a:latin typeface="+mn-lt"/>
            </a:endParaRPr>
          </a:p>
          <a:p>
            <a:pPr marL="285750" indent="-285750">
              <a:buFont typeface="Arial" panose="020B0604020202020204" pitchFamily="34" charset="0"/>
              <a:buChar char="•"/>
            </a:pPr>
            <a:r>
              <a:rPr lang="it-IT" sz="2000" dirty="0">
                <a:latin typeface="+mn-lt"/>
              </a:rPr>
              <a:t>Social media (Facebook, Instagram, Twitter, ecc.)</a:t>
            </a:r>
          </a:p>
          <a:p>
            <a:pPr marL="285750" indent="-285750">
              <a:buFont typeface="Arial" panose="020B0604020202020204" pitchFamily="34" charset="0"/>
              <a:buChar char="•"/>
            </a:pPr>
            <a:r>
              <a:rPr lang="it-IT" sz="2000" dirty="0">
                <a:latin typeface="+mn-lt"/>
              </a:rPr>
              <a:t>Reti professionali (LinkedIn, ecc.)</a:t>
            </a:r>
          </a:p>
          <a:p>
            <a:pPr marL="285750" indent="-285750">
              <a:buFont typeface="Arial" panose="020B0604020202020204" pitchFamily="34" charset="0"/>
              <a:buChar char="•"/>
            </a:pPr>
            <a:r>
              <a:rPr lang="it-IT" sz="2000" dirty="0">
                <a:latin typeface="+mn-lt"/>
              </a:rPr>
              <a:t>Forum e comunità online</a:t>
            </a:r>
          </a:p>
          <a:p>
            <a:pPr marL="285750" indent="-285750">
              <a:buFont typeface="Arial" panose="020B0604020202020204" pitchFamily="34" charset="0"/>
              <a:buChar char="•"/>
            </a:pPr>
            <a:r>
              <a:rPr lang="it-IT" sz="2000" dirty="0">
                <a:latin typeface="+mn-lt"/>
              </a:rPr>
              <a:t>Blog o sito web</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4278094"/>
          </a:xfrm>
          <a:prstGeom prst="rect">
            <a:avLst/>
          </a:prstGeom>
          <a:noFill/>
        </p:spPr>
        <p:txBody>
          <a:bodyPr wrap="square" rtlCol="0">
            <a:spAutoFit/>
          </a:bodyPr>
          <a:lstStyle/>
          <a:p>
            <a:r>
              <a:rPr lang="it-IT" sz="2000" b="1" dirty="0">
                <a:latin typeface="+mn-lt"/>
              </a:rPr>
              <a:t>Impronta digitale</a:t>
            </a:r>
          </a:p>
          <a:p>
            <a:endParaRPr lang="it-IT" sz="1800" b="1" dirty="0">
              <a:latin typeface="+mn-lt"/>
            </a:endParaRPr>
          </a:p>
          <a:p>
            <a:pPr marL="285750" indent="-285750">
              <a:buFont typeface="Arial" panose="020B0604020202020204" pitchFamily="34" charset="0"/>
              <a:buChar char="•"/>
            </a:pPr>
            <a:r>
              <a:rPr lang="it-IT" sz="2000" dirty="0">
                <a:latin typeface="+mn-lt"/>
              </a:rPr>
              <a:t>Cronologia delle ricerche</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Registro delle visite al sito web</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Acquisti e transizioni online</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Post, reazioni e commenti sui social media</a:t>
            </a: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401205"/>
          </a:xfrm>
          <a:prstGeom prst="rect">
            <a:avLst/>
          </a:prstGeom>
          <a:noFill/>
        </p:spPr>
        <p:txBody>
          <a:bodyPr wrap="square" rtlCol="0">
            <a:spAutoFit/>
          </a:bodyPr>
          <a:lstStyle/>
          <a:p>
            <a:r>
              <a:rPr lang="it-IT" sz="2000" b="1" dirty="0">
                <a:latin typeface="+mn-lt"/>
              </a:rPr>
              <a:t>Impostazioni sulla privacy</a:t>
            </a:r>
          </a:p>
          <a:p>
            <a:endParaRPr lang="it-IT" sz="2000" b="1" dirty="0">
              <a:latin typeface="+mn-lt"/>
            </a:endParaRPr>
          </a:p>
          <a:p>
            <a:pPr marL="285750" indent="-285750">
              <a:buFont typeface="Arial" panose="020B0604020202020204" pitchFamily="34" charset="0"/>
              <a:buChar char="•"/>
            </a:pPr>
            <a:r>
              <a:rPr lang="it-IT" sz="2000" dirty="0">
                <a:latin typeface="+mn-lt"/>
              </a:rPr>
              <a:t>Controlli privacy sui social media</a:t>
            </a:r>
          </a:p>
          <a:p>
            <a:pPr marL="285750" indent="-285750">
              <a:buFont typeface="Arial" panose="020B0604020202020204" pitchFamily="34" charset="0"/>
              <a:buChar char="•"/>
            </a:pPr>
            <a:r>
              <a:rPr lang="it-IT" sz="2000" dirty="0">
                <a:latin typeface="+mn-lt"/>
              </a:rPr>
              <a:t>Chi può vedere I post / informazioni del profilo</a:t>
            </a:r>
          </a:p>
          <a:p>
            <a:pPr marL="285750" indent="-285750">
              <a:buFont typeface="Arial" panose="020B0604020202020204" pitchFamily="34" charset="0"/>
              <a:buChar char="•"/>
            </a:pPr>
            <a:r>
              <a:rPr lang="it-IT" sz="2000" dirty="0">
                <a:latin typeface="+mn-lt"/>
              </a:rPr>
              <a:t>Raccolta di dati da parte di app e siti web di terze parti</a:t>
            </a:r>
          </a:p>
          <a:p>
            <a:pPr marL="285750" indent="-285750">
              <a:buFont typeface="Arial" panose="020B0604020202020204" pitchFamily="34" charset="0"/>
              <a:buChar char="•"/>
            </a:pPr>
            <a:r>
              <a:rPr lang="it-IT" sz="2000" dirty="0">
                <a:latin typeface="+mn-lt"/>
              </a:rPr>
              <a:t>Rinuncia alla pubblicità mirata</a:t>
            </a: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477875"/>
          </a:xfrm>
          <a:prstGeom prst="rect">
            <a:avLst/>
          </a:prstGeom>
          <a:noFill/>
        </p:spPr>
        <p:txBody>
          <a:bodyPr wrap="square" rtlCol="0">
            <a:spAutoFit/>
          </a:bodyPr>
          <a:lstStyle/>
          <a:p>
            <a:r>
              <a:rPr lang="it-IT" sz="2000" b="1" dirty="0">
                <a:latin typeface="+mn-lt"/>
              </a:rPr>
              <a:t>Informazioni personali</a:t>
            </a:r>
          </a:p>
          <a:p>
            <a:endParaRPr lang="it-IT" sz="2000" b="1" dirty="0">
              <a:latin typeface="+mn-lt"/>
            </a:endParaRPr>
          </a:p>
          <a:p>
            <a:pPr marL="285750" indent="-285750">
              <a:buFont typeface="Arial" panose="020B0604020202020204" pitchFamily="34" charset="0"/>
              <a:buChar char="•"/>
            </a:pPr>
            <a:r>
              <a:rPr lang="it-IT" sz="2000" dirty="0">
                <a:latin typeface="+mn-lt"/>
              </a:rPr>
              <a:t>Nome e cognome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Età</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Indirizzi e numeri (fisici e non)</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Dati biometrici</a:t>
            </a:r>
          </a:p>
        </p:txBody>
      </p:sp>
    </p:spTree>
    <p:extLst>
      <p:ext uri="{BB962C8B-B14F-4D97-AF65-F5344CB8AC3E}">
        <p14:creationId xmlns:p14="http://schemas.microsoft.com/office/powerpoint/2010/main" val="10098634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7" name="Rettangolo con angoli arrotondati 16">
            <a:extLst>
              <a:ext uri="{FF2B5EF4-FFF2-40B4-BE49-F238E27FC236}">
                <a16:creationId xmlns:a16="http://schemas.microsoft.com/office/drawing/2014/main" id="{FC84042A-97FC-7C17-58CC-CB1EDCE77614}"/>
              </a:ext>
            </a:extLst>
          </p:cNvPr>
          <p:cNvSpPr/>
          <p:nvPr/>
        </p:nvSpPr>
        <p:spPr>
          <a:xfrm>
            <a:off x="15149366"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Scopriamo gli </a:t>
            </a:r>
            <a:r>
              <a:rPr lang="it-IT" sz="2400" b="1" dirty="0">
                <a:solidFill>
                  <a:schemeClr val="accent4"/>
                </a:solidFill>
                <a:latin typeface="+mn-lt"/>
                <a:ea typeface="Helvetica Neue"/>
                <a:cs typeface="Helvetica Neue"/>
                <a:sym typeface="Helvetica Neue"/>
              </a:rPr>
              <a:t>elementi</a:t>
            </a:r>
            <a:r>
              <a:rPr lang="it-IT" sz="2400" dirty="0">
                <a:solidFill>
                  <a:schemeClr val="accent4"/>
                </a:solidFill>
                <a:latin typeface="+mn-lt"/>
                <a:ea typeface="Helvetica Neue"/>
                <a:cs typeface="Helvetica Neue"/>
                <a:sym typeface="Helvetica Neue"/>
              </a:rPr>
              <a:t> che contribuiscono alla propria identità digitale.</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77875"/>
          </a:xfrm>
          <a:prstGeom prst="rect">
            <a:avLst/>
          </a:prstGeom>
          <a:noFill/>
        </p:spPr>
        <p:txBody>
          <a:bodyPr wrap="square" rtlCol="0">
            <a:spAutoFit/>
          </a:bodyPr>
          <a:lstStyle/>
          <a:p>
            <a:r>
              <a:rPr lang="it-IT" sz="2000" b="1" dirty="0">
                <a:latin typeface="+mn-lt"/>
              </a:rPr>
              <a:t>Credenziali</a:t>
            </a:r>
          </a:p>
          <a:p>
            <a:endParaRPr lang="it-IT" sz="2000" b="1" dirty="0">
              <a:latin typeface="+mn-lt"/>
            </a:endParaRPr>
          </a:p>
          <a:p>
            <a:pPr marL="285750" indent="-285750">
              <a:buFont typeface="Arial" panose="020B0604020202020204" pitchFamily="34" charset="0"/>
              <a:buChar char="•"/>
            </a:pPr>
            <a:r>
              <a:rPr lang="it-IT" sz="2000" dirty="0">
                <a:latin typeface="+mn-lt"/>
              </a:rPr>
              <a:t>Nomi utente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Password</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Meccanismi di autenticazione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Domande di sicurezza</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77875"/>
          </a:xfrm>
          <a:prstGeom prst="rect">
            <a:avLst/>
          </a:prstGeom>
          <a:noFill/>
        </p:spPr>
        <p:txBody>
          <a:bodyPr wrap="square" rtlCol="0">
            <a:spAutoFit/>
          </a:bodyPr>
          <a:lstStyle/>
          <a:p>
            <a:r>
              <a:rPr lang="it-IT" sz="2000" b="1" dirty="0">
                <a:latin typeface="+mn-lt"/>
              </a:rPr>
              <a:t>Profili online</a:t>
            </a:r>
          </a:p>
          <a:p>
            <a:pPr algn="ctr"/>
            <a:endParaRPr lang="it-IT" sz="2000" b="1" dirty="0">
              <a:latin typeface="+mn-lt"/>
            </a:endParaRPr>
          </a:p>
          <a:p>
            <a:pPr marL="285750" indent="-285750">
              <a:buFont typeface="Arial" panose="020B0604020202020204" pitchFamily="34" charset="0"/>
              <a:buChar char="•"/>
            </a:pPr>
            <a:r>
              <a:rPr lang="it-IT" sz="2000" dirty="0">
                <a:latin typeface="+mn-lt"/>
              </a:rPr>
              <a:t>Social media (Facebook, Instagram, Twitter, ecc.)</a:t>
            </a:r>
          </a:p>
          <a:p>
            <a:pPr marL="285750" indent="-285750">
              <a:buFont typeface="Arial" panose="020B0604020202020204" pitchFamily="34" charset="0"/>
              <a:buChar char="•"/>
            </a:pPr>
            <a:r>
              <a:rPr lang="it-IT" sz="2000" dirty="0">
                <a:latin typeface="+mn-lt"/>
              </a:rPr>
              <a:t>Reti professionali (LinkedIn, ecc.)</a:t>
            </a:r>
          </a:p>
          <a:p>
            <a:pPr marL="285750" indent="-285750">
              <a:buFont typeface="Arial" panose="020B0604020202020204" pitchFamily="34" charset="0"/>
              <a:buChar char="•"/>
            </a:pPr>
            <a:r>
              <a:rPr lang="it-IT" sz="2000" dirty="0">
                <a:latin typeface="+mn-lt"/>
              </a:rPr>
              <a:t>Forum e comunità online</a:t>
            </a:r>
          </a:p>
          <a:p>
            <a:pPr marL="285750" indent="-285750">
              <a:buFont typeface="Arial" panose="020B0604020202020204" pitchFamily="34" charset="0"/>
              <a:buChar char="•"/>
            </a:pPr>
            <a:r>
              <a:rPr lang="it-IT" sz="2000" dirty="0">
                <a:latin typeface="+mn-lt"/>
              </a:rPr>
              <a:t>Blog o sito web</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4278094"/>
          </a:xfrm>
          <a:prstGeom prst="rect">
            <a:avLst/>
          </a:prstGeom>
          <a:noFill/>
        </p:spPr>
        <p:txBody>
          <a:bodyPr wrap="square" rtlCol="0">
            <a:spAutoFit/>
          </a:bodyPr>
          <a:lstStyle/>
          <a:p>
            <a:r>
              <a:rPr lang="it-IT" sz="2000" b="1" dirty="0">
                <a:latin typeface="+mn-lt"/>
              </a:rPr>
              <a:t>Impronta digitale</a:t>
            </a:r>
          </a:p>
          <a:p>
            <a:endParaRPr lang="it-IT" sz="1800" b="1" dirty="0">
              <a:latin typeface="+mn-lt"/>
            </a:endParaRPr>
          </a:p>
          <a:p>
            <a:pPr marL="285750" indent="-285750">
              <a:buFont typeface="Arial" panose="020B0604020202020204" pitchFamily="34" charset="0"/>
              <a:buChar char="•"/>
            </a:pPr>
            <a:r>
              <a:rPr lang="it-IT" sz="2000" dirty="0">
                <a:latin typeface="+mn-lt"/>
              </a:rPr>
              <a:t>Cronologia delle ricerche</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Registro delle visite al sito web</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Acquisti e transizioni online</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Post, reazioni e commenti sui social media</a:t>
            </a:r>
          </a:p>
        </p:txBody>
      </p:sp>
      <p:sp>
        <p:nvSpPr>
          <p:cNvPr id="11" name="CasellaDiTesto 10">
            <a:extLst>
              <a:ext uri="{FF2B5EF4-FFF2-40B4-BE49-F238E27FC236}">
                <a16:creationId xmlns:a16="http://schemas.microsoft.com/office/drawing/2014/main" id="{FC7AF85F-B631-24EC-3235-23B07101058D}"/>
              </a:ext>
            </a:extLst>
          </p:cNvPr>
          <p:cNvSpPr txBox="1"/>
          <p:nvPr/>
        </p:nvSpPr>
        <p:spPr>
          <a:xfrm>
            <a:off x="15260734" y="4774168"/>
            <a:ext cx="2604357" cy="4093428"/>
          </a:xfrm>
          <a:prstGeom prst="rect">
            <a:avLst/>
          </a:prstGeom>
          <a:noFill/>
        </p:spPr>
        <p:txBody>
          <a:bodyPr wrap="square" rtlCol="0">
            <a:spAutoFit/>
          </a:bodyPr>
          <a:lstStyle/>
          <a:p>
            <a:r>
              <a:rPr lang="it-IT" sz="2000" b="1" dirty="0">
                <a:latin typeface="+mn-lt"/>
              </a:rPr>
              <a:t>Reputazione online</a:t>
            </a:r>
          </a:p>
          <a:p>
            <a:endParaRPr lang="it-IT" sz="2000" dirty="0">
              <a:latin typeface="+mn-lt"/>
            </a:endParaRPr>
          </a:p>
          <a:p>
            <a:pPr marL="285750" indent="-285750">
              <a:buFont typeface="Arial" panose="020B0604020202020204" pitchFamily="34" charset="0"/>
              <a:buChar char="•"/>
            </a:pPr>
            <a:r>
              <a:rPr lang="it-IT" sz="2000" dirty="0">
                <a:latin typeface="+mn-lt"/>
              </a:rPr>
              <a:t>Feedback e recensioni</a:t>
            </a:r>
          </a:p>
          <a:p>
            <a:pPr marL="285750" indent="-285750">
              <a:buFont typeface="Arial" panose="020B0604020202020204" pitchFamily="34" charset="0"/>
              <a:buChar char="•"/>
            </a:pPr>
            <a:r>
              <a:rPr lang="it-IT" sz="2000" dirty="0">
                <a:latin typeface="+mn-lt"/>
              </a:rPr>
              <a:t>Approvazioni e raccomandazioni sui siti della rete</a:t>
            </a:r>
          </a:p>
          <a:p>
            <a:pPr marL="285750" indent="-285750">
              <a:buFont typeface="Arial" panose="020B0604020202020204" pitchFamily="34" charset="0"/>
              <a:buChar char="•"/>
            </a:pPr>
            <a:r>
              <a:rPr lang="it-IT" sz="2000" dirty="0">
                <a:latin typeface="+mn-lt"/>
              </a:rPr>
              <a:t>Reazioni e commenti ai propri post</a:t>
            </a:r>
          </a:p>
          <a:p>
            <a:pPr marL="285750" indent="-285750">
              <a:buFont typeface="Arial" panose="020B0604020202020204" pitchFamily="34" charset="0"/>
              <a:buChar char="•"/>
            </a:pPr>
            <a:r>
              <a:rPr lang="it-IT" sz="2000" dirty="0">
                <a:latin typeface="+mn-lt"/>
              </a:rPr>
              <a:t>Presenza online in articoli di giornale o blog</a:t>
            </a:r>
          </a:p>
        </p:txBody>
      </p:sp>
      <p:sp>
        <p:nvSpPr>
          <p:cNvPr id="4" name="CasellaDiTesto 3">
            <a:extLst>
              <a:ext uri="{FF2B5EF4-FFF2-40B4-BE49-F238E27FC236}">
                <a16:creationId xmlns:a16="http://schemas.microsoft.com/office/drawing/2014/main" id="{CBCFEE63-718D-4037-5FDF-FFB24F03E68F}"/>
              </a:ext>
            </a:extLst>
          </p:cNvPr>
          <p:cNvSpPr txBox="1"/>
          <p:nvPr/>
        </p:nvSpPr>
        <p:spPr>
          <a:xfrm>
            <a:off x="1425675" y="4774168"/>
            <a:ext cx="2595564" cy="3477875"/>
          </a:xfrm>
          <a:prstGeom prst="rect">
            <a:avLst/>
          </a:prstGeom>
          <a:noFill/>
        </p:spPr>
        <p:txBody>
          <a:bodyPr wrap="square" rtlCol="0">
            <a:spAutoFit/>
          </a:bodyPr>
          <a:lstStyle/>
          <a:p>
            <a:r>
              <a:rPr lang="it-IT" sz="2000" b="1" dirty="0">
                <a:latin typeface="+mn-lt"/>
              </a:rPr>
              <a:t>Informazioni personali</a:t>
            </a:r>
          </a:p>
          <a:p>
            <a:endParaRPr lang="it-IT" sz="2000" b="1" dirty="0">
              <a:latin typeface="+mn-lt"/>
            </a:endParaRPr>
          </a:p>
          <a:p>
            <a:pPr marL="285750" indent="-285750">
              <a:buFont typeface="Arial" panose="020B0604020202020204" pitchFamily="34" charset="0"/>
              <a:buChar char="•"/>
            </a:pPr>
            <a:r>
              <a:rPr lang="it-IT" sz="2000" dirty="0">
                <a:latin typeface="+mn-lt"/>
              </a:rPr>
              <a:t>Nome e cognome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Età</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Indirizzi e numeri (fisici e non)</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Dati biometrici</a:t>
            </a:r>
          </a:p>
        </p:txBody>
      </p:sp>
      <p:sp>
        <p:nvSpPr>
          <p:cNvPr id="5" name="CasellaDiTesto 4">
            <a:extLst>
              <a:ext uri="{FF2B5EF4-FFF2-40B4-BE49-F238E27FC236}">
                <a16:creationId xmlns:a16="http://schemas.microsoft.com/office/drawing/2014/main" id="{7999DBBB-D290-E96F-BF57-682CC3527E51}"/>
              </a:ext>
            </a:extLst>
          </p:cNvPr>
          <p:cNvSpPr txBox="1"/>
          <p:nvPr/>
        </p:nvSpPr>
        <p:spPr>
          <a:xfrm>
            <a:off x="12493722" y="4774168"/>
            <a:ext cx="2544277" cy="4401205"/>
          </a:xfrm>
          <a:prstGeom prst="rect">
            <a:avLst/>
          </a:prstGeom>
          <a:noFill/>
        </p:spPr>
        <p:txBody>
          <a:bodyPr wrap="square" rtlCol="0">
            <a:spAutoFit/>
          </a:bodyPr>
          <a:lstStyle/>
          <a:p>
            <a:r>
              <a:rPr lang="it-IT" sz="2000" b="1" dirty="0">
                <a:latin typeface="+mn-lt"/>
              </a:rPr>
              <a:t>Impostazioni sulla privacy</a:t>
            </a:r>
          </a:p>
          <a:p>
            <a:endParaRPr lang="it-IT" sz="2000" b="1" dirty="0">
              <a:latin typeface="+mn-lt"/>
            </a:endParaRPr>
          </a:p>
          <a:p>
            <a:pPr marL="285750" indent="-285750">
              <a:buFont typeface="Arial" panose="020B0604020202020204" pitchFamily="34" charset="0"/>
              <a:buChar char="•"/>
            </a:pPr>
            <a:r>
              <a:rPr lang="it-IT" sz="2000" dirty="0">
                <a:latin typeface="+mn-lt"/>
              </a:rPr>
              <a:t>Controlli privacy sui social media</a:t>
            </a:r>
          </a:p>
          <a:p>
            <a:pPr marL="285750" indent="-285750">
              <a:buFont typeface="Arial" panose="020B0604020202020204" pitchFamily="34" charset="0"/>
              <a:buChar char="•"/>
            </a:pPr>
            <a:r>
              <a:rPr lang="it-IT" sz="2000" dirty="0">
                <a:latin typeface="+mn-lt"/>
              </a:rPr>
              <a:t>Chi può vedere I post / informazioni del profilo</a:t>
            </a:r>
          </a:p>
          <a:p>
            <a:pPr marL="285750" indent="-285750">
              <a:buFont typeface="Arial" panose="020B0604020202020204" pitchFamily="34" charset="0"/>
              <a:buChar char="•"/>
            </a:pPr>
            <a:r>
              <a:rPr lang="it-IT" sz="2000" dirty="0">
                <a:latin typeface="+mn-lt"/>
              </a:rPr>
              <a:t>Raccolta di dati da parte di app e siti web di terze parti</a:t>
            </a:r>
          </a:p>
          <a:p>
            <a:pPr marL="285750" indent="-285750">
              <a:buFont typeface="Arial" panose="020B0604020202020204" pitchFamily="34" charset="0"/>
              <a:buChar char="•"/>
            </a:pPr>
            <a:r>
              <a:rPr lang="it-IT" sz="2000" dirty="0">
                <a:latin typeface="+mn-lt"/>
              </a:rPr>
              <a:t>Rinuncia alla pubblicità mirata</a:t>
            </a:r>
          </a:p>
        </p:txBody>
      </p:sp>
    </p:spTree>
    <p:extLst>
      <p:ext uri="{BB962C8B-B14F-4D97-AF65-F5344CB8AC3E}">
        <p14:creationId xmlns:p14="http://schemas.microsoft.com/office/powerpoint/2010/main" val="13593573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Scopriamo gli </a:t>
            </a:r>
            <a:r>
              <a:rPr lang="it-IT" sz="2400" b="1" dirty="0">
                <a:solidFill>
                  <a:schemeClr val="accent4"/>
                </a:solidFill>
                <a:latin typeface="+mn-lt"/>
                <a:ea typeface="Helvetica Neue"/>
                <a:cs typeface="Helvetica Neue"/>
                <a:sym typeface="Helvetica Neue"/>
              </a:rPr>
              <a:t>elementi</a:t>
            </a:r>
            <a:r>
              <a:rPr lang="it-IT" sz="2400" dirty="0">
                <a:solidFill>
                  <a:schemeClr val="accent4"/>
                </a:solidFill>
                <a:latin typeface="+mn-lt"/>
                <a:ea typeface="Helvetica Neue"/>
                <a:cs typeface="Helvetica Neue"/>
                <a:sym typeface="Helvetica Neue"/>
              </a:rPr>
              <a:t> che contribuiscono alla propria identità digitale.</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
        <p:nvSpPr>
          <p:cNvPr id="6" name="CasellaDiTesto 5">
            <a:extLst>
              <a:ext uri="{FF2B5EF4-FFF2-40B4-BE49-F238E27FC236}">
                <a16:creationId xmlns:a16="http://schemas.microsoft.com/office/drawing/2014/main" id="{F55453AE-10B2-4EF7-64EC-1DA4913C9861}"/>
              </a:ext>
            </a:extLst>
          </p:cNvPr>
          <p:cNvSpPr txBox="1"/>
          <p:nvPr/>
        </p:nvSpPr>
        <p:spPr>
          <a:xfrm>
            <a:off x="1425675" y="4774168"/>
            <a:ext cx="2595564" cy="3477875"/>
          </a:xfrm>
          <a:prstGeom prst="rect">
            <a:avLst/>
          </a:prstGeom>
          <a:noFill/>
        </p:spPr>
        <p:txBody>
          <a:bodyPr wrap="square" rtlCol="0">
            <a:spAutoFit/>
          </a:bodyPr>
          <a:lstStyle/>
          <a:p>
            <a:r>
              <a:rPr lang="it-IT" sz="2000" b="1" dirty="0">
                <a:latin typeface="+mn-lt"/>
              </a:rPr>
              <a:t>Informazioni personali</a:t>
            </a:r>
          </a:p>
          <a:p>
            <a:endParaRPr lang="it-IT" sz="2000" b="1" dirty="0">
              <a:latin typeface="+mn-lt"/>
            </a:endParaRPr>
          </a:p>
          <a:p>
            <a:pPr marL="285750" indent="-285750">
              <a:buFont typeface="Arial" panose="020B0604020202020204" pitchFamily="34" charset="0"/>
              <a:buChar char="•"/>
            </a:pPr>
            <a:r>
              <a:rPr lang="it-IT" sz="2000" dirty="0">
                <a:latin typeface="+mn-lt"/>
              </a:rPr>
              <a:t>Nome e cognome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Età</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Indirizzi e numeri (fisici e non)</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Dati biometrici</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77875"/>
          </a:xfrm>
          <a:prstGeom prst="rect">
            <a:avLst/>
          </a:prstGeom>
          <a:noFill/>
        </p:spPr>
        <p:txBody>
          <a:bodyPr wrap="square" rtlCol="0">
            <a:spAutoFit/>
          </a:bodyPr>
          <a:lstStyle/>
          <a:p>
            <a:r>
              <a:rPr lang="it-IT" sz="2000" b="1" dirty="0">
                <a:latin typeface="+mn-lt"/>
              </a:rPr>
              <a:t>Credenziali</a:t>
            </a:r>
          </a:p>
          <a:p>
            <a:endParaRPr lang="it-IT" sz="2000" b="1" dirty="0">
              <a:latin typeface="+mn-lt"/>
            </a:endParaRPr>
          </a:p>
          <a:p>
            <a:pPr marL="285750" indent="-285750">
              <a:buFont typeface="Arial" panose="020B0604020202020204" pitchFamily="34" charset="0"/>
              <a:buChar char="•"/>
            </a:pPr>
            <a:r>
              <a:rPr lang="it-IT" sz="2000" dirty="0">
                <a:latin typeface="+mn-lt"/>
              </a:rPr>
              <a:t>Nomi utente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Password</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Meccanismi di autenticazione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Domande di sicurezza</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77875"/>
          </a:xfrm>
          <a:prstGeom prst="rect">
            <a:avLst/>
          </a:prstGeom>
          <a:noFill/>
        </p:spPr>
        <p:txBody>
          <a:bodyPr wrap="square" rtlCol="0">
            <a:spAutoFit/>
          </a:bodyPr>
          <a:lstStyle/>
          <a:p>
            <a:r>
              <a:rPr lang="it-IT" sz="2000" b="1" dirty="0">
                <a:latin typeface="+mn-lt"/>
              </a:rPr>
              <a:t>Profili online</a:t>
            </a:r>
          </a:p>
          <a:p>
            <a:pPr algn="ctr"/>
            <a:endParaRPr lang="it-IT" sz="2000" b="1" dirty="0">
              <a:latin typeface="+mn-lt"/>
            </a:endParaRPr>
          </a:p>
          <a:p>
            <a:pPr marL="285750" indent="-285750">
              <a:buFont typeface="Arial" panose="020B0604020202020204" pitchFamily="34" charset="0"/>
              <a:buChar char="•"/>
            </a:pPr>
            <a:r>
              <a:rPr lang="it-IT" sz="2000" dirty="0">
                <a:latin typeface="+mn-lt"/>
              </a:rPr>
              <a:t>Social media (Facebook, Instagram, Twitter, ecc.)</a:t>
            </a:r>
          </a:p>
          <a:p>
            <a:pPr marL="285750" indent="-285750">
              <a:buFont typeface="Arial" panose="020B0604020202020204" pitchFamily="34" charset="0"/>
              <a:buChar char="•"/>
            </a:pPr>
            <a:r>
              <a:rPr lang="it-IT" sz="2000" dirty="0">
                <a:latin typeface="+mn-lt"/>
              </a:rPr>
              <a:t>Reti professionali (LinkedIn, ecc.)</a:t>
            </a:r>
          </a:p>
          <a:p>
            <a:pPr marL="285750" indent="-285750">
              <a:buFont typeface="Arial" panose="020B0604020202020204" pitchFamily="34" charset="0"/>
              <a:buChar char="•"/>
            </a:pPr>
            <a:r>
              <a:rPr lang="it-IT" sz="2000" dirty="0">
                <a:latin typeface="+mn-lt"/>
              </a:rPr>
              <a:t>Forum e comunità online</a:t>
            </a:r>
          </a:p>
          <a:p>
            <a:pPr marL="285750" indent="-285750">
              <a:buFont typeface="Arial" panose="020B0604020202020204" pitchFamily="34" charset="0"/>
              <a:buChar char="•"/>
            </a:pPr>
            <a:r>
              <a:rPr lang="it-IT" sz="2000" dirty="0">
                <a:latin typeface="+mn-lt"/>
              </a:rPr>
              <a:t>Blog o sito web</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4278094"/>
          </a:xfrm>
          <a:prstGeom prst="rect">
            <a:avLst/>
          </a:prstGeom>
          <a:noFill/>
        </p:spPr>
        <p:txBody>
          <a:bodyPr wrap="square" rtlCol="0">
            <a:spAutoFit/>
          </a:bodyPr>
          <a:lstStyle/>
          <a:p>
            <a:r>
              <a:rPr lang="it-IT" sz="2000" b="1" dirty="0">
                <a:latin typeface="+mn-lt"/>
              </a:rPr>
              <a:t>Impronta digitale</a:t>
            </a:r>
          </a:p>
          <a:p>
            <a:endParaRPr lang="it-IT" sz="1800" b="1" dirty="0">
              <a:latin typeface="+mn-lt"/>
            </a:endParaRPr>
          </a:p>
          <a:p>
            <a:pPr marL="285750" indent="-285750">
              <a:buFont typeface="Arial" panose="020B0604020202020204" pitchFamily="34" charset="0"/>
              <a:buChar char="•"/>
            </a:pPr>
            <a:r>
              <a:rPr lang="it-IT" sz="2000" dirty="0">
                <a:latin typeface="+mn-lt"/>
              </a:rPr>
              <a:t>Cronologia delle ricerche</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Registro delle visite al sito web</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Acquisti e transizioni online</a:t>
            </a:r>
          </a:p>
          <a:p>
            <a:pPr marL="285750" indent="-285750">
              <a:buFont typeface="Arial" panose="020B0604020202020204" pitchFamily="34" charset="0"/>
              <a:buChar char="•"/>
            </a:pPr>
            <a:endParaRPr lang="it-IT" sz="1800" dirty="0">
              <a:latin typeface="+mn-lt"/>
            </a:endParaRPr>
          </a:p>
          <a:p>
            <a:pPr marL="285750" indent="-285750">
              <a:buFont typeface="Arial" panose="020B0604020202020204" pitchFamily="34" charset="0"/>
              <a:buChar char="•"/>
            </a:pPr>
            <a:r>
              <a:rPr lang="it-IT" sz="2000" dirty="0">
                <a:latin typeface="+mn-lt"/>
              </a:rPr>
              <a:t>Post, reazioni e commenti sui social media</a:t>
            </a:r>
          </a:p>
        </p:txBody>
      </p:sp>
      <p:sp>
        <p:nvSpPr>
          <p:cNvPr id="11" name="CasellaDiTesto 10">
            <a:extLst>
              <a:ext uri="{FF2B5EF4-FFF2-40B4-BE49-F238E27FC236}">
                <a16:creationId xmlns:a16="http://schemas.microsoft.com/office/drawing/2014/main" id="{FC7AF85F-B631-24EC-3235-23B07101058D}"/>
              </a:ext>
            </a:extLst>
          </p:cNvPr>
          <p:cNvSpPr txBox="1"/>
          <p:nvPr/>
        </p:nvSpPr>
        <p:spPr>
          <a:xfrm>
            <a:off x="15260734" y="4774168"/>
            <a:ext cx="2604357" cy="4093428"/>
          </a:xfrm>
          <a:prstGeom prst="rect">
            <a:avLst/>
          </a:prstGeom>
          <a:noFill/>
        </p:spPr>
        <p:txBody>
          <a:bodyPr wrap="square" rtlCol="0">
            <a:spAutoFit/>
          </a:bodyPr>
          <a:lstStyle/>
          <a:p>
            <a:r>
              <a:rPr lang="it-IT" sz="2000" b="1" dirty="0">
                <a:latin typeface="+mn-lt"/>
              </a:rPr>
              <a:t>Reputazione online</a:t>
            </a:r>
          </a:p>
          <a:p>
            <a:endParaRPr lang="it-IT" sz="2000" dirty="0">
              <a:latin typeface="+mn-lt"/>
            </a:endParaRPr>
          </a:p>
          <a:p>
            <a:pPr marL="285750" indent="-285750">
              <a:buFont typeface="Arial" panose="020B0604020202020204" pitchFamily="34" charset="0"/>
              <a:buChar char="•"/>
            </a:pPr>
            <a:r>
              <a:rPr lang="it-IT" sz="2000" dirty="0">
                <a:latin typeface="+mn-lt"/>
              </a:rPr>
              <a:t>Feedback e recensioni</a:t>
            </a:r>
          </a:p>
          <a:p>
            <a:pPr marL="285750" indent="-285750">
              <a:buFont typeface="Arial" panose="020B0604020202020204" pitchFamily="34" charset="0"/>
              <a:buChar char="•"/>
            </a:pPr>
            <a:r>
              <a:rPr lang="it-IT" sz="2000" dirty="0">
                <a:latin typeface="+mn-lt"/>
              </a:rPr>
              <a:t>Approvazioni e raccomandazioni sui siti della rete</a:t>
            </a:r>
          </a:p>
          <a:p>
            <a:pPr marL="285750" indent="-285750">
              <a:buFont typeface="Arial" panose="020B0604020202020204" pitchFamily="34" charset="0"/>
              <a:buChar char="•"/>
            </a:pPr>
            <a:r>
              <a:rPr lang="it-IT" sz="2000" dirty="0">
                <a:latin typeface="+mn-lt"/>
              </a:rPr>
              <a:t>Reazioni e commenti ai propri post</a:t>
            </a:r>
          </a:p>
          <a:p>
            <a:pPr marL="285750" indent="-285750">
              <a:buFont typeface="Arial" panose="020B0604020202020204" pitchFamily="34" charset="0"/>
              <a:buChar char="•"/>
            </a:pPr>
            <a:r>
              <a:rPr lang="it-IT" sz="2000" dirty="0">
                <a:latin typeface="+mn-lt"/>
              </a:rPr>
              <a:t>Presenza online in articoli di giornale o blog</a:t>
            </a:r>
          </a:p>
        </p:txBody>
      </p:sp>
      <p:sp>
        <p:nvSpPr>
          <p:cNvPr id="4" name="CasellaDiTesto 3">
            <a:extLst>
              <a:ext uri="{FF2B5EF4-FFF2-40B4-BE49-F238E27FC236}">
                <a16:creationId xmlns:a16="http://schemas.microsoft.com/office/drawing/2014/main" id="{7CD22F06-5D6D-EDE9-C10E-616150AAC228}"/>
              </a:ext>
            </a:extLst>
          </p:cNvPr>
          <p:cNvSpPr txBox="1"/>
          <p:nvPr/>
        </p:nvSpPr>
        <p:spPr>
          <a:xfrm>
            <a:off x="12493722" y="4774168"/>
            <a:ext cx="2544277" cy="4401205"/>
          </a:xfrm>
          <a:prstGeom prst="rect">
            <a:avLst/>
          </a:prstGeom>
          <a:noFill/>
        </p:spPr>
        <p:txBody>
          <a:bodyPr wrap="square" rtlCol="0">
            <a:spAutoFit/>
          </a:bodyPr>
          <a:lstStyle/>
          <a:p>
            <a:r>
              <a:rPr lang="it-IT" sz="2000" b="1" dirty="0">
                <a:latin typeface="+mn-lt"/>
              </a:rPr>
              <a:t>Impostazioni sulla privacy</a:t>
            </a:r>
          </a:p>
          <a:p>
            <a:endParaRPr lang="it-IT" sz="2000" b="1" dirty="0">
              <a:latin typeface="+mn-lt"/>
            </a:endParaRPr>
          </a:p>
          <a:p>
            <a:pPr marL="285750" indent="-285750">
              <a:buFont typeface="Arial" panose="020B0604020202020204" pitchFamily="34" charset="0"/>
              <a:buChar char="•"/>
            </a:pPr>
            <a:r>
              <a:rPr lang="it-IT" sz="2000" dirty="0">
                <a:latin typeface="+mn-lt"/>
              </a:rPr>
              <a:t>Controlli privacy sui social media</a:t>
            </a:r>
          </a:p>
          <a:p>
            <a:pPr marL="285750" indent="-285750">
              <a:buFont typeface="Arial" panose="020B0604020202020204" pitchFamily="34" charset="0"/>
              <a:buChar char="•"/>
            </a:pPr>
            <a:r>
              <a:rPr lang="it-IT" sz="2000" dirty="0">
                <a:latin typeface="+mn-lt"/>
              </a:rPr>
              <a:t>Chi può vedere I post / informazioni del profilo</a:t>
            </a:r>
          </a:p>
          <a:p>
            <a:pPr marL="285750" indent="-285750">
              <a:buFont typeface="Arial" panose="020B0604020202020204" pitchFamily="34" charset="0"/>
              <a:buChar char="•"/>
            </a:pPr>
            <a:r>
              <a:rPr lang="it-IT" sz="2000" dirty="0">
                <a:latin typeface="+mn-lt"/>
              </a:rPr>
              <a:t>Raccolta di dati da parte di app e siti web di terze parti</a:t>
            </a:r>
          </a:p>
          <a:p>
            <a:pPr marL="285750" indent="-285750">
              <a:buFont typeface="Arial" panose="020B0604020202020204" pitchFamily="34" charset="0"/>
              <a:buChar char="•"/>
            </a:pPr>
            <a:r>
              <a:rPr lang="it-IT" sz="2000" dirty="0">
                <a:latin typeface="+mn-lt"/>
              </a:rPr>
              <a:t>Rinuncia alla pubblicità mirata</a:t>
            </a:r>
          </a:p>
        </p:txBody>
      </p:sp>
    </p:spTree>
    <p:extLst>
      <p:ext uri="{BB962C8B-B14F-4D97-AF65-F5344CB8AC3E}">
        <p14:creationId xmlns:p14="http://schemas.microsoft.com/office/powerpoint/2010/main" val="406387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Questi elementi si riassumono in </a:t>
            </a:r>
            <a:r>
              <a:rPr lang="it-IT" sz="2400" b="1" dirty="0">
                <a:solidFill>
                  <a:schemeClr val="accent4"/>
                </a:solidFill>
                <a:latin typeface="+mn-lt"/>
                <a:ea typeface="Helvetica Neue"/>
                <a:cs typeface="Helvetica Neue"/>
                <a:sym typeface="Helvetica Neue"/>
              </a:rPr>
              <a:t>ciò che una persona...</a:t>
            </a:r>
            <a:endParaRPr lang="en-GB"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pic>
        <p:nvPicPr>
          <p:cNvPr id="5" name="Elemento grafico 4" descr="Utente contorno">
            <a:extLst>
              <a:ext uri="{FF2B5EF4-FFF2-40B4-BE49-F238E27FC236}">
                <a16:creationId xmlns:a16="http://schemas.microsoft.com/office/drawing/2014/main" id="{35C17BA9-B968-D968-638E-0D1376D33A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2144240" y="4322309"/>
            <a:ext cx="2870792" cy="3019648"/>
          </a:xfrm>
          <a:prstGeom prst="rect">
            <a:avLst/>
          </a:prstGeom>
        </p:spPr>
      </p:pic>
      <p:pic>
        <p:nvPicPr>
          <p:cNvPr id="12" name="Elemento grafico 11" descr="Utente contorno">
            <a:extLst>
              <a:ext uri="{FF2B5EF4-FFF2-40B4-BE49-F238E27FC236}">
                <a16:creationId xmlns:a16="http://schemas.microsoft.com/office/drawing/2014/main" id="{3FFE274A-A502-1574-C4ED-5059271055F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5886051" y="4322309"/>
            <a:ext cx="2870792" cy="3019648"/>
          </a:xfrm>
          <a:prstGeom prst="rect">
            <a:avLst/>
          </a:prstGeom>
        </p:spPr>
      </p:pic>
      <p:pic>
        <p:nvPicPr>
          <p:cNvPr id="13" name="Elemento grafico 12" descr="Utente contorno">
            <a:extLst>
              <a:ext uri="{FF2B5EF4-FFF2-40B4-BE49-F238E27FC236}">
                <a16:creationId xmlns:a16="http://schemas.microsoft.com/office/drawing/2014/main" id="{099CDC2B-575E-F86E-EBF5-C3FA8EF701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9627862" y="4322309"/>
            <a:ext cx="2870792" cy="3019648"/>
          </a:xfrm>
          <a:prstGeom prst="rect">
            <a:avLst/>
          </a:prstGeom>
        </p:spPr>
      </p:pic>
      <p:pic>
        <p:nvPicPr>
          <p:cNvPr id="14" name="Elemento grafico 13" descr="Utente contorno">
            <a:extLst>
              <a:ext uri="{FF2B5EF4-FFF2-40B4-BE49-F238E27FC236}">
                <a16:creationId xmlns:a16="http://schemas.microsoft.com/office/drawing/2014/main" id="{919F3441-24E8-A671-16E2-0FE9155DD43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13369673" y="4322309"/>
            <a:ext cx="2870792" cy="3019648"/>
          </a:xfrm>
          <a:prstGeom prst="rect">
            <a:avLst/>
          </a:prstGeom>
        </p:spPr>
      </p:pic>
      <p:sp>
        <p:nvSpPr>
          <p:cNvPr id="16" name="Google Shape;105;p4">
            <a:extLst>
              <a:ext uri="{FF2B5EF4-FFF2-40B4-BE49-F238E27FC236}">
                <a16:creationId xmlns:a16="http://schemas.microsoft.com/office/drawing/2014/main" id="{6A9059D5-EC74-A650-5676-B9B01DB0F2C5}"/>
              </a:ext>
            </a:extLst>
          </p:cNvPr>
          <p:cNvSpPr txBox="1"/>
          <p:nvPr/>
        </p:nvSpPr>
        <p:spPr>
          <a:xfrm>
            <a:off x="3190960" y="6864025"/>
            <a:ext cx="777351" cy="4779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…è</a:t>
            </a:r>
          </a:p>
        </p:txBody>
      </p:sp>
      <p:sp>
        <p:nvSpPr>
          <p:cNvPr id="17" name="Google Shape;105;p4">
            <a:extLst>
              <a:ext uri="{FF2B5EF4-FFF2-40B4-BE49-F238E27FC236}">
                <a16:creationId xmlns:a16="http://schemas.microsoft.com/office/drawing/2014/main" id="{1FC52AB3-24A4-6CFA-AC2A-F790A5B7417F}"/>
              </a:ext>
            </a:extLst>
          </p:cNvPr>
          <p:cNvSpPr txBox="1"/>
          <p:nvPr/>
        </p:nvSpPr>
        <p:spPr>
          <a:xfrm>
            <a:off x="6577339" y="6864025"/>
            <a:ext cx="1488215"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b="1" dirty="0">
                <a:solidFill>
                  <a:schemeClr val="accent4"/>
                </a:solidFill>
                <a:latin typeface="+mn-lt"/>
                <a:ea typeface="Helvetica Neue"/>
                <a:cs typeface="Helvetica Neue"/>
                <a:sym typeface="Helvetica Neue"/>
              </a:rPr>
              <a:t>…sa</a:t>
            </a:r>
          </a:p>
        </p:txBody>
      </p:sp>
      <p:sp>
        <p:nvSpPr>
          <p:cNvPr id="18" name="Google Shape;105;p4">
            <a:extLst>
              <a:ext uri="{FF2B5EF4-FFF2-40B4-BE49-F238E27FC236}">
                <a16:creationId xmlns:a16="http://schemas.microsoft.com/office/drawing/2014/main" id="{821A82B0-7C2C-88A6-84C8-09786874C973}"/>
              </a:ext>
            </a:extLst>
          </p:cNvPr>
          <p:cNvSpPr txBox="1"/>
          <p:nvPr/>
        </p:nvSpPr>
        <p:spPr>
          <a:xfrm>
            <a:off x="10502101" y="6864025"/>
            <a:ext cx="1122314"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…ha</a:t>
            </a:r>
          </a:p>
        </p:txBody>
      </p:sp>
      <p:sp>
        <p:nvSpPr>
          <p:cNvPr id="19" name="Google Shape;105;p4">
            <a:extLst>
              <a:ext uri="{FF2B5EF4-FFF2-40B4-BE49-F238E27FC236}">
                <a16:creationId xmlns:a16="http://schemas.microsoft.com/office/drawing/2014/main" id="{0EAC241A-5A10-6806-E743-1EE99D07D493}"/>
              </a:ext>
            </a:extLst>
          </p:cNvPr>
          <p:cNvSpPr txBox="1"/>
          <p:nvPr/>
        </p:nvSpPr>
        <p:spPr>
          <a:xfrm>
            <a:off x="14146949" y="6864025"/>
            <a:ext cx="1316239"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…fa</a:t>
            </a:r>
          </a:p>
        </p:txBody>
      </p:sp>
      <p:sp>
        <p:nvSpPr>
          <p:cNvPr id="21" name="Google Shape;105;p4">
            <a:extLst>
              <a:ext uri="{FF2B5EF4-FFF2-40B4-BE49-F238E27FC236}">
                <a16:creationId xmlns:a16="http://schemas.microsoft.com/office/drawing/2014/main" id="{B03EE88E-A47B-4101-037D-A1B5E674CAB5}"/>
              </a:ext>
            </a:extLst>
          </p:cNvPr>
          <p:cNvSpPr txBox="1"/>
          <p:nvPr/>
        </p:nvSpPr>
        <p:spPr>
          <a:xfrm>
            <a:off x="1886444" y="7560724"/>
            <a:ext cx="3665269" cy="46162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it-IT" sz="2400" dirty="0">
                <a:solidFill>
                  <a:schemeClr val="accent4"/>
                </a:solidFill>
                <a:latin typeface="+mn-lt"/>
                <a:ea typeface="Helvetica Neue"/>
                <a:cs typeface="Helvetica Neue"/>
                <a:sym typeface="Helvetica Neue"/>
              </a:rPr>
              <a:t>Informazioni personali</a:t>
            </a:r>
          </a:p>
        </p:txBody>
      </p:sp>
      <p:sp>
        <p:nvSpPr>
          <p:cNvPr id="22" name="Google Shape;105;p4">
            <a:extLst>
              <a:ext uri="{FF2B5EF4-FFF2-40B4-BE49-F238E27FC236}">
                <a16:creationId xmlns:a16="http://schemas.microsoft.com/office/drawing/2014/main" id="{CCBF5233-5AFA-B954-07F8-21DA1736F172}"/>
              </a:ext>
            </a:extLst>
          </p:cNvPr>
          <p:cNvSpPr txBox="1"/>
          <p:nvPr/>
        </p:nvSpPr>
        <p:spPr>
          <a:xfrm>
            <a:off x="5562805" y="7523219"/>
            <a:ext cx="4260448" cy="83095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it-IT" sz="2400" dirty="0">
                <a:solidFill>
                  <a:schemeClr val="accent4"/>
                </a:solidFill>
                <a:latin typeface="+mn-lt"/>
                <a:ea typeface="Helvetica Neue"/>
                <a:cs typeface="Helvetica Neue"/>
                <a:sym typeface="Helvetica Neue"/>
              </a:rPr>
              <a:t>Credenziali</a:t>
            </a:r>
          </a:p>
          <a:p>
            <a:pPr marL="342900" marR="0" lvl="0" indent="-342900" algn="just" rtl="0">
              <a:spcBef>
                <a:spcPts val="0"/>
              </a:spcBef>
              <a:spcAft>
                <a:spcPts val="0"/>
              </a:spcAft>
              <a:buFont typeface="Arial" panose="020B0604020202020204" pitchFamily="34" charset="0"/>
              <a:buChar char="•"/>
            </a:pPr>
            <a:r>
              <a:rPr lang="it-IT" sz="2400" dirty="0">
                <a:solidFill>
                  <a:schemeClr val="accent4"/>
                </a:solidFill>
                <a:latin typeface="+mn-lt"/>
                <a:ea typeface="Helvetica Neue"/>
                <a:cs typeface="Helvetica Neue"/>
                <a:sym typeface="Helvetica Neue"/>
              </a:rPr>
              <a:t>Impostazioni sulla privacy</a:t>
            </a:r>
          </a:p>
        </p:txBody>
      </p:sp>
      <p:sp>
        <p:nvSpPr>
          <p:cNvPr id="23" name="Google Shape;105;p4">
            <a:extLst>
              <a:ext uri="{FF2B5EF4-FFF2-40B4-BE49-F238E27FC236}">
                <a16:creationId xmlns:a16="http://schemas.microsoft.com/office/drawing/2014/main" id="{57AEDADE-45C6-F853-7BD4-902794AA6304}"/>
              </a:ext>
            </a:extLst>
          </p:cNvPr>
          <p:cNvSpPr txBox="1"/>
          <p:nvPr/>
        </p:nvSpPr>
        <p:spPr>
          <a:xfrm>
            <a:off x="9790379" y="7560724"/>
            <a:ext cx="2535785" cy="47793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it-IT" sz="2400" dirty="0">
                <a:solidFill>
                  <a:schemeClr val="accent4"/>
                </a:solidFill>
                <a:latin typeface="+mn-lt"/>
                <a:ea typeface="Helvetica Neue"/>
                <a:cs typeface="Helvetica Neue"/>
                <a:sym typeface="Helvetica Neue"/>
              </a:rPr>
              <a:t>Profili online</a:t>
            </a:r>
          </a:p>
        </p:txBody>
      </p:sp>
      <p:sp>
        <p:nvSpPr>
          <p:cNvPr id="24" name="Google Shape;105;p4">
            <a:extLst>
              <a:ext uri="{FF2B5EF4-FFF2-40B4-BE49-F238E27FC236}">
                <a16:creationId xmlns:a16="http://schemas.microsoft.com/office/drawing/2014/main" id="{97E455FA-DB4A-9978-DA97-E88E0F973DBE}"/>
              </a:ext>
            </a:extLst>
          </p:cNvPr>
          <p:cNvSpPr txBox="1"/>
          <p:nvPr/>
        </p:nvSpPr>
        <p:spPr>
          <a:xfrm>
            <a:off x="13313434" y="7560724"/>
            <a:ext cx="3624737" cy="83095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it-IT" sz="2400" dirty="0">
                <a:solidFill>
                  <a:schemeClr val="accent4"/>
                </a:solidFill>
                <a:latin typeface="+mn-lt"/>
                <a:ea typeface="Helvetica Neue"/>
                <a:cs typeface="Helvetica Neue"/>
                <a:sym typeface="Helvetica Neue"/>
              </a:rPr>
              <a:t>Impronta digitale</a:t>
            </a:r>
          </a:p>
          <a:p>
            <a:pPr marL="342900" marR="0" lvl="0" indent="-342900" algn="just" rtl="0">
              <a:spcBef>
                <a:spcPts val="0"/>
              </a:spcBef>
              <a:spcAft>
                <a:spcPts val="0"/>
              </a:spcAft>
              <a:buFont typeface="Arial" panose="020B0604020202020204" pitchFamily="34" charset="0"/>
              <a:buChar char="•"/>
            </a:pPr>
            <a:r>
              <a:rPr lang="it-IT" sz="2400" dirty="0">
                <a:solidFill>
                  <a:schemeClr val="accent4"/>
                </a:solidFill>
                <a:latin typeface="+mn-lt"/>
                <a:ea typeface="Helvetica Neue"/>
                <a:cs typeface="Helvetica Neue"/>
                <a:sym typeface="Helvetica Neue"/>
              </a:rPr>
              <a:t>Reputazione online</a:t>
            </a:r>
          </a:p>
        </p:txBody>
      </p:sp>
    </p:spTree>
    <p:extLst>
      <p:ext uri="{BB962C8B-B14F-4D97-AF65-F5344CB8AC3E}">
        <p14:creationId xmlns:p14="http://schemas.microsoft.com/office/powerpoint/2010/main" val="115743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73917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Creazione e salvaguardia della propria presenza online</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La creazione di una presenza online consente l'interazione con gli altri, la condivisione di interessi e l'impegno nel mondo digitale.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Secondo la Banca Mondiale (ID4D Practitioner's Guide, 2019), </a:t>
            </a:r>
            <a:r>
              <a:rPr lang="it-IT" sz="2400" b="1" dirty="0">
                <a:solidFill>
                  <a:schemeClr val="accent4"/>
                </a:solidFill>
                <a:latin typeface="+mn-lt"/>
                <a:ea typeface="Helvetica Neue"/>
                <a:cs typeface="Helvetica Neue"/>
                <a:sym typeface="Helvetica Neue"/>
              </a:rPr>
              <a:t>la struttura di base </a:t>
            </a:r>
            <a:r>
              <a:rPr lang="it-IT" sz="2400" dirty="0">
                <a:solidFill>
                  <a:schemeClr val="accent4"/>
                </a:solidFill>
                <a:latin typeface="+mn-lt"/>
                <a:ea typeface="Helvetica Neue"/>
                <a:cs typeface="Helvetica Neue"/>
                <a:sym typeface="Helvetica Neue"/>
              </a:rPr>
              <a:t>del processo di identità e identificazione digitale </a:t>
            </a:r>
            <a:r>
              <a:rPr lang="it-IT" sz="2400" b="1" dirty="0">
                <a:solidFill>
                  <a:schemeClr val="accent4"/>
                </a:solidFill>
                <a:latin typeface="+mn-lt"/>
                <a:ea typeface="Helvetica Neue"/>
                <a:cs typeface="Helvetica Neue"/>
                <a:sym typeface="Helvetica Neue"/>
              </a:rPr>
              <a:t>si basa su:</a:t>
            </a:r>
            <a:endParaRPr lang="en-GB"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
        <p:nvSpPr>
          <p:cNvPr id="5" name="Rettangolo con angoli arrotondati 4">
            <a:extLst>
              <a:ext uri="{FF2B5EF4-FFF2-40B4-BE49-F238E27FC236}">
                <a16:creationId xmlns:a16="http://schemas.microsoft.com/office/drawing/2014/main" id="{BCA92E3C-AD96-2168-74F7-23F438C0ADC9}"/>
              </a:ext>
            </a:extLst>
          </p:cNvPr>
          <p:cNvSpPr/>
          <p:nvPr/>
        </p:nvSpPr>
        <p:spPr>
          <a:xfrm>
            <a:off x="1672219"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Chi sei?</a:t>
            </a:r>
          </a:p>
        </p:txBody>
      </p:sp>
      <p:sp>
        <p:nvSpPr>
          <p:cNvPr id="12" name="Rettangolo con angoli arrotondati 11">
            <a:extLst>
              <a:ext uri="{FF2B5EF4-FFF2-40B4-BE49-F238E27FC236}">
                <a16:creationId xmlns:a16="http://schemas.microsoft.com/office/drawing/2014/main" id="{A32767E1-8A7B-85F4-B6D0-C98312E4A571}"/>
              </a:ext>
            </a:extLst>
          </p:cNvPr>
          <p:cNvSpPr/>
          <p:nvPr/>
        </p:nvSpPr>
        <p:spPr>
          <a:xfrm>
            <a:off x="6766608"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Sei chi dici di essere?</a:t>
            </a:r>
            <a:endParaRPr lang="en-GB" sz="2400" b="1" dirty="0">
              <a:solidFill>
                <a:schemeClr val="accent4"/>
              </a:solidFill>
            </a:endParaRPr>
          </a:p>
        </p:txBody>
      </p:sp>
      <p:sp>
        <p:nvSpPr>
          <p:cNvPr id="13" name="Rettangolo con angoli arrotondati 12">
            <a:extLst>
              <a:ext uri="{FF2B5EF4-FFF2-40B4-BE49-F238E27FC236}">
                <a16:creationId xmlns:a16="http://schemas.microsoft.com/office/drawing/2014/main" id="{F28AFCFB-0242-2425-A6F6-322864E396CB}"/>
              </a:ext>
            </a:extLst>
          </p:cNvPr>
          <p:cNvSpPr/>
          <p:nvPr/>
        </p:nvSpPr>
        <p:spPr>
          <a:xfrm>
            <a:off x="11860997"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Sei autorizzato o idoneo?</a:t>
            </a:r>
          </a:p>
        </p:txBody>
      </p:sp>
      <p:cxnSp>
        <p:nvCxnSpPr>
          <p:cNvPr id="15" name="Connettore 2 14">
            <a:extLst>
              <a:ext uri="{FF2B5EF4-FFF2-40B4-BE49-F238E27FC236}">
                <a16:creationId xmlns:a16="http://schemas.microsoft.com/office/drawing/2014/main" id="{5326FCBA-B44F-C4A6-1040-35293061B592}"/>
              </a:ext>
            </a:extLst>
          </p:cNvPr>
          <p:cNvCxnSpPr>
            <a:stCxn id="5" idx="2"/>
          </p:cNvCxnSpPr>
          <p:nvPr/>
        </p:nvCxnSpPr>
        <p:spPr>
          <a:xfrm>
            <a:off x="4049611"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CF5F5DC-5467-0EDD-B05A-5C9198BA48A1}"/>
              </a:ext>
            </a:extLst>
          </p:cNvPr>
          <p:cNvCxnSpPr/>
          <p:nvPr/>
        </p:nvCxnSpPr>
        <p:spPr>
          <a:xfrm>
            <a:off x="9144000"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865C7941-A450-EEE1-0244-788381CE154B}"/>
              </a:ext>
            </a:extLst>
          </p:cNvPr>
          <p:cNvCxnSpPr/>
          <p:nvPr/>
        </p:nvCxnSpPr>
        <p:spPr>
          <a:xfrm>
            <a:off x="14218934" y="6491393"/>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F3E4AAAC-3F7C-0EE2-FEFA-927A9BEECDB3}"/>
              </a:ext>
            </a:extLst>
          </p:cNvPr>
          <p:cNvSpPr txBox="1"/>
          <p:nvPr/>
        </p:nvSpPr>
        <p:spPr>
          <a:xfrm>
            <a:off x="3050143" y="7017280"/>
            <a:ext cx="2384409" cy="461665"/>
          </a:xfrm>
          <a:prstGeom prst="rect">
            <a:avLst/>
          </a:prstGeom>
          <a:noFill/>
        </p:spPr>
        <p:txBody>
          <a:bodyPr wrap="square" rtlCol="0">
            <a:spAutoFit/>
          </a:bodyPr>
          <a:lstStyle/>
          <a:p>
            <a:r>
              <a:rPr lang="it-IT" sz="2400" b="1" dirty="0">
                <a:solidFill>
                  <a:srgbClr val="58CDFC"/>
                </a:solidFill>
              </a:rPr>
              <a:t>Identificazione</a:t>
            </a:r>
          </a:p>
        </p:txBody>
      </p:sp>
      <p:sp>
        <p:nvSpPr>
          <p:cNvPr id="19" name="CasellaDiTesto 18">
            <a:extLst>
              <a:ext uri="{FF2B5EF4-FFF2-40B4-BE49-F238E27FC236}">
                <a16:creationId xmlns:a16="http://schemas.microsoft.com/office/drawing/2014/main" id="{BFC884FC-FD94-979A-EFCB-71102D739E95}"/>
              </a:ext>
            </a:extLst>
          </p:cNvPr>
          <p:cNvSpPr txBox="1"/>
          <p:nvPr/>
        </p:nvSpPr>
        <p:spPr>
          <a:xfrm>
            <a:off x="8029615" y="7017280"/>
            <a:ext cx="2761109" cy="461665"/>
          </a:xfrm>
          <a:prstGeom prst="rect">
            <a:avLst/>
          </a:prstGeom>
          <a:noFill/>
        </p:spPr>
        <p:txBody>
          <a:bodyPr wrap="square" rtlCol="0">
            <a:spAutoFit/>
          </a:bodyPr>
          <a:lstStyle/>
          <a:p>
            <a:r>
              <a:rPr lang="it-IT" sz="2400" b="1" dirty="0">
                <a:solidFill>
                  <a:srgbClr val="58CDFC"/>
                </a:solidFill>
              </a:rPr>
              <a:t>Autentificazione</a:t>
            </a:r>
          </a:p>
        </p:txBody>
      </p:sp>
      <p:sp>
        <p:nvSpPr>
          <p:cNvPr id="20" name="CasellaDiTesto 19">
            <a:extLst>
              <a:ext uri="{FF2B5EF4-FFF2-40B4-BE49-F238E27FC236}">
                <a16:creationId xmlns:a16="http://schemas.microsoft.com/office/drawing/2014/main" id="{7AEF5BCA-5F7E-514A-71B8-6F42553DF056}"/>
              </a:ext>
            </a:extLst>
          </p:cNvPr>
          <p:cNvSpPr txBox="1"/>
          <p:nvPr/>
        </p:nvSpPr>
        <p:spPr>
          <a:xfrm>
            <a:off x="13161102" y="7017280"/>
            <a:ext cx="2384408" cy="461665"/>
          </a:xfrm>
          <a:prstGeom prst="rect">
            <a:avLst/>
          </a:prstGeom>
          <a:noFill/>
        </p:spPr>
        <p:txBody>
          <a:bodyPr wrap="square" rtlCol="0">
            <a:spAutoFit/>
          </a:bodyPr>
          <a:lstStyle/>
          <a:p>
            <a:r>
              <a:rPr lang="it-IT" sz="2400" b="1" dirty="0">
                <a:solidFill>
                  <a:srgbClr val="58CDFC"/>
                </a:solidFill>
              </a:rPr>
              <a:t>Autorizzazione</a:t>
            </a:r>
          </a:p>
        </p:txBody>
      </p:sp>
      <p:sp>
        <p:nvSpPr>
          <p:cNvPr id="21" name="CasellaDiTesto 20">
            <a:extLst>
              <a:ext uri="{FF2B5EF4-FFF2-40B4-BE49-F238E27FC236}">
                <a16:creationId xmlns:a16="http://schemas.microsoft.com/office/drawing/2014/main" id="{459F1882-B7E4-8BFC-4F22-7DEC3090F8F4}"/>
              </a:ext>
            </a:extLst>
          </p:cNvPr>
          <p:cNvSpPr txBox="1"/>
          <p:nvPr/>
        </p:nvSpPr>
        <p:spPr>
          <a:xfrm rot="10800000" flipV="1">
            <a:off x="1672219" y="7478945"/>
            <a:ext cx="4754784" cy="1569660"/>
          </a:xfrm>
          <a:prstGeom prst="rect">
            <a:avLst/>
          </a:prstGeom>
          <a:noFill/>
        </p:spPr>
        <p:txBody>
          <a:bodyPr wrap="square" rtlCol="0">
            <a:spAutoFit/>
          </a:bodyPr>
          <a:lstStyle/>
          <a:p>
            <a:pPr algn="just"/>
            <a:r>
              <a:rPr lang="it-IT" sz="2400" dirty="0"/>
              <a:t>Verifica e consolidamento delle informazioni pertinenti sull'identità per stabilire la presenza digitale di un individuo.</a:t>
            </a:r>
            <a:endParaRPr lang="en-GB" sz="2400" dirty="0"/>
          </a:p>
        </p:txBody>
      </p:sp>
      <p:sp>
        <p:nvSpPr>
          <p:cNvPr id="22" name="CasellaDiTesto 21">
            <a:extLst>
              <a:ext uri="{FF2B5EF4-FFF2-40B4-BE49-F238E27FC236}">
                <a16:creationId xmlns:a16="http://schemas.microsoft.com/office/drawing/2014/main" id="{EAA35378-05AB-6456-4009-B3F783921354}"/>
              </a:ext>
            </a:extLst>
          </p:cNvPr>
          <p:cNvSpPr txBox="1"/>
          <p:nvPr/>
        </p:nvSpPr>
        <p:spPr>
          <a:xfrm rot="10800000" flipV="1">
            <a:off x="6766608" y="7478945"/>
            <a:ext cx="4754784" cy="1569660"/>
          </a:xfrm>
          <a:prstGeom prst="rect">
            <a:avLst/>
          </a:prstGeom>
          <a:noFill/>
        </p:spPr>
        <p:txBody>
          <a:bodyPr wrap="square" rtlCol="0">
            <a:spAutoFit/>
          </a:bodyPr>
          <a:lstStyle/>
          <a:p>
            <a:pPr algn="just"/>
            <a:r>
              <a:rPr lang="it-IT" sz="2400" dirty="0"/>
              <a:t>Valutazione dell'autenticità dell'identità dichiarata da un individuo attraverso l'esame di uno o più dati personali.</a:t>
            </a:r>
            <a:endParaRPr lang="en-GB" sz="2400" dirty="0"/>
          </a:p>
        </p:txBody>
      </p:sp>
      <p:sp>
        <p:nvSpPr>
          <p:cNvPr id="23" name="CasellaDiTesto 22">
            <a:extLst>
              <a:ext uri="{FF2B5EF4-FFF2-40B4-BE49-F238E27FC236}">
                <a16:creationId xmlns:a16="http://schemas.microsoft.com/office/drawing/2014/main" id="{6981D32B-6B66-4D80-005C-42DE96F00F75}"/>
              </a:ext>
            </a:extLst>
          </p:cNvPr>
          <p:cNvSpPr txBox="1"/>
          <p:nvPr/>
        </p:nvSpPr>
        <p:spPr>
          <a:xfrm rot="10800000" flipV="1">
            <a:off x="11860996" y="7478945"/>
            <a:ext cx="4754784" cy="1569660"/>
          </a:xfrm>
          <a:prstGeom prst="rect">
            <a:avLst/>
          </a:prstGeom>
          <a:noFill/>
        </p:spPr>
        <p:txBody>
          <a:bodyPr wrap="square" rtlCol="0">
            <a:spAutoFit/>
          </a:bodyPr>
          <a:lstStyle/>
          <a:p>
            <a:pPr algn="just"/>
            <a:r>
              <a:rPr lang="it-IT" sz="2400" dirty="0"/>
              <a:t>Convalida di attributi specifici per determinare l'autorizzazione o l'idoneità di un individuo a partecipare.</a:t>
            </a:r>
            <a:endParaRPr lang="en-GB" sz="2400" dirty="0"/>
          </a:p>
        </p:txBody>
      </p:sp>
    </p:spTree>
    <p:extLst>
      <p:ext uri="{BB962C8B-B14F-4D97-AF65-F5344CB8AC3E}">
        <p14:creationId xmlns:p14="http://schemas.microsoft.com/office/powerpoint/2010/main" val="3971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139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Creazione e salvaguardia della propria presenza online</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In virtù degli elementi - ciò che una persona è, sa, ha e fa - e della struttura dell'identità e dell'identificazione digitale, </a:t>
            </a:r>
            <a:r>
              <a:rPr lang="it-IT" sz="2400" b="1" dirty="0">
                <a:solidFill>
                  <a:schemeClr val="accent4"/>
                </a:solidFill>
                <a:latin typeface="+mn-lt"/>
                <a:ea typeface="Helvetica Neue"/>
                <a:cs typeface="Helvetica Neue"/>
                <a:sym typeface="Helvetica Neue"/>
              </a:rPr>
              <a:t>ecco</a:t>
            </a:r>
            <a:r>
              <a:rPr lang="it-IT" sz="2400" dirty="0">
                <a:solidFill>
                  <a:schemeClr val="accent4"/>
                </a:solidFill>
                <a:latin typeface="+mn-lt"/>
                <a:ea typeface="Helvetica Neue"/>
                <a:cs typeface="Helvetica Neue"/>
                <a:sym typeface="Helvetica Neue"/>
              </a:rPr>
              <a:t> </a:t>
            </a:r>
            <a:r>
              <a:rPr lang="it-IT" sz="2400" b="1" dirty="0">
                <a:solidFill>
                  <a:schemeClr val="accent4"/>
                </a:solidFill>
                <a:latin typeface="+mn-lt"/>
                <a:ea typeface="Helvetica Neue"/>
                <a:cs typeface="Helvetica Neue"/>
                <a:sym typeface="Helvetica Neue"/>
              </a:rPr>
              <a:t>alcuni consigli (C), suggerimenti (</a:t>
            </a:r>
            <a:r>
              <a:rPr lang="it-IT" sz="2400" b="1" dirty="0" err="1">
                <a:solidFill>
                  <a:schemeClr val="accent4"/>
                </a:solidFill>
                <a:latin typeface="+mn-lt"/>
                <a:ea typeface="Helvetica Neue"/>
                <a:cs typeface="Helvetica Neue"/>
                <a:sym typeface="Helvetica Neue"/>
              </a:rPr>
              <a:t>S</a:t>
            </a:r>
            <a:r>
              <a:rPr lang="it-IT" sz="2400" b="1" dirty="0">
                <a:solidFill>
                  <a:schemeClr val="accent4"/>
                </a:solidFill>
                <a:latin typeface="+mn-lt"/>
                <a:ea typeface="Helvetica Neue"/>
                <a:cs typeface="Helvetica Neue"/>
                <a:sym typeface="Helvetica Neue"/>
              </a:rPr>
              <a:t>) e metodi (M) </a:t>
            </a:r>
            <a:r>
              <a:rPr lang="it-IT" sz="2400" dirty="0">
                <a:solidFill>
                  <a:schemeClr val="accent4"/>
                </a:solidFill>
                <a:latin typeface="+mn-lt"/>
                <a:ea typeface="Helvetica Neue"/>
                <a:cs typeface="Helvetica Neue"/>
                <a:sym typeface="Helvetica Neue"/>
              </a:rPr>
              <a:t>per ogni concetto chiave nella costruzione della propria presenza online.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Helvetica Neue"/>
              </a:rPr>
              <a:t>Informazioni personali</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it-IT" sz="2400" b="1" dirty="0">
                <a:solidFill>
                  <a:schemeClr val="accent4"/>
                </a:solidFill>
                <a:latin typeface="+mn-lt"/>
                <a:ea typeface="Helvetica Neue"/>
                <a:cs typeface="Helvetica Neue"/>
                <a:sym typeface="Helvetica Neue"/>
              </a:rPr>
              <a:t>C: </a:t>
            </a:r>
            <a:r>
              <a:rPr lang="it-IT" sz="2400" dirty="0">
                <a:solidFill>
                  <a:schemeClr val="accent4"/>
                </a:solidFill>
                <a:latin typeface="+mn-lt"/>
                <a:ea typeface="Helvetica Neue"/>
                <a:cs typeface="Helvetica Neue"/>
                <a:sym typeface="Helvetica Neue"/>
              </a:rPr>
              <a:t>Condividere online solo le informazioni personali necessarie, come nome, indirizzo e-mail e dati professionali</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dirty="0">
                <a:solidFill>
                  <a:schemeClr val="accent4"/>
                </a:solidFill>
                <a:latin typeface="+mn-lt"/>
                <a:ea typeface="Helvetica Neue"/>
                <a:cs typeface="Helvetica Neue"/>
                <a:sym typeface="Helvetica Neue"/>
              </a:rPr>
              <a:t>S</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Evitare di condividere l'indirizzo di casa, il numero di telefono o altre informazioni sensibili, a meno che non sia necessario. Considerare l'uso di pseudonimi o iniziali al posto dei nomi completi, se necessario</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Usare discrezione nel compilare i moduli online, i profili dei social media e le pagine di registrazione. Fornire informazioni in base alla necessità di sapere</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270076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6171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Creazione e salvaguardia della propria presenza online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Helvetica Neue"/>
              </a:rPr>
              <a:t>Credenziali</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C</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Creare password forti e difficili da indovinare</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S</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Nelle proprie password utilizzate una combinazione di lettere (maiuscole e minuscole), numeri e caratteri speciali. Evitare l'uso di parole comuni, numeri sequenziali o riferimenti personali. Considerare l'uso di passphrase</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Utilizzare strumenti di gestione delle password, come LastPass o KeePass, per generare e memorizzare password complesse in modo sicuro. Attivare l'autenticazione a due fattori (2FA), ove possibile, per un ulteriore livello di sicurezza</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Helvetica Neue"/>
              </a:rPr>
              <a:t>Profili online</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C</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Adattare i profili online in modo che riflettano la propria immagine e i propri obiettivi professionali</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S</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Evidenziare le competenze, le esperienze e i risultati rilevanti per la presenza online desiderata. Utilizzare parole chiave e terminologia specifica del settore per migliorare la visibilità</a:t>
            </a:r>
          </a:p>
          <a:p>
            <a:pPr marL="342900" indent="-342900" algn="just">
              <a:buFont typeface="Arial" panose="020B0604020202020204" pitchFamily="34" charset="0"/>
              <a:buChar char="•"/>
            </a:pPr>
            <a:endParaRPr lang="en-GB" sz="1200" b="1"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a:t>
            </a:r>
            <a:r>
              <a:rPr lang="it-IT" sz="2400" b="0" i="0" dirty="0">
                <a:solidFill>
                  <a:schemeClr val="accent4"/>
                </a:solidFill>
                <a:effectLst/>
                <a:latin typeface="Arial" panose="020B0604020202020204" pitchFamily="34" charset="0"/>
                <a:cs typeface="Arial" panose="020B0604020202020204" pitchFamily="34" charset="0"/>
              </a:rPr>
              <a:t>Aggiornare regolarmente i propri profili per rimanere aggiornati e partecipare alle comunità online pertinenti</a:t>
            </a:r>
            <a:endParaRPr lang="en-GB" sz="2400" dirty="0">
              <a:solidFill>
                <a:schemeClr val="accent4"/>
              </a:solidFill>
              <a:latin typeface="Arial" panose="020B0604020202020204" pitchFamily="34" charset="0"/>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09784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6171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Creazione e salvaguardia della propria presenza online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Helvetica Neue"/>
              </a:rPr>
              <a:t>Impronta digitale</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C</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Essere consapevoli dei contenuti che si condividono online e del loro potenziale impatto</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S</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Pensare due volte prima di pubblicare qualcosa. Considerare le potenziali conseguenze a lungo termine delle proprie attività online</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Cercare regolarmente il proprio nome e controllare la propria impronta digitale. Impostare gli avvisi per ricevere e controllare le notifiche quando le persone interagiscono con voi e con la vostra identità digitale</a:t>
            </a:r>
            <a:endParaRPr lang="en-GB" sz="24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Helvetica Neue"/>
              </a:rPr>
              <a:t>Impostazioni sulla privacy</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C</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Comprendere e utilizzare le impostazioni sulla privacy disponibili su diverse piattaforme</a:t>
            </a:r>
            <a:endParaRPr lang="en-GB" sz="24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S</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Esaminare e personalizzare le impostazioni sulla privacy in base al livello di visibilità online e di raccolta dei dati desiderato. Limitare l'accesso alle informazioni personali alle persone di fiducia e in base alle necessità</a:t>
            </a:r>
          </a:p>
          <a:p>
            <a:pPr marL="342900" indent="-342900" algn="just">
              <a:buFont typeface="Arial" panose="020B0604020202020204" pitchFamily="34" charset="0"/>
              <a:buChar char="•"/>
            </a:pPr>
            <a:endParaRPr lang="en-GB" sz="1200" b="1"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a:t>
            </a:r>
            <a:r>
              <a:rPr lang="it-IT" sz="2400" b="0" i="0" dirty="0">
                <a:solidFill>
                  <a:schemeClr val="accent4"/>
                </a:solidFill>
                <a:effectLst/>
                <a:latin typeface="Arial" panose="020B0604020202020204" pitchFamily="34" charset="0"/>
                <a:cs typeface="Arial" panose="020B0604020202020204" pitchFamily="34" charset="0"/>
              </a:rPr>
              <a:t>Familiarizzare con le impostazioni sulla privacy delle piattaforme di social media e dei servizi di posta elettronica</a:t>
            </a:r>
            <a:endParaRPr lang="en-GB" sz="2400" dirty="0">
              <a:solidFill>
                <a:schemeClr val="accent4"/>
              </a:solidFill>
              <a:latin typeface="Arial" panose="020B0604020202020204" pitchFamily="34" charset="0"/>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96745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5" name="Google Shape;105;p4"/>
          <p:cNvSpPr txBox="1"/>
          <p:nvPr/>
        </p:nvSpPr>
        <p:spPr>
          <a:xfrm>
            <a:off x="1277086" y="2835882"/>
            <a:ext cx="16183000" cy="60016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Navigando nel mondo digitale, è fondamentale capire </a:t>
            </a:r>
            <a:r>
              <a:rPr lang="it-IT" sz="2400" b="1" dirty="0">
                <a:solidFill>
                  <a:schemeClr val="dk1"/>
                </a:solidFill>
                <a:latin typeface="+mn-lt"/>
                <a:ea typeface="Helvetica Neue"/>
                <a:cs typeface="Helvetica Neue"/>
                <a:sym typeface="Helvetica Neue"/>
              </a:rPr>
              <a:t>come</a:t>
            </a:r>
            <a:r>
              <a:rPr lang="it-IT" sz="2400" dirty="0">
                <a:solidFill>
                  <a:schemeClr val="dk1"/>
                </a:solidFill>
                <a:latin typeface="+mn-lt"/>
                <a:ea typeface="Helvetica Neue"/>
                <a:cs typeface="Helvetica Neue"/>
                <a:sym typeface="Helvetica Neue"/>
              </a:rPr>
              <a:t> </a:t>
            </a:r>
            <a:r>
              <a:rPr lang="it-IT" sz="2400" b="1" dirty="0">
                <a:solidFill>
                  <a:schemeClr val="dk1"/>
                </a:solidFill>
                <a:latin typeface="+mn-lt"/>
                <a:ea typeface="Helvetica Neue"/>
                <a:cs typeface="Helvetica Neue"/>
                <a:sym typeface="Helvetica Neue"/>
              </a:rPr>
              <a:t>creare e gestire la propria identità digitale e come interagire responsabilmente con gli altri online.</a:t>
            </a:r>
          </a:p>
          <a:p>
            <a:pPr marL="0" marR="0" lvl="0" indent="0" algn="just" rtl="0">
              <a:spcBef>
                <a:spcPts val="0"/>
              </a:spcBef>
              <a:spcAft>
                <a:spcPts val="0"/>
              </a:spcAft>
              <a:buNone/>
            </a:pP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Questo modulo comprende i temi chiave di:</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it-IT" sz="2400" b="1" dirty="0">
                <a:solidFill>
                  <a:schemeClr val="dk1"/>
                </a:solidFill>
                <a:latin typeface="+mn-lt"/>
                <a:ea typeface="Helvetica Neue"/>
                <a:cs typeface="Helvetica Neue"/>
                <a:sym typeface="Helvetica Neue"/>
              </a:rPr>
              <a:t>Gestione dell'identità digitale</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it-IT" sz="2400" b="1" dirty="0">
                <a:solidFill>
                  <a:schemeClr val="dk1"/>
                </a:solidFill>
                <a:latin typeface="+mn-lt"/>
                <a:ea typeface="Helvetica Neue"/>
                <a:cs typeface="Helvetica Neue"/>
                <a:sym typeface="Helvetica Neue"/>
              </a:rPr>
              <a:t>Seguire le linee guida di comportamento online</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Nel corso di questo modulo, acquisirai le </a:t>
            </a:r>
            <a:r>
              <a:rPr lang="it-IT" sz="2400" b="1" dirty="0">
                <a:solidFill>
                  <a:schemeClr val="dk1"/>
                </a:solidFill>
                <a:latin typeface="+mn-lt"/>
                <a:ea typeface="Helvetica Neue"/>
                <a:cs typeface="Helvetica Neue"/>
                <a:sym typeface="Helvetica Neue"/>
              </a:rPr>
              <a:t>conoscenze e le competenze </a:t>
            </a:r>
            <a:r>
              <a:rPr lang="it-IT" sz="2400" dirty="0">
                <a:solidFill>
                  <a:schemeClr val="dk1"/>
                </a:solidFill>
                <a:latin typeface="+mn-lt"/>
                <a:ea typeface="Helvetica Neue"/>
                <a:cs typeface="Helvetica Neue"/>
                <a:sym typeface="Helvetica Neue"/>
              </a:rPr>
              <a:t>necessarie </a:t>
            </a:r>
            <a:r>
              <a:rPr lang="it-IT" sz="2400" b="1" dirty="0">
                <a:solidFill>
                  <a:schemeClr val="dk1"/>
                </a:solidFill>
                <a:latin typeface="+mn-lt"/>
                <a:ea typeface="Helvetica Neue"/>
                <a:cs typeface="Helvetica Neue"/>
                <a:sym typeface="Helvetica Neue"/>
              </a:rPr>
              <a:t>per:</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it-IT" sz="2400" b="1" dirty="0">
                <a:solidFill>
                  <a:schemeClr val="dk1"/>
                </a:solidFill>
                <a:latin typeface="+mn-lt"/>
                <a:ea typeface="Helvetica Neue"/>
                <a:cs typeface="Helvetica Neue"/>
                <a:sym typeface="Helvetica Neue"/>
              </a:rPr>
              <a:t>Gestire </a:t>
            </a:r>
            <a:r>
              <a:rPr lang="it-IT" sz="2400" dirty="0">
                <a:solidFill>
                  <a:schemeClr val="dk1"/>
                </a:solidFill>
                <a:latin typeface="+mn-lt"/>
                <a:ea typeface="Helvetica Neue"/>
                <a:cs typeface="Helvetica Neue"/>
                <a:sym typeface="Helvetica Neue"/>
              </a:rPr>
              <a:t>la propria presenza online</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it-IT" sz="2400" b="1" dirty="0">
                <a:solidFill>
                  <a:schemeClr val="dk1"/>
                </a:solidFill>
                <a:latin typeface="+mn-lt"/>
                <a:ea typeface="Helvetica Neue"/>
                <a:cs typeface="Helvetica Neue"/>
                <a:sym typeface="Helvetica Neue"/>
              </a:rPr>
              <a:t>Comunicare </a:t>
            </a:r>
            <a:r>
              <a:rPr lang="it-IT" sz="2400" dirty="0">
                <a:solidFill>
                  <a:schemeClr val="dk1"/>
                </a:solidFill>
                <a:latin typeface="+mn-lt"/>
                <a:ea typeface="Helvetica Neue"/>
                <a:cs typeface="Helvetica Neue"/>
                <a:sym typeface="Helvetica Neue"/>
              </a:rPr>
              <a:t>in modo responsabile</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it-IT" sz="2400" b="1" dirty="0">
                <a:solidFill>
                  <a:schemeClr val="dk1"/>
                </a:solidFill>
                <a:latin typeface="+mn-lt"/>
                <a:ea typeface="Helvetica Neue"/>
                <a:cs typeface="Helvetica Neue"/>
                <a:sym typeface="Helvetica Neue"/>
              </a:rPr>
              <a:t>Collaborare </a:t>
            </a:r>
            <a:r>
              <a:rPr lang="it-IT" sz="2400" dirty="0">
                <a:solidFill>
                  <a:schemeClr val="dk1"/>
                </a:solidFill>
                <a:latin typeface="+mn-lt"/>
                <a:ea typeface="Helvetica Neue"/>
                <a:cs typeface="Helvetica Neue"/>
                <a:sym typeface="Helvetica Neue"/>
              </a:rPr>
              <a:t>efficacemente nel mondo digitale</a:t>
            </a:r>
            <a:endParaRPr lang="en-GB" sz="2400" dirty="0">
              <a:solidFill>
                <a:schemeClr val="dk1"/>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558942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rgbClr val="58CDFC"/>
                </a:solidFill>
                <a:latin typeface="+mn-lt"/>
                <a:ea typeface="Helvetica Neue"/>
                <a:cs typeface="Helvetica Neue"/>
                <a:sym typeface="Helvetica Neue"/>
              </a:rPr>
              <a:t>Introduzione</a:t>
            </a:r>
            <a:endParaRPr lang="it-IT" b="1" dirty="0">
              <a:solidFill>
                <a:srgbClr val="58CDFC"/>
              </a:solidFill>
              <a:latin typeface="+mn-lt"/>
            </a:endParaRPr>
          </a:p>
        </p:txBody>
      </p:sp>
      <p:sp>
        <p:nvSpPr>
          <p:cNvPr id="9" name="Hexagon 14">
            <a:extLst>
              <a:ext uri="{FF2B5EF4-FFF2-40B4-BE49-F238E27FC236}">
                <a16:creationId xmlns:a16="http://schemas.microsoft.com/office/drawing/2014/main" id="{916C5AD1-E624-93CD-4611-1722C19F33CC}"/>
              </a:ext>
            </a:extLst>
          </p:cNvPr>
          <p:cNvSpPr/>
          <p:nvPr/>
        </p:nvSpPr>
        <p:spPr>
          <a:xfrm>
            <a:off x="2650285" y="4829319"/>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Hexagon 14">
            <a:extLst>
              <a:ext uri="{FF2B5EF4-FFF2-40B4-BE49-F238E27FC236}">
                <a16:creationId xmlns:a16="http://schemas.microsoft.com/office/drawing/2014/main" id="{3CF28A99-E2C4-7713-63A4-1DD3B40542B7}"/>
              </a:ext>
            </a:extLst>
          </p:cNvPr>
          <p:cNvSpPr/>
          <p:nvPr/>
        </p:nvSpPr>
        <p:spPr>
          <a:xfrm>
            <a:off x="2650285" y="555721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Hexagon 14">
            <a:extLst>
              <a:ext uri="{FF2B5EF4-FFF2-40B4-BE49-F238E27FC236}">
                <a16:creationId xmlns:a16="http://schemas.microsoft.com/office/drawing/2014/main" id="{78EA1E60-917C-7BC1-97FB-79BB140089B4}"/>
              </a:ext>
            </a:extLst>
          </p:cNvPr>
          <p:cNvSpPr/>
          <p:nvPr/>
        </p:nvSpPr>
        <p:spPr>
          <a:xfrm>
            <a:off x="2650285" y="70259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Hexagon 14">
            <a:extLst>
              <a:ext uri="{FF2B5EF4-FFF2-40B4-BE49-F238E27FC236}">
                <a16:creationId xmlns:a16="http://schemas.microsoft.com/office/drawing/2014/main" id="{A2D78D65-36ED-DBA2-44A2-34D9A28F41A8}"/>
              </a:ext>
            </a:extLst>
          </p:cNvPr>
          <p:cNvSpPr/>
          <p:nvPr/>
        </p:nvSpPr>
        <p:spPr>
          <a:xfrm>
            <a:off x="2650285" y="775385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Hexagon 14">
            <a:extLst>
              <a:ext uri="{FF2B5EF4-FFF2-40B4-BE49-F238E27FC236}">
                <a16:creationId xmlns:a16="http://schemas.microsoft.com/office/drawing/2014/main" id="{4E701757-412A-3C1D-75F5-592CCC4ECDE1}"/>
              </a:ext>
            </a:extLst>
          </p:cNvPr>
          <p:cNvSpPr/>
          <p:nvPr/>
        </p:nvSpPr>
        <p:spPr>
          <a:xfrm>
            <a:off x="2650285" y="84986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6" name="Picture 2" descr="https://www.digital-boomer.eu/images/suite.png">
            <a:extLst>
              <a:ext uri="{FF2B5EF4-FFF2-40B4-BE49-F238E27FC236}">
                <a16:creationId xmlns:a16="http://schemas.microsoft.com/office/drawing/2014/main" id="{BD2EA0FB-CA99-BFC4-B958-62DDB909D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646" y="4829319"/>
            <a:ext cx="3566137" cy="41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40318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Creazione e salvaguardia della propria presenza online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Helvetica Neue"/>
              </a:rPr>
              <a:t>Reputazione online</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C</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Coltivare una reputazione online positiva attraverso le proprie interazioni e attività online</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S</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Essere rispettosi e professionali nelle comunicazioni online. Partecipare a discussioni costruttive ed evitare comportamenti negativi o controversi</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 Partecipare ai forum, contribuire con contenuti di valore e mantenere un tono coerente e professionale nelle interazioni online. Controllare regolarmente la propria presenza online cercando il proprio nome ed essere proattivi nel rimuovere o richiedere la rimozione di qualsiasi contenuto indesiderato o dannoso associato al proprio nome</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332909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6000" b="1" dirty="0">
                <a:solidFill>
                  <a:srgbClr val="58CDFC"/>
                </a:solidFill>
                <a:latin typeface="+mn-lt"/>
                <a:ea typeface="Helvetica Neue"/>
                <a:cs typeface="Helvetica Neue"/>
                <a:sym typeface="Helvetica Neue"/>
              </a:rPr>
              <a:t>Unità 2</a:t>
            </a:r>
            <a:endParaRPr lang="it-IT"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75799"/>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it-IT" sz="4800" b="1" dirty="0">
                <a:solidFill>
                  <a:schemeClr val="dk1"/>
                </a:solidFill>
                <a:latin typeface="+mn-lt"/>
                <a:ea typeface="Helvetica Neue"/>
                <a:cs typeface="Helvetica Neue"/>
                <a:sym typeface="Helvetica Neue"/>
              </a:rPr>
              <a:t>Comportamento online responsabile</a:t>
            </a:r>
            <a:endParaRPr lang="it-IT" sz="4800" b="1" dirty="0">
              <a:latin typeface="+mn-lt"/>
            </a:endParaRPr>
          </a:p>
        </p:txBody>
      </p:sp>
    </p:spTree>
    <p:extLst>
      <p:ext uri="{BB962C8B-B14F-4D97-AF65-F5344CB8AC3E}">
        <p14:creationId xmlns:p14="http://schemas.microsoft.com/office/powerpoint/2010/main" val="171925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4324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Le sfumature di una comunicazione digitale efficace</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chemeClr val="accent4"/>
                </a:solidFill>
                <a:latin typeface="+mn-lt"/>
                <a:ea typeface="Helvetica Neue"/>
                <a:cs typeface="Helvetica Neue"/>
                <a:sym typeface="Helvetica Neue"/>
              </a:rPr>
              <a:t>Una comunicazione chiara e concisa è </a:t>
            </a:r>
            <a:r>
              <a:rPr lang="it-IT" sz="2400" dirty="0">
                <a:solidFill>
                  <a:schemeClr val="accent4"/>
                </a:solidFill>
                <a:latin typeface="+mn-lt"/>
                <a:ea typeface="Helvetica Neue"/>
                <a:cs typeface="Helvetica Neue"/>
                <a:sym typeface="Helvetica Neue"/>
              </a:rPr>
              <a:t>essenziale nel mondo digitale, poiché le persone hanno tempi di attenzione limitati e ricevono numerosi messaggi ogni giorno</a:t>
            </a:r>
            <a:r>
              <a:rPr lang="en-GB" sz="2400" dirty="0">
                <a:solidFill>
                  <a:schemeClr val="accent4"/>
                </a:solidFill>
                <a:latin typeface="+mn-lt"/>
                <a:ea typeface="Helvetica Neue"/>
                <a:cs typeface="Helvetica Neue"/>
                <a:sym typeface="Helvetica Neue"/>
              </a:rPr>
              <a:t>. </a:t>
            </a:r>
            <a:r>
              <a:rPr lang="en-GB" sz="2400" dirty="0">
                <a:solidFill>
                  <a:schemeClr val="accent4"/>
                </a:solidFill>
                <a:latin typeface="+mn-lt"/>
                <a:ea typeface="Helvetica Neue"/>
                <a:cs typeface="Helvetica Neue"/>
                <a:sym typeface="Wingdings" pitchFamily="2" charset="2"/>
              </a:rPr>
              <a:t> </a:t>
            </a:r>
            <a:r>
              <a:rPr lang="it-IT" sz="2400" b="1" dirty="0">
                <a:solidFill>
                  <a:schemeClr val="accent4"/>
                </a:solidFill>
                <a:latin typeface="+mn-lt"/>
                <a:ea typeface="Helvetica Neue"/>
                <a:cs typeface="Helvetica Neue"/>
                <a:sym typeface="Wingdings" pitchFamily="2" charset="2"/>
              </a:rPr>
              <a:t>Andare dritti al punto </a:t>
            </a:r>
            <a:r>
              <a:rPr lang="it-IT" sz="2400" dirty="0">
                <a:solidFill>
                  <a:schemeClr val="accent4"/>
                </a:solidFill>
                <a:latin typeface="+mn-lt"/>
                <a:ea typeface="Helvetica Neue"/>
                <a:cs typeface="Helvetica Neue"/>
                <a:sym typeface="Wingdings" pitchFamily="2" charset="2"/>
              </a:rPr>
              <a:t>ed evitare le spiegazioni troppo lunghe.</a:t>
            </a: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Wingdings" pitchFamily="2" charset="2"/>
              </a:rPr>
              <a:t>Esempio</a:t>
            </a:r>
            <a:r>
              <a:rPr lang="it-IT" sz="2400" dirty="0">
                <a:solidFill>
                  <a:schemeClr val="accent4"/>
                </a:solidFill>
                <a:latin typeface="+mn-lt"/>
                <a:ea typeface="Helvetica Neue"/>
                <a:cs typeface="Helvetica Neue"/>
                <a:sym typeface="Wingdings" pitchFamily="2" charset="2"/>
              </a:rPr>
              <a:t>: Preferire </a:t>
            </a:r>
            <a:r>
              <a:rPr lang="it-IT" sz="2400" b="1" i="1" dirty="0">
                <a:solidFill>
                  <a:schemeClr val="accent4"/>
                </a:solidFill>
                <a:latin typeface="+mn-lt"/>
                <a:ea typeface="Helvetica Neue"/>
                <a:cs typeface="Helvetica Neue"/>
                <a:sym typeface="Wingdings" pitchFamily="2" charset="2"/>
              </a:rPr>
              <a:t>‘’Potrebbe inviarmi il rapporto entro la fine della giornata</a:t>
            </a:r>
            <a:r>
              <a:rPr lang="it-IT" sz="2400" i="1" dirty="0">
                <a:solidFill>
                  <a:schemeClr val="accent4"/>
                </a:solidFill>
                <a:latin typeface="+mn-lt"/>
                <a:ea typeface="Helvetica Neue"/>
                <a:cs typeface="Helvetica Neue"/>
                <a:sym typeface="Wingdings" pitchFamily="2" charset="2"/>
              </a:rPr>
              <a:t>’’ a ‘’Volevo chiederle se potesse fornirmi il rapporto entro la fine della giornata’’.</a:t>
            </a:r>
            <a:endParaRPr lang="it-IT"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Wingdings" pitchFamily="2" charset="2"/>
              </a:rPr>
              <a:t>Sebbene questa regola sia generalmente valida, tenere presente che i </a:t>
            </a:r>
            <a:r>
              <a:rPr lang="it-IT" sz="2400" b="1" dirty="0">
                <a:solidFill>
                  <a:schemeClr val="accent4"/>
                </a:solidFill>
                <a:latin typeface="+mn-lt"/>
                <a:ea typeface="Helvetica Neue"/>
                <a:cs typeface="Helvetica Neue"/>
                <a:sym typeface="Wingdings" pitchFamily="2" charset="2"/>
              </a:rPr>
              <a:t>diversi modell</a:t>
            </a:r>
            <a:r>
              <a:rPr lang="it-IT" sz="2400" dirty="0">
                <a:solidFill>
                  <a:schemeClr val="accent4"/>
                </a:solidFill>
                <a:latin typeface="+mn-lt"/>
                <a:ea typeface="Helvetica Neue"/>
                <a:cs typeface="Helvetica Neue"/>
                <a:sym typeface="Wingdings" pitchFamily="2" charset="2"/>
              </a:rPr>
              <a:t>i di comunicazione digitale </a:t>
            </a:r>
            <a:r>
              <a:rPr lang="it-IT" sz="2400" b="1" dirty="0">
                <a:solidFill>
                  <a:schemeClr val="accent4"/>
                </a:solidFill>
                <a:latin typeface="+mn-lt"/>
                <a:ea typeface="Helvetica Neue"/>
                <a:cs typeface="Helvetica Neue"/>
                <a:sym typeface="Wingdings" pitchFamily="2" charset="2"/>
              </a:rPr>
              <a:t>richiedono approcci diversi</a:t>
            </a:r>
            <a:r>
              <a:rPr lang="it-IT" sz="2400" dirty="0">
                <a:solidFill>
                  <a:schemeClr val="accent4"/>
                </a:solidFill>
                <a:latin typeface="+mn-lt"/>
                <a:ea typeface="Helvetica Neue"/>
                <a:cs typeface="Helvetica Neue"/>
                <a:sym typeface="Wingdings" pitchFamily="2" charset="2"/>
              </a:rPr>
              <a:t>. Ad esempio, l'e-mail è tipicamente utilizzata per conversazioni formali o dettagliate, mentre la messaggistica istantanea (WhatsApp, Messenger, Telegram, ecc.) è più adatta a scambi rapidi.</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Wingdings" pitchFamily="2" charset="2"/>
              </a:rPr>
              <a:t>Esempio</a:t>
            </a:r>
            <a:r>
              <a:rPr lang="en-GB" sz="2400" dirty="0">
                <a:solidFill>
                  <a:schemeClr val="accent4"/>
                </a:solidFill>
                <a:latin typeface="+mn-lt"/>
                <a:ea typeface="Helvetica Neue"/>
                <a:cs typeface="Helvetica Neue"/>
                <a:sym typeface="Wingdings" pitchFamily="2" charset="2"/>
              </a:rPr>
              <a:t>: </a:t>
            </a:r>
            <a:r>
              <a:rPr lang="it-IT" sz="2400" dirty="0">
                <a:solidFill>
                  <a:schemeClr val="accent4"/>
                </a:solidFill>
                <a:latin typeface="+mn-lt"/>
                <a:ea typeface="Helvetica Neue"/>
                <a:cs typeface="Helvetica Neue"/>
                <a:sym typeface="Wingdings" pitchFamily="2" charset="2"/>
              </a:rPr>
              <a:t>Se si dovesse discutere di un </a:t>
            </a:r>
            <a:r>
              <a:rPr lang="it-IT" sz="2400" b="1" dirty="0">
                <a:solidFill>
                  <a:schemeClr val="accent4"/>
                </a:solidFill>
                <a:latin typeface="+mn-lt"/>
                <a:ea typeface="Helvetica Neue"/>
                <a:cs typeface="Helvetica Neue"/>
                <a:sym typeface="Wingdings" pitchFamily="2" charset="2"/>
              </a:rPr>
              <a:t>progetto complesso </a:t>
            </a:r>
            <a:r>
              <a:rPr lang="it-IT" sz="2400" dirty="0">
                <a:solidFill>
                  <a:schemeClr val="accent4"/>
                </a:solidFill>
                <a:latin typeface="+mn-lt"/>
                <a:ea typeface="Helvetica Neue"/>
                <a:cs typeface="Helvetica Neue"/>
                <a:sym typeface="Wingdings" pitchFamily="2" charset="2"/>
              </a:rPr>
              <a:t>con più parti interessate, l'invio di un'</a:t>
            </a:r>
            <a:r>
              <a:rPr lang="it-IT" sz="2400" b="1" dirty="0">
                <a:solidFill>
                  <a:schemeClr val="accent4"/>
                </a:solidFill>
                <a:latin typeface="+mn-lt"/>
                <a:ea typeface="Helvetica Neue"/>
                <a:cs typeface="Helvetica Neue"/>
                <a:sym typeface="Wingdings" pitchFamily="2" charset="2"/>
              </a:rPr>
              <a:t>e-mail</a:t>
            </a:r>
            <a:r>
              <a:rPr lang="it-IT" sz="2400" dirty="0">
                <a:solidFill>
                  <a:schemeClr val="accent4"/>
                </a:solidFill>
                <a:latin typeface="+mn-lt"/>
                <a:ea typeface="Helvetica Neue"/>
                <a:cs typeface="Helvetica Neue"/>
                <a:sym typeface="Wingdings" pitchFamily="2" charset="2"/>
              </a:rPr>
              <a:t> con una ripartizione dettagliata dei compiti e delle scadenze sarebbe appropriato.</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Wingdings" pitchFamily="2" charset="2"/>
              </a:rPr>
              <a:t>Di conseguenza, anche</a:t>
            </a:r>
            <a:r>
              <a:rPr lang="it-IT" sz="2400" b="1" dirty="0">
                <a:solidFill>
                  <a:schemeClr val="accent4"/>
                </a:solidFill>
                <a:latin typeface="+mn-lt"/>
                <a:ea typeface="Helvetica Neue"/>
                <a:cs typeface="Helvetica Neue"/>
                <a:sym typeface="Wingdings" pitchFamily="2" charset="2"/>
              </a:rPr>
              <a:t> i tempi di risposta variano</a:t>
            </a:r>
            <a:r>
              <a:rPr lang="it-IT" sz="2400" dirty="0">
                <a:solidFill>
                  <a:schemeClr val="accent4"/>
                </a:solidFill>
                <a:latin typeface="+mn-lt"/>
                <a:ea typeface="Helvetica Neue"/>
                <a:cs typeface="Helvetica Neue"/>
                <a:sym typeface="Wingdings" pitchFamily="2" charset="2"/>
              </a:rPr>
              <a:t>: da pochi minuti a un massimo di 24 ore per i messaggi su WhatsApp, fino al tempo di attesa generalmente accettato di 72 ore (3 giorni) per un'e-mail.</a:t>
            </a:r>
            <a:endParaRPr lang="en-GB" sz="2400" dirty="0">
              <a:solidFill>
                <a:schemeClr val="accent4"/>
              </a:solidFill>
              <a:latin typeface="+mn-lt"/>
              <a:ea typeface="Helvetica Neue"/>
              <a:cs typeface="Helvetica Neue"/>
              <a:sym typeface="Wingdings" pitchFamily="2" charset="2"/>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2. Comportamento online responsabile</a:t>
            </a:r>
          </a:p>
        </p:txBody>
      </p:sp>
    </p:spTree>
    <p:extLst>
      <p:ext uri="{BB962C8B-B14F-4D97-AF65-F5344CB8AC3E}">
        <p14:creationId xmlns:p14="http://schemas.microsoft.com/office/powerpoint/2010/main" val="217384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Le sfumature di una comunicazione digitale efficace</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chemeClr val="accent4"/>
                </a:solidFill>
                <a:latin typeface="+mn-lt"/>
                <a:ea typeface="Helvetica Neue"/>
                <a:cs typeface="Helvetica Neue"/>
                <a:sym typeface="Helvetica Neue"/>
              </a:rPr>
              <a:t>I segnali non verbali aiutano a trasmettere emozioni e intenzioni. </a:t>
            </a:r>
            <a:r>
              <a:rPr lang="it-IT" sz="2400" dirty="0">
                <a:solidFill>
                  <a:schemeClr val="accent4"/>
                </a:solidFill>
                <a:latin typeface="+mn-lt"/>
                <a:ea typeface="Helvetica Neue"/>
                <a:cs typeface="Helvetica Neue"/>
                <a:sym typeface="Helvetica Neue"/>
              </a:rPr>
              <a:t>Le emoticon, le emoji e i segni di punteggiatura possono aggiungere un contesto e chiarire il tono del messaggio</a:t>
            </a:r>
            <a:r>
              <a:rPr lang="it-IT" sz="2400" b="1" dirty="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Sono anche un modo per esprimersi in modo essenziale, chiaro e conciso, come già detto</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Helvetica Neue"/>
              </a:rPr>
              <a:t>Esempio</a:t>
            </a:r>
            <a:r>
              <a:rPr lang="it-IT" sz="2400" dirty="0">
                <a:solidFill>
                  <a:schemeClr val="accent4"/>
                </a:solidFill>
                <a:latin typeface="+mn-lt"/>
                <a:ea typeface="Helvetica Neue"/>
                <a:cs typeface="Helvetica Neue"/>
                <a:sym typeface="Helvetica Neue"/>
              </a:rPr>
              <a:t>: </a:t>
            </a:r>
            <a:r>
              <a:rPr lang="it-IT" sz="2400" b="1" dirty="0">
                <a:solidFill>
                  <a:schemeClr val="accent4"/>
                </a:solidFill>
                <a:latin typeface="+mn-lt"/>
                <a:ea typeface="Helvetica Neue"/>
                <a:cs typeface="Helvetica Neue"/>
                <a:sym typeface="Helvetica Neue"/>
              </a:rPr>
              <a:t>L’emoji del pollice in   su            </a:t>
            </a:r>
            <a:r>
              <a:rPr lang="it-IT" sz="2400" dirty="0">
                <a:solidFill>
                  <a:schemeClr val="accent4"/>
                </a:solidFill>
                <a:latin typeface="+mn-lt"/>
                <a:ea typeface="Helvetica Neue"/>
                <a:cs typeface="Helvetica Neue"/>
                <a:sym typeface="Helvetica Neue"/>
              </a:rPr>
              <a:t>può indicare un tono di </a:t>
            </a:r>
            <a:r>
              <a:rPr lang="it-IT" sz="2400" b="1" dirty="0">
                <a:solidFill>
                  <a:schemeClr val="accent4"/>
                </a:solidFill>
                <a:latin typeface="+mn-lt"/>
                <a:ea typeface="Helvetica Neue"/>
                <a:cs typeface="Helvetica Neue"/>
                <a:sym typeface="Helvetica Neue"/>
              </a:rPr>
              <a:t>approvazione </a:t>
            </a:r>
            <a:r>
              <a:rPr lang="it-IT" sz="2400" dirty="0">
                <a:solidFill>
                  <a:schemeClr val="accent4"/>
                </a:solidFill>
                <a:latin typeface="+mn-lt"/>
                <a:ea typeface="Helvetica Neue"/>
                <a:cs typeface="Helvetica Neue"/>
                <a:sym typeface="Helvetica Neue"/>
              </a:rPr>
              <a:t>sicuro e positivo.</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2. Comportamento online responsabile</a:t>
            </a:r>
          </a:p>
        </p:txBody>
      </p:sp>
      <p:sp>
        <p:nvSpPr>
          <p:cNvPr id="5" name="CasellaDiTesto 4">
            <a:extLst>
              <a:ext uri="{FF2B5EF4-FFF2-40B4-BE49-F238E27FC236}">
                <a16:creationId xmlns:a16="http://schemas.microsoft.com/office/drawing/2014/main" id="{325D6EC8-2A10-ACE9-F8B8-A19699C279D7}"/>
              </a:ext>
            </a:extLst>
          </p:cNvPr>
          <p:cNvSpPr txBox="1"/>
          <p:nvPr/>
        </p:nvSpPr>
        <p:spPr>
          <a:xfrm>
            <a:off x="6525632" y="5389021"/>
            <a:ext cx="814891" cy="712936"/>
          </a:xfrm>
          <a:prstGeom prst="rect">
            <a:avLst/>
          </a:prstGeom>
          <a:noFill/>
        </p:spPr>
        <p:txBody>
          <a:bodyPr wrap="square">
            <a:spAutoFit/>
          </a:bodyPr>
          <a:lstStyle/>
          <a:p>
            <a:r>
              <a:rPr lang="en-GB" sz="4000" dirty="0"/>
              <a:t>👍</a:t>
            </a:r>
          </a:p>
        </p:txBody>
      </p:sp>
      <p:sp>
        <p:nvSpPr>
          <p:cNvPr id="9" name="CasellaDiTesto 8">
            <a:extLst>
              <a:ext uri="{FF2B5EF4-FFF2-40B4-BE49-F238E27FC236}">
                <a16:creationId xmlns:a16="http://schemas.microsoft.com/office/drawing/2014/main" id="{6A73A72B-D9B0-01CF-3000-91B543CE3090}"/>
              </a:ext>
            </a:extLst>
          </p:cNvPr>
          <p:cNvSpPr txBox="1"/>
          <p:nvPr/>
        </p:nvSpPr>
        <p:spPr>
          <a:xfrm>
            <a:off x="1277087" y="6259528"/>
            <a:ext cx="6038113" cy="2677656"/>
          </a:xfrm>
          <a:prstGeom prst="rect">
            <a:avLst/>
          </a:prstGeom>
          <a:noFill/>
        </p:spPr>
        <p:txBody>
          <a:bodyPr wrap="square">
            <a:spAutoFit/>
          </a:bodyPr>
          <a:lstStyle/>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Oltre al simbolismo, anche l'</a:t>
            </a:r>
            <a:r>
              <a:rPr lang="it-IT" sz="2400" b="1" dirty="0">
                <a:solidFill>
                  <a:schemeClr val="accent4"/>
                </a:solidFill>
                <a:latin typeface="+mn-lt"/>
                <a:ea typeface="Helvetica Neue"/>
                <a:cs typeface="Helvetica Neue"/>
                <a:sym typeface="Helvetica Neue"/>
              </a:rPr>
              <a:t>uso</a:t>
            </a:r>
            <a:r>
              <a:rPr lang="it-IT" sz="2400" dirty="0">
                <a:solidFill>
                  <a:schemeClr val="accent4"/>
                </a:solidFill>
                <a:latin typeface="+mn-lt"/>
                <a:ea typeface="Helvetica Neue"/>
                <a:cs typeface="Helvetica Neue"/>
                <a:sym typeface="Helvetica Neue"/>
              </a:rPr>
              <a:t> </a:t>
            </a:r>
            <a:r>
              <a:rPr lang="it-IT" sz="2400" b="1" dirty="0">
                <a:solidFill>
                  <a:schemeClr val="accent4"/>
                </a:solidFill>
                <a:latin typeface="+mn-lt"/>
                <a:ea typeface="Helvetica Neue"/>
                <a:cs typeface="Helvetica Neue"/>
                <a:sym typeface="Helvetica Neue"/>
              </a:rPr>
              <a:t>efficace della formattazione </a:t>
            </a:r>
            <a:r>
              <a:rPr lang="it-IT" sz="2400" dirty="0">
                <a:solidFill>
                  <a:schemeClr val="accent4"/>
                </a:solidFill>
                <a:latin typeface="+mn-lt"/>
                <a:ea typeface="Helvetica Neue"/>
                <a:cs typeface="Helvetica Neue"/>
                <a:sym typeface="Helvetica Neue"/>
              </a:rPr>
              <a:t>migliora la leggibilità dei messaggi. Utilizzare titoli, testo in grassetto o corsivo, punti elenco e liste numerate </a:t>
            </a:r>
            <a:r>
              <a:rPr lang="it-IT" sz="2400" b="1" dirty="0">
                <a:solidFill>
                  <a:schemeClr val="accent4"/>
                </a:solidFill>
                <a:latin typeface="+mn-lt"/>
                <a:ea typeface="Helvetica Neue"/>
                <a:cs typeface="Helvetica Neue"/>
                <a:sym typeface="Helvetica Neue"/>
              </a:rPr>
              <a:t>per organizzare meglio le informazioni e renderle più comprensibili</a:t>
            </a:r>
            <a:r>
              <a:rPr lang="it-IT" sz="2400" dirty="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p:txBody>
      </p:sp>
      <p:sp>
        <p:nvSpPr>
          <p:cNvPr id="11" name="CasellaDiTesto 10">
            <a:extLst>
              <a:ext uri="{FF2B5EF4-FFF2-40B4-BE49-F238E27FC236}">
                <a16:creationId xmlns:a16="http://schemas.microsoft.com/office/drawing/2014/main" id="{04835A3F-B577-5489-A741-4C34A8F991AB}"/>
              </a:ext>
            </a:extLst>
          </p:cNvPr>
          <p:cNvSpPr txBox="1"/>
          <p:nvPr/>
        </p:nvSpPr>
        <p:spPr>
          <a:xfrm>
            <a:off x="7980218" y="6259528"/>
            <a:ext cx="9330321" cy="3046988"/>
          </a:xfrm>
          <a:prstGeom prst="rect">
            <a:avLst/>
          </a:prstGeom>
          <a:noFill/>
        </p:spPr>
        <p:txBody>
          <a:bodyPr wrap="square">
            <a:spAutoFit/>
          </a:bodyPr>
          <a:lstStyle/>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Helvetica Neue"/>
              </a:rPr>
              <a:t>Esempio: </a:t>
            </a:r>
            <a:r>
              <a:rPr lang="it-IT" sz="2400" dirty="0">
                <a:solidFill>
                  <a:schemeClr val="tx1"/>
                </a:solidFill>
                <a:latin typeface="+mn-lt"/>
                <a:ea typeface="Helvetica Neue"/>
                <a:cs typeface="Helvetica Neue"/>
                <a:sym typeface="Helvetica Neue"/>
              </a:rPr>
              <a:t>Quando si invia un'e-mail che riassume i punti chiave di una riunione, utilizzare i punti elenco come segue.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chemeClr val="accent4"/>
                </a:solidFill>
                <a:latin typeface="+mn-lt"/>
                <a:ea typeface="Helvetica Neue"/>
                <a:cs typeface="Helvetica Neue"/>
                <a:sym typeface="Helvetica Neue"/>
              </a:rPr>
              <a:t>I principali risultati della riunione:</a:t>
            </a:r>
            <a:endParaRPr lang="en-GB" sz="24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it-IT" sz="2400" b="1" dirty="0">
                <a:solidFill>
                  <a:schemeClr val="accent4"/>
                </a:solidFill>
                <a:latin typeface="+mn-lt"/>
                <a:ea typeface="Helvetica Neue"/>
                <a:cs typeface="Helvetica Neue"/>
                <a:sym typeface="Helvetica Neue"/>
              </a:rPr>
              <a:t>Relazione </a:t>
            </a:r>
            <a:r>
              <a:rPr lang="it-IT" sz="2400" dirty="0">
                <a:solidFill>
                  <a:schemeClr val="accent4"/>
                </a:solidFill>
                <a:latin typeface="+mn-lt"/>
                <a:ea typeface="Helvetica Neue"/>
                <a:cs typeface="Helvetica Neue"/>
                <a:sym typeface="Helvetica Neue"/>
              </a:rPr>
              <a:t>da consegnare </a:t>
            </a:r>
            <a:r>
              <a:rPr lang="it-IT" sz="2400" b="1" dirty="0">
                <a:solidFill>
                  <a:schemeClr val="accent4"/>
                </a:solidFill>
                <a:latin typeface="+mn-lt"/>
                <a:ea typeface="Helvetica Neue"/>
                <a:cs typeface="Helvetica Neue"/>
                <a:sym typeface="Helvetica Neue"/>
              </a:rPr>
              <a:t>entro il 15 dicembre </a:t>
            </a:r>
            <a:r>
              <a:rPr lang="it-IT" sz="2400" dirty="0">
                <a:solidFill>
                  <a:schemeClr val="accent4"/>
                </a:solidFill>
                <a:latin typeface="+mn-lt"/>
                <a:ea typeface="Helvetica Neue"/>
                <a:cs typeface="Helvetica Neue"/>
                <a:sym typeface="Helvetica Neue"/>
              </a:rPr>
              <a:t>2023</a:t>
            </a:r>
          </a:p>
          <a:p>
            <a:pPr marL="342900" marR="0" lvl="0" indent="-342900" algn="just" rtl="0">
              <a:spcBef>
                <a:spcPts val="0"/>
              </a:spcBef>
              <a:spcAft>
                <a:spcPts val="0"/>
              </a:spcAft>
              <a:buFont typeface="Arial" panose="020B0604020202020204" pitchFamily="34" charset="0"/>
              <a:buChar char="•"/>
            </a:pPr>
            <a:r>
              <a:rPr lang="it-IT" sz="2400" dirty="0">
                <a:solidFill>
                  <a:schemeClr val="accent4"/>
                </a:solidFill>
                <a:latin typeface="+mn-lt"/>
                <a:ea typeface="Helvetica Neue"/>
                <a:cs typeface="Helvetica Neue"/>
                <a:sym typeface="Helvetica Neue"/>
              </a:rPr>
              <a:t>Miglioramento della diffusione con la </a:t>
            </a:r>
            <a:r>
              <a:rPr lang="it-IT" sz="2400" b="1" dirty="0">
                <a:solidFill>
                  <a:schemeClr val="accent4"/>
                </a:solidFill>
                <a:latin typeface="+mn-lt"/>
                <a:ea typeface="Helvetica Neue"/>
                <a:cs typeface="Helvetica Neue"/>
                <a:sym typeface="Helvetica Neue"/>
              </a:rPr>
              <a:t>pubblicazione di comunicati stampa</a:t>
            </a:r>
          </a:p>
          <a:p>
            <a:pPr marL="342900" marR="0" lvl="0" indent="-342900" algn="just" rtl="0">
              <a:spcBef>
                <a:spcPts val="0"/>
              </a:spcBef>
              <a:spcAft>
                <a:spcPts val="0"/>
              </a:spcAft>
              <a:buFont typeface="Arial" panose="020B0604020202020204" pitchFamily="34" charset="0"/>
              <a:buChar char="•"/>
            </a:pPr>
            <a:r>
              <a:rPr lang="it-IT" sz="2400" dirty="0">
                <a:solidFill>
                  <a:schemeClr val="accent4"/>
                </a:solidFill>
                <a:latin typeface="+mn-lt"/>
                <a:ea typeface="Helvetica Neue"/>
                <a:cs typeface="Helvetica Neue"/>
                <a:sym typeface="Helvetica Neue"/>
              </a:rPr>
              <a:t>Prossima </a:t>
            </a:r>
            <a:r>
              <a:rPr lang="it-IT" sz="2400" b="1" dirty="0">
                <a:solidFill>
                  <a:schemeClr val="accent4"/>
                </a:solidFill>
                <a:latin typeface="+mn-lt"/>
                <a:ea typeface="Helvetica Neue"/>
                <a:cs typeface="Helvetica Neue"/>
                <a:sym typeface="Helvetica Neue"/>
              </a:rPr>
              <a:t>chiamata </a:t>
            </a:r>
            <a:r>
              <a:rPr lang="it-IT" sz="2400" dirty="0">
                <a:solidFill>
                  <a:schemeClr val="accent4"/>
                </a:solidFill>
                <a:latin typeface="+mn-lt"/>
                <a:ea typeface="Helvetica Neue"/>
                <a:cs typeface="Helvetica Neue"/>
                <a:sym typeface="Helvetica Neue"/>
              </a:rPr>
              <a:t>online</a:t>
            </a:r>
            <a:r>
              <a:rPr lang="it-IT" sz="2400" b="1" dirty="0">
                <a:solidFill>
                  <a:schemeClr val="accent4"/>
                </a:solidFill>
                <a:latin typeface="+mn-lt"/>
                <a:ea typeface="Helvetica Neue"/>
                <a:cs typeface="Helvetica Neue"/>
                <a:sym typeface="Helvetica Neue"/>
              </a:rPr>
              <a:t>: 9 gennaio </a:t>
            </a:r>
            <a:r>
              <a:rPr lang="it-IT" sz="2400" dirty="0">
                <a:solidFill>
                  <a:schemeClr val="accent4"/>
                </a:solidFill>
                <a:latin typeface="+mn-lt"/>
                <a:ea typeface="Helvetica Neue"/>
                <a:cs typeface="Helvetica Neue"/>
                <a:sym typeface="Helvetica Neue"/>
              </a:rPr>
              <a:t>2024</a:t>
            </a:r>
            <a:endParaRPr lang="en-GB" sz="2400" dirty="0">
              <a:solidFill>
                <a:schemeClr val="accent4"/>
              </a:solidFill>
              <a:latin typeface="+mn-lt"/>
              <a:ea typeface="Helvetica Neue"/>
              <a:cs typeface="Helvetica Neue"/>
              <a:sym typeface="Helvetica Neue"/>
            </a:endParaRPr>
          </a:p>
        </p:txBody>
      </p:sp>
      <p:cxnSp>
        <p:nvCxnSpPr>
          <p:cNvPr id="12" name="Connettore 2 11">
            <a:extLst>
              <a:ext uri="{FF2B5EF4-FFF2-40B4-BE49-F238E27FC236}">
                <a16:creationId xmlns:a16="http://schemas.microsoft.com/office/drawing/2014/main" id="{ED475FC5-6AB2-1A7D-1003-1773BA4EB951}"/>
              </a:ext>
            </a:extLst>
          </p:cNvPr>
          <p:cNvCxnSpPr>
            <a:cxnSpLocks/>
          </p:cNvCxnSpPr>
          <p:nvPr/>
        </p:nvCxnSpPr>
        <p:spPr>
          <a:xfrm flipV="1">
            <a:off x="7311533" y="7599618"/>
            <a:ext cx="672353" cy="3598"/>
          </a:xfrm>
          <a:prstGeom prst="straightConnector1">
            <a:avLst/>
          </a:prstGeom>
          <a:ln w="381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62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4324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Linguaggio, tono e netiquette corretti nelle interazioni online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L'uso </a:t>
            </a:r>
            <a:r>
              <a:rPr lang="it-IT" sz="2400" b="1" dirty="0">
                <a:solidFill>
                  <a:schemeClr val="accent4"/>
                </a:solidFill>
                <a:latin typeface="+mn-lt"/>
                <a:ea typeface="Helvetica Neue"/>
                <a:cs typeface="Helvetica Neue"/>
                <a:sym typeface="Helvetica Neue"/>
              </a:rPr>
              <a:t>di un linguaggio e di un tono appropriati </a:t>
            </a:r>
            <a:r>
              <a:rPr lang="it-IT" sz="2400" dirty="0">
                <a:solidFill>
                  <a:schemeClr val="accent4"/>
                </a:solidFill>
                <a:latin typeface="+mn-lt"/>
                <a:ea typeface="Helvetica Neue"/>
                <a:cs typeface="Helvetica Neue"/>
                <a:sym typeface="Helvetica Neue"/>
              </a:rPr>
              <a:t>è fondamentale per trasmettere il messaggio in modo accurato, evitando fraintendimenti.</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Wingdings" pitchFamily="2" charset="2"/>
              </a:rPr>
              <a:t>Fare attenzione </a:t>
            </a:r>
            <a:r>
              <a:rPr lang="it-IT" sz="2400" dirty="0">
                <a:solidFill>
                  <a:schemeClr val="tx1"/>
                </a:solidFill>
                <a:latin typeface="+mn-lt"/>
                <a:ea typeface="Helvetica Neue"/>
                <a:cs typeface="Helvetica Neue"/>
                <a:sym typeface="Wingdings" pitchFamily="2" charset="2"/>
              </a:rPr>
              <a:t>alle parole che si scelgono e al tono che si adottano </a:t>
            </a:r>
            <a:r>
              <a:rPr lang="it-IT" sz="2400" b="1" dirty="0">
                <a:solidFill>
                  <a:schemeClr val="tx1"/>
                </a:solidFill>
                <a:latin typeface="+mn-lt"/>
                <a:ea typeface="Helvetica Neue"/>
                <a:cs typeface="Helvetica Neue"/>
                <a:sym typeface="Wingdings" pitchFamily="2" charset="2"/>
              </a:rPr>
              <a:t>per mantenere interazioni positive ed efficaci</a:t>
            </a:r>
            <a:r>
              <a:rPr lang="it-IT" sz="2400" b="1" dirty="0">
                <a:solidFill>
                  <a:srgbClr val="58CDFC"/>
                </a:solidFill>
                <a:latin typeface="+mn-lt"/>
                <a:ea typeface="Helvetica Neue"/>
                <a:cs typeface="Helvetica Neue"/>
                <a:sym typeface="Wingdings" pitchFamily="2" charset="2"/>
              </a:rPr>
              <a:t>. </a:t>
            </a:r>
            <a:r>
              <a:rPr lang="it-IT" sz="2400" dirty="0">
                <a:solidFill>
                  <a:schemeClr val="tx1"/>
                </a:solidFill>
                <a:latin typeface="+mn-lt"/>
                <a:ea typeface="Helvetica Neue"/>
                <a:cs typeface="Helvetica Neue"/>
                <a:sym typeface="Wingdings" pitchFamily="2" charset="2"/>
              </a:rPr>
              <a:t>E</a:t>
            </a:r>
            <a:r>
              <a:rPr lang="it-IT" sz="2400" b="1" dirty="0">
                <a:solidFill>
                  <a:srgbClr val="58CDFC"/>
                </a:solidFill>
                <a:latin typeface="+mn-lt"/>
                <a:ea typeface="Helvetica Neue"/>
                <a:cs typeface="Helvetica Neue"/>
                <a:sym typeface="Wingdings" pitchFamily="2" charset="2"/>
              </a:rPr>
              <a:t> sapere </a:t>
            </a:r>
            <a:r>
              <a:rPr lang="it-IT" sz="2400" dirty="0">
                <a:solidFill>
                  <a:schemeClr val="tx1"/>
                </a:solidFill>
                <a:latin typeface="+mn-lt"/>
                <a:ea typeface="Helvetica Neue"/>
                <a:cs typeface="Helvetica Neue"/>
                <a:sym typeface="Wingdings" pitchFamily="2" charset="2"/>
              </a:rPr>
              <a:t>che la comunicazione online (per iscritto) è generalmente priva di espressioni facciali e di tono di voce. Pertanto, un linguaggio e un tono adeguati hanno un </a:t>
            </a:r>
            <a:r>
              <a:rPr lang="it-IT" sz="2400" b="1" dirty="0">
                <a:solidFill>
                  <a:schemeClr val="tx1"/>
                </a:solidFill>
                <a:latin typeface="+mn-lt"/>
                <a:ea typeface="Helvetica Neue"/>
                <a:cs typeface="Helvetica Neue"/>
                <a:sym typeface="Wingdings" pitchFamily="2" charset="2"/>
              </a:rPr>
              <a:t>impatto maggiore sul modo in cui il messaggio viene recepito.</a:t>
            </a:r>
            <a:endParaRPr lang="it-IT" sz="2400" b="1" dirty="0">
              <a:solidFill>
                <a:srgbClr val="58CDFC"/>
              </a:solidFill>
              <a:latin typeface="+mn-lt"/>
              <a:ea typeface="Helvetica Neue"/>
              <a:cs typeface="Helvetica Neue"/>
              <a:sym typeface="Wingdings" pitchFamily="2" charset="2"/>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In una comunità online globale, è importante </a:t>
            </a:r>
            <a:r>
              <a:rPr lang="it-IT" sz="2400" b="1" dirty="0">
                <a:solidFill>
                  <a:srgbClr val="00CCFF"/>
                </a:solidFill>
                <a:latin typeface="+mn-lt"/>
                <a:ea typeface="Helvetica Neue"/>
                <a:cs typeface="Helvetica Neue"/>
                <a:sym typeface="Helvetica Neue"/>
              </a:rPr>
              <a:t>essere sensibili </a:t>
            </a:r>
            <a:r>
              <a:rPr lang="it-IT" sz="2400" dirty="0">
                <a:solidFill>
                  <a:schemeClr val="accent4"/>
                </a:solidFill>
                <a:latin typeface="+mn-lt"/>
                <a:ea typeface="Helvetica Neue"/>
                <a:cs typeface="Helvetica Neue"/>
                <a:sym typeface="Helvetica Neue"/>
              </a:rPr>
              <a:t>alle differenze sociali e culturali, utilizzando un </a:t>
            </a:r>
            <a:r>
              <a:rPr lang="it-IT" sz="2400" b="1" dirty="0">
                <a:solidFill>
                  <a:schemeClr val="accent4"/>
                </a:solidFill>
                <a:latin typeface="+mn-lt"/>
                <a:ea typeface="Helvetica Neue"/>
                <a:cs typeface="Helvetica Neue"/>
                <a:sym typeface="Helvetica Neue"/>
              </a:rPr>
              <a:t>linguaggio rispettoso e inclusivo.</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58CDFC"/>
                </a:solidFill>
                <a:latin typeface="+mn-lt"/>
                <a:ea typeface="Helvetica Neue"/>
                <a:cs typeface="Helvetica Neue"/>
                <a:sym typeface="Helvetica Neue"/>
              </a:rPr>
              <a:t>Esempi</a:t>
            </a:r>
            <a:r>
              <a:rPr lang="it-IT" sz="2400" dirty="0">
                <a:solidFill>
                  <a:schemeClr val="accent4"/>
                </a:solidFill>
                <a:latin typeface="+mn-lt"/>
                <a:ea typeface="Helvetica Neue"/>
                <a:cs typeface="Helvetica Neue"/>
                <a:sym typeface="Helvetica Neue"/>
              </a:rPr>
              <a:t>:</a:t>
            </a: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it-IT" sz="2400" dirty="0">
                <a:solidFill>
                  <a:schemeClr val="accent4"/>
                </a:solidFill>
                <a:latin typeface="+mn-lt"/>
                <a:ea typeface="Helvetica Neue"/>
                <a:cs typeface="Helvetica Neue"/>
                <a:sym typeface="Helvetica Neue"/>
              </a:rPr>
              <a:t>Preferire </a:t>
            </a:r>
            <a:r>
              <a:rPr lang="it-IT" sz="2400" b="1" i="1" dirty="0">
                <a:solidFill>
                  <a:schemeClr val="accent4"/>
                </a:solidFill>
                <a:latin typeface="+mn-lt"/>
                <a:ea typeface="Helvetica Neue"/>
                <a:cs typeface="Helvetica Neue"/>
                <a:sym typeface="Helvetica Neue"/>
              </a:rPr>
              <a:t>‘’Capisco il tuo punto di vista, ma ho una prospettiva diversa’’</a:t>
            </a:r>
            <a:r>
              <a:rPr lang="it-IT" sz="2400" dirty="0">
                <a:solidFill>
                  <a:schemeClr val="accent4"/>
                </a:solidFill>
                <a:latin typeface="+mn-lt"/>
                <a:ea typeface="Helvetica Neue"/>
                <a:cs typeface="Helvetica Neue"/>
                <a:sym typeface="Helvetica Neue"/>
              </a:rPr>
              <a:t>  a ‘’Hai torto’’, evitando così malintesi.</a:t>
            </a: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it-IT" sz="2400" b="1" dirty="0">
                <a:solidFill>
                  <a:schemeClr val="accent4"/>
                </a:solidFill>
                <a:latin typeface="+mn-lt"/>
                <a:ea typeface="Helvetica Neue"/>
                <a:cs typeface="Helvetica Neue"/>
                <a:sym typeface="Helvetica Neue"/>
              </a:rPr>
              <a:t>Evitare </a:t>
            </a:r>
            <a:r>
              <a:rPr lang="it-IT" sz="2400" dirty="0">
                <a:solidFill>
                  <a:schemeClr val="accent4"/>
                </a:solidFill>
                <a:latin typeface="+mn-lt"/>
                <a:ea typeface="Helvetica Neue"/>
                <a:cs typeface="Helvetica Neue"/>
                <a:sym typeface="Helvetica Neue"/>
              </a:rPr>
              <a:t>l'uso di </a:t>
            </a:r>
            <a:r>
              <a:rPr lang="it-IT" sz="2400" b="1" dirty="0">
                <a:solidFill>
                  <a:schemeClr val="accent4"/>
                </a:solidFill>
                <a:latin typeface="+mn-lt"/>
                <a:ea typeface="Helvetica Neue"/>
                <a:cs typeface="Helvetica Neue"/>
                <a:sym typeface="Helvetica Neue"/>
              </a:rPr>
              <a:t>termini specifici per il genere o di supposizioni </a:t>
            </a:r>
            <a:r>
              <a:rPr lang="it-IT" sz="2400" dirty="0">
                <a:solidFill>
                  <a:schemeClr val="accent4"/>
                </a:solidFill>
                <a:latin typeface="+mn-lt"/>
                <a:ea typeface="Helvetica Neue"/>
                <a:cs typeface="Helvetica Neue"/>
                <a:sym typeface="Helvetica Neue"/>
              </a:rPr>
              <a:t>sul background o sull'identità di una persona, soprattutto per quanto riguarda la religione o l'etnia.</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2. Comportamento online responsabile</a:t>
            </a:r>
          </a:p>
        </p:txBody>
      </p:sp>
    </p:spTree>
    <p:extLst>
      <p:ext uri="{BB962C8B-B14F-4D97-AF65-F5344CB8AC3E}">
        <p14:creationId xmlns:p14="http://schemas.microsoft.com/office/powerpoint/2010/main" val="3655204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5091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Linguaggio, tono e netiquette corretti nelle interazioni online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Anche se per il linguaggio e il tono appropriati non ci sono differenze evidenti tra la comunicazione online e quella offline, introduciamo la</a:t>
            </a:r>
            <a:r>
              <a:rPr lang="it-IT" sz="2400" b="1" dirty="0">
                <a:solidFill>
                  <a:schemeClr val="accent4"/>
                </a:solidFill>
                <a:latin typeface="+mn-lt"/>
                <a:ea typeface="Helvetica Neue"/>
                <a:cs typeface="Helvetica Neue"/>
                <a:sym typeface="Helvetica Neue"/>
              </a:rPr>
              <a:t> netiquette </a:t>
            </a:r>
            <a:r>
              <a:rPr lang="it-IT" sz="2400" dirty="0">
                <a:solidFill>
                  <a:schemeClr val="accent4"/>
                </a:solidFill>
                <a:latin typeface="+mn-lt"/>
                <a:ea typeface="Helvetica Neue"/>
                <a:cs typeface="Helvetica Neue"/>
                <a:sym typeface="Helvetica Neue"/>
              </a:rPr>
              <a:t>(«galateo online») come</a:t>
            </a:r>
            <a:r>
              <a:rPr lang="it-IT" sz="2400" b="1" dirty="0">
                <a:solidFill>
                  <a:schemeClr val="accent4"/>
                </a:solidFill>
                <a:latin typeface="+mn-lt"/>
                <a:ea typeface="Helvetica Neue"/>
                <a:cs typeface="Helvetica Neue"/>
                <a:sym typeface="Helvetica Neue"/>
              </a:rPr>
              <a:t> un insieme di regole che promuovono un comportamento appropriato e responsabile nelle interazioni online.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Queste regole svolgono un ruolo fondamentale per:</a:t>
            </a: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it-IT" sz="2400" b="1" dirty="0">
                <a:solidFill>
                  <a:schemeClr val="accent4"/>
                </a:solidFill>
                <a:latin typeface="+mn-lt"/>
                <a:ea typeface="Helvetica Neue"/>
                <a:cs typeface="Helvetica Neue"/>
                <a:sym typeface="Helvetica Neue"/>
              </a:rPr>
              <a:t>Migliorare le capacità di comunicazione</a:t>
            </a:r>
          </a:p>
          <a:p>
            <a:pPr marR="0" lvl="0" algn="just" rtl="0">
              <a:spcBef>
                <a:spcPts val="0"/>
              </a:spcBef>
              <a:spcAft>
                <a:spcPts val="0"/>
              </a:spcAft>
            </a:pPr>
            <a:endParaRPr lang="it-IT" sz="24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it-IT" sz="2400" b="1" dirty="0">
                <a:solidFill>
                  <a:schemeClr val="accent4"/>
                </a:solidFill>
                <a:latin typeface="+mn-lt"/>
                <a:ea typeface="Helvetica Neue"/>
                <a:cs typeface="Helvetica Neue"/>
                <a:sym typeface="Helvetica Neue"/>
              </a:rPr>
              <a:t>Prevenire le incomprensioni</a:t>
            </a:r>
          </a:p>
          <a:p>
            <a:pPr marR="0" lvl="0" algn="just" rtl="0">
              <a:spcBef>
                <a:spcPts val="0"/>
              </a:spcBef>
              <a:spcAft>
                <a:spcPts val="0"/>
              </a:spcAft>
            </a:pPr>
            <a:endParaRPr lang="it-IT" sz="24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it-IT" sz="2400" b="1" dirty="0">
                <a:solidFill>
                  <a:schemeClr val="accent4"/>
                </a:solidFill>
                <a:latin typeface="+mn-lt"/>
                <a:ea typeface="Helvetica Neue"/>
                <a:cs typeface="Helvetica Neue"/>
                <a:sym typeface="Helvetica Neue"/>
              </a:rPr>
              <a:t>Fornire linee guida </a:t>
            </a:r>
            <a:r>
              <a:rPr lang="it-IT" sz="2400" dirty="0">
                <a:solidFill>
                  <a:schemeClr val="accent4"/>
                </a:solidFill>
                <a:latin typeface="+mn-lt"/>
                <a:ea typeface="Helvetica Neue"/>
                <a:cs typeface="Helvetica Neue"/>
                <a:sym typeface="Helvetica Neue"/>
              </a:rPr>
              <a:t>sulla condotta sociale quando si interagisce e si collabora in un ambiente digitale</a:t>
            </a:r>
          </a:p>
          <a:p>
            <a:pPr marR="0" lvl="0" algn="just" rtl="0">
              <a:spcBef>
                <a:spcPts val="0"/>
              </a:spcBef>
              <a:spcAft>
                <a:spcPts val="0"/>
              </a:spcAft>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Concentriamoci su queste regole e linee guida, comprese le cose </a:t>
            </a:r>
            <a:r>
              <a:rPr lang="it-IT" sz="2400" b="1" dirty="0">
                <a:solidFill>
                  <a:srgbClr val="008F00"/>
                </a:solidFill>
                <a:latin typeface="+mn-lt"/>
                <a:ea typeface="Helvetica Neue"/>
                <a:cs typeface="Helvetica Neue"/>
                <a:sym typeface="Helvetica Neue"/>
              </a:rPr>
              <a:t>DA FARE</a:t>
            </a:r>
            <a:r>
              <a:rPr lang="it-IT" sz="2400" dirty="0">
                <a:solidFill>
                  <a:schemeClr val="accent4"/>
                </a:solidFill>
                <a:latin typeface="+mn-lt"/>
                <a:ea typeface="Helvetica Neue"/>
                <a:cs typeface="Helvetica Neue"/>
                <a:sym typeface="Helvetica Neue"/>
              </a:rPr>
              <a:t> e </a:t>
            </a:r>
            <a:r>
              <a:rPr lang="it-IT" sz="2400" b="1" dirty="0">
                <a:solidFill>
                  <a:srgbClr val="FF0000"/>
                </a:solidFill>
                <a:latin typeface="+mn-lt"/>
                <a:ea typeface="Helvetica Neue"/>
                <a:cs typeface="Helvetica Neue"/>
                <a:sym typeface="Helvetica Neue"/>
              </a:rPr>
              <a:t>NON FARE</a:t>
            </a:r>
            <a:r>
              <a:rPr lang="it-IT" sz="2400" dirty="0">
                <a:solidFill>
                  <a:schemeClr val="tx1"/>
                </a:solidFill>
                <a:latin typeface="+mn-lt"/>
                <a:ea typeface="Helvetica Neue"/>
                <a:cs typeface="Helvetica Neue"/>
                <a:sym typeface="Helvetica Neue"/>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2. Comportamento online responsabile</a:t>
            </a:r>
          </a:p>
        </p:txBody>
      </p:sp>
    </p:spTree>
    <p:extLst>
      <p:ext uri="{BB962C8B-B14F-4D97-AF65-F5344CB8AC3E}">
        <p14:creationId xmlns:p14="http://schemas.microsoft.com/office/powerpoint/2010/main" val="155129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Linguaggio, tono e netiquette corretti nelle interazioni online</a:t>
            </a:r>
            <a:endParaRPr lang="en-GB" sz="2800" b="1" dirty="0">
              <a:solidFill>
                <a:srgbClr val="58CDFC"/>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2. Comportamento online responsabile</a:t>
            </a:r>
          </a:p>
        </p:txBody>
      </p:sp>
      <p:graphicFrame>
        <p:nvGraphicFramePr>
          <p:cNvPr id="8" name="Tabella 8">
            <a:extLst>
              <a:ext uri="{FF2B5EF4-FFF2-40B4-BE49-F238E27FC236}">
                <a16:creationId xmlns:a16="http://schemas.microsoft.com/office/drawing/2014/main" id="{8B6DAB9F-238E-564F-9F0B-2375C50CFC86}"/>
              </a:ext>
            </a:extLst>
          </p:cNvPr>
          <p:cNvGraphicFramePr>
            <a:graphicFrameLocks noGrp="1"/>
          </p:cNvGraphicFramePr>
          <p:nvPr>
            <p:extLst>
              <p:ext uri="{D42A27DB-BD31-4B8C-83A1-F6EECF244321}">
                <p14:modId xmlns:p14="http://schemas.microsoft.com/office/powerpoint/2010/main" val="1015739009"/>
              </p:ext>
            </p:extLst>
          </p:nvPr>
        </p:nvGraphicFramePr>
        <p:xfrm>
          <a:off x="1378089" y="3688172"/>
          <a:ext cx="15795486" cy="4998720"/>
        </p:xfrm>
        <a:graphic>
          <a:graphicData uri="http://schemas.openxmlformats.org/drawingml/2006/table">
            <a:tbl>
              <a:tblPr firstRow="1" bandRow="1">
                <a:tableStyleId>{2D5ABB26-0587-4C30-8999-92F81FD0307C}</a:tableStyleId>
              </a:tblPr>
              <a:tblGrid>
                <a:gridCol w="7897743">
                  <a:extLst>
                    <a:ext uri="{9D8B030D-6E8A-4147-A177-3AD203B41FA5}">
                      <a16:colId xmlns:a16="http://schemas.microsoft.com/office/drawing/2014/main" val="3306209012"/>
                    </a:ext>
                  </a:extLst>
                </a:gridCol>
                <a:gridCol w="7897743">
                  <a:extLst>
                    <a:ext uri="{9D8B030D-6E8A-4147-A177-3AD203B41FA5}">
                      <a16:colId xmlns:a16="http://schemas.microsoft.com/office/drawing/2014/main" val="1883002153"/>
                    </a:ext>
                  </a:extLst>
                </a:gridCol>
              </a:tblGrid>
              <a:tr h="370840">
                <a:tc>
                  <a:txBody>
                    <a:bodyPr/>
                    <a:lstStyle/>
                    <a:p>
                      <a:pPr algn="ctr"/>
                      <a:r>
                        <a:rPr lang="en-GB" sz="2800" b="1" dirty="0">
                          <a:solidFill>
                            <a:srgbClr val="008F00"/>
                          </a:solidFill>
                        </a:rPr>
                        <a:t>FARE</a:t>
                      </a:r>
                    </a:p>
                  </a:txBody>
                  <a:tcPr anchor="ctr"/>
                </a:tc>
                <a:tc>
                  <a:txBody>
                    <a:bodyPr/>
                    <a:lstStyle/>
                    <a:p>
                      <a:pPr algn="ctr"/>
                      <a:r>
                        <a:rPr lang="en-GB" sz="2800" b="1" dirty="0">
                          <a:solidFill>
                            <a:srgbClr val="FF0000"/>
                          </a:solidFill>
                        </a:rPr>
                        <a:t>NON FARE</a:t>
                      </a:r>
                    </a:p>
                  </a:txBody>
                  <a:tcPr anchor="ctr"/>
                </a:tc>
                <a:extLst>
                  <a:ext uri="{0D108BD9-81ED-4DB2-BD59-A6C34878D82A}">
                    <a16:rowId xmlns:a16="http://schemas.microsoft.com/office/drawing/2014/main" val="1874461207"/>
                  </a:ext>
                </a:extLst>
              </a:tr>
              <a:tr h="370840">
                <a:tc>
                  <a:txBody>
                    <a:bodyPr/>
                    <a:lstStyle/>
                    <a:p>
                      <a:pPr lvl="0" algn="just">
                        <a:lnSpc>
                          <a:spcPct val="100000"/>
                        </a:lnSpc>
                      </a:pPr>
                      <a:r>
                        <a:rPr lang="it-IT" sz="2400" dirty="0">
                          <a:solidFill>
                            <a:schemeClr val="accent4"/>
                          </a:solidFill>
                        </a:rPr>
                        <a:t>Scegliere la grammatica e la punteggiatura corrette</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r>
                        <a:rPr lang="it-IT" sz="2400" dirty="0">
                          <a:solidFill>
                            <a:schemeClr val="accent4"/>
                          </a:solidFill>
                        </a:rPr>
                        <a:t>Non digitare TUTTO MAIUSCOLO (uso eccessivo)</a:t>
                      </a: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3956882000"/>
                  </a:ext>
                </a:extLst>
              </a:tr>
              <a:tr h="370840">
                <a:tc>
                  <a:txBody>
                    <a:bodyPr/>
                    <a:lstStyle/>
                    <a:p>
                      <a:pPr lvl="0" algn="just">
                        <a:lnSpc>
                          <a:spcPct val="100000"/>
                        </a:lnSpc>
                      </a:pPr>
                      <a:r>
                        <a:rPr lang="it-IT" sz="2400" dirty="0">
                          <a:solidFill>
                            <a:schemeClr val="accent4"/>
                          </a:solidFill>
                        </a:rPr>
                        <a:t>Utilizzare la formattazione appropriata (grassetto, corsivo, paragrafo, ...)</a:t>
                      </a: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r>
                        <a:rPr lang="it-IT" sz="2400" dirty="0">
                          <a:solidFill>
                            <a:schemeClr val="accent4"/>
                          </a:solidFill>
                        </a:rPr>
                        <a:t>Non attaccare o non usare un linguaggio aggressivo</a:t>
                      </a: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1238807756"/>
                  </a:ext>
                </a:extLst>
              </a:tr>
              <a:tr h="0">
                <a:tc>
                  <a:txBody>
                    <a:bodyPr/>
                    <a:lstStyle/>
                    <a:p>
                      <a:pPr lvl="0" algn="just">
                        <a:lnSpc>
                          <a:spcPct val="100000"/>
                        </a:lnSpc>
                      </a:pPr>
                      <a:r>
                        <a:rPr lang="it-IT" sz="2400" dirty="0">
                          <a:solidFill>
                            <a:schemeClr val="accent4"/>
                          </a:solidFill>
                        </a:rPr>
                        <a:t>Integrare emoji ed emoticon appropriate</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r>
                        <a:rPr lang="it-IT" sz="2400" noProof="0" dirty="0">
                          <a:solidFill>
                            <a:schemeClr val="accent4"/>
                          </a:solidFill>
                        </a:rPr>
                        <a:t>Non inviare mai spam</a:t>
                      </a: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1616931953"/>
                  </a:ext>
                </a:extLst>
              </a:tr>
              <a:tr h="370840">
                <a:tc>
                  <a:txBody>
                    <a:bodyPr/>
                    <a:lstStyle/>
                    <a:p>
                      <a:pPr lvl="0" algn="just">
                        <a:lnSpc>
                          <a:spcPct val="100000"/>
                        </a:lnSpc>
                      </a:pPr>
                      <a:r>
                        <a:rPr lang="it-IT" sz="2400" dirty="0">
                          <a:solidFill>
                            <a:schemeClr val="accent4"/>
                          </a:solidFill>
                        </a:rPr>
                        <a:t>Includere sempre una riga dell'oggetto</a:t>
                      </a: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r>
                        <a:rPr lang="it-IT" sz="2400" noProof="0" dirty="0">
                          <a:solidFill>
                            <a:schemeClr val="accent4"/>
                          </a:solidFill>
                        </a:rPr>
                        <a:t>Non abusare delle abbreviazioni</a:t>
                      </a: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438289888"/>
                  </a:ext>
                </a:extLst>
              </a:tr>
              <a:tr h="370840">
                <a:tc>
                  <a:txBody>
                    <a:bodyPr/>
                    <a:lstStyle/>
                    <a:p>
                      <a:pPr lvl="0" algn="just">
                        <a:lnSpc>
                          <a:spcPct val="100000"/>
                        </a:lnSpc>
                      </a:pPr>
                      <a:r>
                        <a:rPr lang="it-IT" sz="2400" noProof="0" dirty="0">
                          <a:solidFill>
                            <a:schemeClr val="accent4"/>
                          </a:solidFill>
                        </a:rPr>
                        <a:t>Rispondere prontamente ai messaggi</a:t>
                      </a:r>
                    </a:p>
                  </a:txBody>
                  <a:tcPr anchor="ctr">
                    <a:lnR w="19050" cap="flat" cmpd="sng" algn="ctr">
                      <a:solidFill>
                        <a:srgbClr val="00CCFF"/>
                      </a:solidFill>
                      <a:prstDash val="solid"/>
                      <a:round/>
                      <a:headEnd type="none" w="med" len="med"/>
                      <a:tailEnd type="none" w="med" len="med"/>
                    </a:lnR>
                    <a:solidFill>
                      <a:srgbClr val="00CCFF">
                        <a:alpha val="51000"/>
                      </a:srgbClr>
                    </a:solidFill>
                  </a:tcPr>
                </a:tc>
                <a:tc>
                  <a:txBody>
                    <a:bodyPr/>
                    <a:lstStyle/>
                    <a:p>
                      <a:pPr lvl="0" algn="just">
                        <a:lnSpc>
                          <a:spcPct val="100000"/>
                        </a:lnSpc>
                      </a:pPr>
                      <a:r>
                        <a:rPr lang="it-IT" sz="2400" dirty="0">
                          <a:solidFill>
                            <a:schemeClr val="accent4"/>
                          </a:solidFill>
                        </a:rPr>
                        <a:t>Non condividere ovunque e con tutti (usa discrezione)</a:t>
                      </a:r>
                    </a:p>
                  </a:txBody>
                  <a:tcPr anchor="ctr">
                    <a:lnL w="19050" cap="flat" cmpd="sng" algn="ctr">
                      <a:solidFill>
                        <a:srgbClr val="00CCFF"/>
                      </a:solidFill>
                      <a:prstDash val="solid"/>
                      <a:round/>
                      <a:headEnd type="none" w="med" len="med"/>
                      <a:tailEnd type="none" w="med" len="med"/>
                    </a:lnL>
                    <a:solidFill>
                      <a:srgbClr val="00CCFF">
                        <a:alpha val="51000"/>
                      </a:srgbClr>
                    </a:solidFill>
                  </a:tcPr>
                </a:tc>
                <a:extLst>
                  <a:ext uri="{0D108BD9-81ED-4DB2-BD59-A6C34878D82A}">
                    <a16:rowId xmlns:a16="http://schemas.microsoft.com/office/drawing/2014/main" val="3723159013"/>
                  </a:ext>
                </a:extLst>
              </a:tr>
              <a:tr h="370840">
                <a:tc>
                  <a:txBody>
                    <a:bodyPr/>
                    <a:lstStyle/>
                    <a:p>
                      <a:pPr lvl="0" algn="just">
                        <a:lnSpc>
                          <a:spcPct val="100000"/>
                        </a:lnSpc>
                      </a:pPr>
                      <a:r>
                        <a:rPr lang="it-IT" sz="2400" noProof="0" dirty="0">
                          <a:solidFill>
                            <a:schemeClr val="accent4"/>
                          </a:solidFill>
                        </a:rPr>
                        <a:t>K.I.S.S.: Keep it short &amp; sweet</a:t>
                      </a:r>
                      <a:endParaRPr lang="it-IT" sz="2400" i="1" noProof="0"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2400" dirty="0">
                          <a:solidFill>
                            <a:schemeClr val="accent4"/>
                          </a:solidFill>
                        </a:rPr>
                        <a:t>‘’</a:t>
                      </a:r>
                      <a:r>
                        <a:rPr lang="it-IT" sz="2400" dirty="0">
                          <a:solidFill>
                            <a:schemeClr val="accent4"/>
                          </a:solidFill>
                        </a:rPr>
                        <a:t>Non fare agli altri ciò che non vorresti fosse fatto a te’’</a:t>
                      </a: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37292463"/>
                  </a:ext>
                </a:extLst>
              </a:tr>
              <a:tr h="370840">
                <a:tc>
                  <a:txBody>
                    <a:bodyPr/>
                    <a:lstStyle/>
                    <a:p>
                      <a:pPr lvl="0" algn="just">
                        <a:lnSpc>
                          <a:spcPct val="100000"/>
                        </a:lnSpc>
                      </a:pPr>
                      <a:r>
                        <a:rPr lang="it-IT" sz="2400" dirty="0">
                          <a:solidFill>
                            <a:schemeClr val="accent4"/>
                          </a:solidFill>
                        </a:rPr>
                        <a:t>Verificare dei fatti prima di (ri)pubblicare</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698625348"/>
                  </a:ext>
                </a:extLst>
              </a:tr>
              <a:tr h="370840">
                <a:tc>
                  <a:txBody>
                    <a:bodyPr/>
                    <a:lstStyle/>
                    <a:p>
                      <a:pPr lvl="0" algn="just">
                        <a:lnSpc>
                          <a:spcPct val="100000"/>
                        </a:lnSpc>
                      </a:pPr>
                      <a:r>
                        <a:rPr lang="it-IT" sz="2400" noProof="0" dirty="0">
                          <a:solidFill>
                            <a:schemeClr val="accent4"/>
                          </a:solidFill>
                        </a:rPr>
                        <a:t>Fare attenzione al sarcasmo</a:t>
                      </a: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2986588686"/>
                  </a:ext>
                </a:extLst>
              </a:tr>
              <a:tr h="165008">
                <a:tc>
                  <a:txBody>
                    <a:bodyPr/>
                    <a:lstStyle/>
                    <a:p>
                      <a:pPr lvl="0" algn="just">
                        <a:lnSpc>
                          <a:spcPct val="100000"/>
                        </a:lnSpc>
                      </a:pPr>
                      <a:r>
                        <a:rPr lang="en-GB" sz="2400" dirty="0">
                          <a:solidFill>
                            <a:schemeClr val="accent4"/>
                          </a:solidFill>
                        </a:rPr>
                        <a:t>Rispettare le opinion, la privacy e I diritti degli altri </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902305961"/>
                  </a:ext>
                </a:extLst>
              </a:tr>
            </a:tbl>
          </a:graphicData>
        </a:graphic>
      </p:graphicFrame>
    </p:spTree>
    <p:extLst>
      <p:ext uri="{BB962C8B-B14F-4D97-AF65-F5344CB8AC3E}">
        <p14:creationId xmlns:p14="http://schemas.microsoft.com/office/powerpoint/2010/main" val="342942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8471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Linee guida per un coinvolgimento online consapevole e responsabile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algn="just"/>
            <a:r>
              <a:rPr lang="it-IT" sz="2400" dirty="0">
                <a:solidFill>
                  <a:schemeClr val="accent4"/>
                </a:solidFill>
                <a:latin typeface="+mn-lt"/>
                <a:ea typeface="Helvetica Neue"/>
                <a:cs typeface="Helvetica Neue"/>
                <a:sym typeface="Helvetica Neue"/>
              </a:rPr>
              <a:t>Con l'inizio e l'aumento dell'impegno nelle piattaforme digitali e nei social media, è importante </a:t>
            </a:r>
            <a:r>
              <a:rPr lang="it-IT" sz="2400" b="1" dirty="0">
                <a:solidFill>
                  <a:schemeClr val="accent4"/>
                </a:solidFill>
                <a:latin typeface="+mn-lt"/>
                <a:ea typeface="Helvetica Neue"/>
                <a:cs typeface="Helvetica Neue"/>
                <a:sym typeface="Helvetica Neue"/>
              </a:rPr>
              <a:t>essere consapevoli dei potenziali rischi, </a:t>
            </a:r>
            <a:r>
              <a:rPr lang="it-IT" sz="2400" dirty="0">
                <a:solidFill>
                  <a:schemeClr val="accent4"/>
                </a:solidFill>
                <a:latin typeface="+mn-lt"/>
                <a:ea typeface="Helvetica Neue"/>
                <a:cs typeface="Helvetica Neue"/>
                <a:sym typeface="Helvetica Neue"/>
              </a:rPr>
              <a:t>in particolare per chi è nuovo nel mondo digitale o sta lavorando per migliorare le competenze digitali.</a:t>
            </a:r>
          </a:p>
          <a:p>
            <a:pPr algn="just"/>
            <a:endParaRPr lang="en-GB" sz="2400" dirty="0">
              <a:solidFill>
                <a:schemeClr val="accent4"/>
              </a:solidFill>
              <a:latin typeface="+mn-lt"/>
              <a:ea typeface="Helvetica Neue"/>
              <a:cs typeface="Helvetica Neue"/>
              <a:sym typeface="Helvetica Neue"/>
            </a:endParaRPr>
          </a:p>
          <a:p>
            <a:pPr algn="just"/>
            <a:r>
              <a:rPr lang="it-IT" sz="2400" dirty="0">
                <a:solidFill>
                  <a:schemeClr val="accent4"/>
                </a:solidFill>
                <a:latin typeface="+mn-lt"/>
                <a:ea typeface="Helvetica Neue"/>
                <a:cs typeface="Helvetica Neue"/>
                <a:sym typeface="Helvetica Neue"/>
              </a:rPr>
              <a:t>Esploriamo le </a:t>
            </a:r>
            <a:r>
              <a:rPr lang="it-IT" sz="2400" b="1" dirty="0">
                <a:solidFill>
                  <a:schemeClr val="accent4"/>
                </a:solidFill>
                <a:latin typeface="+mn-lt"/>
                <a:ea typeface="Helvetica Neue"/>
                <a:cs typeface="Helvetica Neue"/>
                <a:sym typeface="Helvetica Neue"/>
              </a:rPr>
              <a:t>strategie per gestire efficacemente </a:t>
            </a:r>
            <a:r>
              <a:rPr lang="it-IT" sz="2400" dirty="0">
                <a:solidFill>
                  <a:schemeClr val="accent4"/>
                </a:solidFill>
                <a:latin typeface="+mn-lt"/>
                <a:ea typeface="Helvetica Neue"/>
                <a:cs typeface="Helvetica Neue"/>
                <a:sym typeface="Helvetica Neue"/>
              </a:rPr>
              <a:t>questi rischi e forniamo le </a:t>
            </a:r>
            <a:r>
              <a:rPr lang="it-IT" sz="2400" b="1" dirty="0">
                <a:solidFill>
                  <a:schemeClr val="accent4"/>
                </a:solidFill>
                <a:latin typeface="+mn-lt"/>
                <a:ea typeface="Helvetica Neue"/>
                <a:cs typeface="Helvetica Neue"/>
                <a:sym typeface="Helvetica Neue"/>
              </a:rPr>
              <a:t>linee guida </a:t>
            </a:r>
            <a:r>
              <a:rPr lang="it-IT" sz="2400" dirty="0">
                <a:solidFill>
                  <a:schemeClr val="accent4"/>
                </a:solidFill>
                <a:latin typeface="+mn-lt"/>
                <a:ea typeface="Helvetica Neue"/>
                <a:cs typeface="Helvetica Neue"/>
                <a:sym typeface="Helvetica Neue"/>
              </a:rPr>
              <a:t>per praticare un coinvolgimento online consapevole e responsabile.</a:t>
            </a:r>
          </a:p>
          <a:p>
            <a:pPr algn="just"/>
            <a:endParaRPr lang="en-GB" sz="2400" dirty="0">
              <a:solidFill>
                <a:schemeClr val="accent4"/>
              </a:solidFill>
              <a:latin typeface="+mn-lt"/>
              <a:ea typeface="Helvetica Neue"/>
              <a:cs typeface="Helvetica Neue"/>
              <a:sym typeface="Helvetica Neue"/>
            </a:endParaRPr>
          </a:p>
          <a:p>
            <a:pPr algn="just"/>
            <a:r>
              <a:rPr lang="it-IT" sz="2400" b="1" dirty="0">
                <a:solidFill>
                  <a:schemeClr val="accent4"/>
                </a:solidFill>
                <a:latin typeface="+mn-lt"/>
                <a:ea typeface="Helvetica Neue"/>
                <a:cs typeface="Helvetica Neue"/>
                <a:sym typeface="Helvetica Neue"/>
              </a:rPr>
              <a:t>Le principali aree </a:t>
            </a:r>
            <a:r>
              <a:rPr lang="it-IT" sz="2400" dirty="0">
                <a:solidFill>
                  <a:schemeClr val="accent4"/>
                </a:solidFill>
                <a:latin typeface="+mn-lt"/>
                <a:ea typeface="Helvetica Neue"/>
                <a:cs typeface="Helvetica Neue"/>
                <a:sym typeface="Helvetica Neue"/>
              </a:rPr>
              <a:t>di interesse che verranno affrontate includono:</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2. Comportamento online responsabile</a:t>
            </a:r>
          </a:p>
        </p:txBody>
      </p:sp>
      <p:sp>
        <p:nvSpPr>
          <p:cNvPr id="4" name="Rettangolo con angoli arrotondati 3">
            <a:extLst>
              <a:ext uri="{FF2B5EF4-FFF2-40B4-BE49-F238E27FC236}">
                <a16:creationId xmlns:a16="http://schemas.microsoft.com/office/drawing/2014/main" id="{6A65BDFE-5A02-3C68-7272-E739B2BE61D9}"/>
              </a:ext>
            </a:extLst>
          </p:cNvPr>
          <p:cNvSpPr/>
          <p:nvPr/>
        </p:nvSpPr>
        <p:spPr>
          <a:xfrm>
            <a:off x="1672219"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Uso eccessivo e alienazione</a:t>
            </a:r>
          </a:p>
        </p:txBody>
      </p:sp>
      <p:sp>
        <p:nvSpPr>
          <p:cNvPr id="5" name="Rettangolo con angoli arrotondati 4">
            <a:extLst>
              <a:ext uri="{FF2B5EF4-FFF2-40B4-BE49-F238E27FC236}">
                <a16:creationId xmlns:a16="http://schemas.microsoft.com/office/drawing/2014/main" id="{57A72604-E112-5831-BE7F-9283A72064C7}"/>
              </a:ext>
            </a:extLst>
          </p:cNvPr>
          <p:cNvSpPr/>
          <p:nvPr/>
        </p:nvSpPr>
        <p:spPr>
          <a:xfrm>
            <a:off x="6766608"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Agire in base alla FOMO</a:t>
            </a:r>
            <a:endParaRPr lang="en-GB" sz="2400" b="1" dirty="0">
              <a:solidFill>
                <a:schemeClr val="accent4"/>
              </a:solidFill>
            </a:endParaRPr>
          </a:p>
        </p:txBody>
      </p:sp>
      <p:sp>
        <p:nvSpPr>
          <p:cNvPr id="6" name="Rettangolo con angoli arrotondati 5">
            <a:extLst>
              <a:ext uri="{FF2B5EF4-FFF2-40B4-BE49-F238E27FC236}">
                <a16:creationId xmlns:a16="http://schemas.microsoft.com/office/drawing/2014/main" id="{106F3F35-6693-5AA7-D553-AE28F00C7AB4}"/>
              </a:ext>
            </a:extLst>
          </p:cNvPr>
          <p:cNvSpPr/>
          <p:nvPr/>
        </p:nvSpPr>
        <p:spPr>
          <a:xfrm>
            <a:off x="11860997"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Condivisione di notizie false</a:t>
            </a:r>
          </a:p>
        </p:txBody>
      </p:sp>
    </p:spTree>
    <p:extLst>
      <p:ext uri="{BB962C8B-B14F-4D97-AF65-F5344CB8AC3E}">
        <p14:creationId xmlns:p14="http://schemas.microsoft.com/office/powerpoint/2010/main" val="2136835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0005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Linee guida per un coinvolgimento online consapevole e responsabile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rgbClr val="00CCFF"/>
                </a:solidFill>
                <a:latin typeface="+mn-lt"/>
                <a:ea typeface="Helvetica Neue"/>
                <a:cs typeface="Helvetica Neue"/>
                <a:sym typeface="Helvetica Neue"/>
              </a:rPr>
              <a:t>Uso eccessivo e alienazione - </a:t>
            </a:r>
            <a:r>
              <a:rPr lang="it-IT" sz="2400" dirty="0">
                <a:solidFill>
                  <a:schemeClr val="tx1"/>
                </a:solidFill>
                <a:latin typeface="+mn-lt"/>
                <a:ea typeface="Helvetica Neue"/>
                <a:cs typeface="Helvetica Neue"/>
                <a:sym typeface="Helvetica Neue"/>
              </a:rPr>
              <a:t>Per evitare un uso eccessivo in termini di tempo, con conseguente alienazione e rottura dell'equilibrio tra interazione online e offline, vengono fornite le seguenti </a:t>
            </a:r>
            <a:r>
              <a:rPr lang="it-IT" sz="2400" b="1" dirty="0">
                <a:solidFill>
                  <a:schemeClr val="tx1"/>
                </a:solidFill>
                <a:latin typeface="+mn-lt"/>
                <a:ea typeface="Helvetica Neue"/>
                <a:cs typeface="Helvetica Neue"/>
                <a:sym typeface="Helvetica Neue"/>
              </a:rPr>
              <a:t>linee guida per mantenere un'armonia sana e produttiva:</a:t>
            </a:r>
            <a:endParaRPr lang="en-GB" sz="2400" b="1" dirty="0">
              <a:solidFill>
                <a:schemeClr val="tx1"/>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2. Comportamento online responsabile</a:t>
            </a:r>
          </a:p>
        </p:txBody>
      </p:sp>
      <p:sp>
        <p:nvSpPr>
          <p:cNvPr id="4" name="Rettangolo con angoli arrotondati 3">
            <a:extLst>
              <a:ext uri="{FF2B5EF4-FFF2-40B4-BE49-F238E27FC236}">
                <a16:creationId xmlns:a16="http://schemas.microsoft.com/office/drawing/2014/main" id="{A5EFBEF0-A0BC-6945-1369-5F94D811C51F}"/>
              </a:ext>
            </a:extLst>
          </p:cNvPr>
          <p:cNvSpPr/>
          <p:nvPr/>
        </p:nvSpPr>
        <p:spPr>
          <a:xfrm>
            <a:off x="1672219"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Limiti di tempo</a:t>
            </a:r>
          </a:p>
        </p:txBody>
      </p:sp>
      <p:sp>
        <p:nvSpPr>
          <p:cNvPr id="5" name="Rettangolo con angoli arrotondati 4">
            <a:extLst>
              <a:ext uri="{FF2B5EF4-FFF2-40B4-BE49-F238E27FC236}">
                <a16:creationId xmlns:a16="http://schemas.microsoft.com/office/drawing/2014/main" id="{D923CEE6-832F-0228-50A4-3001BBBC8E4F}"/>
              </a:ext>
            </a:extLst>
          </p:cNvPr>
          <p:cNvSpPr/>
          <p:nvPr/>
        </p:nvSpPr>
        <p:spPr>
          <a:xfrm>
            <a:off x="6766608"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Connessioni sociali</a:t>
            </a:r>
          </a:p>
        </p:txBody>
      </p:sp>
      <p:sp>
        <p:nvSpPr>
          <p:cNvPr id="6" name="Rettangolo con angoli arrotondati 5">
            <a:extLst>
              <a:ext uri="{FF2B5EF4-FFF2-40B4-BE49-F238E27FC236}">
                <a16:creationId xmlns:a16="http://schemas.microsoft.com/office/drawing/2014/main" id="{49B557FC-BD7F-A4CF-D3A2-D358105232DF}"/>
              </a:ext>
            </a:extLst>
          </p:cNvPr>
          <p:cNvSpPr/>
          <p:nvPr/>
        </p:nvSpPr>
        <p:spPr>
          <a:xfrm>
            <a:off x="11860997"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Pause digitali consapevoli</a:t>
            </a:r>
          </a:p>
        </p:txBody>
      </p:sp>
      <p:sp>
        <p:nvSpPr>
          <p:cNvPr id="7" name="CasellaDiTesto 6">
            <a:extLst>
              <a:ext uri="{FF2B5EF4-FFF2-40B4-BE49-F238E27FC236}">
                <a16:creationId xmlns:a16="http://schemas.microsoft.com/office/drawing/2014/main" id="{9C2A3E89-B5DD-89A5-F102-12BF2191B6B8}"/>
              </a:ext>
            </a:extLst>
          </p:cNvPr>
          <p:cNvSpPr txBox="1"/>
          <p:nvPr/>
        </p:nvSpPr>
        <p:spPr>
          <a:xfrm rot="10800000" flipV="1">
            <a:off x="1672218" y="5650019"/>
            <a:ext cx="4754784" cy="3816429"/>
          </a:xfrm>
          <a:prstGeom prst="rect">
            <a:avLst/>
          </a:prstGeom>
          <a:noFill/>
        </p:spPr>
        <p:txBody>
          <a:bodyPr wrap="square" rtlCol="0">
            <a:spAutoFit/>
          </a:bodyPr>
          <a:lstStyle/>
          <a:p>
            <a:pPr marL="342900" indent="-342900" algn="just">
              <a:buFont typeface="Arial" panose="020B0604020202020204" pitchFamily="34" charset="0"/>
              <a:buChar char="•"/>
            </a:pPr>
            <a:r>
              <a:rPr lang="it-IT" sz="2200" dirty="0"/>
              <a:t>Impostare un limite massimo giornaliero per le attività online</a:t>
            </a:r>
          </a:p>
          <a:p>
            <a:pPr marL="342900" indent="-342900" algn="just">
              <a:buFont typeface="Arial" panose="020B0604020202020204" pitchFamily="34" charset="0"/>
              <a:buChar char="•"/>
            </a:pPr>
            <a:r>
              <a:rPr lang="it-IT" sz="2200" dirty="0"/>
              <a:t>Utilizzare calendari, promemoria o estensioni del browser/app per programmare fasce orarie specifiche</a:t>
            </a:r>
          </a:p>
          <a:p>
            <a:pPr marL="342900" indent="-342900" algn="just">
              <a:buFont typeface="Arial" panose="020B0604020202020204" pitchFamily="34" charset="0"/>
              <a:buChar char="•"/>
            </a:pPr>
            <a:r>
              <a:rPr lang="it-IT" sz="2200" dirty="0"/>
              <a:t>Monitorare i propri progressi e regolarsi di conseguenza</a:t>
            </a:r>
          </a:p>
          <a:p>
            <a:pPr algn="just"/>
            <a:r>
              <a:rPr lang="it-IT" sz="2200" b="1" dirty="0">
                <a:solidFill>
                  <a:srgbClr val="00CCFF"/>
                </a:solidFill>
              </a:rPr>
              <a:t>Esempio: </a:t>
            </a:r>
            <a:r>
              <a:rPr lang="it-IT" sz="2200" dirty="0">
                <a:solidFill>
                  <a:schemeClr val="tx1"/>
                </a:solidFill>
              </a:rPr>
              <a:t>Utilizzare lo strumento integrato di Instagram per il limite di tempo con gli avvisi</a:t>
            </a:r>
            <a:endParaRPr lang="en-GB" sz="2200" dirty="0">
              <a:solidFill>
                <a:schemeClr val="tx1"/>
              </a:solidFill>
            </a:endParaRPr>
          </a:p>
        </p:txBody>
      </p:sp>
      <p:sp>
        <p:nvSpPr>
          <p:cNvPr id="8" name="CasellaDiTesto 7">
            <a:extLst>
              <a:ext uri="{FF2B5EF4-FFF2-40B4-BE49-F238E27FC236}">
                <a16:creationId xmlns:a16="http://schemas.microsoft.com/office/drawing/2014/main" id="{778B6010-6AC8-76F8-A4D5-1C8CE3A240CB}"/>
              </a:ext>
            </a:extLst>
          </p:cNvPr>
          <p:cNvSpPr txBox="1"/>
          <p:nvPr/>
        </p:nvSpPr>
        <p:spPr>
          <a:xfrm rot="10800000" flipV="1">
            <a:off x="6766604" y="5922232"/>
            <a:ext cx="4754784" cy="2462213"/>
          </a:xfrm>
          <a:prstGeom prst="rect">
            <a:avLst/>
          </a:prstGeom>
          <a:noFill/>
        </p:spPr>
        <p:txBody>
          <a:bodyPr wrap="square" rtlCol="0">
            <a:spAutoFit/>
          </a:bodyPr>
          <a:lstStyle/>
          <a:p>
            <a:pPr marL="342900" indent="-342900" algn="just">
              <a:buFont typeface="Arial" panose="020B0604020202020204" pitchFamily="34" charset="0"/>
              <a:buChar char="•"/>
            </a:pPr>
            <a:r>
              <a:rPr lang="it-IT" sz="2200" dirty="0"/>
              <a:t>Evitare di affidarsi esclusivamente alla comunicazione online</a:t>
            </a:r>
          </a:p>
          <a:p>
            <a:pPr marL="342900" indent="-342900" algn="just">
              <a:buFont typeface="Arial" panose="020B0604020202020204" pitchFamily="34" charset="0"/>
              <a:buChar char="•"/>
            </a:pPr>
            <a:r>
              <a:rPr lang="it-IT" sz="2200" dirty="0"/>
              <a:t>Favorire connessioni più profonde e prevenire l'isolamento</a:t>
            </a:r>
          </a:p>
          <a:p>
            <a:pPr algn="just"/>
            <a:r>
              <a:rPr lang="it-IT" sz="2200" b="1" dirty="0">
                <a:solidFill>
                  <a:srgbClr val="00CCFF"/>
                </a:solidFill>
              </a:rPr>
              <a:t>Esempio: </a:t>
            </a:r>
            <a:r>
              <a:rPr lang="it-IT" sz="2200" dirty="0">
                <a:solidFill>
                  <a:schemeClr val="tx1"/>
                </a:solidFill>
              </a:rPr>
              <a:t>Programmare incontri regolari faccia a faccia con amici e familiari.</a:t>
            </a:r>
            <a:endParaRPr lang="en-GB" sz="2200" dirty="0">
              <a:solidFill>
                <a:schemeClr val="tx1"/>
              </a:solidFill>
            </a:endParaRPr>
          </a:p>
        </p:txBody>
      </p:sp>
      <p:sp>
        <p:nvSpPr>
          <p:cNvPr id="9" name="CasellaDiTesto 8">
            <a:extLst>
              <a:ext uri="{FF2B5EF4-FFF2-40B4-BE49-F238E27FC236}">
                <a16:creationId xmlns:a16="http://schemas.microsoft.com/office/drawing/2014/main" id="{8D779C6D-048C-609E-FEAD-69F9AEB91882}"/>
              </a:ext>
            </a:extLst>
          </p:cNvPr>
          <p:cNvSpPr txBox="1"/>
          <p:nvPr/>
        </p:nvSpPr>
        <p:spPr>
          <a:xfrm rot="10800000" flipV="1">
            <a:off x="11860992" y="5922232"/>
            <a:ext cx="4754784" cy="2462213"/>
          </a:xfrm>
          <a:prstGeom prst="rect">
            <a:avLst/>
          </a:prstGeom>
          <a:noFill/>
        </p:spPr>
        <p:txBody>
          <a:bodyPr wrap="square" rtlCol="0">
            <a:spAutoFit/>
          </a:bodyPr>
          <a:lstStyle/>
          <a:p>
            <a:pPr marL="342900" indent="-342900" algn="just">
              <a:buFont typeface="Arial" panose="020B0604020202020204" pitchFamily="34" charset="0"/>
              <a:buChar char="•"/>
            </a:pPr>
            <a:r>
              <a:rPr lang="it-IT" sz="2200" dirty="0"/>
              <a:t>Incorporare regolarmente attività offline nella propria routine</a:t>
            </a:r>
          </a:p>
          <a:p>
            <a:pPr marL="342900" indent="-342900" algn="just">
              <a:buFont typeface="Arial" panose="020B0604020202020204" pitchFamily="34" charset="0"/>
              <a:buChar char="•"/>
            </a:pPr>
            <a:r>
              <a:rPr lang="it-IT" sz="2200" dirty="0"/>
              <a:t>Dedicarsi agli hobby, fare esercizio fisico o trascorrere del tempo nella natura</a:t>
            </a:r>
          </a:p>
          <a:p>
            <a:pPr marL="342900" indent="-342900" algn="just">
              <a:buFont typeface="Arial" panose="020B0604020202020204" pitchFamily="34" charset="0"/>
              <a:buChar char="•"/>
            </a:pPr>
            <a:r>
              <a:rPr lang="it-IT" sz="2200" dirty="0"/>
              <a:t>Rinfrescare la mente e migliorare il benessere</a:t>
            </a:r>
            <a:endParaRPr lang="en-GB" sz="2200" dirty="0"/>
          </a:p>
        </p:txBody>
      </p:sp>
    </p:spTree>
    <p:extLst>
      <p:ext uri="{BB962C8B-B14F-4D97-AF65-F5344CB8AC3E}">
        <p14:creationId xmlns:p14="http://schemas.microsoft.com/office/powerpoint/2010/main" val="386510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3239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Linee guida per un coinvolgimento online consapevole e responsabile</a:t>
            </a:r>
          </a:p>
          <a:p>
            <a:pPr marL="0" marR="0" lvl="0" indent="0" algn="just" rtl="0">
              <a:spcBef>
                <a:spcPts val="0"/>
              </a:spcBef>
              <a:spcAft>
                <a:spcPts val="0"/>
              </a:spcAft>
              <a:buNone/>
            </a:pPr>
            <a:endParaRPr lang="en-GB" sz="2400" dirty="0">
              <a:solidFill>
                <a:srgbClr val="00CCFF"/>
              </a:solidFill>
              <a:latin typeface="+mn-lt"/>
              <a:ea typeface="Helvetica Neue"/>
              <a:cs typeface="Helvetica Neue"/>
              <a:sym typeface="Helvetica Neue"/>
            </a:endParaRPr>
          </a:p>
          <a:p>
            <a:pPr algn="just"/>
            <a:r>
              <a:rPr lang="it-IT" sz="2400" b="1" dirty="0">
                <a:solidFill>
                  <a:srgbClr val="00CCFF"/>
                </a:solidFill>
                <a:latin typeface="+mn-lt"/>
                <a:ea typeface="Helvetica Neue"/>
                <a:cs typeface="Helvetica Neue"/>
                <a:sym typeface="Helvetica Neue"/>
              </a:rPr>
              <a:t>Agire in base alla FOMO - </a:t>
            </a:r>
            <a:r>
              <a:rPr lang="it-IT" sz="2400" dirty="0">
                <a:solidFill>
                  <a:schemeClr val="tx1"/>
                </a:solidFill>
                <a:latin typeface="+mn-lt"/>
                <a:ea typeface="Helvetica Neue"/>
                <a:cs typeface="Helvetica Neue"/>
                <a:sym typeface="Helvetica Neue"/>
              </a:rPr>
              <a:t>La FOMO, acronimo di </a:t>
            </a:r>
            <a:r>
              <a:rPr lang="it-IT" sz="2400" b="1" dirty="0">
                <a:solidFill>
                  <a:schemeClr val="tx1"/>
                </a:solidFill>
                <a:latin typeface="+mn-lt"/>
                <a:ea typeface="Helvetica Neue"/>
                <a:cs typeface="Helvetica Neue"/>
                <a:sym typeface="Helvetica Neue"/>
              </a:rPr>
              <a:t>Fear of Missing Out</a:t>
            </a:r>
            <a:r>
              <a:rPr lang="it-IT" sz="2400" dirty="0">
                <a:solidFill>
                  <a:schemeClr val="tx1"/>
                </a:solidFill>
                <a:latin typeface="+mn-lt"/>
                <a:ea typeface="Helvetica Neue"/>
                <a:cs typeface="Helvetica Neue"/>
                <a:sym typeface="Helvetica Neue"/>
              </a:rPr>
              <a:t>, si riferisce alla paura di non vivere o partecipare a tutte le opportunità disponibili e alla gioia che ne deriva. È caratterizzata da una </a:t>
            </a:r>
            <a:r>
              <a:rPr lang="it-IT" sz="2400" b="1" dirty="0">
                <a:solidFill>
                  <a:schemeClr val="tx1"/>
                </a:solidFill>
                <a:latin typeface="+mn-lt"/>
                <a:ea typeface="Helvetica Neue"/>
                <a:cs typeface="Helvetica Neue"/>
                <a:sym typeface="Helvetica Neue"/>
              </a:rPr>
              <a:t>percezione curata e idealizzata della vita degli altri</a:t>
            </a:r>
            <a:r>
              <a:rPr lang="it-IT" sz="2400" dirty="0">
                <a:solidFill>
                  <a:schemeClr val="tx1"/>
                </a:solidFill>
                <a:latin typeface="+mn-lt"/>
                <a:ea typeface="Helvetica Neue"/>
                <a:cs typeface="Helvetica Neue"/>
                <a:sym typeface="Helvetica Neue"/>
              </a:rPr>
              <a:t>, che può portare a </a:t>
            </a:r>
            <a:r>
              <a:rPr lang="it-IT" sz="2400" b="1" dirty="0">
                <a:solidFill>
                  <a:schemeClr val="tx1"/>
                </a:solidFill>
                <a:latin typeface="+mn-lt"/>
                <a:ea typeface="Helvetica Neue"/>
                <a:cs typeface="Helvetica Neue"/>
                <a:sym typeface="Helvetica Neue"/>
              </a:rPr>
              <a:t>sentimenti di inadeguatezza o ansia.</a:t>
            </a:r>
            <a:endParaRPr lang="en-GB" sz="2400" b="1" dirty="0">
              <a:solidFill>
                <a:schemeClr val="tx1"/>
              </a:solidFill>
              <a:latin typeface="+mn-lt"/>
              <a:ea typeface="Helvetica Neue"/>
              <a:cs typeface="Helvetica Neue"/>
              <a:sym typeface="Helvetica Neue"/>
            </a:endParaRPr>
          </a:p>
          <a:p>
            <a:pPr algn="just"/>
            <a:endParaRPr lang="en-GB" sz="2400" b="1" dirty="0">
              <a:solidFill>
                <a:schemeClr val="accent4"/>
              </a:solidFill>
              <a:latin typeface="+mn-lt"/>
              <a:ea typeface="Helvetica Neue"/>
              <a:cs typeface="Helvetica Neue"/>
              <a:sym typeface="Helvetica Neue"/>
            </a:endParaRPr>
          </a:p>
          <a:p>
            <a:pPr algn="just"/>
            <a:endParaRPr lang="en-GB" dirty="0">
              <a:solidFill>
                <a:schemeClr val="accent4"/>
              </a:solidFill>
              <a:latin typeface="+mn-lt"/>
              <a:ea typeface="Helvetica Neue"/>
              <a:cs typeface="Helvetica Neue"/>
              <a:sym typeface="Helvetica Neue"/>
            </a:endParaRPr>
          </a:p>
          <a:p>
            <a:pPr algn="just"/>
            <a:endParaRPr lang="it-IT" sz="2400" b="1" dirty="0">
              <a:solidFill>
                <a:schemeClr val="accent4"/>
              </a:solidFill>
              <a:latin typeface="+mn-lt"/>
              <a:ea typeface="Helvetica Neue"/>
              <a:cs typeface="Helvetica Neue"/>
              <a:sym typeface="Helvetica Neue"/>
            </a:endParaRPr>
          </a:p>
          <a:p>
            <a:pPr algn="just"/>
            <a:r>
              <a:rPr lang="it-IT" sz="2400" b="1" dirty="0">
                <a:solidFill>
                  <a:schemeClr val="accent4"/>
                </a:solidFill>
                <a:latin typeface="+mn-lt"/>
                <a:ea typeface="Helvetica Neue"/>
                <a:cs typeface="Helvetica Neue"/>
                <a:sym typeface="Helvetica Neue"/>
              </a:rPr>
              <a:t>Gli aspetti chiave della FOMO:</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2. Comportamento online responsabile</a:t>
            </a:r>
          </a:p>
        </p:txBody>
      </p:sp>
      <p:sp>
        <p:nvSpPr>
          <p:cNvPr id="6" name="CasellaDiTesto 5">
            <a:extLst>
              <a:ext uri="{FF2B5EF4-FFF2-40B4-BE49-F238E27FC236}">
                <a16:creationId xmlns:a16="http://schemas.microsoft.com/office/drawing/2014/main" id="{38D06F14-E0A7-9805-074C-F86B21566AF9}"/>
              </a:ext>
            </a:extLst>
          </p:cNvPr>
          <p:cNvSpPr txBox="1"/>
          <p:nvPr/>
        </p:nvSpPr>
        <p:spPr>
          <a:xfrm>
            <a:off x="6121209" y="5143500"/>
            <a:ext cx="11774906" cy="1569660"/>
          </a:xfrm>
          <a:prstGeom prst="rect">
            <a:avLst/>
          </a:prstGeom>
          <a:noFill/>
        </p:spPr>
        <p:txBody>
          <a:bodyPr wrap="square">
            <a:spAutoFit/>
          </a:bodyPr>
          <a:lstStyle/>
          <a:p>
            <a:pPr marL="342900" indent="-342900" algn="just">
              <a:buFont typeface="Arial" panose="020B0604020202020204" pitchFamily="34" charset="0"/>
              <a:buChar char="•"/>
            </a:pPr>
            <a:r>
              <a:rPr lang="it-IT" sz="2400" b="1" dirty="0">
                <a:solidFill>
                  <a:schemeClr val="accent4"/>
                </a:solidFill>
                <a:latin typeface="+mn-lt"/>
                <a:ea typeface="Helvetica Neue"/>
                <a:cs typeface="Helvetica Neue"/>
                <a:sym typeface="Helvetica Neue"/>
              </a:rPr>
              <a:t>Accesso costante </a:t>
            </a:r>
            <a:r>
              <a:rPr lang="it-IT" sz="2400" dirty="0">
                <a:solidFill>
                  <a:schemeClr val="accent4"/>
                </a:solidFill>
                <a:latin typeface="+mn-lt"/>
                <a:ea typeface="Helvetica Neue"/>
                <a:cs typeface="Helvetica Neue"/>
                <a:sym typeface="Helvetica Neue"/>
              </a:rPr>
              <a:t>alle piattaforme dei social media</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it-IT" sz="2400" b="1" dirty="0">
                <a:solidFill>
                  <a:schemeClr val="accent4"/>
                </a:solidFill>
                <a:latin typeface="+mn-lt"/>
                <a:ea typeface="Helvetica Neue"/>
                <a:cs typeface="Helvetica Neue"/>
                <a:sym typeface="Helvetica Neue"/>
              </a:rPr>
              <a:t>Scorrimento continuo </a:t>
            </a:r>
            <a:r>
              <a:rPr lang="it-IT" sz="2400" dirty="0">
                <a:solidFill>
                  <a:schemeClr val="accent4"/>
                </a:solidFill>
                <a:latin typeface="+mn-lt"/>
                <a:ea typeface="Helvetica Neue"/>
                <a:cs typeface="Helvetica Neue"/>
                <a:sym typeface="Helvetica Neue"/>
              </a:rPr>
              <a:t>del feed per rimanere aggiornati</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it-IT" sz="2400" b="1" dirty="0">
                <a:solidFill>
                  <a:schemeClr val="accent4"/>
                </a:solidFill>
                <a:latin typeface="+mn-lt"/>
                <a:ea typeface="Helvetica Neue"/>
                <a:cs typeface="Helvetica Neue"/>
                <a:sym typeface="Helvetica Neue"/>
              </a:rPr>
              <a:t>Confronto costante </a:t>
            </a:r>
            <a:r>
              <a:rPr lang="it-IT" sz="2400" dirty="0">
                <a:solidFill>
                  <a:schemeClr val="accent4"/>
                </a:solidFill>
                <a:latin typeface="+mn-lt"/>
                <a:ea typeface="Helvetica Neue"/>
                <a:cs typeface="Helvetica Neue"/>
                <a:sym typeface="Helvetica Neue"/>
              </a:rPr>
              <a:t>con gli altri e perdita di contatto con la propria identità</a:t>
            </a:r>
            <a:endParaRPr lang="en-GB" sz="2400" b="1" dirty="0">
              <a:solidFill>
                <a:schemeClr val="accent4"/>
              </a:solidFill>
              <a:latin typeface="+mn-lt"/>
              <a:ea typeface="Helvetica Neue"/>
              <a:cs typeface="Helvetica Neue"/>
              <a:sym typeface="Helvetica Neue"/>
            </a:endParaRPr>
          </a:p>
        </p:txBody>
      </p:sp>
      <p:sp>
        <p:nvSpPr>
          <p:cNvPr id="10" name="CasellaDiTesto 9">
            <a:extLst>
              <a:ext uri="{FF2B5EF4-FFF2-40B4-BE49-F238E27FC236}">
                <a16:creationId xmlns:a16="http://schemas.microsoft.com/office/drawing/2014/main" id="{A05B45AF-2DD4-DED5-41B0-E6D991731DBD}"/>
              </a:ext>
            </a:extLst>
          </p:cNvPr>
          <p:cNvSpPr txBox="1"/>
          <p:nvPr/>
        </p:nvSpPr>
        <p:spPr>
          <a:xfrm>
            <a:off x="1219200" y="7473279"/>
            <a:ext cx="7110262" cy="1200329"/>
          </a:xfrm>
          <a:prstGeom prst="rect">
            <a:avLst/>
          </a:prstGeom>
          <a:noFill/>
        </p:spPr>
        <p:txBody>
          <a:bodyPr wrap="square">
            <a:spAutoFit/>
          </a:bodyPr>
          <a:lstStyle/>
          <a:p>
            <a:pPr marL="0" marR="0" lvl="0" indent="0" algn="just" rtl="0">
              <a:spcBef>
                <a:spcPts val="0"/>
              </a:spcBef>
              <a:spcAft>
                <a:spcPts val="0"/>
              </a:spcAft>
              <a:buNone/>
            </a:pPr>
            <a:r>
              <a:rPr lang="it-IT" sz="2400" b="1" dirty="0">
                <a:solidFill>
                  <a:schemeClr val="accent4"/>
                </a:solidFill>
                <a:latin typeface="+mn-lt"/>
                <a:ea typeface="Helvetica Neue"/>
                <a:cs typeface="Helvetica Neue"/>
                <a:sym typeface="Helvetica Neue"/>
              </a:rPr>
              <a:t>Per attenuare gli effetti </a:t>
            </a:r>
            <a:r>
              <a:rPr lang="it-IT" sz="2400" dirty="0">
                <a:solidFill>
                  <a:schemeClr val="accent4"/>
                </a:solidFill>
                <a:latin typeface="+mn-lt"/>
                <a:ea typeface="Helvetica Neue"/>
                <a:cs typeface="Helvetica Neue"/>
                <a:sym typeface="Helvetica Neue"/>
              </a:rPr>
              <a:t>di un comportamento basato sulla FOMO</a:t>
            </a:r>
            <a:r>
              <a:rPr lang="it-IT" sz="2400" b="1"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considerare le seguenti </a:t>
            </a:r>
            <a:r>
              <a:rPr lang="it-IT" sz="2400" b="1" dirty="0">
                <a:solidFill>
                  <a:schemeClr val="accent4"/>
                </a:solidFill>
                <a:latin typeface="+mn-lt"/>
                <a:ea typeface="Helvetica Neue"/>
                <a:cs typeface="Helvetica Neue"/>
                <a:sym typeface="Helvetica Neue"/>
              </a:rPr>
              <a:t>linee guida:</a:t>
            </a:r>
            <a:endParaRPr lang="en-GB" sz="2400" dirty="0">
              <a:solidFill>
                <a:schemeClr val="accent4"/>
              </a:solidFill>
              <a:latin typeface="+mn-lt"/>
              <a:ea typeface="Helvetica Neue"/>
              <a:cs typeface="Helvetica Neue"/>
              <a:sym typeface="Helvetica Neue"/>
            </a:endParaRPr>
          </a:p>
        </p:txBody>
      </p:sp>
      <p:sp>
        <p:nvSpPr>
          <p:cNvPr id="11" name="Rettangolo con angoli arrotondati 10">
            <a:extLst>
              <a:ext uri="{FF2B5EF4-FFF2-40B4-BE49-F238E27FC236}">
                <a16:creationId xmlns:a16="http://schemas.microsoft.com/office/drawing/2014/main" id="{A4D8E2A9-0B1C-C1C2-6B49-7D05970FDE08}"/>
              </a:ext>
            </a:extLst>
          </p:cNvPr>
          <p:cNvSpPr/>
          <p:nvPr/>
        </p:nvSpPr>
        <p:spPr>
          <a:xfrm>
            <a:off x="8477220" y="6956613"/>
            <a:ext cx="4325487" cy="89647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Definire aspettative realistiche</a:t>
            </a:r>
          </a:p>
        </p:txBody>
      </p:sp>
      <p:sp>
        <p:nvSpPr>
          <p:cNvPr id="13" name="Rettangolo con angoli arrotondati 12">
            <a:extLst>
              <a:ext uri="{FF2B5EF4-FFF2-40B4-BE49-F238E27FC236}">
                <a16:creationId xmlns:a16="http://schemas.microsoft.com/office/drawing/2014/main" id="{782842A1-148E-2158-D7B2-5C592A6573AB}"/>
              </a:ext>
            </a:extLst>
          </p:cNvPr>
          <p:cNvSpPr/>
          <p:nvPr/>
        </p:nvSpPr>
        <p:spPr>
          <a:xfrm>
            <a:off x="12985052" y="6956613"/>
            <a:ext cx="4325487" cy="89646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Impegnarsi in attività offline</a:t>
            </a:r>
          </a:p>
        </p:txBody>
      </p:sp>
      <p:sp>
        <p:nvSpPr>
          <p:cNvPr id="14" name="Rettangolo con angoli arrotondati 13">
            <a:extLst>
              <a:ext uri="{FF2B5EF4-FFF2-40B4-BE49-F238E27FC236}">
                <a16:creationId xmlns:a16="http://schemas.microsoft.com/office/drawing/2014/main" id="{07BF40E4-8303-A579-0702-F8F7410C91AC}"/>
              </a:ext>
            </a:extLst>
          </p:cNvPr>
          <p:cNvSpPr/>
          <p:nvPr/>
        </p:nvSpPr>
        <p:spPr>
          <a:xfrm>
            <a:off x="8477220" y="7989420"/>
            <a:ext cx="4325487" cy="120032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Utilizzare le funzioni (mute / unfollow) per ridurre l'esposizione</a:t>
            </a:r>
            <a:endParaRPr lang="it-IT" sz="2400" dirty="0">
              <a:solidFill>
                <a:schemeClr val="accent4"/>
              </a:solidFill>
            </a:endParaRPr>
          </a:p>
        </p:txBody>
      </p:sp>
      <p:sp>
        <p:nvSpPr>
          <p:cNvPr id="15" name="Rettangolo con angoli arrotondati 14">
            <a:extLst>
              <a:ext uri="{FF2B5EF4-FFF2-40B4-BE49-F238E27FC236}">
                <a16:creationId xmlns:a16="http://schemas.microsoft.com/office/drawing/2014/main" id="{9AED26FB-4576-644F-377C-65BE7F4D6A84}"/>
              </a:ext>
            </a:extLst>
          </p:cNvPr>
          <p:cNvSpPr/>
          <p:nvPr/>
        </p:nvSpPr>
        <p:spPr>
          <a:xfrm>
            <a:off x="12985052" y="7989420"/>
            <a:ext cx="4325487" cy="120032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Praticare il digital detox: </a:t>
            </a:r>
            <a:r>
              <a:rPr lang="it-IT" sz="2400" dirty="0">
                <a:solidFill>
                  <a:schemeClr val="accent4"/>
                </a:solidFill>
              </a:rPr>
              <a:t>Ore o giorni senza tecnologia</a:t>
            </a:r>
          </a:p>
        </p:txBody>
      </p:sp>
    </p:spTree>
    <p:extLst>
      <p:ext uri="{BB962C8B-B14F-4D97-AF65-F5344CB8AC3E}">
        <p14:creationId xmlns:p14="http://schemas.microsoft.com/office/powerpoint/2010/main" val="48713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rgbClr val="00CCFF"/>
                </a:solidFill>
                <a:latin typeface="+mn-lt"/>
                <a:ea typeface="Helvetica Neue"/>
                <a:cs typeface="Helvetica Neue"/>
                <a:sym typeface="Helvetica Neue"/>
              </a:rPr>
              <a:t>Indice</a:t>
            </a:r>
            <a:endParaRPr lang="it-IT" dirty="0">
              <a:solidFill>
                <a:srgbClr val="00CCFF"/>
              </a:solidFill>
              <a:latin typeface="+mn-lt"/>
            </a:endParaRPr>
          </a:p>
        </p:txBody>
      </p:sp>
      <p:sp>
        <p:nvSpPr>
          <p:cNvPr id="58" name="Google Shape;58;p2"/>
          <p:cNvSpPr txBox="1"/>
          <p:nvPr/>
        </p:nvSpPr>
        <p:spPr>
          <a:xfrm>
            <a:off x="1343904" y="3229531"/>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343904" y="6059182"/>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1" name="Google Shape;61;p2"/>
          <p:cNvSpPr txBox="1"/>
          <p:nvPr/>
        </p:nvSpPr>
        <p:spPr>
          <a:xfrm>
            <a:off x="1872432" y="3202247"/>
            <a:ext cx="4108187"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chemeClr val="dk1"/>
                </a:solidFill>
                <a:latin typeface="+mn-lt"/>
                <a:ea typeface="Helvetica Neue"/>
                <a:cs typeface="Helvetica Neue"/>
                <a:sym typeface="Helvetica Neue"/>
              </a:rPr>
              <a:t>Creare e proteggere la propria identità digitale</a:t>
            </a:r>
            <a:endParaRPr lang="en-GB" sz="1600" b="1" dirty="0">
              <a:latin typeface="+mn-lt"/>
            </a:endParaRPr>
          </a:p>
        </p:txBody>
      </p:sp>
      <p:sp>
        <p:nvSpPr>
          <p:cNvPr id="62" name="Google Shape;62;p2"/>
          <p:cNvSpPr txBox="1"/>
          <p:nvPr/>
        </p:nvSpPr>
        <p:spPr>
          <a:xfrm>
            <a:off x="1886319" y="6036607"/>
            <a:ext cx="418296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chemeClr val="dk1"/>
                </a:solidFill>
                <a:latin typeface="+mn-lt"/>
                <a:ea typeface="Helvetica Neue"/>
                <a:cs typeface="Helvetica Neue"/>
                <a:sym typeface="Helvetica Neue"/>
              </a:rPr>
              <a:t>Comportamento online responsabile</a:t>
            </a:r>
            <a:endParaRPr lang="it-IT" sz="1600" b="1" dirty="0">
              <a:latin typeface="+mn-lt"/>
            </a:endParaRPr>
          </a:p>
        </p:txBody>
      </p:sp>
      <p:sp>
        <p:nvSpPr>
          <p:cNvPr id="67" name="Google Shape;67;p2"/>
          <p:cNvSpPr txBox="1"/>
          <p:nvPr/>
        </p:nvSpPr>
        <p:spPr>
          <a:xfrm>
            <a:off x="6069287" y="3109259"/>
            <a:ext cx="681690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dirty="0">
                <a:solidFill>
                  <a:schemeClr val="dk1"/>
                </a:solidFill>
                <a:latin typeface="+mn-lt"/>
                <a:ea typeface="Helvetica Neue"/>
                <a:cs typeface="Helvetica Neue"/>
                <a:sym typeface="Helvetica Neue"/>
              </a:rPr>
              <a:t>Identità digitale: Concetti ed elementi</a:t>
            </a:r>
            <a:endParaRPr lang="en-GB" sz="1600" dirty="0">
              <a:latin typeface="+mn-lt"/>
            </a:endParaRPr>
          </a:p>
        </p:txBody>
      </p:sp>
      <p:sp>
        <p:nvSpPr>
          <p:cNvPr id="70" name="Google Shape;70;p2"/>
          <p:cNvSpPr/>
          <p:nvPr/>
        </p:nvSpPr>
        <p:spPr>
          <a:xfrm>
            <a:off x="5974800" y="3141343"/>
            <a:ext cx="94923" cy="106116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72" name="Google Shape;72;p2"/>
          <p:cNvSpPr/>
          <p:nvPr/>
        </p:nvSpPr>
        <p:spPr>
          <a:xfrm>
            <a:off x="5974800" y="5740483"/>
            <a:ext cx="94487" cy="1674462"/>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2" name="Google Shape;67;p2">
            <a:extLst>
              <a:ext uri="{FF2B5EF4-FFF2-40B4-BE49-F238E27FC236}">
                <a16:creationId xmlns:a16="http://schemas.microsoft.com/office/drawing/2014/main" id="{C2610D8C-0B55-FA41-9913-D3ACAA07F4C2}"/>
              </a:ext>
            </a:extLst>
          </p:cNvPr>
          <p:cNvSpPr txBox="1"/>
          <p:nvPr/>
        </p:nvSpPr>
        <p:spPr>
          <a:xfrm>
            <a:off x="6069286" y="3705265"/>
            <a:ext cx="92363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dirty="0">
                <a:solidFill>
                  <a:schemeClr val="dk1"/>
                </a:solidFill>
                <a:latin typeface="+mn-lt"/>
                <a:ea typeface="Helvetica Neue"/>
                <a:cs typeface="Helvetica Neue"/>
                <a:sym typeface="Helvetica Neue"/>
              </a:rPr>
              <a:t>Creazione e salvaguardia della propria presenza online</a:t>
            </a:r>
            <a:endParaRPr lang="en-GB" sz="1600" dirty="0">
              <a:latin typeface="+mn-lt"/>
            </a:endParaRPr>
          </a:p>
        </p:txBody>
      </p:sp>
      <p:sp>
        <p:nvSpPr>
          <p:cNvPr id="4" name="Google Shape;67;p2">
            <a:extLst>
              <a:ext uri="{FF2B5EF4-FFF2-40B4-BE49-F238E27FC236}">
                <a16:creationId xmlns:a16="http://schemas.microsoft.com/office/drawing/2014/main" id="{A9F4A1BC-F2CC-3303-C7BE-BB3E50103652}"/>
              </a:ext>
            </a:extLst>
          </p:cNvPr>
          <p:cNvSpPr txBox="1"/>
          <p:nvPr/>
        </p:nvSpPr>
        <p:spPr>
          <a:xfrm>
            <a:off x="6069286" y="5721627"/>
            <a:ext cx="99817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dirty="0">
                <a:solidFill>
                  <a:schemeClr val="dk1"/>
                </a:solidFill>
                <a:latin typeface="+mn-lt"/>
                <a:ea typeface="Helvetica Neue"/>
                <a:cs typeface="Helvetica Neue"/>
                <a:sym typeface="Helvetica Neue"/>
              </a:rPr>
              <a:t>Le sfumature di una comunicazione digitale efficace</a:t>
            </a:r>
            <a:endParaRPr lang="en-GB" sz="1600" dirty="0">
              <a:latin typeface="+mn-lt"/>
            </a:endParaRPr>
          </a:p>
        </p:txBody>
      </p:sp>
      <p:sp>
        <p:nvSpPr>
          <p:cNvPr id="5" name="Google Shape;67;p2">
            <a:extLst>
              <a:ext uri="{FF2B5EF4-FFF2-40B4-BE49-F238E27FC236}">
                <a16:creationId xmlns:a16="http://schemas.microsoft.com/office/drawing/2014/main" id="{F4BA471C-C10E-65A8-2228-C04560F42CDC}"/>
              </a:ext>
            </a:extLst>
          </p:cNvPr>
          <p:cNvSpPr txBox="1"/>
          <p:nvPr/>
        </p:nvSpPr>
        <p:spPr>
          <a:xfrm>
            <a:off x="6069286" y="6317633"/>
            <a:ext cx="99817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dirty="0">
                <a:solidFill>
                  <a:schemeClr val="dk1"/>
                </a:solidFill>
                <a:latin typeface="+mn-lt"/>
                <a:ea typeface="Helvetica Neue"/>
                <a:cs typeface="Helvetica Neue"/>
                <a:sym typeface="Helvetica Neue"/>
              </a:rPr>
              <a:t>Linguaggio, tono e netiquette corretti nelle interazioni online</a:t>
            </a:r>
            <a:endParaRPr lang="en-GB" sz="1600" dirty="0">
              <a:latin typeface="+mn-lt"/>
            </a:endParaRPr>
          </a:p>
        </p:txBody>
      </p:sp>
      <p:sp>
        <p:nvSpPr>
          <p:cNvPr id="6" name="Google Shape;67;p2">
            <a:extLst>
              <a:ext uri="{FF2B5EF4-FFF2-40B4-BE49-F238E27FC236}">
                <a16:creationId xmlns:a16="http://schemas.microsoft.com/office/drawing/2014/main" id="{88AE4965-DBC4-D67A-8822-8B204FA92C03}"/>
              </a:ext>
            </a:extLst>
          </p:cNvPr>
          <p:cNvSpPr txBox="1"/>
          <p:nvPr/>
        </p:nvSpPr>
        <p:spPr>
          <a:xfrm>
            <a:off x="6069285" y="6913639"/>
            <a:ext cx="1146760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dirty="0">
                <a:solidFill>
                  <a:schemeClr val="dk1"/>
                </a:solidFill>
                <a:latin typeface="+mn-lt"/>
                <a:ea typeface="Helvetica Neue"/>
                <a:cs typeface="Helvetica Neue"/>
                <a:sym typeface="Helvetica Neue"/>
              </a:rPr>
              <a:t>Linee guida per un coinvolgimento online consapevole e responsabile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4778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Linee guida per un coinvolgimento online consapevole e responsabile</a:t>
            </a:r>
          </a:p>
          <a:p>
            <a:pPr marL="0" marR="0" lvl="0" indent="0" algn="just" rtl="0">
              <a:spcBef>
                <a:spcPts val="0"/>
              </a:spcBef>
              <a:spcAft>
                <a:spcPts val="0"/>
              </a:spcAft>
              <a:buNone/>
            </a:pPr>
            <a:endParaRPr lang="en-GB" sz="2400" b="1" dirty="0">
              <a:solidFill>
                <a:srgbClr val="00CCFF"/>
              </a:solidFill>
              <a:latin typeface="+mn-lt"/>
              <a:ea typeface="Helvetica Neue"/>
              <a:cs typeface="Helvetica Neue"/>
              <a:sym typeface="Helvetica Neue"/>
            </a:endParaRPr>
          </a:p>
          <a:p>
            <a:pPr algn="just"/>
            <a:r>
              <a:rPr lang="it-IT" sz="2400" b="1" dirty="0">
                <a:solidFill>
                  <a:srgbClr val="00CCFF"/>
                </a:solidFill>
                <a:latin typeface="+mn-lt"/>
                <a:ea typeface="Helvetica Neue"/>
                <a:cs typeface="Helvetica Neue"/>
                <a:sym typeface="Helvetica Neue"/>
              </a:rPr>
              <a:t>Condivisione di fake news </a:t>
            </a:r>
            <a:r>
              <a:rPr lang="en-GB" sz="2400" dirty="0">
                <a:solidFill>
                  <a:schemeClr val="accent4"/>
                </a:solidFill>
                <a:latin typeface="+mn-lt"/>
                <a:ea typeface="Helvetica Neue"/>
                <a:cs typeface="Helvetica Neue"/>
                <a:sym typeface="Helvetica Neue"/>
              </a:rPr>
              <a:t>– </a:t>
            </a:r>
            <a:r>
              <a:rPr lang="it-IT" sz="2400" dirty="0">
                <a:solidFill>
                  <a:schemeClr val="accent4"/>
                </a:solidFill>
                <a:latin typeface="+mn-lt"/>
                <a:ea typeface="Helvetica Neue"/>
                <a:cs typeface="Helvetica Neue"/>
                <a:sym typeface="Helvetica Neue"/>
              </a:rPr>
              <a:t>Porta sia a un </a:t>
            </a:r>
            <a:r>
              <a:rPr lang="it-IT" sz="2400" b="1" dirty="0">
                <a:solidFill>
                  <a:schemeClr val="accent4"/>
                </a:solidFill>
                <a:latin typeface="+mn-lt"/>
                <a:ea typeface="Helvetica Neue"/>
                <a:cs typeface="Helvetica Neue"/>
                <a:sym typeface="Helvetica Neue"/>
              </a:rPr>
              <a:t>aumento generale della disinformazione </a:t>
            </a:r>
            <a:r>
              <a:rPr lang="it-IT" sz="2400" dirty="0">
                <a:solidFill>
                  <a:schemeClr val="accent4"/>
                </a:solidFill>
                <a:latin typeface="+mn-lt"/>
                <a:ea typeface="Helvetica Neue"/>
                <a:cs typeface="Helvetica Neue"/>
                <a:sym typeface="Helvetica Neue"/>
              </a:rPr>
              <a:t>(dove la FOMO ha il suo impatto maggiore) sia a </a:t>
            </a:r>
            <a:r>
              <a:rPr lang="it-IT" sz="2400" b="1" dirty="0">
                <a:solidFill>
                  <a:schemeClr val="accent4"/>
                </a:solidFill>
                <a:latin typeface="+mn-lt"/>
                <a:ea typeface="Helvetica Neue"/>
                <a:cs typeface="Helvetica Neue"/>
                <a:sym typeface="Helvetica Neue"/>
              </a:rPr>
              <a:t>danni alla reputazione personale</a:t>
            </a:r>
            <a:r>
              <a:rPr lang="it-IT" sz="2400" dirty="0">
                <a:solidFill>
                  <a:schemeClr val="accent4"/>
                </a:solidFill>
                <a:latin typeface="+mn-lt"/>
                <a:ea typeface="Helvetica Neue"/>
                <a:cs typeface="Helvetica Neue"/>
                <a:sym typeface="Helvetica Neue"/>
              </a:rPr>
              <a:t> (la reputazione online come parte dell'identità digitale).</a:t>
            </a:r>
          </a:p>
          <a:p>
            <a:pPr algn="just"/>
            <a:endParaRPr lang="en-GB" sz="2400" dirty="0">
              <a:solidFill>
                <a:schemeClr val="accent4"/>
              </a:solidFill>
              <a:latin typeface="+mn-lt"/>
              <a:ea typeface="Helvetica Neue"/>
              <a:cs typeface="Helvetica Neue"/>
              <a:sym typeface="Helvetica Neue"/>
            </a:endParaRPr>
          </a:p>
          <a:p>
            <a:pPr algn="just"/>
            <a:r>
              <a:rPr lang="it-IT" sz="2400" dirty="0">
                <a:solidFill>
                  <a:schemeClr val="accent4"/>
                </a:solidFill>
                <a:latin typeface="+mn-lt"/>
                <a:ea typeface="Helvetica Neue"/>
                <a:cs typeface="Helvetica Neue"/>
                <a:sym typeface="Helvetica Neue"/>
              </a:rPr>
              <a:t>È importante </a:t>
            </a:r>
            <a:r>
              <a:rPr lang="it-IT" sz="2400" b="1" dirty="0">
                <a:solidFill>
                  <a:schemeClr val="accent4"/>
                </a:solidFill>
                <a:latin typeface="+mn-lt"/>
                <a:ea typeface="Helvetica Neue"/>
                <a:cs typeface="Helvetica Neue"/>
                <a:sym typeface="Helvetica Neue"/>
              </a:rPr>
              <a:t>verificare</a:t>
            </a:r>
            <a:r>
              <a:rPr lang="it-IT" sz="2400" dirty="0">
                <a:solidFill>
                  <a:schemeClr val="accent4"/>
                </a:solidFill>
                <a:latin typeface="+mn-lt"/>
                <a:ea typeface="Helvetica Neue"/>
                <a:cs typeface="Helvetica Neue"/>
                <a:sym typeface="Helvetica Neue"/>
              </a:rPr>
              <a:t> </a:t>
            </a:r>
            <a:r>
              <a:rPr lang="it-IT" sz="2400" b="1" dirty="0">
                <a:solidFill>
                  <a:schemeClr val="accent4"/>
                </a:solidFill>
                <a:latin typeface="+mn-lt"/>
                <a:ea typeface="Helvetica Neue"/>
                <a:cs typeface="Helvetica Neue"/>
                <a:sym typeface="Helvetica Neue"/>
              </a:rPr>
              <a:t>le informazioni prima di condividerle online </a:t>
            </a:r>
            <a:r>
              <a:rPr lang="en-GB" sz="2400" dirty="0">
                <a:solidFill>
                  <a:schemeClr val="accent4"/>
                </a:solidFill>
                <a:latin typeface="+mn-lt"/>
                <a:ea typeface="Helvetica Neue"/>
                <a:cs typeface="Helvetica Neue"/>
                <a:sym typeface="Wingdings" pitchFamily="2" charset="2"/>
              </a:rPr>
              <a:t></a:t>
            </a:r>
            <a:r>
              <a:rPr lang="en-GB" sz="2400" dirty="0">
                <a:solidFill>
                  <a:schemeClr val="accent4"/>
                </a:solidFill>
                <a:latin typeface="+mn-lt"/>
                <a:ea typeface="Helvetica Neue"/>
                <a:cs typeface="Helvetica Neue"/>
                <a:sym typeface="Helvetica Neue"/>
              </a:rPr>
              <a:t> </a:t>
            </a:r>
            <a:r>
              <a:rPr lang="en-GB" sz="2400" b="1" dirty="0">
                <a:solidFill>
                  <a:srgbClr val="00CCFF"/>
                </a:solidFill>
                <a:latin typeface="+mn-lt"/>
                <a:ea typeface="Helvetica Neue"/>
                <a:cs typeface="Helvetica Neue"/>
                <a:sym typeface="Helvetica Neue"/>
              </a:rPr>
              <a:t>fact-checking</a:t>
            </a:r>
            <a:r>
              <a:rPr lang="en-GB" sz="2400" dirty="0">
                <a:solidFill>
                  <a:schemeClr val="accent4"/>
                </a:solidFill>
                <a:latin typeface="+mn-lt"/>
                <a:ea typeface="Helvetica Neue"/>
                <a:cs typeface="Helvetica Neue"/>
                <a:sym typeface="Helvetica Neue"/>
              </a:rPr>
              <a:t>.</a:t>
            </a:r>
          </a:p>
          <a:p>
            <a:pPr algn="just"/>
            <a:endParaRPr lang="en-GB" sz="2400" dirty="0">
              <a:solidFill>
                <a:schemeClr val="accent4"/>
              </a:solidFill>
              <a:latin typeface="+mn-lt"/>
              <a:ea typeface="Helvetica Neue"/>
              <a:cs typeface="Helvetica Neue"/>
              <a:sym typeface="Helvetica Neue"/>
            </a:endParaRPr>
          </a:p>
          <a:p>
            <a:pPr algn="just"/>
            <a:r>
              <a:rPr lang="it-IT" sz="2400" dirty="0">
                <a:solidFill>
                  <a:schemeClr val="accent4"/>
                </a:solidFill>
                <a:latin typeface="+mn-lt"/>
                <a:ea typeface="Helvetica Neue"/>
                <a:cs typeface="Helvetica Neue"/>
                <a:sym typeface="Helvetica Neue"/>
              </a:rPr>
              <a:t>Il fact-checking consiste nel </a:t>
            </a:r>
            <a:r>
              <a:rPr lang="it-IT" sz="2400" b="1" dirty="0">
                <a:solidFill>
                  <a:schemeClr val="accent4"/>
                </a:solidFill>
                <a:latin typeface="+mn-lt"/>
                <a:ea typeface="Helvetica Neue"/>
                <a:cs typeface="Helvetica Neue"/>
                <a:sym typeface="Helvetica Neue"/>
              </a:rPr>
              <a:t>valutare la fonte </a:t>
            </a:r>
            <a:r>
              <a:rPr lang="it-IT" sz="2400" dirty="0">
                <a:solidFill>
                  <a:schemeClr val="accent4"/>
                </a:solidFill>
                <a:latin typeface="+mn-lt"/>
                <a:ea typeface="Helvetica Neue"/>
                <a:cs typeface="Helvetica Neue"/>
                <a:sym typeface="Helvetica Neue"/>
              </a:rPr>
              <a:t>considerando la sua credibilità e verificando se informazioni simili sono riportate da organi di informazione affidabili. Ecco </a:t>
            </a:r>
            <a:r>
              <a:rPr lang="it-IT" sz="2400" b="1" dirty="0">
                <a:solidFill>
                  <a:schemeClr val="accent4"/>
                </a:solidFill>
                <a:latin typeface="+mn-lt"/>
                <a:ea typeface="Helvetica Neue"/>
                <a:cs typeface="Helvetica Neue"/>
                <a:sym typeface="Helvetica Neue"/>
              </a:rPr>
              <a:t>due strumenti pratici </a:t>
            </a:r>
            <a:r>
              <a:rPr lang="it-IT" sz="2400" dirty="0">
                <a:solidFill>
                  <a:schemeClr val="accent4"/>
                </a:solidFill>
                <a:latin typeface="+mn-lt"/>
                <a:ea typeface="Helvetica Neue"/>
                <a:cs typeface="Helvetica Neue"/>
                <a:sym typeface="Helvetica Neue"/>
              </a:rPr>
              <a:t>per il fact-checking:</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2. Comportamento online responsabile</a:t>
            </a:r>
          </a:p>
        </p:txBody>
      </p:sp>
      <p:sp>
        <p:nvSpPr>
          <p:cNvPr id="5" name="Rettangolo con angoli arrotondati 4">
            <a:extLst>
              <a:ext uri="{FF2B5EF4-FFF2-40B4-BE49-F238E27FC236}">
                <a16:creationId xmlns:a16="http://schemas.microsoft.com/office/drawing/2014/main" id="{B310050E-4BB5-8D93-80EF-34FD2E27E036}"/>
              </a:ext>
            </a:extLst>
          </p:cNvPr>
          <p:cNvSpPr/>
          <p:nvPr/>
        </p:nvSpPr>
        <p:spPr>
          <a:xfrm>
            <a:off x="9437724" y="6681863"/>
            <a:ext cx="6653616"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hlinkClick r:id="rId3">
                  <a:extLst>
                    <a:ext uri="{A12FA001-AC4F-418D-AE19-62706E023703}">
                      <ahyp:hlinkClr xmlns:ahyp="http://schemas.microsoft.com/office/drawing/2018/hyperlinkcolor" val="tx"/>
                    </a:ext>
                  </a:extLst>
                </a:hlinkClick>
              </a:rPr>
              <a:t>BUFALE.net </a:t>
            </a:r>
            <a:r>
              <a:rPr lang="en-GB" sz="2400" b="1" dirty="0">
                <a:solidFill>
                  <a:schemeClr val="tx1"/>
                </a:solidFill>
              </a:rPr>
              <a:t>- Italia</a:t>
            </a:r>
          </a:p>
        </p:txBody>
      </p:sp>
      <p:sp>
        <p:nvSpPr>
          <p:cNvPr id="6" name="Rettangolo con angoli arrotondati 5">
            <a:extLst>
              <a:ext uri="{FF2B5EF4-FFF2-40B4-BE49-F238E27FC236}">
                <a16:creationId xmlns:a16="http://schemas.microsoft.com/office/drawing/2014/main" id="{0E86B485-D42E-FC9D-69B7-28251E2AA2DF}"/>
              </a:ext>
            </a:extLst>
          </p:cNvPr>
          <p:cNvSpPr/>
          <p:nvPr/>
        </p:nvSpPr>
        <p:spPr>
          <a:xfrm>
            <a:off x="2490384" y="6681862"/>
            <a:ext cx="6653616"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4"/>
                </a:solidFill>
              </a:rPr>
              <a:t>Strumento </a:t>
            </a:r>
            <a:r>
              <a:rPr lang="it-IT" sz="2400" b="1" u="sng" dirty="0">
                <a:solidFill>
                  <a:schemeClr val="tx1"/>
                </a:solidFill>
                <a:hlinkClick r:id="rId4">
                  <a:extLst>
                    <a:ext uri="{A12FA001-AC4F-418D-AE19-62706E023703}">
                      <ahyp:hlinkClr xmlns:ahyp="http://schemas.microsoft.com/office/drawing/2018/hyperlinkcolor" val="tx"/>
                    </a:ext>
                  </a:extLst>
                </a:hlinkClick>
              </a:rPr>
              <a:t>Google </a:t>
            </a:r>
            <a:r>
              <a:rPr lang="it-IT" sz="2400" b="1" u="sng" dirty="0" err="1">
                <a:solidFill>
                  <a:schemeClr val="tx1"/>
                </a:solidFill>
                <a:hlinkClick r:id="rId4">
                  <a:extLst>
                    <a:ext uri="{A12FA001-AC4F-418D-AE19-62706E023703}">
                      <ahyp:hlinkClr xmlns:ahyp="http://schemas.microsoft.com/office/drawing/2018/hyperlinkcolor" val="tx"/>
                    </a:ext>
                  </a:extLst>
                </a:hlinkClick>
              </a:rPr>
              <a:t>Fact</a:t>
            </a:r>
            <a:r>
              <a:rPr lang="it-IT" sz="2400" b="1" u="sng" dirty="0">
                <a:solidFill>
                  <a:schemeClr val="tx1"/>
                </a:solidFill>
                <a:hlinkClick r:id="rId4">
                  <a:extLst>
                    <a:ext uri="{A12FA001-AC4F-418D-AE19-62706E023703}">
                      <ahyp:hlinkClr xmlns:ahyp="http://schemas.microsoft.com/office/drawing/2018/hyperlinkcolor" val="tx"/>
                    </a:ext>
                  </a:extLst>
                </a:hlinkClick>
              </a:rPr>
              <a:t> Check </a:t>
            </a:r>
            <a:endParaRPr lang="en-GB" sz="2400" b="1" u="sng" dirty="0">
              <a:solidFill>
                <a:schemeClr val="tx1"/>
              </a:solidFill>
            </a:endParaRPr>
          </a:p>
        </p:txBody>
      </p:sp>
      <p:sp>
        <p:nvSpPr>
          <p:cNvPr id="7" name="CasellaDiTesto 6">
            <a:extLst>
              <a:ext uri="{FF2B5EF4-FFF2-40B4-BE49-F238E27FC236}">
                <a16:creationId xmlns:a16="http://schemas.microsoft.com/office/drawing/2014/main" id="{56A2BF9E-0371-1A79-E21C-689ADA1B320E}"/>
              </a:ext>
            </a:extLst>
          </p:cNvPr>
          <p:cNvSpPr txBox="1"/>
          <p:nvPr/>
        </p:nvSpPr>
        <p:spPr>
          <a:xfrm rot="10800000" flipV="1">
            <a:off x="9437724" y="7385006"/>
            <a:ext cx="6653616" cy="1200329"/>
          </a:xfrm>
          <a:prstGeom prst="rect">
            <a:avLst/>
          </a:prstGeom>
          <a:noFill/>
        </p:spPr>
        <p:txBody>
          <a:bodyPr wrap="square" rtlCol="0">
            <a:spAutoFit/>
          </a:bodyPr>
          <a:lstStyle/>
          <a:p>
            <a:pPr algn="just"/>
            <a:r>
              <a:rPr lang="it-IT" sz="2400" dirty="0"/>
              <a:t>Un sito web di fact-checking che si occupa di smontare e smascherare le false informazioni e le bufale che circolano online.</a:t>
            </a:r>
            <a:endParaRPr lang="en-GB" sz="2400" dirty="0"/>
          </a:p>
        </p:txBody>
      </p:sp>
      <p:sp>
        <p:nvSpPr>
          <p:cNvPr id="8" name="CasellaDiTesto 7">
            <a:extLst>
              <a:ext uri="{FF2B5EF4-FFF2-40B4-BE49-F238E27FC236}">
                <a16:creationId xmlns:a16="http://schemas.microsoft.com/office/drawing/2014/main" id="{07B9F54F-D6B0-420E-2E03-BDA82423F289}"/>
              </a:ext>
            </a:extLst>
          </p:cNvPr>
          <p:cNvSpPr txBox="1"/>
          <p:nvPr/>
        </p:nvSpPr>
        <p:spPr>
          <a:xfrm rot="10800000" flipV="1">
            <a:off x="2490384" y="7321943"/>
            <a:ext cx="6653616" cy="1938992"/>
          </a:xfrm>
          <a:prstGeom prst="rect">
            <a:avLst/>
          </a:prstGeom>
          <a:noFill/>
        </p:spPr>
        <p:txBody>
          <a:bodyPr wrap="square" rtlCol="0">
            <a:spAutoFit/>
          </a:bodyPr>
          <a:lstStyle/>
          <a:p>
            <a:pPr algn="just"/>
            <a:r>
              <a:rPr lang="it-IT" sz="2400" dirty="0"/>
              <a:t>Permette di esplorare le fake news effettuando una ricerca per parole chiave. Ha una sezione chiamata ‘’controlli recenti’’ in cui si possono trovare le notizie più recenti già verificate come false.</a:t>
            </a:r>
            <a:endParaRPr lang="en-GB" sz="2400" dirty="0"/>
          </a:p>
        </p:txBody>
      </p:sp>
    </p:spTree>
    <p:extLst>
      <p:ext uri="{BB962C8B-B14F-4D97-AF65-F5344CB8AC3E}">
        <p14:creationId xmlns:p14="http://schemas.microsoft.com/office/powerpoint/2010/main" val="69711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47479" cy="2494627"/>
            <a:chOff x="1219200" y="2400300"/>
            <a:chExt cx="5606070" cy="2494627"/>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317304" y="2566125"/>
              <a:ext cx="5507966"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it-IT" sz="1600" b="1" dirty="0">
                  <a:effectLst/>
                  <a:latin typeface="Calibri" panose="020F0502020204030204" pitchFamily="34" charset="0"/>
                  <a:ea typeface="Yu Mincho" panose="02020400000000000000" pitchFamily="18" charset="-128"/>
                  <a:cs typeface="Arial" panose="020B0604020202020204" pitchFamily="34" charset="0"/>
                </a:rPr>
                <a:t>Domanda 1. Quale delle seguenti affermazioni è vera a proposito dell'identità digitale?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a: L'identità digitale non può essere gestita o protetta</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b: L'identità digitale non è importante nell'attuale era digitale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c: L'identità digitale si riferisce alla presenza online e alle informazioni associate a un individuo</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d: L'identità digitale non ha alcun impatto sulla privacy personale</a:t>
              </a:r>
            </a:p>
          </p:txBody>
        </p:sp>
      </p:grpSp>
      <p:sp>
        <p:nvSpPr>
          <p:cNvPr id="190" name="Google Shape;190;p11"/>
          <p:cNvSpPr/>
          <p:nvPr/>
        </p:nvSpPr>
        <p:spPr>
          <a:xfrm>
            <a:off x="8242899" y="4027940"/>
            <a:ext cx="5763904" cy="2144136"/>
          </a:xfrm>
          <a:prstGeom prst="rect">
            <a:avLst/>
          </a:prstGeom>
          <a:noFill/>
          <a:ln>
            <a:noFill/>
          </a:ln>
        </p:spPr>
        <p:txBody>
          <a:bodyPr spcFirstLastPara="1" wrap="square" lIns="91425" tIns="45700" rIns="91425" bIns="45700" anchor="t" anchorCtr="0">
            <a:spAutoFit/>
          </a:bodyPr>
          <a:lstStyle/>
          <a:p>
            <a:pPr algn="just">
              <a:spcAft>
                <a:spcPts val="800"/>
              </a:spcAft>
            </a:pPr>
            <a:r>
              <a:rPr lang="it-IT" sz="1500" b="1" dirty="0">
                <a:effectLst/>
                <a:latin typeface="Calibri" panose="020F0502020204030204" pitchFamily="34" charset="0"/>
                <a:ea typeface="Yu Mincho" panose="02020400000000000000" pitchFamily="18" charset="-128"/>
                <a:cs typeface="Arial" panose="020B0604020202020204" pitchFamily="34" charset="0"/>
              </a:rPr>
              <a:t>Domanda 3. Perché una comunicazione chiara e concisa è importante nel mondo digitale?</a:t>
            </a:r>
          </a:p>
          <a:p>
            <a:pPr marL="342900" indent="-342900" algn="just">
              <a:spcAft>
                <a:spcPts val="800"/>
              </a:spcAft>
              <a:buAutoNum type="alphaLcPeriod"/>
            </a:pPr>
            <a:r>
              <a:rPr lang="it-IT" dirty="0">
                <a:effectLst/>
                <a:latin typeface="Calibri" panose="020F0502020204030204" pitchFamily="34" charset="0"/>
                <a:ea typeface="Yu Mincho" panose="02020400000000000000" pitchFamily="18" charset="-128"/>
                <a:cs typeface="Arial" panose="020B0604020202020204" pitchFamily="34" charset="0"/>
              </a:rPr>
              <a:t>Le spiegazioni lunghe sono preferibili per una migliore comprensione</a:t>
            </a:r>
          </a:p>
          <a:p>
            <a:pPr marL="342900" indent="-342900" algn="just">
              <a:spcAft>
                <a:spcPts val="800"/>
              </a:spcAft>
              <a:buAutoNum type="alphaLcPeriod"/>
            </a:pPr>
            <a:r>
              <a:rPr lang="it-IT" dirty="0">
                <a:effectLst/>
                <a:latin typeface="Calibri" panose="020F0502020204030204" pitchFamily="34" charset="0"/>
                <a:ea typeface="Yu Mincho" panose="02020400000000000000" pitchFamily="18" charset="-128"/>
                <a:cs typeface="Arial" panose="020B0604020202020204" pitchFamily="34" charset="0"/>
              </a:rPr>
              <a:t>Un linguaggio complesso aumenta l'efficacia della comunicazione</a:t>
            </a:r>
          </a:p>
          <a:p>
            <a:pPr marL="342900" indent="-342900" algn="just">
              <a:spcAft>
                <a:spcPts val="800"/>
              </a:spcAft>
              <a:buAutoNum type="alphaLcPeriod"/>
            </a:pPr>
            <a:r>
              <a:rPr lang="it-IT" dirty="0">
                <a:effectLst/>
                <a:latin typeface="Calibri" panose="020F0502020204030204" pitchFamily="34" charset="0"/>
                <a:ea typeface="Yu Mincho" panose="02020400000000000000" pitchFamily="18" charset="-128"/>
                <a:cs typeface="Arial" panose="020B0604020202020204" pitchFamily="34" charset="0"/>
              </a:rPr>
              <a:t>Le persone hanno tempi di attenzione limitati e ricevono numerosi messaggi</a:t>
            </a:r>
          </a:p>
          <a:p>
            <a:pPr marL="342900" indent="-342900" algn="just">
              <a:spcAft>
                <a:spcPts val="800"/>
              </a:spcAft>
              <a:buAutoNum type="alphaLcPeriod"/>
            </a:pPr>
            <a:r>
              <a:rPr lang="it-IT" dirty="0">
                <a:effectLst/>
                <a:latin typeface="Calibri" panose="020F0502020204030204" pitchFamily="34" charset="0"/>
                <a:ea typeface="Yu Mincho" panose="02020400000000000000" pitchFamily="18" charset="-128"/>
                <a:cs typeface="Arial" panose="020B0604020202020204" pitchFamily="34" charset="0"/>
              </a:rPr>
              <a:t>Gli indizi non verbali compensano i messaggi poco chiari.</a:t>
            </a:r>
          </a:p>
        </p:txBody>
      </p:sp>
      <p:grpSp>
        <p:nvGrpSpPr>
          <p:cNvPr id="193" name="Google Shape;193;p11"/>
          <p:cNvGrpSpPr/>
          <p:nvPr/>
        </p:nvGrpSpPr>
        <p:grpSpPr>
          <a:xfrm>
            <a:off x="1429427" y="3960787"/>
            <a:ext cx="5975873" cy="2308324"/>
            <a:chOff x="1191108" y="4871723"/>
            <a:chExt cx="6177887" cy="2308324"/>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95" name="Google Shape;195;p11"/>
            <p:cNvSpPr/>
            <p:nvPr/>
          </p:nvSpPr>
          <p:spPr>
            <a:xfrm>
              <a:off x="1296775" y="4975972"/>
              <a:ext cx="5958752"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it-IT" sz="1600" b="1" dirty="0">
                  <a:effectLst/>
                  <a:latin typeface="Calibri" panose="020F0502020204030204" pitchFamily="34" charset="0"/>
                  <a:ea typeface="Yu Mincho" panose="02020400000000000000" pitchFamily="18" charset="-128"/>
                  <a:cs typeface="Arial" panose="020B0604020202020204" pitchFamily="34" charset="0"/>
                </a:rPr>
                <a:t>Domanda 2. Qual è lo scopo della gestione e della protezione della propria identità digitale?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a: Condividere informazioni personali con chiunque online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b: Assumere un comportamento online irresponsabile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c: Ignorare i rischi associati all'impegno online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d: Stabilire e mantenere una presenza online positiva e autentica.</a:t>
              </a:r>
            </a:p>
          </p:txBody>
        </p:sp>
      </p:grpSp>
      <p:grpSp>
        <p:nvGrpSpPr>
          <p:cNvPr id="196" name="Google Shape;196;p11"/>
          <p:cNvGrpSpPr/>
          <p:nvPr/>
        </p:nvGrpSpPr>
        <p:grpSpPr>
          <a:xfrm>
            <a:off x="8087727" y="6543622"/>
            <a:ext cx="6045401" cy="2308324"/>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98" name="Google Shape;198;p11"/>
            <p:cNvSpPr/>
            <p:nvPr/>
          </p:nvSpPr>
          <p:spPr>
            <a:xfrm>
              <a:off x="8133605" y="5027684"/>
              <a:ext cx="5868168"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it-IT" sz="1600" b="1" dirty="0">
                  <a:effectLst/>
                  <a:latin typeface="Calibri" panose="020F0502020204030204" pitchFamily="34" charset="0"/>
                  <a:ea typeface="Yu Mincho" panose="02020400000000000000" pitchFamily="18" charset="-128"/>
                  <a:cs typeface="Arial" panose="020B0604020202020204" pitchFamily="34" charset="0"/>
                </a:rPr>
                <a:t>Domanda 5. Qual è lo scopo del fact-checking nella comunicazione online?</a:t>
              </a:r>
            </a:p>
            <a:p>
              <a:pPr marL="342900" indent="-342900" algn="just">
                <a:spcAft>
                  <a:spcPts val="800"/>
                </a:spcAft>
                <a:buAutoNum type="alphaLcPeriod"/>
              </a:pPr>
              <a:r>
                <a:rPr lang="it-IT" sz="1600" dirty="0">
                  <a:effectLst/>
                  <a:latin typeface="Calibri" panose="020F0502020204030204" pitchFamily="34" charset="0"/>
                  <a:ea typeface="Yu Mincho" panose="02020400000000000000" pitchFamily="18" charset="-128"/>
                  <a:cs typeface="Arial" panose="020B0604020202020204" pitchFamily="34" charset="0"/>
                </a:rPr>
                <a:t>Diffondere voci</a:t>
              </a:r>
            </a:p>
            <a:p>
              <a:pPr marL="342900" indent="-342900" algn="just">
                <a:spcAft>
                  <a:spcPts val="800"/>
                </a:spcAft>
                <a:buAutoNum type="alphaLcPeriod"/>
              </a:pPr>
              <a:r>
                <a:rPr lang="it-IT" sz="1600" dirty="0">
                  <a:effectLst/>
                  <a:latin typeface="Calibri" panose="020F0502020204030204" pitchFamily="34" charset="0"/>
                  <a:ea typeface="Yu Mincho" panose="02020400000000000000" pitchFamily="18" charset="-128"/>
                  <a:cs typeface="Arial" panose="020B0604020202020204" pitchFamily="34" charset="0"/>
                </a:rPr>
                <a:t>Verificare l'accuratezza delle informazioni prima di condividerle</a:t>
              </a:r>
            </a:p>
            <a:p>
              <a:pPr marL="342900" indent="-342900" algn="just">
                <a:spcAft>
                  <a:spcPts val="800"/>
                </a:spcAft>
                <a:buAutoNum type="alphaLcPeriod"/>
              </a:pPr>
              <a:r>
                <a:rPr lang="it-IT" sz="1600" dirty="0">
                  <a:effectLst/>
                  <a:latin typeface="Calibri" panose="020F0502020204030204" pitchFamily="34" charset="0"/>
                  <a:ea typeface="Yu Mincho" panose="02020400000000000000" pitchFamily="18" charset="-128"/>
                  <a:cs typeface="Arial" panose="020B0604020202020204" pitchFamily="34" charset="0"/>
                </a:rPr>
                <a:t>Partecipare a dibattiti e discussioni online</a:t>
              </a:r>
            </a:p>
            <a:p>
              <a:pPr marL="342900" indent="-342900" algn="just">
                <a:spcAft>
                  <a:spcPts val="800"/>
                </a:spcAft>
                <a:buAutoNum type="alphaLcPeriod"/>
              </a:pPr>
              <a:r>
                <a:rPr lang="it-IT" sz="1600" dirty="0">
                  <a:effectLst/>
                  <a:latin typeface="Calibri" panose="020F0502020204030204" pitchFamily="34" charset="0"/>
                  <a:ea typeface="Yu Mincho" panose="02020400000000000000" pitchFamily="18" charset="-128"/>
                  <a:cs typeface="Arial" panose="020B0604020202020204" pitchFamily="34" charset="0"/>
                </a:rPr>
                <a:t>Condividere notizie basate su opinioni personali</a:t>
              </a:r>
            </a:p>
          </p:txBody>
        </p:sp>
      </p:grpSp>
      <p:grpSp>
        <p:nvGrpSpPr>
          <p:cNvPr id="199" name="Google Shape;199;p11"/>
          <p:cNvGrpSpPr/>
          <p:nvPr/>
        </p:nvGrpSpPr>
        <p:grpSpPr>
          <a:xfrm>
            <a:off x="1422501" y="6518564"/>
            <a:ext cx="6465504" cy="2308324"/>
            <a:chOff x="1191108" y="4871723"/>
            <a:chExt cx="6677022"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201" name="Google Shape;201;p11"/>
            <p:cNvSpPr/>
            <p:nvPr/>
          </p:nvSpPr>
          <p:spPr>
            <a:xfrm>
              <a:off x="1302108" y="5132732"/>
              <a:ext cx="6566022" cy="192260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it-IT" sz="1600" b="1" dirty="0">
                  <a:effectLst/>
                  <a:latin typeface="Calibri" panose="020F0502020204030204" pitchFamily="34" charset="0"/>
                  <a:ea typeface="Yu Mincho" panose="02020400000000000000" pitchFamily="18" charset="-128"/>
                  <a:cs typeface="Arial" panose="020B0604020202020204" pitchFamily="34" charset="0"/>
                </a:rPr>
                <a:t>Domanda 4. Che cos'è la FOMO nel contesto dei social media?</a:t>
              </a:r>
            </a:p>
            <a:p>
              <a:pPr algn="just">
                <a:lnSpc>
                  <a:spcPct val="107000"/>
                </a:lnSpc>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a: Paura di perdere qualcosa</a:t>
              </a:r>
            </a:p>
            <a:p>
              <a:pPr algn="just">
                <a:lnSpc>
                  <a:spcPct val="107000"/>
                </a:lnSpc>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b: Paura di perdere gli altri</a:t>
              </a:r>
            </a:p>
            <a:p>
              <a:pPr algn="just">
                <a:lnSpc>
                  <a:spcPct val="107000"/>
                </a:lnSpc>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c: Paura di massimizzare le opportunità</a:t>
              </a:r>
            </a:p>
            <a:p>
              <a:pPr algn="just">
                <a:lnSpc>
                  <a:spcPct val="107000"/>
                </a:lnSpc>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d: Paura di creare connessioni online</a:t>
              </a:r>
            </a:p>
          </p:txBody>
        </p:sp>
      </p:grpSp>
      <p:sp>
        <p:nvSpPr>
          <p:cNvPr id="7" name="Google Shape;105;p4">
            <a:extLst>
              <a:ext uri="{FF2B5EF4-FFF2-40B4-BE49-F238E27FC236}">
                <a16:creationId xmlns:a16="http://schemas.microsoft.com/office/drawing/2014/main" id="{C3843534-671D-14DE-FBF3-81ABCE946B72}"/>
              </a:ext>
            </a:extLst>
          </p:cNvPr>
          <p:cNvSpPr txBox="1"/>
          <p:nvPr/>
        </p:nvSpPr>
        <p:spPr>
          <a:xfrm>
            <a:off x="1277087" y="2835881"/>
            <a:ext cx="6965812" cy="537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a:solidFill>
                  <a:srgbClr val="58CDFC"/>
                </a:solidFill>
                <a:latin typeface="+mn-lt"/>
                <a:ea typeface="Helvetica Neue"/>
                <a:cs typeface="Helvetica Neue"/>
                <a:sym typeface="Helvetica Neue"/>
              </a:rPr>
              <a:t>Rispondi alle seguenti domande:</a:t>
            </a:r>
            <a:endParaRPr lang="it-IT" sz="2400" b="1">
              <a:solidFill>
                <a:srgbClr val="00CCFF"/>
              </a:solidFill>
              <a:latin typeface="+mn-lt"/>
              <a:ea typeface="Helvetica Neue"/>
              <a:cs typeface="Helvetica Neue"/>
              <a:sym typeface="Helvetica Neue"/>
            </a:endParaRPr>
          </a:p>
        </p:txBody>
      </p:sp>
      <p:sp>
        <p:nvSpPr>
          <p:cNvPr id="8" name="Google Shape;57;p2">
            <a:extLst>
              <a:ext uri="{FF2B5EF4-FFF2-40B4-BE49-F238E27FC236}">
                <a16:creationId xmlns:a16="http://schemas.microsoft.com/office/drawing/2014/main" id="{C55EED8C-FE42-DF46-02C7-AF661B987AFF}"/>
              </a:ext>
            </a:extLst>
          </p:cNvPr>
          <p:cNvSpPr txBox="1"/>
          <p:nvPr/>
        </p:nvSpPr>
        <p:spPr>
          <a:xfrm>
            <a:off x="1219200" y="1780343"/>
            <a:ext cx="6668805" cy="830956"/>
          </a:xfrm>
          <a:prstGeom prst="rect">
            <a:avLst/>
          </a:prstGeom>
          <a:noFill/>
          <a:ln>
            <a:noFill/>
          </a:ln>
        </p:spPr>
        <p:txBody>
          <a:bodyPr spcFirstLastPara="1" wrap="square" lIns="91425" tIns="45700" rIns="91425" bIns="45700" anchor="t" anchorCtr="0">
            <a:spAutoFit/>
          </a:bodyPr>
          <a:lstStyle/>
          <a:p>
            <a:r>
              <a:rPr lang="it-IT" sz="4800" b="1">
                <a:solidFill>
                  <a:schemeClr val="accent4"/>
                </a:solidFill>
                <a:latin typeface="+mn-lt"/>
                <a:ea typeface="Helvetica Neue"/>
                <a:cs typeface="Helvetica Neue"/>
                <a:sym typeface="Helvetica Neue"/>
              </a:rPr>
              <a:t>Mettiti alla prova!</a:t>
            </a:r>
          </a:p>
        </p:txBody>
      </p:sp>
    </p:spTree>
    <p:extLst>
      <p:ext uri="{BB962C8B-B14F-4D97-AF65-F5344CB8AC3E}">
        <p14:creationId xmlns:p14="http://schemas.microsoft.com/office/powerpoint/2010/main" val="101729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47479" cy="2494627"/>
            <a:chOff x="1219200" y="2400300"/>
            <a:chExt cx="5606070" cy="2494627"/>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317304" y="2566125"/>
              <a:ext cx="5507966"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it-IT" sz="1600" b="1" dirty="0">
                  <a:effectLst/>
                  <a:latin typeface="Calibri" panose="020F0502020204030204" pitchFamily="34" charset="0"/>
                  <a:ea typeface="Yu Mincho" panose="02020400000000000000" pitchFamily="18" charset="-128"/>
                  <a:cs typeface="Arial" panose="020B0604020202020204" pitchFamily="34" charset="0"/>
                </a:rPr>
                <a:t>Domanda 1. Quale delle seguenti affermazioni è vera a proposito dell'identità digitale?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a: L'identità digitale non può essere gestita o protetta</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b: L'identità digitale non è importante nell'attuale era digitale</a:t>
              </a:r>
            </a:p>
            <a:p>
              <a:pPr algn="just">
                <a:spcAft>
                  <a:spcPts val="800"/>
                </a:spcAft>
              </a:pPr>
              <a:r>
                <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c: L'identità digitale si riferisce alla presenza online e alle informazioni associate a un individuo</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d: L'identità digitale non ha alcun impatto sulla privacy personale</a:t>
              </a:r>
            </a:p>
          </p:txBody>
        </p:sp>
      </p:grpSp>
      <p:sp>
        <p:nvSpPr>
          <p:cNvPr id="190" name="Google Shape;190;p11"/>
          <p:cNvSpPr/>
          <p:nvPr/>
        </p:nvSpPr>
        <p:spPr>
          <a:xfrm>
            <a:off x="8242899" y="4027940"/>
            <a:ext cx="5763904" cy="2205692"/>
          </a:xfrm>
          <a:prstGeom prst="rect">
            <a:avLst/>
          </a:prstGeom>
          <a:noFill/>
          <a:ln>
            <a:noFill/>
          </a:ln>
        </p:spPr>
        <p:txBody>
          <a:bodyPr spcFirstLastPara="1" wrap="square" lIns="91425" tIns="45700" rIns="91425" bIns="45700" anchor="t" anchorCtr="0">
            <a:spAutoFit/>
          </a:bodyPr>
          <a:lstStyle/>
          <a:p>
            <a:pPr algn="just">
              <a:spcAft>
                <a:spcPts val="800"/>
              </a:spcAft>
            </a:pPr>
            <a:r>
              <a:rPr lang="it-IT" sz="1500" b="1" dirty="0">
                <a:effectLst/>
                <a:latin typeface="Calibri" panose="020F0502020204030204" pitchFamily="34" charset="0"/>
                <a:ea typeface="Yu Mincho" panose="02020400000000000000" pitchFamily="18" charset="-128"/>
                <a:cs typeface="Arial" panose="020B0604020202020204" pitchFamily="34" charset="0"/>
              </a:rPr>
              <a:t>Domanda 3. Perché una comunicazione chiara e concisa è importante nel mondo digitale?</a:t>
            </a:r>
          </a:p>
          <a:p>
            <a:pPr marL="342900" indent="-342900" algn="just">
              <a:spcAft>
                <a:spcPts val="800"/>
              </a:spcAft>
              <a:buAutoNum type="alphaLcPeriod"/>
            </a:pPr>
            <a:r>
              <a:rPr lang="it-IT" dirty="0">
                <a:effectLst/>
                <a:latin typeface="Calibri" panose="020F0502020204030204" pitchFamily="34" charset="0"/>
                <a:ea typeface="Yu Mincho" panose="02020400000000000000" pitchFamily="18" charset="-128"/>
                <a:cs typeface="Arial" panose="020B0604020202020204" pitchFamily="34" charset="0"/>
              </a:rPr>
              <a:t>Le spiegazioni lunghe sono preferibili per una migliore comprensione</a:t>
            </a:r>
          </a:p>
          <a:p>
            <a:pPr marL="342900" indent="-342900" algn="just">
              <a:spcAft>
                <a:spcPts val="800"/>
              </a:spcAft>
              <a:buAutoNum type="alphaLcPeriod"/>
            </a:pPr>
            <a:r>
              <a:rPr lang="it-IT" dirty="0">
                <a:effectLst/>
                <a:latin typeface="Calibri" panose="020F0502020204030204" pitchFamily="34" charset="0"/>
                <a:ea typeface="Yu Mincho" panose="02020400000000000000" pitchFamily="18" charset="-128"/>
                <a:cs typeface="Arial" panose="020B0604020202020204" pitchFamily="34" charset="0"/>
              </a:rPr>
              <a:t>Un linguaggio complesso aumenta l'efficacia della comunicazione</a:t>
            </a:r>
          </a:p>
          <a:p>
            <a:pPr marL="342900" indent="-342900" algn="just">
              <a:spcAft>
                <a:spcPts val="800"/>
              </a:spcAft>
              <a:buAutoNum type="alphaLcPeriod"/>
            </a:pPr>
            <a:r>
              <a:rPr lang="it-IT"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Le persone hanno tempi di attenzione limitati e ricevono numerosi messaggi</a:t>
            </a:r>
          </a:p>
          <a:p>
            <a:pPr marL="342900" indent="-342900" algn="just">
              <a:spcAft>
                <a:spcPts val="800"/>
              </a:spcAft>
              <a:buAutoNum type="alphaLcPeriod"/>
            </a:pPr>
            <a:r>
              <a:rPr lang="it-IT" dirty="0">
                <a:effectLst/>
                <a:latin typeface="Calibri" panose="020F0502020204030204" pitchFamily="34" charset="0"/>
                <a:ea typeface="Yu Mincho" panose="02020400000000000000" pitchFamily="18" charset="-128"/>
                <a:cs typeface="Arial" panose="020B0604020202020204" pitchFamily="34" charset="0"/>
              </a:rPr>
              <a:t>Gli indizi non verbali compensano </a:t>
            </a:r>
            <a:r>
              <a:rPr lang="it-IT" sz="1600" dirty="0">
                <a:effectLst/>
                <a:latin typeface="Calibri" panose="020F0502020204030204" pitchFamily="34" charset="0"/>
                <a:ea typeface="Yu Mincho" panose="02020400000000000000" pitchFamily="18" charset="-128"/>
                <a:cs typeface="Arial" panose="020B0604020202020204" pitchFamily="34" charset="0"/>
              </a:rPr>
              <a:t>i messaggi poco chiari.</a:t>
            </a:r>
          </a:p>
        </p:txBody>
      </p:sp>
      <p:grpSp>
        <p:nvGrpSpPr>
          <p:cNvPr id="193" name="Google Shape;193;p11"/>
          <p:cNvGrpSpPr/>
          <p:nvPr/>
        </p:nvGrpSpPr>
        <p:grpSpPr>
          <a:xfrm>
            <a:off x="1429427" y="3960787"/>
            <a:ext cx="5975873" cy="2308324"/>
            <a:chOff x="1191108" y="4871723"/>
            <a:chExt cx="6177887" cy="2308324"/>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95" name="Google Shape;195;p11"/>
            <p:cNvSpPr/>
            <p:nvPr/>
          </p:nvSpPr>
          <p:spPr>
            <a:xfrm>
              <a:off x="1296775" y="4975972"/>
              <a:ext cx="5958752"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it-IT" sz="1600" b="1" dirty="0">
                  <a:effectLst/>
                  <a:latin typeface="Calibri" panose="020F0502020204030204" pitchFamily="34" charset="0"/>
                  <a:ea typeface="Yu Mincho" panose="02020400000000000000" pitchFamily="18" charset="-128"/>
                  <a:cs typeface="Arial" panose="020B0604020202020204" pitchFamily="34" charset="0"/>
                </a:rPr>
                <a:t>Domanda 2. Qual è lo scopo della gestione e della protezione della propria identità digitale?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a: Condividere informazioni personali con chiunque online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b: Assumere un comportamento online irresponsabile</a:t>
              </a:r>
            </a:p>
            <a:p>
              <a:pPr algn="just">
                <a:spcAft>
                  <a:spcPts val="800"/>
                </a:spcAft>
              </a:pPr>
              <a:r>
                <a:rPr lang="it-IT" sz="1600" dirty="0">
                  <a:effectLst/>
                  <a:latin typeface="Calibri" panose="020F0502020204030204" pitchFamily="34" charset="0"/>
                  <a:ea typeface="Yu Mincho" panose="02020400000000000000" pitchFamily="18" charset="-128"/>
                  <a:cs typeface="Arial" panose="020B0604020202020204" pitchFamily="34" charset="0"/>
                </a:rPr>
                <a:t>c: Ignorare i rischi associati all'impegno online</a:t>
              </a:r>
            </a:p>
            <a:p>
              <a:pPr algn="just">
                <a:spcAft>
                  <a:spcPts val="800"/>
                </a:spcAft>
              </a:pPr>
              <a:r>
                <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d: Stabilire e mantenere una presenza online positiva e autentica</a:t>
              </a:r>
              <a:r>
                <a:rPr lang="it-IT" sz="1600" dirty="0">
                  <a:effectLst/>
                  <a:latin typeface="Calibri" panose="020F0502020204030204" pitchFamily="34" charset="0"/>
                  <a:ea typeface="Yu Mincho" panose="02020400000000000000" pitchFamily="18" charset="-128"/>
                  <a:cs typeface="Arial" panose="020B0604020202020204" pitchFamily="34" charset="0"/>
                </a:rPr>
                <a:t>.</a:t>
              </a:r>
              <a:endPar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6" name="Google Shape;196;p11"/>
          <p:cNvGrpSpPr/>
          <p:nvPr/>
        </p:nvGrpSpPr>
        <p:grpSpPr>
          <a:xfrm>
            <a:off x="8087727" y="6543622"/>
            <a:ext cx="6045401" cy="2484763"/>
            <a:chOff x="7975626" y="4871723"/>
            <a:chExt cx="6154757" cy="2484763"/>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98" name="Google Shape;198;p11"/>
            <p:cNvSpPr/>
            <p:nvPr/>
          </p:nvSpPr>
          <p:spPr>
            <a:xfrm>
              <a:off x="8133605" y="5027684"/>
              <a:ext cx="5868168"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it-IT" sz="1600" b="1" dirty="0">
                  <a:effectLst/>
                  <a:latin typeface="Calibri" panose="020F0502020204030204" pitchFamily="34" charset="0"/>
                  <a:ea typeface="Yu Mincho" panose="02020400000000000000" pitchFamily="18" charset="-128"/>
                  <a:cs typeface="Arial" panose="020B0604020202020204" pitchFamily="34" charset="0"/>
                </a:rPr>
                <a:t>Domanda 5. Qual è lo scopo del fact-checking nella comunicazione online?</a:t>
              </a:r>
            </a:p>
            <a:p>
              <a:pPr marL="342900" indent="-342900" algn="just">
                <a:spcAft>
                  <a:spcPts val="800"/>
                </a:spcAft>
                <a:buAutoNum type="alphaLcPeriod"/>
              </a:pPr>
              <a:r>
                <a:rPr lang="it-IT" sz="1600" dirty="0">
                  <a:effectLst/>
                  <a:latin typeface="Calibri" panose="020F0502020204030204" pitchFamily="34" charset="0"/>
                  <a:ea typeface="Yu Mincho" panose="02020400000000000000" pitchFamily="18" charset="-128"/>
                  <a:cs typeface="Arial" panose="020B0604020202020204" pitchFamily="34" charset="0"/>
                </a:rPr>
                <a:t>Diffondere voci</a:t>
              </a:r>
            </a:p>
            <a:p>
              <a:pPr marL="342900" indent="-342900" algn="just">
                <a:spcAft>
                  <a:spcPts val="800"/>
                </a:spcAft>
                <a:buAutoNum type="alphaLcPeriod"/>
              </a:pPr>
              <a:r>
                <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Verificare l'accuratezza delle informazioni prima di condividerle</a:t>
              </a:r>
            </a:p>
            <a:p>
              <a:pPr marL="342900" indent="-342900" algn="just">
                <a:spcAft>
                  <a:spcPts val="800"/>
                </a:spcAft>
                <a:buAutoNum type="alphaLcPeriod"/>
              </a:pPr>
              <a:r>
                <a:rPr lang="it-IT" sz="1600" dirty="0">
                  <a:effectLst/>
                  <a:latin typeface="Calibri" panose="020F0502020204030204" pitchFamily="34" charset="0"/>
                  <a:ea typeface="Yu Mincho" panose="02020400000000000000" pitchFamily="18" charset="-128"/>
                  <a:cs typeface="Arial" panose="020B0604020202020204" pitchFamily="34" charset="0"/>
                </a:rPr>
                <a:t>Partecipare a dibattiti e discussioni online</a:t>
              </a:r>
            </a:p>
            <a:p>
              <a:pPr marL="342900" indent="-342900" algn="just">
                <a:spcAft>
                  <a:spcPts val="800"/>
                </a:spcAft>
                <a:buAutoNum type="alphaLcPeriod"/>
              </a:pPr>
              <a:r>
                <a:rPr lang="it-IT" sz="1600" dirty="0">
                  <a:effectLst/>
                  <a:latin typeface="Calibri" panose="020F0502020204030204" pitchFamily="34" charset="0"/>
                  <a:ea typeface="Yu Mincho" panose="02020400000000000000" pitchFamily="18" charset="-128"/>
                  <a:cs typeface="Arial" panose="020B0604020202020204" pitchFamily="34" charset="0"/>
                </a:rPr>
                <a:t>Condividere notizie basate su opinioni personali</a:t>
              </a:r>
            </a:p>
          </p:txBody>
        </p:sp>
      </p:grpSp>
      <p:grpSp>
        <p:nvGrpSpPr>
          <p:cNvPr id="199" name="Google Shape;199;p11"/>
          <p:cNvGrpSpPr/>
          <p:nvPr/>
        </p:nvGrpSpPr>
        <p:grpSpPr>
          <a:xfrm>
            <a:off x="1422501" y="6518564"/>
            <a:ext cx="6465504" cy="2308324"/>
            <a:chOff x="1191108" y="4871723"/>
            <a:chExt cx="6677022"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201" name="Google Shape;201;p11"/>
            <p:cNvSpPr/>
            <p:nvPr/>
          </p:nvSpPr>
          <p:spPr>
            <a:xfrm>
              <a:off x="1302108" y="5132732"/>
              <a:ext cx="6566022" cy="192260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it-IT" sz="1600" b="1" dirty="0">
                  <a:effectLst/>
                  <a:latin typeface="Calibri" panose="020F0502020204030204" pitchFamily="34" charset="0"/>
                  <a:ea typeface="Yu Mincho" panose="02020400000000000000" pitchFamily="18" charset="-128"/>
                  <a:cs typeface="Arial" panose="020B0604020202020204" pitchFamily="34" charset="0"/>
                </a:rPr>
                <a:t>Domanda 4. Che cos'è la FOMO nel contesto dei social media?</a:t>
              </a:r>
            </a:p>
            <a:p>
              <a:pPr algn="just">
                <a:lnSpc>
                  <a:spcPct val="107000"/>
                </a:lnSpc>
                <a:spcAft>
                  <a:spcPts val="800"/>
                </a:spcAft>
              </a:pPr>
              <a:r>
                <a:rPr lang="it-IT" sz="16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a: </a:t>
              </a:r>
              <a:r>
                <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Paura di perdere qualcosa</a:t>
              </a:r>
            </a:p>
            <a:p>
              <a:pPr algn="just">
                <a:lnSpc>
                  <a:spcPct val="107000"/>
                </a:lnSpc>
                <a:spcAft>
                  <a:spcPts val="800"/>
                </a:spcAft>
              </a:pPr>
              <a:r>
                <a:rPr lang="it-IT" sz="16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b: Paura di perdere gli altri</a:t>
              </a:r>
            </a:p>
            <a:p>
              <a:pPr algn="just">
                <a:lnSpc>
                  <a:spcPct val="107000"/>
                </a:lnSpc>
                <a:spcAft>
                  <a:spcPts val="800"/>
                </a:spcAft>
              </a:pPr>
              <a:r>
                <a:rPr lang="it-IT" sz="16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c: Paura di massimizzare le opportunità</a:t>
              </a:r>
            </a:p>
            <a:p>
              <a:pPr algn="just">
                <a:lnSpc>
                  <a:spcPct val="107000"/>
                </a:lnSpc>
                <a:spcAft>
                  <a:spcPts val="800"/>
                </a:spcAft>
              </a:pPr>
              <a:r>
                <a:rPr lang="it-IT" sz="16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d: Paura di creare connessioni online</a:t>
              </a:r>
            </a:p>
          </p:txBody>
        </p:sp>
      </p:grpSp>
      <p:sp>
        <p:nvSpPr>
          <p:cNvPr id="4" name="Google Shape;105;p4">
            <a:extLst>
              <a:ext uri="{FF2B5EF4-FFF2-40B4-BE49-F238E27FC236}">
                <a16:creationId xmlns:a16="http://schemas.microsoft.com/office/drawing/2014/main" id="{75279A82-3E89-CE2D-6D58-CB4C76578DB3}"/>
              </a:ext>
            </a:extLst>
          </p:cNvPr>
          <p:cNvSpPr txBox="1"/>
          <p:nvPr/>
        </p:nvSpPr>
        <p:spPr>
          <a:xfrm>
            <a:off x="1277087" y="2835881"/>
            <a:ext cx="6965812"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b="1" dirty="0">
                <a:solidFill>
                  <a:srgbClr val="00CCFF"/>
                </a:solidFill>
                <a:latin typeface="+mn-lt"/>
                <a:ea typeface="Helvetica Neue"/>
                <a:cs typeface="Helvetica Neue"/>
                <a:sym typeface="Helvetica Neue"/>
              </a:rPr>
              <a:t>Soluzioni:</a:t>
            </a:r>
          </a:p>
        </p:txBody>
      </p:sp>
      <p:sp>
        <p:nvSpPr>
          <p:cNvPr id="5" name="Google Shape;57;p2">
            <a:extLst>
              <a:ext uri="{FF2B5EF4-FFF2-40B4-BE49-F238E27FC236}">
                <a16:creationId xmlns:a16="http://schemas.microsoft.com/office/drawing/2014/main" id="{C5850BD7-DBD8-6B2B-3713-6B18DF3053F3}"/>
              </a:ext>
            </a:extLst>
          </p:cNvPr>
          <p:cNvSpPr txBox="1"/>
          <p:nvPr/>
        </p:nvSpPr>
        <p:spPr>
          <a:xfrm>
            <a:off x="1219200" y="1780343"/>
            <a:ext cx="6668805" cy="830956"/>
          </a:xfrm>
          <a:prstGeom prst="rect">
            <a:avLst/>
          </a:prstGeom>
          <a:noFill/>
          <a:ln>
            <a:noFill/>
          </a:ln>
        </p:spPr>
        <p:txBody>
          <a:bodyPr spcFirstLastPara="1" wrap="square" lIns="91425" tIns="45700" rIns="91425" bIns="45700" anchor="t" anchorCtr="0">
            <a:spAutoFit/>
          </a:bodyPr>
          <a:lstStyle/>
          <a:p>
            <a:r>
              <a:rPr lang="it-IT" sz="4800" b="1">
                <a:solidFill>
                  <a:schemeClr val="accent4"/>
                </a:solidFill>
                <a:latin typeface="+mn-lt"/>
                <a:ea typeface="Helvetica Neue"/>
                <a:cs typeface="Helvetica Neue"/>
                <a:sym typeface="Helvetica Neue"/>
              </a:rPr>
              <a:t>Mettiti alla prova!</a:t>
            </a:r>
          </a:p>
        </p:txBody>
      </p:sp>
    </p:spTree>
    <p:extLst>
      <p:ext uri="{BB962C8B-B14F-4D97-AF65-F5344CB8AC3E}">
        <p14:creationId xmlns:p14="http://schemas.microsoft.com/office/powerpoint/2010/main" val="1785174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7" name="Google Shape;99;p4"/>
          <p:cNvSpPr txBox="1"/>
          <p:nvPr/>
        </p:nvSpPr>
        <p:spPr>
          <a:xfrm>
            <a:off x="2056018" y="3748025"/>
            <a:ext cx="10070668" cy="1862008"/>
          </a:xfrm>
          <a:prstGeom prst="rect">
            <a:avLst/>
          </a:prstGeom>
          <a:noFill/>
          <a:ln>
            <a:noFill/>
          </a:ln>
        </p:spPr>
        <p:txBody>
          <a:bodyPr spcFirstLastPara="1" wrap="square" lIns="91425" tIns="45700" rIns="91425" bIns="45700" anchor="t" anchorCtr="0">
            <a:spAutoFit/>
          </a:bodyPr>
          <a:lstStyle/>
          <a:p>
            <a:pPr algn="just"/>
            <a:r>
              <a:rPr lang="it-IT" sz="2300" b="1" dirty="0">
                <a:solidFill>
                  <a:schemeClr val="dk1"/>
                </a:solidFill>
                <a:latin typeface="+mn-lt"/>
                <a:ea typeface="Helvetica Neue"/>
                <a:cs typeface="Helvetica Neue"/>
                <a:sym typeface="Helvetica Neue"/>
              </a:rPr>
              <a:t>Gestione dell'identità digitale: </a:t>
            </a:r>
            <a:r>
              <a:rPr lang="it-IT" sz="2300" dirty="0">
                <a:solidFill>
                  <a:schemeClr val="dk1"/>
                </a:solidFill>
                <a:latin typeface="+mn-lt"/>
                <a:ea typeface="Helvetica Neue"/>
                <a:cs typeface="Helvetica Neue"/>
                <a:sym typeface="Helvetica Neue"/>
              </a:rPr>
              <a:t>Avere acquisito conoscenze sul concetto e sugli elementi dell'identità digitale e su come gestirla e salvaguardarla. Avere esplorato l'importanza delle informazioni personali, delle credenziali, dei profili online, dell'impronta digitale, delle impostazioni della privacy e della reputazione online.</a:t>
            </a:r>
            <a:endParaRPr lang="en-GB" sz="2300" dirty="0">
              <a:latin typeface="+mn-lt"/>
            </a:endParaRPr>
          </a:p>
        </p:txBody>
      </p:sp>
      <p:sp>
        <p:nvSpPr>
          <p:cNvPr id="18" name="Google Shape;100;p4"/>
          <p:cNvSpPr txBox="1"/>
          <p:nvPr/>
        </p:nvSpPr>
        <p:spPr>
          <a:xfrm>
            <a:off x="2056016" y="5722668"/>
            <a:ext cx="10070668" cy="1862008"/>
          </a:xfrm>
          <a:prstGeom prst="rect">
            <a:avLst/>
          </a:prstGeom>
          <a:noFill/>
          <a:ln>
            <a:noFill/>
          </a:ln>
        </p:spPr>
        <p:txBody>
          <a:bodyPr spcFirstLastPara="1" wrap="square" lIns="91425" tIns="45700" rIns="91425" bIns="45700" anchor="t" anchorCtr="0">
            <a:spAutoFit/>
          </a:bodyPr>
          <a:lstStyle/>
          <a:p>
            <a:pPr algn="just"/>
            <a:r>
              <a:rPr lang="it-IT" sz="2300" b="1" dirty="0">
                <a:solidFill>
                  <a:schemeClr val="dk1"/>
                </a:solidFill>
                <a:latin typeface="+mn-lt"/>
                <a:ea typeface="Helvetica Neue"/>
                <a:cs typeface="Helvetica Neue"/>
                <a:sym typeface="Helvetica Neue"/>
              </a:rPr>
              <a:t>Comportamento online responsabile: </a:t>
            </a:r>
            <a:r>
              <a:rPr lang="it-IT" sz="2300" dirty="0">
                <a:solidFill>
                  <a:schemeClr val="dk1"/>
                </a:solidFill>
                <a:latin typeface="+mn-lt"/>
                <a:ea typeface="Helvetica Neue"/>
                <a:cs typeface="Helvetica Neue"/>
                <a:sym typeface="Helvetica Neue"/>
              </a:rPr>
              <a:t>Avere imparato a praticare un comportamento online responsabile, seguendo le regole stabilite dalla netiquette. Aver preso nota delle linee guida per evitare rischi come l'uso eccessivo e l'alienazione, l'agire in base alla FOMO, la condivisione di Fake News</a:t>
            </a:r>
            <a:endParaRPr lang="en-GB" sz="2300" dirty="0">
              <a:latin typeface="+mn-lt"/>
            </a:endParaRPr>
          </a:p>
        </p:txBody>
      </p:sp>
      <p:sp>
        <p:nvSpPr>
          <p:cNvPr id="19" name="Google Shape;101;p4"/>
          <p:cNvSpPr txBox="1"/>
          <p:nvPr/>
        </p:nvSpPr>
        <p:spPr>
          <a:xfrm>
            <a:off x="2056016" y="7697311"/>
            <a:ext cx="10070668" cy="11541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300" b="1" i="0" dirty="0">
                <a:effectLst/>
                <a:latin typeface="Arial" panose="020B0604020202020204" pitchFamily="34" charset="0"/>
                <a:cs typeface="Arial" panose="020B0604020202020204" pitchFamily="34" charset="0"/>
              </a:rPr>
              <a:t>Alfabetizzazione digitale e comunicazione: </a:t>
            </a:r>
            <a:r>
              <a:rPr lang="it-IT" sz="2300" i="0" dirty="0">
                <a:effectLst/>
                <a:latin typeface="Arial" panose="020B0604020202020204" pitchFamily="34" charset="0"/>
                <a:cs typeface="Arial" panose="020B0604020202020204" pitchFamily="34" charset="0"/>
              </a:rPr>
              <a:t>Aver sviluppato competenze digitali che consentono di navigare efficacemente nelle tecnologie digitali, di valutare criticamente i contenuti digitali e di comunicare e collaborare online</a:t>
            </a:r>
            <a:endParaRPr lang="en-GB" sz="2300" dirty="0">
              <a:latin typeface="Arial" panose="020B0604020202020204" pitchFamily="34" charset="0"/>
              <a:cs typeface="Arial" panose="020B0604020202020204" pitchFamily="34" charset="0"/>
            </a:endParaRPr>
          </a:p>
        </p:txBody>
      </p:sp>
      <p:sp>
        <p:nvSpPr>
          <p:cNvPr id="20" name="Hexagon 19"/>
          <p:cNvSpPr/>
          <p:nvPr/>
        </p:nvSpPr>
        <p:spPr>
          <a:xfrm>
            <a:off x="1663395" y="39068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Hexagon 20"/>
          <p:cNvSpPr/>
          <p:nvPr/>
        </p:nvSpPr>
        <p:spPr>
          <a:xfrm>
            <a:off x="1664190" y="587935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663395" y="785185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6685" y="341733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5;p4">
            <a:extLst>
              <a:ext uri="{FF2B5EF4-FFF2-40B4-BE49-F238E27FC236}">
                <a16:creationId xmlns:a16="http://schemas.microsoft.com/office/drawing/2014/main" id="{22EAC180-4C85-92E7-A521-B329D9FED84D}"/>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Ben fatto! Ora ne sai di più su:</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9FF7670F-C914-A3A8-A668-F48A01CC57D1}"/>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it-IT" sz="4800" b="1" dirty="0">
                <a:solidFill>
                  <a:schemeClr val="accent4"/>
                </a:solidFill>
                <a:latin typeface="+mn-lt"/>
                <a:ea typeface="Helvetica Neue"/>
                <a:cs typeface="Helvetica Neue"/>
                <a:sym typeface="Helvetica Neue"/>
              </a:rPr>
              <a:t>Riassumendo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it-IT" sz="5400" b="1" dirty="0">
                <a:solidFill>
                  <a:schemeClr val="tx1"/>
                </a:solidFill>
                <a:latin typeface="+mn-lt"/>
                <a:ea typeface="Helvetica Neue"/>
                <a:cs typeface="Helvetica Neue"/>
                <a:sym typeface="Helvetica Neue"/>
              </a:rPr>
              <a:t>Grazie</a:t>
            </a:r>
            <a:r>
              <a:rPr lang="en-GB" sz="5400" b="1" dirty="0">
                <a:solidFill>
                  <a:schemeClr val="tx1"/>
                </a:solidFill>
                <a:latin typeface="+mn-lt"/>
                <a:ea typeface="Helvetica Neue"/>
                <a:cs typeface="Helvetica Neue"/>
                <a:sym typeface="Helvetica Neue"/>
              </a:rPr>
              <a:t>!</a:t>
            </a:r>
            <a:endParaRPr lang="en-GB"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143" y="2850294"/>
            <a:ext cx="5737714" cy="2435384"/>
          </a:xfrm>
          <a:prstGeom prst="rect">
            <a:avLst/>
          </a:prstGeom>
          <a:noFill/>
          <a:ln>
            <a:noFill/>
          </a:ln>
        </p:spPr>
      </p:pic>
      <p:sp>
        <p:nvSpPr>
          <p:cNvPr id="6" name="Rectangle 5"/>
          <p:cNvSpPr/>
          <p:nvPr/>
        </p:nvSpPr>
        <p:spPr>
          <a:xfrm>
            <a:off x="7346358" y="5792612"/>
            <a:ext cx="3595284" cy="473717"/>
          </a:xfrm>
          <a:prstGeom prst="rect">
            <a:avLst/>
          </a:prstGeom>
        </p:spPr>
        <p:txBody>
          <a:bodyPr wrap="square">
            <a:spAutoFit/>
          </a:bodyPr>
          <a:lstStyle/>
          <a:p>
            <a:r>
              <a:rPr lang="en-GB" sz="2400" b="1" dirty="0">
                <a:solidFill>
                  <a:srgbClr val="00CCFF"/>
                </a:solidFill>
                <a:latin typeface="+mn-lt"/>
              </a:rPr>
              <a:t>www.digital-boomer.eu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2056018" y="3881316"/>
            <a:ext cx="1196478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chemeClr val="dk1"/>
                </a:solidFill>
                <a:latin typeface="+mn-lt"/>
                <a:ea typeface="Helvetica Neue"/>
                <a:cs typeface="Helvetica Neue"/>
                <a:sym typeface="Helvetica Neue"/>
              </a:rPr>
              <a:t>Comprendere </a:t>
            </a:r>
            <a:r>
              <a:rPr lang="it-IT" sz="2400" dirty="0">
                <a:solidFill>
                  <a:schemeClr val="dk1"/>
                </a:solidFill>
                <a:latin typeface="+mn-lt"/>
                <a:ea typeface="Helvetica Neue"/>
                <a:cs typeface="Helvetica Neue"/>
                <a:sym typeface="Helvetica Neue"/>
              </a:rPr>
              <a:t>il concetto di </a:t>
            </a:r>
            <a:r>
              <a:rPr lang="it-IT" sz="2400" b="1" dirty="0">
                <a:solidFill>
                  <a:schemeClr val="dk1"/>
                </a:solidFill>
                <a:latin typeface="+mn-lt"/>
                <a:ea typeface="Helvetica Neue"/>
                <a:cs typeface="Helvetica Neue"/>
                <a:sym typeface="Helvetica Neue"/>
              </a:rPr>
              <a:t>identità digitale </a:t>
            </a:r>
            <a:r>
              <a:rPr lang="it-IT" sz="2400" dirty="0">
                <a:solidFill>
                  <a:schemeClr val="dk1"/>
                </a:solidFill>
                <a:latin typeface="+mn-lt"/>
                <a:ea typeface="Helvetica Neue"/>
                <a:cs typeface="Helvetica Neue"/>
                <a:sym typeface="Helvetica Neue"/>
              </a:rPr>
              <a:t>e i suoi </a:t>
            </a:r>
            <a:r>
              <a:rPr lang="it-IT" sz="2400" b="1" dirty="0">
                <a:solidFill>
                  <a:schemeClr val="dk1"/>
                </a:solidFill>
                <a:latin typeface="+mn-lt"/>
                <a:ea typeface="Helvetica Neue"/>
                <a:cs typeface="Helvetica Neue"/>
                <a:sym typeface="Helvetica Neue"/>
              </a:rPr>
              <a:t>elementi chiave</a:t>
            </a:r>
            <a:endParaRPr lang="en-GB" b="1" dirty="0">
              <a:latin typeface="+mn-lt"/>
            </a:endParaRPr>
          </a:p>
        </p:txBody>
      </p:sp>
      <p:sp>
        <p:nvSpPr>
          <p:cNvPr id="100" name="Google Shape;100;p4"/>
          <p:cNvSpPr txBox="1"/>
          <p:nvPr/>
        </p:nvSpPr>
        <p:spPr>
          <a:xfrm>
            <a:off x="2056017" y="4520953"/>
            <a:ext cx="1221515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mn-lt"/>
                <a:ea typeface="Helvetica Neue"/>
                <a:cs typeface="Helvetica Neue"/>
                <a:sym typeface="Helvetica Neue"/>
              </a:rPr>
              <a:t>Riconoscere l'importanza di </a:t>
            </a:r>
            <a:r>
              <a:rPr lang="it-IT" sz="2400" b="1" dirty="0">
                <a:solidFill>
                  <a:schemeClr val="dk1"/>
                </a:solidFill>
                <a:latin typeface="+mn-lt"/>
                <a:ea typeface="Helvetica Neue"/>
                <a:cs typeface="Helvetica Neue"/>
                <a:sym typeface="Helvetica Neue"/>
              </a:rPr>
              <a:t>gestire e proteggere </a:t>
            </a:r>
            <a:r>
              <a:rPr lang="it-IT" sz="2400" dirty="0">
                <a:solidFill>
                  <a:schemeClr val="dk1"/>
                </a:solidFill>
                <a:latin typeface="+mn-lt"/>
                <a:ea typeface="Helvetica Neue"/>
                <a:cs typeface="Helvetica Neue"/>
                <a:sym typeface="Helvetica Neue"/>
              </a:rPr>
              <a:t>la propria </a:t>
            </a:r>
            <a:r>
              <a:rPr lang="it-IT" sz="2400" b="1" dirty="0">
                <a:solidFill>
                  <a:schemeClr val="dk1"/>
                </a:solidFill>
                <a:latin typeface="+mn-lt"/>
                <a:ea typeface="Helvetica Neue"/>
                <a:cs typeface="Helvetica Neue"/>
                <a:sym typeface="Helvetica Neue"/>
              </a:rPr>
              <a:t>identità digitale</a:t>
            </a:r>
            <a:endParaRPr lang="en-GB" b="1" dirty="0">
              <a:latin typeface="+mn-lt"/>
            </a:endParaRPr>
          </a:p>
        </p:txBody>
      </p:sp>
      <p:sp>
        <p:nvSpPr>
          <p:cNvPr id="101" name="Google Shape;101;p4"/>
          <p:cNvSpPr txBox="1"/>
          <p:nvPr/>
        </p:nvSpPr>
        <p:spPr>
          <a:xfrm>
            <a:off x="2056017" y="5160589"/>
            <a:ext cx="147401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chemeClr val="dk1"/>
                </a:solidFill>
                <a:latin typeface="+mn-lt"/>
                <a:ea typeface="Helvetica Neue"/>
                <a:cs typeface="Helvetica Neue"/>
                <a:sym typeface="Helvetica Neue"/>
              </a:rPr>
              <a:t>Stabilire e mantenere una presenza online </a:t>
            </a:r>
            <a:r>
              <a:rPr lang="it-IT" sz="2400" dirty="0">
                <a:solidFill>
                  <a:schemeClr val="dk1"/>
                </a:solidFill>
                <a:latin typeface="+mn-lt"/>
                <a:ea typeface="Helvetica Neue"/>
                <a:cs typeface="Helvetica Neue"/>
                <a:sym typeface="Helvetica Neue"/>
              </a:rPr>
              <a:t>positiva e autentica</a:t>
            </a:r>
            <a:endParaRPr lang="en-GB" dirty="0">
              <a:latin typeface="+mn-lt"/>
            </a:endParaRPr>
          </a:p>
        </p:txBody>
      </p:sp>
      <p:sp>
        <p:nvSpPr>
          <p:cNvPr id="105" name="Google Shape;105;p4"/>
          <p:cNvSpPr txBox="1"/>
          <p:nvPr/>
        </p:nvSpPr>
        <p:spPr>
          <a:xfrm>
            <a:off x="1277086" y="2835882"/>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Al termine di questo modulo sarai in grado di:</a:t>
            </a:r>
            <a:endParaRPr lang="en-GB" dirty="0">
              <a:latin typeface="+mn-lt"/>
              <a:ea typeface="Helvetica Neue"/>
              <a:cs typeface="Helvetica Neue"/>
              <a:sym typeface="Helvetica Neue"/>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7" t="3030" r="5631" b="2981"/>
          <a:stretch/>
        </p:blipFill>
        <p:spPr bwMode="auto">
          <a:xfrm>
            <a:off x="13670422" y="5415908"/>
            <a:ext cx="3789663" cy="38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491817" y="404014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491817" y="46797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Hexagon 14"/>
          <p:cNvSpPr/>
          <p:nvPr/>
        </p:nvSpPr>
        <p:spPr>
          <a:xfrm>
            <a:off x="1487721" y="531942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accent4"/>
                </a:solidFill>
                <a:latin typeface="+mn-lt"/>
                <a:ea typeface="Helvetica Neue"/>
                <a:cs typeface="Helvetica Neue"/>
                <a:sym typeface="Helvetica Neue"/>
              </a:rPr>
              <a:t>Obiettivi</a:t>
            </a:r>
            <a:endParaRPr lang="it-IT" dirty="0">
              <a:solidFill>
                <a:schemeClr val="accent4"/>
              </a:solidFill>
              <a:latin typeface="+mn-lt"/>
            </a:endParaRPr>
          </a:p>
        </p:txBody>
      </p:sp>
      <p:sp>
        <p:nvSpPr>
          <p:cNvPr id="4" name="Google Shape;99;p4">
            <a:extLst>
              <a:ext uri="{FF2B5EF4-FFF2-40B4-BE49-F238E27FC236}">
                <a16:creationId xmlns:a16="http://schemas.microsoft.com/office/drawing/2014/main" id="{A1F49313-2AC6-057A-3394-D3435850D901}"/>
              </a:ext>
            </a:extLst>
          </p:cNvPr>
          <p:cNvSpPr txBox="1"/>
          <p:nvPr/>
        </p:nvSpPr>
        <p:spPr>
          <a:xfrm>
            <a:off x="2056017" y="5800225"/>
            <a:ext cx="95282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chemeClr val="dk1"/>
                </a:solidFill>
                <a:latin typeface="+mn-lt"/>
                <a:ea typeface="Helvetica Neue"/>
                <a:cs typeface="Helvetica Neue"/>
                <a:sym typeface="Helvetica Neue"/>
              </a:rPr>
              <a:t>Comprendere </a:t>
            </a:r>
            <a:r>
              <a:rPr lang="it-IT" sz="2400" dirty="0">
                <a:solidFill>
                  <a:schemeClr val="dk1"/>
                </a:solidFill>
                <a:latin typeface="+mn-lt"/>
                <a:ea typeface="Helvetica Neue"/>
                <a:cs typeface="Helvetica Neue"/>
                <a:sym typeface="Helvetica Neue"/>
              </a:rPr>
              <a:t>le sfumature e le sfide </a:t>
            </a:r>
            <a:r>
              <a:rPr lang="it-IT" sz="2400" b="1" dirty="0">
                <a:solidFill>
                  <a:schemeClr val="dk1"/>
                </a:solidFill>
                <a:latin typeface="+mn-lt"/>
                <a:ea typeface="Helvetica Neue"/>
                <a:cs typeface="Helvetica Neue"/>
                <a:sym typeface="Helvetica Neue"/>
              </a:rPr>
              <a:t>delle interazioni digitali</a:t>
            </a:r>
            <a:endParaRPr lang="en-GB" b="1" dirty="0">
              <a:latin typeface="+mn-lt"/>
            </a:endParaRPr>
          </a:p>
        </p:txBody>
      </p:sp>
      <p:sp>
        <p:nvSpPr>
          <p:cNvPr id="5" name="Google Shape;100;p4">
            <a:extLst>
              <a:ext uri="{FF2B5EF4-FFF2-40B4-BE49-F238E27FC236}">
                <a16:creationId xmlns:a16="http://schemas.microsoft.com/office/drawing/2014/main" id="{C6AF5D85-5CB5-1DB4-A87C-02BA658291F6}"/>
              </a:ext>
            </a:extLst>
          </p:cNvPr>
          <p:cNvSpPr txBox="1"/>
          <p:nvPr/>
        </p:nvSpPr>
        <p:spPr>
          <a:xfrm>
            <a:off x="2056015" y="6441034"/>
            <a:ext cx="1196478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chemeClr val="dk1"/>
                </a:solidFill>
                <a:latin typeface="+mn-lt"/>
                <a:ea typeface="Helvetica Neue"/>
                <a:cs typeface="Helvetica Neue"/>
                <a:sym typeface="Helvetica Neue"/>
              </a:rPr>
              <a:t>Applicare strategie </a:t>
            </a:r>
            <a:r>
              <a:rPr lang="it-IT" sz="2400" dirty="0">
                <a:solidFill>
                  <a:schemeClr val="dk1"/>
                </a:solidFill>
                <a:latin typeface="+mn-lt"/>
                <a:ea typeface="Helvetica Neue"/>
                <a:cs typeface="Helvetica Neue"/>
                <a:sym typeface="Helvetica Neue"/>
              </a:rPr>
              <a:t>per una </a:t>
            </a:r>
            <a:r>
              <a:rPr lang="it-IT" sz="2400" b="1" dirty="0">
                <a:solidFill>
                  <a:schemeClr val="dk1"/>
                </a:solidFill>
                <a:latin typeface="+mn-lt"/>
                <a:ea typeface="Helvetica Neue"/>
                <a:cs typeface="Helvetica Neue"/>
                <a:sym typeface="Helvetica Neue"/>
              </a:rPr>
              <a:t>comunicazione digitale </a:t>
            </a:r>
            <a:r>
              <a:rPr lang="it-IT" sz="2400" dirty="0">
                <a:solidFill>
                  <a:schemeClr val="dk1"/>
                </a:solidFill>
                <a:latin typeface="+mn-lt"/>
                <a:ea typeface="Helvetica Neue"/>
                <a:cs typeface="Helvetica Neue"/>
                <a:sym typeface="Helvetica Neue"/>
              </a:rPr>
              <a:t>chiara, concisa e responsabile</a:t>
            </a:r>
            <a:endParaRPr lang="en-GB" dirty="0">
              <a:latin typeface="+mn-lt"/>
            </a:endParaRPr>
          </a:p>
        </p:txBody>
      </p:sp>
      <p:sp>
        <p:nvSpPr>
          <p:cNvPr id="6" name="Google Shape;101;p4">
            <a:extLst>
              <a:ext uri="{FF2B5EF4-FFF2-40B4-BE49-F238E27FC236}">
                <a16:creationId xmlns:a16="http://schemas.microsoft.com/office/drawing/2014/main" id="{F617E14B-0D60-D216-3F6F-39B221B69827}"/>
              </a:ext>
            </a:extLst>
          </p:cNvPr>
          <p:cNvSpPr txBox="1"/>
          <p:nvPr/>
        </p:nvSpPr>
        <p:spPr>
          <a:xfrm>
            <a:off x="2056014" y="7079519"/>
            <a:ext cx="1161440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chemeClr val="dk1"/>
                </a:solidFill>
                <a:latin typeface="+mn-lt"/>
                <a:ea typeface="Helvetica Neue"/>
                <a:cs typeface="Helvetica Neue"/>
                <a:sym typeface="Helvetica Neue"/>
              </a:rPr>
              <a:t>Gestire ed evitare i rischi </a:t>
            </a:r>
            <a:r>
              <a:rPr lang="it-IT" sz="2400" dirty="0">
                <a:solidFill>
                  <a:schemeClr val="dk1"/>
                </a:solidFill>
                <a:latin typeface="+mn-lt"/>
                <a:ea typeface="Helvetica Neue"/>
                <a:cs typeface="Helvetica Neue"/>
                <a:sym typeface="Helvetica Neue"/>
              </a:rPr>
              <a:t>legati a un </a:t>
            </a:r>
            <a:r>
              <a:rPr lang="it-IT" sz="2400" b="1" dirty="0">
                <a:solidFill>
                  <a:schemeClr val="dk1"/>
                </a:solidFill>
                <a:latin typeface="+mn-lt"/>
                <a:ea typeface="Helvetica Neue"/>
                <a:cs typeface="Helvetica Neue"/>
                <a:sym typeface="Helvetica Neue"/>
              </a:rPr>
              <a:t>coinvolgimento online </a:t>
            </a:r>
            <a:r>
              <a:rPr lang="it-IT" sz="2400" dirty="0">
                <a:solidFill>
                  <a:schemeClr val="dk1"/>
                </a:solidFill>
                <a:latin typeface="+mn-lt"/>
                <a:ea typeface="Helvetica Neue"/>
                <a:cs typeface="Helvetica Neue"/>
                <a:sym typeface="Helvetica Neue"/>
              </a:rPr>
              <a:t>non responsabile</a:t>
            </a:r>
            <a:endParaRPr lang="en-GB" dirty="0">
              <a:latin typeface="+mn-lt"/>
            </a:endParaRPr>
          </a:p>
        </p:txBody>
      </p:sp>
      <p:sp>
        <p:nvSpPr>
          <p:cNvPr id="7" name="Hexagon 1">
            <a:extLst>
              <a:ext uri="{FF2B5EF4-FFF2-40B4-BE49-F238E27FC236}">
                <a16:creationId xmlns:a16="http://schemas.microsoft.com/office/drawing/2014/main" id="{29A387FD-6245-24A8-CB94-BDE64F3B456A}"/>
              </a:ext>
            </a:extLst>
          </p:cNvPr>
          <p:cNvSpPr/>
          <p:nvPr/>
        </p:nvSpPr>
        <p:spPr>
          <a:xfrm>
            <a:off x="1491815" y="5959057"/>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Hexagon 13">
            <a:extLst>
              <a:ext uri="{FF2B5EF4-FFF2-40B4-BE49-F238E27FC236}">
                <a16:creationId xmlns:a16="http://schemas.microsoft.com/office/drawing/2014/main" id="{078EA902-0AA2-F872-F785-443DA981C8E3}"/>
              </a:ext>
            </a:extLst>
          </p:cNvPr>
          <p:cNvSpPr/>
          <p:nvPr/>
        </p:nvSpPr>
        <p:spPr>
          <a:xfrm>
            <a:off x="1491815" y="659869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Hexagon 14">
            <a:extLst>
              <a:ext uri="{FF2B5EF4-FFF2-40B4-BE49-F238E27FC236}">
                <a16:creationId xmlns:a16="http://schemas.microsoft.com/office/drawing/2014/main" id="{916C5AD1-E624-93CD-4611-1722C19F33CC}"/>
              </a:ext>
            </a:extLst>
          </p:cNvPr>
          <p:cNvSpPr/>
          <p:nvPr/>
        </p:nvSpPr>
        <p:spPr>
          <a:xfrm>
            <a:off x="1487719" y="7238331"/>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6000" b="1" dirty="0">
                <a:solidFill>
                  <a:srgbClr val="58CDFC"/>
                </a:solidFill>
                <a:latin typeface="+mn-lt"/>
                <a:ea typeface="Helvetica Neue"/>
                <a:cs typeface="Helvetica Neue"/>
                <a:sym typeface="Helvetica Neue"/>
              </a:rPr>
              <a:t>Unità 1</a:t>
            </a:r>
            <a:endParaRPr lang="it-IT"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1930309" y="2835882"/>
            <a:ext cx="14427381"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it-IT" sz="4800" b="1" dirty="0">
                <a:solidFill>
                  <a:schemeClr val="dk1"/>
                </a:solidFill>
                <a:latin typeface="+mn-lt"/>
                <a:ea typeface="Helvetica Neue"/>
                <a:cs typeface="Helvetica Neue"/>
                <a:sym typeface="Helvetica Neue"/>
              </a:rPr>
              <a:t>Creare e proteggere la propria identità digitale</a:t>
            </a:r>
            <a:endParaRPr lang="en-GB" sz="4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26085"/>
            <a:ext cx="16033452" cy="61247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chemeClr val="accent4"/>
                </a:solidFill>
                <a:latin typeface="+mn-lt"/>
                <a:ea typeface="Helvetica Neue"/>
                <a:cs typeface="Helvetica Neue"/>
                <a:sym typeface="Helvetica Neue"/>
              </a:rPr>
              <a:t>Che cos'è l'identità digitale?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L'identità digitale è comunemente intesa come </a:t>
            </a:r>
            <a:r>
              <a:rPr lang="it-IT" sz="2400" b="1" dirty="0">
                <a:solidFill>
                  <a:schemeClr val="accent4"/>
                </a:solidFill>
                <a:latin typeface="+mn-lt"/>
                <a:ea typeface="Helvetica Neue"/>
                <a:cs typeface="Helvetica Neue"/>
                <a:sym typeface="Helvetica Neue"/>
              </a:rPr>
              <a:t>una connessione unica tra un'entità e la sua presenza online.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457200" marR="0" lvl="0" indent="-457200" algn="ctr" rtl="0">
              <a:spcBef>
                <a:spcPts val="0"/>
              </a:spcBef>
              <a:spcAft>
                <a:spcPts val="0"/>
              </a:spcAft>
              <a:buFont typeface="Wingdings" pitchFamily="2" charset="2"/>
              <a:buChar char="à"/>
            </a:pPr>
            <a:r>
              <a:rPr lang="it-IT" sz="2800" b="1" dirty="0">
                <a:solidFill>
                  <a:srgbClr val="58CDFC"/>
                </a:solidFill>
                <a:latin typeface="+mn-lt"/>
                <a:ea typeface="Helvetica Neue"/>
                <a:cs typeface="Helvetica Neue"/>
                <a:sym typeface="Helvetica Neue"/>
              </a:rPr>
              <a:t>Relazione One-to-One</a:t>
            </a:r>
          </a:p>
          <a:p>
            <a:pPr marR="0" lvl="0" algn="just" rtl="0">
              <a:spcBef>
                <a:spcPts val="0"/>
              </a:spcBef>
              <a:spcAft>
                <a:spcPts val="0"/>
              </a:spcAft>
            </a:pPr>
            <a:endParaRPr lang="en-GB" sz="2400" b="1" dirty="0">
              <a:solidFill>
                <a:srgbClr val="58CDFC"/>
              </a:solidFill>
              <a:latin typeface="+mn-lt"/>
              <a:ea typeface="Helvetica Neue"/>
              <a:cs typeface="Helvetica Neue"/>
              <a:sym typeface="Helvetica Neue"/>
            </a:endParaRPr>
          </a:p>
          <a:p>
            <a:pPr lvl="0" algn="just"/>
            <a:r>
              <a:rPr lang="it-IT" sz="2400" dirty="0">
                <a:solidFill>
                  <a:schemeClr val="accent4"/>
                </a:solidFill>
                <a:latin typeface="+mn-lt"/>
                <a:ea typeface="Helvetica Neue"/>
                <a:cs typeface="Helvetica Neue"/>
                <a:sym typeface="Helvetica Neue"/>
              </a:rPr>
              <a:t>La propria identità digitale si </a:t>
            </a:r>
            <a:r>
              <a:rPr lang="it-IT" sz="2400" b="1" dirty="0">
                <a:solidFill>
                  <a:schemeClr val="accent4"/>
                </a:solidFill>
                <a:latin typeface="+mn-lt"/>
                <a:ea typeface="Helvetica Neue"/>
                <a:cs typeface="Helvetica Neue"/>
                <a:sym typeface="Helvetica Neue"/>
              </a:rPr>
              <a:t>stabilisce attraverso la presenza online </a:t>
            </a:r>
            <a:r>
              <a:rPr lang="it-IT" sz="2400" dirty="0">
                <a:solidFill>
                  <a:schemeClr val="accent4"/>
                </a:solidFill>
                <a:latin typeface="+mn-lt"/>
                <a:ea typeface="Helvetica Neue"/>
                <a:cs typeface="Helvetica Neue"/>
                <a:sym typeface="Helvetica Neue"/>
              </a:rPr>
              <a:t>e si sviluppa attraverso le </a:t>
            </a:r>
            <a:r>
              <a:rPr lang="it-IT" sz="2400" b="1" dirty="0">
                <a:solidFill>
                  <a:schemeClr val="accent4"/>
                </a:solidFill>
                <a:latin typeface="+mn-lt"/>
                <a:ea typeface="Helvetica Neue"/>
                <a:cs typeface="Helvetica Neue"/>
                <a:sym typeface="Helvetica Neue"/>
              </a:rPr>
              <a:t>interazioni e </a:t>
            </a:r>
            <a:r>
              <a:rPr lang="it-IT" sz="2400" dirty="0">
                <a:solidFill>
                  <a:schemeClr val="accent4"/>
                </a:solidFill>
                <a:latin typeface="+mn-lt"/>
                <a:ea typeface="Helvetica Neue"/>
                <a:cs typeface="Helvetica Neue"/>
                <a:sym typeface="Helvetica Neue"/>
              </a:rPr>
              <a:t>quindi le </a:t>
            </a:r>
            <a:r>
              <a:rPr lang="it-IT" sz="2400" b="1" dirty="0">
                <a:solidFill>
                  <a:schemeClr val="accent4"/>
                </a:solidFill>
                <a:latin typeface="+mn-lt"/>
                <a:ea typeface="Helvetica Neue"/>
                <a:cs typeface="Helvetica Neue"/>
                <a:sym typeface="Helvetica Neue"/>
              </a:rPr>
              <a:t>attività.</a:t>
            </a:r>
            <a:endParaRPr lang="it-IT" sz="2400" dirty="0">
              <a:solidFill>
                <a:schemeClr val="accent4"/>
              </a:solidFill>
              <a:latin typeface="+mn-lt"/>
              <a:ea typeface="Helvetica Neue"/>
              <a:cs typeface="Helvetica Neue"/>
              <a:sym typeface="Helvetica Neue"/>
            </a:endParaRPr>
          </a:p>
          <a:p>
            <a:pPr lvl="0" algn="just"/>
            <a:endParaRPr lang="it-IT" sz="2400" b="1" dirty="0">
              <a:solidFill>
                <a:schemeClr val="accent4"/>
              </a:solidFill>
              <a:latin typeface="+mn-lt"/>
              <a:ea typeface="Helvetica Neue"/>
              <a:cs typeface="Helvetica Neue"/>
              <a:sym typeface="Helvetica Neue"/>
            </a:endParaRPr>
          </a:p>
          <a:p>
            <a:pPr marR="0" lvl="0" algn="just" rtl="0">
              <a:spcBef>
                <a:spcPts val="0"/>
              </a:spcBef>
              <a:spcAft>
                <a:spcPts val="0"/>
              </a:spcAft>
            </a:pPr>
            <a:r>
              <a:rPr lang="it-IT" sz="2400" b="1" dirty="0">
                <a:solidFill>
                  <a:schemeClr val="accent4"/>
                </a:solidFill>
                <a:latin typeface="+mn-lt"/>
                <a:ea typeface="Helvetica Neue"/>
                <a:cs typeface="Helvetica Neue"/>
                <a:sym typeface="Helvetica Neue"/>
              </a:rPr>
              <a:t>Questo concetto va oltre quello di semplice utente </a:t>
            </a:r>
            <a:r>
              <a:rPr lang="it-IT" sz="2400" dirty="0">
                <a:solidFill>
                  <a:schemeClr val="accent4"/>
                </a:solidFill>
                <a:latin typeface="+mn-lt"/>
                <a:ea typeface="Helvetica Neue"/>
                <a:cs typeface="Helvetica Neue"/>
                <a:sym typeface="Helvetica Neue"/>
              </a:rPr>
              <a:t>e si addentra nelle complessità della presenza digitale di un individuo.</a:t>
            </a:r>
            <a:endParaRPr lang="en-GB" sz="2400" dirty="0">
              <a:solidFill>
                <a:schemeClr val="accent4"/>
              </a:solidFill>
              <a:latin typeface="+mn-lt"/>
              <a:ea typeface="Helvetica Neue"/>
              <a:cs typeface="Helvetica Neue"/>
              <a:sym typeface="Helvetica Neue"/>
            </a:endParaRPr>
          </a:p>
          <a:p>
            <a:pPr algn="just"/>
            <a:endParaRPr lang="en-GB" sz="2400" dirty="0">
              <a:solidFill>
                <a:schemeClr val="accent4"/>
              </a:solidFill>
              <a:latin typeface="+mn-lt"/>
              <a:ea typeface="Helvetica Neue"/>
              <a:cs typeface="Helvetica Neue"/>
              <a:sym typeface="Helvetica Neue"/>
            </a:endParaRPr>
          </a:p>
          <a:p>
            <a:pPr marR="0" lvl="0" algn="just" rtl="0">
              <a:spcBef>
                <a:spcPts val="0"/>
              </a:spcBef>
              <a:spcAft>
                <a:spcPts val="0"/>
              </a:spcAft>
            </a:pPr>
            <a:r>
              <a:rPr lang="it-IT" sz="2400" dirty="0">
                <a:solidFill>
                  <a:schemeClr val="accent4"/>
                </a:solidFill>
                <a:latin typeface="+mn-lt"/>
                <a:ea typeface="Helvetica Neue"/>
                <a:cs typeface="Helvetica Neue"/>
                <a:sym typeface="Helvetica Neue"/>
              </a:rPr>
              <a:t>Mentre l'utente rappresenta chiunque si impegni effettivamente sulle piattaforme digitali</a:t>
            </a:r>
            <a:r>
              <a:rPr lang="it-IT" sz="2400" b="1" dirty="0">
                <a:solidFill>
                  <a:schemeClr val="accent4"/>
                </a:solidFill>
                <a:latin typeface="+mn-lt"/>
                <a:ea typeface="Helvetica Neue"/>
                <a:cs typeface="Helvetica Neue"/>
                <a:sym typeface="Helvetica Neue"/>
              </a:rPr>
              <a:t>, l'identità digitale si riferisce agli attributi specifici, ai profili e alla reputazione </a:t>
            </a:r>
            <a:r>
              <a:rPr lang="it-IT" sz="2400" dirty="0">
                <a:solidFill>
                  <a:schemeClr val="accent4"/>
                </a:solidFill>
                <a:latin typeface="+mn-lt"/>
                <a:ea typeface="Helvetica Neue"/>
                <a:cs typeface="Helvetica Neue"/>
                <a:sym typeface="Helvetica Neue"/>
              </a:rPr>
              <a:t>associati alla suddetta presenza digitale.</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1569620"/>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dk1"/>
                </a:solidFill>
                <a:latin typeface="+mn-lt"/>
                <a:ea typeface="Helvetica Neue"/>
                <a:cs typeface="Helvetica Neue"/>
                <a:sym typeface="Helvetica Neue"/>
              </a:rPr>
              <a:t>Creare e proteggere la propria identità digitale</a:t>
            </a:r>
            <a:endParaRPr lang="en-GB" sz="4800" b="1" dirty="0">
              <a:latin typeface="+mn-lt"/>
            </a:endParaRPr>
          </a:p>
          <a:p>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42673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4324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Questa relazione One-to-One tra un'entità e la sua presenza online è una </a:t>
            </a:r>
            <a:r>
              <a:rPr lang="it-IT" sz="2400" b="1" dirty="0">
                <a:solidFill>
                  <a:schemeClr val="accent4"/>
                </a:solidFill>
                <a:latin typeface="+mn-lt"/>
                <a:ea typeface="Helvetica Neue"/>
                <a:cs typeface="Helvetica Neue"/>
                <a:sym typeface="Helvetica Neue"/>
              </a:rPr>
              <a:t>relazione basata sui dati.</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L'identità digitale comprende infatti i </a:t>
            </a:r>
            <a:r>
              <a:rPr lang="it-IT" sz="2400" b="1" dirty="0">
                <a:solidFill>
                  <a:schemeClr val="accent4"/>
                </a:solidFill>
                <a:latin typeface="+mn-lt"/>
                <a:ea typeface="Helvetica Neue"/>
                <a:cs typeface="Helvetica Neue"/>
                <a:sym typeface="Helvetica Neue"/>
              </a:rPr>
              <a:t>dati e le informazioni utilizzate dai sistemi informatici </a:t>
            </a:r>
            <a:r>
              <a:rPr lang="it-IT" sz="2400" dirty="0">
                <a:solidFill>
                  <a:schemeClr val="accent4"/>
                </a:solidFill>
                <a:latin typeface="+mn-lt"/>
                <a:ea typeface="Helvetica Neue"/>
                <a:cs typeface="Helvetica Neue"/>
                <a:sym typeface="Helvetica Neue"/>
              </a:rPr>
              <a:t>per riferirsi a entità esterne, come persone, organizzazioni, applicazioni, dispositivi. </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ctr" rtl="0">
              <a:spcBef>
                <a:spcPts val="0"/>
              </a:spcBef>
              <a:spcAft>
                <a:spcPts val="0"/>
              </a:spcAft>
              <a:buNone/>
            </a:pPr>
            <a:r>
              <a:rPr lang="en-GB" sz="2400" b="1" dirty="0">
                <a:solidFill>
                  <a:schemeClr val="accent4"/>
                </a:solidFill>
                <a:latin typeface="+mn-lt"/>
                <a:ea typeface="Helvetica Neue"/>
                <a:cs typeface="Helvetica Neue"/>
                <a:sym typeface="Helvetica Neue"/>
              </a:rPr>
              <a:t>FOCUS SUGLI INDIVIDUI</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algn="just"/>
            <a:r>
              <a:rPr lang="it-IT" sz="2400" dirty="0">
                <a:solidFill>
                  <a:schemeClr val="accent4"/>
                </a:solidFill>
                <a:latin typeface="+mn-lt"/>
                <a:ea typeface="Helvetica Neue"/>
                <a:cs typeface="Helvetica Neue"/>
                <a:sym typeface="Helvetica Neue"/>
              </a:rPr>
              <a:t>Gli individui stabiliscono la propria identità digitale attraverso la compilazione di vari dati, che si traducono in </a:t>
            </a:r>
            <a:r>
              <a:rPr lang="it-IT" sz="2400" b="1" dirty="0">
                <a:solidFill>
                  <a:schemeClr val="accent4"/>
                </a:solidFill>
                <a:latin typeface="+mn-lt"/>
                <a:ea typeface="Helvetica Neue"/>
                <a:cs typeface="Helvetica Neue"/>
                <a:sym typeface="Helvetica Neue"/>
              </a:rPr>
              <a:t>informazioni di identificazione personale. </a:t>
            </a:r>
            <a:r>
              <a:rPr lang="it-IT" sz="2400" dirty="0">
                <a:solidFill>
                  <a:schemeClr val="accent4"/>
                </a:solidFill>
                <a:latin typeface="+mn-lt"/>
                <a:ea typeface="Helvetica Neue"/>
                <a:cs typeface="Helvetica Neue"/>
                <a:sym typeface="Helvetica Neue"/>
              </a:rPr>
              <a:t>Queste ultime includono dettagli personali, credenziali e diritti associati alla presenza e alle attività online degli individui.</a:t>
            </a:r>
          </a:p>
          <a:p>
            <a:pPr algn="just"/>
            <a:endParaRPr lang="en-GB" sz="2400" dirty="0">
              <a:solidFill>
                <a:schemeClr val="accent4"/>
              </a:solidFill>
              <a:latin typeface="+mn-lt"/>
              <a:ea typeface="Helvetica Neue"/>
              <a:cs typeface="Helvetica Neue"/>
              <a:sym typeface="Helvetica Neue"/>
            </a:endParaRPr>
          </a:p>
          <a:p>
            <a:pPr algn="just"/>
            <a:r>
              <a:rPr lang="it-IT" sz="2400" dirty="0">
                <a:solidFill>
                  <a:schemeClr val="accent4"/>
                </a:solidFill>
                <a:latin typeface="+mn-lt"/>
                <a:ea typeface="Helvetica Neue"/>
                <a:cs typeface="Helvetica Neue"/>
                <a:sym typeface="Helvetica Neue"/>
              </a:rPr>
              <a:t>Comprendendo i </a:t>
            </a:r>
            <a:r>
              <a:rPr lang="it-IT" sz="2400" b="1" dirty="0">
                <a:solidFill>
                  <a:schemeClr val="accent4"/>
                </a:solidFill>
                <a:latin typeface="+mn-lt"/>
                <a:ea typeface="Helvetica Neue"/>
                <a:cs typeface="Helvetica Neue"/>
                <a:sym typeface="Helvetica Neue"/>
              </a:rPr>
              <a:t>principi e gli elementi alla base dell'identità digitale, </a:t>
            </a:r>
            <a:r>
              <a:rPr lang="it-IT" sz="2400" dirty="0">
                <a:solidFill>
                  <a:schemeClr val="accent4"/>
                </a:solidFill>
                <a:latin typeface="+mn-lt"/>
                <a:ea typeface="Helvetica Neue"/>
                <a:cs typeface="Helvetica Neue"/>
                <a:sym typeface="Helvetica Neue"/>
              </a:rPr>
              <a:t>gli individui possono prendere decisioni informate sulle loro interazioni digitali e adottare le misure necessarie per proteggere la loro </a:t>
            </a:r>
            <a:r>
              <a:rPr lang="it-IT" sz="2400" b="1" dirty="0">
                <a:solidFill>
                  <a:schemeClr val="accent4"/>
                </a:solidFill>
                <a:latin typeface="+mn-lt"/>
                <a:ea typeface="Helvetica Neue"/>
                <a:cs typeface="Helvetica Neue"/>
                <a:sym typeface="Helvetica Neue"/>
              </a:rPr>
              <a:t>privacy e sicurezza online.</a:t>
            </a:r>
            <a:endParaRPr lang="en-GB"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A8418330-CB62-C89F-402B-9C3058332E81}"/>
              </a:ext>
            </a:extLst>
          </p:cNvPr>
          <p:cNvSpPr/>
          <p:nvPr/>
        </p:nvSpPr>
        <p:spPr>
          <a:xfrm>
            <a:off x="1314306" y="4536101"/>
            <a:ext cx="2715725" cy="439524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
        <p:nvSpPr>
          <p:cNvPr id="22" name="Google Shape;105;p4">
            <a:extLst>
              <a:ext uri="{FF2B5EF4-FFF2-40B4-BE49-F238E27FC236}">
                <a16:creationId xmlns:a16="http://schemas.microsoft.com/office/drawing/2014/main" id="{A3A342EC-79DE-441B-C6A4-C09789BBBD85}"/>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Scopriamo gli </a:t>
            </a:r>
            <a:r>
              <a:rPr lang="it-IT" sz="2400" b="1" dirty="0">
                <a:solidFill>
                  <a:schemeClr val="accent4"/>
                </a:solidFill>
                <a:latin typeface="+mn-lt"/>
                <a:ea typeface="Helvetica Neue"/>
                <a:cs typeface="Helvetica Neue"/>
                <a:sym typeface="Helvetica Neue"/>
              </a:rPr>
              <a:t>elementi</a:t>
            </a:r>
            <a:r>
              <a:rPr lang="it-IT" sz="2400" dirty="0">
                <a:solidFill>
                  <a:schemeClr val="accent4"/>
                </a:solidFill>
                <a:latin typeface="+mn-lt"/>
                <a:ea typeface="Helvetica Neue"/>
                <a:cs typeface="Helvetica Neue"/>
                <a:sym typeface="Helvetica Neue"/>
              </a:rPr>
              <a:t> che contribuiscono alla propria identità digitale.</a:t>
            </a:r>
            <a:endParaRPr lang="en-GB" sz="2400" dirty="0">
              <a:solidFill>
                <a:schemeClr val="accent4"/>
              </a:solidFill>
              <a:latin typeface="+mn-lt"/>
              <a:ea typeface="Helvetica Neue"/>
              <a:cs typeface="Helvetica Neue"/>
              <a:sym typeface="Helvetica Neue"/>
            </a:endParaRPr>
          </a:p>
        </p:txBody>
      </p:sp>
      <p:sp>
        <p:nvSpPr>
          <p:cNvPr id="23" name="CasellaDiTesto 22">
            <a:extLst>
              <a:ext uri="{FF2B5EF4-FFF2-40B4-BE49-F238E27FC236}">
                <a16:creationId xmlns:a16="http://schemas.microsoft.com/office/drawing/2014/main" id="{609B2419-0165-0790-333C-446324874C3A}"/>
              </a:ext>
            </a:extLst>
          </p:cNvPr>
          <p:cNvSpPr txBox="1"/>
          <p:nvPr/>
        </p:nvSpPr>
        <p:spPr>
          <a:xfrm>
            <a:off x="1425675" y="4774168"/>
            <a:ext cx="2595564" cy="3477875"/>
          </a:xfrm>
          <a:prstGeom prst="rect">
            <a:avLst/>
          </a:prstGeom>
          <a:noFill/>
        </p:spPr>
        <p:txBody>
          <a:bodyPr wrap="square" rtlCol="0">
            <a:spAutoFit/>
          </a:bodyPr>
          <a:lstStyle/>
          <a:p>
            <a:r>
              <a:rPr lang="it-IT" sz="2000" b="1" dirty="0">
                <a:latin typeface="+mn-lt"/>
              </a:rPr>
              <a:t>Informazioni personali</a:t>
            </a:r>
          </a:p>
          <a:p>
            <a:endParaRPr lang="it-IT" sz="2000" b="1" dirty="0">
              <a:latin typeface="+mn-lt"/>
            </a:endParaRPr>
          </a:p>
          <a:p>
            <a:pPr marL="285750" indent="-285750">
              <a:buFont typeface="Arial" panose="020B0604020202020204" pitchFamily="34" charset="0"/>
              <a:buChar char="•"/>
            </a:pPr>
            <a:r>
              <a:rPr lang="it-IT" sz="2000" dirty="0">
                <a:latin typeface="+mn-lt"/>
              </a:rPr>
              <a:t>Nome e cognome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Età</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Indirizzi e numeri (fisici e non)</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Dati biometrici</a:t>
            </a:r>
          </a:p>
        </p:txBody>
      </p:sp>
    </p:spTree>
    <p:extLst>
      <p:ext uri="{BB962C8B-B14F-4D97-AF65-F5344CB8AC3E}">
        <p14:creationId xmlns:p14="http://schemas.microsoft.com/office/powerpoint/2010/main" val="264327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8712D9EB-6BCD-CA19-EE54-135864A74BBF}"/>
              </a:ext>
            </a:extLst>
          </p:cNvPr>
          <p:cNvSpPr/>
          <p:nvPr/>
        </p:nvSpPr>
        <p:spPr>
          <a:xfrm>
            <a:off x="4081318"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it-IT" sz="4800" b="1" dirty="0">
                <a:solidFill>
                  <a:schemeClr val="accent4"/>
                </a:solidFill>
                <a:latin typeface="+mn-lt"/>
                <a:ea typeface="Helvetica Neue"/>
                <a:cs typeface="Helvetica Neue"/>
                <a:sym typeface="Helvetica Neue"/>
              </a:rPr>
              <a:t>Creare e proteggere la propria identità digitale</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77875"/>
          </a:xfrm>
          <a:prstGeom prst="rect">
            <a:avLst/>
          </a:prstGeom>
          <a:noFill/>
        </p:spPr>
        <p:txBody>
          <a:bodyPr wrap="square" rtlCol="0">
            <a:spAutoFit/>
          </a:bodyPr>
          <a:lstStyle/>
          <a:p>
            <a:r>
              <a:rPr lang="it-IT" sz="2000" b="1" dirty="0">
                <a:latin typeface="+mn-lt"/>
              </a:rPr>
              <a:t>Credenziali</a:t>
            </a:r>
          </a:p>
          <a:p>
            <a:endParaRPr lang="it-IT" sz="2000" b="1" dirty="0">
              <a:latin typeface="+mn-lt"/>
            </a:endParaRPr>
          </a:p>
          <a:p>
            <a:pPr marL="285750" indent="-285750">
              <a:buFont typeface="Arial" panose="020B0604020202020204" pitchFamily="34" charset="0"/>
              <a:buChar char="•"/>
            </a:pPr>
            <a:r>
              <a:rPr lang="it-IT" sz="2000" dirty="0">
                <a:latin typeface="+mn-lt"/>
              </a:rPr>
              <a:t>Nomi utente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Password</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Meccanismi di autenticazione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Domande di sicurezza</a:t>
            </a:r>
          </a:p>
        </p:txBody>
      </p:sp>
      <p:sp>
        <p:nvSpPr>
          <p:cNvPr id="4" name="Google Shape;105;p4">
            <a:extLst>
              <a:ext uri="{FF2B5EF4-FFF2-40B4-BE49-F238E27FC236}">
                <a16:creationId xmlns:a16="http://schemas.microsoft.com/office/drawing/2014/main" id="{3C902C23-7403-D880-D662-21445CE59CE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58CDFC"/>
                </a:solidFill>
                <a:latin typeface="+mn-lt"/>
                <a:ea typeface="Helvetica Neue"/>
                <a:cs typeface="Helvetica Neue"/>
                <a:sym typeface="Helvetica Neue"/>
              </a:rPr>
              <a:t>Identità digitale: Concetti ed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accent4"/>
                </a:solidFill>
                <a:latin typeface="+mn-lt"/>
                <a:ea typeface="Helvetica Neue"/>
                <a:cs typeface="Helvetica Neue"/>
                <a:sym typeface="Helvetica Neue"/>
              </a:rPr>
              <a:t>Scopriamo gli </a:t>
            </a:r>
            <a:r>
              <a:rPr lang="it-IT" sz="2400" b="1" dirty="0">
                <a:solidFill>
                  <a:schemeClr val="accent4"/>
                </a:solidFill>
                <a:latin typeface="+mn-lt"/>
                <a:ea typeface="Helvetica Neue"/>
                <a:cs typeface="Helvetica Neue"/>
                <a:sym typeface="Helvetica Neue"/>
              </a:rPr>
              <a:t>elementi</a:t>
            </a:r>
            <a:r>
              <a:rPr lang="it-IT" sz="2400" dirty="0">
                <a:solidFill>
                  <a:schemeClr val="accent4"/>
                </a:solidFill>
                <a:latin typeface="+mn-lt"/>
                <a:ea typeface="Helvetica Neue"/>
                <a:cs typeface="Helvetica Neue"/>
                <a:sym typeface="Helvetica Neue"/>
              </a:rPr>
              <a:t> che contribuiscono alla propria identità digitale.</a:t>
            </a:r>
            <a:endParaRPr lang="en-GB" sz="2400" dirty="0">
              <a:solidFill>
                <a:schemeClr val="accent4"/>
              </a:solidFill>
              <a:latin typeface="+mn-lt"/>
              <a:ea typeface="Helvetica Neue"/>
              <a:cs typeface="Helvetica Neue"/>
              <a:sym typeface="Helvetica Neue"/>
            </a:endParaRPr>
          </a:p>
        </p:txBody>
      </p:sp>
      <p:sp>
        <p:nvSpPr>
          <p:cNvPr id="5" name="CasellaDiTesto 4">
            <a:extLst>
              <a:ext uri="{FF2B5EF4-FFF2-40B4-BE49-F238E27FC236}">
                <a16:creationId xmlns:a16="http://schemas.microsoft.com/office/drawing/2014/main" id="{4CB3005F-25D4-74F9-5388-71F905291A53}"/>
              </a:ext>
            </a:extLst>
          </p:cNvPr>
          <p:cNvSpPr txBox="1"/>
          <p:nvPr/>
        </p:nvSpPr>
        <p:spPr>
          <a:xfrm>
            <a:off x="1425675" y="4774168"/>
            <a:ext cx="2595564" cy="3477875"/>
          </a:xfrm>
          <a:prstGeom prst="rect">
            <a:avLst/>
          </a:prstGeom>
          <a:noFill/>
        </p:spPr>
        <p:txBody>
          <a:bodyPr wrap="square" rtlCol="0">
            <a:spAutoFit/>
          </a:bodyPr>
          <a:lstStyle/>
          <a:p>
            <a:r>
              <a:rPr lang="it-IT" sz="2000" b="1" dirty="0">
                <a:latin typeface="+mn-lt"/>
              </a:rPr>
              <a:t>Informazioni personali</a:t>
            </a:r>
          </a:p>
          <a:p>
            <a:endParaRPr lang="it-IT" sz="2000" b="1" dirty="0">
              <a:latin typeface="+mn-lt"/>
            </a:endParaRPr>
          </a:p>
          <a:p>
            <a:pPr marL="285750" indent="-285750">
              <a:buFont typeface="Arial" panose="020B0604020202020204" pitchFamily="34" charset="0"/>
              <a:buChar char="•"/>
            </a:pPr>
            <a:r>
              <a:rPr lang="it-IT" sz="2000" dirty="0">
                <a:latin typeface="+mn-lt"/>
              </a:rPr>
              <a:t>Nome e cognome</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Età</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Indirizzi e numeri (fisici e non)</a:t>
            </a:r>
          </a:p>
          <a:p>
            <a:pPr marL="285750" indent="-285750">
              <a:buFont typeface="Arial" panose="020B0604020202020204" pitchFamily="34" charset="0"/>
              <a:buChar char="•"/>
            </a:pPr>
            <a:endParaRPr lang="it-IT" sz="2000" dirty="0">
              <a:latin typeface="+mn-lt"/>
            </a:endParaRPr>
          </a:p>
          <a:p>
            <a:pPr marL="285750" indent="-285750">
              <a:buFont typeface="Arial" panose="020B0604020202020204" pitchFamily="34" charset="0"/>
              <a:buChar char="•"/>
            </a:pPr>
            <a:r>
              <a:rPr lang="it-IT" sz="2000" dirty="0">
                <a:latin typeface="+mn-lt"/>
              </a:rPr>
              <a:t>Dati biometrici</a:t>
            </a:r>
          </a:p>
        </p:txBody>
      </p:sp>
    </p:spTree>
    <p:extLst>
      <p:ext uri="{BB962C8B-B14F-4D97-AF65-F5344CB8AC3E}">
        <p14:creationId xmlns:p14="http://schemas.microsoft.com/office/powerpoint/2010/main" val="3456782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9451</TotalTime>
  <Words>3995</Words>
  <Application>Microsoft Macintosh PowerPoint</Application>
  <PresentationFormat>Personalizzato</PresentationFormat>
  <Paragraphs>588</Paragraphs>
  <Slides>34</Slides>
  <Notes>34</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34</vt:i4>
      </vt:variant>
    </vt:vector>
  </HeadingPairs>
  <TitlesOfParts>
    <vt:vector size="41" baseType="lpstr">
      <vt:lpstr>Calibri</vt:lpstr>
      <vt:lpstr>Arial</vt:lpstr>
      <vt:lpstr>Wingdings</vt:lpstr>
      <vt:lpstr>Helvetica Neue</vt:lpstr>
      <vt:lpstr>DM Sans</vt:lpstr>
      <vt:lpstr>Office Theme</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s.natale@studenti.unimc.it</cp:lastModifiedBy>
  <cp:revision>38</cp:revision>
  <dcterms:created xsi:type="dcterms:W3CDTF">2022-01-27T16:04:38Z</dcterms:created>
  <dcterms:modified xsi:type="dcterms:W3CDTF">2023-10-16T14:59:53Z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