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6"/>
  </p:notesMasterIdLst>
  <p:sldIdLst>
    <p:sldId id="256" r:id="rId3"/>
    <p:sldId id="257" r:id="rId4"/>
    <p:sldId id="259" r:id="rId5"/>
    <p:sldId id="260" r:id="rId6"/>
    <p:sldId id="261" r:id="rId7"/>
    <p:sldId id="273" r:id="rId8"/>
    <p:sldId id="274" r:id="rId9"/>
    <p:sldId id="276" r:id="rId10"/>
    <p:sldId id="275" r:id="rId11"/>
    <p:sldId id="278" r:id="rId12"/>
    <p:sldId id="277" r:id="rId13"/>
    <p:sldId id="292" r:id="rId14"/>
    <p:sldId id="272" r:id="rId15"/>
    <p:sldId id="283" r:id="rId16"/>
    <p:sldId id="279" r:id="rId17"/>
    <p:sldId id="284" r:id="rId18"/>
    <p:sldId id="280" r:id="rId19"/>
    <p:sldId id="285" r:id="rId20"/>
    <p:sldId id="286" r:id="rId21"/>
    <p:sldId id="281" r:id="rId22"/>
    <p:sldId id="282" r:id="rId23"/>
    <p:sldId id="289" r:id="rId24"/>
    <p:sldId id="287" r:id="rId25"/>
    <p:sldId id="290" r:id="rId26"/>
    <p:sldId id="293" r:id="rId27"/>
    <p:sldId id="271" r:id="rId28"/>
    <p:sldId id="291" r:id="rId29"/>
    <p:sldId id="288" r:id="rId30"/>
    <p:sldId id="266" r:id="rId31"/>
    <p:sldId id="294" r:id="rId32"/>
    <p:sldId id="267" r:id="rId33"/>
    <p:sldId id="268" r:id="rId34"/>
    <p:sldId id="270" r:id="rId35"/>
  </p:sldIdLst>
  <p:sldSz cx="18288000" cy="10287000"/>
  <p:notesSz cx="18288000" cy="10287000"/>
  <p:embeddedFontLst>
    <p:embeddedFont>
      <p:font typeface="Calibri" panose="020F0502020204030204" pitchFamily="34" charset="0"/>
      <p:regular r:id="rId37"/>
      <p:bold r:id="rId38"/>
      <p:italic r:id="rId39"/>
      <p:boldItalic r:id="rId40"/>
    </p:embeddedFont>
    <p:embeddedFont>
      <p:font typeface="DM Sans" pitchFamily="2" charset="0"/>
      <p:regular r:id="rId41"/>
      <p:bold r:id="rId42"/>
      <p:italic r:id="rId43"/>
      <p:boldItalic r:id="rId44"/>
    </p:embeddedFont>
    <p:embeddedFont>
      <p:font typeface="Helvetica Neue"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32BF72"/>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80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25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00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96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94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40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4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19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13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45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86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80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81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797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382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820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329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23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97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101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45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4373548" y="4672448"/>
            <a:ext cx="91440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US" sz="4400" b="1" dirty="0">
                <a:solidFill>
                  <a:schemeClr val="tx1"/>
                </a:solidFill>
                <a:latin typeface="+mn-lt"/>
                <a:ea typeface="Helvetica Neue"/>
                <a:cs typeface="Helvetica Neue"/>
                <a:sym typeface="Helvetica Neue"/>
              </a:rPr>
              <a:t>Online safety: Do’s and don’ts</a:t>
            </a:r>
            <a:endParaRPr lang="es-ES"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5762998"/>
            <a:ext cx="91440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dirty="0">
                <a:solidFill>
                  <a:schemeClr val="tx1"/>
                </a:solidFill>
                <a:latin typeface="Arial" pitchFamily="34" charset="0"/>
                <a:ea typeface="Helvetica Neue"/>
                <a:cs typeface="Arial" pitchFamily="34" charset="0"/>
                <a:sym typeface="Helvetica Neue"/>
              </a:rPr>
              <a:t>Provided by:</a:t>
            </a:r>
            <a:endParaRPr lang="es-ES" sz="4000" dirty="0">
              <a:solidFill>
                <a:schemeClr val="tx1"/>
              </a:solidFill>
              <a:latin typeface="Arial" pitchFamily="34" charset="0"/>
              <a:ea typeface="Helvetica Neue"/>
              <a:cs typeface="Arial" pitchFamily="34" charset="0"/>
              <a:sym typeface="Helvetica Neue"/>
            </a:endParaRPr>
          </a:p>
          <a:p>
            <a:pPr marL="0" marR="0" lvl="0" indent="0" algn="ctr" rtl="0">
              <a:lnSpc>
                <a:spcPct val="100000"/>
              </a:lnSpc>
              <a:spcBef>
                <a:spcPts val="0"/>
              </a:spcBef>
              <a:spcAft>
                <a:spcPts val="0"/>
              </a:spcAft>
              <a:buClr>
                <a:srgbClr val="4D94B7"/>
              </a:buClr>
              <a:buSzPts val="3600"/>
              <a:buFont typeface="Helvetica Neue"/>
              <a:buNone/>
            </a:pPr>
            <a:r>
              <a:rPr lang="es-ES" sz="4000" i="0" u="none" strike="noStrike" cap="none" dirty="0">
                <a:solidFill>
                  <a:schemeClr val="tx1"/>
                </a:solidFill>
                <a:latin typeface="Arial" pitchFamily="34" charset="0"/>
                <a:ea typeface="Helvetica Neue"/>
                <a:cs typeface="Arial" pitchFamily="34" charset="0"/>
                <a:sym typeface="Helvetica Neue"/>
              </a:rPr>
              <a:t>Internet Web Solutions</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online safety</a:t>
            </a:r>
            <a:endParaRPr dirty="0">
              <a:solidFill>
                <a:schemeClr val="tx1"/>
              </a:solidFill>
              <a:latin typeface="+mn-lt"/>
            </a:endParaRPr>
          </a:p>
        </p:txBody>
      </p:sp>
      <p:sp>
        <p:nvSpPr>
          <p:cNvPr id="119" name="Google Shape;119;p6"/>
          <p:cNvSpPr txBox="1"/>
          <p:nvPr/>
        </p:nvSpPr>
        <p:spPr>
          <a:xfrm>
            <a:off x="1295400" y="3390900"/>
            <a:ext cx="1228145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Why shouldn't you stop navigating the Internet even with these risks?</a:t>
            </a:r>
            <a:endParaRPr lang="es-ES" dirty="0">
              <a:solidFill>
                <a:srgbClr val="00CCFF"/>
              </a:solidFill>
              <a:latin typeface="+mn-lt"/>
            </a:endParaRPr>
          </a:p>
        </p:txBody>
      </p:sp>
      <p:sp>
        <p:nvSpPr>
          <p:cNvPr id="120" name="Google Shape;120;p6"/>
          <p:cNvSpPr txBox="1"/>
          <p:nvPr/>
        </p:nvSpPr>
        <p:spPr>
          <a:xfrm>
            <a:off x="3727475" y="4078413"/>
            <a:ext cx="12281452"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n-US" sz="2400" dirty="0">
                <a:solidFill>
                  <a:schemeClr val="dk1"/>
                </a:solidFill>
                <a:latin typeface="+mn-lt"/>
                <a:ea typeface="Helvetica Neue"/>
                <a:cs typeface="Helvetica Neue"/>
                <a:sym typeface="Helvetica Neue"/>
              </a:rPr>
              <a:t>In terms of </a:t>
            </a:r>
            <a:r>
              <a:rPr lang="en-US" sz="2400" b="1" dirty="0">
                <a:solidFill>
                  <a:schemeClr val="dk1"/>
                </a:solidFill>
                <a:latin typeface="+mn-lt"/>
                <a:ea typeface="Helvetica Neue"/>
                <a:cs typeface="Helvetica Neue"/>
                <a:sym typeface="Helvetica Neue"/>
              </a:rPr>
              <a:t>social connection</a:t>
            </a:r>
            <a:r>
              <a:rPr lang="en-US" sz="2400" dirty="0">
                <a:solidFill>
                  <a:schemeClr val="dk1"/>
                </a:solidFill>
                <a:latin typeface="+mn-lt"/>
                <a:ea typeface="Helvetica Neue"/>
                <a:cs typeface="Helvetica Neue"/>
                <a:sym typeface="Helvetica Neue"/>
              </a:rPr>
              <a:t>, the internet enables to stay connected with family, friends, and communities, especially when physical mobility or distance is a barrier. Social media platforms, video calls, and online forums allow to maintain relationships, share experiences, and combat isolation or loneliness.</a:t>
            </a:r>
          </a:p>
        </p:txBody>
      </p:sp>
      <p:sp>
        <p:nvSpPr>
          <p:cNvPr id="2" name="CuadroTexto 1">
            <a:extLst>
              <a:ext uri="{FF2B5EF4-FFF2-40B4-BE49-F238E27FC236}">
                <a16:creationId xmlns:a16="http://schemas.microsoft.com/office/drawing/2014/main" id="{08FA63B5-7632-4C98-947C-C641ED4E5E60}"/>
              </a:ext>
            </a:extLst>
          </p:cNvPr>
          <p:cNvSpPr txBox="1"/>
          <p:nvPr/>
        </p:nvSpPr>
        <p:spPr>
          <a:xfrm>
            <a:off x="3108224" y="7621724"/>
            <a:ext cx="11758742" cy="1415772"/>
          </a:xfrm>
          <a:prstGeom prst="rect">
            <a:avLst/>
          </a:prstGeom>
          <a:noFill/>
        </p:spPr>
        <p:txBody>
          <a:bodyPr wrap="square" rtlCol="0">
            <a:spAutoFit/>
          </a:bodyPr>
          <a:lstStyle/>
          <a:p>
            <a:r>
              <a:rPr lang="en-US" sz="2400" dirty="0">
                <a:solidFill>
                  <a:schemeClr val="dk1"/>
                </a:solidFill>
                <a:latin typeface="+mn-lt"/>
                <a:ea typeface="Helvetica Neue"/>
                <a:cs typeface="Helvetica Neue"/>
                <a:sym typeface="Helvetica Neue"/>
              </a:rPr>
              <a:t>Navigating is also a source of </a:t>
            </a:r>
            <a:r>
              <a:rPr lang="en-US" sz="2400" b="1" dirty="0">
                <a:solidFill>
                  <a:schemeClr val="dk1"/>
                </a:solidFill>
                <a:latin typeface="+mn-lt"/>
                <a:ea typeface="Helvetica Neue"/>
                <a:cs typeface="Helvetica Neue"/>
                <a:sym typeface="Helvetica Neue"/>
              </a:rPr>
              <a:t>cognitive stimulation and mental engagement </a:t>
            </a:r>
            <a:r>
              <a:rPr lang="en-US" sz="2400" dirty="0">
                <a:solidFill>
                  <a:schemeClr val="dk1"/>
                </a:solidFill>
                <a:latin typeface="+mn-lt"/>
                <a:ea typeface="Helvetica Neue"/>
                <a:cs typeface="Helvetica Neue"/>
                <a:sym typeface="Helvetica Neue"/>
              </a:rPr>
              <a:t>as it offers opportunities for learning, playing games, participating in virtual hobbies or communities, and staying mentally active, which can contribute to overall well-being.</a:t>
            </a:r>
          </a:p>
          <a:p>
            <a:endParaRPr lang="es-ES" dirty="0"/>
          </a:p>
        </p:txBody>
      </p:sp>
      <p:pic>
        <p:nvPicPr>
          <p:cNvPr id="4" name="Imagen 3">
            <a:extLst>
              <a:ext uri="{FF2B5EF4-FFF2-40B4-BE49-F238E27FC236}">
                <a16:creationId xmlns:a16="http://schemas.microsoft.com/office/drawing/2014/main" id="{35A5DA5B-8B45-403B-B03D-F911FE988AC4}"/>
              </a:ext>
            </a:extLst>
          </p:cNvPr>
          <p:cNvPicPr>
            <a:picLocks noChangeAspect="1"/>
          </p:cNvPicPr>
          <p:nvPr/>
        </p:nvPicPr>
        <p:blipFill rotWithShape="1">
          <a:blip r:embed="rId3"/>
          <a:srcRect l="53408" t="47831" r="-741" b="7"/>
          <a:stretch/>
        </p:blipFill>
        <p:spPr>
          <a:xfrm>
            <a:off x="1378527" y="7373732"/>
            <a:ext cx="1731818" cy="1911757"/>
          </a:xfrm>
          <a:prstGeom prst="rect">
            <a:avLst/>
          </a:prstGeom>
        </p:spPr>
      </p:pic>
      <p:pic>
        <p:nvPicPr>
          <p:cNvPr id="8" name="Imagen 7">
            <a:extLst>
              <a:ext uri="{FF2B5EF4-FFF2-40B4-BE49-F238E27FC236}">
                <a16:creationId xmlns:a16="http://schemas.microsoft.com/office/drawing/2014/main" id="{23611621-7510-481E-8693-DAFA70AED22F}"/>
              </a:ext>
            </a:extLst>
          </p:cNvPr>
          <p:cNvPicPr>
            <a:picLocks noChangeAspect="1"/>
          </p:cNvPicPr>
          <p:nvPr/>
        </p:nvPicPr>
        <p:blipFill rotWithShape="1">
          <a:blip r:embed="rId3"/>
          <a:srcRect l="50757" b="52291"/>
          <a:stretch/>
        </p:blipFill>
        <p:spPr>
          <a:xfrm>
            <a:off x="1378527" y="3914080"/>
            <a:ext cx="2015837" cy="1956334"/>
          </a:xfrm>
          <a:prstGeom prst="rect">
            <a:avLst/>
          </a:prstGeom>
        </p:spPr>
      </p:pic>
      <p:pic>
        <p:nvPicPr>
          <p:cNvPr id="9" name="Imagen 8">
            <a:extLst>
              <a:ext uri="{FF2B5EF4-FFF2-40B4-BE49-F238E27FC236}">
                <a16:creationId xmlns:a16="http://schemas.microsoft.com/office/drawing/2014/main" id="{35E4F1E5-B7A5-4145-B5DE-75326CF03D17}"/>
              </a:ext>
            </a:extLst>
          </p:cNvPr>
          <p:cNvPicPr>
            <a:picLocks noChangeAspect="1"/>
          </p:cNvPicPr>
          <p:nvPr/>
        </p:nvPicPr>
        <p:blipFill rotWithShape="1">
          <a:blip r:embed="rId3"/>
          <a:srcRect t="52291" r="46213"/>
          <a:stretch/>
        </p:blipFill>
        <p:spPr>
          <a:xfrm>
            <a:off x="13386051" y="5436447"/>
            <a:ext cx="2348948" cy="2087055"/>
          </a:xfrm>
          <a:prstGeom prst="rect">
            <a:avLst/>
          </a:prstGeom>
        </p:spPr>
      </p:pic>
      <p:pic>
        <p:nvPicPr>
          <p:cNvPr id="10" name="Imagen 9">
            <a:extLst>
              <a:ext uri="{FF2B5EF4-FFF2-40B4-BE49-F238E27FC236}">
                <a16:creationId xmlns:a16="http://schemas.microsoft.com/office/drawing/2014/main" id="{1E7E6B48-4C7C-44FD-BEB3-8C5E631CC61A}"/>
              </a:ext>
            </a:extLst>
          </p:cNvPr>
          <p:cNvPicPr>
            <a:picLocks noChangeAspect="1"/>
          </p:cNvPicPr>
          <p:nvPr/>
        </p:nvPicPr>
        <p:blipFill rotWithShape="1">
          <a:blip r:embed="rId3"/>
          <a:srcRect l="-1" t="1" r="50757" b="51239"/>
          <a:stretch/>
        </p:blipFill>
        <p:spPr>
          <a:xfrm>
            <a:off x="15025211" y="7204460"/>
            <a:ext cx="2025916" cy="2009440"/>
          </a:xfrm>
          <a:prstGeom prst="rect">
            <a:avLst/>
          </a:prstGeom>
        </p:spPr>
      </p:pic>
      <p:sp>
        <p:nvSpPr>
          <p:cNvPr id="5" name="CuadroTexto 4">
            <a:extLst>
              <a:ext uri="{FF2B5EF4-FFF2-40B4-BE49-F238E27FC236}">
                <a16:creationId xmlns:a16="http://schemas.microsoft.com/office/drawing/2014/main" id="{9A38B86E-8DAD-4421-9721-BF5F9FEDF1C9}"/>
              </a:ext>
            </a:extLst>
          </p:cNvPr>
          <p:cNvSpPr txBox="1"/>
          <p:nvPr/>
        </p:nvSpPr>
        <p:spPr>
          <a:xfrm>
            <a:off x="1378527" y="5799994"/>
            <a:ext cx="12088092" cy="1785104"/>
          </a:xfrm>
          <a:prstGeom prst="rect">
            <a:avLst/>
          </a:prstGeom>
          <a:noFill/>
        </p:spPr>
        <p:txBody>
          <a:bodyPr wrap="square" rtlCol="0">
            <a:spAutoFit/>
          </a:bodyPr>
          <a:lstStyle/>
          <a:p>
            <a:r>
              <a:rPr lang="en-US" sz="2400" dirty="0">
                <a:solidFill>
                  <a:schemeClr val="dk1"/>
                </a:solidFill>
                <a:latin typeface="+mn-lt"/>
                <a:ea typeface="Helvetica Neue"/>
                <a:cs typeface="Helvetica Neue"/>
                <a:sym typeface="Helvetica Neue"/>
              </a:rPr>
              <a:t>Online platforms offer convenience and </a:t>
            </a:r>
            <a:r>
              <a:rPr lang="en-US" sz="2400" b="1" dirty="0">
                <a:solidFill>
                  <a:schemeClr val="dk1"/>
                </a:solidFill>
                <a:latin typeface="+mn-lt"/>
                <a:ea typeface="Helvetica Neue"/>
                <a:cs typeface="Helvetica Neue"/>
                <a:sym typeface="Helvetica Neue"/>
              </a:rPr>
              <a:t>independence</a:t>
            </a:r>
            <a:r>
              <a:rPr lang="en-US" sz="2400" dirty="0">
                <a:solidFill>
                  <a:schemeClr val="dk1"/>
                </a:solidFill>
                <a:latin typeface="+mn-lt"/>
                <a:ea typeface="Helvetica Neue"/>
                <a:cs typeface="Helvetica Neue"/>
                <a:sym typeface="Helvetica Neue"/>
              </a:rPr>
              <a:t> for all people in various aspects of daily life. You can </a:t>
            </a:r>
            <a:r>
              <a:rPr lang="en-US" sz="2400" b="1" dirty="0">
                <a:solidFill>
                  <a:schemeClr val="dk1"/>
                </a:solidFill>
                <a:latin typeface="+mn-lt"/>
                <a:ea typeface="Helvetica Neue"/>
                <a:cs typeface="Helvetica Neue"/>
                <a:sym typeface="Helvetica Neue"/>
              </a:rPr>
              <a:t>shop online, access online banking services, schedule appointments, and order medications</a:t>
            </a:r>
            <a:r>
              <a:rPr lang="en-US" sz="2400" dirty="0">
                <a:solidFill>
                  <a:schemeClr val="dk1"/>
                </a:solidFill>
                <a:latin typeface="+mn-lt"/>
                <a:ea typeface="Helvetica Neue"/>
                <a:cs typeface="Helvetica Neue"/>
                <a:sym typeface="Helvetica Neue"/>
              </a:rPr>
              <a:t>, providing greater convenience and </a:t>
            </a:r>
            <a:r>
              <a:rPr lang="en-US" sz="2400" b="1" dirty="0">
                <a:solidFill>
                  <a:schemeClr val="dk1"/>
                </a:solidFill>
                <a:latin typeface="+mn-lt"/>
                <a:ea typeface="Helvetica Neue"/>
                <a:cs typeface="Helvetica Neue"/>
                <a:sym typeface="Helvetica Neue"/>
              </a:rPr>
              <a:t>reducing the need for physical travel or assistance</a:t>
            </a:r>
            <a:r>
              <a:rPr lang="en-US" sz="2400" dirty="0">
                <a:solidFill>
                  <a:schemeClr val="dk1"/>
                </a:solidFill>
                <a:latin typeface="+mn-lt"/>
                <a:ea typeface="Helvetica Neue"/>
                <a:cs typeface="Helvetica Neue"/>
                <a:sym typeface="Helvetica Neue"/>
              </a:rPr>
              <a:t>. </a:t>
            </a:r>
          </a:p>
          <a:p>
            <a:endParaRPr lang="es-ES" dirty="0"/>
          </a:p>
        </p:txBody>
      </p:sp>
    </p:spTree>
    <p:extLst>
      <p:ext uri="{BB962C8B-B14F-4D97-AF65-F5344CB8AC3E}">
        <p14:creationId xmlns:p14="http://schemas.microsoft.com/office/powerpoint/2010/main" val="345059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online safety</a:t>
            </a:r>
            <a:endParaRPr dirty="0">
              <a:solidFill>
                <a:schemeClr val="tx1"/>
              </a:solidFill>
              <a:latin typeface="+mn-lt"/>
            </a:endParaRPr>
          </a:p>
        </p:txBody>
      </p:sp>
      <p:sp>
        <p:nvSpPr>
          <p:cNvPr id="119" name="Google Shape;119;p6"/>
          <p:cNvSpPr txBox="1"/>
          <p:nvPr/>
        </p:nvSpPr>
        <p:spPr>
          <a:xfrm>
            <a:off x="1295400" y="3390900"/>
            <a:ext cx="1228145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Why shouldn't you stop navigating the Internet even with these risks?</a:t>
            </a:r>
            <a:endParaRPr lang="es-ES" dirty="0">
              <a:solidFill>
                <a:srgbClr val="00CCFF"/>
              </a:solidFill>
              <a:latin typeface="+mn-lt"/>
            </a:endParaRPr>
          </a:p>
        </p:txBody>
      </p:sp>
      <p:sp>
        <p:nvSpPr>
          <p:cNvPr id="120" name="Google Shape;120;p6"/>
          <p:cNvSpPr txBox="1"/>
          <p:nvPr/>
        </p:nvSpPr>
        <p:spPr>
          <a:xfrm>
            <a:off x="1295401" y="4024780"/>
            <a:ext cx="11492344"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By navigating the internet and adopting safe online practices, you can </a:t>
            </a:r>
            <a:r>
              <a:rPr lang="en-US" sz="2400" b="1" dirty="0">
                <a:solidFill>
                  <a:schemeClr val="dk1"/>
                </a:solidFill>
                <a:latin typeface="+mn-lt"/>
                <a:ea typeface="Helvetica Neue"/>
                <a:cs typeface="Helvetica Neue"/>
                <a:sym typeface="Helvetica Neue"/>
              </a:rPr>
              <a:t>develop digital literacy skills</a:t>
            </a:r>
            <a:r>
              <a:rPr lang="en-US" sz="2400" dirty="0">
                <a:solidFill>
                  <a:schemeClr val="dk1"/>
                </a:solidFill>
                <a:latin typeface="+mn-lt"/>
                <a:ea typeface="Helvetica Neue"/>
                <a:cs typeface="Helvetica Neue"/>
                <a:sym typeface="Helvetica Neue"/>
              </a:rPr>
              <a:t>, enhance your confidence, and maintain a sense of </a:t>
            </a:r>
            <a:r>
              <a:rPr lang="en-US" sz="2400" b="1" dirty="0">
                <a:solidFill>
                  <a:schemeClr val="dk1"/>
                </a:solidFill>
                <a:latin typeface="+mn-lt"/>
                <a:ea typeface="Helvetica Neue"/>
                <a:cs typeface="Helvetica Neue"/>
                <a:sym typeface="Helvetica Neue"/>
              </a:rPr>
              <a:t>empowerment</a:t>
            </a:r>
            <a:r>
              <a:rPr lang="en-US" sz="2400" dirty="0">
                <a:solidFill>
                  <a:schemeClr val="dk1"/>
                </a:solidFill>
                <a:latin typeface="+mn-lt"/>
                <a:ea typeface="Helvetica Neue"/>
                <a:cs typeface="Helvetica Neue"/>
                <a:sym typeface="Helvetica Neue"/>
              </a:rPr>
              <a:t>. The internet provides a wealth of </a:t>
            </a:r>
            <a:r>
              <a:rPr lang="en-US" sz="2400" b="1" dirty="0">
                <a:solidFill>
                  <a:schemeClr val="dk1"/>
                </a:solidFill>
                <a:latin typeface="+mn-lt"/>
                <a:ea typeface="Helvetica Neue"/>
                <a:cs typeface="Helvetica Neue"/>
                <a:sym typeface="Helvetica Neue"/>
              </a:rPr>
              <a:t>learning resources</a:t>
            </a:r>
            <a:r>
              <a:rPr lang="en-US" sz="2400" dirty="0">
                <a:solidFill>
                  <a:schemeClr val="dk1"/>
                </a:solidFill>
                <a:latin typeface="+mn-lt"/>
                <a:ea typeface="Helvetica Neue"/>
                <a:cs typeface="Helvetica Neue"/>
                <a:sym typeface="Helvetica Neue"/>
              </a:rPr>
              <a:t>, including online courses, tutorials, and educational platforms. You can explore new interests, learn new skills, and engage in lifelong learning opportunities, promoting personal growth and intellectual stimulation.</a:t>
            </a:r>
          </a:p>
        </p:txBody>
      </p:sp>
      <p:sp>
        <p:nvSpPr>
          <p:cNvPr id="2" name="CuadroTexto 1">
            <a:extLst>
              <a:ext uri="{FF2B5EF4-FFF2-40B4-BE49-F238E27FC236}">
                <a16:creationId xmlns:a16="http://schemas.microsoft.com/office/drawing/2014/main" id="{17165CD8-7611-4523-B360-1618F49257E0}"/>
              </a:ext>
            </a:extLst>
          </p:cNvPr>
          <p:cNvSpPr txBox="1"/>
          <p:nvPr/>
        </p:nvSpPr>
        <p:spPr>
          <a:xfrm>
            <a:off x="5001490" y="7177803"/>
            <a:ext cx="10695709" cy="1415772"/>
          </a:xfrm>
          <a:prstGeom prst="rect">
            <a:avLst/>
          </a:prstGeom>
          <a:noFill/>
        </p:spPr>
        <p:txBody>
          <a:bodyPr wrap="square" rtlCol="0">
            <a:spAutoFit/>
          </a:bodyPr>
          <a:lstStyle/>
          <a:p>
            <a:r>
              <a:rPr lang="en-US" sz="2400" dirty="0">
                <a:solidFill>
                  <a:schemeClr val="dk1"/>
                </a:solidFill>
                <a:latin typeface="+mn-lt"/>
                <a:ea typeface="Helvetica Neue"/>
                <a:cs typeface="Helvetica Neue"/>
                <a:sym typeface="Helvetica Neue"/>
              </a:rPr>
              <a:t>While it is important to be aware of online risks and take precautions, </a:t>
            </a:r>
            <a:r>
              <a:rPr lang="en-US" sz="2400" b="1" dirty="0">
                <a:solidFill>
                  <a:schemeClr val="dk1"/>
                </a:solidFill>
                <a:latin typeface="+mn-lt"/>
                <a:ea typeface="Helvetica Neue"/>
                <a:cs typeface="Helvetica Neue"/>
                <a:sym typeface="Helvetica Neue"/>
              </a:rPr>
              <a:t>completely avoiding the internet can lead to isolation, limited access to resources, and missed opportunities</a:t>
            </a:r>
            <a:r>
              <a:rPr lang="en-US" sz="2400" dirty="0">
                <a:solidFill>
                  <a:schemeClr val="dk1"/>
                </a:solidFill>
                <a:latin typeface="+mn-lt"/>
                <a:ea typeface="Helvetica Neue"/>
                <a:cs typeface="Helvetica Neue"/>
                <a:sym typeface="Helvetica Neue"/>
              </a:rPr>
              <a:t>. </a:t>
            </a:r>
          </a:p>
          <a:p>
            <a:endParaRPr lang="es-ES" dirty="0"/>
          </a:p>
        </p:txBody>
      </p:sp>
      <p:pic>
        <p:nvPicPr>
          <p:cNvPr id="4" name="Imagen 3">
            <a:extLst>
              <a:ext uri="{FF2B5EF4-FFF2-40B4-BE49-F238E27FC236}">
                <a16:creationId xmlns:a16="http://schemas.microsoft.com/office/drawing/2014/main" id="{94E66B35-EBC0-4240-BE9C-2619AC53A454}"/>
              </a:ext>
            </a:extLst>
          </p:cNvPr>
          <p:cNvPicPr>
            <a:picLocks noChangeAspect="1"/>
          </p:cNvPicPr>
          <p:nvPr/>
        </p:nvPicPr>
        <p:blipFill>
          <a:blip r:embed="rId3"/>
          <a:stretch>
            <a:fillRect/>
          </a:stretch>
        </p:blipFill>
        <p:spPr>
          <a:xfrm>
            <a:off x="1332000" y="6483927"/>
            <a:ext cx="2983246" cy="2687781"/>
          </a:xfrm>
          <a:prstGeom prst="rect">
            <a:avLst/>
          </a:prstGeom>
        </p:spPr>
      </p:pic>
      <p:pic>
        <p:nvPicPr>
          <p:cNvPr id="6" name="Imagen 5">
            <a:extLst>
              <a:ext uri="{FF2B5EF4-FFF2-40B4-BE49-F238E27FC236}">
                <a16:creationId xmlns:a16="http://schemas.microsoft.com/office/drawing/2014/main" id="{963303C8-996A-45AB-A603-2D07C99FACBF}"/>
              </a:ext>
            </a:extLst>
          </p:cNvPr>
          <p:cNvPicPr>
            <a:picLocks noChangeAspect="1"/>
          </p:cNvPicPr>
          <p:nvPr/>
        </p:nvPicPr>
        <p:blipFill>
          <a:blip r:embed="rId4"/>
          <a:stretch>
            <a:fillRect/>
          </a:stretch>
        </p:blipFill>
        <p:spPr>
          <a:xfrm>
            <a:off x="13037960" y="4024780"/>
            <a:ext cx="3497883" cy="2956816"/>
          </a:xfrm>
          <a:prstGeom prst="rect">
            <a:avLst/>
          </a:prstGeom>
        </p:spPr>
      </p:pic>
    </p:spTree>
    <p:extLst>
      <p:ext uri="{BB962C8B-B14F-4D97-AF65-F5344CB8AC3E}">
        <p14:creationId xmlns:p14="http://schemas.microsoft.com/office/powerpoint/2010/main" val="350334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4572000" y="3855303"/>
            <a:ext cx="9144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lang="es-ES"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Unit</a:t>
            </a:r>
            <a:r>
              <a:rPr lang="es-ES" sz="6000" b="1" dirty="0">
                <a:solidFill>
                  <a:srgbClr val="00CCFF"/>
                </a:solidFill>
                <a:latin typeface="+mn-lt"/>
                <a:ea typeface="Helvetica Neue"/>
                <a:cs typeface="Helvetica Neue"/>
                <a:sym typeface="Helvetica Neue"/>
              </a:rPr>
              <a:t> 2</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6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Secure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connections</a:t>
            </a:r>
            <a:endParaRPr dirty="0">
              <a:solidFill>
                <a:srgbClr val="00CCFF"/>
              </a:solidFill>
              <a:latin typeface="+mn-lt"/>
            </a:endParaRPr>
          </a:p>
        </p:txBody>
      </p:sp>
      <p:sp>
        <p:nvSpPr>
          <p:cNvPr id="120" name="Google Shape;120;p6"/>
          <p:cNvSpPr txBox="1"/>
          <p:nvPr/>
        </p:nvSpPr>
        <p:spPr>
          <a:xfrm>
            <a:off x="1295400" y="4024780"/>
            <a:ext cx="16455887" cy="492438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Do's</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Use Secure Wi-Fi Networks</a:t>
            </a:r>
            <a:r>
              <a:rPr lang="en-US" sz="2400" dirty="0">
                <a:effectLst/>
                <a:latin typeface="+mn-lt"/>
                <a:ea typeface="Yu Mincho" panose="02020400000000000000" pitchFamily="18" charset="-128"/>
                <a:cs typeface="Arial" panose="020B0604020202020204" pitchFamily="34" charset="0"/>
              </a:rPr>
              <a:t>: Connect to secure and trusted Wi-Fi networks whenever possible. These networks usually require a password and encryption, providing a safer browsing environment. Avoid accessing sensitive accounts or conducting financial transactions on public Wi-Fi.</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Verify Website Security</a:t>
            </a:r>
            <a:r>
              <a:rPr lang="en-US" sz="2400" dirty="0">
                <a:effectLst/>
                <a:latin typeface="+mn-lt"/>
                <a:ea typeface="Yu Mincho" panose="02020400000000000000" pitchFamily="18" charset="-128"/>
                <a:cs typeface="Arial" panose="020B0604020202020204" pitchFamily="34" charset="0"/>
              </a:rPr>
              <a:t>: Before entering sensitive information or making online transactions, ensure that the website has a secure connection. Look for "https://" in the website address and a padlock symbol in the browser's address bar.</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Keep Software Updated</a:t>
            </a:r>
            <a:r>
              <a:rPr lang="en-US" sz="2400" dirty="0">
                <a:effectLst/>
                <a:latin typeface="+mn-lt"/>
                <a:ea typeface="Yu Mincho" panose="02020400000000000000" pitchFamily="18" charset="-128"/>
                <a:cs typeface="Arial" panose="020B0604020202020204" pitchFamily="34" charset="0"/>
              </a:rPr>
              <a:t>: Regularly update your device's operating system, web browsers, and security software. Software updates often include security patches that help protect against known vulnerabilities.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Use Firewall Protection</a:t>
            </a:r>
            <a:r>
              <a:rPr lang="en-US" sz="2400" dirty="0">
                <a:effectLst/>
                <a:latin typeface="+mn-lt"/>
                <a:ea typeface="Yu Mincho" panose="02020400000000000000" pitchFamily="18" charset="-128"/>
                <a:cs typeface="Arial" panose="020B0604020202020204" pitchFamily="34" charset="0"/>
              </a:rPr>
              <a:t>: Enable and maintain a firewall on your computer or router to act as a barrier against unauthorized access and potential threats from the internet.</a:t>
            </a:r>
            <a:endParaRPr lang="es-ES" sz="2400" dirty="0">
              <a:effectLst/>
              <a:latin typeface="+mn-lt"/>
              <a:ea typeface="Yu Mincho" panose="02020400000000000000" pitchFamily="18" charset="-128"/>
              <a:cs typeface="Arial" panose="020B0604020202020204" pitchFamily="34" charset="0"/>
            </a:endParaRPr>
          </a:p>
        </p:txBody>
      </p:sp>
      <p:pic>
        <p:nvPicPr>
          <p:cNvPr id="3" name="Gráfico 2" descr="Marca de verificación con relleno sólido">
            <a:extLst>
              <a:ext uri="{FF2B5EF4-FFF2-40B4-BE49-F238E27FC236}">
                <a16:creationId xmlns:a16="http://schemas.microsoft.com/office/drawing/2014/main" id="{A42C3E0D-40C9-BEF0-412F-86B78746B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5505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Secure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connections</a:t>
            </a:r>
            <a:endParaRPr dirty="0">
              <a:solidFill>
                <a:srgbClr val="00CCFF"/>
              </a:solidFill>
              <a:latin typeface="+mn-lt"/>
            </a:endParaRPr>
          </a:p>
        </p:txBody>
      </p:sp>
      <p:sp>
        <p:nvSpPr>
          <p:cNvPr id="120" name="Google Shape;120;p6"/>
          <p:cNvSpPr txBox="1"/>
          <p:nvPr/>
        </p:nvSpPr>
        <p:spPr>
          <a:xfrm>
            <a:off x="1295400" y="4024780"/>
            <a:ext cx="16455887" cy="4518120"/>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C00000"/>
                </a:solidFill>
                <a:effectLst/>
                <a:latin typeface="+mn-lt"/>
                <a:ea typeface="Yu Mincho" panose="02020400000000000000" pitchFamily="18" charset="-128"/>
                <a:cs typeface="Arial" panose="020B0604020202020204" pitchFamily="34" charset="0"/>
              </a:rPr>
              <a:t>	Don'ts</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Share Sensitive Information</a:t>
            </a:r>
            <a:r>
              <a:rPr lang="en-US" sz="2400" dirty="0">
                <a:effectLst/>
                <a:latin typeface="+mn-lt"/>
                <a:ea typeface="Yu Mincho" panose="02020400000000000000" pitchFamily="18" charset="-128"/>
                <a:cs typeface="Arial" panose="020B0604020202020204" pitchFamily="34" charset="0"/>
              </a:rPr>
              <a:t>: Avoid entering sensitive information, such as passwords, credit card details, or Social Security numbers.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Avoid Suspicious Websites</a:t>
            </a:r>
            <a:r>
              <a:rPr lang="en-US" sz="2400" dirty="0">
                <a:effectLst/>
                <a:latin typeface="+mn-lt"/>
                <a:ea typeface="Yu Mincho" panose="02020400000000000000" pitchFamily="18" charset="-128"/>
                <a:cs typeface="Arial" panose="020B0604020202020204" pitchFamily="34" charset="0"/>
              </a:rPr>
              <a:t>: Avoid visiting suspicious or unfamiliar websites. Stick to reputable and trusted websites for online activities.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Ignore Browser Warnings</a:t>
            </a:r>
            <a:r>
              <a:rPr lang="en-US" sz="2400" dirty="0">
                <a:effectLst/>
                <a:latin typeface="+mn-lt"/>
                <a:ea typeface="Yu Mincho" panose="02020400000000000000" pitchFamily="18" charset="-128"/>
                <a:cs typeface="Arial" panose="020B0604020202020204" pitchFamily="34" charset="0"/>
              </a:rPr>
              <a:t>: Pay attention to browser warnings and alerts about potential security risks or untrusted websites. </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Auto-Connect to Networks</a:t>
            </a:r>
            <a:r>
              <a:rPr lang="en-US" sz="2400" dirty="0">
                <a:effectLst/>
                <a:latin typeface="+mn-lt"/>
                <a:ea typeface="Yu Mincho" panose="02020400000000000000" pitchFamily="18" charset="-128"/>
                <a:cs typeface="Arial" panose="020B0604020202020204" pitchFamily="34" charset="0"/>
              </a:rPr>
              <a:t>: Disable the auto-connect feature on your devices, as it may automatically connect to unsecured networks without your knowledge.</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D645B6A4-92F0-3C1B-1135-D5ABFE01CA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20802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Passwords</a:t>
            </a:r>
            <a:endParaRPr dirty="0">
              <a:solidFill>
                <a:srgbClr val="00CCFF"/>
              </a:solidFill>
              <a:latin typeface="+mn-lt"/>
            </a:endParaRPr>
          </a:p>
        </p:txBody>
      </p:sp>
      <p:sp>
        <p:nvSpPr>
          <p:cNvPr id="120" name="Google Shape;120;p6"/>
          <p:cNvSpPr txBox="1"/>
          <p:nvPr/>
        </p:nvSpPr>
        <p:spPr>
          <a:xfrm>
            <a:off x="1295400" y="4024780"/>
            <a:ext cx="16078200" cy="5813859"/>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Do's</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Create Strong and Unique Passwords</a:t>
            </a:r>
            <a:r>
              <a:rPr lang="en-US" sz="2400" dirty="0">
                <a:effectLst/>
                <a:latin typeface="+mn-lt"/>
                <a:ea typeface="Yu Mincho" panose="02020400000000000000" pitchFamily="18" charset="-128"/>
                <a:cs typeface="Arial" panose="020B0604020202020204" pitchFamily="34" charset="0"/>
              </a:rPr>
              <a:t>: Use strong and unique passwords for each online account. It should include a combination of upper and lowercase letters, numbers, and special characters. Avoid using guessable information such as birthdays or names.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Make Passwords Long</a:t>
            </a:r>
            <a:r>
              <a:rPr lang="en-US" sz="2400" dirty="0">
                <a:effectLst/>
                <a:latin typeface="+mn-lt"/>
                <a:ea typeface="Yu Mincho" panose="02020400000000000000" pitchFamily="18" charset="-128"/>
                <a:cs typeface="Arial" panose="020B0604020202020204" pitchFamily="34" charset="0"/>
              </a:rPr>
              <a:t>: </a:t>
            </a:r>
            <a:r>
              <a:rPr lang="en-US" sz="2400" dirty="0" err="1">
                <a:effectLst/>
                <a:latin typeface="+mn-lt"/>
                <a:ea typeface="Yu Mincho" panose="02020400000000000000" pitchFamily="18" charset="-128"/>
                <a:cs typeface="Arial" panose="020B0604020202020204" pitchFamily="34" charset="0"/>
              </a:rPr>
              <a:t>Opt</a:t>
            </a:r>
            <a:r>
              <a:rPr lang="en-US" sz="2400" dirty="0">
                <a:effectLst/>
                <a:latin typeface="+mn-lt"/>
                <a:ea typeface="Yu Mincho" panose="02020400000000000000" pitchFamily="18" charset="-128"/>
                <a:cs typeface="Arial" panose="020B0604020202020204" pitchFamily="34" charset="0"/>
              </a:rPr>
              <a:t> for longer passwords, as they are generally more secure. Aim for a minimum of 12 characters. Consider using passphrases: series of words or a sentence that is easier to remember but difficult for others to guess. For example, "</a:t>
            </a:r>
            <a:r>
              <a:rPr lang="en-US" sz="2400" dirty="0" err="1">
                <a:effectLst/>
                <a:latin typeface="+mn-lt"/>
                <a:ea typeface="Yu Mincho" panose="02020400000000000000" pitchFamily="18" charset="-128"/>
                <a:cs typeface="Arial" panose="020B0604020202020204" pitchFamily="34" charset="0"/>
              </a:rPr>
              <a:t>MyFavoriteColorIsBlue</a:t>
            </a:r>
            <a:r>
              <a:rPr lang="en-US" sz="2400" dirty="0">
                <a:effectLst/>
                <a:latin typeface="+mn-lt"/>
                <a:ea typeface="Yu Mincho" panose="02020400000000000000" pitchFamily="18" charset="-128"/>
                <a:cs typeface="Arial" panose="020B0604020202020204" pitchFamily="34" charset="0"/>
              </a:rPr>
              <a:t>!".</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Enable Two-Factor Authentication (2FA)</a:t>
            </a:r>
            <a:r>
              <a:rPr lang="en-US" sz="2400" dirty="0">
                <a:effectLst/>
                <a:latin typeface="+mn-lt"/>
                <a:ea typeface="Yu Mincho" panose="02020400000000000000" pitchFamily="18" charset="-128"/>
                <a:cs typeface="Arial" panose="020B0604020202020204" pitchFamily="34" charset="0"/>
              </a:rPr>
              <a:t>: Whenever possible, enable two-factor authentication for your online accounts. This adds an extra layer of security by requiring a second verification step, such as a unique code sent to your mobile device.</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Regularly Update Passwords</a:t>
            </a:r>
            <a:r>
              <a:rPr lang="en-US" sz="2400" dirty="0">
                <a:effectLst/>
                <a:latin typeface="+mn-lt"/>
                <a:ea typeface="Yu Mincho" panose="02020400000000000000" pitchFamily="18" charset="-128"/>
                <a:cs typeface="Arial" panose="020B0604020202020204" pitchFamily="34" charset="0"/>
              </a:rPr>
              <a:t>: Change your passwords periodically, preferably every few months. </a:t>
            </a:r>
          </a:p>
          <a:p>
            <a:pPr algn="just">
              <a:lnSpc>
                <a:spcPct val="110000"/>
              </a:lnSpc>
              <a:spcAft>
                <a:spcPts val="600"/>
              </a:spcAft>
            </a:pP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10C1139F-C24D-8523-6A50-FF8ED2EEB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94732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Passwords</a:t>
            </a:r>
            <a:endParaRPr dirty="0">
              <a:solidFill>
                <a:srgbClr val="00CCFF"/>
              </a:solidFill>
              <a:latin typeface="+mn-lt"/>
            </a:endParaRPr>
          </a:p>
        </p:txBody>
      </p:sp>
      <p:sp>
        <p:nvSpPr>
          <p:cNvPr id="120" name="Google Shape;120;p6"/>
          <p:cNvSpPr txBox="1"/>
          <p:nvPr/>
        </p:nvSpPr>
        <p:spPr>
          <a:xfrm>
            <a:off x="1295400" y="4024780"/>
            <a:ext cx="16078200" cy="492438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C00000"/>
                </a:solidFill>
                <a:effectLst/>
                <a:latin typeface="+mn-lt"/>
                <a:ea typeface="Yu Mincho" panose="02020400000000000000" pitchFamily="18" charset="-128"/>
                <a:cs typeface="Arial" panose="020B0604020202020204" pitchFamily="34" charset="0"/>
              </a:rPr>
              <a:t>	Don'ts</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Reuse Passwords</a:t>
            </a:r>
            <a:r>
              <a:rPr lang="en-US" sz="2400" dirty="0">
                <a:effectLst/>
                <a:latin typeface="+mn-lt"/>
                <a:ea typeface="Yu Mincho" panose="02020400000000000000" pitchFamily="18" charset="-128"/>
                <a:cs typeface="Arial" panose="020B0604020202020204" pitchFamily="34" charset="0"/>
              </a:rPr>
              <a:t>: Never reuse the same password across multiple accounts. If one account is compromised, it could potentially grant access to other accounts as well. Use unique passwords for each online service or platform.</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Avoid Common Passwords</a:t>
            </a:r>
            <a:r>
              <a:rPr lang="en-US" sz="2400" dirty="0">
                <a:effectLst/>
                <a:latin typeface="+mn-lt"/>
                <a:ea typeface="Yu Mincho" panose="02020400000000000000" pitchFamily="18" charset="-128"/>
                <a:cs typeface="Arial" panose="020B0604020202020204" pitchFamily="34" charset="0"/>
              </a:rPr>
              <a:t>: Avoid common or easy passwords, such as "123456," "password," or "qwerty." These passwords are often targeted by hackers and can be easily cracked.</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Share or Write Down Passwords</a:t>
            </a:r>
            <a:r>
              <a:rPr lang="en-US" sz="2400" dirty="0">
                <a:effectLst/>
                <a:latin typeface="+mn-lt"/>
                <a:ea typeface="Yu Mincho" panose="02020400000000000000" pitchFamily="18" charset="-128"/>
                <a:cs typeface="Arial" panose="020B0604020202020204" pitchFamily="34" charset="0"/>
              </a:rPr>
              <a:t>: Avoid sharing your passwords with others, including family or friends. Additionally, avoid writing down passwords on physical notes or storing them in easily accessible digital files.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Save Passwords in Browsers</a:t>
            </a:r>
            <a:r>
              <a:rPr lang="en-US" sz="2400" dirty="0">
                <a:effectLst/>
                <a:latin typeface="+mn-lt"/>
                <a:ea typeface="Yu Mincho" panose="02020400000000000000" pitchFamily="18" charset="-128"/>
                <a:cs typeface="Arial" panose="020B0604020202020204" pitchFamily="34" charset="0"/>
              </a:rPr>
              <a:t>: Refrain from saving passwords in web browsers or using the "Remember Me" feature. While it may provide convenience, it poses a security risk if someone gains unauthorized access to your device.</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3F746C5C-3331-60B8-BEBB-6C57BFB21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3630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399" y="3390900"/>
            <a:ext cx="552284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Privacy</a:t>
            </a:r>
            <a:r>
              <a:rPr lang="es-ES" sz="2800" b="1" dirty="0">
                <a:solidFill>
                  <a:srgbClr val="00CCFF"/>
                </a:solidFill>
                <a:latin typeface="+mn-lt"/>
                <a:ea typeface="Helvetica Neue"/>
                <a:cs typeface="Helvetica Neue"/>
                <a:sym typeface="Helvetica Neue"/>
              </a:rPr>
              <a:t> and social media</a:t>
            </a:r>
            <a:endParaRPr dirty="0">
              <a:solidFill>
                <a:srgbClr val="00CCFF"/>
              </a:solidFill>
              <a:latin typeface="+mn-lt"/>
            </a:endParaRPr>
          </a:p>
        </p:txBody>
      </p:sp>
      <p:sp>
        <p:nvSpPr>
          <p:cNvPr id="120" name="Google Shape;120;p6"/>
          <p:cNvSpPr txBox="1"/>
          <p:nvPr/>
        </p:nvSpPr>
        <p:spPr>
          <a:xfrm>
            <a:off x="1295400" y="4024780"/>
            <a:ext cx="16098078" cy="4924385"/>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Do's</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Review Privacy Settings</a:t>
            </a:r>
            <a:r>
              <a:rPr lang="en-US" sz="2400" dirty="0">
                <a:effectLst/>
                <a:latin typeface="+mn-lt"/>
                <a:ea typeface="Yu Mincho" panose="02020400000000000000" pitchFamily="18" charset="-128"/>
                <a:cs typeface="Arial" panose="020B0604020202020204" pitchFamily="34" charset="0"/>
              </a:rPr>
              <a:t>: Familiarize yourself with the privacy settings of the social media platforms you use. Adjust the settings to control who can view your profile, posts, and personal information. Consider limiting access to trusted friends and family members.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Be Selective with Friend Requests</a:t>
            </a:r>
            <a:r>
              <a:rPr lang="en-US" sz="2400" dirty="0">
                <a:effectLst/>
                <a:latin typeface="+mn-lt"/>
                <a:ea typeface="Yu Mincho" panose="02020400000000000000" pitchFamily="18" charset="-128"/>
                <a:cs typeface="Arial" panose="020B0604020202020204" pitchFamily="34" charset="0"/>
              </a:rPr>
              <a:t>: Be cautious when accepting friend requests or connection requests from unknown individuals. Verify the person's identity before accepting their request.</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Think Before You Share</a:t>
            </a:r>
            <a:r>
              <a:rPr lang="en-US" sz="2400" dirty="0">
                <a:effectLst/>
                <a:latin typeface="+mn-lt"/>
                <a:ea typeface="Yu Mincho" panose="02020400000000000000" pitchFamily="18" charset="-128"/>
                <a:cs typeface="Arial" panose="020B0604020202020204" pitchFamily="34" charset="0"/>
              </a:rPr>
              <a:t>: Exercise caution when sharing personal information, photos, or updates on social media platforms. Avoid sharing sensitive details such as your full address, phone number, or financial information publicly.</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Regularly Review and Update Friends List</a:t>
            </a:r>
            <a:r>
              <a:rPr lang="en-US" sz="2400" dirty="0">
                <a:effectLst/>
                <a:latin typeface="+mn-lt"/>
                <a:ea typeface="Yu Mincho" panose="02020400000000000000" pitchFamily="18" charset="-128"/>
                <a:cs typeface="Arial" panose="020B0604020202020204" pitchFamily="34" charset="0"/>
              </a:rPr>
              <a:t>: Periodically review your friends or connections list on social media platforms. Remove or unfriend individuals whom you no longer trust or recognize.</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2854E7AE-CDFB-4868-C246-655772C4AB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8887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399" y="3390900"/>
            <a:ext cx="552284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Privacy</a:t>
            </a:r>
            <a:r>
              <a:rPr lang="es-ES" sz="2800" b="1" dirty="0">
                <a:solidFill>
                  <a:srgbClr val="00CCFF"/>
                </a:solidFill>
                <a:latin typeface="+mn-lt"/>
                <a:ea typeface="Helvetica Neue"/>
                <a:cs typeface="Helvetica Neue"/>
                <a:sym typeface="Helvetica Neue"/>
              </a:rPr>
              <a:t> and social media</a:t>
            </a:r>
            <a:endParaRPr dirty="0">
              <a:solidFill>
                <a:srgbClr val="00CCFF"/>
              </a:solidFill>
              <a:latin typeface="+mn-lt"/>
            </a:endParaRPr>
          </a:p>
        </p:txBody>
      </p:sp>
      <p:sp>
        <p:nvSpPr>
          <p:cNvPr id="120" name="Google Shape;120;p6"/>
          <p:cNvSpPr txBox="1"/>
          <p:nvPr/>
        </p:nvSpPr>
        <p:spPr>
          <a:xfrm>
            <a:off x="1295400" y="4024780"/>
            <a:ext cx="16098078" cy="4364231"/>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C00000"/>
                </a:solidFill>
                <a:effectLst/>
                <a:latin typeface="+mn-lt"/>
                <a:ea typeface="Yu Mincho" panose="02020400000000000000" pitchFamily="18" charset="-128"/>
                <a:cs typeface="Arial" panose="020B0604020202020204" pitchFamily="34" charset="0"/>
              </a:rPr>
              <a:t>	Don'ts</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Click on Suspicious Links</a:t>
            </a:r>
            <a:r>
              <a:rPr lang="en-US" sz="2400" dirty="0">
                <a:effectLst/>
                <a:latin typeface="+mn-lt"/>
                <a:ea typeface="Yu Mincho" panose="02020400000000000000" pitchFamily="18" charset="-128"/>
                <a:cs typeface="Arial" panose="020B0604020202020204" pitchFamily="34" charset="0"/>
              </a:rPr>
              <a:t>: Be wary of clicking on links shared on social media, especially those from unknown or suspicious sources. These links may lead to phishing websites or malware downloads. Verify the source before clicking.</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Be Cautious with Third-Party Apps</a:t>
            </a:r>
            <a:r>
              <a:rPr lang="en-US" sz="2400" dirty="0">
                <a:effectLst/>
                <a:latin typeface="+mn-lt"/>
                <a:ea typeface="Yu Mincho" panose="02020400000000000000" pitchFamily="18" charset="-128"/>
                <a:cs typeface="Arial" panose="020B0604020202020204" pitchFamily="34" charset="0"/>
              </a:rPr>
              <a:t>: Be selective when granting permissions to third-party applications that request access to your social media accounts. Review the permissions requested and consider the credibility of the application before granting access.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Avoid Publicizing Personal Events</a:t>
            </a:r>
            <a:r>
              <a:rPr lang="en-US" sz="2400" dirty="0">
                <a:effectLst/>
                <a:latin typeface="+mn-lt"/>
                <a:ea typeface="Yu Mincho" panose="02020400000000000000" pitchFamily="18" charset="-128"/>
                <a:cs typeface="Arial" panose="020B0604020202020204" pitchFamily="34" charset="0"/>
              </a:rPr>
              <a:t>: Avoid announcing upcoming vacations or extended periods away from home on social media platforms. Doing so may alert potential burglars or criminals that your home is unoccupied.</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20D9256A-4323-B1F2-05E8-2918429E7D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39514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Online shopping</a:t>
            </a:r>
            <a:endParaRPr dirty="0">
              <a:solidFill>
                <a:srgbClr val="00CCFF"/>
              </a:solidFill>
              <a:latin typeface="+mn-lt"/>
            </a:endParaRPr>
          </a:p>
        </p:txBody>
      </p:sp>
      <p:sp>
        <p:nvSpPr>
          <p:cNvPr id="120" name="Google Shape;120;p6"/>
          <p:cNvSpPr txBox="1"/>
          <p:nvPr/>
        </p:nvSpPr>
        <p:spPr>
          <a:xfrm>
            <a:off x="1295400" y="4024780"/>
            <a:ext cx="15402339" cy="4364231"/>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Do's</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Shop from Trusted Websites</a:t>
            </a:r>
            <a:r>
              <a:rPr lang="en-US" sz="2400" dirty="0">
                <a:effectLst/>
                <a:latin typeface="+mn-lt"/>
                <a:ea typeface="Yu Mincho" panose="02020400000000000000" pitchFamily="18" charset="-128"/>
                <a:cs typeface="Arial" panose="020B0604020202020204" pitchFamily="34" charset="0"/>
              </a:rPr>
              <a:t>: Stick to reputable and well-known online retailers when making purchases. Look for websites that have positive customer reviews and secure payment options such as credit cards or reputable payment platforms.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Verify Website Security</a:t>
            </a:r>
            <a:r>
              <a:rPr lang="en-US" sz="2400" dirty="0">
                <a:effectLst/>
                <a:latin typeface="+mn-lt"/>
                <a:ea typeface="Yu Mincho" panose="02020400000000000000" pitchFamily="18" charset="-128"/>
                <a:cs typeface="Arial" panose="020B0604020202020204" pitchFamily="34" charset="0"/>
              </a:rPr>
              <a:t>: Before entering payment or personal information, ensure that the website has a secure connection. Look for "https://" in the website address and a padlock symbol in the browser's address bar.</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Keep Track of Transactions</a:t>
            </a:r>
            <a:r>
              <a:rPr lang="en-US" sz="2400" dirty="0">
                <a:effectLst/>
                <a:latin typeface="+mn-lt"/>
                <a:ea typeface="Yu Mincho" panose="02020400000000000000" pitchFamily="18" charset="-128"/>
                <a:cs typeface="Arial" panose="020B0604020202020204" pitchFamily="34" charset="0"/>
              </a:rPr>
              <a:t>: Maintain a record of your online shopping transactions, including order confirmations, receipts, and tracking numbers. This allows you to track deliveries and resolve any issues that may arise.</a:t>
            </a:r>
          </a:p>
        </p:txBody>
      </p:sp>
      <p:pic>
        <p:nvPicPr>
          <p:cNvPr id="2" name="Gráfico 1" descr="Marca de verificación con relleno sólido">
            <a:extLst>
              <a:ext uri="{FF2B5EF4-FFF2-40B4-BE49-F238E27FC236}">
                <a16:creationId xmlns:a16="http://schemas.microsoft.com/office/drawing/2014/main" id="{FF4F915C-ECF9-91A2-B24D-A4208D98D9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08791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098" name="Picture 2" descr="https://www.digital-boomer.eu/images/su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7992" y="3825219"/>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rgbClr val="00CCFF"/>
                </a:solidFill>
                <a:latin typeface="+mn-lt"/>
                <a:ea typeface="Helvetica Neue"/>
                <a:cs typeface="Helvetica Neue"/>
                <a:sym typeface="Helvetica Neue"/>
              </a:rPr>
              <a:t>Index</a:t>
            </a:r>
            <a:endParaRPr dirty="0">
              <a:solidFill>
                <a:srgbClr val="00CCFF"/>
              </a:solidFill>
              <a:latin typeface="+mn-lt"/>
            </a:endParaRPr>
          </a:p>
        </p:txBody>
      </p:sp>
      <p:sp>
        <p:nvSpPr>
          <p:cNvPr id="58" name="Google Shape;58;p2"/>
          <p:cNvSpPr txBox="1"/>
          <p:nvPr/>
        </p:nvSpPr>
        <p:spPr>
          <a:xfrm>
            <a:off x="1953510" y="3634388"/>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53510" y="617482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810547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3</a:t>
            </a:r>
            <a:endParaRPr dirty="0">
              <a:solidFill>
                <a:srgbClr val="33CCFF"/>
              </a:solidFill>
              <a:latin typeface="+mn-lt"/>
            </a:endParaRPr>
          </a:p>
        </p:txBody>
      </p:sp>
      <p:sp>
        <p:nvSpPr>
          <p:cNvPr id="61" name="Google Shape;61;p2"/>
          <p:cNvSpPr txBox="1"/>
          <p:nvPr/>
        </p:nvSpPr>
        <p:spPr>
          <a:xfrm>
            <a:off x="2650217" y="3671215"/>
            <a:ext cx="2935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Introduction</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to</a:t>
            </a:r>
            <a:r>
              <a:rPr lang="es-ES" sz="2400" dirty="0">
                <a:solidFill>
                  <a:schemeClr val="dk1"/>
                </a:solidFill>
                <a:latin typeface="+mn-lt"/>
                <a:ea typeface="Helvetica Neue"/>
                <a:cs typeface="Helvetica Neue"/>
                <a:sym typeface="Helvetica Neue"/>
              </a:rPr>
              <a:t> online safety</a:t>
            </a:r>
            <a:endParaRPr lang="es-ES" dirty="0">
              <a:latin typeface="+mn-lt"/>
            </a:endParaRPr>
          </a:p>
        </p:txBody>
      </p:sp>
      <p:sp>
        <p:nvSpPr>
          <p:cNvPr id="62" name="Google Shape;62;p2"/>
          <p:cNvSpPr txBox="1"/>
          <p:nvPr/>
        </p:nvSpPr>
        <p:spPr>
          <a:xfrm>
            <a:off x="2613798" y="6232289"/>
            <a:ext cx="2935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a:solidFill>
                  <a:schemeClr val="dk1"/>
                </a:solidFill>
                <a:latin typeface="+mn-lt"/>
                <a:ea typeface="Helvetica Neue"/>
                <a:cs typeface="Helvetica Neue"/>
                <a:sym typeface="Helvetica Neue"/>
              </a:rPr>
              <a:t>Online </a:t>
            </a:r>
            <a:r>
              <a:rPr lang="es-ES" sz="2400" dirty="0" err="1">
                <a:solidFill>
                  <a:schemeClr val="dk1"/>
                </a:solidFill>
                <a:latin typeface="+mn-lt"/>
                <a:ea typeface="Helvetica Neue"/>
                <a:cs typeface="Helvetica Neue"/>
                <a:sym typeface="Helvetica Neue"/>
              </a:rPr>
              <a:t>do’s</a:t>
            </a:r>
            <a:r>
              <a:rPr lang="es-ES" sz="2400" dirty="0">
                <a:solidFill>
                  <a:schemeClr val="dk1"/>
                </a:solidFill>
                <a:latin typeface="+mn-lt"/>
                <a:ea typeface="Helvetica Neue"/>
                <a:cs typeface="Helvetica Neue"/>
                <a:sym typeface="Helvetica Neue"/>
              </a:rPr>
              <a:t> and </a:t>
            </a:r>
            <a:r>
              <a:rPr lang="es-ES" sz="2400" dirty="0" err="1">
                <a:solidFill>
                  <a:schemeClr val="dk1"/>
                </a:solidFill>
                <a:latin typeface="+mn-lt"/>
                <a:ea typeface="Helvetica Neue"/>
                <a:cs typeface="Helvetica Neue"/>
                <a:sym typeface="Helvetica Neue"/>
              </a:rPr>
              <a:t>don’ts</a:t>
            </a:r>
            <a:endParaRPr lang="es-ES" dirty="0">
              <a:latin typeface="+mn-lt"/>
            </a:endParaRPr>
          </a:p>
        </p:txBody>
      </p:sp>
      <p:sp>
        <p:nvSpPr>
          <p:cNvPr id="63" name="Google Shape;63;p2"/>
          <p:cNvSpPr txBox="1"/>
          <p:nvPr/>
        </p:nvSpPr>
        <p:spPr>
          <a:xfrm>
            <a:off x="2599943" y="8128148"/>
            <a:ext cx="2935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Bonus track: Offline do’s and don’ts</a:t>
            </a:r>
            <a:endParaRPr lang="es-ES" dirty="0">
              <a:latin typeface="+mn-lt"/>
            </a:endParaRPr>
          </a:p>
        </p:txBody>
      </p:sp>
      <p:sp>
        <p:nvSpPr>
          <p:cNvPr id="67" name="Google Shape;67;p2"/>
          <p:cNvSpPr txBox="1"/>
          <p:nvPr/>
        </p:nvSpPr>
        <p:spPr>
          <a:xfrm>
            <a:off x="6187894" y="3141874"/>
            <a:ext cx="546265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What does it mean to be safe online?</a:t>
            </a:r>
            <a:endParaRPr lang="es-ES" dirty="0">
              <a:latin typeface="+mn-lt"/>
            </a:endParaRPr>
          </a:p>
        </p:txBody>
      </p:sp>
      <p:sp>
        <p:nvSpPr>
          <p:cNvPr id="68" name="Google Shape;68;p2"/>
          <p:cNvSpPr txBox="1"/>
          <p:nvPr/>
        </p:nvSpPr>
        <p:spPr>
          <a:xfrm>
            <a:off x="6201692" y="3761119"/>
            <a:ext cx="747455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What are the risks of insecure Internet navigation?</a:t>
            </a:r>
            <a:endParaRPr lang="es-ES" dirty="0">
              <a:latin typeface="+mn-lt"/>
            </a:endParaRPr>
          </a:p>
        </p:txBody>
      </p:sp>
      <p:sp>
        <p:nvSpPr>
          <p:cNvPr id="69" name="Google Shape;69;p2"/>
          <p:cNvSpPr txBox="1"/>
          <p:nvPr/>
        </p:nvSpPr>
        <p:spPr>
          <a:xfrm>
            <a:off x="6201692" y="4380363"/>
            <a:ext cx="63484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Why shouldn’t you stop navigating the Internet even with these risks?</a:t>
            </a:r>
            <a:endParaRPr lang="es-ES" dirty="0">
              <a:latin typeface="+mn-lt"/>
            </a:endParaRPr>
          </a:p>
        </p:txBody>
      </p:sp>
      <p:sp>
        <p:nvSpPr>
          <p:cNvPr id="70" name="Google Shape;70;p2"/>
          <p:cNvSpPr/>
          <p:nvPr/>
        </p:nvSpPr>
        <p:spPr>
          <a:xfrm>
            <a:off x="5757444" y="3161260"/>
            <a:ext cx="180000" cy="162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5757444" y="8285590"/>
            <a:ext cx="180000" cy="5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757444" y="5294265"/>
            <a:ext cx="180000" cy="270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3" name="Google Shape;73;p2"/>
          <p:cNvSpPr txBox="1"/>
          <p:nvPr/>
        </p:nvSpPr>
        <p:spPr>
          <a:xfrm>
            <a:off x="6187894" y="5284055"/>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Secure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connections</a:t>
            </a:r>
            <a:endParaRPr lang="es-ES" dirty="0">
              <a:latin typeface="+mn-lt"/>
            </a:endParaRPr>
          </a:p>
        </p:txBody>
      </p:sp>
      <p:sp>
        <p:nvSpPr>
          <p:cNvPr id="74" name="Google Shape;74;p2"/>
          <p:cNvSpPr txBox="1"/>
          <p:nvPr/>
        </p:nvSpPr>
        <p:spPr>
          <a:xfrm>
            <a:off x="6187894" y="5838551"/>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Passwords</a:t>
            </a:r>
            <a:endParaRPr lang="es-ES" dirty="0">
              <a:latin typeface="+mn-lt"/>
            </a:endParaRPr>
          </a:p>
        </p:txBody>
      </p:sp>
      <p:sp>
        <p:nvSpPr>
          <p:cNvPr id="75" name="Google Shape;75;p2"/>
          <p:cNvSpPr txBox="1"/>
          <p:nvPr/>
        </p:nvSpPr>
        <p:spPr>
          <a:xfrm>
            <a:off x="6187894" y="6393047"/>
            <a:ext cx="46120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Privacy</a:t>
            </a:r>
            <a:r>
              <a:rPr lang="es-ES" sz="2400" dirty="0">
                <a:solidFill>
                  <a:schemeClr val="dk1"/>
                </a:solidFill>
                <a:latin typeface="+mn-lt"/>
                <a:ea typeface="Helvetica Neue"/>
                <a:cs typeface="Helvetica Neue"/>
                <a:sym typeface="Helvetica Neue"/>
              </a:rPr>
              <a:t> and social media</a:t>
            </a:r>
            <a:endParaRPr lang="es-ES" dirty="0">
              <a:latin typeface="+mn-lt"/>
            </a:endParaRPr>
          </a:p>
        </p:txBody>
      </p:sp>
      <p:sp>
        <p:nvSpPr>
          <p:cNvPr id="76" name="Google Shape;76;p2"/>
          <p:cNvSpPr txBox="1"/>
          <p:nvPr/>
        </p:nvSpPr>
        <p:spPr>
          <a:xfrm>
            <a:off x="6187894" y="6947502"/>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a:solidFill>
                  <a:schemeClr val="dk1"/>
                </a:solidFill>
                <a:latin typeface="+mn-lt"/>
                <a:ea typeface="Helvetica Neue"/>
                <a:cs typeface="Helvetica Neue"/>
                <a:sym typeface="Helvetica Neue"/>
              </a:rPr>
              <a:t>Online shopping</a:t>
            </a:r>
            <a:endParaRPr lang="es-ES" dirty="0">
              <a:latin typeface="+mn-lt"/>
            </a:endParaRPr>
          </a:p>
        </p:txBody>
      </p:sp>
      <p:sp>
        <p:nvSpPr>
          <p:cNvPr id="77" name="Google Shape;77;p2"/>
          <p:cNvSpPr txBox="1"/>
          <p:nvPr/>
        </p:nvSpPr>
        <p:spPr>
          <a:xfrm>
            <a:off x="6156202" y="8321970"/>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a:solidFill>
                  <a:schemeClr val="dk1"/>
                </a:solidFill>
                <a:latin typeface="+mn-lt"/>
                <a:ea typeface="Helvetica Neue"/>
                <a:cs typeface="Helvetica Neue"/>
                <a:sym typeface="Helvetica Neue"/>
              </a:rPr>
              <a:t>Digital </a:t>
            </a:r>
            <a:r>
              <a:rPr lang="es-ES" sz="2400" dirty="0" err="1">
                <a:solidFill>
                  <a:schemeClr val="dk1"/>
                </a:solidFill>
                <a:latin typeface="+mn-lt"/>
                <a:ea typeface="Helvetica Neue"/>
                <a:cs typeface="Helvetica Neue"/>
                <a:sym typeface="Helvetica Neue"/>
              </a:rPr>
              <a:t>devices</a:t>
            </a:r>
            <a:endParaRPr lang="es-ES" dirty="0">
              <a:latin typeface="+mn-lt"/>
            </a:endParaRPr>
          </a:p>
        </p:txBody>
      </p:sp>
      <p:sp>
        <p:nvSpPr>
          <p:cNvPr id="78" name="Google Shape;78;p2"/>
          <p:cNvSpPr txBox="1"/>
          <p:nvPr/>
        </p:nvSpPr>
        <p:spPr>
          <a:xfrm>
            <a:off x="6187894" y="7501997"/>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Frauds</a:t>
            </a:r>
            <a:r>
              <a:rPr lang="es-ES" sz="2400" dirty="0">
                <a:solidFill>
                  <a:schemeClr val="dk1"/>
                </a:solidFill>
                <a:latin typeface="+mn-lt"/>
                <a:ea typeface="Helvetica Neue"/>
                <a:cs typeface="Helvetica Neue"/>
                <a:sym typeface="Helvetica Neue"/>
              </a:rPr>
              <a:t> and </a:t>
            </a:r>
            <a:r>
              <a:rPr lang="es-ES" sz="2400" dirty="0" err="1">
                <a:solidFill>
                  <a:schemeClr val="dk1"/>
                </a:solidFill>
                <a:latin typeface="+mn-lt"/>
                <a:ea typeface="Helvetica Neue"/>
                <a:cs typeface="Helvetica Neue"/>
                <a:sym typeface="Helvetica Neue"/>
              </a:rPr>
              <a:t>scams</a:t>
            </a:r>
            <a:endParaRPr lang="es-E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Online shopping</a:t>
            </a:r>
            <a:endParaRPr dirty="0">
              <a:solidFill>
                <a:srgbClr val="00CCFF"/>
              </a:solidFill>
              <a:latin typeface="+mn-lt"/>
            </a:endParaRPr>
          </a:p>
        </p:txBody>
      </p:sp>
      <p:sp>
        <p:nvSpPr>
          <p:cNvPr id="120" name="Google Shape;120;p6"/>
          <p:cNvSpPr txBox="1"/>
          <p:nvPr/>
        </p:nvSpPr>
        <p:spPr>
          <a:xfrm>
            <a:off x="1295400" y="4024780"/>
            <a:ext cx="15402339" cy="5330650"/>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C00000"/>
                </a:solidFill>
                <a:effectLst/>
                <a:latin typeface="+mn-lt"/>
                <a:ea typeface="Yu Mincho" panose="02020400000000000000" pitchFamily="18" charset="-128"/>
                <a:cs typeface="Arial" panose="020B0604020202020204" pitchFamily="34" charset="0"/>
              </a:rPr>
              <a:t>	Don'ts</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Share Unnecessary Information</a:t>
            </a:r>
            <a:r>
              <a:rPr lang="en-US" sz="2400" dirty="0">
                <a:effectLst/>
                <a:latin typeface="+mn-lt"/>
                <a:ea typeface="Yu Mincho" panose="02020400000000000000" pitchFamily="18" charset="-128"/>
                <a:cs typeface="Arial" panose="020B0604020202020204" pitchFamily="34" charset="0"/>
              </a:rPr>
              <a:t>: Be cautious about sharing unnecessary personal information during the checkout process. Retailers typically require basic details like shipping address and payment information.</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Beware of Phishing Emails or Links</a:t>
            </a:r>
            <a:r>
              <a:rPr lang="en-US" sz="2400" dirty="0">
                <a:effectLst/>
                <a:latin typeface="+mn-lt"/>
                <a:ea typeface="Yu Mincho" panose="02020400000000000000" pitchFamily="18" charset="-128"/>
                <a:cs typeface="Arial" panose="020B0604020202020204" pitchFamily="34" charset="0"/>
              </a:rPr>
              <a:t>: Be wary of emails or messages claiming to be from online retailers, especially if they ask for personal information or prompt you to click on suspicious links. </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Avoid Unsecured Wi-Fi for Transactions</a:t>
            </a:r>
            <a:r>
              <a:rPr lang="en-US" sz="2400" dirty="0">
                <a:effectLst/>
                <a:latin typeface="+mn-lt"/>
                <a:ea typeface="Yu Mincho" panose="02020400000000000000" pitchFamily="18" charset="-128"/>
                <a:cs typeface="Arial" panose="020B0604020202020204" pitchFamily="34" charset="0"/>
              </a:rPr>
              <a:t>: When making online purchases, avoid using unsecured or public Wi-Fi networks. These networks can be vulnerable to hackers who may intercept your personal and financial information.</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Fall for Impersonation Scams</a:t>
            </a:r>
            <a:r>
              <a:rPr lang="en-US" sz="2400" dirty="0">
                <a:effectLst/>
                <a:latin typeface="+mn-lt"/>
                <a:ea typeface="Yu Mincho" panose="02020400000000000000" pitchFamily="18" charset="-128"/>
                <a:cs typeface="Arial" panose="020B0604020202020204" pitchFamily="34" charset="0"/>
              </a:rPr>
              <a:t>: Be cautious of online sellers impersonating reputable brands or using deceptive tactics to obtain your personal or financial information. Verify the authenticity of the seller and their website before making a purchase.</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DA185039-7048-9303-18F2-B93EA90416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351583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Frauds</a:t>
            </a:r>
            <a:r>
              <a:rPr lang="es-ES" sz="2800" b="1" dirty="0">
                <a:solidFill>
                  <a:srgbClr val="00CCFF"/>
                </a:solidFill>
                <a:latin typeface="+mn-lt"/>
                <a:ea typeface="Helvetica Neue"/>
                <a:cs typeface="Helvetica Neue"/>
                <a:sym typeface="Helvetica Neue"/>
              </a:rPr>
              <a:t> and </a:t>
            </a:r>
            <a:r>
              <a:rPr lang="es-ES" sz="2800" b="1" dirty="0" err="1">
                <a:solidFill>
                  <a:srgbClr val="00CCFF"/>
                </a:solidFill>
                <a:latin typeface="+mn-lt"/>
                <a:ea typeface="Helvetica Neue"/>
                <a:cs typeface="Helvetica Neue"/>
                <a:sym typeface="Helvetica Neue"/>
              </a:rPr>
              <a:t>scams</a:t>
            </a:r>
            <a:endParaRPr dirty="0">
              <a:solidFill>
                <a:srgbClr val="00CCFF"/>
              </a:solidFill>
              <a:latin typeface="+mn-lt"/>
            </a:endParaRPr>
          </a:p>
        </p:txBody>
      </p:sp>
      <p:sp>
        <p:nvSpPr>
          <p:cNvPr id="120" name="Google Shape;120;p6"/>
          <p:cNvSpPr txBox="1"/>
          <p:nvPr/>
        </p:nvSpPr>
        <p:spPr>
          <a:xfrm>
            <a:off x="1295400" y="4024780"/>
            <a:ext cx="15481852" cy="3397813"/>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Do's</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Be Skeptical and Vigilant</a:t>
            </a:r>
            <a:r>
              <a:rPr lang="en-US" sz="2400" dirty="0">
                <a:effectLst/>
                <a:latin typeface="+mn-lt"/>
                <a:ea typeface="Yu Mincho" panose="02020400000000000000" pitchFamily="18" charset="-128"/>
                <a:cs typeface="Arial" panose="020B0604020202020204" pitchFamily="34" charset="0"/>
              </a:rPr>
              <a:t>: Maintain a healthy skepticism when encountering unsolicited emails, phone calls, or messages asking for personal information or offering strange deals. Verify the legitimacy of the source before providing any information or making any financial commitments.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Educate Yourself</a:t>
            </a:r>
            <a:r>
              <a:rPr lang="en-US" sz="2400" dirty="0">
                <a:effectLst/>
                <a:latin typeface="+mn-lt"/>
                <a:ea typeface="Yu Mincho" panose="02020400000000000000" pitchFamily="18" charset="-128"/>
                <a:cs typeface="Arial" panose="020B0604020202020204" pitchFamily="34" charset="0"/>
              </a:rPr>
              <a:t>: Stay informed about common online scams and fraud tactics targeting elderly individuals. Familiarize yourself with the signs of scams, such as requests for payment through unconventional methods or pressure to act quickly.</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DA544C87-619E-BA93-003E-37D3140BCC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97454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Frauds</a:t>
            </a:r>
            <a:r>
              <a:rPr lang="es-ES" sz="2800" b="1" dirty="0">
                <a:solidFill>
                  <a:srgbClr val="00CCFF"/>
                </a:solidFill>
                <a:latin typeface="+mn-lt"/>
                <a:ea typeface="Helvetica Neue"/>
                <a:cs typeface="Helvetica Neue"/>
                <a:sym typeface="Helvetica Neue"/>
              </a:rPr>
              <a:t> and </a:t>
            </a:r>
            <a:r>
              <a:rPr lang="es-ES" sz="2800" b="1" dirty="0" err="1">
                <a:solidFill>
                  <a:srgbClr val="00CCFF"/>
                </a:solidFill>
                <a:latin typeface="+mn-lt"/>
                <a:ea typeface="Helvetica Neue"/>
                <a:cs typeface="Helvetica Neue"/>
                <a:sym typeface="Helvetica Neue"/>
              </a:rPr>
              <a:t>scams</a:t>
            </a:r>
            <a:endParaRPr dirty="0">
              <a:solidFill>
                <a:srgbClr val="00CCFF"/>
              </a:solidFill>
              <a:latin typeface="+mn-lt"/>
            </a:endParaRPr>
          </a:p>
        </p:txBody>
      </p:sp>
      <p:sp>
        <p:nvSpPr>
          <p:cNvPr id="120" name="Google Shape;120;p6"/>
          <p:cNvSpPr txBox="1"/>
          <p:nvPr/>
        </p:nvSpPr>
        <p:spPr>
          <a:xfrm>
            <a:off x="1295400" y="4024780"/>
            <a:ext cx="15481852" cy="477049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Do's</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Verify the Identity of the Contact</a:t>
            </a:r>
            <a:r>
              <a:rPr lang="en-US" sz="2400" dirty="0">
                <a:effectLst/>
                <a:latin typeface="+mn-lt"/>
                <a:ea typeface="Yu Mincho" panose="02020400000000000000" pitchFamily="18" charset="-128"/>
                <a:cs typeface="Arial" panose="020B0604020202020204" pitchFamily="34" charset="0"/>
              </a:rPr>
              <a:t>: When individuals claim to represent organizations, ask for official contact information and confirm their authenticity by reaching out to the organization directly using verified contact details. </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Consult with Trusted Individuals</a:t>
            </a:r>
            <a:r>
              <a:rPr lang="en-US" sz="2400" dirty="0">
                <a:effectLst/>
                <a:latin typeface="+mn-lt"/>
                <a:ea typeface="Yu Mincho" panose="02020400000000000000" pitchFamily="18" charset="-128"/>
                <a:cs typeface="Arial" panose="020B0604020202020204" pitchFamily="34" charset="0"/>
              </a:rPr>
              <a:t>: If you receive a suspicious request or encounter an unfamiliar situation online, seek advice from a trusted family member, friend, or professional.</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Ignore unsolicited phone calls and “robocalls.” </a:t>
            </a:r>
            <a:r>
              <a:rPr lang="en-US" sz="2400" dirty="0">
                <a:effectLst/>
                <a:latin typeface="+mn-lt"/>
                <a:ea typeface="Yu Mincho" panose="02020400000000000000" pitchFamily="18" charset="-128"/>
                <a:cs typeface="Arial" panose="020B0604020202020204" pitchFamily="34" charset="0"/>
              </a:rPr>
              <a:t>Treat any unsolicited phone calls with skepticism. A live person or recorded voice gives you false information that sounds important and time-sensitive. They may claim to be a relative in trouble, that your car’s warranty is expiring and payment is required, they might introduce themselves as “tech support” and tell you that your PC need to get it repaired for a fee. </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BA247BCF-CBDF-71B8-1109-200488E03E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327590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Frauds</a:t>
            </a:r>
            <a:r>
              <a:rPr lang="es-ES" sz="2800" b="1" dirty="0">
                <a:solidFill>
                  <a:srgbClr val="00CCFF"/>
                </a:solidFill>
                <a:latin typeface="+mn-lt"/>
                <a:ea typeface="Helvetica Neue"/>
                <a:cs typeface="Helvetica Neue"/>
                <a:sym typeface="Helvetica Neue"/>
              </a:rPr>
              <a:t> and </a:t>
            </a:r>
            <a:r>
              <a:rPr lang="es-ES" sz="2800" b="1" dirty="0" err="1">
                <a:solidFill>
                  <a:srgbClr val="00CCFF"/>
                </a:solidFill>
                <a:latin typeface="+mn-lt"/>
                <a:ea typeface="Helvetica Neue"/>
                <a:cs typeface="Helvetica Neue"/>
                <a:sym typeface="Helvetica Neue"/>
              </a:rPr>
              <a:t>scams</a:t>
            </a:r>
            <a:endParaRPr dirty="0">
              <a:solidFill>
                <a:srgbClr val="00CCFF"/>
              </a:solidFill>
              <a:latin typeface="+mn-lt"/>
            </a:endParaRPr>
          </a:p>
        </p:txBody>
      </p:sp>
      <p:sp>
        <p:nvSpPr>
          <p:cNvPr id="120" name="Google Shape;120;p6"/>
          <p:cNvSpPr txBox="1"/>
          <p:nvPr/>
        </p:nvSpPr>
        <p:spPr>
          <a:xfrm>
            <a:off x="1295400" y="4024780"/>
            <a:ext cx="15481852" cy="477049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C00000"/>
                </a:solidFill>
                <a:effectLst/>
                <a:latin typeface="+mn-lt"/>
                <a:ea typeface="Yu Mincho" panose="02020400000000000000" pitchFamily="18" charset="-128"/>
                <a:cs typeface="Arial" panose="020B0604020202020204" pitchFamily="34" charset="0"/>
              </a:rPr>
              <a:t>	Don'ts</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Rush or Feel Pressured</a:t>
            </a:r>
            <a:r>
              <a:rPr lang="en-US" sz="2400" dirty="0">
                <a:effectLst/>
                <a:latin typeface="+mn-lt"/>
                <a:ea typeface="Yu Mincho" panose="02020400000000000000" pitchFamily="18" charset="-128"/>
                <a:cs typeface="Arial" panose="020B0604020202020204" pitchFamily="34" charset="0"/>
              </a:rPr>
              <a:t>: Scammers often use tactics to create a sense of urgency or pressure, coercing victims into making quick decisions without proper consideration. Take your time, conduct research, and be cautious before making any financial commitments.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Send Money to Unknown Individuals</a:t>
            </a:r>
            <a:r>
              <a:rPr lang="en-US" sz="2400" dirty="0">
                <a:effectLst/>
                <a:latin typeface="+mn-lt"/>
                <a:ea typeface="Yu Mincho" panose="02020400000000000000" pitchFamily="18" charset="-128"/>
                <a:cs typeface="Arial" panose="020B0604020202020204" pitchFamily="34" charset="0"/>
              </a:rPr>
              <a:t>: Be wary of requests for money or wire transfers from individuals you do not know personally. Verify the identity and legitimacy of the individual before engaging in any financial transactions.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click on links in emails from unfamiliar senders</a:t>
            </a:r>
            <a:r>
              <a:rPr lang="en-US" sz="2400" dirty="0">
                <a:effectLst/>
                <a:latin typeface="+mn-lt"/>
                <a:ea typeface="Yu Mincho" panose="02020400000000000000" pitchFamily="18" charset="-128"/>
                <a:cs typeface="Arial" panose="020B0604020202020204" pitchFamily="34" charset="0"/>
              </a:rPr>
              <a:t>. Be wary of strange or unexpected messages, even if they’re from people you know. They could contain malicious or phishing links. If a message looks suspicious but appears to be from someone you know and trust, check with them before clicking.</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A94ADBFF-B1E3-564C-485E-346740849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120739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8050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Online </a:t>
            </a:r>
            <a:r>
              <a:rPr lang="es-ES" sz="4800" b="1" dirty="0" err="1">
                <a:solidFill>
                  <a:schemeClr val="tx1"/>
                </a:solidFill>
                <a:latin typeface="+mn-lt"/>
                <a:ea typeface="Helvetica Neue"/>
                <a:cs typeface="Helvetica Neue"/>
                <a:sym typeface="Helvetica Neue"/>
              </a:rPr>
              <a:t>do’s</a:t>
            </a:r>
            <a:r>
              <a:rPr lang="es-ES" sz="4800" b="1" dirty="0">
                <a:solidFill>
                  <a:schemeClr val="tx1"/>
                </a:solidFill>
                <a:latin typeface="+mn-lt"/>
                <a:ea typeface="Helvetica Neue"/>
                <a:cs typeface="Helvetica Neue"/>
                <a:sym typeface="Helvetica Neue"/>
              </a:rPr>
              <a:t> and </a:t>
            </a:r>
            <a:r>
              <a:rPr lang="es-ES" sz="4800" b="1" dirty="0" err="1">
                <a:solidFill>
                  <a:schemeClr val="tx1"/>
                </a:solidFill>
                <a:latin typeface="+mn-lt"/>
                <a:ea typeface="Helvetica Neue"/>
                <a:cs typeface="Helvetica Neue"/>
                <a:sym typeface="Helvetica Neue"/>
              </a:rPr>
              <a:t>don’ts</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Frauds</a:t>
            </a:r>
            <a:r>
              <a:rPr lang="es-ES" sz="2800" b="1" dirty="0">
                <a:solidFill>
                  <a:srgbClr val="00CCFF"/>
                </a:solidFill>
                <a:latin typeface="+mn-lt"/>
                <a:ea typeface="Helvetica Neue"/>
                <a:cs typeface="Helvetica Neue"/>
                <a:sym typeface="Helvetica Neue"/>
              </a:rPr>
              <a:t> and </a:t>
            </a:r>
            <a:r>
              <a:rPr lang="es-ES" sz="2800" b="1" dirty="0" err="1">
                <a:solidFill>
                  <a:srgbClr val="00CCFF"/>
                </a:solidFill>
                <a:latin typeface="+mn-lt"/>
                <a:ea typeface="Helvetica Neue"/>
                <a:cs typeface="Helvetica Neue"/>
                <a:sym typeface="Helvetica Neue"/>
              </a:rPr>
              <a:t>scams</a:t>
            </a:r>
            <a:endParaRPr dirty="0">
              <a:solidFill>
                <a:srgbClr val="00CCFF"/>
              </a:solidFill>
              <a:latin typeface="+mn-lt"/>
            </a:endParaRPr>
          </a:p>
        </p:txBody>
      </p:sp>
      <p:sp>
        <p:nvSpPr>
          <p:cNvPr id="120" name="Google Shape;120;p6"/>
          <p:cNvSpPr txBox="1"/>
          <p:nvPr/>
        </p:nvSpPr>
        <p:spPr>
          <a:xfrm>
            <a:off x="1295400" y="4024780"/>
            <a:ext cx="15481852" cy="495631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C00000"/>
                </a:solidFill>
                <a:effectLst/>
                <a:latin typeface="+mn-lt"/>
                <a:ea typeface="Yu Mincho" panose="02020400000000000000" pitchFamily="18" charset="-128"/>
                <a:cs typeface="Arial" panose="020B0604020202020204" pitchFamily="34" charset="0"/>
              </a:rPr>
              <a:t>	Don'ts</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open any attachments</a:t>
            </a:r>
            <a:r>
              <a:rPr lang="en-US" sz="2400" dirty="0">
                <a:effectLst/>
                <a:latin typeface="+mn-lt"/>
                <a:ea typeface="Yu Mincho" panose="02020400000000000000" pitchFamily="18" charset="-128"/>
                <a:cs typeface="Arial" panose="020B0604020202020204" pitchFamily="34" charset="0"/>
              </a:rPr>
              <a:t>. Don’t open any attachments you aren’t expecting or that are from an unknown contact—especially if they have the extension .exe or .zip. If the file(s) appears to be from a friend or family member, ask them to make sure they have sent you something. This safety rule also applies to attachments sent via text messages and social media.</a:t>
            </a:r>
            <a:endParaRPr lang="es-ES" sz="2400" dirty="0">
              <a:effectLst/>
              <a:latin typeface="+mn-lt"/>
              <a:ea typeface="Yu Mincho" panose="02020400000000000000" pitchFamily="18" charset="-128"/>
              <a:cs typeface="Arial" panose="020B0604020202020204" pitchFamily="34" charset="0"/>
            </a:endParaRPr>
          </a:p>
          <a:p>
            <a:pPr>
              <a:lnSpc>
                <a:spcPct val="107000"/>
              </a:lnSpc>
              <a:spcAft>
                <a:spcPts val="1200"/>
              </a:spcAft>
            </a:pPr>
            <a:r>
              <a:rPr lang="en-US" sz="2400" b="1" dirty="0">
                <a:effectLst/>
                <a:latin typeface="+mn-lt"/>
                <a:ea typeface="Yu Mincho" panose="02020400000000000000" pitchFamily="18" charset="-128"/>
                <a:cs typeface="Arial" panose="020B0604020202020204" pitchFamily="34" charset="0"/>
              </a:rPr>
              <a:t>Don’t click on pop-up windows on your phone or computer</a:t>
            </a:r>
            <a:r>
              <a:rPr lang="en-US" sz="2400" dirty="0">
                <a:effectLst/>
                <a:latin typeface="+mn-lt"/>
                <a:ea typeface="Yu Mincho" panose="02020400000000000000" pitchFamily="18" charset="-128"/>
                <a:cs typeface="Arial" panose="020B0604020202020204" pitchFamily="34" charset="0"/>
              </a:rPr>
              <a:t>. A common pop-up ploy is scareware that uses pop-up security alerts to frighten you into downloading or paying for fake software disguised as real cybersecurity protection. For example, an alert will appear telling you that your device is compromised and needs repairing. When you call the support, scammers may ask for remote access to your computer and request a fee. Another malware technique is to use deceptive “Close” or “X” buttons, which automatically install a virus when clicking on them. </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5DAD2A4F-AF78-87FE-B582-3B812F3E4A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309559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dirty="0">
                <a:solidFill>
                  <a:schemeClr val="tx1"/>
                </a:solidFill>
                <a:latin typeface="+mn-lt"/>
                <a:ea typeface="Helvetica Neue"/>
                <a:cs typeface="Helvetica Neue"/>
                <a:sym typeface="Helvetica Neue"/>
              </a:rPr>
              <a:t>Bonus track:</a:t>
            </a:r>
          </a:p>
          <a:p>
            <a:pPr marL="0" marR="0" lvl="0" indent="0" algn="ctr" rtl="0">
              <a:lnSpc>
                <a:spcPct val="100000"/>
              </a:lnSpc>
              <a:spcBef>
                <a:spcPts val="0"/>
              </a:spcBef>
              <a:spcAft>
                <a:spcPts val="0"/>
              </a:spcAft>
              <a:buClr>
                <a:srgbClr val="4D94B7"/>
              </a:buClr>
              <a:buSzPts val="4800"/>
              <a:buFont typeface="Helvetica Neue"/>
              <a:buNone/>
            </a:pPr>
            <a:r>
              <a:rPr lang="en-US" sz="4800" b="1" dirty="0">
                <a:solidFill>
                  <a:schemeClr val="tx1"/>
                </a:solidFill>
                <a:latin typeface="+mn-lt"/>
                <a:ea typeface="Helvetica Neue"/>
                <a:cs typeface="Helvetica Neue"/>
                <a:sym typeface="Helvetica Neue"/>
              </a:rPr>
              <a:t>Offline do’s and don’ts</a:t>
            </a:r>
            <a:endParaRPr lang="es-ES"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Unit</a:t>
            </a:r>
            <a:r>
              <a:rPr lang="es-ES" sz="6000" b="1" dirty="0">
                <a:solidFill>
                  <a:srgbClr val="00CCFF"/>
                </a:solidFill>
                <a:latin typeface="+mn-lt"/>
                <a:ea typeface="Helvetica Neue"/>
                <a:cs typeface="Helvetica Neue"/>
                <a:sym typeface="Helvetica Neue"/>
              </a:rPr>
              <a:t> 3</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91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02619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en-US" sz="4800" b="1" dirty="0">
                <a:solidFill>
                  <a:schemeClr val="tx1"/>
                </a:solidFill>
                <a:latin typeface="+mn-lt"/>
                <a:ea typeface="Helvetica Neue"/>
                <a:cs typeface="Helvetica Neue"/>
                <a:sym typeface="Helvetica Neue"/>
              </a:rPr>
              <a:t> Bonus track: Offline do’s and don’ts</a:t>
            </a:r>
            <a:endParaRPr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Digital devices</a:t>
            </a:r>
            <a:endParaRPr lang="en-US" dirty="0">
              <a:solidFill>
                <a:srgbClr val="00CCFF"/>
              </a:solidFill>
              <a:latin typeface="+mn-lt"/>
            </a:endParaRPr>
          </a:p>
        </p:txBody>
      </p:sp>
      <p:sp>
        <p:nvSpPr>
          <p:cNvPr id="120" name="Google Shape;120;p6"/>
          <p:cNvSpPr txBox="1"/>
          <p:nvPr/>
        </p:nvSpPr>
        <p:spPr>
          <a:xfrm>
            <a:off x="1295400" y="4024780"/>
            <a:ext cx="16157713" cy="2991548"/>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Do's</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Times New Roman" panose="02020603050405020304" pitchFamily="18" charset="0"/>
                <a:cs typeface="Arial" panose="020B0604020202020204" pitchFamily="34" charset="0"/>
              </a:rPr>
              <a:t>Lock your devices.</a:t>
            </a:r>
            <a:r>
              <a:rPr lang="en-US" sz="2400" dirty="0">
                <a:effectLst/>
                <a:latin typeface="+mn-lt"/>
                <a:ea typeface="Times New Roman" panose="02020603050405020304" pitchFamily="18" charset="0"/>
                <a:cs typeface="Arial" panose="020B0604020202020204" pitchFamily="34" charset="0"/>
              </a:rPr>
              <a:t> Ensure that devices with access to sensitive information automatically lock and require a password to reactivate. Make sure to configure the home Wi-Fi router and access points with unique usernames and passwords that are not the default ones.</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Keep Devices Secure</a:t>
            </a:r>
            <a:r>
              <a:rPr lang="en-US" sz="2400" dirty="0">
                <a:effectLst/>
                <a:latin typeface="+mn-lt"/>
                <a:ea typeface="Yu Mincho" panose="02020400000000000000" pitchFamily="18" charset="-128"/>
                <a:cs typeface="Arial" panose="020B0604020202020204" pitchFamily="34" charset="0"/>
              </a:rPr>
              <a:t>: Ensure that your digital devices, such as smartphones, tablets, or laptops, are physically secure. Store them in a safe and protected place when not in use.</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CF217495-5357-5481-856B-2643178A9B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5505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02619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en-US" sz="4800" b="1" dirty="0">
                <a:solidFill>
                  <a:schemeClr val="tx1"/>
                </a:solidFill>
                <a:latin typeface="+mn-lt"/>
                <a:ea typeface="Helvetica Neue"/>
                <a:cs typeface="Helvetica Neue"/>
                <a:sym typeface="Helvetica Neue"/>
              </a:rPr>
              <a:t> Bonus track: Offline do’s and don’ts</a:t>
            </a:r>
            <a:endParaRPr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Digital devices</a:t>
            </a:r>
            <a:endParaRPr lang="en-US" dirty="0">
              <a:solidFill>
                <a:srgbClr val="00CCFF"/>
              </a:solidFill>
              <a:latin typeface="+mn-lt"/>
            </a:endParaRPr>
          </a:p>
        </p:txBody>
      </p:sp>
      <p:sp>
        <p:nvSpPr>
          <p:cNvPr id="120" name="Google Shape;120;p6"/>
          <p:cNvSpPr txBox="1"/>
          <p:nvPr/>
        </p:nvSpPr>
        <p:spPr>
          <a:xfrm>
            <a:off x="1295400" y="4024780"/>
            <a:ext cx="16157713" cy="3957966"/>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Do's</a:t>
            </a:r>
            <a:r>
              <a:rPr lang="en-US" sz="2400" b="1" dirty="0">
                <a:solidFill>
                  <a:srgbClr val="00B050"/>
                </a:solidFill>
                <a:effectLst/>
                <a:latin typeface="+mn-lt"/>
                <a:ea typeface="Yu Mincho" panose="02020400000000000000" pitchFamily="18" charset="-128"/>
                <a:cs typeface="Arial" panose="020B0604020202020204" pitchFamily="34" charset="0"/>
              </a:rPr>
              <a:t>:</a:t>
            </a:r>
            <a:endParaRPr lang="es-ES" sz="2400" b="1" dirty="0">
              <a:solidFill>
                <a:srgbClr val="00B05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Regularly Update Software</a:t>
            </a:r>
            <a:r>
              <a:rPr lang="en-US" sz="2400" dirty="0">
                <a:effectLst/>
                <a:latin typeface="+mn-lt"/>
                <a:ea typeface="Yu Mincho" panose="02020400000000000000" pitchFamily="18" charset="-128"/>
                <a:cs typeface="Arial" panose="020B0604020202020204" pitchFamily="34" charset="0"/>
              </a:rPr>
              <a:t>: Keep the operating system and applications on your devices up to date. Software updates often include important security patches that help protect against vulnerabilities and ensure optimal performance.</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Enable Remote Tracking and Locking</a:t>
            </a:r>
            <a:r>
              <a:rPr lang="en-US" sz="2400" dirty="0">
                <a:effectLst/>
                <a:latin typeface="+mn-lt"/>
                <a:ea typeface="Yu Mincho" panose="02020400000000000000" pitchFamily="18" charset="-128"/>
                <a:cs typeface="Arial" panose="020B0604020202020204" pitchFamily="34" charset="0"/>
              </a:rPr>
              <a:t>: Activate the remote tracking and locking features on your devices, if available. This allows you to locate your device or remotely lock it in case of loss or theft.</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Safely Dispose of Old Devices</a:t>
            </a:r>
            <a:r>
              <a:rPr lang="en-US" sz="2400" dirty="0">
                <a:effectLst/>
                <a:latin typeface="+mn-lt"/>
                <a:ea typeface="Yu Mincho" panose="02020400000000000000" pitchFamily="18" charset="-128"/>
                <a:cs typeface="Arial" panose="020B0604020202020204" pitchFamily="34" charset="0"/>
              </a:rPr>
              <a:t>: When disposing of old digital devices, ensure that all personal data is completely wiped from the device. Perform a factory reset or use specialized software to erase your data securely.</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7C0B81F1-39EB-8298-126C-84A9F4D8D1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77085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02619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en-US" sz="4800" b="1" dirty="0">
                <a:solidFill>
                  <a:schemeClr val="tx1"/>
                </a:solidFill>
                <a:latin typeface="+mn-lt"/>
                <a:ea typeface="Helvetica Neue"/>
                <a:cs typeface="Helvetica Neue"/>
                <a:sym typeface="Helvetica Neue"/>
              </a:rPr>
              <a:t> Bonus track: Offline do’s and don’ts</a:t>
            </a:r>
            <a:endParaRPr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Digital devices</a:t>
            </a:r>
            <a:endParaRPr lang="en-US" dirty="0">
              <a:solidFill>
                <a:srgbClr val="00CCFF"/>
              </a:solidFill>
              <a:latin typeface="+mn-lt"/>
            </a:endParaRPr>
          </a:p>
        </p:txBody>
      </p:sp>
      <p:sp>
        <p:nvSpPr>
          <p:cNvPr id="120" name="Google Shape;120;p6"/>
          <p:cNvSpPr txBox="1"/>
          <p:nvPr/>
        </p:nvSpPr>
        <p:spPr>
          <a:xfrm>
            <a:off x="1295400" y="4024780"/>
            <a:ext cx="16157713" cy="2991548"/>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C00000"/>
                </a:solidFill>
                <a:effectLst/>
                <a:latin typeface="+mn-lt"/>
                <a:ea typeface="Yu Mincho" panose="02020400000000000000" pitchFamily="18" charset="-128"/>
                <a:cs typeface="Arial" panose="020B0604020202020204" pitchFamily="34" charset="0"/>
              </a:rPr>
              <a:t>	Don'ts</a:t>
            </a:r>
            <a:r>
              <a:rPr lang="en-US" sz="2400" b="1" dirty="0">
                <a:solidFill>
                  <a:srgbClr val="C00000"/>
                </a:solidFill>
                <a:effectLst/>
                <a:latin typeface="+mn-lt"/>
                <a:ea typeface="Yu Mincho" panose="02020400000000000000" pitchFamily="18" charset="-128"/>
                <a:cs typeface="Arial" panose="020B0604020202020204" pitchFamily="34" charset="0"/>
              </a:rPr>
              <a:t>:</a:t>
            </a:r>
            <a:endParaRPr lang="es-ES" sz="2400" b="1" dirty="0">
              <a:solidFill>
                <a:srgbClr val="C00000"/>
              </a:solidFill>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Leave Devices Unattended</a:t>
            </a:r>
            <a:r>
              <a:rPr lang="en-US" sz="2400" dirty="0">
                <a:effectLst/>
                <a:latin typeface="+mn-lt"/>
                <a:ea typeface="Yu Mincho" panose="02020400000000000000" pitchFamily="18" charset="-128"/>
                <a:cs typeface="Arial" panose="020B0604020202020204" pitchFamily="34" charset="0"/>
              </a:rPr>
              <a:t>: Avoid leaving your digital devices unattended in public places, such as cafes or public transportation. Always keep them within your sight or securely stored.</a:t>
            </a:r>
            <a:endParaRPr lang="es-ES" sz="2400" dirty="0">
              <a:effectLst/>
              <a:latin typeface="+mn-lt"/>
              <a:ea typeface="Yu Mincho" panose="02020400000000000000" pitchFamily="18" charset="-128"/>
              <a:cs typeface="Arial" panose="020B0604020202020204" pitchFamily="34" charset="0"/>
            </a:endParaRPr>
          </a:p>
          <a:p>
            <a:pPr algn="just">
              <a:lnSpc>
                <a:spcPct val="110000"/>
              </a:lnSpc>
              <a:spcAft>
                <a:spcPts val="1200"/>
              </a:spcAft>
            </a:pPr>
            <a:r>
              <a:rPr lang="en-US" sz="2400" b="1" dirty="0">
                <a:effectLst/>
                <a:latin typeface="+mn-lt"/>
                <a:ea typeface="Yu Mincho" panose="02020400000000000000" pitchFamily="18" charset="-128"/>
                <a:cs typeface="Arial" panose="020B0604020202020204" pitchFamily="34" charset="0"/>
              </a:rPr>
              <a:t>Don't Install Unauthorized Apps</a:t>
            </a:r>
            <a:r>
              <a:rPr lang="en-US" sz="2400" dirty="0">
                <a:effectLst/>
                <a:latin typeface="+mn-lt"/>
                <a:ea typeface="Yu Mincho" panose="02020400000000000000" pitchFamily="18" charset="-128"/>
                <a:cs typeface="Arial" panose="020B0604020202020204" pitchFamily="34" charset="0"/>
              </a:rPr>
              <a:t>: Avoid downloading and installing applications from untrusted sources. Stick to official app stores, such as Google Play Store or Apple App Store, to reduce the risk of downloading malicious or counterfeit apps.</a:t>
            </a: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E61D005C-A375-773B-C6C0-825F59144B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408490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1438520" y="652324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156850" y="1398326"/>
            <a:ext cx="5985923" cy="2308324"/>
            <a:chOff x="1251964" y="2385437"/>
            <a:chExt cx="5674751" cy="2308324"/>
          </a:xfrm>
        </p:grpSpPr>
        <p:sp>
          <p:nvSpPr>
            <p:cNvPr id="188" name="Google Shape;188;p11"/>
            <p:cNvSpPr/>
            <p:nvPr/>
          </p:nvSpPr>
          <p:spPr>
            <a:xfrm>
              <a:off x="1251964" y="2385437"/>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304526" y="2566863"/>
              <a:ext cx="5622189"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What does a Wi-Fi connection require to be secure?</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Requires it to be private, with use of password and encryption.</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Requires unlimited data usage.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Requires high internet speed.</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Requires the Wi-Fi connection to be public.</a:t>
              </a:r>
            </a:p>
          </p:txBody>
        </p:sp>
      </p:grpSp>
      <p:sp>
        <p:nvSpPr>
          <p:cNvPr id="190" name="Google Shape;190;p11"/>
          <p:cNvSpPr/>
          <p:nvPr/>
        </p:nvSpPr>
        <p:spPr>
          <a:xfrm>
            <a:off x="1593692" y="6651437"/>
            <a:ext cx="5597792"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How can you identify potential frauds or scams?</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By ignoring security alerts.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By sharing personal and financial information anywhere.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Rushing into financial commitments quickly.</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Learning about common online scams and staying alert.</a:t>
            </a:r>
          </a:p>
        </p:txBody>
      </p:sp>
      <p:sp>
        <p:nvSpPr>
          <p:cNvPr id="191" name="Google Shape;191;p11"/>
          <p:cNvSpPr txBox="1"/>
          <p:nvPr/>
        </p:nvSpPr>
        <p:spPr>
          <a:xfrm>
            <a:off x="1247010" y="2332285"/>
            <a:ext cx="65161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 </a:t>
            </a:r>
            <a:r>
              <a:rPr lang="es-ES" sz="4800" b="1" dirty="0" err="1">
                <a:solidFill>
                  <a:schemeClr val="tx1"/>
                </a:solidFill>
                <a:latin typeface="+mn-lt"/>
                <a:ea typeface="Helvetica Neue"/>
                <a:cs typeface="Helvetica Neue"/>
                <a:sym typeface="Helvetica Neue"/>
              </a:rPr>
              <a:t>your</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knowledge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Please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answer</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the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following</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questions</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grpSp>
        <p:nvGrpSpPr>
          <p:cNvPr id="193" name="Google Shape;193;p11"/>
          <p:cNvGrpSpPr/>
          <p:nvPr/>
        </p:nvGrpSpPr>
        <p:grpSpPr>
          <a:xfrm>
            <a:off x="1429427" y="3960787"/>
            <a:ext cx="5975869" cy="2462172"/>
            <a:chOff x="1191108" y="4871723"/>
            <a:chExt cx="6177887" cy="2462172"/>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252047" y="4871723"/>
              <a:ext cx="6116313" cy="24621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Why is it important to regularly update your device's software?</a:t>
              </a:r>
              <a:endParaRPr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Because it increases the storage space of the device.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Because it makes the device interface look nice.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Because it protects you against known vulnerabilities and security threats.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Because it increases the battery life of the device.</a:t>
              </a:r>
            </a:p>
            <a:p>
              <a:pPr marL="0" marR="0" lvl="0" indent="0" algn="l" rtl="0">
                <a:spcBef>
                  <a:spcPts val="0"/>
                </a:spcBef>
                <a:spcAft>
                  <a:spcPts val="0"/>
                </a:spcAft>
                <a:buNone/>
              </a:pPr>
              <a:endParaRPr sz="18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087727" y="6543623"/>
            <a:ext cx="8981074" cy="2751779"/>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017933" y="4871723"/>
              <a:ext cx="6112450" cy="229774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When shopping online, what should you do if a website doesn't have a secure connection?</a:t>
              </a:r>
              <a:endParaRPr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Proceed with the purchase anyway.</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It is best to avoid entering personal or payment details on that website, and make the purchase on a more reliable website with a secure connection.</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I should ask someone else to use their details and make the purchase for me on that website.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If I make the purchase using a public Wi-Fi network, there will be no problem in sharing my data with that website.</a:t>
              </a:r>
            </a:p>
          </p:txBody>
        </p:sp>
      </p:grpSp>
      <p:grpSp>
        <p:nvGrpSpPr>
          <p:cNvPr id="199" name="Google Shape;199;p11"/>
          <p:cNvGrpSpPr/>
          <p:nvPr/>
        </p:nvGrpSpPr>
        <p:grpSpPr>
          <a:xfrm>
            <a:off x="8156849" y="4003412"/>
            <a:ext cx="7886715" cy="2308324"/>
            <a:chOff x="1191108" y="4871723"/>
            <a:chExt cx="6177887"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209292" y="4871723"/>
              <a:ext cx="6159703"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How can you create a strong password?</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Using a single word in lowercase, without numbers or special characters.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Including uppercase and lowercase letters, numbers, and special characters.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Reusing the same password for multiple accounts.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Choosing an easy-to-guess password and sharing it with friends so you don’t lose it.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Objectives</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2056019" y="4804993"/>
            <a:ext cx="843636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Understand the importance of responsible online behavior</a:t>
            </a:r>
            <a:endParaRPr lang="es-ES" dirty="0">
              <a:latin typeface="+mn-lt"/>
            </a:endParaRPr>
          </a:p>
        </p:txBody>
      </p:sp>
      <p:sp>
        <p:nvSpPr>
          <p:cNvPr id="100" name="Google Shape;100;p4"/>
          <p:cNvSpPr txBox="1"/>
          <p:nvPr/>
        </p:nvSpPr>
        <p:spPr>
          <a:xfrm>
            <a:off x="2056019" y="5414022"/>
            <a:ext cx="667045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chemeClr val="dk1"/>
                </a:solidFill>
                <a:latin typeface="+mn-lt"/>
                <a:ea typeface="Helvetica Neue"/>
                <a:cs typeface="Helvetica Neue"/>
                <a:sym typeface="Helvetica Neue"/>
              </a:rPr>
              <a:t>Identify</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common</a:t>
            </a:r>
            <a:r>
              <a:rPr lang="es-ES" sz="2400" dirty="0">
                <a:solidFill>
                  <a:schemeClr val="dk1"/>
                </a:solidFill>
                <a:latin typeface="+mn-lt"/>
                <a:ea typeface="Helvetica Neue"/>
                <a:cs typeface="Helvetica Neue"/>
                <a:sym typeface="Helvetica Neue"/>
              </a:rPr>
              <a:t> online </a:t>
            </a:r>
            <a:r>
              <a:rPr lang="es-ES" sz="2400" dirty="0" err="1">
                <a:solidFill>
                  <a:schemeClr val="dk1"/>
                </a:solidFill>
                <a:latin typeface="+mn-lt"/>
                <a:ea typeface="Helvetica Neue"/>
                <a:cs typeface="Helvetica Neue"/>
                <a:sym typeface="Helvetica Neue"/>
              </a:rPr>
              <a:t>risks</a:t>
            </a:r>
            <a:endParaRPr lang="es-ES" dirty="0">
              <a:latin typeface="+mn-lt"/>
            </a:endParaRPr>
          </a:p>
        </p:txBody>
      </p:sp>
      <p:sp>
        <p:nvSpPr>
          <p:cNvPr id="101" name="Google Shape;101;p4"/>
          <p:cNvSpPr txBox="1"/>
          <p:nvPr/>
        </p:nvSpPr>
        <p:spPr>
          <a:xfrm>
            <a:off x="2056019" y="7241109"/>
            <a:ext cx="645187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Develop digital literacy skills</a:t>
            </a:r>
            <a:endParaRPr lang="es-ES" sz="2400" dirty="0">
              <a:latin typeface="+mn-lt"/>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a:solidFill>
                  <a:schemeClr val="dk1"/>
                </a:solidFill>
                <a:latin typeface="+mn-lt"/>
                <a:ea typeface="Helvetica Neue"/>
                <a:cs typeface="Helvetica Neue"/>
                <a:sym typeface="Helvetica Neue"/>
              </a:rPr>
              <a:t>At </a:t>
            </a:r>
            <a:r>
              <a:rPr lang="es-ES" sz="2400" dirty="0" err="1">
                <a:solidFill>
                  <a:schemeClr val="dk1"/>
                </a:solidFill>
                <a:latin typeface="+mn-lt"/>
                <a:ea typeface="Helvetica Neue"/>
                <a:cs typeface="Helvetica Neue"/>
                <a:sym typeface="Helvetica Neue"/>
              </a:rPr>
              <a:t>the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end</a:t>
            </a:r>
            <a:r>
              <a:rPr lang="es-ES" sz="2400" dirty="0">
                <a:solidFill>
                  <a:schemeClr val="dk1"/>
                </a:solidFill>
                <a:latin typeface="+mn-lt"/>
                <a:ea typeface="Helvetica Neue"/>
                <a:cs typeface="Helvetica Neue"/>
                <a:sym typeface="Helvetica Neue"/>
              </a:rPr>
              <a:t> of </a:t>
            </a:r>
            <a:r>
              <a:rPr lang="es-ES" sz="2400" dirty="0" err="1">
                <a:solidFill>
                  <a:schemeClr val="dk1"/>
                </a:solidFill>
                <a:latin typeface="+mn-lt"/>
                <a:ea typeface="Helvetica Neue"/>
                <a:cs typeface="Helvetica Neue"/>
                <a:sym typeface="Helvetica Neue"/>
              </a:rPr>
              <a:t>this</a:t>
            </a:r>
            <a:r>
              <a:rPr lang="es-ES" sz="2400" dirty="0">
                <a:solidFill>
                  <a:schemeClr val="dk1"/>
                </a:solidFill>
                <a:latin typeface="+mn-lt"/>
                <a:ea typeface="Helvetica Neue"/>
                <a:cs typeface="Helvetica Neue"/>
                <a:sym typeface="Helvetica Neue"/>
              </a:rPr>
              <a:t> module </a:t>
            </a:r>
            <a:r>
              <a:rPr lang="es-ES" sz="2400" dirty="0" err="1">
                <a:solidFill>
                  <a:schemeClr val="dk1"/>
                </a:solidFill>
                <a:latin typeface="+mn-lt"/>
                <a:ea typeface="Helvetica Neue"/>
                <a:cs typeface="Helvetica Neue"/>
                <a:sym typeface="Helvetica Neue"/>
              </a:rPr>
              <a:t>you</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will</a:t>
            </a:r>
            <a:r>
              <a:rPr lang="es-ES" sz="2400" dirty="0">
                <a:solidFill>
                  <a:schemeClr val="dk1"/>
                </a:solidFill>
                <a:latin typeface="+mn-lt"/>
                <a:ea typeface="Helvetica Neue"/>
                <a:cs typeface="Helvetica Neue"/>
                <a:sym typeface="Helvetica Neue"/>
              </a:rPr>
              <a:t> be </a:t>
            </a:r>
            <a:r>
              <a:rPr lang="es-ES" sz="2400" dirty="0" err="1">
                <a:solidFill>
                  <a:schemeClr val="dk1"/>
                </a:solidFill>
                <a:latin typeface="+mn-lt"/>
                <a:ea typeface="Helvetica Neue"/>
                <a:cs typeface="Helvetica Neue"/>
                <a:sym typeface="Helvetica Neue"/>
              </a:rPr>
              <a:t>able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to</a:t>
            </a:r>
            <a:r>
              <a:rPr lang="es-ES" sz="2400" dirty="0">
                <a:solidFill>
                  <a:schemeClr val="dk1"/>
                </a:solidFill>
                <a:latin typeface="+mn-lt"/>
                <a:ea typeface="Helvetica Neue"/>
                <a:cs typeface="Helvetica Neue"/>
                <a:sym typeface="Helvetica Neue"/>
              </a:rPr>
              <a:t>:</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91817"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5572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91817"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Google Shape;101;p4">
            <a:extLst>
              <a:ext uri="{FF2B5EF4-FFF2-40B4-BE49-F238E27FC236}">
                <a16:creationId xmlns:a16="http://schemas.microsoft.com/office/drawing/2014/main" id="{47B5F3CE-218C-427C-96AB-DA1E8FCFBD6C}"/>
              </a:ext>
            </a:extLst>
          </p:cNvPr>
          <p:cNvSpPr txBox="1"/>
          <p:nvPr/>
        </p:nvSpPr>
        <p:spPr>
          <a:xfrm>
            <a:off x="2056019" y="6632080"/>
            <a:ext cx="645187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Learn online safety best practices</a:t>
            </a:r>
            <a:endParaRPr lang="es-ES" dirty="0">
              <a:latin typeface="+mn-lt"/>
            </a:endParaRPr>
          </a:p>
        </p:txBody>
      </p:sp>
      <p:sp>
        <p:nvSpPr>
          <p:cNvPr id="12" name="Hexagon 14">
            <a:extLst>
              <a:ext uri="{FF2B5EF4-FFF2-40B4-BE49-F238E27FC236}">
                <a16:creationId xmlns:a16="http://schemas.microsoft.com/office/drawing/2014/main" id="{96249ED0-042D-4EB8-AE81-7AED613CC787}"/>
              </a:ext>
            </a:extLst>
          </p:cNvPr>
          <p:cNvSpPr/>
          <p:nvPr/>
        </p:nvSpPr>
        <p:spPr>
          <a:xfrm>
            <a:off x="1491817" y="6790913"/>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Google Shape;101;p4">
            <a:extLst>
              <a:ext uri="{FF2B5EF4-FFF2-40B4-BE49-F238E27FC236}">
                <a16:creationId xmlns:a16="http://schemas.microsoft.com/office/drawing/2014/main" id="{063A59A4-BA75-461B-93FB-EBFE4F526C14}"/>
              </a:ext>
            </a:extLst>
          </p:cNvPr>
          <p:cNvSpPr txBox="1"/>
          <p:nvPr/>
        </p:nvSpPr>
        <p:spPr>
          <a:xfrm>
            <a:off x="2056019" y="6023051"/>
            <a:ext cx="645187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Recognize the benefits of the internet</a:t>
            </a:r>
            <a:endParaRPr lang="es-ES" dirty="0">
              <a:latin typeface="+mn-lt"/>
            </a:endParaRPr>
          </a:p>
        </p:txBody>
      </p:sp>
      <p:sp>
        <p:nvSpPr>
          <p:cNvPr id="16" name="Hexagon 14">
            <a:extLst>
              <a:ext uri="{FF2B5EF4-FFF2-40B4-BE49-F238E27FC236}">
                <a16:creationId xmlns:a16="http://schemas.microsoft.com/office/drawing/2014/main" id="{65ED8B8D-A7A9-45CB-8A06-5B67B0AAEC65}"/>
              </a:ext>
            </a:extLst>
          </p:cNvPr>
          <p:cNvSpPr/>
          <p:nvPr/>
        </p:nvSpPr>
        <p:spPr>
          <a:xfrm>
            <a:off x="1491817" y="618188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1438520" y="6523248"/>
            <a:ext cx="596616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156850" y="1398326"/>
            <a:ext cx="5985923" cy="2308324"/>
            <a:chOff x="1251964" y="2385437"/>
            <a:chExt cx="5674751" cy="2308324"/>
          </a:xfrm>
        </p:grpSpPr>
        <p:sp>
          <p:nvSpPr>
            <p:cNvPr id="188" name="Google Shape;188;p11"/>
            <p:cNvSpPr/>
            <p:nvPr/>
          </p:nvSpPr>
          <p:spPr>
            <a:xfrm>
              <a:off x="1251964" y="2385437"/>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304526" y="2566863"/>
              <a:ext cx="5622189"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What does a Wi-Fi connection require to be secure?</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a. Requires it to be private, with use of password and encryption.</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Requires unlimited data usage.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Requires high internet speed.</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Requires the Wi-Fi connection to be public.</a:t>
              </a:r>
            </a:p>
          </p:txBody>
        </p:sp>
      </p:grpSp>
      <p:sp>
        <p:nvSpPr>
          <p:cNvPr id="190" name="Google Shape;190;p11"/>
          <p:cNvSpPr/>
          <p:nvPr/>
        </p:nvSpPr>
        <p:spPr>
          <a:xfrm>
            <a:off x="1593692" y="6651437"/>
            <a:ext cx="5597792"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How can you identify potential frauds or scams?</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By ignoring security alerts.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By sharing personal and financial information anywhere.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Rushing into financial commitments quickly.</a:t>
            </a: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d. Learning about common online scams and staying alert.</a:t>
            </a:r>
          </a:p>
        </p:txBody>
      </p:sp>
      <p:sp>
        <p:nvSpPr>
          <p:cNvPr id="191" name="Google Shape;191;p11"/>
          <p:cNvSpPr txBox="1"/>
          <p:nvPr/>
        </p:nvSpPr>
        <p:spPr>
          <a:xfrm>
            <a:off x="1247010" y="2332285"/>
            <a:ext cx="65161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 </a:t>
            </a:r>
            <a:r>
              <a:rPr lang="es-ES" sz="4800" b="1" dirty="0" err="1">
                <a:solidFill>
                  <a:schemeClr val="tx1"/>
                </a:solidFill>
                <a:latin typeface="+mn-lt"/>
                <a:ea typeface="Helvetica Neue"/>
                <a:cs typeface="Helvetica Neue"/>
                <a:sym typeface="Helvetica Neue"/>
              </a:rPr>
              <a:t>your</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knowledge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Solutions:</a:t>
            </a:r>
            <a:endParaRPr dirty="0">
              <a:solidFill>
                <a:srgbClr val="00CCFF"/>
              </a:solidFill>
              <a:latin typeface="+mn-lt"/>
            </a:endParaRPr>
          </a:p>
        </p:txBody>
      </p:sp>
      <p:grpSp>
        <p:nvGrpSpPr>
          <p:cNvPr id="193" name="Google Shape;193;p11"/>
          <p:cNvGrpSpPr/>
          <p:nvPr/>
        </p:nvGrpSpPr>
        <p:grpSpPr>
          <a:xfrm>
            <a:off x="1429427" y="3960787"/>
            <a:ext cx="5975869" cy="2462172"/>
            <a:chOff x="1191108" y="4871723"/>
            <a:chExt cx="6177887" cy="2462172"/>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252047" y="4871723"/>
              <a:ext cx="6116313" cy="24621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Why is it important to regularly update your device's software?</a:t>
              </a:r>
              <a:endParaRPr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Because it increases the storage space of the device.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b. Because it makes the device interface look nice.</a:t>
              </a: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c. Because it protects you against known vulnerabilities and security threats.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Because it increases the battery life of the device.</a:t>
              </a:r>
            </a:p>
            <a:p>
              <a:pPr marL="0" marR="0" lvl="0" indent="0" algn="l" rtl="0">
                <a:spcBef>
                  <a:spcPts val="0"/>
                </a:spcBef>
                <a:spcAft>
                  <a:spcPts val="0"/>
                </a:spcAft>
                <a:buNone/>
              </a:pPr>
              <a:endParaRPr sz="18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087727" y="6543623"/>
            <a:ext cx="8981074" cy="2751779"/>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017933" y="4871723"/>
              <a:ext cx="6112450" cy="229774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When shopping online, what should you do if a website doesn't have a secure connection?</a:t>
              </a:r>
              <a:endParaRPr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Proceed with the purchase anyway.</a:t>
              </a: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b. It is best to avoid entering personal or payment details on that website, and make the purchase on a more reliable website with a secure connection.</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I should ask someone else to use their details and make the purchase for me on that website.</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If I make the purchase using a public Wi-Fi network, there will be no problem in sharing my data with that website.</a:t>
              </a:r>
            </a:p>
          </p:txBody>
        </p:sp>
      </p:grpSp>
      <p:grpSp>
        <p:nvGrpSpPr>
          <p:cNvPr id="199" name="Google Shape;199;p11"/>
          <p:cNvGrpSpPr/>
          <p:nvPr/>
        </p:nvGrpSpPr>
        <p:grpSpPr>
          <a:xfrm>
            <a:off x="8156849" y="4003412"/>
            <a:ext cx="8011406" cy="2308324"/>
            <a:chOff x="1191108" y="4871723"/>
            <a:chExt cx="6177887"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209292" y="4871723"/>
              <a:ext cx="6159703"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n-US" sz="1800" dirty="0">
                  <a:solidFill>
                    <a:schemeClr val="dk1"/>
                  </a:solidFill>
                  <a:latin typeface="+mn-lt"/>
                  <a:ea typeface="Helvetica Neue"/>
                  <a:cs typeface="Helvetica Neue"/>
                  <a:sym typeface="Helvetica Neue"/>
                </a:rPr>
                <a:t>How can you create a strong password?</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a. Using a single word in lowercase, without numbers or special characters.</a:t>
              </a:r>
            </a:p>
            <a:p>
              <a:pPr marR="0" lvl="0" algn="l" rtl="0">
                <a:spcBef>
                  <a:spcPts val="0"/>
                </a:spcBef>
                <a:spcAft>
                  <a:spcPts val="0"/>
                </a:spcAft>
                <a:buClr>
                  <a:schemeClr val="dk1"/>
                </a:buClr>
                <a:buSzPts val="2400"/>
              </a:pPr>
              <a:r>
                <a:rPr lang="en-US" sz="1800" b="1" dirty="0">
                  <a:solidFill>
                    <a:schemeClr val="dk1"/>
                  </a:solidFill>
                  <a:latin typeface="+mn-lt"/>
                  <a:ea typeface="Helvetica Neue"/>
                  <a:cs typeface="Helvetica Neue"/>
                  <a:sym typeface="Helvetica Neue"/>
                </a:rPr>
                <a:t>b. Including uppercase and lowercase letters, numbers, and special characters.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 Reusing the same password for multiple accounts.</a:t>
              </a: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 Choosing an easy-to-guess password and sharing it with friends so you don’t lose it.</a:t>
              </a:r>
            </a:p>
          </p:txBody>
        </p:sp>
      </p:grpSp>
    </p:spTree>
    <p:extLst>
      <p:ext uri="{BB962C8B-B14F-4D97-AF65-F5344CB8AC3E}">
        <p14:creationId xmlns:p14="http://schemas.microsoft.com/office/powerpoint/2010/main" val="266644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Summing</a:t>
            </a:r>
            <a:r>
              <a:rPr lang="es-ES" sz="4800" b="1" dirty="0">
                <a:solidFill>
                  <a:schemeClr val="tx1"/>
                </a:solidFill>
                <a:latin typeface="+mn-lt"/>
                <a:ea typeface="Helvetica Neue"/>
                <a:cs typeface="Helvetica Neue"/>
                <a:sym typeface="Helvetica Neue"/>
              </a:rPr>
              <a:t> up</a:t>
            </a:r>
            <a:endParaRPr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dirty="0" err="1">
                <a:solidFill>
                  <a:srgbClr val="00CCFF"/>
                </a:solidFill>
                <a:latin typeface="+mn-lt"/>
                <a:ea typeface="Helvetica Neue"/>
                <a:cs typeface="Helvetica Neue"/>
                <a:sym typeface="Helvetica Neue"/>
              </a:rPr>
              <a:t>Well</a:t>
            </a:r>
            <a:r>
              <a:rPr lang="es-ES" sz="2800" b="1" dirty="0">
                <a:solidFill>
                  <a:srgbClr val="00CCFF"/>
                </a:solidFill>
                <a:latin typeface="+mn-lt"/>
                <a:ea typeface="Helvetica Neue"/>
                <a:cs typeface="Helvetica Neue"/>
                <a:sym typeface="Helvetica Neue"/>
              </a:rPr>
              <a:t> done! </a:t>
            </a:r>
            <a:r>
              <a:rPr lang="es-ES" sz="2800" b="1" dirty="0" err="1">
                <a:solidFill>
                  <a:srgbClr val="00CCFF"/>
                </a:solidFill>
                <a:latin typeface="+mn-lt"/>
                <a:ea typeface="Helvetica Neue"/>
                <a:cs typeface="Helvetica Neue"/>
                <a:sym typeface="Helvetica Neue"/>
              </a:rPr>
              <a:t>Now</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you</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know</a:t>
            </a:r>
            <a:r>
              <a:rPr lang="es-ES" sz="2800" b="1" dirty="0">
                <a:solidFill>
                  <a:srgbClr val="00CCFF"/>
                </a:solidFill>
                <a:latin typeface="+mn-lt"/>
                <a:ea typeface="Helvetica Neue"/>
                <a:cs typeface="Helvetica Neue"/>
                <a:sym typeface="Helvetica Neue"/>
              </a:rPr>
              <a:t> more </a:t>
            </a:r>
            <a:r>
              <a:rPr lang="es-ES" sz="2800" b="1" dirty="0" err="1">
                <a:solidFill>
                  <a:srgbClr val="00CCFF"/>
                </a:solidFill>
                <a:latin typeface="+mn-lt"/>
                <a:ea typeface="Helvetica Neue"/>
                <a:cs typeface="Helvetica Neue"/>
                <a:sym typeface="Helvetica Neue"/>
              </a:rPr>
              <a:t>about</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sp>
        <p:nvSpPr>
          <p:cNvPr id="17" name="Google Shape;99;p4"/>
          <p:cNvSpPr txBox="1"/>
          <p:nvPr/>
        </p:nvSpPr>
        <p:spPr>
          <a:xfrm>
            <a:off x="2056107" y="4804993"/>
            <a:ext cx="8265529"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Being safe online is essential for elderly individuals to protect their personal information, reputation, and overall well-being. </a:t>
            </a:r>
          </a:p>
          <a:p>
            <a:pPr marL="0" marR="0" lvl="0" indent="0" algn="l" rtl="0">
              <a:spcBef>
                <a:spcPts val="0"/>
              </a:spcBef>
              <a:spcAft>
                <a:spcPts val="0"/>
              </a:spcAft>
              <a:buNone/>
            </a:pPr>
            <a:endParaRPr lang="es-ES" dirty="0">
              <a:latin typeface="+mn-lt"/>
            </a:endParaRPr>
          </a:p>
        </p:txBody>
      </p:sp>
      <p:sp>
        <p:nvSpPr>
          <p:cNvPr id="18" name="Google Shape;100;p4"/>
          <p:cNvSpPr txBox="1"/>
          <p:nvPr/>
        </p:nvSpPr>
        <p:spPr>
          <a:xfrm>
            <a:off x="2056107" y="5986720"/>
            <a:ext cx="826544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Insecure internet navigation poses risks, but completely avoiding the internet can lead to isolation and missed opportunities. </a:t>
            </a:r>
            <a:endParaRPr lang="es-ES" dirty="0">
              <a:latin typeface="+mn-lt"/>
            </a:endParaRPr>
          </a:p>
        </p:txBody>
      </p:sp>
      <p:sp>
        <p:nvSpPr>
          <p:cNvPr id="19" name="Google Shape;101;p4"/>
          <p:cNvSpPr txBox="1"/>
          <p:nvPr/>
        </p:nvSpPr>
        <p:spPr>
          <a:xfrm>
            <a:off x="2056019" y="7241109"/>
            <a:ext cx="826552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Secure connections, strong passwords, privacy, awareness of frauds and scams, caution on social media and online shopping are essential.</a:t>
            </a:r>
            <a:endParaRPr lang="es-ES"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491817" y="6145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Bibliography</a:t>
            </a:r>
            <a:endParaRPr sz="1800" dirty="0">
              <a:solidFill>
                <a:schemeClr val="tx1"/>
              </a:solidFill>
              <a:latin typeface="+mn-lt"/>
              <a:ea typeface="Calibri"/>
              <a:cs typeface="Calibri"/>
              <a:sym typeface="Calibri"/>
            </a:endParaRPr>
          </a:p>
        </p:txBody>
      </p:sp>
      <p:sp>
        <p:nvSpPr>
          <p:cNvPr id="221" name="Google Shape;221;p13"/>
          <p:cNvSpPr/>
          <p:nvPr/>
        </p:nvSpPr>
        <p:spPr>
          <a:xfrm>
            <a:off x="1483200" y="3805200"/>
            <a:ext cx="12482182" cy="3724056"/>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https://www.enisa.europa.eu/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http://www.eun.org/</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https://www.europol.europa.eu/about-europol/european-cybercrime-centre-ec3</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https://www.microfocus.com/en-us/what-is/cyber-security</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https://www.redseguridad.com/actualidad/cibercrimen/que-es-el-malware-tipos-y-maneras-de-evitar-ataques-de-este-tipo_20210410.html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https://openwebinars.net/blog/origen-e-importancia-de-la-ciberseguridad/ </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https://www.europol.europa.eu/wannacry-ransomware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err="1">
                <a:solidFill>
                  <a:schemeClr val="tx1"/>
                </a:solidFill>
                <a:latin typeface="+mn-lt"/>
                <a:ea typeface="Helvetica Neue"/>
                <a:cs typeface="Helvetica Neue"/>
                <a:sym typeface="Helvetica Neue"/>
              </a:rPr>
              <a:t>Thank</a:t>
            </a:r>
            <a:r>
              <a:rPr lang="es-ES" sz="5400" b="1" dirty="0">
                <a:solidFill>
                  <a:schemeClr val="tx1"/>
                </a:solidFill>
                <a:latin typeface="+mn-lt"/>
                <a:ea typeface="Helvetica Neue"/>
                <a:cs typeface="Helvetica Neue"/>
                <a:sym typeface="Helvetica Neue"/>
              </a:rPr>
              <a:t> </a:t>
            </a:r>
            <a:r>
              <a:rPr lang="es-ES" sz="5400" b="1" dirty="0" err="1">
                <a:solidFill>
                  <a:schemeClr val="tx1"/>
                </a:solidFill>
                <a:latin typeface="+mn-lt"/>
                <a:ea typeface="Helvetica Neue"/>
                <a:cs typeface="Helvetica Neue"/>
                <a:sym typeface="Helvetica Neue"/>
              </a:rPr>
              <a:t>you</a:t>
            </a:r>
            <a:r>
              <a:rPr lang="es-ES" sz="5400" b="1" dirty="0">
                <a:solidFill>
                  <a:schemeClr val="tx1"/>
                </a:solidFill>
                <a:latin typeface="+mn-lt"/>
                <a:ea typeface="Helvetica Neue"/>
                <a:cs typeface="Helvetica Neue"/>
                <a:sym typeface="Helvetica Neue"/>
              </a:rPr>
              <a:t>!</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endParaRPr lang="es-ES" sz="4800" b="1" dirty="0">
              <a:solidFill>
                <a:schemeClr val="tx1"/>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online safety</a:t>
            </a:r>
            <a:endParaRPr lang="es-ES"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Unit</a:t>
            </a:r>
            <a:r>
              <a:rPr lang="es-ES" sz="6000" b="1" dirty="0">
                <a:solidFill>
                  <a:srgbClr val="00CCFF"/>
                </a:solidFill>
                <a:latin typeface="+mn-lt"/>
                <a:ea typeface="Helvetica Neue"/>
                <a:cs typeface="Helvetica Neue"/>
                <a:sym typeface="Helvetica Neue"/>
              </a:rPr>
              <a:t> 1</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online safety</a:t>
            </a:r>
            <a:endParaRPr dirty="0">
              <a:solidFill>
                <a:schemeClr val="tx1"/>
              </a:solidFill>
              <a:latin typeface="+mn-lt"/>
            </a:endParaRPr>
          </a:p>
        </p:txBody>
      </p:sp>
      <p:sp>
        <p:nvSpPr>
          <p:cNvPr id="119" name="Google Shape;119;p6"/>
          <p:cNvSpPr txBox="1"/>
          <p:nvPr/>
        </p:nvSpPr>
        <p:spPr>
          <a:xfrm>
            <a:off x="1295400" y="3390900"/>
            <a:ext cx="737152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does it mean to be safe online?</a:t>
            </a:r>
            <a:endParaRPr lang="es-ES" dirty="0">
              <a:solidFill>
                <a:srgbClr val="00CCFF"/>
              </a:solidFill>
              <a:latin typeface="+mn-lt"/>
            </a:endParaRPr>
          </a:p>
        </p:txBody>
      </p:sp>
      <p:sp>
        <p:nvSpPr>
          <p:cNvPr id="120" name="Google Shape;120;p6"/>
          <p:cNvSpPr txBox="1"/>
          <p:nvPr/>
        </p:nvSpPr>
        <p:spPr>
          <a:xfrm>
            <a:off x="1295400" y="4024780"/>
            <a:ext cx="1552160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Being safe online means taking precautions and adopting responsible behaviors while using the internet. It involves understanding and managing the </a:t>
            </a:r>
            <a:r>
              <a:rPr lang="en-US" sz="2400" b="1" dirty="0">
                <a:solidFill>
                  <a:schemeClr val="dk1"/>
                </a:solidFill>
                <a:latin typeface="+mn-lt"/>
                <a:ea typeface="Helvetica Neue"/>
                <a:cs typeface="Helvetica Neue"/>
                <a:sym typeface="Helvetica Neue"/>
              </a:rPr>
              <a:t>potential risks and threats </a:t>
            </a:r>
            <a:r>
              <a:rPr lang="en-US" sz="2400" dirty="0">
                <a:solidFill>
                  <a:schemeClr val="dk1"/>
                </a:solidFill>
                <a:latin typeface="+mn-lt"/>
                <a:ea typeface="Helvetica Neue"/>
                <a:cs typeface="Helvetica Neue"/>
                <a:sym typeface="Helvetica Neue"/>
              </a:rPr>
              <a:t>associated with online activities to protect personal information, financial resources, and overall well-being.  </a:t>
            </a:r>
          </a:p>
        </p:txBody>
      </p:sp>
      <p:pic>
        <p:nvPicPr>
          <p:cNvPr id="3" name="Imagen 2">
            <a:extLst>
              <a:ext uri="{FF2B5EF4-FFF2-40B4-BE49-F238E27FC236}">
                <a16:creationId xmlns:a16="http://schemas.microsoft.com/office/drawing/2014/main" id="{FA76A526-8FCB-4947-B1BE-1A77273CD838}"/>
              </a:ext>
            </a:extLst>
          </p:cNvPr>
          <p:cNvPicPr>
            <a:picLocks noChangeAspect="1"/>
          </p:cNvPicPr>
          <p:nvPr/>
        </p:nvPicPr>
        <p:blipFill>
          <a:blip r:embed="rId3"/>
          <a:stretch>
            <a:fillRect/>
          </a:stretch>
        </p:blipFill>
        <p:spPr>
          <a:xfrm>
            <a:off x="1445175" y="5335768"/>
            <a:ext cx="3535986" cy="3078747"/>
          </a:xfrm>
          <a:prstGeom prst="rect">
            <a:avLst/>
          </a:prstGeom>
        </p:spPr>
      </p:pic>
      <p:sp>
        <p:nvSpPr>
          <p:cNvPr id="4" name="CuadroTexto 3">
            <a:extLst>
              <a:ext uri="{FF2B5EF4-FFF2-40B4-BE49-F238E27FC236}">
                <a16:creationId xmlns:a16="http://schemas.microsoft.com/office/drawing/2014/main" id="{0C041259-0481-4F78-B0B0-43E471823C28}"/>
              </a:ext>
            </a:extLst>
          </p:cNvPr>
          <p:cNvSpPr txBox="1"/>
          <p:nvPr/>
        </p:nvSpPr>
        <p:spPr>
          <a:xfrm>
            <a:off x="5306291" y="5599004"/>
            <a:ext cx="10737273" cy="2677656"/>
          </a:xfrm>
          <a:prstGeom prst="rect">
            <a:avLst/>
          </a:prstGeom>
          <a:noFill/>
        </p:spPr>
        <p:txBody>
          <a:bodyPr wrap="square" rtlCol="0">
            <a:spAutoFit/>
          </a:bodyPr>
          <a:lstStyle/>
          <a:p>
            <a:r>
              <a:rPr lang="en-US" sz="2800" b="1" dirty="0">
                <a:solidFill>
                  <a:schemeClr val="dk1"/>
                </a:solidFill>
                <a:latin typeface="+mn-lt"/>
                <a:ea typeface="Helvetica Neue"/>
                <a:cs typeface="Helvetica Neue"/>
                <a:sym typeface="Helvetica Neue"/>
              </a:rPr>
              <a:t>The cyberspace is like a freeway</a:t>
            </a:r>
            <a:r>
              <a:rPr lang="en-US" sz="2800" dirty="0">
                <a:solidFill>
                  <a:schemeClr val="dk1"/>
                </a:solidFill>
                <a:latin typeface="+mn-lt"/>
                <a:ea typeface="Helvetica Neue"/>
                <a:cs typeface="Helvetica Neue"/>
                <a:sym typeface="Helvetica Neue"/>
              </a:rPr>
              <a:t>: you have to navigate it safely to avoid accidents. </a:t>
            </a:r>
          </a:p>
          <a:p>
            <a:endParaRPr lang="en-US" sz="2800" dirty="0">
              <a:solidFill>
                <a:schemeClr val="dk1"/>
              </a:solidFill>
              <a:latin typeface="+mn-lt"/>
              <a:ea typeface="Helvetica Neue"/>
              <a:cs typeface="Helvetica Neue"/>
              <a:sym typeface="Helvetica Neue"/>
            </a:endParaRPr>
          </a:p>
          <a:p>
            <a:r>
              <a:rPr lang="en-US" sz="2800" dirty="0">
                <a:solidFill>
                  <a:schemeClr val="dk1"/>
                </a:solidFill>
                <a:latin typeface="+mn-lt"/>
                <a:ea typeface="Helvetica Neue"/>
                <a:cs typeface="Helvetica Neue"/>
                <a:sym typeface="Helvetica Neue"/>
              </a:rPr>
              <a:t>Just like fastening your seatbelt, some basic internet safety practices can help ensure that your online experience is safe and enjoyable.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online safety</a:t>
            </a:r>
            <a:endParaRPr dirty="0">
              <a:solidFill>
                <a:schemeClr val="tx1"/>
              </a:solidFill>
              <a:latin typeface="+mn-lt"/>
            </a:endParaRPr>
          </a:p>
        </p:txBody>
      </p:sp>
      <p:sp>
        <p:nvSpPr>
          <p:cNvPr id="119" name="Google Shape;119;p6"/>
          <p:cNvSpPr txBox="1"/>
          <p:nvPr/>
        </p:nvSpPr>
        <p:spPr>
          <a:xfrm>
            <a:off x="1295400" y="3390900"/>
            <a:ext cx="737152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does it mean to be safe online?</a:t>
            </a:r>
            <a:endParaRPr lang="es-ES" dirty="0">
              <a:solidFill>
                <a:srgbClr val="00CCFF"/>
              </a:solidFill>
              <a:latin typeface="+mn-lt"/>
            </a:endParaRPr>
          </a:p>
        </p:txBody>
      </p:sp>
      <p:sp>
        <p:nvSpPr>
          <p:cNvPr id="120" name="Google Shape;120;p6"/>
          <p:cNvSpPr txBox="1"/>
          <p:nvPr/>
        </p:nvSpPr>
        <p:spPr>
          <a:xfrm>
            <a:off x="1295400" y="4024780"/>
            <a:ext cx="15521609"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n-US" sz="2400" dirty="0">
                <a:solidFill>
                  <a:schemeClr val="dk1"/>
                </a:solidFill>
                <a:latin typeface="+mn-lt"/>
                <a:ea typeface="Helvetica Neue"/>
                <a:cs typeface="Helvetica Neue"/>
                <a:sym typeface="Helvetica Neue"/>
              </a:rPr>
              <a:t>Being safe online is important for several reasons. It helps </a:t>
            </a:r>
            <a:r>
              <a:rPr lang="en-US" sz="2400" b="1" dirty="0">
                <a:solidFill>
                  <a:schemeClr val="dk1"/>
                </a:solidFill>
                <a:latin typeface="+mn-lt"/>
                <a:ea typeface="Helvetica Neue"/>
                <a:cs typeface="Helvetica Neue"/>
                <a:sym typeface="Helvetica Neue"/>
              </a:rPr>
              <a:t>protect your personal information </a:t>
            </a:r>
            <a:r>
              <a:rPr lang="en-US" sz="2400" dirty="0">
                <a:solidFill>
                  <a:schemeClr val="dk1"/>
                </a:solidFill>
                <a:latin typeface="+mn-lt"/>
                <a:ea typeface="Helvetica Neue"/>
                <a:cs typeface="Helvetica Neue"/>
                <a:sym typeface="Helvetica Neue"/>
              </a:rPr>
              <a:t>from falling into the wrong hands. Personal details such as your name, address, phone number, and financial information can be used for identity theft, fraud, or other malicious activities if accessed by cybercriminals. Your online presence contributes to your reputation, both personally and professionally. </a:t>
            </a:r>
          </a:p>
          <a:p>
            <a:pPr marL="0" marR="0" lvl="0" indent="0" algn="l" rtl="0">
              <a:spcBef>
                <a:spcPts val="0"/>
              </a:spcBef>
              <a:spcAft>
                <a:spcPts val="1200"/>
              </a:spcAft>
              <a:buNone/>
            </a:pPr>
            <a:r>
              <a:rPr lang="en-US" sz="2400" dirty="0">
                <a:solidFill>
                  <a:schemeClr val="dk1"/>
                </a:solidFill>
                <a:latin typeface="+mn-lt"/>
                <a:ea typeface="Helvetica Neue"/>
                <a:cs typeface="Helvetica Neue"/>
                <a:sym typeface="Helvetica Neue"/>
              </a:rPr>
              <a:t>By being safe online, you can </a:t>
            </a:r>
            <a:r>
              <a:rPr lang="en-US" sz="2400" b="1" dirty="0">
                <a:solidFill>
                  <a:schemeClr val="dk1"/>
                </a:solidFill>
                <a:latin typeface="+mn-lt"/>
                <a:ea typeface="Helvetica Neue"/>
                <a:cs typeface="Helvetica Neue"/>
                <a:sym typeface="Helvetica Neue"/>
              </a:rPr>
              <a:t>prevent the dissemination of inappropriate or damaging content </a:t>
            </a:r>
            <a:r>
              <a:rPr lang="en-US" sz="2400" dirty="0">
                <a:solidFill>
                  <a:schemeClr val="dk1"/>
                </a:solidFill>
                <a:latin typeface="+mn-lt"/>
                <a:ea typeface="Helvetica Neue"/>
                <a:cs typeface="Helvetica Neue"/>
                <a:sym typeface="Helvetica Neue"/>
              </a:rPr>
              <a:t>that may negatively impact your image and relationships. Safeguarding your online safety ensures the </a:t>
            </a:r>
            <a:r>
              <a:rPr lang="en-US" sz="2400" b="1" dirty="0">
                <a:solidFill>
                  <a:schemeClr val="dk1"/>
                </a:solidFill>
                <a:latin typeface="+mn-lt"/>
                <a:ea typeface="Helvetica Neue"/>
                <a:cs typeface="Helvetica Neue"/>
                <a:sym typeface="Helvetica Neue"/>
              </a:rPr>
              <a:t>protection of your privacy and protect you from financial frauds and scams</a:t>
            </a:r>
            <a:r>
              <a:rPr lang="en-US" sz="2400" dirty="0">
                <a:solidFill>
                  <a:schemeClr val="dk1"/>
                </a:solidFill>
                <a:latin typeface="+mn-lt"/>
                <a:ea typeface="Helvetica Neue"/>
                <a:cs typeface="Helvetica Neue"/>
                <a:sym typeface="Helvetica Neue"/>
              </a:rPr>
              <a:t>. </a:t>
            </a: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Being safe online also helps in </a:t>
            </a:r>
            <a:r>
              <a:rPr lang="en-US" sz="2400" b="1" dirty="0">
                <a:solidFill>
                  <a:schemeClr val="dk1"/>
                </a:solidFill>
                <a:latin typeface="+mn-lt"/>
                <a:ea typeface="Helvetica Neue"/>
                <a:cs typeface="Helvetica Neue"/>
                <a:sym typeface="Helvetica Neue"/>
              </a:rPr>
              <a:t>avoiding instances of cyberbullying and harassment</a:t>
            </a:r>
            <a:r>
              <a:rPr lang="en-US" sz="2400" dirty="0">
                <a:solidFill>
                  <a:schemeClr val="dk1"/>
                </a:solidFill>
                <a:latin typeface="+mn-lt"/>
                <a:ea typeface="Helvetica Neue"/>
                <a:cs typeface="Helvetica Neue"/>
                <a:sym typeface="Helvetica Neue"/>
              </a:rPr>
              <a:t>. By implementing safety measures, you can reduce the risk of encountering harmful individuals or situations that may lead to emotional distress or harm. Online safety is also crucial for </a:t>
            </a:r>
            <a:r>
              <a:rPr lang="en-US" sz="2400" b="1" dirty="0">
                <a:solidFill>
                  <a:schemeClr val="dk1"/>
                </a:solidFill>
                <a:latin typeface="+mn-lt"/>
                <a:ea typeface="Helvetica Neue"/>
                <a:cs typeface="Helvetica Neue"/>
                <a:sym typeface="Helvetica Neue"/>
              </a:rPr>
              <a:t>protecting children </a:t>
            </a:r>
            <a:r>
              <a:rPr lang="en-US" sz="2400" dirty="0">
                <a:solidFill>
                  <a:schemeClr val="dk1"/>
                </a:solidFill>
                <a:latin typeface="+mn-lt"/>
                <a:ea typeface="Helvetica Neue"/>
                <a:cs typeface="Helvetica Neue"/>
                <a:sym typeface="Helvetica Neue"/>
              </a:rPr>
              <a:t>and ensuring their well-being in the digital world. </a:t>
            </a:r>
          </a:p>
        </p:txBody>
      </p:sp>
    </p:spTree>
    <p:extLst>
      <p:ext uri="{BB962C8B-B14F-4D97-AF65-F5344CB8AC3E}">
        <p14:creationId xmlns:p14="http://schemas.microsoft.com/office/powerpoint/2010/main" val="374178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online safety</a:t>
            </a:r>
            <a:endParaRPr dirty="0">
              <a:solidFill>
                <a:schemeClr val="tx1"/>
              </a:solidFill>
              <a:latin typeface="+mn-lt"/>
            </a:endParaRPr>
          </a:p>
        </p:txBody>
      </p:sp>
      <p:sp>
        <p:nvSpPr>
          <p:cNvPr id="119" name="Google Shape;119;p6"/>
          <p:cNvSpPr txBox="1"/>
          <p:nvPr/>
        </p:nvSpPr>
        <p:spPr>
          <a:xfrm>
            <a:off x="1295400" y="3390900"/>
            <a:ext cx="98563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the risks of insecure internet navigation? </a:t>
            </a:r>
            <a:endParaRPr lang="es-ES" dirty="0">
              <a:solidFill>
                <a:srgbClr val="00CCFF"/>
              </a:solidFill>
              <a:latin typeface="+mn-lt"/>
            </a:endParaRPr>
          </a:p>
        </p:txBody>
      </p:sp>
      <p:sp>
        <p:nvSpPr>
          <p:cNvPr id="120" name="Google Shape;120;p6"/>
          <p:cNvSpPr txBox="1"/>
          <p:nvPr/>
        </p:nvSpPr>
        <p:spPr>
          <a:xfrm>
            <a:off x="1295400" y="4024780"/>
            <a:ext cx="15521609" cy="4693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n-US" sz="2400" dirty="0">
                <a:solidFill>
                  <a:schemeClr val="dk1"/>
                </a:solidFill>
                <a:latin typeface="+mn-lt"/>
                <a:ea typeface="Helvetica Neue"/>
                <a:cs typeface="Helvetica Neue"/>
                <a:sym typeface="Helvetica Neue"/>
              </a:rPr>
              <a:t>Insecure internet navigation poses risks for elderly individuals. They may be less familiar with online platforms and threats, so understanding the specific risks they face is important. </a:t>
            </a:r>
          </a:p>
          <a:p>
            <a:pPr marL="0" marR="0" lvl="0" indent="0" algn="l" rtl="0">
              <a:spcBef>
                <a:spcPts val="0"/>
              </a:spcBef>
              <a:spcAft>
                <a:spcPts val="1200"/>
              </a:spcAft>
              <a:buNone/>
            </a:pPr>
            <a:r>
              <a:rPr lang="en-US" sz="2400" dirty="0">
                <a:solidFill>
                  <a:schemeClr val="dk1"/>
                </a:solidFill>
                <a:latin typeface="+mn-lt"/>
                <a:ea typeface="Helvetica Neue"/>
                <a:cs typeface="Helvetica Neue"/>
                <a:sym typeface="Helvetica Neue"/>
              </a:rPr>
              <a:t>Some common risks are:</a:t>
            </a:r>
          </a:p>
          <a:p>
            <a:pPr marL="342900" marR="0" lvl="0" indent="-342900" algn="l" rtl="0">
              <a:spcBef>
                <a:spcPts val="0"/>
              </a:spcBef>
              <a:spcAft>
                <a:spcPts val="60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Phishing and Scams</a:t>
            </a:r>
            <a:r>
              <a:rPr lang="en-US" sz="2400" dirty="0">
                <a:solidFill>
                  <a:schemeClr val="dk1"/>
                </a:solidFill>
                <a:latin typeface="+mn-lt"/>
                <a:ea typeface="Helvetica Neue"/>
                <a:cs typeface="Helvetica Neue"/>
                <a:sym typeface="Helvetica Neue"/>
              </a:rPr>
              <a:t>: Elderly individuals are more susceptible to phishing emails, fraudulent websites, and phone scams, where scammers deceive them into revealing sensitive information.</a:t>
            </a:r>
          </a:p>
          <a:p>
            <a:pPr marL="342900" marR="0" lvl="0" indent="-342900" algn="l" rtl="0">
              <a:spcBef>
                <a:spcPts val="0"/>
              </a:spcBef>
              <a:spcAft>
                <a:spcPts val="60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Identity Theft</a:t>
            </a:r>
            <a:r>
              <a:rPr lang="en-US" sz="2400" dirty="0">
                <a:solidFill>
                  <a:schemeClr val="dk1"/>
                </a:solidFill>
                <a:latin typeface="+mn-lt"/>
                <a:ea typeface="Helvetica Neue"/>
                <a:cs typeface="Helvetica Neue"/>
                <a:sym typeface="Helvetica Neue"/>
              </a:rPr>
              <a:t>: Insecure internet navigation increases the risk of personal information and identity theft, leading to financial loss and disruption in their lives.</a:t>
            </a:r>
          </a:p>
          <a:p>
            <a:pPr marL="342900" marR="0" lvl="0" indent="-342900" algn="l" rtl="0">
              <a:spcBef>
                <a:spcPts val="0"/>
              </a:spcBef>
              <a:spcAft>
                <a:spcPts val="60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Financial Fraud</a:t>
            </a:r>
            <a:r>
              <a:rPr lang="en-US" sz="2400" dirty="0">
                <a:solidFill>
                  <a:schemeClr val="dk1"/>
                </a:solidFill>
                <a:latin typeface="+mn-lt"/>
                <a:ea typeface="Helvetica Neue"/>
                <a:cs typeface="Helvetica Neue"/>
                <a:sym typeface="Helvetica Neue"/>
              </a:rPr>
              <a:t>: Elderly individuals are targeted with fake investment schemes, lottery scams, or fraudulent purchases, exploiting their trust and vulnerability.</a:t>
            </a:r>
          </a:p>
          <a:p>
            <a:pPr marL="342900" marR="0" lvl="0" indent="-342900" algn="l" rtl="0">
              <a:spcBef>
                <a:spcPts val="0"/>
              </a:spcBef>
              <a:spcAft>
                <a:spcPts val="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Malware and Viruses</a:t>
            </a:r>
            <a:r>
              <a:rPr lang="en-US" sz="2400" dirty="0">
                <a:solidFill>
                  <a:schemeClr val="dk1"/>
                </a:solidFill>
                <a:latin typeface="+mn-lt"/>
                <a:ea typeface="Helvetica Neue"/>
                <a:cs typeface="Helvetica Neue"/>
                <a:sym typeface="Helvetica Neue"/>
              </a:rPr>
              <a:t>: Insecure internet navigation can lead to unintentional downloads of harmful software compromising device security and personal information.</a:t>
            </a:r>
          </a:p>
        </p:txBody>
      </p:sp>
    </p:spTree>
    <p:extLst>
      <p:ext uri="{BB962C8B-B14F-4D97-AF65-F5344CB8AC3E}">
        <p14:creationId xmlns:p14="http://schemas.microsoft.com/office/powerpoint/2010/main" val="251206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online safety</a:t>
            </a:r>
            <a:endParaRPr dirty="0">
              <a:solidFill>
                <a:schemeClr val="tx1"/>
              </a:solidFill>
              <a:latin typeface="+mn-lt"/>
            </a:endParaRPr>
          </a:p>
        </p:txBody>
      </p:sp>
      <p:sp>
        <p:nvSpPr>
          <p:cNvPr id="119" name="Google Shape;119;p6"/>
          <p:cNvSpPr txBox="1"/>
          <p:nvPr/>
        </p:nvSpPr>
        <p:spPr>
          <a:xfrm>
            <a:off x="1295400" y="3390900"/>
            <a:ext cx="98563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the risks of insecure internet navigation? </a:t>
            </a:r>
            <a:endParaRPr lang="es-ES" dirty="0">
              <a:solidFill>
                <a:srgbClr val="00CCFF"/>
              </a:solidFill>
              <a:latin typeface="+mn-lt"/>
            </a:endParaRPr>
          </a:p>
        </p:txBody>
      </p:sp>
      <p:sp>
        <p:nvSpPr>
          <p:cNvPr id="120" name="Google Shape;120;p6"/>
          <p:cNvSpPr txBox="1"/>
          <p:nvPr/>
        </p:nvSpPr>
        <p:spPr>
          <a:xfrm>
            <a:off x="1295400" y="4024780"/>
            <a:ext cx="15521609" cy="417033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60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Online Harassment and Cyberbullying</a:t>
            </a:r>
            <a:r>
              <a:rPr lang="en-US" sz="2400" dirty="0">
                <a:solidFill>
                  <a:schemeClr val="dk1"/>
                </a:solidFill>
                <a:latin typeface="+mn-lt"/>
                <a:ea typeface="Helvetica Neue"/>
                <a:cs typeface="Helvetica Neue"/>
                <a:sym typeface="Helvetica Neue"/>
              </a:rPr>
              <a:t>: Elderly individuals may suffer emotional distress and mental well-being issues due to online harassment.</a:t>
            </a:r>
          </a:p>
          <a:p>
            <a:pPr marL="342900" marR="0" lvl="0" indent="-342900" algn="l" rtl="0">
              <a:spcBef>
                <a:spcPts val="0"/>
              </a:spcBef>
              <a:spcAft>
                <a:spcPts val="60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Privacy Breaches</a:t>
            </a:r>
            <a:r>
              <a:rPr lang="en-US" sz="2400" dirty="0">
                <a:solidFill>
                  <a:schemeClr val="dk1"/>
                </a:solidFill>
                <a:latin typeface="+mn-lt"/>
                <a:ea typeface="Helvetica Neue"/>
                <a:cs typeface="Helvetica Neue"/>
                <a:sym typeface="Helvetica Neue"/>
              </a:rPr>
              <a:t>: Inadequate privacy practices can expose personal information, resulting in identity theft or unwanted solicitations.</a:t>
            </a:r>
          </a:p>
          <a:p>
            <a:pPr marL="342900" marR="0" lvl="0" indent="-342900" algn="l" rtl="0">
              <a:spcBef>
                <a:spcPts val="0"/>
              </a:spcBef>
              <a:spcAft>
                <a:spcPts val="60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Tech Support Scams</a:t>
            </a:r>
            <a:r>
              <a:rPr lang="en-US" sz="2400" dirty="0">
                <a:solidFill>
                  <a:schemeClr val="dk1"/>
                </a:solidFill>
                <a:latin typeface="+mn-lt"/>
                <a:ea typeface="Helvetica Neue"/>
                <a:cs typeface="Helvetica Neue"/>
                <a:sym typeface="Helvetica Neue"/>
              </a:rPr>
              <a:t>: Elderly individuals are more susceptible to scams where fraudsters pose as technical support representatives.</a:t>
            </a:r>
          </a:p>
          <a:p>
            <a:pPr marL="342900" marR="0" lvl="0" indent="-342900" algn="l" rtl="0">
              <a:spcBef>
                <a:spcPts val="0"/>
              </a:spcBef>
              <a:spcAft>
                <a:spcPts val="1200"/>
              </a:spcAft>
              <a:buClr>
                <a:srgbClr val="00CCFF"/>
              </a:buClr>
              <a:buFont typeface="Wingdings" panose="05000000000000000000" pitchFamily="2" charset="2"/>
              <a:buChar char="§"/>
            </a:pPr>
            <a:r>
              <a:rPr lang="en-US" sz="2400" b="1" dirty="0">
                <a:solidFill>
                  <a:schemeClr val="dk1"/>
                </a:solidFill>
                <a:latin typeface="+mn-lt"/>
                <a:ea typeface="Helvetica Neue"/>
                <a:cs typeface="Helvetica Neue"/>
                <a:sym typeface="Helvetica Neue"/>
              </a:rPr>
              <a:t>Lack of Digital Literacy</a:t>
            </a:r>
            <a:r>
              <a:rPr lang="en-US" sz="2400" dirty="0">
                <a:solidFill>
                  <a:schemeClr val="dk1"/>
                </a:solidFill>
                <a:latin typeface="+mn-lt"/>
                <a:ea typeface="Helvetica Neue"/>
                <a:cs typeface="Helvetica Neue"/>
                <a:sym typeface="Helvetica Neue"/>
              </a:rPr>
              <a:t>: Insecure internet navigation is worsened by a lack of digital literacy among elderly individuals, making them more vulnerable to threats and scams.</a:t>
            </a: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Elderly individuals should be aware of these risks and take proactive measures to prevent them, for example by seeking help and support from trusted individuals or report concerns to relevant authorities or platforms.</a:t>
            </a:r>
          </a:p>
        </p:txBody>
      </p:sp>
    </p:spTree>
    <p:extLst>
      <p:ext uri="{BB962C8B-B14F-4D97-AF65-F5344CB8AC3E}">
        <p14:creationId xmlns:p14="http://schemas.microsoft.com/office/powerpoint/2010/main" val="385027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 </a:t>
            </a:r>
            <a:r>
              <a:rPr lang="es-ES" sz="4800" b="1" dirty="0" err="1">
                <a:solidFill>
                  <a:schemeClr val="tx1"/>
                </a:solidFill>
                <a:latin typeface="+mn-lt"/>
                <a:ea typeface="Helvetica Neue"/>
                <a:cs typeface="Helvetica Neue"/>
                <a:sym typeface="Helvetica Neue"/>
              </a:rPr>
              <a:t>Introduction</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to</a:t>
            </a:r>
            <a:r>
              <a:rPr lang="es-ES" sz="4800" b="1" dirty="0">
                <a:solidFill>
                  <a:schemeClr val="tx1"/>
                </a:solidFill>
                <a:latin typeface="+mn-lt"/>
                <a:ea typeface="Helvetica Neue"/>
                <a:cs typeface="Helvetica Neue"/>
                <a:sym typeface="Helvetica Neue"/>
              </a:rPr>
              <a:t> online safety</a:t>
            </a:r>
            <a:endParaRPr dirty="0">
              <a:solidFill>
                <a:schemeClr val="tx1"/>
              </a:solidFill>
              <a:latin typeface="+mn-lt"/>
            </a:endParaRPr>
          </a:p>
        </p:txBody>
      </p:sp>
      <p:sp>
        <p:nvSpPr>
          <p:cNvPr id="119" name="Google Shape;119;p6"/>
          <p:cNvSpPr txBox="1"/>
          <p:nvPr/>
        </p:nvSpPr>
        <p:spPr>
          <a:xfrm>
            <a:off x="1295400" y="3390900"/>
            <a:ext cx="1228145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Why shouldn't you stop navigating the Internet even with these risks?</a:t>
            </a:r>
            <a:endParaRPr lang="es-ES" dirty="0">
              <a:solidFill>
                <a:srgbClr val="00CCFF"/>
              </a:solidFill>
              <a:latin typeface="+mn-lt"/>
            </a:endParaRPr>
          </a:p>
        </p:txBody>
      </p:sp>
      <p:sp>
        <p:nvSpPr>
          <p:cNvPr id="120" name="Google Shape;120;p6"/>
          <p:cNvSpPr txBox="1"/>
          <p:nvPr/>
        </p:nvSpPr>
        <p:spPr>
          <a:xfrm>
            <a:off x="1295400" y="4024780"/>
            <a:ext cx="10661073" cy="35701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n-US" sz="2400" dirty="0">
                <a:solidFill>
                  <a:schemeClr val="dk1"/>
                </a:solidFill>
                <a:latin typeface="+mn-lt"/>
                <a:ea typeface="Helvetica Neue"/>
                <a:cs typeface="Helvetica Neue"/>
                <a:sym typeface="Helvetica Neue"/>
              </a:rPr>
              <a:t>Internet safety is important, but it doesn’t have to be stressful. Awareness is a powerful first step in protecting yourself together with a trusted antivirus software (lots of them are free!).</a:t>
            </a:r>
          </a:p>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You should not completely stop navigating the internet despite the online risks as the net can have enormous advantages for your wellbeing and social inclusion. The internet offers a vast amount of </a:t>
            </a:r>
            <a:r>
              <a:rPr lang="en-US" sz="2400" b="1" dirty="0">
                <a:solidFill>
                  <a:schemeClr val="dk1"/>
                </a:solidFill>
                <a:latin typeface="+mn-lt"/>
                <a:ea typeface="Helvetica Neue"/>
                <a:cs typeface="Helvetica Neue"/>
                <a:sym typeface="Helvetica Neue"/>
              </a:rPr>
              <a:t>information and resources </a:t>
            </a:r>
            <a:r>
              <a:rPr lang="en-US" sz="2400" dirty="0">
                <a:solidFill>
                  <a:schemeClr val="dk1"/>
                </a:solidFill>
                <a:latin typeface="+mn-lt"/>
                <a:ea typeface="Helvetica Neue"/>
                <a:cs typeface="Helvetica Neue"/>
                <a:sym typeface="Helvetica Neue"/>
              </a:rPr>
              <a:t>that can greatly benefit you. It provides access to news, educational materials, healthcare resources, communication tools, and various online services.</a:t>
            </a:r>
          </a:p>
        </p:txBody>
      </p:sp>
      <p:pic>
        <p:nvPicPr>
          <p:cNvPr id="7" name="Imagen 6">
            <a:extLst>
              <a:ext uri="{FF2B5EF4-FFF2-40B4-BE49-F238E27FC236}">
                <a16:creationId xmlns:a16="http://schemas.microsoft.com/office/drawing/2014/main" id="{69ECE60E-5D28-4B09-B799-7ED6BFF5EE02}"/>
              </a:ext>
            </a:extLst>
          </p:cNvPr>
          <p:cNvPicPr>
            <a:picLocks noChangeAspect="1"/>
          </p:cNvPicPr>
          <p:nvPr/>
        </p:nvPicPr>
        <p:blipFill rotWithShape="1">
          <a:blip r:embed="rId3"/>
          <a:srcRect l="318" t="-520" r="1077" b="-520"/>
          <a:stretch/>
        </p:blipFill>
        <p:spPr>
          <a:xfrm>
            <a:off x="12388524" y="3914080"/>
            <a:ext cx="4306204" cy="4420084"/>
          </a:xfrm>
          <a:prstGeom prst="rect">
            <a:avLst/>
          </a:prstGeom>
        </p:spPr>
      </p:pic>
    </p:spTree>
    <p:extLst>
      <p:ext uri="{BB962C8B-B14F-4D97-AF65-F5344CB8AC3E}">
        <p14:creationId xmlns:p14="http://schemas.microsoft.com/office/powerpoint/2010/main" val="247189704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3953</Words>
  <Application>Microsoft Office PowerPoint</Application>
  <PresentationFormat>Personalizado</PresentationFormat>
  <Paragraphs>237</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33</vt:i4>
      </vt:variant>
    </vt:vector>
  </HeadingPairs>
  <TitlesOfParts>
    <vt:vector size="40" baseType="lpstr">
      <vt:lpstr>Wingdings</vt:lpstr>
      <vt:lpstr>DM Sans</vt:lpstr>
      <vt:lpstr>Helvetica Neue</vt:lpstr>
      <vt:lpstr>Arial</vt:lpstr>
      <vt:lpstr>Calibri</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42</cp:revision>
  <dcterms:created xsi:type="dcterms:W3CDTF">2022-01-27T16:04:38Z</dcterms:created>
  <dcterms:modified xsi:type="dcterms:W3CDTF">2023-06-12T11:14:43Z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