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257" r:id="rId4"/>
    <p:sldId id="259" r:id="rId5"/>
    <p:sldId id="260" r:id="rId6"/>
    <p:sldId id="261" r:id="rId7"/>
    <p:sldId id="273" r:id="rId8"/>
    <p:sldId id="274" r:id="rId9"/>
    <p:sldId id="276" r:id="rId10"/>
    <p:sldId id="275" r:id="rId11"/>
    <p:sldId id="278" r:id="rId12"/>
    <p:sldId id="277" r:id="rId13"/>
    <p:sldId id="292" r:id="rId14"/>
    <p:sldId id="272" r:id="rId15"/>
    <p:sldId id="283" r:id="rId16"/>
    <p:sldId id="279" r:id="rId17"/>
    <p:sldId id="284" r:id="rId18"/>
    <p:sldId id="280" r:id="rId19"/>
    <p:sldId id="285" r:id="rId20"/>
    <p:sldId id="286" r:id="rId21"/>
    <p:sldId id="281" r:id="rId22"/>
    <p:sldId id="282" r:id="rId23"/>
    <p:sldId id="289" r:id="rId24"/>
    <p:sldId id="287" r:id="rId25"/>
    <p:sldId id="290" r:id="rId26"/>
    <p:sldId id="293" r:id="rId27"/>
    <p:sldId id="271" r:id="rId28"/>
    <p:sldId id="291" r:id="rId29"/>
    <p:sldId id="288" r:id="rId30"/>
    <p:sldId id="266" r:id="rId31"/>
    <p:sldId id="294" r:id="rId32"/>
    <p:sldId id="267" r:id="rId33"/>
    <p:sldId id="268" r:id="rId34"/>
    <p:sldId id="270"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2BF72"/>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4"/>
    <p:restoredTop sz="94646"/>
  </p:normalViewPr>
  <p:slideViewPr>
    <p:cSldViewPr snapToGrid="0">
      <p:cViewPr varScale="1">
        <p:scale>
          <a:sx n="28" d="100"/>
          <a:sy n="28" d="100"/>
        </p:scale>
        <p:origin x="62" y="71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0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2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0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9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4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40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1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1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45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8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79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38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2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329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01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openwebinars.net/blog/origen-e-importancia-de-la-ciberseguridad/" TargetMode="External"/><Relationship Id="rId3" Type="http://schemas.openxmlformats.org/officeDocument/2006/relationships/hyperlink" Target="https://www.enisa.europa.eu/" TargetMode="External"/><Relationship Id="rId7" Type="http://schemas.openxmlformats.org/officeDocument/2006/relationships/hyperlink" Target="https://www.redseguridad.com/actualidad/cibercrimen/que-es-el-malware-tipos-y-maneras-de-evitar-ataques-de-este-tipo_20210410.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microfocus.com/en-us/what-is/cyber-security" TargetMode="External"/><Relationship Id="rId5" Type="http://schemas.openxmlformats.org/officeDocument/2006/relationships/hyperlink" Target="https://www.europol.europa.eu/about-europol/european-cybercrime-centre-ec3" TargetMode="External"/><Relationship Id="rId4" Type="http://schemas.openxmlformats.org/officeDocument/2006/relationships/hyperlink" Target="http://www.eun.org/" TargetMode="External"/><Relationship Id="rId9" Type="http://schemas.openxmlformats.org/officeDocument/2006/relationships/hyperlink" Target="https://www.europol.europa.eu/wannacry-ransomwar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255584" y="4710129"/>
            <a:ext cx="1472184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US" sz="4400" b="1" dirty="0" err="1">
                <a:solidFill>
                  <a:schemeClr val="tx1"/>
                </a:solidFill>
                <a:latin typeface="+mn-lt"/>
                <a:ea typeface="Helvetica Neue"/>
                <a:cs typeface="Helvetica Neue"/>
                <a:sym typeface="Helvetica Neue"/>
              </a:rPr>
              <a:t>Internetska</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sigurnost</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Što</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treba</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i</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što</a:t>
            </a:r>
            <a:r>
              <a:rPr lang="en-US" sz="4400" b="1" dirty="0">
                <a:solidFill>
                  <a:schemeClr val="tx1"/>
                </a:solidFill>
                <a:latin typeface="+mn-lt"/>
                <a:ea typeface="Helvetica Neue"/>
                <a:cs typeface="Helvetica Neue"/>
                <a:sym typeface="Helvetica Neue"/>
              </a:rPr>
              <a:t> ne </a:t>
            </a:r>
            <a:r>
              <a:rPr lang="en-US" sz="4400" b="1" dirty="0" err="1">
                <a:solidFill>
                  <a:schemeClr val="tx1"/>
                </a:solidFill>
                <a:latin typeface="+mn-lt"/>
                <a:ea typeface="Helvetica Neue"/>
                <a:cs typeface="Helvetica Neue"/>
                <a:sym typeface="Helvetica Neue"/>
              </a:rPr>
              <a:t>treba</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raditi</a:t>
            </a:r>
            <a:endParaRPr lang="es-ES"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5762998"/>
            <a:ext cx="9144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a:solidFill>
                  <a:schemeClr val="tx1"/>
                </a:solidFill>
                <a:latin typeface="Arial" pitchFamily="34" charset="0"/>
                <a:ea typeface="Helvetica Neue"/>
                <a:cs typeface="Arial" pitchFamily="34" charset="0"/>
                <a:sym typeface="Helvetica Neue"/>
              </a:rPr>
              <a:t>Izradio:</a:t>
            </a:r>
            <a:endParaRPr lang="es-ES" sz="4000" dirty="0">
              <a:solidFill>
                <a:schemeClr val="tx1"/>
              </a:solidFill>
              <a:latin typeface="Arial" pitchFamily="34" charset="0"/>
              <a:ea typeface="Helvetica Neue"/>
              <a:cs typeface="Arial" pitchFamily="34" charset="0"/>
              <a:sym typeface="Helvetica Neue"/>
            </a:endParaRPr>
          </a:p>
          <a:p>
            <a:pPr marL="0" marR="0" lvl="0" indent="0" algn="ctr" rtl="0">
              <a:lnSpc>
                <a:spcPct val="100000"/>
              </a:lnSpc>
              <a:spcBef>
                <a:spcPts val="0"/>
              </a:spcBef>
              <a:spcAft>
                <a:spcPts val="0"/>
              </a:spcAft>
              <a:buClr>
                <a:srgbClr val="4D94B7"/>
              </a:buClr>
              <a:buSzPts val="3600"/>
              <a:buFont typeface="Helvetica Neue"/>
              <a:buNone/>
            </a:pPr>
            <a:r>
              <a:rPr lang="es-ES" sz="4000" i="0" u="none" strike="noStrike" cap="none" dirty="0">
                <a:solidFill>
                  <a:schemeClr val="tx1"/>
                </a:solidFill>
                <a:latin typeface="Arial" pitchFamily="34" charset="0"/>
                <a:ea typeface="Helvetica Neue"/>
                <a:cs typeface="Arial" pitchFamily="34" charset="0"/>
                <a:sym typeface="Helvetica Neue"/>
              </a:rPr>
              <a:t>Internet Web Solutions</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30567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ne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prestati</a:t>
            </a:r>
            <a:r>
              <a:rPr lang="en-US" sz="2800" b="1" dirty="0">
                <a:solidFill>
                  <a:srgbClr val="00CCFF"/>
                </a:solidFill>
                <a:latin typeface="+mn-lt"/>
                <a:ea typeface="Helvetica Neue"/>
                <a:cs typeface="Helvetica Neue"/>
                <a:sym typeface="Helvetica Neue"/>
              </a:rPr>
              <a:t> s </a:t>
            </a:r>
            <a:r>
              <a:rPr lang="en-US" sz="2800" b="1" dirty="0" err="1">
                <a:solidFill>
                  <a:srgbClr val="00CCFF"/>
                </a:solidFill>
                <a:latin typeface="+mn-lt"/>
                <a:ea typeface="Helvetica Neue"/>
                <a:cs typeface="Helvetica Neue"/>
                <a:sym typeface="Helvetica Neue"/>
              </a:rPr>
              <a:t>korištenjem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čak</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uz</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ove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rizike</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3727475" y="4078413"/>
            <a:ext cx="13181998" cy="17235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1200"/>
              </a:spcAft>
              <a:buNone/>
            </a:pPr>
            <a:r>
              <a:rPr lang="en-US" sz="2400" dirty="0">
                <a:solidFill>
                  <a:schemeClr val="dk1"/>
                </a:solidFill>
                <a:latin typeface="+mn-lt"/>
                <a:ea typeface="Helvetica Neue"/>
                <a:cs typeface="Helvetica Neue"/>
                <a:sym typeface="Helvetica Neue"/>
              </a:rPr>
              <a:t>U </a:t>
            </a:r>
            <a:r>
              <a:rPr lang="en-US" sz="2400" dirty="0" err="1">
                <a:solidFill>
                  <a:schemeClr val="dk1"/>
                </a:solidFill>
                <a:latin typeface="+mn-lt"/>
                <a:ea typeface="Helvetica Neue"/>
                <a:cs typeface="Helvetica Neue"/>
                <a:sym typeface="Helvetica Neue"/>
              </a:rPr>
              <a:t>smislu</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društvene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povezanosti</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omogućuje</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ostanete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povezani</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obitelji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prijateljima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zajednicama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posebno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fizička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mobilnost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udaljenost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predstavljaju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prepreku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medija</a:t>
            </a:r>
            <a:r>
              <a:rPr lang="en-US" sz="2400" dirty="0">
                <a:solidFill>
                  <a:schemeClr val="dk1"/>
                </a:solidFill>
                <a:latin typeface="+mn-lt"/>
                <a:ea typeface="Helvetica Neue"/>
                <a:cs typeface="Helvetica Neue"/>
                <a:sym typeface="Helvetica Neue"/>
              </a:rPr>
              <a:t>, video </a:t>
            </a:r>
            <a:r>
              <a:rPr lang="en-US" sz="2400" dirty="0" err="1">
                <a:solidFill>
                  <a:schemeClr val="dk1"/>
                </a:solidFill>
                <a:latin typeface="+mn-lt"/>
                <a:ea typeface="Helvetica Neue"/>
                <a:cs typeface="Helvetica Neue"/>
                <a:sym typeface="Helvetica Neue"/>
              </a:rPr>
              <a:t>pozivi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forumi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održavanje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odnosa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razmjenu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iskustava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borbu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protiv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izolacije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usamljenosti</a:t>
            </a:r>
            <a:r>
              <a:rPr lang="en-US" sz="2400" dirty="0">
                <a:solidFill>
                  <a:schemeClr val="dk1"/>
                </a:solidFill>
                <a:latin typeface="+mn-lt"/>
                <a:ea typeface="Helvetica Neue"/>
                <a:cs typeface="Helvetica Neue"/>
                <a:sym typeface="Helvetica Neue"/>
              </a:rPr>
              <a:t>. </a:t>
            </a:r>
          </a:p>
        </p:txBody>
      </p:sp>
      <p:sp>
        <p:nvSpPr>
          <p:cNvPr id="2" name="CuadroTexto 1">
            <a:extLst>
              <a:ext uri="{FF2B5EF4-FFF2-40B4-BE49-F238E27FC236}">
                <a16:creationId xmlns:a16="http://schemas.microsoft.com/office/drawing/2014/main" id="{08FA63B5-7632-4C98-947C-C641ED4E5E60}"/>
              </a:ext>
            </a:extLst>
          </p:cNvPr>
          <p:cNvSpPr txBox="1"/>
          <p:nvPr/>
        </p:nvSpPr>
        <p:spPr>
          <a:xfrm>
            <a:off x="3108224" y="7621724"/>
            <a:ext cx="11916988" cy="1200329"/>
          </a:xfrm>
          <a:prstGeom prst="rect">
            <a:avLst/>
          </a:prstGeom>
          <a:noFill/>
        </p:spPr>
        <p:txBody>
          <a:bodyPr wrap="square" rtlCol="0">
            <a:spAutoFit/>
          </a:bodyPr>
          <a:lstStyle/>
          <a:p>
            <a:pPr algn="just"/>
            <a:r>
              <a:rPr lang="en-US" sz="2400" dirty="0" err="1">
                <a:solidFill>
                  <a:schemeClr val="dk1"/>
                </a:solidFill>
                <a:latin typeface="+mn-lt"/>
                <a:ea typeface="Helvetica Neue"/>
                <a:cs typeface="Helvetica Neue"/>
                <a:sym typeface="Helvetica Neue"/>
              </a:rPr>
              <a:t>Kretanje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internetom</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također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izvor</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kognitivne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stimulacije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mentalnog</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angažmana</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budući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nudi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prilike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učenje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igranje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igrica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sudjelovanje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virtualnim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hobijima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zajednicama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ostanak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mentalne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doprinijeti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općem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blagostanju</a:t>
            </a:r>
            <a:r>
              <a:rPr lang="en-US" sz="2400" dirty="0">
                <a:solidFill>
                  <a:schemeClr val="dk1"/>
                </a:solidFill>
                <a:latin typeface="+mn-lt"/>
                <a:ea typeface="Helvetica Neue"/>
                <a:cs typeface="Helvetica Neue"/>
                <a:sym typeface="Helvetica Neue"/>
              </a:rPr>
              <a:t>.</a:t>
            </a:r>
            <a:endParaRPr lang="es-ES" dirty="0"/>
          </a:p>
        </p:txBody>
      </p:sp>
      <p:pic>
        <p:nvPicPr>
          <p:cNvPr id="4" name="Imagen 3">
            <a:extLst>
              <a:ext uri="{FF2B5EF4-FFF2-40B4-BE49-F238E27FC236}">
                <a16:creationId xmlns:a16="http://schemas.microsoft.com/office/drawing/2014/main" id="{35A5DA5B-8B45-403B-B03D-F911FE988A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0"/>
          <a:stretch/>
        </p:blipFill>
        <p:spPr>
          <a:xfrm>
            <a:off x="1378527" y="7373732"/>
            <a:ext cx="1731818" cy="1911757"/>
          </a:xfrm>
          <a:prstGeom prst="rect">
            <a:avLst/>
          </a:prstGeom>
        </p:spPr>
      </p:pic>
      <p:pic>
        <p:nvPicPr>
          <p:cNvPr id="8" name="Imagen 7">
            <a:extLst>
              <a:ext uri="{FF2B5EF4-FFF2-40B4-BE49-F238E27FC236}">
                <a16:creationId xmlns:a16="http://schemas.microsoft.com/office/drawing/2014/main" id="{23611621-7510-481E-8693-DAFA70AED2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8527" y="3914080"/>
            <a:ext cx="2015837" cy="1956334"/>
          </a:xfrm>
          <a:prstGeom prst="rect">
            <a:avLst/>
          </a:prstGeom>
        </p:spPr>
      </p:pic>
      <p:pic>
        <p:nvPicPr>
          <p:cNvPr id="9" name="Imagen 8">
            <a:extLst>
              <a:ext uri="{FF2B5EF4-FFF2-40B4-BE49-F238E27FC236}">
                <a16:creationId xmlns:a16="http://schemas.microsoft.com/office/drawing/2014/main" id="{35E4F1E5-B7A5-4145-B5DE-75326CF03D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86051" y="5436447"/>
            <a:ext cx="2348948" cy="2087055"/>
          </a:xfrm>
          <a:prstGeom prst="rect">
            <a:avLst/>
          </a:prstGeom>
        </p:spPr>
      </p:pic>
      <p:pic>
        <p:nvPicPr>
          <p:cNvPr id="10" name="Imagen 9">
            <a:extLst>
              <a:ext uri="{FF2B5EF4-FFF2-40B4-BE49-F238E27FC236}">
                <a16:creationId xmlns:a16="http://schemas.microsoft.com/office/drawing/2014/main" id="{1E7E6B48-4C7C-44FD-BEB3-8C5E631CC6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
          <a:stretch/>
        </p:blipFill>
        <p:spPr>
          <a:xfrm>
            <a:off x="15025211" y="7204460"/>
            <a:ext cx="2025916" cy="2009440"/>
          </a:xfrm>
          <a:prstGeom prst="rect">
            <a:avLst/>
          </a:prstGeom>
        </p:spPr>
      </p:pic>
      <p:sp>
        <p:nvSpPr>
          <p:cNvPr id="5" name="CuadroTexto 4">
            <a:extLst>
              <a:ext uri="{FF2B5EF4-FFF2-40B4-BE49-F238E27FC236}">
                <a16:creationId xmlns:a16="http://schemas.microsoft.com/office/drawing/2014/main" id="{9A38B86E-8DAD-4421-9721-BF5F9FEDF1C9}"/>
              </a:ext>
            </a:extLst>
          </p:cNvPr>
          <p:cNvSpPr txBox="1"/>
          <p:nvPr/>
        </p:nvSpPr>
        <p:spPr>
          <a:xfrm>
            <a:off x="1378527" y="5799994"/>
            <a:ext cx="12088092" cy="1569660"/>
          </a:xfrm>
          <a:prstGeom prst="rect">
            <a:avLst/>
          </a:prstGeom>
          <a:noFill/>
        </p:spPr>
        <p:txBody>
          <a:bodyPr wrap="square" rtlCol="0">
            <a:spAutoFit/>
          </a:bodyPr>
          <a:lstStyle/>
          <a:p>
            <a:pPr algn="just"/>
            <a:r>
              <a:rPr lang="en-US" sz="2400" dirty="0">
                <a:solidFill>
                  <a:schemeClr val="dk1"/>
                </a:solidFill>
                <a:latin typeface="+mn-lt"/>
                <a:ea typeface="Helvetica Neue"/>
                <a:cs typeface="Helvetica Neue"/>
                <a:sym typeface="Helvetica Neue"/>
              </a:rPr>
              <a:t>Online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nude </a:t>
            </a:r>
            <a:r>
              <a:rPr lang="en-US" sz="2400" dirty="0" err="1">
                <a:solidFill>
                  <a:schemeClr val="dk1"/>
                </a:solidFill>
                <a:latin typeface="+mn-lt"/>
                <a:ea typeface="Helvetica Neue"/>
                <a:cs typeface="Helvetica Neue"/>
                <a:sym typeface="Helvetica Neue"/>
              </a:rPr>
              <a:t>pogodnost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neovisnost</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ljude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različitim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svakodnevnog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života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kupovati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putem</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interneta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pristupati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uslugama</a:t>
            </a:r>
            <a:r>
              <a:rPr lang="en-US" sz="2400" b="1" dirty="0">
                <a:solidFill>
                  <a:schemeClr val="dk1"/>
                </a:solidFill>
                <a:latin typeface="+mn-lt"/>
                <a:ea typeface="Helvetica Neue"/>
                <a:cs typeface="Helvetica Neue"/>
                <a:sym typeface="Helvetica Neue"/>
              </a:rPr>
              <a:t> internet </a:t>
            </a:r>
            <a:r>
              <a:rPr lang="en-US" sz="2400" b="1" dirty="0" err="1">
                <a:solidFill>
                  <a:schemeClr val="dk1"/>
                </a:solidFill>
                <a:latin typeface="+mn-lt"/>
                <a:ea typeface="Helvetica Neue"/>
                <a:cs typeface="Helvetica Neue"/>
                <a:sym typeface="Helvetica Neue"/>
              </a:rPr>
              <a:t>bankarstva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zakazivati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sastanke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naručivati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lijekove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pogodnost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smanjujući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potrebu</a:t>
            </a:r>
            <a:r>
              <a:rPr lang="en-US" sz="2400" b="1" dirty="0">
                <a:solidFill>
                  <a:schemeClr val="dk1"/>
                </a:solidFill>
                <a:latin typeface="+mn-lt"/>
                <a:ea typeface="Helvetica Neue"/>
                <a:cs typeface="Helvetica Neue"/>
                <a:sym typeface="Helvetica Neue"/>
              </a:rPr>
              <a:t> za </a:t>
            </a:r>
            <a:r>
              <a:rPr lang="en-US" sz="2400" b="1" dirty="0" err="1">
                <a:solidFill>
                  <a:schemeClr val="dk1"/>
                </a:solidFill>
                <a:latin typeface="+mn-lt"/>
                <a:ea typeface="Helvetica Neue"/>
                <a:cs typeface="Helvetica Neue"/>
                <a:sym typeface="Helvetica Neue"/>
              </a:rPr>
              <a:t>fizičkim</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putovanjem</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ili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a:t>
            </a:r>
            <a:endParaRPr lang="es-ES" dirty="0"/>
          </a:p>
        </p:txBody>
      </p:sp>
    </p:spTree>
    <p:extLst>
      <p:ext uri="{BB962C8B-B14F-4D97-AF65-F5344CB8AC3E}">
        <p14:creationId xmlns:p14="http://schemas.microsoft.com/office/powerpoint/2010/main" val="34505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30567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ne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prestati</a:t>
            </a:r>
            <a:r>
              <a:rPr lang="en-US" sz="2800" b="1" dirty="0">
                <a:solidFill>
                  <a:srgbClr val="00CCFF"/>
                </a:solidFill>
                <a:latin typeface="+mn-lt"/>
                <a:ea typeface="Helvetica Neue"/>
                <a:cs typeface="Helvetica Neue"/>
                <a:sym typeface="Helvetica Neue"/>
              </a:rPr>
              <a:t> s </a:t>
            </a:r>
            <a:r>
              <a:rPr lang="en-US" sz="2800" b="1" dirty="0" err="1">
                <a:solidFill>
                  <a:srgbClr val="00CCFF"/>
                </a:solidFill>
                <a:latin typeface="+mn-lt"/>
                <a:ea typeface="Helvetica Neue"/>
                <a:cs typeface="Helvetica Neue"/>
                <a:sym typeface="Helvetica Neue"/>
              </a:rPr>
              <a:t>korištenjem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čak</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uz</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ove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rizike</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1" y="4024780"/>
            <a:ext cx="11492344"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Krećući</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internetom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usvajajući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sigurne</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prakse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razviti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vještine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digitalne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pismenosti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povećati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samopouzdanje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zadržati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osjećaj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osnaženosti</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pruža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obilje</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resursa</a:t>
            </a:r>
            <a:r>
              <a:rPr lang="en-US" sz="2400" b="1" dirty="0">
                <a:solidFill>
                  <a:schemeClr val="dk1"/>
                </a:solidFill>
                <a:latin typeface="+mn-lt"/>
                <a:ea typeface="Helvetica Neue"/>
                <a:cs typeface="Helvetica Neue"/>
                <a:sym typeface="Helvetica Neue"/>
              </a:rPr>
              <a:t> za </a:t>
            </a:r>
            <a:r>
              <a:rPr lang="en-US" sz="2400" b="1" dirty="0" err="1">
                <a:solidFill>
                  <a:schemeClr val="dk1"/>
                </a:solidFill>
                <a:latin typeface="+mn-lt"/>
                <a:ea typeface="Helvetica Neue"/>
                <a:cs typeface="Helvetica Neue"/>
                <a:sym typeface="Helvetica Neue"/>
              </a:rPr>
              <a:t>učenje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uključujući</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tečajeve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obrazovne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istražiti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interese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naučiti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vještine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uključiti</a:t>
            </a:r>
            <a:r>
              <a:rPr lang="en-US" sz="2400" dirty="0">
                <a:solidFill>
                  <a:schemeClr val="dk1"/>
                </a:solidFill>
                <a:latin typeface="+mn-lt"/>
                <a:ea typeface="Helvetica Neue"/>
                <a:cs typeface="Helvetica Neue"/>
                <a:sym typeface="Helvetica Neue"/>
              </a:rPr>
              <a:t> se u </a:t>
            </a:r>
            <a:r>
              <a:rPr lang="en-US" sz="2400" dirty="0" err="1">
                <a:solidFill>
                  <a:schemeClr val="dk1"/>
                </a:solidFill>
                <a:latin typeface="+mn-lt"/>
                <a:ea typeface="Helvetica Neue"/>
                <a:cs typeface="Helvetica Neue"/>
                <a:sym typeface="Helvetica Neue"/>
              </a:rPr>
              <a:t>mogućnosti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cjeloživotnog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učenja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promičući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intelektualnu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stimulaciju</a:t>
            </a:r>
            <a:r>
              <a:rPr lang="en-US" sz="2400" dirty="0">
                <a:solidFill>
                  <a:schemeClr val="dk1"/>
                </a:solidFill>
                <a:latin typeface="+mn-lt"/>
                <a:ea typeface="Helvetica Neue"/>
                <a:cs typeface="Helvetica Neue"/>
                <a:sym typeface="Helvetica Neue"/>
              </a:rPr>
              <a:t>.</a:t>
            </a:r>
          </a:p>
        </p:txBody>
      </p:sp>
      <p:sp>
        <p:nvSpPr>
          <p:cNvPr id="2" name="CuadroTexto 1">
            <a:extLst>
              <a:ext uri="{FF2B5EF4-FFF2-40B4-BE49-F238E27FC236}">
                <a16:creationId xmlns:a16="http://schemas.microsoft.com/office/drawing/2014/main" id="{17165CD8-7611-4523-B360-1618F49257E0}"/>
              </a:ext>
            </a:extLst>
          </p:cNvPr>
          <p:cNvSpPr txBox="1"/>
          <p:nvPr/>
        </p:nvSpPr>
        <p:spPr>
          <a:xfrm>
            <a:off x="5001490" y="7177803"/>
            <a:ext cx="10695709" cy="1200329"/>
          </a:xfrm>
          <a:prstGeom prst="rect">
            <a:avLst/>
          </a:prstGeom>
          <a:noFill/>
        </p:spPr>
        <p:txBody>
          <a:bodyPr wrap="square" rtlCol="0">
            <a:spAutoFit/>
          </a:bodyPr>
          <a:lstStyle/>
          <a:p>
            <a:pPr algn="just"/>
            <a:r>
              <a:rPr lang="en-US" sz="2400" dirty="0" err="1">
                <a:solidFill>
                  <a:schemeClr val="dk1"/>
                </a:solidFill>
                <a:latin typeface="+mn-lt"/>
                <a:ea typeface="Helvetica Neue"/>
                <a:cs typeface="Helvetica Neue"/>
                <a:sym typeface="Helvetica Neue"/>
              </a:rPr>
              <a:t>Iako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svjestan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poduzeti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opreza</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potpuno</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izbjegavanje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interneta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može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dovesti</a:t>
            </a:r>
            <a:r>
              <a:rPr lang="en-US" sz="2400" b="1" dirty="0">
                <a:solidFill>
                  <a:schemeClr val="dk1"/>
                </a:solidFill>
                <a:latin typeface="+mn-lt"/>
                <a:ea typeface="Helvetica Neue"/>
                <a:cs typeface="Helvetica Neue"/>
                <a:sym typeface="Helvetica Neue"/>
              </a:rPr>
              <a:t> do </a:t>
            </a:r>
            <a:r>
              <a:rPr lang="en-US" sz="2400" b="1" dirty="0" err="1">
                <a:solidFill>
                  <a:schemeClr val="dk1"/>
                </a:solidFill>
                <a:latin typeface="+mn-lt"/>
                <a:ea typeface="Helvetica Neue"/>
                <a:cs typeface="Helvetica Neue"/>
                <a:sym typeface="Helvetica Neue"/>
              </a:rPr>
              <a:t>izolacije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ograničenog</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pristupa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resursima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propuštenih</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prilika</a:t>
            </a:r>
            <a:r>
              <a:rPr lang="en-US" sz="2400" b="1" dirty="0">
                <a:solidFill>
                  <a:schemeClr val="dk1"/>
                </a:solidFill>
                <a:latin typeface="+mn-lt"/>
                <a:ea typeface="Helvetica Neue"/>
                <a:cs typeface="Helvetica Neue"/>
                <a:sym typeface="Helvetica Neue"/>
              </a:rPr>
              <a:t>.</a:t>
            </a:r>
            <a:endParaRPr lang="es-ES" b="1" dirty="0"/>
          </a:p>
        </p:txBody>
      </p:sp>
      <p:pic>
        <p:nvPicPr>
          <p:cNvPr id="4" name="Imagen 3">
            <a:extLst>
              <a:ext uri="{FF2B5EF4-FFF2-40B4-BE49-F238E27FC236}">
                <a16:creationId xmlns:a16="http://schemas.microsoft.com/office/drawing/2014/main" id="{94E66B35-EBC0-4240-BE9C-2619AC53A4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2000" y="6483927"/>
            <a:ext cx="2983246" cy="2687781"/>
          </a:xfrm>
          <a:prstGeom prst="rect">
            <a:avLst/>
          </a:prstGeom>
        </p:spPr>
      </p:pic>
      <p:pic>
        <p:nvPicPr>
          <p:cNvPr id="6" name="Imagen 5">
            <a:extLst>
              <a:ext uri="{FF2B5EF4-FFF2-40B4-BE49-F238E27FC236}">
                <a16:creationId xmlns:a16="http://schemas.microsoft.com/office/drawing/2014/main" id="{963303C8-996A-45AB-A603-2D07C99FAC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37960" y="4024780"/>
            <a:ext cx="3497883" cy="2956816"/>
          </a:xfrm>
          <a:prstGeom prst="rect">
            <a:avLst/>
          </a:prstGeom>
        </p:spPr>
      </p:pic>
    </p:spTree>
    <p:extLst>
      <p:ext uri="{BB962C8B-B14F-4D97-AF65-F5344CB8AC3E}">
        <p14:creationId xmlns:p14="http://schemas.microsoft.com/office/powerpoint/2010/main" val="350334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5038343" y="3855303"/>
            <a:ext cx="8211312"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Što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treba</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što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treba</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raditi</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na</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internetu</a:t>
            </a:r>
            <a:r>
              <a:rPr lang="es-ES" sz="4800" b="1" dirty="0">
                <a:solidFill>
                  <a:schemeClr val="tx1"/>
                </a:solidFill>
                <a:latin typeface="+mn-lt"/>
                <a:ea typeface="Helvetica Neue"/>
                <a:cs typeface="Helvetica Neue"/>
                <a:sym typeface="Helvetica Neue"/>
              </a:rPr>
              <a:t> </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6976907" y="2465297"/>
            <a:ext cx="433418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2</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6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87777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Sigurne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veze</a:t>
            </a:r>
            <a:endParaRPr lang="es-ES" sz="2800" dirty="0">
              <a:solidFill>
                <a:srgbClr val="00CCFF"/>
              </a:solidFill>
              <a:latin typeface="+mn-lt"/>
            </a:endParaRPr>
          </a:p>
        </p:txBody>
      </p:sp>
      <p:sp>
        <p:nvSpPr>
          <p:cNvPr id="120" name="Google Shape;120;p6"/>
          <p:cNvSpPr txBox="1"/>
          <p:nvPr/>
        </p:nvSpPr>
        <p:spPr>
          <a:xfrm>
            <a:off x="1295400" y="4024780"/>
            <a:ext cx="16455887" cy="492438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Koristite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sigurne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Wi</a:t>
            </a:r>
            <a:r>
              <a:rPr lang="es-ES" sz="2400" b="1" dirty="0">
                <a:effectLst/>
                <a:latin typeface="+mn-lt"/>
                <a:ea typeface="Yu Mincho" panose="02020400000000000000" pitchFamily="18" charset="-128"/>
                <a:cs typeface="Arial" panose="020B0604020202020204" pitchFamily="34" charset="0"/>
              </a:rPr>
              <a:t>-Fi </a:t>
            </a:r>
            <a:r>
              <a:rPr lang="es-ES" sz="2400" b="1" dirty="0" err="1">
                <a:effectLst/>
                <a:latin typeface="+mn-lt"/>
                <a:ea typeface="Yu Mincho" panose="02020400000000000000" pitchFamily="18" charset="-128"/>
                <a:cs typeface="Arial" panose="020B0604020202020204" pitchFamily="34" charset="0"/>
              </a:rPr>
              <a:t>mreže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Povežite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pouzdane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Wi</a:t>
            </a:r>
            <a:r>
              <a:rPr lang="es-ES" sz="2400" dirty="0">
                <a:effectLst/>
                <a:latin typeface="+mn-lt"/>
                <a:ea typeface="Yu Mincho" panose="02020400000000000000" pitchFamily="18" charset="-128"/>
                <a:cs typeface="Arial" panose="020B0604020202020204" pitchFamily="34" charset="0"/>
              </a:rPr>
              <a:t>-Fi </a:t>
            </a:r>
            <a:r>
              <a:rPr lang="es-ES" sz="2400" dirty="0" err="1">
                <a:effectLst/>
                <a:latin typeface="+mn-lt"/>
                <a:ea typeface="Yu Mincho" panose="02020400000000000000" pitchFamily="18" charset="-128"/>
                <a:cs typeface="Arial" panose="020B0604020202020204" pitchFamily="34" charset="0"/>
              </a:rPr>
              <a:t>mreže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god</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moguće</a:t>
            </a:r>
            <a:r>
              <a:rPr lang="es-ES" sz="2400" dirty="0">
                <a:effectLst/>
                <a:latin typeface="+mn-lt"/>
                <a:ea typeface="Yu Mincho" panose="02020400000000000000" pitchFamily="18" charset="-128"/>
                <a:cs typeface="Arial" panose="020B0604020202020204" pitchFamily="34" charset="0"/>
              </a:rPr>
              <a:t>. Ove </a:t>
            </a:r>
            <a:r>
              <a:rPr lang="es-ES" sz="2400" dirty="0" err="1">
                <a:effectLst/>
                <a:latin typeface="+mn-lt"/>
                <a:ea typeface="Yu Mincho" panose="02020400000000000000" pitchFamily="18" charset="-128"/>
                <a:cs typeface="Arial" panose="020B0604020202020204" pitchFamily="34" charset="0"/>
              </a:rPr>
              <a:t>mreže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obično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zahtijevaju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lozinku</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enkripciju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omogućuje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okruženje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pregledavanja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osjetljivim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obavljanje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transakcija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javnoj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Wi</a:t>
            </a:r>
            <a:r>
              <a:rPr lang="es-ES" sz="2400" dirty="0">
                <a:effectLst/>
                <a:latin typeface="+mn-lt"/>
                <a:ea typeface="Yu Mincho" panose="02020400000000000000" pitchFamily="18" charset="-128"/>
                <a:cs typeface="Arial" panose="020B0604020202020204" pitchFamily="34" charset="0"/>
              </a:rPr>
              <a:t>-Fi </a:t>
            </a:r>
            <a:r>
              <a:rPr lang="es-ES" sz="2400" dirty="0" err="1">
                <a:effectLst/>
                <a:latin typeface="+mn-lt"/>
                <a:ea typeface="Yu Mincho" panose="02020400000000000000" pitchFamily="18" charset="-128"/>
                <a:cs typeface="Arial" panose="020B0604020202020204" pitchFamily="34" charset="0"/>
              </a:rPr>
              <a:t>mreži</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Provjerite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sigurnost</a:t>
            </a:r>
            <a:r>
              <a:rPr lang="es-ES" sz="2400" b="1" dirty="0">
                <a:effectLst/>
                <a:latin typeface="+mn-lt"/>
                <a:ea typeface="Yu Mincho" panose="02020400000000000000" pitchFamily="18" charset="-128"/>
                <a:cs typeface="Arial" panose="020B0604020202020204" pitchFamily="34" charset="0"/>
              </a:rPr>
              <a:t> web-</a:t>
            </a:r>
            <a:r>
              <a:rPr lang="es-ES" sz="2400" b="1" dirty="0" err="1">
                <a:effectLst/>
                <a:latin typeface="+mn-lt"/>
                <a:ea typeface="Yu Mincho" panose="02020400000000000000" pitchFamily="18" charset="-128"/>
                <a:cs typeface="Arial" panose="020B0604020202020204" pitchFamily="34" charset="0"/>
              </a:rPr>
              <a:t>mjesta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unosa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osjetljivih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obavljanja</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transakcija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li</a:t>
            </a:r>
            <a:r>
              <a:rPr lang="es-ES" sz="2400" dirty="0">
                <a:effectLst/>
                <a:latin typeface="+mn-lt"/>
                <a:ea typeface="Yu Mincho" panose="02020400000000000000" pitchFamily="18" charset="-128"/>
                <a:cs typeface="Arial" panose="020B0604020202020204" pitchFamily="34" charset="0"/>
              </a:rPr>
              <a:t> web-</a:t>
            </a:r>
            <a:r>
              <a:rPr lang="es-ES" sz="2400" dirty="0" err="1">
                <a:effectLst/>
                <a:latin typeface="+mn-lt"/>
                <a:ea typeface="Yu Mincho" panose="02020400000000000000" pitchFamily="18" charset="-128"/>
                <a:cs typeface="Arial" panose="020B0604020202020204" pitchFamily="34" charset="0"/>
              </a:rPr>
              <a:t>mjesto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vezu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Potražite</a:t>
            </a:r>
            <a:r>
              <a:rPr lang="es-ES" sz="2400" dirty="0">
                <a:effectLst/>
                <a:latin typeface="+mn-lt"/>
                <a:ea typeface="Yu Mincho" panose="02020400000000000000" pitchFamily="18" charset="-128"/>
                <a:cs typeface="Arial" panose="020B0604020202020204" pitchFamily="34" charset="0"/>
              </a:rPr>
              <a:t> "https://" u </a:t>
            </a:r>
            <a:r>
              <a:rPr lang="es-ES" sz="2400" dirty="0" err="1">
                <a:effectLst/>
                <a:latin typeface="+mn-lt"/>
                <a:ea typeface="Yu Mincho" panose="02020400000000000000" pitchFamily="18" charset="-128"/>
                <a:cs typeface="Arial" panose="020B0604020202020204" pitchFamily="34" charset="0"/>
              </a:rPr>
              <a:t>adresi</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stranice</a:t>
            </a:r>
            <a:r>
              <a:rPr lang="es-ES" sz="2400" dirty="0">
                <a:effectLst/>
                <a:latin typeface="+mn-lt"/>
                <a:ea typeface="Yu Mincho" panose="02020400000000000000" pitchFamily="18" charset="-128"/>
                <a:cs typeface="Arial" panose="020B0604020202020204" pitchFamily="34" charset="0"/>
              </a:rPr>
              <a:t> i simbol </a:t>
            </a:r>
            <a:r>
              <a:rPr lang="es-ES" sz="2400" dirty="0" err="1">
                <a:effectLst/>
                <a:latin typeface="+mn-lt"/>
                <a:ea typeface="Yu Mincho" panose="02020400000000000000" pitchFamily="18" charset="-128"/>
                <a:cs typeface="Arial" panose="020B0604020202020204" pitchFamily="34" charset="0"/>
              </a:rPr>
              <a:t>lokota</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adresnoj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traci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preglednika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Održavajte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softver</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ažuriranim</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Redovito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ažurirajte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operativni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sustav</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uređaja</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preglednike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sigurnosni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Ažuriranja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često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uključuju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zakrpe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pomažu</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zaštiti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poznatih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ranjivosti</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Koristite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zaštitu</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vatrozidom</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Omogućite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održavajte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vatrozid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računalu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usmjerivaču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će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djelovati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prepreka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neovlaštenom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pristupu</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potencijalnim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prijetnjama</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interneta</a:t>
            </a:r>
            <a:r>
              <a:rPr lang="es-ES" sz="2400" dirty="0">
                <a:effectLst/>
                <a:latin typeface="+mn-lt"/>
                <a:ea typeface="Yu Mincho" panose="02020400000000000000" pitchFamily="18" charset="-128"/>
                <a:cs typeface="Arial" panose="020B0604020202020204" pitchFamily="34" charset="0"/>
              </a:rPr>
              <a:t>.</a:t>
            </a:r>
          </a:p>
        </p:txBody>
      </p:sp>
      <p:pic>
        <p:nvPicPr>
          <p:cNvPr id="3" name="Gráfico 2" descr="Marca de verificación con relleno sólido">
            <a:extLst>
              <a:ext uri="{FF2B5EF4-FFF2-40B4-BE49-F238E27FC236}">
                <a16:creationId xmlns:a16="http://schemas.microsoft.com/office/drawing/2014/main" id="{A42C3E0D-40C9-BEF0-412F-86B78746BF1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496391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Sigurne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veze</a:t>
            </a:r>
            <a:endParaRPr dirty="0">
              <a:solidFill>
                <a:srgbClr val="00CCFF"/>
              </a:solidFill>
              <a:latin typeface="+mn-lt"/>
            </a:endParaRPr>
          </a:p>
        </p:txBody>
      </p:sp>
      <p:sp>
        <p:nvSpPr>
          <p:cNvPr id="120" name="Google Shape;120;p6"/>
          <p:cNvSpPr txBox="1"/>
          <p:nvPr/>
        </p:nvSpPr>
        <p:spPr>
          <a:xfrm>
            <a:off x="1295400" y="4024780"/>
            <a:ext cx="16455887" cy="4518120"/>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dijeliti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osjetljive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podatke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unos </a:t>
            </a:r>
            <a:r>
              <a:rPr lang="es-ES" sz="2400" dirty="0" err="1">
                <a:effectLst/>
                <a:latin typeface="+mn-lt"/>
                <a:ea typeface="Yu Mincho" panose="02020400000000000000" pitchFamily="18" charset="-128"/>
                <a:cs typeface="Arial" panose="020B0604020202020204" pitchFamily="34" charset="0"/>
              </a:rPr>
              <a:t>osjetljivih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 o </a:t>
            </a:r>
            <a:r>
              <a:rPr lang="es-ES" sz="2400" dirty="0" err="1">
                <a:effectLst/>
                <a:latin typeface="+mn-lt"/>
                <a:ea typeface="Yu Mincho" panose="02020400000000000000" pitchFamily="18" charset="-128"/>
                <a:cs typeface="Arial" panose="020B0604020202020204" pitchFamily="34" charset="0"/>
              </a:rPr>
              <a:t>kreditnoj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kartici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brojeva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socijalnog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osiguranja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Izbjegavajte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sumnjive</a:t>
            </a:r>
            <a:r>
              <a:rPr lang="es-ES" sz="2400" b="1" dirty="0">
                <a:effectLst/>
                <a:latin typeface="+mn-lt"/>
                <a:ea typeface="Yu Mincho" panose="02020400000000000000" pitchFamily="18" charset="-128"/>
                <a:cs typeface="Arial" panose="020B0604020202020204" pitchFamily="34" charset="0"/>
              </a:rPr>
              <a:t> web </a:t>
            </a:r>
            <a:r>
              <a:rPr lang="es-ES" sz="2400" b="1" dirty="0" err="1">
                <a:effectLst/>
                <a:latin typeface="+mn-lt"/>
                <a:ea typeface="Yu Mincho" panose="02020400000000000000" pitchFamily="18" charset="-128"/>
                <a:cs typeface="Arial" panose="020B0604020202020204" pitchFamily="34" charset="0"/>
              </a:rPr>
              <a:t>stranice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posjećivanje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sumnjivih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nepoznatih</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stranica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Držite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uglednih</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pouzdanih</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stranica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aktivnosti</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a:effectLst/>
                <a:latin typeface="+mn-lt"/>
                <a:ea typeface="Yu Mincho" panose="02020400000000000000" pitchFamily="18" charset="-128"/>
                <a:cs typeface="Arial" panose="020B0604020202020204" pitchFamily="34" charset="0"/>
              </a:rPr>
              <a:t>Ne </a:t>
            </a:r>
            <a:r>
              <a:rPr lang="es-ES" sz="2400" b="1" dirty="0" err="1">
                <a:effectLst/>
                <a:latin typeface="+mn-lt"/>
                <a:ea typeface="Yu Mincho" panose="02020400000000000000" pitchFamily="18" charset="-128"/>
                <a:cs typeface="Arial" panose="020B0604020202020204" pitchFamily="34" charset="0"/>
              </a:rPr>
              <a:t>ignorirajte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upozorenja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preglednika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Obratite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pažnju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upozorenja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preglednika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upozorenja</a:t>
            </a:r>
            <a:r>
              <a:rPr lang="es-ES" sz="2400" dirty="0">
                <a:effectLst/>
                <a:latin typeface="+mn-lt"/>
                <a:ea typeface="Yu Mincho" panose="02020400000000000000" pitchFamily="18" charset="-128"/>
                <a:cs typeface="Arial" panose="020B0604020202020204" pitchFamily="34" charset="0"/>
              </a:rPr>
              <a:t> o </a:t>
            </a:r>
            <a:r>
              <a:rPr lang="es-ES" sz="2400" dirty="0" err="1">
                <a:effectLst/>
                <a:latin typeface="+mn-lt"/>
                <a:ea typeface="Yu Mincho" panose="02020400000000000000" pitchFamily="18" charset="-128"/>
                <a:cs typeface="Arial" panose="020B0604020202020204" pitchFamily="34" charset="0"/>
              </a:rPr>
              <a:t>potencijalnim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rizicima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nepouzdanim</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stranicama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se </a:t>
            </a:r>
            <a:r>
              <a:rPr lang="es-ES" sz="2400" b="1" dirty="0" err="1">
                <a:effectLst/>
                <a:latin typeface="+mn-lt"/>
                <a:ea typeface="Yu Mincho" panose="02020400000000000000" pitchFamily="18" charset="-128"/>
                <a:cs typeface="Arial" panose="020B0604020202020204" pitchFamily="34" charset="0"/>
              </a:rPr>
              <a:t>automatski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povezivati</a:t>
            </a:r>
            <a:r>
              <a:rPr lang="es-ES" sz="2400" b="1" dirty="0">
                <a:effectLst/>
                <a:latin typeface="+mn-lt"/>
                <a:ea typeface="Yu Mincho" panose="02020400000000000000" pitchFamily="18" charset="-128"/>
                <a:cs typeface="Arial" panose="020B0604020202020204" pitchFamily="34" charset="0"/>
              </a:rPr>
              <a:t> s </a:t>
            </a:r>
            <a:r>
              <a:rPr lang="es-ES" sz="2400" b="1" dirty="0" err="1">
                <a:effectLst/>
                <a:latin typeface="+mn-lt"/>
                <a:ea typeface="Yu Mincho" panose="02020400000000000000" pitchFamily="18" charset="-128"/>
                <a:cs typeface="Arial" panose="020B0604020202020204" pitchFamily="34" charset="0"/>
              </a:rPr>
              <a:t>mrežama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Onemogućite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značajku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automatskog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povezivanja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jer</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može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automatski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povezati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nezaštićenim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mrežama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bez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znanja</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Cerrar con relleno sólido">
            <a:extLst>
              <a:ext uri="{FF2B5EF4-FFF2-40B4-BE49-F238E27FC236}">
                <a16:creationId xmlns:a16="http://schemas.microsoft.com/office/drawing/2014/main" id="{D645B6A4-92F0-3C1B-1135-D5ABFE01CA3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20802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85357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Zaporke</a:t>
            </a:r>
            <a:endParaRPr dirty="0">
              <a:solidFill>
                <a:srgbClr val="00CCFF"/>
              </a:solidFill>
              <a:latin typeface="+mn-lt"/>
            </a:endParaRPr>
          </a:p>
        </p:txBody>
      </p:sp>
      <p:sp>
        <p:nvSpPr>
          <p:cNvPr id="120" name="Google Shape;120;p6"/>
          <p:cNvSpPr txBox="1"/>
          <p:nvPr/>
        </p:nvSpPr>
        <p:spPr>
          <a:xfrm>
            <a:off x="1295400" y="4024780"/>
            <a:ext cx="16078200" cy="395796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Stvorite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jake</a:t>
            </a:r>
            <a:r>
              <a:rPr lang="es-ES" sz="2400" b="1" dirty="0">
                <a:effectLst/>
                <a:latin typeface="+mn-lt"/>
                <a:ea typeface="Yu Mincho" panose="02020400000000000000" pitchFamily="18" charset="-128"/>
                <a:cs typeface="Arial" panose="020B0604020202020204" pitchFamily="34" charset="0"/>
              </a:rPr>
              <a:t> i </a:t>
            </a:r>
            <a:r>
              <a:rPr lang="es-ES" sz="2400" b="1" dirty="0" err="1">
                <a:effectLst/>
                <a:latin typeface="+mn-lt"/>
                <a:ea typeface="Yu Mincho" panose="02020400000000000000" pitchFamily="18" charset="-128"/>
                <a:cs typeface="Arial" panose="020B0604020202020204" pitchFamily="34" charset="0"/>
              </a:rPr>
              <a:t>jedinstvene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jake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jedinstvene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svaki</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račun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Trebala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sadržavati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kombinaciju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velikih</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malih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slova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brojeva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posebnih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znakova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korištenje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informacija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pretpostaviti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su </a:t>
            </a:r>
            <a:r>
              <a:rPr lang="es-ES" sz="2400" dirty="0" err="1">
                <a:effectLst/>
                <a:latin typeface="+mn-lt"/>
                <a:ea typeface="Yu Mincho" panose="02020400000000000000" pitchFamily="18" charset="-128"/>
                <a:cs typeface="Arial" panose="020B0604020202020204" pitchFamily="34" charset="0"/>
              </a:rPr>
              <a:t>rođendani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imena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Omogućite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dvofaktorsku</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autentifikaciju</a:t>
            </a:r>
            <a:r>
              <a:rPr lang="es-ES" sz="2400" b="1" dirty="0">
                <a:effectLst/>
                <a:latin typeface="+mn-lt"/>
                <a:ea typeface="Yu Mincho" panose="02020400000000000000" pitchFamily="18" charset="-128"/>
                <a:cs typeface="Arial" panose="020B0604020202020204" pitchFamily="34" charset="0"/>
              </a:rPr>
              <a:t> (2FA): </a:t>
            </a:r>
            <a:r>
              <a:rPr lang="es-ES" sz="2400" dirty="0" err="1">
                <a:effectLst/>
                <a:latin typeface="+mn-lt"/>
                <a:ea typeface="Yu Mincho" panose="02020400000000000000" pitchFamily="18" charset="-128"/>
                <a:cs typeface="Arial" panose="020B0604020202020204" pitchFamily="34" charset="0"/>
              </a:rPr>
              <a:t>Kad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god</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moguće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omogućite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dvofaktorsku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autentifikaciju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svoje</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račune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dodaje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dodatnu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razinu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zahtijevajući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drugi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korak</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jedinstveni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poslan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mobilni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Redovito</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ažurirajte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Povremeno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mijenjajte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mogućnosti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svakih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nekoliko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mjeseci</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10C1139F-C24D-8523-6A50-FF8ED2EEBA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4732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19251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Zaporke</a:t>
            </a:r>
            <a:endParaRPr dirty="0">
              <a:solidFill>
                <a:srgbClr val="00CCFF"/>
              </a:solidFill>
              <a:latin typeface="+mn-lt"/>
            </a:endParaRPr>
          </a:p>
        </p:txBody>
      </p:sp>
      <p:sp>
        <p:nvSpPr>
          <p:cNvPr id="120" name="Google Shape;120;p6"/>
          <p:cNvSpPr txBox="1"/>
          <p:nvPr/>
        </p:nvSpPr>
        <p:spPr>
          <a:xfrm>
            <a:off x="1295400" y="4024780"/>
            <a:ext cx="16078200" cy="5890803"/>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ponovno</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koristiti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Nikada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nemojte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ponovno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istu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više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je jedan </a:t>
            </a:r>
            <a:r>
              <a:rPr lang="es-ES" sz="2400" dirty="0" err="1">
                <a:effectLst/>
                <a:latin typeface="+mn-lt"/>
                <a:ea typeface="Yu Mincho" panose="02020400000000000000" pitchFamily="18" charset="-128"/>
                <a:cs typeface="Arial" panose="020B0604020202020204" pitchFamily="34" charset="0"/>
              </a:rPr>
              <a:t>račun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ugrožen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potencijalno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omogućiti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drugim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jedinstvene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svaku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internetsku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uslugu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platformu</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Izbjegavajte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uobičajene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uobičajene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jednostavne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"123456", "</a:t>
            </a:r>
            <a:r>
              <a:rPr lang="es-ES" sz="2400" dirty="0" err="1">
                <a:effectLst/>
                <a:latin typeface="+mn-lt"/>
                <a:ea typeface="Yu Mincho" panose="02020400000000000000" pitchFamily="18" charset="-128"/>
                <a:cs typeface="Arial" panose="020B0604020202020204" pitchFamily="34" charset="0"/>
              </a:rPr>
              <a:t>lozinka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qwerty</a:t>
            </a:r>
            <a:r>
              <a:rPr lang="es-ES" sz="2400" dirty="0">
                <a:effectLst/>
                <a:latin typeface="+mn-lt"/>
                <a:ea typeface="Yu Mincho" panose="02020400000000000000" pitchFamily="18" charset="-128"/>
                <a:cs typeface="Arial" panose="020B0604020202020204" pitchFamily="34" charset="0"/>
              </a:rPr>
              <a:t>". Ove su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često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hakera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lako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probiti</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dijeliti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zapisivati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dijeliti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drugima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uključujući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obitelj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Osim</a:t>
            </a:r>
            <a:r>
              <a:rPr lang="es-ES" sz="2400" dirty="0">
                <a:effectLst/>
                <a:latin typeface="+mn-lt"/>
                <a:ea typeface="Yu Mincho" panose="02020400000000000000" pitchFamily="18" charset="-128"/>
                <a:cs typeface="Arial" panose="020B0604020202020204" pitchFamily="34" charset="0"/>
              </a:rPr>
              <a:t> toga,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zapisivati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zaporke</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bilješke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pohranjivati</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lako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dostupnim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digitalnim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datotekama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spremati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zaporke</a:t>
            </a:r>
            <a:r>
              <a:rPr lang="es-ES" sz="2400" b="1" dirty="0">
                <a:effectLst/>
                <a:latin typeface="+mn-lt"/>
                <a:ea typeface="Yu Mincho" panose="02020400000000000000" pitchFamily="18" charset="-128"/>
                <a:cs typeface="Arial" panose="020B0604020202020204" pitchFamily="34" charset="0"/>
              </a:rPr>
              <a:t> u </a:t>
            </a:r>
            <a:r>
              <a:rPr lang="es-ES" sz="2400" b="1" dirty="0" err="1">
                <a:effectLst/>
                <a:latin typeface="+mn-lt"/>
                <a:ea typeface="Yu Mincho" panose="02020400000000000000" pitchFamily="18" charset="-128"/>
                <a:cs typeface="Arial" panose="020B0604020202020204" pitchFamily="34" charset="0"/>
              </a:rPr>
              <a:t>preglednike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Suzdržite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spremanja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zaporki</a:t>
            </a:r>
            <a:r>
              <a:rPr lang="es-ES" sz="2400" dirty="0">
                <a:effectLst/>
                <a:latin typeface="+mn-lt"/>
                <a:ea typeface="Yu Mincho" panose="02020400000000000000" pitchFamily="18" charset="-128"/>
                <a:cs typeface="Arial" panose="020B0604020202020204" pitchFamily="34" charset="0"/>
              </a:rPr>
              <a:t> u web </a:t>
            </a:r>
            <a:r>
              <a:rPr lang="es-ES" sz="2400" dirty="0" err="1">
                <a:effectLst/>
                <a:latin typeface="+mn-lt"/>
                <a:ea typeface="Yu Mincho" panose="02020400000000000000" pitchFamily="18" charset="-128"/>
                <a:cs typeface="Arial" panose="020B0604020202020204" pitchFamily="34" charset="0"/>
              </a:rPr>
              <a:t>preglednicima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korištenja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značajke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Zapamti</a:t>
            </a:r>
            <a:r>
              <a:rPr lang="es-ES" sz="2400" dirty="0">
                <a:effectLst/>
                <a:latin typeface="+mn-lt"/>
                <a:ea typeface="Yu Mincho" panose="02020400000000000000" pitchFamily="18" charset="-128"/>
                <a:cs typeface="Arial" panose="020B0604020202020204" pitchFamily="34" charset="0"/>
              </a:rPr>
              <a:t> me". </a:t>
            </a:r>
            <a:r>
              <a:rPr lang="es-ES" sz="2400" dirty="0" err="1">
                <a:effectLst/>
                <a:latin typeface="+mn-lt"/>
                <a:ea typeface="Yu Mincho" panose="02020400000000000000" pitchFamily="18" charset="-128"/>
                <a:cs typeface="Arial" panose="020B0604020202020204" pitchFamily="34" charset="0"/>
              </a:rPr>
              <a:t>Iako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pružiti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pogodnost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predstavlja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rizik</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netko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dobije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neovlašteni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uređaju</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3F746C5C-3331-60B8-BEBB-6C57BFB214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630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3308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Privatnost</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društveni</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mediji</a:t>
            </a:r>
            <a:r>
              <a:rPr lang="es-ES" sz="2800" b="1" dirty="0">
                <a:solidFill>
                  <a:srgbClr val="00CCFF"/>
                </a:solidFill>
                <a:latin typeface="+mn-lt"/>
                <a:ea typeface="Helvetica Neue"/>
                <a:cs typeface="Helvetica Neue"/>
                <a:sym typeface="Helvetica Neue"/>
              </a:rPr>
              <a:t> </a:t>
            </a:r>
            <a:endParaRPr lang="es-ES" sz="2800" dirty="0">
              <a:solidFill>
                <a:srgbClr val="00CCFF"/>
              </a:solidFill>
              <a:latin typeface="+mn-lt"/>
            </a:endParaRPr>
          </a:p>
        </p:txBody>
      </p:sp>
      <p:sp>
        <p:nvSpPr>
          <p:cNvPr id="120" name="Google Shape;120;p6"/>
          <p:cNvSpPr txBox="1"/>
          <p:nvPr/>
        </p:nvSpPr>
        <p:spPr>
          <a:xfrm>
            <a:off x="1295400" y="4024780"/>
            <a:ext cx="16098078" cy="5330650"/>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Pregledajte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postavke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privatnosti</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Upoznajte</a:t>
            </a:r>
            <a:r>
              <a:rPr lang="es-ES" sz="2400" dirty="0">
                <a:effectLst/>
                <a:latin typeface="+mn-lt"/>
                <a:ea typeface="Yu Mincho" panose="02020400000000000000" pitchFamily="18" charset="-128"/>
                <a:cs typeface="Arial" panose="020B0604020202020204" pitchFamily="34" charset="0"/>
              </a:rPr>
              <a:t> se s </a:t>
            </a:r>
            <a:r>
              <a:rPr lang="es-ES" sz="2400" dirty="0" err="1">
                <a:effectLst/>
                <a:latin typeface="+mn-lt"/>
                <a:ea typeface="Yu Mincho" panose="02020400000000000000" pitchFamily="18" charset="-128"/>
                <a:cs typeface="Arial" panose="020B0604020202020204" pitchFamily="34" charset="0"/>
              </a:rPr>
              <a:t>postavkama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privatnosti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platformi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Prilagodite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postavke</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biste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kontrolirali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vidjeti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profil</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objave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osobne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Razmislite</a:t>
            </a:r>
            <a:r>
              <a:rPr lang="es-ES" sz="2400" dirty="0">
                <a:effectLst/>
                <a:latin typeface="+mn-lt"/>
                <a:ea typeface="Yu Mincho" panose="02020400000000000000" pitchFamily="18" charset="-128"/>
                <a:cs typeface="Arial" panose="020B0604020202020204" pitchFamily="34" charset="0"/>
              </a:rPr>
              <a:t> o </a:t>
            </a:r>
            <a:r>
              <a:rPr lang="es-ES" sz="2400" dirty="0" err="1">
                <a:effectLst/>
                <a:latin typeface="+mn-lt"/>
                <a:ea typeface="Yu Mincho" panose="02020400000000000000" pitchFamily="18" charset="-128"/>
                <a:cs typeface="Arial" panose="020B0604020202020204" pitchFamily="34" charset="0"/>
              </a:rPr>
              <a:t>ograničavanju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članove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obitelji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vjerujete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Budite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selektivni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zahtjevima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prijateljstvo</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prihvaćate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zahtjeve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prijateljstvo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zahtjeve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povezivanjem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nepoznatih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identitet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nego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prihvatite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njen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zahtjev</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Razmislite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dijeljenja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dijelite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fotografije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ažuriranja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platformama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javno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dijeljenje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osjetljivih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a:t>
            </a:r>
            <a:r>
              <a:rPr lang="es-ES" sz="2400" dirty="0">
                <a:effectLst/>
                <a:latin typeface="+mn-lt"/>
                <a:ea typeface="Yu Mincho" panose="02020400000000000000" pitchFamily="18" charset="-128"/>
                <a:cs typeface="Arial" panose="020B0604020202020204" pitchFamily="34" charset="0"/>
              </a:rPr>
              <a:t> pune </a:t>
            </a:r>
            <a:r>
              <a:rPr lang="es-ES" sz="2400" dirty="0" err="1">
                <a:effectLst/>
                <a:latin typeface="+mn-lt"/>
                <a:ea typeface="Yu Mincho" panose="02020400000000000000" pitchFamily="18" charset="-128"/>
                <a:cs typeface="Arial" panose="020B0604020202020204" pitchFamily="34" charset="0"/>
              </a:rPr>
              <a:t>adrese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telefonskog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broja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Redovito</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pregledavajte</a:t>
            </a:r>
            <a:r>
              <a:rPr lang="es-ES" sz="2400" b="1" dirty="0">
                <a:effectLst/>
                <a:latin typeface="+mn-lt"/>
                <a:ea typeface="Yu Mincho" panose="02020400000000000000" pitchFamily="18" charset="-128"/>
                <a:cs typeface="Arial" panose="020B0604020202020204" pitchFamily="34" charset="0"/>
              </a:rPr>
              <a:t> i </a:t>
            </a:r>
            <a:r>
              <a:rPr lang="es-ES" sz="2400" b="1" dirty="0" err="1">
                <a:effectLst/>
                <a:latin typeface="+mn-lt"/>
                <a:ea typeface="Yu Mincho" panose="02020400000000000000" pitchFamily="18" charset="-128"/>
                <a:cs typeface="Arial" panose="020B0604020202020204" pitchFamily="34" charset="0"/>
              </a:rPr>
              <a:t>ažurirajte</a:t>
            </a:r>
            <a:r>
              <a:rPr lang="es-ES" sz="2400" b="1" dirty="0">
                <a:effectLst/>
                <a:latin typeface="+mn-lt"/>
                <a:ea typeface="Yu Mincho" panose="02020400000000000000" pitchFamily="18" charset="-128"/>
                <a:cs typeface="Arial" panose="020B0604020202020204" pitchFamily="34" charset="0"/>
              </a:rPr>
              <a:t> popis </a:t>
            </a:r>
            <a:r>
              <a:rPr lang="es-ES" sz="2400" b="1" dirty="0" err="1">
                <a:effectLst/>
                <a:latin typeface="+mn-lt"/>
                <a:ea typeface="Yu Mincho" panose="02020400000000000000" pitchFamily="18" charset="-128"/>
                <a:cs typeface="Arial" panose="020B0604020202020204" pitchFamily="34" charset="0"/>
              </a:rPr>
              <a:t>prijatelja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Povremeno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pregledajte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a:t>
            </a:r>
            <a:r>
              <a:rPr lang="es-ES" sz="2400" dirty="0">
                <a:effectLst/>
                <a:latin typeface="+mn-lt"/>
                <a:ea typeface="Yu Mincho" panose="02020400000000000000" pitchFamily="18" charset="-128"/>
                <a:cs typeface="Arial" panose="020B0604020202020204" pitchFamily="34" charset="0"/>
              </a:rPr>
              <a:t> popis </a:t>
            </a:r>
            <a:r>
              <a:rPr lang="es-ES" sz="2400" dirty="0" err="1">
                <a:effectLst/>
                <a:latin typeface="+mn-lt"/>
                <a:ea typeface="Yu Mincho" panose="02020400000000000000" pitchFamily="18" charset="-128"/>
                <a:cs typeface="Arial" panose="020B0604020202020204" pitchFamily="34" charset="0"/>
              </a:rPr>
              <a:t>prijatelja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veza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platformama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Uklonite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poništite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više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vjerujete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prepoznajete</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2854E7AE-CDFB-4868-C246-655772C4AB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8887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9840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Privatnost</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društveni</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mediji</a:t>
            </a:r>
            <a:r>
              <a:rPr lang="es-ES" sz="2800" b="1" dirty="0">
                <a:solidFill>
                  <a:srgbClr val="00CCFF"/>
                </a:solidFill>
                <a:latin typeface="+mn-lt"/>
                <a:ea typeface="Helvetica Neue"/>
                <a:cs typeface="Helvetica Neue"/>
                <a:sym typeface="Helvetica Neue"/>
              </a:rPr>
              <a:t> </a:t>
            </a:r>
            <a:endParaRPr dirty="0">
              <a:solidFill>
                <a:srgbClr val="00CCFF"/>
              </a:solidFill>
              <a:latin typeface="+mn-lt"/>
            </a:endParaRPr>
          </a:p>
        </p:txBody>
      </p:sp>
      <p:sp>
        <p:nvSpPr>
          <p:cNvPr id="120" name="Google Shape;120;p6"/>
          <p:cNvSpPr txBox="1"/>
          <p:nvPr/>
        </p:nvSpPr>
        <p:spPr>
          <a:xfrm>
            <a:off x="1295400" y="4024780"/>
            <a:ext cx="16098078" cy="477049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kliktati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sumnjive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poveznice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kliktanjem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poveznice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dijelite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osobito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nepoznatih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sumnjivih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izvora</a:t>
            </a:r>
            <a:r>
              <a:rPr lang="es-ES" sz="2400" dirty="0">
                <a:effectLst/>
                <a:latin typeface="+mn-lt"/>
                <a:ea typeface="Yu Mincho" panose="02020400000000000000" pitchFamily="18" charset="-128"/>
                <a:cs typeface="Arial" panose="020B0604020202020204" pitchFamily="34" charset="0"/>
              </a:rPr>
              <a:t>. Ove </a:t>
            </a:r>
            <a:r>
              <a:rPr lang="es-ES" sz="2400" dirty="0" err="1">
                <a:effectLst/>
                <a:latin typeface="+mn-lt"/>
                <a:ea typeface="Yu Mincho" panose="02020400000000000000" pitchFamily="18" charset="-128"/>
                <a:cs typeface="Arial" panose="020B0604020202020204" pitchFamily="34" charset="0"/>
              </a:rPr>
              <a:t>veze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voditi</a:t>
            </a:r>
            <a:r>
              <a:rPr lang="es-ES" sz="2400" dirty="0">
                <a:effectLst/>
                <a:latin typeface="+mn-lt"/>
                <a:ea typeface="Yu Mincho" panose="02020400000000000000" pitchFamily="18" charset="-128"/>
                <a:cs typeface="Arial" panose="020B0604020202020204" pitchFamily="34" charset="0"/>
              </a:rPr>
              <a:t> do web </a:t>
            </a:r>
            <a:r>
              <a:rPr lang="es-ES" sz="2400" dirty="0" err="1">
                <a:effectLst/>
                <a:latin typeface="+mn-lt"/>
                <a:ea typeface="Yu Mincho" panose="02020400000000000000" pitchFamily="18" charset="-128"/>
                <a:cs typeface="Arial" panose="020B0604020202020204" pitchFamily="34" charset="0"/>
              </a:rPr>
              <a:t>stranica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krađu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identiteta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preuzimanja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zlonamjernog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klika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izvor</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Budite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oprezni</a:t>
            </a:r>
            <a:r>
              <a:rPr lang="es-ES" sz="2400" b="1" dirty="0">
                <a:effectLst/>
                <a:latin typeface="+mn-lt"/>
                <a:ea typeface="Yu Mincho" panose="02020400000000000000" pitchFamily="18" charset="-128"/>
                <a:cs typeface="Arial" panose="020B0604020202020204" pitchFamily="34" charset="0"/>
              </a:rPr>
              <a:t> s </a:t>
            </a:r>
            <a:r>
              <a:rPr lang="es-ES" sz="2400" b="1" dirty="0" err="1">
                <a:effectLst/>
                <a:latin typeface="+mn-lt"/>
                <a:ea typeface="Yu Mincho" panose="02020400000000000000" pitchFamily="18" charset="-128"/>
                <a:cs typeface="Arial" panose="020B0604020202020204" pitchFamily="34" charset="0"/>
              </a:rPr>
              <a:t>aplikacijama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trećih</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strana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selektivni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davanju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dopuštenja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aplikacijama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trećih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strana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zahtijevaju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Pregledajte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zatražena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dopuštenja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razmotrite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vjerodostojnost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aplikacije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nego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odobrite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Izbjegavajte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objavljivanje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osobnih</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događaja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najave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nadolazećih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godišnjih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odmora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duljeg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odsustva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kuće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platformama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taj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način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možete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upozoriti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potencijalne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provalnike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kriminalce</a:t>
            </a:r>
            <a:r>
              <a:rPr lang="es-ES" sz="2400" dirty="0">
                <a:effectLst/>
                <a:latin typeface="+mn-lt"/>
                <a:ea typeface="Yu Mincho" panose="02020400000000000000" pitchFamily="18" charset="-128"/>
                <a:cs typeface="Arial" panose="020B0604020202020204" pitchFamily="34" charset="0"/>
              </a:rPr>
              <a:t> da u </a:t>
            </a:r>
            <a:r>
              <a:rPr lang="es-ES" sz="2400" dirty="0" err="1">
                <a:effectLst/>
                <a:latin typeface="+mn-lt"/>
                <a:ea typeface="Yu Mincho" panose="02020400000000000000" pitchFamily="18" charset="-128"/>
                <a:cs typeface="Arial" panose="020B0604020202020204" pitchFamily="34" charset="0"/>
              </a:rPr>
              <a:t>vašem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domu</a:t>
            </a:r>
            <a:r>
              <a:rPr lang="es-ES" sz="2400" dirty="0">
                <a:effectLst/>
                <a:latin typeface="+mn-lt"/>
                <a:ea typeface="Yu Mincho" panose="02020400000000000000" pitchFamily="18" charset="-128"/>
                <a:cs typeface="Arial" panose="020B0604020202020204" pitchFamily="34" charset="0"/>
              </a:rPr>
              <a:t> nema </a:t>
            </a:r>
            <a:r>
              <a:rPr lang="es-ES" sz="2400" dirty="0" err="1">
                <a:effectLst/>
                <a:latin typeface="+mn-lt"/>
                <a:ea typeface="Yu Mincho" panose="02020400000000000000" pitchFamily="18" charset="-128"/>
                <a:cs typeface="Arial" panose="020B0604020202020204" pitchFamily="34" charset="0"/>
              </a:rPr>
              <a:t>nikoga</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Cerrar con relleno sólido">
            <a:extLst>
              <a:ext uri="{FF2B5EF4-FFF2-40B4-BE49-F238E27FC236}">
                <a16:creationId xmlns:a16="http://schemas.microsoft.com/office/drawing/2014/main" id="{20D9256A-4323-B1F2-05E8-2918429E7D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9514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98420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Online </a:t>
            </a:r>
            <a:r>
              <a:rPr lang="es-ES" sz="2800" b="1" dirty="0" err="1">
                <a:solidFill>
                  <a:srgbClr val="00CCFF"/>
                </a:solidFill>
                <a:latin typeface="+mn-lt"/>
                <a:ea typeface="Helvetica Neue"/>
                <a:cs typeface="Helvetica Neue"/>
                <a:sym typeface="Helvetica Neue"/>
              </a:rPr>
              <a:t>kupovina</a:t>
            </a:r>
            <a:r>
              <a:rPr lang="es-ES" sz="2800" b="1" dirty="0">
                <a:solidFill>
                  <a:srgbClr val="00CCFF"/>
                </a:solidFill>
                <a:latin typeface="+mn-lt"/>
                <a:ea typeface="Helvetica Neue"/>
                <a:cs typeface="Helvetica Neue"/>
                <a:sym typeface="Helvetica Neue"/>
              </a:rPr>
              <a:t> </a:t>
            </a:r>
            <a:endParaRPr lang="es-ES" sz="2800" dirty="0">
              <a:solidFill>
                <a:srgbClr val="00CCFF"/>
              </a:solidFill>
              <a:latin typeface="+mn-lt"/>
            </a:endParaRPr>
          </a:p>
        </p:txBody>
      </p:sp>
      <p:sp>
        <p:nvSpPr>
          <p:cNvPr id="120" name="Google Shape;120;p6"/>
          <p:cNvSpPr txBox="1"/>
          <p:nvPr/>
        </p:nvSpPr>
        <p:spPr>
          <a:xfrm>
            <a:off x="1295400" y="4024780"/>
            <a:ext cx="15402339" cy="436423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err="1">
                <a:effectLst/>
                <a:latin typeface="+mn-lt"/>
                <a:ea typeface="Yu Mincho" panose="02020400000000000000" pitchFamily="18" charset="-128"/>
                <a:cs typeface="Arial" panose="020B0604020202020204" pitchFamily="34" charset="0"/>
              </a:rPr>
              <a:t>Kupujte</a:t>
            </a:r>
            <a:r>
              <a:rPr lang="en-US" sz="2400" b="1" dirty="0">
                <a:effectLst/>
                <a:latin typeface="+mn-lt"/>
                <a:ea typeface="Yu Mincho" panose="02020400000000000000" pitchFamily="18" charset="-128"/>
                <a:cs typeface="Arial" panose="020B0604020202020204" pitchFamily="34" charset="0"/>
              </a:rPr>
              <a:t> </a:t>
            </a:r>
            <a:r>
              <a:rPr lang="en-US" sz="2400" b="1" dirty="0" err="1">
                <a:effectLst/>
                <a:latin typeface="+mn-lt"/>
                <a:ea typeface="Yu Mincho" panose="02020400000000000000" pitchFamily="18" charset="-128"/>
                <a:cs typeface="Arial" panose="020B0604020202020204" pitchFamily="34" charset="0"/>
              </a:rPr>
              <a:t>na</a:t>
            </a:r>
            <a:r>
              <a:rPr lang="en-US" sz="2400" b="1" dirty="0">
                <a:effectLst/>
                <a:latin typeface="+mn-lt"/>
                <a:ea typeface="Yu Mincho" panose="02020400000000000000" pitchFamily="18" charset="-128"/>
                <a:cs typeface="Arial" panose="020B0604020202020204" pitchFamily="34" charset="0"/>
              </a:rPr>
              <a:t> </a:t>
            </a:r>
            <a:r>
              <a:rPr lang="en-US" sz="2400" b="1" dirty="0" err="1">
                <a:effectLst/>
                <a:latin typeface="+mn-lt"/>
                <a:ea typeface="Yu Mincho" panose="02020400000000000000" pitchFamily="18" charset="-128"/>
                <a:cs typeface="Arial" panose="020B0604020202020204" pitchFamily="34" charset="0"/>
              </a:rPr>
              <a:t>pouzdanim</a:t>
            </a:r>
            <a:r>
              <a:rPr lang="en-US" sz="2400" b="1" dirty="0">
                <a:effectLst/>
                <a:latin typeface="+mn-lt"/>
                <a:ea typeface="Yu Mincho" panose="02020400000000000000" pitchFamily="18" charset="-128"/>
                <a:cs typeface="Arial" panose="020B0604020202020204" pitchFamily="34" charset="0"/>
              </a:rPr>
              <a:t> web </a:t>
            </a:r>
            <a:r>
              <a:rPr lang="en-US" sz="2400" b="1" dirty="0" err="1">
                <a:effectLst/>
                <a:latin typeface="+mn-lt"/>
                <a:ea typeface="Yu Mincho" panose="02020400000000000000" pitchFamily="18" charset="-128"/>
                <a:cs typeface="Arial" panose="020B0604020202020204" pitchFamily="34" charset="0"/>
              </a:rPr>
              <a:t>stranicama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Prilikom</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kupnje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držite</a:t>
            </a:r>
            <a:r>
              <a:rPr lang="en-US" sz="2400" dirty="0">
                <a:effectLst/>
                <a:latin typeface="+mn-lt"/>
                <a:ea typeface="Yu Mincho" panose="02020400000000000000" pitchFamily="18" charset="-128"/>
                <a:cs typeface="Arial" panose="020B0604020202020204" pitchFamily="34" charset="0"/>
              </a:rPr>
              <a:t> se </a:t>
            </a:r>
            <a:r>
              <a:rPr lang="en-US" sz="2400" dirty="0" err="1">
                <a:effectLst/>
                <a:latin typeface="+mn-lt"/>
                <a:ea typeface="Yu Mincho" panose="02020400000000000000" pitchFamily="18" charset="-128"/>
                <a:cs typeface="Arial" panose="020B0604020202020204" pitchFamily="34" charset="0"/>
              </a:rPr>
              <a:t>renomiranih</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poznatih</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trgovaca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na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internetu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Potražite</a:t>
            </a:r>
            <a:r>
              <a:rPr lang="en-US" sz="2400" dirty="0">
                <a:effectLst/>
                <a:latin typeface="+mn-lt"/>
                <a:ea typeface="Yu Mincho" panose="02020400000000000000" pitchFamily="18" charset="-128"/>
                <a:cs typeface="Arial" panose="020B0604020202020204" pitchFamily="34" charset="0"/>
              </a:rPr>
              <a:t> web </a:t>
            </a:r>
            <a:r>
              <a:rPr lang="en-US" sz="2400" dirty="0" err="1">
                <a:effectLst/>
                <a:latin typeface="+mn-lt"/>
                <a:ea typeface="Yu Mincho" panose="02020400000000000000" pitchFamily="18" charset="-128"/>
                <a:cs typeface="Arial" panose="020B0604020202020204" pitchFamily="34" charset="0"/>
              </a:rPr>
              <a:t>stranice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koje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imaju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pozitivne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recenzije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kupaca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sigurne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opcije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plaćanja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kao</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što</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su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kreditne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kartice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ili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renomirane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platforme</a:t>
            </a:r>
            <a:r>
              <a:rPr lang="en-US" sz="2400" dirty="0">
                <a:effectLst/>
                <a:latin typeface="+mn-lt"/>
                <a:ea typeface="Yu Mincho" panose="02020400000000000000" pitchFamily="18" charset="-128"/>
                <a:cs typeface="Arial" panose="020B0604020202020204" pitchFamily="34" charset="0"/>
              </a:rPr>
              <a:t> za </a:t>
            </a:r>
            <a:r>
              <a:rPr lang="en-US" sz="2400" dirty="0" err="1">
                <a:effectLst/>
                <a:latin typeface="+mn-lt"/>
                <a:ea typeface="Yu Mincho" panose="02020400000000000000" pitchFamily="18" charset="-128"/>
                <a:cs typeface="Arial" panose="020B0604020202020204" pitchFamily="34" charset="0"/>
              </a:rPr>
              <a:t>plaćanje</a:t>
            </a:r>
            <a:r>
              <a:rPr lang="en-U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n-US" sz="2400" b="1" dirty="0" err="1">
                <a:effectLst/>
                <a:latin typeface="+mn-lt"/>
                <a:ea typeface="Yu Mincho" panose="02020400000000000000" pitchFamily="18" charset="-128"/>
                <a:cs typeface="Arial" panose="020B0604020202020204" pitchFamily="34" charset="0"/>
              </a:rPr>
              <a:t>Provjerite</a:t>
            </a:r>
            <a:r>
              <a:rPr lang="en-US" sz="2400" b="1" dirty="0">
                <a:effectLst/>
                <a:latin typeface="+mn-lt"/>
                <a:ea typeface="Yu Mincho" panose="02020400000000000000" pitchFamily="18" charset="-128"/>
                <a:cs typeface="Arial" panose="020B0604020202020204" pitchFamily="34" charset="0"/>
              </a:rPr>
              <a:t> </a:t>
            </a:r>
            <a:r>
              <a:rPr lang="en-US" sz="2400" b="1" dirty="0" err="1">
                <a:effectLst/>
                <a:latin typeface="+mn-lt"/>
                <a:ea typeface="Yu Mincho" panose="02020400000000000000" pitchFamily="18" charset="-128"/>
                <a:cs typeface="Arial" panose="020B0604020202020204" pitchFamily="34" charset="0"/>
              </a:rPr>
              <a:t>sigurnost</a:t>
            </a:r>
            <a:r>
              <a:rPr lang="en-US" sz="2400" b="1" dirty="0">
                <a:effectLst/>
                <a:latin typeface="+mn-lt"/>
                <a:ea typeface="Yu Mincho" panose="02020400000000000000" pitchFamily="18" charset="-128"/>
                <a:cs typeface="Arial" panose="020B0604020202020204" pitchFamily="34" charset="0"/>
              </a:rPr>
              <a:t> web </a:t>
            </a:r>
            <a:r>
              <a:rPr lang="en-US" sz="2400" b="1" dirty="0" err="1">
                <a:effectLst/>
                <a:latin typeface="+mn-lt"/>
                <a:ea typeface="Yu Mincho" panose="02020400000000000000" pitchFamily="18" charset="-128"/>
                <a:cs typeface="Arial" panose="020B0604020202020204" pitchFamily="34" charset="0"/>
              </a:rPr>
              <a:t>stranice</a:t>
            </a:r>
            <a:r>
              <a:rPr lang="en-US" sz="2400" b="1"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Prije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unosa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podataka</a:t>
            </a:r>
            <a:r>
              <a:rPr lang="en-US" sz="2400" dirty="0">
                <a:effectLst/>
                <a:latin typeface="+mn-lt"/>
                <a:ea typeface="Yu Mincho" panose="02020400000000000000" pitchFamily="18" charset="-128"/>
                <a:cs typeface="Arial" panose="020B0604020202020204" pitchFamily="34" charset="0"/>
              </a:rPr>
              <a:t> o </a:t>
            </a:r>
            <a:r>
              <a:rPr lang="en-US" sz="2400" dirty="0" err="1">
                <a:effectLst/>
                <a:latin typeface="+mn-lt"/>
                <a:ea typeface="Yu Mincho" panose="02020400000000000000" pitchFamily="18" charset="-128"/>
                <a:cs typeface="Arial" panose="020B0604020202020204" pitchFamily="34" charset="0"/>
              </a:rPr>
              <a:t>plaćanju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ili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osobnih</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podataka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provjerite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ima</a:t>
            </a:r>
            <a:r>
              <a:rPr lang="en-US" sz="2400" dirty="0">
                <a:effectLst/>
                <a:latin typeface="+mn-lt"/>
                <a:ea typeface="Yu Mincho" panose="02020400000000000000" pitchFamily="18" charset="-128"/>
                <a:cs typeface="Arial" panose="020B0604020202020204" pitchFamily="34" charset="0"/>
              </a:rPr>
              <a:t> li web </a:t>
            </a:r>
            <a:r>
              <a:rPr lang="en-US" sz="2400" dirty="0" err="1">
                <a:effectLst/>
                <a:latin typeface="+mn-lt"/>
                <a:ea typeface="Yu Mincho" panose="02020400000000000000" pitchFamily="18" charset="-128"/>
                <a:cs typeface="Arial" panose="020B0604020202020204" pitchFamily="34" charset="0"/>
              </a:rPr>
              <a:t>stranica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sigurnu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vezu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Potražite</a:t>
            </a:r>
            <a:r>
              <a:rPr lang="en-US" sz="2400" dirty="0">
                <a:effectLst/>
                <a:latin typeface="+mn-lt"/>
                <a:ea typeface="Yu Mincho" panose="02020400000000000000" pitchFamily="18" charset="-128"/>
                <a:cs typeface="Arial" panose="020B0604020202020204" pitchFamily="34" charset="0"/>
              </a:rPr>
              <a:t> "https://" u </a:t>
            </a:r>
            <a:r>
              <a:rPr lang="en-US" sz="2400" dirty="0" err="1">
                <a:effectLst/>
                <a:latin typeface="+mn-lt"/>
                <a:ea typeface="Yu Mincho" panose="02020400000000000000" pitchFamily="18" charset="-128"/>
                <a:cs typeface="Arial" panose="020B0604020202020204" pitchFamily="34" charset="0"/>
              </a:rPr>
              <a:t>adresi</a:t>
            </a:r>
            <a:r>
              <a:rPr lang="en-US" sz="2400" dirty="0">
                <a:effectLst/>
                <a:latin typeface="+mn-lt"/>
                <a:ea typeface="Yu Mincho" panose="02020400000000000000" pitchFamily="18" charset="-128"/>
                <a:cs typeface="Arial" panose="020B0604020202020204" pitchFamily="34" charset="0"/>
              </a:rPr>
              <a:t> web </a:t>
            </a:r>
            <a:r>
              <a:rPr lang="en-US" sz="2400" dirty="0" err="1">
                <a:effectLst/>
                <a:latin typeface="+mn-lt"/>
                <a:ea typeface="Yu Mincho" panose="02020400000000000000" pitchFamily="18" charset="-128"/>
                <a:cs typeface="Arial" panose="020B0604020202020204" pitchFamily="34" charset="0"/>
              </a:rPr>
              <a:t>stranice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simbol</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lokota</a:t>
            </a:r>
            <a:r>
              <a:rPr lang="en-US" sz="2400" dirty="0">
                <a:effectLst/>
                <a:latin typeface="+mn-lt"/>
                <a:ea typeface="Yu Mincho" panose="02020400000000000000" pitchFamily="18" charset="-128"/>
                <a:cs typeface="Arial" panose="020B0604020202020204" pitchFamily="34" charset="0"/>
              </a:rPr>
              <a:t> u </a:t>
            </a:r>
            <a:r>
              <a:rPr lang="en-US" sz="2400" dirty="0" err="1">
                <a:effectLst/>
                <a:latin typeface="+mn-lt"/>
                <a:ea typeface="Yu Mincho" panose="02020400000000000000" pitchFamily="18" charset="-128"/>
                <a:cs typeface="Arial" panose="020B0604020202020204" pitchFamily="34" charset="0"/>
              </a:rPr>
              <a:t>adresnoj</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traci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preglednika</a:t>
            </a:r>
            <a:r>
              <a:rPr lang="en-U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n-US" sz="2400" b="1" dirty="0" err="1">
                <a:effectLst/>
                <a:latin typeface="+mn-lt"/>
                <a:ea typeface="Yu Mincho" panose="02020400000000000000" pitchFamily="18" charset="-128"/>
                <a:cs typeface="Arial" panose="020B0604020202020204" pitchFamily="34" charset="0"/>
              </a:rPr>
              <a:t>Pratite</a:t>
            </a:r>
            <a:r>
              <a:rPr lang="en-US" sz="2400" b="1" dirty="0">
                <a:effectLst/>
                <a:latin typeface="+mn-lt"/>
                <a:ea typeface="Yu Mincho" panose="02020400000000000000" pitchFamily="18" charset="-128"/>
                <a:cs typeface="Arial" panose="020B0604020202020204" pitchFamily="34" charset="0"/>
              </a:rPr>
              <a:t> </a:t>
            </a:r>
            <a:r>
              <a:rPr lang="en-US" sz="2400" b="1" dirty="0" err="1">
                <a:effectLst/>
                <a:latin typeface="+mn-lt"/>
                <a:ea typeface="Yu Mincho" panose="02020400000000000000" pitchFamily="18" charset="-128"/>
                <a:cs typeface="Arial" panose="020B0604020202020204" pitchFamily="34" charset="0"/>
              </a:rPr>
              <a:t>transakcije</a:t>
            </a:r>
            <a:r>
              <a:rPr lang="en-US" sz="2400" b="1"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Održavajte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evidenciju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svojih</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transakcija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kupnje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na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mreži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uključujući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potvrde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narudžbi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račune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brojeve</a:t>
            </a:r>
            <a:r>
              <a:rPr lang="en-US" sz="2400" dirty="0">
                <a:effectLst/>
                <a:latin typeface="+mn-lt"/>
                <a:ea typeface="Yu Mincho" panose="02020400000000000000" pitchFamily="18" charset="-128"/>
                <a:cs typeface="Arial" panose="020B0604020202020204" pitchFamily="34" charset="0"/>
              </a:rPr>
              <a:t> za </a:t>
            </a:r>
            <a:r>
              <a:rPr lang="en-US" sz="2400" dirty="0" err="1">
                <a:effectLst/>
                <a:latin typeface="+mn-lt"/>
                <a:ea typeface="Yu Mincho" panose="02020400000000000000" pitchFamily="18" charset="-128"/>
                <a:cs typeface="Arial" panose="020B0604020202020204" pitchFamily="34" charset="0"/>
              </a:rPr>
              <a:t>praćenje</a:t>
            </a:r>
            <a:r>
              <a:rPr lang="en-US" sz="2400" dirty="0">
                <a:effectLst/>
                <a:latin typeface="+mn-lt"/>
                <a:ea typeface="Yu Mincho" panose="02020400000000000000" pitchFamily="18" charset="-128"/>
                <a:cs typeface="Arial" panose="020B0604020202020204" pitchFamily="34" charset="0"/>
              </a:rPr>
              <a:t>. To </a:t>
            </a:r>
            <a:r>
              <a:rPr lang="en-US" sz="2400" dirty="0" err="1">
                <a:effectLst/>
                <a:latin typeface="+mn-lt"/>
                <a:ea typeface="Yu Mincho" panose="02020400000000000000" pitchFamily="18" charset="-128"/>
                <a:cs typeface="Arial" panose="020B0604020202020204" pitchFamily="34" charset="0"/>
              </a:rPr>
              <a:t>vam</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omogućuje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praćenje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isporuka</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i</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rješavanje</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bilo</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kakvih</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problema</a:t>
            </a:r>
            <a:r>
              <a:rPr lang="en-US" sz="2400" dirty="0">
                <a:effectLst/>
                <a:latin typeface="+mn-lt"/>
                <a:ea typeface="Yu Mincho" panose="02020400000000000000" pitchFamily="18" charset="-128"/>
                <a:cs typeface="Arial" panose="020B0604020202020204" pitchFamily="34" charset="0"/>
              </a:rPr>
              <a:t> koji se </a:t>
            </a:r>
            <a:r>
              <a:rPr lang="en-US" sz="2400" dirty="0" err="1">
                <a:effectLst/>
                <a:latin typeface="+mn-lt"/>
                <a:ea typeface="Yu Mincho" panose="02020400000000000000" pitchFamily="18" charset="-128"/>
                <a:cs typeface="Arial" panose="020B0604020202020204" pitchFamily="34" charset="0"/>
              </a:rPr>
              <a:t>mogu</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pojaviti</a:t>
            </a:r>
            <a:r>
              <a:rPr lang="en-U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FF4F915C-ECF9-91A2-B24D-A4208D98D9E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0879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Sadržaj</a:t>
            </a:r>
            <a:endParaRPr dirty="0">
              <a:solidFill>
                <a:srgbClr val="00CCFF"/>
              </a:solidFill>
              <a:latin typeface="+mn-lt"/>
            </a:endParaRPr>
          </a:p>
        </p:txBody>
      </p:sp>
      <p:sp>
        <p:nvSpPr>
          <p:cNvPr id="58" name="Google Shape;58;p2"/>
          <p:cNvSpPr txBox="1"/>
          <p:nvPr/>
        </p:nvSpPr>
        <p:spPr>
          <a:xfrm>
            <a:off x="1953510" y="3634388"/>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617482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810547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50217" y="3671215"/>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Uvod</a:t>
            </a:r>
            <a:r>
              <a:rPr lang="es-ES" sz="2400" dirty="0">
                <a:solidFill>
                  <a:schemeClr val="dk1"/>
                </a:solidFill>
                <a:latin typeface="+mn-lt"/>
                <a:ea typeface="Helvetica Neue"/>
                <a:cs typeface="Helvetica Neue"/>
                <a:sym typeface="Helvetica Neue"/>
              </a:rPr>
              <a:t> u </a:t>
            </a:r>
            <a:r>
              <a:rPr lang="es-ES" sz="2400" dirty="0" err="1">
                <a:solidFill>
                  <a:schemeClr val="dk1"/>
                </a:solidFill>
                <a:latin typeface="+mn-lt"/>
                <a:ea typeface="Helvetica Neue"/>
                <a:cs typeface="Helvetica Neue"/>
                <a:sym typeface="Helvetica Neue"/>
              </a:rPr>
              <a:t>internetsku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sigurnost</a:t>
            </a:r>
            <a:endParaRPr lang="es-ES" dirty="0">
              <a:latin typeface="+mn-lt"/>
            </a:endParaRPr>
          </a:p>
        </p:txBody>
      </p:sp>
      <p:sp>
        <p:nvSpPr>
          <p:cNvPr id="62" name="Google Shape;62;p2"/>
          <p:cNvSpPr txBox="1"/>
          <p:nvPr/>
        </p:nvSpPr>
        <p:spPr>
          <a:xfrm>
            <a:off x="2613798" y="6232289"/>
            <a:ext cx="29353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Što</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treba</a:t>
            </a:r>
            <a:r>
              <a:rPr lang="es-ES" sz="2400" dirty="0">
                <a:solidFill>
                  <a:schemeClr val="dk1"/>
                </a:solidFill>
                <a:latin typeface="+mn-lt"/>
                <a:ea typeface="Helvetica Neue"/>
                <a:cs typeface="Helvetica Neue"/>
                <a:sym typeface="Helvetica Neue"/>
              </a:rPr>
              <a:t> i </a:t>
            </a:r>
            <a:r>
              <a:rPr lang="es-ES" sz="2400" dirty="0" err="1">
                <a:solidFill>
                  <a:schemeClr val="dk1"/>
                </a:solidFill>
                <a:latin typeface="+mn-lt"/>
                <a:ea typeface="Helvetica Neue"/>
                <a:cs typeface="Helvetica Neue"/>
                <a:sym typeface="Helvetica Neue"/>
              </a:rPr>
              <a:t>što</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ne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treba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raditi</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na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internetu</a:t>
            </a:r>
            <a:r>
              <a:rPr lang="es-ES" sz="2400" dirty="0">
                <a:solidFill>
                  <a:schemeClr val="dk1"/>
                </a:solidFill>
                <a:latin typeface="+mn-lt"/>
                <a:ea typeface="Helvetica Neue"/>
                <a:cs typeface="Helvetica Neue"/>
                <a:sym typeface="Helvetica Neue"/>
              </a:rPr>
              <a:t> </a:t>
            </a:r>
            <a:endParaRPr lang="es-ES" dirty="0">
              <a:latin typeface="+mn-lt"/>
            </a:endParaRPr>
          </a:p>
        </p:txBody>
      </p:sp>
      <p:sp>
        <p:nvSpPr>
          <p:cNvPr id="63" name="Google Shape;63;p2"/>
          <p:cNvSpPr txBox="1"/>
          <p:nvPr/>
        </p:nvSpPr>
        <p:spPr>
          <a:xfrm>
            <a:off x="2603305" y="7767992"/>
            <a:ext cx="29353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Dodatan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ne </a:t>
            </a:r>
            <a:r>
              <a:rPr lang="en-US" sz="2400" dirty="0" err="1">
                <a:solidFill>
                  <a:schemeClr val="dk1"/>
                </a:solidFill>
                <a:latin typeface="+mn-lt"/>
                <a:ea typeface="Helvetica Neue"/>
                <a:cs typeface="Helvetica Neue"/>
                <a:sym typeface="Helvetica Neue"/>
              </a:rPr>
              <a:t>treba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raditi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endParaRPr lang="es-ES" dirty="0">
              <a:latin typeface="+mn-lt"/>
            </a:endParaRPr>
          </a:p>
        </p:txBody>
      </p:sp>
      <p:sp>
        <p:nvSpPr>
          <p:cNvPr id="67" name="Google Shape;67;p2"/>
          <p:cNvSpPr txBox="1"/>
          <p:nvPr/>
        </p:nvSpPr>
        <p:spPr>
          <a:xfrm>
            <a:off x="6187894" y="3141874"/>
            <a:ext cx="546265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68" name="Google Shape;68;p2"/>
          <p:cNvSpPr txBox="1"/>
          <p:nvPr/>
        </p:nvSpPr>
        <p:spPr>
          <a:xfrm>
            <a:off x="6201692" y="3761119"/>
            <a:ext cx="747455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Koji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nesigurna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internetom</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69" name="Google Shape;69;p2"/>
          <p:cNvSpPr txBox="1"/>
          <p:nvPr/>
        </p:nvSpPr>
        <p:spPr>
          <a:xfrm>
            <a:off x="6201692" y="4380363"/>
            <a:ext cx="63484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Zašto</a:t>
            </a:r>
            <a:r>
              <a:rPr lang="en-US" sz="2400" dirty="0">
                <a:solidFill>
                  <a:schemeClr val="dk1"/>
                </a:solidFill>
                <a:latin typeface="+mn-lt"/>
                <a:ea typeface="Helvetica Neue"/>
                <a:cs typeface="Helvetica Neue"/>
                <a:sym typeface="Helvetica Neue"/>
              </a:rPr>
              <a:t> ne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prestati</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korištenjem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a:t>
            </a:r>
            <a:endParaRPr lang="es-ES" dirty="0">
              <a:latin typeface="+mn-lt"/>
            </a:endParaRPr>
          </a:p>
        </p:txBody>
      </p:sp>
      <p:sp>
        <p:nvSpPr>
          <p:cNvPr id="70" name="Google Shape;70;p2"/>
          <p:cNvSpPr/>
          <p:nvPr/>
        </p:nvSpPr>
        <p:spPr>
          <a:xfrm>
            <a:off x="5757444" y="3161260"/>
            <a:ext cx="180000" cy="162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757444" y="8285590"/>
            <a:ext cx="180000" cy="5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57444" y="5294265"/>
            <a:ext cx="180000" cy="270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187894" y="5284055"/>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Sigurne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veze</a:t>
            </a:r>
            <a:endParaRPr lang="es-ES" dirty="0">
              <a:latin typeface="+mn-lt"/>
            </a:endParaRPr>
          </a:p>
        </p:txBody>
      </p:sp>
      <p:sp>
        <p:nvSpPr>
          <p:cNvPr id="74" name="Google Shape;74;p2"/>
          <p:cNvSpPr txBox="1"/>
          <p:nvPr/>
        </p:nvSpPr>
        <p:spPr>
          <a:xfrm>
            <a:off x="6187894" y="5838551"/>
            <a:ext cx="2935381" cy="461624"/>
          </a:xfrm>
          <a:prstGeom prst="rect">
            <a:avLst/>
          </a:prstGeom>
          <a:noFill/>
          <a:ln>
            <a:noFill/>
          </a:ln>
        </p:spPr>
        <p:txBody>
          <a:bodyPr spcFirstLastPara="1" wrap="square" lIns="91425" tIns="45700" rIns="91425" bIns="45700" anchor="t" anchorCtr="0">
            <a:spAutoFit/>
          </a:bodyPr>
          <a:lstStyle/>
          <a:p>
            <a:r>
              <a:rPr lang="es-ES" sz="2400" dirty="0" err="1">
                <a:solidFill>
                  <a:schemeClr val="dk1"/>
                </a:solidFill>
                <a:latin typeface="+mn-lt"/>
                <a:ea typeface="Helvetica Neue"/>
                <a:cs typeface="Helvetica Neue"/>
                <a:sym typeface="Helvetica Neue"/>
              </a:rPr>
              <a:t>Zaporke</a:t>
            </a:r>
            <a:r>
              <a:rPr lang="es-ES" sz="2400" dirty="0">
                <a:solidFill>
                  <a:schemeClr val="dk1"/>
                </a:solidFill>
                <a:latin typeface="+mn-lt"/>
                <a:ea typeface="Helvetica Neue"/>
                <a:cs typeface="Helvetica Neue"/>
                <a:sym typeface="Helvetica Neue"/>
              </a:rPr>
              <a:t> </a:t>
            </a:r>
            <a:endParaRPr lang="es-ES" dirty="0">
              <a:latin typeface="+mn-lt"/>
            </a:endParaRPr>
          </a:p>
        </p:txBody>
      </p:sp>
      <p:sp>
        <p:nvSpPr>
          <p:cNvPr id="75" name="Google Shape;75;p2"/>
          <p:cNvSpPr txBox="1"/>
          <p:nvPr/>
        </p:nvSpPr>
        <p:spPr>
          <a:xfrm>
            <a:off x="6187894" y="6393047"/>
            <a:ext cx="46120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Privatnost</a:t>
            </a:r>
            <a:r>
              <a:rPr lang="es-ES" sz="2400" dirty="0">
                <a:solidFill>
                  <a:schemeClr val="dk1"/>
                </a:solidFill>
                <a:latin typeface="+mn-lt"/>
                <a:ea typeface="Helvetica Neue"/>
                <a:cs typeface="Helvetica Neue"/>
                <a:sym typeface="Helvetica Neue"/>
              </a:rPr>
              <a:t> i </a:t>
            </a:r>
            <a:r>
              <a:rPr lang="es-ES" sz="2400" dirty="0" err="1">
                <a:solidFill>
                  <a:schemeClr val="dk1"/>
                </a:solidFill>
                <a:latin typeface="+mn-lt"/>
                <a:ea typeface="Helvetica Neue"/>
                <a:cs typeface="Helvetica Neue"/>
                <a:sym typeface="Helvetica Neue"/>
              </a:rPr>
              <a:t>društveni</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mediji</a:t>
            </a:r>
            <a:r>
              <a:rPr lang="es-ES" sz="2400" dirty="0">
                <a:solidFill>
                  <a:schemeClr val="dk1"/>
                </a:solidFill>
                <a:latin typeface="+mn-lt"/>
                <a:ea typeface="Helvetica Neue"/>
                <a:cs typeface="Helvetica Neue"/>
                <a:sym typeface="Helvetica Neue"/>
              </a:rPr>
              <a:t> </a:t>
            </a:r>
            <a:endParaRPr lang="es-ES" dirty="0">
              <a:latin typeface="+mn-lt"/>
            </a:endParaRPr>
          </a:p>
        </p:txBody>
      </p:sp>
      <p:sp>
        <p:nvSpPr>
          <p:cNvPr id="76" name="Google Shape;76;p2"/>
          <p:cNvSpPr txBox="1"/>
          <p:nvPr/>
        </p:nvSpPr>
        <p:spPr>
          <a:xfrm>
            <a:off x="6187894" y="6947502"/>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Online </a:t>
            </a:r>
            <a:r>
              <a:rPr lang="es-ES" sz="2400" dirty="0" err="1">
                <a:solidFill>
                  <a:schemeClr val="dk1"/>
                </a:solidFill>
                <a:latin typeface="+mn-lt"/>
                <a:ea typeface="Helvetica Neue"/>
                <a:cs typeface="Helvetica Neue"/>
                <a:sym typeface="Helvetica Neue"/>
              </a:rPr>
              <a:t>kupovina</a:t>
            </a:r>
            <a:endParaRPr lang="es-ES" dirty="0">
              <a:latin typeface="+mn-lt"/>
            </a:endParaRPr>
          </a:p>
        </p:txBody>
      </p:sp>
      <p:sp>
        <p:nvSpPr>
          <p:cNvPr id="77" name="Google Shape;77;p2"/>
          <p:cNvSpPr txBox="1"/>
          <p:nvPr/>
        </p:nvSpPr>
        <p:spPr>
          <a:xfrm>
            <a:off x="6156202" y="8321970"/>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Digital </a:t>
            </a:r>
            <a:r>
              <a:rPr lang="es-ES" sz="2400" dirty="0" err="1">
                <a:solidFill>
                  <a:schemeClr val="dk1"/>
                </a:solidFill>
                <a:latin typeface="+mn-lt"/>
                <a:ea typeface="Helvetica Neue"/>
                <a:cs typeface="Helvetica Neue"/>
                <a:sym typeface="Helvetica Neue"/>
              </a:rPr>
              <a:t>devices</a:t>
            </a:r>
            <a:endParaRPr lang="es-ES" dirty="0">
              <a:latin typeface="+mn-lt"/>
            </a:endParaRPr>
          </a:p>
        </p:txBody>
      </p:sp>
      <p:sp>
        <p:nvSpPr>
          <p:cNvPr id="78" name="Google Shape;78;p2"/>
          <p:cNvSpPr txBox="1"/>
          <p:nvPr/>
        </p:nvSpPr>
        <p:spPr>
          <a:xfrm>
            <a:off x="6187894" y="7501997"/>
            <a:ext cx="425170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Pronevjere</a:t>
            </a:r>
            <a:r>
              <a:rPr lang="es-ES" sz="2400" dirty="0">
                <a:solidFill>
                  <a:schemeClr val="dk1"/>
                </a:solidFill>
                <a:latin typeface="+mn-lt"/>
                <a:ea typeface="Helvetica Neue"/>
                <a:cs typeface="Helvetica Neue"/>
                <a:sym typeface="Helvetica Neue"/>
              </a:rPr>
              <a:t> i </a:t>
            </a:r>
            <a:r>
              <a:rPr lang="es-ES" sz="2400" dirty="0" err="1">
                <a:solidFill>
                  <a:schemeClr val="dk1"/>
                </a:solidFill>
                <a:latin typeface="+mn-lt"/>
                <a:ea typeface="Helvetica Neue"/>
                <a:cs typeface="Helvetica Neue"/>
                <a:sym typeface="Helvetica Neue"/>
              </a:rPr>
              <a:t>prijevare</a:t>
            </a:r>
            <a:endParaRPr lang="es-E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9515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Online </a:t>
            </a:r>
            <a:r>
              <a:rPr lang="es-ES" sz="2800" b="1" dirty="0" err="1">
                <a:solidFill>
                  <a:srgbClr val="00CCFF"/>
                </a:solidFill>
                <a:latin typeface="+mn-lt"/>
                <a:ea typeface="Helvetica Neue"/>
                <a:cs typeface="Helvetica Neue"/>
                <a:sym typeface="Helvetica Neue"/>
              </a:rPr>
              <a:t>kupovina</a:t>
            </a:r>
            <a:r>
              <a:rPr lang="es-ES" sz="2800" b="1" dirty="0">
                <a:solidFill>
                  <a:srgbClr val="00CCFF"/>
                </a:solidFill>
                <a:latin typeface="+mn-lt"/>
                <a:ea typeface="Helvetica Neue"/>
                <a:cs typeface="Helvetica Neue"/>
                <a:sym typeface="Helvetica Neue"/>
              </a:rPr>
              <a:t> </a:t>
            </a:r>
            <a:endParaRPr dirty="0">
              <a:solidFill>
                <a:srgbClr val="00CCFF"/>
              </a:solidFill>
              <a:latin typeface="+mn-lt"/>
            </a:endParaRPr>
          </a:p>
        </p:txBody>
      </p:sp>
      <p:sp>
        <p:nvSpPr>
          <p:cNvPr id="120" name="Google Shape;120;p6"/>
          <p:cNvSpPr txBox="1"/>
          <p:nvPr/>
        </p:nvSpPr>
        <p:spPr>
          <a:xfrm>
            <a:off x="1295400" y="4024780"/>
            <a:ext cx="15402339" cy="5890803"/>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dijeliti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nepotrebne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podatke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dijeljenjem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nepotrebnih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tijekom</a:t>
            </a:r>
            <a:r>
              <a:rPr lang="es-ES" sz="2400" dirty="0">
                <a:effectLst/>
                <a:latin typeface="+mn-lt"/>
                <a:ea typeface="Yu Mincho" panose="02020400000000000000" pitchFamily="18" charset="-128"/>
                <a:cs typeface="Arial" panose="020B0604020202020204" pitchFamily="34" charset="0"/>
              </a:rPr>
              <a:t> procesa </a:t>
            </a:r>
            <a:r>
              <a:rPr lang="es-ES" sz="2400" dirty="0" err="1">
                <a:effectLst/>
                <a:latin typeface="+mn-lt"/>
                <a:ea typeface="Yu Mincho" panose="02020400000000000000" pitchFamily="18" charset="-128"/>
                <a:cs typeface="Arial" panose="020B0604020202020204" pitchFamily="34" charset="0"/>
              </a:rPr>
              <a:t>naplate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Trgovci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obično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osnovne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su </a:t>
            </a:r>
            <a:r>
              <a:rPr lang="es-ES" sz="2400" dirty="0" err="1">
                <a:effectLst/>
                <a:latin typeface="+mn-lt"/>
                <a:ea typeface="Yu Mincho" panose="02020400000000000000" pitchFamily="18" charset="-128"/>
                <a:cs typeface="Arial" panose="020B0604020202020204" pitchFamily="34" charset="0"/>
              </a:rPr>
              <a:t>adresa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dostavu</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podaci</a:t>
            </a:r>
            <a:r>
              <a:rPr lang="es-ES" sz="2400" dirty="0">
                <a:effectLst/>
                <a:latin typeface="+mn-lt"/>
                <a:ea typeface="Yu Mincho" panose="02020400000000000000" pitchFamily="18" charset="-128"/>
                <a:cs typeface="Arial" panose="020B0604020202020204" pitchFamily="34" charset="0"/>
              </a:rPr>
              <a:t> o </a:t>
            </a:r>
            <a:r>
              <a:rPr lang="es-ES" sz="2400" dirty="0" err="1">
                <a:effectLst/>
                <a:latin typeface="+mn-lt"/>
                <a:ea typeface="Yu Mincho" panose="02020400000000000000" pitchFamily="18" charset="-128"/>
                <a:cs typeface="Arial" panose="020B0604020202020204" pitchFamily="34" charset="0"/>
              </a:rPr>
              <a:t>plaćanju</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Čuvajte</a:t>
            </a:r>
            <a:r>
              <a:rPr lang="es-ES" sz="2400" b="1" dirty="0">
                <a:effectLst/>
                <a:latin typeface="+mn-lt"/>
                <a:ea typeface="Yu Mincho" panose="02020400000000000000" pitchFamily="18" charset="-128"/>
                <a:cs typeface="Arial" panose="020B0604020202020204" pitchFamily="34" charset="0"/>
              </a:rPr>
              <a:t> se e-</a:t>
            </a:r>
            <a:r>
              <a:rPr lang="es-ES" sz="2400" b="1" dirty="0" err="1">
                <a:effectLst/>
                <a:latin typeface="+mn-lt"/>
                <a:ea typeface="Yu Mincho" panose="02020400000000000000" pitchFamily="18" charset="-128"/>
                <a:cs typeface="Arial" panose="020B0604020202020204" pitchFamily="34" charset="0"/>
              </a:rPr>
              <a:t>pošte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ili</a:t>
            </a:r>
            <a:r>
              <a:rPr lang="es-ES" sz="2400" b="1" dirty="0">
                <a:effectLst/>
                <a:latin typeface="+mn-lt"/>
                <a:ea typeface="Yu Mincho" panose="02020400000000000000" pitchFamily="18" charset="-128"/>
                <a:cs typeface="Arial" panose="020B0604020202020204" pitchFamily="34" charset="0"/>
              </a:rPr>
              <a:t> veza </a:t>
            </a:r>
            <a:r>
              <a:rPr lang="es-ES" sz="2400" b="1" dirty="0" err="1">
                <a:effectLst/>
                <a:latin typeface="+mn-lt"/>
                <a:ea typeface="Yu Mincho" panose="02020400000000000000" pitchFamily="18" charset="-128"/>
                <a:cs typeface="Arial" panose="020B0604020202020204" pitchFamily="34" charset="0"/>
              </a:rPr>
              <a:t>za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krađu</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identiteta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s e-</a:t>
            </a:r>
            <a:r>
              <a:rPr lang="es-ES" sz="2400" dirty="0" err="1">
                <a:effectLst/>
                <a:latin typeface="+mn-lt"/>
                <a:ea typeface="Yu Mincho" panose="02020400000000000000" pitchFamily="18" charset="-128"/>
                <a:cs typeface="Arial" panose="020B0604020202020204" pitchFamily="34" charset="0"/>
              </a:rPr>
              <a:t>poštom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porukama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tvrdi</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dolaze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prodavača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osobito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vas </a:t>
            </a:r>
            <a:r>
              <a:rPr lang="es-ES" sz="2400" dirty="0" err="1">
                <a:effectLst/>
                <a:latin typeface="+mn-lt"/>
                <a:ea typeface="Yu Mincho" panose="02020400000000000000" pitchFamily="18" charset="-128"/>
                <a:cs typeface="Arial" panose="020B0604020202020204" pitchFamily="34" charset="0"/>
              </a:rPr>
              <a:t>pozivaju</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kliknete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sumnjive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veze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Izbjegavajte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nezaštićeni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Wi</a:t>
            </a:r>
            <a:r>
              <a:rPr lang="es-ES" sz="2400" b="1" dirty="0">
                <a:effectLst/>
                <a:latin typeface="+mn-lt"/>
                <a:ea typeface="Yu Mincho" panose="02020400000000000000" pitchFamily="18" charset="-128"/>
                <a:cs typeface="Arial" panose="020B0604020202020204" pitchFamily="34" charset="0"/>
              </a:rPr>
              <a:t>-Fi </a:t>
            </a:r>
            <a:r>
              <a:rPr lang="es-ES" sz="2400" b="1" dirty="0" err="1">
                <a:effectLst/>
                <a:latin typeface="+mn-lt"/>
                <a:ea typeface="Yu Mincho" panose="02020400000000000000" pitchFamily="18" charset="-128"/>
                <a:cs typeface="Arial" panose="020B0604020202020204" pitchFamily="34" charset="0"/>
              </a:rPr>
              <a:t>za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transakcije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kupujete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putem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interneta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korištenje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nezaštićenih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javnih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Wi</a:t>
            </a:r>
            <a:r>
              <a:rPr lang="es-ES" sz="2400" dirty="0">
                <a:effectLst/>
                <a:latin typeface="+mn-lt"/>
                <a:ea typeface="Yu Mincho" panose="02020400000000000000" pitchFamily="18" charset="-128"/>
                <a:cs typeface="Arial" panose="020B0604020202020204" pitchFamily="34" charset="0"/>
              </a:rPr>
              <a:t>-Fi </a:t>
            </a:r>
            <a:r>
              <a:rPr lang="es-ES" sz="2400" dirty="0" err="1">
                <a:effectLst/>
                <a:latin typeface="+mn-lt"/>
                <a:ea typeface="Yu Mincho" panose="02020400000000000000" pitchFamily="18" charset="-128"/>
                <a:cs typeface="Arial" panose="020B0604020202020204" pitchFamily="34" charset="0"/>
              </a:rPr>
              <a:t>mreža</a:t>
            </a:r>
            <a:r>
              <a:rPr lang="es-ES" sz="2400" dirty="0">
                <a:effectLst/>
                <a:latin typeface="+mn-lt"/>
                <a:ea typeface="Yu Mincho" panose="02020400000000000000" pitchFamily="18" charset="-128"/>
                <a:cs typeface="Arial" panose="020B0604020202020204" pitchFamily="34" charset="0"/>
              </a:rPr>
              <a:t>. Ove </a:t>
            </a:r>
            <a:r>
              <a:rPr lang="es-ES" sz="2400" dirty="0" err="1">
                <a:effectLst/>
                <a:latin typeface="+mn-lt"/>
                <a:ea typeface="Yu Mincho" panose="02020400000000000000" pitchFamily="18" charset="-128"/>
                <a:cs typeface="Arial" panose="020B0604020202020204" pitchFamily="34" charset="0"/>
              </a:rPr>
              <a:t>mreže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ranjive</a:t>
            </a:r>
            <a:r>
              <a:rPr lang="es-ES" sz="2400" dirty="0">
                <a:effectLst/>
                <a:latin typeface="+mn-lt"/>
                <a:ea typeface="Yu Mincho" panose="02020400000000000000" pitchFamily="18" charset="-128"/>
                <a:cs typeface="Arial" panose="020B0604020202020204" pitchFamily="34" charset="0"/>
              </a:rPr>
              <a:t> te </a:t>
            </a:r>
            <a:r>
              <a:rPr lang="es-ES" sz="2400" dirty="0" err="1">
                <a:effectLst/>
                <a:latin typeface="+mn-lt"/>
                <a:ea typeface="Yu Mincho" panose="02020400000000000000" pitchFamily="18" charset="-128"/>
                <a:cs typeface="Arial" panose="020B0604020202020204" pitchFamily="34" charset="0"/>
              </a:rPr>
              <a:t>postoje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hakeri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presresti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financijske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a:effectLst/>
                <a:latin typeface="+mn-lt"/>
                <a:ea typeface="Yu Mincho" panose="02020400000000000000" pitchFamily="18" charset="-128"/>
                <a:cs typeface="Arial" panose="020B0604020202020204" pitchFamily="34" charset="0"/>
              </a:rPr>
              <a:t>Ne </a:t>
            </a:r>
            <a:r>
              <a:rPr lang="es-ES" sz="2400" b="1" dirty="0" err="1">
                <a:effectLst/>
                <a:latin typeface="+mn-lt"/>
                <a:ea typeface="Yu Mincho" panose="02020400000000000000" pitchFamily="18" charset="-128"/>
                <a:cs typeface="Arial" panose="020B0604020202020204" pitchFamily="34" charset="0"/>
              </a:rPr>
              <a:t>nasjedajte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prijevare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lažnim</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predstavljanjem</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s online </a:t>
            </a:r>
            <a:r>
              <a:rPr lang="es-ES" sz="2400" dirty="0" err="1">
                <a:effectLst/>
                <a:latin typeface="+mn-lt"/>
                <a:ea typeface="Yu Mincho" panose="02020400000000000000" pitchFamily="18" charset="-128"/>
                <a:cs typeface="Arial" panose="020B0604020202020204" pitchFamily="34" charset="0"/>
              </a:rPr>
              <a:t>prodavačima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lažno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predstavljaju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renomirane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marke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obmanjujuće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taktike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dobili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autentičnost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prodavatelja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njegove</a:t>
            </a:r>
            <a:r>
              <a:rPr lang="es-ES" sz="2400" dirty="0">
                <a:effectLst/>
                <a:latin typeface="+mn-lt"/>
                <a:ea typeface="Yu Mincho" panose="02020400000000000000" pitchFamily="18" charset="-128"/>
                <a:cs typeface="Arial" panose="020B0604020202020204" pitchFamily="34" charset="0"/>
              </a:rPr>
              <a:t> web </a:t>
            </a:r>
            <a:r>
              <a:rPr lang="es-ES" sz="2400" dirty="0" err="1">
                <a:effectLst/>
                <a:latin typeface="+mn-lt"/>
                <a:ea typeface="Yu Mincho" panose="02020400000000000000" pitchFamily="18" charset="-128"/>
                <a:cs typeface="Arial" panose="020B0604020202020204" pitchFamily="34" charset="0"/>
              </a:rPr>
              <a:t>stranice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kupnje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DA185039-7048-9303-18F2-B93EA90416A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51583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46168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Pronevjere</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prijevare</a:t>
            </a:r>
            <a:endParaRPr lang="es-ES" sz="2800" dirty="0">
              <a:solidFill>
                <a:srgbClr val="00CCFF"/>
              </a:solidFill>
              <a:latin typeface="+mn-lt"/>
            </a:endParaRPr>
          </a:p>
        </p:txBody>
      </p:sp>
      <p:sp>
        <p:nvSpPr>
          <p:cNvPr id="120" name="Google Shape;120;p6"/>
          <p:cNvSpPr txBox="1"/>
          <p:nvPr/>
        </p:nvSpPr>
        <p:spPr>
          <a:xfrm>
            <a:off x="1295400" y="4024780"/>
            <a:ext cx="15481852" cy="3397813"/>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Budite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skeptični</a:t>
            </a:r>
            <a:r>
              <a:rPr lang="es-ES" sz="2400" b="1" dirty="0">
                <a:effectLst/>
                <a:latin typeface="+mn-lt"/>
                <a:ea typeface="Yu Mincho" panose="02020400000000000000" pitchFamily="18" charset="-128"/>
                <a:cs typeface="Arial" panose="020B0604020202020204" pitchFamily="34" charset="0"/>
              </a:rPr>
              <a:t> i </a:t>
            </a:r>
            <a:r>
              <a:rPr lang="es-ES" sz="2400" b="1" dirty="0" err="1">
                <a:effectLst/>
                <a:latin typeface="+mn-lt"/>
                <a:ea typeface="Yu Mincho" panose="02020400000000000000" pitchFamily="18" charset="-128"/>
                <a:cs typeface="Arial" panose="020B0604020202020204" pitchFamily="34" charset="0"/>
              </a:rPr>
              <a:t>oprezni</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Zadržite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zdrav</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skepticizam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naiđete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neželjenu</a:t>
            </a:r>
            <a:r>
              <a:rPr lang="es-ES" sz="2400" dirty="0">
                <a:effectLst/>
                <a:latin typeface="+mn-lt"/>
                <a:ea typeface="Yu Mincho" panose="02020400000000000000" pitchFamily="18" charset="-128"/>
                <a:cs typeface="Arial" panose="020B0604020202020204" pitchFamily="34" charset="0"/>
              </a:rPr>
              <a:t> e-</a:t>
            </a:r>
            <a:r>
              <a:rPr lang="es-ES" sz="2400" dirty="0" err="1">
                <a:effectLst/>
                <a:latin typeface="+mn-lt"/>
                <a:ea typeface="Yu Mincho" panose="02020400000000000000" pitchFamily="18" charset="-128"/>
                <a:cs typeface="Arial" panose="020B0604020202020204" pitchFamily="34" charset="0"/>
              </a:rPr>
              <a:t>poštu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telefonske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pozive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poruke</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kojima</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traže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podaci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nude </a:t>
            </a:r>
            <a:r>
              <a:rPr lang="es-ES" sz="2400" dirty="0" err="1">
                <a:effectLst/>
                <a:latin typeface="+mn-lt"/>
                <a:ea typeface="Yu Mincho" panose="02020400000000000000" pitchFamily="18" charset="-128"/>
                <a:cs typeface="Arial" panose="020B0604020202020204" pitchFamily="34" charset="0"/>
              </a:rPr>
              <a:t>čudne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ponude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davanja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bilo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kakvih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informacija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preuzimanja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obveza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legitimnost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izvora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Educirajte</a:t>
            </a:r>
            <a:r>
              <a:rPr lang="es-ES" sz="2400" b="1"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Informirajte</a:t>
            </a:r>
            <a:r>
              <a:rPr lang="es-ES" sz="2400" dirty="0">
                <a:effectLst/>
                <a:latin typeface="+mn-lt"/>
                <a:ea typeface="Yu Mincho" panose="02020400000000000000" pitchFamily="18" charset="-128"/>
                <a:cs typeface="Arial" panose="020B0604020202020204" pitchFamily="34" charset="0"/>
              </a:rPr>
              <a:t> se o </a:t>
            </a:r>
            <a:r>
              <a:rPr lang="es-ES" sz="2400" dirty="0" err="1">
                <a:effectLst/>
                <a:latin typeface="+mn-lt"/>
                <a:ea typeface="Yu Mincho" panose="02020400000000000000" pitchFamily="18" charset="-128"/>
                <a:cs typeface="Arial" panose="020B0604020202020204" pitchFamily="34" charset="0"/>
              </a:rPr>
              <a:t>uobičajenim</a:t>
            </a:r>
            <a:r>
              <a:rPr lang="es-ES" sz="2400" dirty="0">
                <a:effectLst/>
                <a:latin typeface="+mn-lt"/>
                <a:ea typeface="Yu Mincho" panose="02020400000000000000" pitchFamily="18" charset="-128"/>
                <a:cs typeface="Arial" panose="020B0604020202020204" pitchFamily="34" charset="0"/>
              </a:rPr>
              <a:t> online </a:t>
            </a:r>
            <a:r>
              <a:rPr lang="es-ES" sz="2400" dirty="0" err="1">
                <a:effectLst/>
                <a:latin typeface="+mn-lt"/>
                <a:ea typeface="Yu Mincho" panose="02020400000000000000" pitchFamily="18" charset="-128"/>
                <a:cs typeface="Arial" panose="020B0604020202020204" pitchFamily="34" charset="0"/>
              </a:rPr>
              <a:t>prijevarama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taktikama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prijevare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usmjerenim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starije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Upoznajte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sa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znakovima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prijevare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su </a:t>
            </a:r>
            <a:r>
              <a:rPr lang="es-ES" sz="2400" dirty="0" err="1">
                <a:effectLst/>
                <a:latin typeface="+mn-lt"/>
                <a:ea typeface="Yu Mincho" panose="02020400000000000000" pitchFamily="18" charset="-128"/>
                <a:cs typeface="Arial" panose="020B0604020202020204" pitchFamily="34" charset="0"/>
              </a:rPr>
              <a:t>zahtjevi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plaćanje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nekonvencionalnim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metodama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pritisak</a:t>
            </a:r>
            <a:r>
              <a:rPr lang="es-ES" sz="2400" dirty="0">
                <a:effectLst/>
                <a:latin typeface="+mn-lt"/>
                <a:ea typeface="Yu Mincho" panose="02020400000000000000" pitchFamily="18" charset="-128"/>
                <a:cs typeface="Arial" panose="020B0604020202020204" pitchFamily="34" charset="0"/>
              </a:rPr>
              <a:t> da se </a:t>
            </a:r>
            <a:r>
              <a:rPr lang="es-ES" sz="2400" dirty="0" err="1">
                <a:effectLst/>
                <a:latin typeface="+mn-lt"/>
                <a:ea typeface="Yu Mincho" panose="02020400000000000000" pitchFamily="18" charset="-128"/>
                <a:cs typeface="Arial" panose="020B0604020202020204" pitchFamily="34" charset="0"/>
              </a:rPr>
              <a:t>brzo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djeluje</a:t>
            </a:r>
            <a:r>
              <a:rPr lang="es-ES" sz="2400" dirty="0">
                <a:effectLst/>
                <a:latin typeface="+mn-lt"/>
                <a:ea typeface="Yu Mincho" panose="02020400000000000000" pitchFamily="18" charset="-128"/>
                <a:cs typeface="Arial" panose="020B0604020202020204" pitchFamily="34" charset="0"/>
              </a:rPr>
              <a:t>.</a:t>
            </a:r>
            <a:endParaRPr lang="es-ES" sz="2400" dirty="0">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DA544C87-619E-BA93-003E-37D3140BCC5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7454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4943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Pronevjere</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prijevare</a:t>
            </a:r>
            <a:endParaRPr lang="es-ES" sz="2800" dirty="0">
              <a:solidFill>
                <a:srgbClr val="00CCFF"/>
              </a:solidFill>
              <a:latin typeface="+mn-lt"/>
            </a:endParaRPr>
          </a:p>
        </p:txBody>
      </p:sp>
      <p:sp>
        <p:nvSpPr>
          <p:cNvPr id="120" name="Google Shape;120;p6"/>
          <p:cNvSpPr txBox="1"/>
          <p:nvPr/>
        </p:nvSpPr>
        <p:spPr>
          <a:xfrm>
            <a:off x="1295400" y="4024780"/>
            <a:ext cx="15481852" cy="477049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Provjerite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identitet</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kontakta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pojedinci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tvrde</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predstavljaju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organizacije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zatražite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službene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kontakt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potvrdite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njihovu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autentičnost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tako</a:t>
            </a:r>
            <a:r>
              <a:rPr lang="es-ES" sz="2400" dirty="0">
                <a:effectLst/>
                <a:latin typeface="+mn-lt"/>
                <a:ea typeface="Yu Mincho" panose="02020400000000000000" pitchFamily="18" charset="-128"/>
                <a:cs typeface="Arial" panose="020B0604020202020204" pitchFamily="34" charset="0"/>
              </a:rPr>
              <a:t> da se </a:t>
            </a:r>
            <a:r>
              <a:rPr lang="es-ES" sz="2400" dirty="0" err="1">
                <a:effectLst/>
                <a:latin typeface="+mn-lt"/>
                <a:ea typeface="Yu Mincho" panose="02020400000000000000" pitchFamily="18" charset="-128"/>
                <a:cs typeface="Arial" panose="020B0604020202020204" pitchFamily="34" charset="0"/>
              </a:rPr>
              <a:t>izravno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obratite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organizaciji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koristeći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potvrđene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kontakt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podatke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Posavjetujte</a:t>
            </a:r>
            <a:r>
              <a:rPr lang="es-ES" sz="2400" b="1" dirty="0">
                <a:effectLst/>
                <a:latin typeface="+mn-lt"/>
                <a:ea typeface="Yu Mincho" panose="02020400000000000000" pitchFamily="18" charset="-128"/>
                <a:cs typeface="Arial" panose="020B0604020202020204" pitchFamily="34" charset="0"/>
              </a:rPr>
              <a:t> se s </a:t>
            </a:r>
            <a:r>
              <a:rPr lang="es-ES" sz="2400" b="1" dirty="0" err="1">
                <a:effectLst/>
                <a:latin typeface="+mn-lt"/>
                <a:ea typeface="Yu Mincho" panose="02020400000000000000" pitchFamily="18" charset="-128"/>
                <a:cs typeface="Arial" panose="020B0604020202020204" pitchFamily="34" charset="0"/>
              </a:rPr>
              <a:t>osobama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od</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povjerenja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primite </a:t>
            </a:r>
            <a:r>
              <a:rPr lang="es-ES" sz="2400" dirty="0" err="1">
                <a:effectLst/>
                <a:latin typeface="+mn-lt"/>
                <a:ea typeface="Yu Mincho" panose="02020400000000000000" pitchFamily="18" charset="-128"/>
                <a:cs typeface="Arial" panose="020B0604020202020204" pitchFamily="34" charset="0"/>
              </a:rPr>
              <a:t>sumnjiv</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zahtjev</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naiđete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nepoznatu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situaciju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internetu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potražite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savjet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povjerenja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člana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obitelji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stručnjaka</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Ignorirajte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neželjene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telefonske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pozive</a:t>
            </a:r>
            <a:r>
              <a:rPr lang="es-ES" sz="2400" b="1" dirty="0">
                <a:effectLst/>
                <a:latin typeface="+mn-lt"/>
                <a:ea typeface="Yu Mincho" panose="02020400000000000000" pitchFamily="18" charset="-128"/>
                <a:cs typeface="Arial" panose="020B0604020202020204" pitchFamily="34" charset="0"/>
              </a:rPr>
              <a:t> i "</a:t>
            </a:r>
            <a:r>
              <a:rPr lang="es-ES" sz="2400" b="1" dirty="0" err="1">
                <a:effectLst/>
                <a:latin typeface="+mn-lt"/>
                <a:ea typeface="Yu Mincho" panose="02020400000000000000" pitchFamily="18" charset="-128"/>
                <a:cs typeface="Arial" panose="020B0604020202020204" pitchFamily="34" charset="0"/>
              </a:rPr>
              <a:t>robocallove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neželjene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telefonske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pozive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tretirajte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skepticizmom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Živa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snimljeni</a:t>
            </a:r>
            <a:r>
              <a:rPr lang="es-ES" sz="2400" dirty="0">
                <a:effectLst/>
                <a:latin typeface="+mn-lt"/>
                <a:ea typeface="Yu Mincho" panose="02020400000000000000" pitchFamily="18" charset="-128"/>
                <a:cs typeface="Arial" panose="020B0604020202020204" pitchFamily="34" charset="0"/>
              </a:rPr>
              <a:t> glas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lažne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informacije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zvuče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važne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vremenski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osjetljive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tvrditi</a:t>
            </a:r>
            <a:r>
              <a:rPr lang="es-ES" sz="2400" dirty="0">
                <a:effectLst/>
                <a:latin typeface="+mn-lt"/>
                <a:ea typeface="Yu Mincho" panose="02020400000000000000" pitchFamily="18" charset="-128"/>
                <a:cs typeface="Arial" panose="020B0604020202020204" pitchFamily="34" charset="0"/>
              </a:rPr>
              <a:t> da su </a:t>
            </a:r>
            <a:r>
              <a:rPr lang="es-ES" sz="2400" dirty="0" err="1">
                <a:effectLst/>
                <a:latin typeface="+mn-lt"/>
                <a:ea typeface="Yu Mincho" panose="02020400000000000000" pitchFamily="18" charset="-128"/>
                <a:cs typeface="Arial" panose="020B0604020202020204" pitchFamily="34" charset="0"/>
              </a:rPr>
              <a:t>rođaci</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nevolji</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jamstvo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automobila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ističe</a:t>
            </a:r>
            <a:r>
              <a:rPr lang="es-ES" sz="2400" dirty="0">
                <a:effectLst/>
                <a:latin typeface="+mn-lt"/>
                <a:ea typeface="Yu Mincho" panose="02020400000000000000" pitchFamily="18" charset="-128"/>
                <a:cs typeface="Arial" panose="020B0604020202020204" pitchFamily="34" charset="0"/>
              </a:rPr>
              <a:t> i da je </a:t>
            </a:r>
            <a:r>
              <a:rPr lang="es-ES" sz="2400" dirty="0" err="1">
                <a:effectLst/>
                <a:latin typeface="+mn-lt"/>
                <a:ea typeface="Yu Mincho" panose="02020400000000000000" pitchFamily="18" charset="-128"/>
                <a:cs typeface="Arial" panose="020B0604020202020204" pitchFamily="34" charset="0"/>
              </a:rPr>
              <a:t>potrebno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plaćanje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predstaviti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tehnička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podrška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reći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vam</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vaše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računalo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treba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popraviti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naknadu</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BA247BCF-CBDF-71B8-1109-200488E03EF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327590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6576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Pronevjere</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prijevare</a:t>
            </a:r>
            <a:endParaRPr lang="es-ES" sz="2800" dirty="0">
              <a:solidFill>
                <a:srgbClr val="00CCFF"/>
              </a:solidFill>
              <a:latin typeface="+mn-lt"/>
            </a:endParaRPr>
          </a:p>
        </p:txBody>
      </p:sp>
      <p:sp>
        <p:nvSpPr>
          <p:cNvPr id="120" name="Google Shape;120;p6"/>
          <p:cNvSpPr txBox="1"/>
          <p:nvPr/>
        </p:nvSpPr>
        <p:spPr>
          <a:xfrm>
            <a:off x="1295400" y="4024780"/>
            <a:ext cx="15481852" cy="517676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žuriti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niti</a:t>
            </a:r>
            <a:r>
              <a:rPr lang="es-ES" sz="2400" b="1" dirty="0">
                <a:effectLst/>
                <a:latin typeface="+mn-lt"/>
                <a:ea typeface="Yu Mincho" panose="02020400000000000000" pitchFamily="18" charset="-128"/>
                <a:cs typeface="Arial" panose="020B0604020202020204" pitchFamily="34" charset="0"/>
              </a:rPr>
              <a:t> se </a:t>
            </a:r>
            <a:r>
              <a:rPr lang="es-ES" sz="2400" b="1" dirty="0" err="1">
                <a:effectLst/>
                <a:latin typeface="+mn-lt"/>
                <a:ea typeface="Yu Mincho" panose="02020400000000000000" pitchFamily="18" charset="-128"/>
                <a:cs typeface="Arial" panose="020B0604020202020204" pitchFamily="34" charset="0"/>
              </a:rPr>
              <a:t>osjećati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pod</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pritiskom</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Prevaranti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često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taktike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stvaranje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osjećaja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hitnosti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pritiska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prisiljavajući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žrtve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donošenje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brzih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odluka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bez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odgovarajućeg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razmatranja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Uzmite</a:t>
            </a:r>
            <a:r>
              <a:rPr lang="es-ES" sz="2400" dirty="0">
                <a:effectLst/>
                <a:latin typeface="+mn-lt"/>
                <a:ea typeface="Yu Mincho" panose="02020400000000000000" pitchFamily="18" charset="-128"/>
                <a:cs typeface="Arial" panose="020B0604020202020204" pitchFamily="34" charset="0"/>
              </a:rPr>
              <a:t> si </a:t>
            </a:r>
            <a:r>
              <a:rPr lang="es-ES" sz="2400" dirty="0" err="1">
                <a:effectLst/>
                <a:latin typeface="+mn-lt"/>
                <a:ea typeface="Yu Mincho" panose="02020400000000000000" pitchFamily="18" charset="-128"/>
                <a:cs typeface="Arial" panose="020B0604020202020204" pitchFamily="34" charset="0"/>
              </a:rPr>
              <a:t>vremena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provedite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istraživanje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nego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poduzmete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bilo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kakve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obveze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a:effectLst/>
                <a:latin typeface="+mn-lt"/>
                <a:ea typeface="Yu Mincho" panose="02020400000000000000" pitchFamily="18" charset="-128"/>
                <a:cs typeface="Arial" panose="020B0604020202020204" pitchFamily="34" charset="0"/>
              </a:rPr>
              <a:t>Ne </a:t>
            </a:r>
            <a:r>
              <a:rPr lang="es-ES" sz="2400" b="1" dirty="0" err="1">
                <a:effectLst/>
                <a:latin typeface="+mn-lt"/>
                <a:ea typeface="Yu Mincho" panose="02020400000000000000" pitchFamily="18" charset="-128"/>
                <a:cs typeface="Arial" panose="020B0604020202020204" pitchFamily="34" charset="0"/>
              </a:rPr>
              <a:t>šaljite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novac</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nepoznatim</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osobama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zahtjevima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novcem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bankovnim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transferima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poznajete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identitet</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legitimitet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pojedinca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upuštanja</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bilo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kakve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financijske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transakcije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kliktati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poveznice</a:t>
            </a:r>
            <a:r>
              <a:rPr lang="es-ES" sz="2400" b="1" dirty="0">
                <a:effectLst/>
                <a:latin typeface="+mn-lt"/>
                <a:ea typeface="Yu Mincho" panose="02020400000000000000" pitchFamily="18" charset="-128"/>
                <a:cs typeface="Arial" panose="020B0604020202020204" pitchFamily="34" charset="0"/>
              </a:rPr>
              <a:t> u e-</a:t>
            </a:r>
            <a:r>
              <a:rPr lang="es-ES" sz="2400" b="1" dirty="0" err="1">
                <a:effectLst/>
                <a:latin typeface="+mn-lt"/>
                <a:ea typeface="Yu Mincho" panose="02020400000000000000" pitchFamily="18" charset="-128"/>
                <a:cs typeface="Arial" panose="020B0604020202020204" pitchFamily="34" charset="0"/>
              </a:rPr>
              <a:t>porukama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nepoznatih</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pošiljatelja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Budite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oprezni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čudnim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neočekivanim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porukama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čak</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dolaze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ljudi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poznajete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sadržavati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zlonamjerne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veze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veze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krađu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identiteta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poruka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izgleda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sumnjivo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ali</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čini</a:t>
            </a:r>
            <a:r>
              <a:rPr lang="es-ES" sz="2400" dirty="0">
                <a:effectLst/>
                <a:latin typeface="+mn-lt"/>
                <a:ea typeface="Yu Mincho" panose="02020400000000000000" pitchFamily="18" charset="-128"/>
                <a:cs typeface="Arial" panose="020B0604020202020204" pitchFamily="34" charset="0"/>
              </a:rPr>
              <a:t> da je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nekoga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koga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poznajete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kojem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vjerujete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njim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nego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kliknete</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Cerrar con relleno sólido">
            <a:extLst>
              <a:ext uri="{FF2B5EF4-FFF2-40B4-BE49-F238E27FC236}">
                <a16:creationId xmlns:a16="http://schemas.microsoft.com/office/drawing/2014/main" id="{A94ADBFF-B1E3-564C-485E-346740849A8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120739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60089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Što treba i što ne treba raditi na internetu</a:t>
            </a:r>
            <a:endParaRPr lang="hr-HR" sz="4800"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Pronevjere</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prijevare</a:t>
            </a:r>
            <a:endParaRPr dirty="0">
              <a:solidFill>
                <a:srgbClr val="00CCFF"/>
              </a:solidFill>
              <a:latin typeface="+mn-lt"/>
            </a:endParaRPr>
          </a:p>
        </p:txBody>
      </p:sp>
      <p:sp>
        <p:nvSpPr>
          <p:cNvPr id="120" name="Google Shape;120;p6"/>
          <p:cNvSpPr txBox="1"/>
          <p:nvPr/>
        </p:nvSpPr>
        <p:spPr>
          <a:xfrm>
            <a:off x="1295400" y="4024780"/>
            <a:ext cx="15481852" cy="491194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nSpc>
                <a:spcPct val="107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otvarati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nikakve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privitke</a:t>
            </a:r>
            <a:r>
              <a:rPr lang="es-ES" sz="2400" b="1" dirty="0">
                <a:effectLst/>
                <a:latin typeface="+mn-lt"/>
                <a:ea typeface="Yu Mincho" panose="02020400000000000000" pitchFamily="18" charset="-128"/>
                <a:cs typeface="Arial" panose="020B0604020202020204" pitchFamily="34" charset="0"/>
              </a:rPr>
              <a:t>: </a:t>
            </a:r>
            <a:r>
              <a:rPr lang="es-ES" sz="2400" dirty="0">
                <a:effectLst/>
                <a:latin typeface="+mn-lt"/>
                <a:ea typeface="Yu Mincho" panose="02020400000000000000" pitchFamily="18" charset="-128"/>
                <a:cs typeface="Arial" panose="020B0604020202020204" pitchFamily="34" charset="0"/>
              </a:rPr>
              <a:t>Ne </a:t>
            </a:r>
            <a:r>
              <a:rPr lang="es-ES" sz="2400" dirty="0" err="1">
                <a:effectLst/>
                <a:latin typeface="+mn-lt"/>
                <a:ea typeface="Yu Mincho" panose="02020400000000000000" pitchFamily="18" charset="-128"/>
                <a:cs typeface="Arial" panose="020B0604020202020204" pitchFamily="34" charset="0"/>
              </a:rPr>
              <a:t>otvarajte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privitke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očekujete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su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nepoznatog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kontakta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posebno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imaju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ekstenziju</a:t>
            </a:r>
            <a:r>
              <a:rPr lang="es-ES" sz="2400" dirty="0">
                <a:effectLst/>
                <a:latin typeface="+mn-lt"/>
                <a:ea typeface="Yu Mincho" panose="02020400000000000000" pitchFamily="18" charset="-128"/>
                <a:cs typeface="Arial" panose="020B0604020202020204" pitchFamily="34" charset="0"/>
              </a:rPr>
              <a:t> .exe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.zip.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čini</a:t>
            </a:r>
            <a:r>
              <a:rPr lang="es-ES" sz="2400" dirty="0">
                <a:effectLst/>
                <a:latin typeface="+mn-lt"/>
                <a:ea typeface="Yu Mincho" panose="02020400000000000000" pitchFamily="18" charset="-128"/>
                <a:cs typeface="Arial" panose="020B0604020202020204" pitchFamily="34" charset="0"/>
              </a:rPr>
              <a:t> da je </a:t>
            </a:r>
            <a:r>
              <a:rPr lang="es-ES" sz="2400" dirty="0" err="1">
                <a:effectLst/>
                <a:latin typeface="+mn-lt"/>
                <a:ea typeface="Yu Mincho" panose="02020400000000000000" pitchFamily="18" charset="-128"/>
                <a:cs typeface="Arial" panose="020B0604020202020204" pitchFamily="34" charset="0"/>
              </a:rPr>
              <a:t>datoteka</a:t>
            </a:r>
            <a:r>
              <a:rPr lang="es-ES" sz="2400" dirty="0">
                <a:effectLst/>
                <a:latin typeface="+mn-lt"/>
                <a:ea typeface="Yu Mincho" panose="02020400000000000000" pitchFamily="18" charset="-128"/>
                <a:cs typeface="Arial" panose="020B0604020202020204" pitchFamily="34" charset="0"/>
              </a:rPr>
              <a:t>(e)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prijatelja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člana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obitelji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zamolite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ih</a:t>
            </a:r>
            <a:r>
              <a:rPr lang="es-ES" sz="2400" dirty="0">
                <a:effectLst/>
                <a:latin typeface="+mn-lt"/>
                <a:ea typeface="Yu Mincho" panose="02020400000000000000" pitchFamily="18" charset="-128"/>
                <a:cs typeface="Arial" panose="020B0604020202020204" pitchFamily="34" charset="0"/>
              </a:rPr>
              <a:t> da </a:t>
            </a:r>
            <a:r>
              <a:rPr lang="es-ES" sz="2400" dirty="0" err="1">
                <a:effectLst/>
                <a:latin typeface="+mn-lt"/>
                <a:ea typeface="Yu Mincho" panose="02020400000000000000" pitchFamily="18" charset="-128"/>
                <a:cs typeface="Arial" panose="020B0604020202020204" pitchFamily="34" charset="0"/>
              </a:rPr>
              <a:t>provjeri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jesu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nešto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poslali</a:t>
            </a:r>
            <a:r>
              <a:rPr lang="es-ES" sz="2400" dirty="0">
                <a:effectLst/>
                <a:latin typeface="+mn-lt"/>
                <a:ea typeface="Yu Mincho" panose="02020400000000000000" pitchFamily="18" charset="-128"/>
                <a:cs typeface="Arial" panose="020B0604020202020204" pitchFamily="34" charset="0"/>
              </a:rPr>
              <a:t>. Ovo </a:t>
            </a:r>
            <a:r>
              <a:rPr lang="es-ES" sz="2400" dirty="0" err="1">
                <a:effectLst/>
                <a:latin typeface="+mn-lt"/>
                <a:ea typeface="Yu Mincho" panose="02020400000000000000" pitchFamily="18" charset="-128"/>
                <a:cs typeface="Arial" panose="020B0604020202020204" pitchFamily="34" charset="0"/>
              </a:rPr>
              <a:t>sigurnosno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pravilo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također</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odnosi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privitke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poslane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putem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tekstualnih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poruka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društvenih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medija</a:t>
            </a:r>
            <a:r>
              <a:rPr lang="es-ES" sz="2400" dirty="0">
                <a:effectLst/>
                <a:latin typeface="+mn-lt"/>
                <a:ea typeface="Yu Mincho" panose="02020400000000000000" pitchFamily="18" charset="-128"/>
                <a:cs typeface="Arial" panose="020B0604020202020204" pitchFamily="34" charset="0"/>
              </a:rPr>
              <a:t>.</a:t>
            </a:r>
            <a:endParaRPr lang="es-ES" sz="2400" b="1" dirty="0">
              <a:effectLst/>
              <a:latin typeface="+mn-lt"/>
              <a:ea typeface="Yu Mincho" panose="02020400000000000000" pitchFamily="18" charset="-128"/>
              <a:cs typeface="Arial" panose="020B0604020202020204" pitchFamily="34" charset="0"/>
            </a:endParaRPr>
          </a:p>
          <a:p>
            <a:pPr>
              <a:lnSpc>
                <a:spcPct val="107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kliktati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skočne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prozore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svom</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telefonu</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ili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računalu</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Uobičajena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skočna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smicalica</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softver</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zastrašivanje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skočna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upozorenja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a:t>
            </a:r>
            <a:r>
              <a:rPr lang="es-ES" sz="2400" dirty="0">
                <a:effectLst/>
                <a:latin typeface="+mn-lt"/>
                <a:ea typeface="Yu Mincho" panose="02020400000000000000" pitchFamily="18" charset="-128"/>
                <a:cs typeface="Arial" panose="020B0604020202020204" pitchFamily="34" charset="0"/>
              </a:rPr>
              <a:t> vas </a:t>
            </a:r>
            <a:r>
              <a:rPr lang="es-ES" sz="2400" dirty="0" err="1">
                <a:effectLst/>
                <a:latin typeface="+mn-lt"/>
                <a:ea typeface="Yu Mincho" panose="02020400000000000000" pitchFamily="18" charset="-128"/>
                <a:cs typeface="Arial" panose="020B0604020202020204" pitchFamily="34" charset="0"/>
              </a:rPr>
              <a:t>zastrašio</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natjerao</a:t>
            </a:r>
            <a:r>
              <a:rPr lang="es-ES" sz="2400" dirty="0">
                <a:effectLst/>
                <a:latin typeface="+mn-lt"/>
                <a:ea typeface="Yu Mincho" panose="02020400000000000000" pitchFamily="18" charset="-128"/>
                <a:cs typeface="Arial" panose="020B0604020202020204" pitchFamily="34" charset="0"/>
              </a:rPr>
              <a:t> vas da </a:t>
            </a:r>
            <a:r>
              <a:rPr lang="es-ES" sz="2400" dirty="0" err="1">
                <a:effectLst/>
                <a:latin typeface="+mn-lt"/>
                <a:ea typeface="Yu Mincho" panose="02020400000000000000" pitchFamily="18" charset="-128"/>
                <a:cs typeface="Arial" panose="020B0604020202020204" pitchFamily="34" charset="0"/>
              </a:rPr>
              <a:t>preuzmete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platite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lažni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prerušen</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prava </a:t>
            </a:r>
            <a:r>
              <a:rPr lang="es-ES" sz="2400" dirty="0" err="1">
                <a:effectLst/>
                <a:latin typeface="+mn-lt"/>
                <a:ea typeface="Yu Mincho" panose="02020400000000000000" pitchFamily="18" charset="-128"/>
                <a:cs typeface="Arial" panose="020B0604020202020204" pitchFamily="34" charset="0"/>
              </a:rPr>
              <a:t>zaštita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kibernetičke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primjer</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pojavit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će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upozorenje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vas </a:t>
            </a:r>
            <a:r>
              <a:rPr lang="es-ES" sz="2400" dirty="0" err="1">
                <a:effectLst/>
                <a:latin typeface="+mn-lt"/>
                <a:ea typeface="Yu Mincho" panose="02020400000000000000" pitchFamily="18" charset="-128"/>
                <a:cs typeface="Arial" panose="020B0604020202020204" pitchFamily="34" charset="0"/>
              </a:rPr>
              <a:t>obavještava</a:t>
            </a:r>
            <a:r>
              <a:rPr lang="es-ES" sz="2400" dirty="0">
                <a:effectLst/>
                <a:latin typeface="+mn-lt"/>
                <a:ea typeface="Yu Mincho" panose="02020400000000000000" pitchFamily="18" charset="-128"/>
                <a:cs typeface="Arial" panose="020B0604020202020204" pitchFamily="34" charset="0"/>
              </a:rPr>
              <a:t> da je </a:t>
            </a:r>
            <a:r>
              <a:rPr lang="es-ES" sz="2400" dirty="0" err="1">
                <a:effectLst/>
                <a:latin typeface="+mn-lt"/>
                <a:ea typeface="Yu Mincho" panose="02020400000000000000" pitchFamily="18" charset="-128"/>
                <a:cs typeface="Arial" panose="020B0604020202020204" pitchFamily="34" charset="0"/>
              </a:rPr>
              <a:t>vaš</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ugrožen</a:t>
            </a:r>
            <a:r>
              <a:rPr lang="es-ES" sz="2400" dirty="0">
                <a:effectLst/>
                <a:latin typeface="+mn-lt"/>
                <a:ea typeface="Yu Mincho" panose="02020400000000000000" pitchFamily="18" charset="-128"/>
                <a:cs typeface="Arial" panose="020B0604020202020204" pitchFamily="34" charset="0"/>
              </a:rPr>
              <a:t> i da </a:t>
            </a:r>
            <a:r>
              <a:rPr lang="es-ES" sz="2400" dirty="0" err="1">
                <a:effectLst/>
                <a:latin typeface="+mn-lt"/>
                <a:ea typeface="Yu Mincho" panose="02020400000000000000" pitchFamily="18" charset="-128"/>
                <a:cs typeface="Arial" panose="020B0604020202020204" pitchFamily="34" charset="0"/>
              </a:rPr>
              <a:t>ga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treba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popraviti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nazovete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podršku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prevaranti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mogu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zatražiti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pristup</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računalu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daljinu</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zatražiti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naknadu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Druga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tehnika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zlonamjernog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a:t>
            </a:r>
            <a:r>
              <a:rPr lang="es-ES" sz="2400" dirty="0">
                <a:effectLst/>
                <a:latin typeface="+mn-lt"/>
                <a:ea typeface="Yu Mincho" panose="02020400000000000000" pitchFamily="18" charset="-128"/>
                <a:cs typeface="Arial" panose="020B0604020202020204" pitchFamily="34" charset="0"/>
              </a:rPr>
              <a:t> je </a:t>
            </a:r>
            <a:r>
              <a:rPr lang="es-ES" sz="2400" dirty="0" err="1">
                <a:effectLst/>
                <a:latin typeface="+mn-lt"/>
                <a:ea typeface="Yu Mincho" panose="02020400000000000000" pitchFamily="18" charset="-128"/>
                <a:cs typeface="Arial" panose="020B0604020202020204" pitchFamily="34" charset="0"/>
              </a:rPr>
              <a:t>korištenje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varljivih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gumba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Zatvori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"X", </a:t>
            </a:r>
            <a:r>
              <a:rPr lang="es-ES" sz="2400" dirty="0" err="1">
                <a:effectLst/>
                <a:latin typeface="+mn-lt"/>
                <a:ea typeface="Yu Mincho" panose="02020400000000000000" pitchFamily="18" charset="-128"/>
                <a:cs typeface="Arial" panose="020B0604020202020204" pitchFamily="34" charset="0"/>
              </a:rPr>
              <a:t>koji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automatski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instaliraju</a:t>
            </a:r>
            <a:r>
              <a:rPr lang="es-ES" sz="2400" dirty="0">
                <a:effectLst/>
                <a:latin typeface="+mn-lt"/>
                <a:ea typeface="Yu Mincho" panose="02020400000000000000" pitchFamily="18" charset="-128"/>
                <a:cs typeface="Arial" panose="020B0604020202020204" pitchFamily="34" charset="0"/>
              </a:rPr>
              <a:t> virus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klikne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njih</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Cerrar con relleno sólido">
            <a:extLst>
              <a:ext uri="{FF2B5EF4-FFF2-40B4-BE49-F238E27FC236}">
                <a16:creationId xmlns:a16="http://schemas.microsoft.com/office/drawing/2014/main" id="{5DAD2A4F-AF78-87FE-B582-3B812F3E4A5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09559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5003801" y="3724674"/>
            <a:ext cx="7921169"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4800" b="1" dirty="0">
                <a:solidFill>
                  <a:schemeClr val="tx1"/>
                </a:solidFill>
                <a:latin typeface="+mn-lt"/>
                <a:ea typeface="Helvetica Neue"/>
                <a:cs typeface="Helvetica Neue"/>
                <a:sym typeface="Helvetica Neue"/>
              </a:rPr>
              <a:t>Dodatan dio: Što treba i što ne treba raditi kada niste na mreži (offline)</a:t>
            </a:r>
            <a:endParaRPr lang="hr-HR" sz="4800" dirty="0">
              <a:solidFill>
                <a:schemeClr val="tx1"/>
              </a:solidFill>
              <a:latin typeface="+mn-lt"/>
            </a:endParaRPr>
          </a:p>
        </p:txBody>
      </p:sp>
      <p:sp>
        <p:nvSpPr>
          <p:cNvPr id="113" name="Google Shape;113;p5"/>
          <p:cNvSpPr txBox="1"/>
          <p:nvPr/>
        </p:nvSpPr>
        <p:spPr>
          <a:xfrm>
            <a:off x="5363030" y="2531443"/>
            <a:ext cx="756194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3</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9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612111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Dodatan dio: Što treba i što ne treba raditi offline</a:t>
            </a:r>
            <a:endParaRPr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uređaji</a:t>
            </a:r>
            <a:endParaRPr lang="en-US" sz="2800" dirty="0">
              <a:solidFill>
                <a:srgbClr val="00CCFF"/>
              </a:solidFill>
              <a:latin typeface="+mn-lt"/>
            </a:endParaRPr>
          </a:p>
        </p:txBody>
      </p:sp>
      <p:sp>
        <p:nvSpPr>
          <p:cNvPr id="120" name="Google Shape;120;p6"/>
          <p:cNvSpPr txBox="1"/>
          <p:nvPr/>
        </p:nvSpPr>
        <p:spPr>
          <a:xfrm>
            <a:off x="1295400" y="4024780"/>
            <a:ext cx="16157713" cy="299154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Zaključajte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svoje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uređaje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Pobrinite</a:t>
            </a:r>
            <a:r>
              <a:rPr lang="es-ES" sz="2400" dirty="0">
                <a:effectLst/>
                <a:latin typeface="+mn-lt"/>
                <a:ea typeface="Yu Mincho" panose="02020400000000000000" pitchFamily="18" charset="-128"/>
                <a:cs typeface="Arial" panose="020B0604020202020204" pitchFamily="34" charset="0"/>
              </a:rPr>
              <a:t> se da se </a:t>
            </a:r>
            <a:r>
              <a:rPr lang="es-ES" sz="2400" dirty="0" err="1">
                <a:effectLst/>
                <a:latin typeface="+mn-lt"/>
                <a:ea typeface="Yu Mincho" panose="02020400000000000000" pitchFamily="18" charset="-128"/>
                <a:cs typeface="Arial" panose="020B0604020202020204" pitchFamily="34" charset="0"/>
              </a:rPr>
              <a:t>uređaji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pristupom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osjetljivim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informacijama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automatski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zaključavaju</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zahtijevaju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lozinku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ponovnu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aktivaciju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jeste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konfigurirali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kućni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Wi</a:t>
            </a:r>
            <a:r>
              <a:rPr lang="es-ES" sz="2400" dirty="0">
                <a:effectLst/>
                <a:latin typeface="+mn-lt"/>
                <a:ea typeface="Yu Mincho" panose="02020400000000000000" pitchFamily="18" charset="-128"/>
                <a:cs typeface="Arial" panose="020B0604020202020204" pitchFamily="34" charset="0"/>
              </a:rPr>
              <a:t>-Fi </a:t>
            </a:r>
            <a:r>
              <a:rPr lang="es-ES" sz="2400" dirty="0" err="1">
                <a:effectLst/>
                <a:latin typeface="+mn-lt"/>
                <a:ea typeface="Yu Mincho" panose="02020400000000000000" pitchFamily="18" charset="-128"/>
                <a:cs typeface="Arial" panose="020B0604020202020204" pitchFamily="34" charset="0"/>
              </a:rPr>
              <a:t>usmjerivač</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pristupne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točke</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jedinstvenim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korisničkim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imenima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lozinkama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nisu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zadane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Čuvajte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uređaje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sigurnima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Provjerite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jesu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digitalni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pametnih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telefona</a:t>
            </a:r>
            <a:r>
              <a:rPr lang="es-ES" sz="2400" dirty="0">
                <a:effectLst/>
                <a:latin typeface="+mn-lt"/>
                <a:ea typeface="Yu Mincho" panose="02020400000000000000" pitchFamily="18" charset="-128"/>
                <a:cs typeface="Arial" panose="020B0604020202020204" pitchFamily="34" charset="0"/>
              </a:rPr>
              <a:t>, tableta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prijenosnih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računala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fizički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Čuvajte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sigurnom</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zaštićenom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mjestu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nisu</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uporabi</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CF217495-5357-5481-856B-2643178A9B1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612111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Dodatan dio: Što treba i što ne treba raditi offline</a:t>
            </a:r>
            <a:endParaRPr lang="hr-HR" sz="4800"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uređaji</a:t>
            </a:r>
            <a:endParaRPr lang="en-US" sz="2800" dirty="0">
              <a:solidFill>
                <a:srgbClr val="00CCFF"/>
              </a:solidFill>
              <a:latin typeface="+mn-lt"/>
            </a:endParaRPr>
          </a:p>
        </p:txBody>
      </p:sp>
      <p:sp>
        <p:nvSpPr>
          <p:cNvPr id="120" name="Google Shape;120;p6"/>
          <p:cNvSpPr txBox="1"/>
          <p:nvPr/>
        </p:nvSpPr>
        <p:spPr>
          <a:xfrm>
            <a:off x="1295400" y="4024780"/>
            <a:ext cx="16157713" cy="477049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00B050"/>
                </a:solidFill>
                <a:effectLst/>
                <a:latin typeface="+mn-lt"/>
                <a:ea typeface="Yu Mincho" panose="02020400000000000000" pitchFamily="18" charset="-128"/>
                <a:cs typeface="Arial" panose="020B0604020202020204" pitchFamily="34" charset="0"/>
              </a:rPr>
              <a:t>	</a:t>
            </a:r>
            <a:r>
              <a:rPr lang="en-US" sz="2400" b="1" dirty="0" err="1">
                <a:solidFill>
                  <a:srgbClr val="00B050"/>
                </a:solidFill>
                <a:effectLst/>
                <a:latin typeface="+mn-lt"/>
                <a:ea typeface="Yu Mincho" panose="02020400000000000000" pitchFamily="18" charset="-128"/>
                <a:cs typeface="Arial" panose="020B0604020202020204" pitchFamily="34" charset="0"/>
              </a:rPr>
              <a:t>Što</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treba</a:t>
            </a:r>
            <a:r>
              <a:rPr lang="en-US" sz="2400" b="1" dirty="0">
                <a:solidFill>
                  <a:srgbClr val="00B050"/>
                </a:solidFill>
                <a:latin typeface="+mn-lt"/>
                <a:ea typeface="Yu Mincho" panose="02020400000000000000" pitchFamily="18" charset="-128"/>
                <a:cs typeface="Arial" panose="020B0604020202020204" pitchFamily="34" charset="0"/>
              </a:rPr>
              <a:t> </a:t>
            </a:r>
            <a:r>
              <a:rPr lang="en-US" sz="2400" b="1" dirty="0" err="1">
                <a:solidFill>
                  <a:srgbClr val="00B050"/>
                </a:solidFill>
                <a:latin typeface="+mn-lt"/>
                <a:ea typeface="Yu Mincho" panose="02020400000000000000" pitchFamily="18" charset="-128"/>
                <a:cs typeface="Arial" panose="020B0604020202020204" pitchFamily="34" charset="0"/>
              </a:rPr>
              <a:t>raditi</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Redovito</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ažurirajte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softver</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Održavajte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operativni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sustav</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aplikacije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ažuriranima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Ažuriranja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često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uključuju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važne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sigurnosne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zakrpe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pomažu</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zaštiti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ranjivosti</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osiguravaju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optimalne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performanse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Omogući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praćenje</a:t>
            </a:r>
            <a:r>
              <a:rPr lang="es-ES" sz="2400" b="1" dirty="0">
                <a:effectLst/>
                <a:latin typeface="+mn-lt"/>
                <a:ea typeface="Yu Mincho" panose="02020400000000000000" pitchFamily="18" charset="-128"/>
                <a:cs typeface="Arial" panose="020B0604020202020204" pitchFamily="34" charset="0"/>
              </a:rPr>
              <a:t> i </a:t>
            </a:r>
            <a:r>
              <a:rPr lang="es-ES" sz="2400" b="1" dirty="0" err="1">
                <a:effectLst/>
                <a:latin typeface="+mn-lt"/>
                <a:ea typeface="Yu Mincho" panose="02020400000000000000" pitchFamily="18" charset="-128"/>
                <a:cs typeface="Arial" panose="020B0604020202020204" pitchFamily="34" charset="0"/>
              </a:rPr>
              <a:t>zaključavanje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daljinu</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Aktivirajte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značajke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praćenja</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zaključavanja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daljinu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ako</a:t>
            </a:r>
            <a:r>
              <a:rPr lang="es-ES" sz="2400" dirty="0">
                <a:effectLst/>
                <a:latin typeface="+mn-lt"/>
                <a:ea typeface="Yu Mincho" panose="02020400000000000000" pitchFamily="18" charset="-128"/>
                <a:cs typeface="Arial" panose="020B0604020202020204" pitchFamily="34" charset="0"/>
              </a:rPr>
              <a:t> su </a:t>
            </a:r>
            <a:r>
              <a:rPr lang="es-ES" sz="2400" dirty="0" err="1">
                <a:effectLst/>
                <a:latin typeface="+mn-lt"/>
                <a:ea typeface="Yu Mincho" panose="02020400000000000000" pitchFamily="18" charset="-128"/>
                <a:cs typeface="Arial" panose="020B0604020202020204" pitchFamily="34" charset="0"/>
              </a:rPr>
              <a:t>dostupne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omogućuje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lociranje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vašeg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zaključavanje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daljinu</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slučaju</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gubitka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krađe</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Sigurno</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zbrinite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stare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uređaje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Kada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odlažete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stare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digitalne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osigurajte</a:t>
            </a:r>
            <a:r>
              <a:rPr lang="es-ES" sz="2400" dirty="0">
                <a:effectLst/>
                <a:latin typeface="+mn-lt"/>
                <a:ea typeface="Yu Mincho" panose="02020400000000000000" pitchFamily="18" charset="-128"/>
                <a:cs typeface="Arial" panose="020B0604020202020204" pitchFamily="34" charset="0"/>
              </a:rPr>
              <a:t> da su </a:t>
            </a:r>
            <a:r>
              <a:rPr lang="es-ES" sz="2400" dirty="0" err="1">
                <a:effectLst/>
                <a:latin typeface="+mn-lt"/>
                <a:ea typeface="Yu Mincho" panose="02020400000000000000" pitchFamily="18" charset="-128"/>
                <a:cs typeface="Arial" panose="020B0604020202020204" pitchFamily="34" charset="0"/>
              </a:rPr>
              <a:t>svi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osobni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podaci</a:t>
            </a:r>
            <a:r>
              <a:rPr lang="es-ES" sz="2400" dirty="0">
                <a:effectLst/>
                <a:latin typeface="+mn-lt"/>
                <a:ea typeface="Yu Mincho" panose="02020400000000000000" pitchFamily="18" charset="-128"/>
                <a:cs typeface="Arial" panose="020B0604020202020204" pitchFamily="34" charset="0"/>
              </a:rPr>
              <a:t> u </a:t>
            </a:r>
            <a:r>
              <a:rPr lang="es-ES" sz="2400" dirty="0" err="1">
                <a:effectLst/>
                <a:latin typeface="+mn-lt"/>
                <a:ea typeface="Yu Mincho" panose="02020400000000000000" pitchFamily="18" charset="-128"/>
                <a:cs typeface="Arial" panose="020B0604020202020204" pitchFamily="34" charset="0"/>
              </a:rPr>
              <a:t>potpunosti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izbrisani</a:t>
            </a:r>
            <a:r>
              <a:rPr lang="es-ES" sz="2400" dirty="0">
                <a:effectLst/>
                <a:latin typeface="+mn-lt"/>
                <a:ea typeface="Yu Mincho" panose="02020400000000000000" pitchFamily="18" charset="-128"/>
                <a:cs typeface="Arial" panose="020B0604020202020204" pitchFamily="34" charset="0"/>
              </a:rPr>
              <a:t> s </a:t>
            </a:r>
            <a:r>
              <a:rPr lang="es-ES" sz="2400" dirty="0" err="1">
                <a:effectLst/>
                <a:latin typeface="+mn-lt"/>
                <a:ea typeface="Yu Mincho" panose="02020400000000000000" pitchFamily="18" charset="-128"/>
                <a:cs typeface="Arial" panose="020B0604020202020204" pitchFamily="34" charset="0"/>
              </a:rPr>
              <a:t>uređaja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Izvršite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vraćanje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tvorničke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postavke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koristite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specijalizirani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softver</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brisanje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podataka</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Marca de verificación con relleno sólido">
            <a:extLst>
              <a:ext uri="{FF2B5EF4-FFF2-40B4-BE49-F238E27FC236}">
                <a16:creationId xmlns:a16="http://schemas.microsoft.com/office/drawing/2014/main" id="{7C0B81F1-39EB-8298-126C-84A9F4D8D19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77085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66060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Dodatan dio: Što treba i što ne treba raditi offline</a:t>
            </a:r>
            <a:endParaRPr lang="hr-HR" sz="4800"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uređaji</a:t>
            </a:r>
            <a:endParaRPr lang="en-US" dirty="0">
              <a:solidFill>
                <a:srgbClr val="00CCFF"/>
              </a:solidFill>
              <a:latin typeface="+mn-lt"/>
            </a:endParaRPr>
          </a:p>
        </p:txBody>
      </p:sp>
      <p:sp>
        <p:nvSpPr>
          <p:cNvPr id="120" name="Google Shape;120;p6"/>
          <p:cNvSpPr txBox="1"/>
          <p:nvPr/>
        </p:nvSpPr>
        <p:spPr>
          <a:xfrm>
            <a:off x="1295400" y="4024780"/>
            <a:ext cx="16157713" cy="299154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Što</a:t>
            </a:r>
            <a:r>
              <a:rPr lang="en-US" sz="2400" b="1" dirty="0">
                <a:solidFill>
                  <a:srgbClr val="C00000"/>
                </a:solidFill>
                <a:effectLst/>
                <a:latin typeface="+mn-lt"/>
                <a:ea typeface="Yu Mincho" panose="02020400000000000000" pitchFamily="18" charset="-128"/>
                <a:cs typeface="Arial" panose="020B0604020202020204" pitchFamily="34" charset="0"/>
              </a:rPr>
              <a:t> ne </a:t>
            </a:r>
            <a:r>
              <a:rPr lang="en-US" sz="2400" b="1" dirty="0" err="1">
                <a:solidFill>
                  <a:srgbClr val="C00000"/>
                </a:solidFill>
                <a:effectLst/>
                <a:latin typeface="+mn-lt"/>
                <a:ea typeface="Yu Mincho" panose="02020400000000000000" pitchFamily="18" charset="-128"/>
                <a:cs typeface="Arial" panose="020B0604020202020204" pitchFamily="34" charset="0"/>
              </a:rPr>
              <a:t>treba</a:t>
            </a:r>
            <a:r>
              <a:rPr lang="en-US" sz="2400" b="1" dirty="0">
                <a:solidFill>
                  <a:srgbClr val="C00000"/>
                </a:solidFill>
                <a:effectLst/>
                <a:latin typeface="+mn-lt"/>
                <a:ea typeface="Yu Mincho" panose="02020400000000000000" pitchFamily="18" charset="-128"/>
                <a:cs typeface="Arial" panose="020B0604020202020204" pitchFamily="34" charset="0"/>
              </a:rPr>
              <a:t> </a:t>
            </a:r>
            <a:r>
              <a:rPr lang="en-US" sz="2400" b="1" dirty="0" err="1">
                <a:solidFill>
                  <a:srgbClr val="C00000"/>
                </a:solidFill>
                <a:effectLst/>
                <a:latin typeface="+mn-lt"/>
                <a:ea typeface="Yu Mincho" panose="02020400000000000000" pitchFamily="18" charset="-128"/>
                <a:cs typeface="Arial" panose="020B0604020202020204" pitchFamily="34" charset="0"/>
              </a:rPr>
              <a:t>raditi</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s-ES" sz="2400" b="1" dirty="0">
                <a:effectLst/>
                <a:latin typeface="+mn-lt"/>
                <a:ea typeface="Yu Mincho" panose="02020400000000000000" pitchFamily="18" charset="-128"/>
                <a:cs typeface="Arial" panose="020B0604020202020204" pitchFamily="34" charset="0"/>
              </a:rPr>
              <a:t>Ne </a:t>
            </a:r>
            <a:r>
              <a:rPr lang="es-ES" sz="2400" b="1" dirty="0" err="1">
                <a:effectLst/>
                <a:latin typeface="+mn-lt"/>
                <a:ea typeface="Yu Mincho" panose="02020400000000000000" pitchFamily="18" charset="-128"/>
                <a:cs typeface="Arial" panose="020B0604020202020204" pitchFamily="34" charset="0"/>
              </a:rPr>
              <a:t>ostavljajte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uređaje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bez</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nadzora</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ostavljati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svoje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digitalne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uređaje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bez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nadzora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javnim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mjestima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poput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kafića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javnog</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prijevoza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Uvijek</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držite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dohvat</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ruke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sigurnom</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mjestu</a:t>
            </a:r>
            <a:r>
              <a:rPr lang="es-ES" sz="24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es-ES" sz="2400" b="1" dirty="0" err="1">
                <a:effectLst/>
                <a:latin typeface="+mn-lt"/>
                <a:ea typeface="Yu Mincho" panose="02020400000000000000" pitchFamily="18" charset="-128"/>
                <a:cs typeface="Arial" panose="020B0604020202020204" pitchFamily="34" charset="0"/>
              </a:rPr>
              <a:t>Nemojte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instalirati</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neautorizirane</a:t>
            </a:r>
            <a:r>
              <a:rPr lang="es-ES" sz="2400" b="1" dirty="0">
                <a:effectLst/>
                <a:latin typeface="+mn-lt"/>
                <a:ea typeface="Yu Mincho" panose="02020400000000000000" pitchFamily="18" charset="-128"/>
                <a:cs typeface="Arial" panose="020B0604020202020204" pitchFamily="34" charset="0"/>
              </a:rPr>
              <a:t> </a:t>
            </a:r>
            <a:r>
              <a:rPr lang="es-ES" sz="2400" b="1" dirty="0" err="1">
                <a:effectLst/>
                <a:latin typeface="+mn-lt"/>
                <a:ea typeface="Yu Mincho" panose="02020400000000000000" pitchFamily="18" charset="-128"/>
                <a:cs typeface="Arial" panose="020B0604020202020204" pitchFamily="34" charset="0"/>
              </a:rPr>
              <a:t>aplikacije</a:t>
            </a:r>
            <a:r>
              <a:rPr lang="es-ES" sz="2400" b="1"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Izbjegavajte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preuzimanje</a:t>
            </a:r>
            <a:r>
              <a:rPr lang="es-ES" sz="2400" dirty="0">
                <a:effectLst/>
                <a:latin typeface="+mn-lt"/>
                <a:ea typeface="Yu Mincho" panose="02020400000000000000" pitchFamily="18" charset="-128"/>
                <a:cs typeface="Arial" panose="020B0604020202020204" pitchFamily="34" charset="0"/>
              </a:rPr>
              <a:t> i </a:t>
            </a:r>
            <a:r>
              <a:rPr lang="es-ES" sz="2400" dirty="0" err="1">
                <a:effectLst/>
                <a:latin typeface="+mn-lt"/>
                <a:ea typeface="Yu Mincho" panose="02020400000000000000" pitchFamily="18" charset="-128"/>
                <a:cs typeface="Arial" panose="020B0604020202020204" pitchFamily="34" charset="0"/>
              </a:rPr>
              <a:t>instaliranje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aplikacija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nepouzdanih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izvora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Držite</a:t>
            </a:r>
            <a:r>
              <a:rPr lang="es-ES" sz="2400" dirty="0">
                <a:effectLst/>
                <a:latin typeface="+mn-lt"/>
                <a:ea typeface="Yu Mincho" panose="02020400000000000000" pitchFamily="18" charset="-128"/>
                <a:cs typeface="Arial" panose="020B0604020202020204" pitchFamily="34" charset="0"/>
              </a:rPr>
              <a:t> se </a:t>
            </a:r>
            <a:r>
              <a:rPr lang="es-ES" sz="2400" dirty="0" err="1">
                <a:effectLst/>
                <a:latin typeface="+mn-lt"/>
                <a:ea typeface="Yu Mincho" panose="02020400000000000000" pitchFamily="18" charset="-128"/>
                <a:cs typeface="Arial" panose="020B0604020202020204" pitchFamily="34" charset="0"/>
              </a:rPr>
              <a:t>službenih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trgovina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aplikacijama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kao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što</a:t>
            </a:r>
            <a:r>
              <a:rPr lang="es-ES" sz="2400" dirty="0">
                <a:effectLst/>
                <a:latin typeface="+mn-lt"/>
                <a:ea typeface="Yu Mincho" panose="02020400000000000000" pitchFamily="18" charset="-128"/>
                <a:cs typeface="Arial" panose="020B0604020202020204" pitchFamily="34" charset="0"/>
              </a:rPr>
              <a:t> su Google Play Store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Apple App Store, </a:t>
            </a:r>
            <a:r>
              <a:rPr lang="es-ES" sz="2400" dirty="0" err="1">
                <a:effectLst/>
                <a:latin typeface="+mn-lt"/>
                <a:ea typeface="Yu Mincho" panose="02020400000000000000" pitchFamily="18" charset="-128"/>
                <a:cs typeface="Arial" panose="020B0604020202020204" pitchFamily="34" charset="0"/>
              </a:rPr>
              <a:t>kako</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biste</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smanjili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rizik</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od</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preuzimanja</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zlonamjernih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ili</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krivotvorenih</a:t>
            </a:r>
            <a:r>
              <a:rPr lang="es-ES" sz="2400" dirty="0">
                <a:effectLst/>
                <a:latin typeface="+mn-lt"/>
                <a:ea typeface="Yu Mincho" panose="02020400000000000000" pitchFamily="18" charset="-128"/>
                <a:cs typeface="Arial" panose="020B0604020202020204" pitchFamily="34" charset="0"/>
              </a:rPr>
              <a:t> </a:t>
            </a:r>
            <a:r>
              <a:rPr lang="es-ES" sz="2400" dirty="0" err="1">
                <a:effectLst/>
                <a:latin typeface="+mn-lt"/>
                <a:ea typeface="Yu Mincho" panose="02020400000000000000" pitchFamily="18" charset="-128"/>
                <a:cs typeface="Arial" panose="020B0604020202020204" pitchFamily="34" charset="0"/>
              </a:rPr>
              <a:t>aplikacija</a:t>
            </a:r>
            <a:r>
              <a:rPr lang="es-ES" sz="2400" dirty="0">
                <a:effectLst/>
                <a:latin typeface="+mn-lt"/>
                <a:ea typeface="Yu Mincho" panose="02020400000000000000" pitchFamily="18" charset="-128"/>
                <a:cs typeface="Arial" panose="020B0604020202020204" pitchFamily="34" charset="0"/>
              </a:rPr>
              <a:t>.</a:t>
            </a:r>
          </a:p>
        </p:txBody>
      </p:sp>
      <p:pic>
        <p:nvPicPr>
          <p:cNvPr id="2" name="Gráfico 1" descr="Cerrar con relleno sólido">
            <a:extLst>
              <a:ext uri="{FF2B5EF4-FFF2-40B4-BE49-F238E27FC236}">
                <a16:creationId xmlns:a16="http://schemas.microsoft.com/office/drawing/2014/main" id="{E61D005C-A375-773B-C6C0-825F59144BF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408490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20" y="652324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5" cy="2308324"/>
            <a:chOff x="1251964" y="2385437"/>
            <a:chExt cx="5674753"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91"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potrebno</a:t>
              </a:r>
              <a:r>
                <a:rPr lang="en-US" sz="1800" dirty="0">
                  <a:solidFill>
                    <a:schemeClr val="dk1"/>
                  </a:solidFill>
                  <a:latin typeface="+mn-lt"/>
                  <a:ea typeface="Helvetica Neue"/>
                  <a:cs typeface="Helvetica Neue"/>
                  <a:sym typeface="Helvetica Neue"/>
                </a:rPr>
                <a:t> za Wi-Fi </a:t>
              </a:r>
              <a:r>
                <a:rPr lang="en-US" sz="1800" dirty="0" err="1">
                  <a:solidFill>
                    <a:schemeClr val="dk1"/>
                  </a:solidFill>
                  <a:latin typeface="+mn-lt"/>
                  <a:ea typeface="Helvetica Neue"/>
                  <a:cs typeface="Helvetica Neue"/>
                  <a:sym typeface="Helvetica Neue"/>
                </a:rPr>
                <a:t>vezu</a:t>
              </a:r>
              <a:r>
                <a:rPr lang="en-US" sz="1800" dirty="0">
                  <a:solidFill>
                    <a:schemeClr val="dk1"/>
                  </a:solidFill>
                  <a:latin typeface="+mn-lt"/>
                  <a:ea typeface="Helvetica Neue"/>
                  <a:cs typeface="Helvetica Neue"/>
                  <a:sym typeface="Helvetica Neue"/>
                </a:rPr>
                <a:t> da bi </a:t>
              </a:r>
              <a:r>
                <a:rPr lang="en-US" sz="1800" dirty="0" err="1">
                  <a:solidFill>
                    <a:schemeClr val="dk1"/>
                  </a:solidFill>
                  <a:latin typeface="+mn-lt"/>
                  <a:ea typeface="Helvetica Neue"/>
                  <a:cs typeface="Helvetica Neue"/>
                  <a:sym typeface="Helvetica Neue"/>
                </a:rPr>
                <a:t>bila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sigurna</a:t>
              </a:r>
              <a:r>
                <a:rPr lang="en-US" sz="1800" dirty="0">
                  <a:solidFill>
                    <a:schemeClr val="dk1"/>
                  </a:solidFill>
                  <a:latin typeface="+mn-lt"/>
                  <a:ea typeface="Helvetica Neue"/>
                  <a:cs typeface="Helvetica Neue"/>
                  <a:sym typeface="Helvetica Neue"/>
                </a:rPr>
                <a:t>?</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da </a:t>
              </a:r>
              <a:r>
                <a:rPr lang="en-US" sz="1800" dirty="0" err="1">
                  <a:solidFill>
                    <a:schemeClr val="dk1"/>
                  </a:solidFill>
                  <a:latin typeface="+mn-lt"/>
                  <a:ea typeface="Helvetica Neue"/>
                  <a:cs typeface="Helvetica Neue"/>
                  <a:sym typeface="Helvetica Neue"/>
                </a:rPr>
                <a:t>bude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privatna</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uporabom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zaporke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enkripcije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neograničenu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uporabu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veliku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brzinu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interneta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da Wi-Fi </a:t>
              </a:r>
              <a:r>
                <a:rPr lang="en-US" sz="1800" dirty="0" err="1">
                  <a:solidFill>
                    <a:schemeClr val="dk1"/>
                  </a:solidFill>
                  <a:latin typeface="+mn-lt"/>
                  <a:ea typeface="Helvetica Neue"/>
                  <a:cs typeface="Helvetica Neue"/>
                  <a:sym typeface="Helvetica Neue"/>
                </a:rPr>
                <a:t>veza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bude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javno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dostupna</a:t>
              </a:r>
              <a:r>
                <a:rPr lang="en-US" sz="1800" dirty="0">
                  <a:solidFill>
                    <a:schemeClr val="dk1"/>
                  </a:solidFill>
                  <a:latin typeface="+mn-lt"/>
                  <a:ea typeface="Helvetica Neue"/>
                  <a:cs typeface="Helvetica Neue"/>
                  <a:sym typeface="Helvetica Neue"/>
                </a:rPr>
                <a:t>.</a:t>
              </a:r>
            </a:p>
          </p:txBody>
        </p:sp>
      </p:grpSp>
      <p:sp>
        <p:nvSpPr>
          <p:cNvPr id="190" name="Google Shape;190;p11"/>
          <p:cNvSpPr/>
          <p:nvPr/>
        </p:nvSpPr>
        <p:spPr>
          <a:xfrm>
            <a:off x="1618465" y="6584823"/>
            <a:ext cx="5597792"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možete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prepoznati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potencijalne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pronevjere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prijevare</a:t>
            </a:r>
            <a:r>
              <a:rPr lang="en-US" sz="1800" dirty="0">
                <a:solidFill>
                  <a:schemeClr val="dk1"/>
                </a:solidFill>
                <a:latin typeface="+mn-lt"/>
                <a:ea typeface="Helvetica Neue"/>
                <a:cs typeface="Helvetica Neue"/>
                <a:sym typeface="Helvetica Neue"/>
              </a:rPr>
              <a:t>?</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Zanemarujući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siguronosna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upozorenja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Dijeleći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osobne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financijske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bilo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gdje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Brzo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ulijećući</a:t>
            </a:r>
            <a:r>
              <a:rPr lang="en-US" sz="1800" dirty="0">
                <a:solidFill>
                  <a:schemeClr val="dk1"/>
                </a:solidFill>
                <a:latin typeface="+mn-lt"/>
                <a:ea typeface="Helvetica Neue"/>
                <a:cs typeface="Helvetica Neue"/>
                <a:sym typeface="Helvetica Neue"/>
              </a:rPr>
              <a:t> u </a:t>
            </a:r>
            <a:r>
              <a:rPr lang="en-US" sz="1800" dirty="0" err="1">
                <a:solidFill>
                  <a:schemeClr val="dk1"/>
                </a:solidFill>
                <a:latin typeface="+mn-lt"/>
                <a:ea typeface="Helvetica Neue"/>
                <a:cs typeface="Helvetica Neue"/>
                <a:sym typeface="Helvetica Neue"/>
              </a:rPr>
              <a:t>financijske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obveze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Učeći</a:t>
            </a:r>
            <a:r>
              <a:rPr lang="en-US" sz="1800" dirty="0">
                <a:solidFill>
                  <a:schemeClr val="dk1"/>
                </a:solidFill>
                <a:latin typeface="+mn-lt"/>
                <a:ea typeface="Helvetica Neue"/>
                <a:cs typeface="Helvetica Neue"/>
                <a:sym typeface="Helvetica Neue"/>
              </a:rPr>
              <a:t> o </a:t>
            </a:r>
            <a:r>
              <a:rPr lang="en-US" sz="1800" dirty="0" err="1">
                <a:solidFill>
                  <a:schemeClr val="dk1"/>
                </a:solidFill>
                <a:latin typeface="+mn-lt"/>
                <a:ea typeface="Helvetica Neue"/>
                <a:cs typeface="Helvetica Neue"/>
                <a:sym typeface="Helvetica Neue"/>
              </a:rPr>
              <a:t>uobičajenim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prijevarama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internetu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ostankom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oprezu</a:t>
            </a:r>
            <a:r>
              <a:rPr lang="en-US" sz="1800" dirty="0">
                <a:solidFill>
                  <a:schemeClr val="dk1"/>
                </a:solidFill>
                <a:latin typeface="+mn-lt"/>
                <a:ea typeface="Helvetica Neue"/>
                <a:cs typeface="Helvetica Neue"/>
                <a:sym typeface="Helvetica Neue"/>
              </a:rPr>
              <a:t>.</a:t>
            </a:r>
          </a:p>
        </p:txBody>
      </p:sp>
      <p:sp>
        <p:nvSpPr>
          <p:cNvPr id="191" name="Google Shape;191;p11"/>
          <p:cNvSpPr txBox="1"/>
          <p:nvPr/>
        </p:nvSpPr>
        <p:spPr>
          <a:xfrm>
            <a:off x="1134505" y="2352453"/>
            <a:ext cx="710839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lang="es-ES" sz="4800" dirty="0">
              <a:solidFill>
                <a:schemeClr val="tx1"/>
              </a:solidFill>
              <a:latin typeface="+mn-lt"/>
            </a:endParaRPr>
          </a:p>
        </p:txBody>
      </p:sp>
      <p:sp>
        <p:nvSpPr>
          <p:cNvPr id="192" name="Google Shape;192;p11"/>
          <p:cNvSpPr txBox="1"/>
          <p:nvPr/>
        </p:nvSpPr>
        <p:spPr>
          <a:xfrm>
            <a:off x="1134505" y="3210724"/>
            <a:ext cx="7627853"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600" b="1" dirty="0" err="1">
                <a:solidFill>
                  <a:srgbClr val="00CCFF"/>
                </a:solidFill>
                <a:latin typeface="+mn-lt"/>
                <a:ea typeface="Helvetica Neue"/>
                <a:cs typeface="Helvetica Neue"/>
                <a:sym typeface="Helvetica Neue"/>
              </a:rPr>
              <a:t>Molimo</a:t>
            </a:r>
            <a:r>
              <a:rPr lang="es-ES" sz="2600" b="1" dirty="0">
                <a:solidFill>
                  <a:srgbClr val="00CCFF"/>
                </a:solidFill>
                <a:latin typeface="+mn-lt"/>
                <a:ea typeface="Helvetica Neue"/>
                <a:cs typeface="Helvetica Neue"/>
                <a:sym typeface="Helvetica Neue"/>
              </a:rPr>
              <a:t> da </a:t>
            </a:r>
            <a:r>
              <a:rPr lang="es-ES" sz="2600" b="1" dirty="0" err="1">
                <a:solidFill>
                  <a:srgbClr val="00CCFF"/>
                </a:solidFill>
                <a:latin typeface="+mn-lt"/>
                <a:ea typeface="Helvetica Neue"/>
                <a:cs typeface="Helvetica Neue"/>
                <a:sym typeface="Helvetica Neue"/>
              </a:rPr>
              <a:t>odgovorite</a:t>
            </a:r>
            <a:r>
              <a:rPr lang="es-ES" sz="2600" b="1" dirty="0">
                <a:solidFill>
                  <a:srgbClr val="00CCFF"/>
                </a:solidFill>
                <a:latin typeface="+mn-lt"/>
                <a:ea typeface="Helvetica Neue"/>
                <a:cs typeface="Helvetica Neue"/>
                <a:sym typeface="Helvetica Neue"/>
              </a:rPr>
              <a:t> </a:t>
            </a:r>
            <a:r>
              <a:rPr lang="es-ES" sz="2600" b="1" dirty="0" err="1">
                <a:solidFill>
                  <a:srgbClr val="00CCFF"/>
                </a:solidFill>
                <a:latin typeface="+mn-lt"/>
                <a:ea typeface="Helvetica Neue"/>
                <a:cs typeface="Helvetica Neue"/>
                <a:sym typeface="Helvetica Neue"/>
              </a:rPr>
              <a:t>na</a:t>
            </a:r>
            <a:r>
              <a:rPr lang="es-ES" sz="2600" b="1" dirty="0">
                <a:solidFill>
                  <a:srgbClr val="00CCFF"/>
                </a:solidFill>
                <a:latin typeface="+mn-lt"/>
                <a:ea typeface="Helvetica Neue"/>
                <a:cs typeface="Helvetica Neue"/>
                <a:sym typeface="Helvetica Neue"/>
              </a:rPr>
              <a:t> </a:t>
            </a:r>
            <a:r>
              <a:rPr lang="es-ES" sz="2600" b="1" dirty="0" err="1">
                <a:solidFill>
                  <a:srgbClr val="00CCFF"/>
                </a:solidFill>
                <a:latin typeface="+mn-lt"/>
                <a:ea typeface="Helvetica Neue"/>
                <a:cs typeface="Helvetica Neue"/>
                <a:sym typeface="Helvetica Neue"/>
              </a:rPr>
              <a:t>sljedeća</a:t>
            </a:r>
            <a:r>
              <a:rPr lang="es-ES" sz="2600" b="1" dirty="0">
                <a:solidFill>
                  <a:srgbClr val="00CCFF"/>
                </a:solidFill>
                <a:latin typeface="+mn-lt"/>
                <a:ea typeface="Helvetica Neue"/>
                <a:cs typeface="Helvetica Neue"/>
                <a:sym typeface="Helvetica Neue"/>
              </a:rPr>
              <a:t> </a:t>
            </a:r>
            <a:r>
              <a:rPr lang="es-ES" sz="2600" b="1" dirty="0" err="1">
                <a:solidFill>
                  <a:srgbClr val="00CCFF"/>
                </a:solidFill>
                <a:latin typeface="+mn-lt"/>
                <a:ea typeface="Helvetica Neue"/>
                <a:cs typeface="Helvetica Neue"/>
                <a:sym typeface="Helvetica Neue"/>
              </a:rPr>
              <a:t>pitanja</a:t>
            </a:r>
            <a:r>
              <a:rPr lang="es-ES" sz="2600" b="1" dirty="0">
                <a:solidFill>
                  <a:srgbClr val="00CCFF"/>
                </a:solidFill>
                <a:latin typeface="+mn-lt"/>
                <a:ea typeface="Helvetica Neue"/>
                <a:cs typeface="Helvetica Neue"/>
                <a:sym typeface="Helvetica Neue"/>
              </a:rPr>
              <a:t>:</a:t>
            </a:r>
            <a:endParaRPr lang="es-ES" sz="2600" dirty="0">
              <a:solidFill>
                <a:srgbClr val="00CCFF"/>
              </a:solidFill>
              <a:latin typeface="+mn-lt"/>
            </a:endParaRPr>
          </a:p>
        </p:txBody>
      </p:sp>
      <p:grpSp>
        <p:nvGrpSpPr>
          <p:cNvPr id="193" name="Google Shape;193;p11"/>
          <p:cNvGrpSpPr/>
          <p:nvPr/>
        </p:nvGrpSpPr>
        <p:grpSpPr>
          <a:xfrm>
            <a:off x="1429427" y="3960787"/>
            <a:ext cx="5975869"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221895" y="5114423"/>
              <a:ext cx="6116313"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Zašto</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važno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redovito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ažurirati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softver</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svog</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povećava</a:t>
              </a:r>
              <a:r>
                <a:rPr lang="en-US" sz="1800" dirty="0">
                  <a:solidFill>
                    <a:schemeClr val="dk1"/>
                  </a:solidFill>
                  <a:latin typeface="+mn-lt"/>
                  <a:ea typeface="Helvetica Neue"/>
                  <a:cs typeface="Helvetica Neue"/>
                  <a:sym typeface="Helvetica Neue"/>
                </a:rPr>
                <a:t> proctor za </a:t>
              </a:r>
              <a:r>
                <a:rPr lang="en-US" sz="1800" dirty="0" err="1">
                  <a:solidFill>
                    <a:schemeClr val="dk1"/>
                  </a:solidFill>
                  <a:latin typeface="+mn-lt"/>
                  <a:ea typeface="Helvetica Neue"/>
                  <a:cs typeface="Helvetica Neue"/>
                  <a:sym typeface="Helvetica Neue"/>
                </a:rPr>
                <a:t>pohranu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čini</a:t>
              </a:r>
              <a:r>
                <a:rPr lang="en-US" sz="1800" dirty="0">
                  <a:solidFill>
                    <a:schemeClr val="dk1"/>
                  </a:solidFill>
                  <a:latin typeface="+mn-lt"/>
                  <a:ea typeface="Helvetica Neue"/>
                  <a:cs typeface="Helvetica Neue"/>
                  <a:sym typeface="Helvetica Neue"/>
                </a:rPr>
                <a:t> da </a:t>
              </a:r>
              <a:r>
                <a:rPr lang="en-US" sz="1800" dirty="0" err="1">
                  <a:solidFill>
                    <a:schemeClr val="dk1"/>
                  </a:solidFill>
                  <a:latin typeface="+mn-lt"/>
                  <a:ea typeface="Helvetica Neue"/>
                  <a:cs typeface="Helvetica Neue"/>
                  <a:sym typeface="Helvetica Neue"/>
                </a:rPr>
                <a:t>sučelje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izgleda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lijepo</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vas </a:t>
              </a:r>
              <a:r>
                <a:rPr lang="en-US" sz="1800" dirty="0" err="1">
                  <a:solidFill>
                    <a:schemeClr val="dk1"/>
                  </a:solidFill>
                  <a:latin typeface="+mn-lt"/>
                  <a:ea typeface="Helvetica Neue"/>
                  <a:cs typeface="Helvetica Neue"/>
                  <a:sym typeface="Helvetica Neue"/>
                </a:rPr>
                <a:t>štiti</a:t>
              </a:r>
              <a:r>
                <a:rPr lang="en-US" sz="1800" dirty="0">
                  <a:solidFill>
                    <a:schemeClr val="dk1"/>
                  </a:solidFill>
                  <a:latin typeface="+mn-lt"/>
                  <a:ea typeface="Helvetica Neue"/>
                  <a:cs typeface="Helvetica Neue"/>
                  <a:sym typeface="Helvetica Neue"/>
                </a:rPr>
                <a:t> od </a:t>
              </a:r>
              <a:r>
                <a:rPr lang="en-US" sz="1800" dirty="0" err="1">
                  <a:solidFill>
                    <a:schemeClr val="dk1"/>
                  </a:solidFill>
                  <a:latin typeface="+mn-lt"/>
                  <a:ea typeface="Helvetica Neue"/>
                  <a:cs typeface="Helvetica Neue"/>
                  <a:sym typeface="Helvetica Neue"/>
                </a:rPr>
                <a:t>poznatih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ranjivosti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siguronosnih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prijetnji</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produljuje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trajanje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baterije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0653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Kada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kupujete</a:t>
              </a:r>
              <a:r>
                <a:rPr lang="en-US" sz="1800" dirty="0">
                  <a:solidFill>
                    <a:schemeClr val="dk1"/>
                  </a:solidFill>
                  <a:latin typeface="+mn-lt"/>
                  <a:ea typeface="Helvetica Neue"/>
                  <a:cs typeface="Helvetica Neue"/>
                  <a:sym typeface="Helvetica Neue"/>
                </a:rPr>
                <a:t> online,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trebate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učiniti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ako</a:t>
              </a:r>
              <a:r>
                <a:rPr lang="en-US" sz="1800" dirty="0">
                  <a:solidFill>
                    <a:schemeClr val="dk1"/>
                  </a:solidFill>
                  <a:latin typeface="+mn-lt"/>
                  <a:ea typeface="Helvetica Neue"/>
                  <a:cs typeface="Helvetica Neue"/>
                  <a:sym typeface="Helvetica Neue"/>
                </a:rPr>
                <a:t> web-</a:t>
              </a:r>
              <a:r>
                <a:rPr lang="en-US" sz="1800" dirty="0" err="1">
                  <a:solidFill>
                    <a:schemeClr val="dk1"/>
                  </a:solidFill>
                  <a:latin typeface="+mn-lt"/>
                  <a:ea typeface="Helvetica Neue"/>
                  <a:cs typeface="Helvetica Neue"/>
                  <a:sym typeface="Helvetica Neue"/>
                </a:rPr>
                <a:t>mjesto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nema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vezu</a:t>
              </a:r>
              <a:r>
                <a:rPr lang="en-US" sz="1800" dirty="0">
                  <a:solidFill>
                    <a:schemeClr val="dk1"/>
                  </a:solidFill>
                  <a:latin typeface="+mn-lt"/>
                  <a:ea typeface="Helvetica Neue"/>
                  <a:cs typeface="Helvetica Neue"/>
                  <a:sym typeface="Helvetica Neue"/>
                </a:rPr>
                <a:t>?</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Svejedno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nastavite</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kupnjom</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Najbolje</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izbjegavati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unos</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osobnih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 o </a:t>
              </a:r>
              <a:r>
                <a:rPr lang="en-US" sz="1800" dirty="0" err="1">
                  <a:solidFill>
                    <a:schemeClr val="dk1"/>
                  </a:solidFill>
                  <a:latin typeface="+mn-lt"/>
                  <a:ea typeface="Helvetica Neue"/>
                  <a:cs typeface="Helvetica Neue"/>
                  <a:sym typeface="Helvetica Neue"/>
                </a:rPr>
                <a:t>plaćanju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tom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izvršiti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pouzdanijem</a:t>
              </a:r>
              <a:r>
                <a:rPr lang="en-US" sz="1800" dirty="0">
                  <a:solidFill>
                    <a:schemeClr val="dk1"/>
                  </a:solidFill>
                  <a:latin typeface="+mn-lt"/>
                  <a:ea typeface="Helvetica Neue"/>
                  <a:cs typeface="Helvetica Neue"/>
                  <a:sym typeface="Helvetica Neue"/>
                </a:rPr>
                <a:t>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sigurnom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vezom</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Trebao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zamoliti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nekoga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drugoga</a:t>
              </a:r>
              <a:r>
                <a:rPr lang="en-US" sz="1800" dirty="0">
                  <a:solidFill>
                    <a:schemeClr val="dk1"/>
                  </a:solidFill>
                  <a:latin typeface="+mn-lt"/>
                  <a:ea typeface="Helvetica Neue"/>
                  <a:cs typeface="Helvetica Neue"/>
                  <a:sym typeface="Helvetica Neue"/>
                </a:rPr>
                <a:t> da </a:t>
              </a:r>
              <a:r>
                <a:rPr lang="en-US" sz="1800" dirty="0" err="1">
                  <a:solidFill>
                    <a:schemeClr val="dk1"/>
                  </a:solidFill>
                  <a:latin typeface="+mn-lt"/>
                  <a:ea typeface="Helvetica Neue"/>
                  <a:cs typeface="Helvetica Neue"/>
                  <a:sym typeface="Helvetica Neue"/>
                </a:rPr>
                <a:t>upotrijebi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svoje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obavi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umjesto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mene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tom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izvršim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putem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javne</a:t>
              </a:r>
              <a:r>
                <a:rPr lang="en-US" sz="1800" dirty="0">
                  <a:solidFill>
                    <a:schemeClr val="dk1"/>
                  </a:solidFill>
                  <a:latin typeface="+mn-lt"/>
                  <a:ea typeface="Helvetica Neue"/>
                  <a:cs typeface="Helvetica Neue"/>
                  <a:sym typeface="Helvetica Neue"/>
                </a:rPr>
                <a:t> Wi-Fi </a:t>
              </a:r>
              <a:r>
                <a:rPr lang="en-US" sz="1800" dirty="0" err="1">
                  <a:solidFill>
                    <a:schemeClr val="dk1"/>
                  </a:solidFill>
                  <a:latin typeface="+mn-lt"/>
                  <a:ea typeface="Helvetica Neue"/>
                  <a:cs typeface="Helvetica Neue"/>
                  <a:sym typeface="Helvetica Neue"/>
                </a:rPr>
                <a:t>mreže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neće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problema</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dijeljenjem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mojih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tim</a:t>
              </a:r>
              <a:r>
                <a:rPr lang="en-US" sz="1800" dirty="0">
                  <a:solidFill>
                    <a:schemeClr val="dk1"/>
                  </a:solidFill>
                  <a:latin typeface="+mn-lt"/>
                  <a:ea typeface="Helvetica Neue"/>
                  <a:cs typeface="Helvetica Neue"/>
                  <a:sym typeface="Helvetica Neue"/>
                </a:rPr>
                <a:t> web-</a:t>
              </a:r>
              <a:r>
                <a:rPr lang="en-US" sz="1800" dirty="0" err="1">
                  <a:solidFill>
                    <a:schemeClr val="dk1"/>
                  </a:solidFill>
                  <a:latin typeface="+mn-lt"/>
                  <a:ea typeface="Helvetica Neue"/>
                  <a:cs typeface="Helvetica Neue"/>
                  <a:sym typeface="Helvetica Neue"/>
                </a:rPr>
                <a:t>mjestom</a:t>
              </a:r>
              <a:r>
                <a:rPr lang="en-US" sz="1800" dirty="0">
                  <a:solidFill>
                    <a:schemeClr val="dk1"/>
                  </a:solidFill>
                  <a:latin typeface="+mn-lt"/>
                  <a:ea typeface="Helvetica Neue"/>
                  <a:cs typeface="Helvetica Neue"/>
                  <a:sym typeface="Helvetica Neue"/>
                </a:rPr>
                <a:t>.</a:t>
              </a:r>
            </a:p>
          </p:txBody>
        </p:sp>
      </p:grpSp>
      <p:grpSp>
        <p:nvGrpSpPr>
          <p:cNvPr id="199" name="Google Shape;199;p11"/>
          <p:cNvGrpSpPr/>
          <p:nvPr/>
        </p:nvGrpSpPr>
        <p:grpSpPr>
          <a:xfrm>
            <a:off x="8156849" y="4003412"/>
            <a:ext cx="7886715"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možete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kreirati</a:t>
              </a:r>
              <a:r>
                <a:rPr lang="en-US" sz="1800" dirty="0">
                  <a:solidFill>
                    <a:schemeClr val="dk1"/>
                  </a:solidFill>
                  <a:latin typeface="+mn-lt"/>
                  <a:ea typeface="Helvetica Neue"/>
                  <a:cs typeface="Helvetica Neue"/>
                  <a:sym typeface="Helvetica Neue"/>
                </a:rPr>
                <a:t> jake </a:t>
              </a:r>
              <a:r>
                <a:rPr lang="en-US" sz="1800" dirty="0" err="1">
                  <a:solidFill>
                    <a:schemeClr val="dk1"/>
                  </a:solidFill>
                  <a:latin typeface="+mn-lt"/>
                  <a:ea typeface="Helvetica Neue"/>
                  <a:cs typeface="Helvetica Neue"/>
                  <a:sym typeface="Helvetica Neue"/>
                </a:rPr>
                <a:t>zaporke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Koristeći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jednu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riječ</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napisanu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malim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slovima</a:t>
              </a:r>
              <a:r>
                <a:rPr lang="en-US" sz="1800" dirty="0">
                  <a:solidFill>
                    <a:schemeClr val="dk1"/>
                  </a:solidFill>
                  <a:latin typeface="+mn-lt"/>
                  <a:ea typeface="Helvetica Neue"/>
                  <a:cs typeface="Helvetica Neue"/>
                  <a:sym typeface="Helvetica Neue"/>
                </a:rPr>
                <a:t>, bez </a:t>
              </a:r>
              <a:r>
                <a:rPr lang="en-US" sz="1800" dirty="0" err="1">
                  <a:solidFill>
                    <a:schemeClr val="dk1"/>
                  </a:solidFill>
                  <a:latin typeface="+mn-lt"/>
                  <a:ea typeface="Helvetica Neue"/>
                  <a:cs typeface="Helvetica Neue"/>
                  <a:sym typeface="Helvetica Neue"/>
                </a:rPr>
                <a:t>brojeva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posebnih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znakova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Koristeći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velika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mala </a:t>
              </a:r>
              <a:r>
                <a:rPr lang="en-US" sz="1800" dirty="0" err="1">
                  <a:solidFill>
                    <a:schemeClr val="dk1"/>
                  </a:solidFill>
                  <a:latin typeface="+mn-lt"/>
                  <a:ea typeface="Helvetica Neue"/>
                  <a:cs typeface="Helvetica Neue"/>
                  <a:sym typeface="Helvetica Neue"/>
                </a:rPr>
                <a:t>slova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brojeve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posebne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znakove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Koristeći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lozinku</a:t>
              </a:r>
              <a:r>
                <a:rPr lang="en-US" sz="1800" dirty="0">
                  <a:solidFill>
                    <a:schemeClr val="dk1"/>
                  </a:solidFill>
                  <a:latin typeface="+mn-lt"/>
                  <a:ea typeface="Helvetica Neue"/>
                  <a:cs typeface="Helvetica Neue"/>
                  <a:sym typeface="Helvetica Neue"/>
                </a:rPr>
                <a:t> za </a:t>
              </a:r>
              <a:r>
                <a:rPr lang="en-US" sz="1800" dirty="0" err="1">
                  <a:solidFill>
                    <a:schemeClr val="dk1"/>
                  </a:solidFill>
                  <a:latin typeface="+mn-lt"/>
                  <a:ea typeface="Helvetica Neue"/>
                  <a:cs typeface="Helvetica Neue"/>
                  <a:sym typeface="Helvetica Neue"/>
                </a:rPr>
                <a:t>nekoliko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računa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Odabrati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zaporku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koju</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lako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pogoditi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podijeliti</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prijateljima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je ne </a:t>
              </a:r>
              <a:r>
                <a:rPr lang="en-US" sz="1800" dirty="0" err="1">
                  <a:solidFill>
                    <a:schemeClr val="dk1"/>
                  </a:solidFill>
                  <a:latin typeface="+mn-lt"/>
                  <a:ea typeface="Helvetica Neue"/>
                  <a:cs typeface="Helvetica Neue"/>
                  <a:sym typeface="Helvetica Neue"/>
                </a:rPr>
                <a:t>biste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zaboravili</a:t>
              </a:r>
              <a:r>
                <a:rPr lang="en-US" sz="1800" dirty="0">
                  <a:solidFill>
                    <a:schemeClr val="dk1"/>
                  </a:solidFill>
                  <a:latin typeface="+mn-lt"/>
                  <a:ea typeface="Helvetica Neue"/>
                  <a:cs typeface="Helvetica Neue"/>
                  <a:sym typeface="Helvetica Neue"/>
                </a:rPr>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Ciljevi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56019" y="4804993"/>
            <a:ext cx="843636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ponašanja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endParaRPr lang="es-ES" dirty="0">
              <a:latin typeface="+mn-lt"/>
            </a:endParaRPr>
          </a:p>
        </p:txBody>
      </p:sp>
      <p:sp>
        <p:nvSpPr>
          <p:cNvPr id="100" name="Google Shape;100;p4"/>
          <p:cNvSpPr txBox="1"/>
          <p:nvPr/>
        </p:nvSpPr>
        <p:spPr>
          <a:xfrm>
            <a:off x="2056019" y="5414022"/>
            <a:ext cx="6670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Identificirati</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uobičajene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rizike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na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internetu</a:t>
            </a:r>
            <a:endParaRPr lang="es-ES" dirty="0">
              <a:latin typeface="+mn-lt"/>
            </a:endParaRPr>
          </a:p>
        </p:txBody>
      </p:sp>
      <p:sp>
        <p:nvSpPr>
          <p:cNvPr id="101" name="Google Shape;101;p4"/>
          <p:cNvSpPr txBox="1"/>
          <p:nvPr/>
        </p:nvSpPr>
        <p:spPr>
          <a:xfrm>
            <a:off x="2056019" y="7241109"/>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Razviti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vještine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endParaRPr lang="es-ES" sz="2400"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Na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kraju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ovog</a:t>
            </a:r>
            <a:r>
              <a:rPr lang="es-ES" sz="2400" dirty="0">
                <a:solidFill>
                  <a:schemeClr val="dk1"/>
                </a:solidFill>
                <a:latin typeface="+mn-lt"/>
                <a:ea typeface="Helvetica Neue"/>
                <a:cs typeface="Helvetica Neue"/>
                <a:sym typeface="Helvetica Neue"/>
              </a:rPr>
              <a:t> modula </a:t>
            </a:r>
            <a:r>
              <a:rPr lang="es-ES" sz="2400" dirty="0" err="1">
                <a:solidFill>
                  <a:schemeClr val="dk1"/>
                </a:solidFill>
                <a:latin typeface="+mn-lt"/>
                <a:ea typeface="Helvetica Neue"/>
                <a:cs typeface="Helvetica Neue"/>
                <a:sym typeface="Helvetica Neue"/>
              </a:rPr>
              <a:t>ćete</a:t>
            </a:r>
            <a:r>
              <a:rPr lang="es-ES" sz="2400" dirty="0">
                <a:solidFill>
                  <a:schemeClr val="dk1"/>
                </a:solidFill>
                <a:latin typeface="+mn-lt"/>
                <a:ea typeface="Helvetica Neue"/>
                <a:cs typeface="Helvetica Neue"/>
                <a:sym typeface="Helvetica Neue"/>
              </a:rPr>
              <a:t>:</a:t>
            </a:r>
            <a:endParaRPr lang="es-ES"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5572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91817"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Google Shape;101;p4">
            <a:extLst>
              <a:ext uri="{FF2B5EF4-FFF2-40B4-BE49-F238E27FC236}">
                <a16:creationId xmlns:a16="http://schemas.microsoft.com/office/drawing/2014/main" id="{47B5F3CE-218C-427C-96AB-DA1E8FCFBD6C}"/>
              </a:ext>
            </a:extLst>
          </p:cNvPr>
          <p:cNvSpPr txBox="1"/>
          <p:nvPr/>
        </p:nvSpPr>
        <p:spPr>
          <a:xfrm>
            <a:off x="2056019" y="6632080"/>
            <a:ext cx="708798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Naučiti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najbolje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prakse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sigurnost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endParaRPr lang="es-ES" dirty="0">
              <a:latin typeface="+mn-lt"/>
            </a:endParaRPr>
          </a:p>
        </p:txBody>
      </p:sp>
      <p:sp>
        <p:nvSpPr>
          <p:cNvPr id="12" name="Hexagon 14">
            <a:extLst>
              <a:ext uri="{FF2B5EF4-FFF2-40B4-BE49-F238E27FC236}">
                <a16:creationId xmlns:a16="http://schemas.microsoft.com/office/drawing/2014/main" id="{96249ED0-042D-4EB8-AE81-7AED613CC787}"/>
              </a:ext>
            </a:extLst>
          </p:cNvPr>
          <p:cNvSpPr/>
          <p:nvPr/>
        </p:nvSpPr>
        <p:spPr>
          <a:xfrm>
            <a:off x="1491817" y="6790913"/>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Google Shape;101;p4">
            <a:extLst>
              <a:ext uri="{FF2B5EF4-FFF2-40B4-BE49-F238E27FC236}">
                <a16:creationId xmlns:a16="http://schemas.microsoft.com/office/drawing/2014/main" id="{063A59A4-BA75-461B-93FB-EBFE4F526C14}"/>
              </a:ext>
            </a:extLst>
          </p:cNvPr>
          <p:cNvSpPr txBox="1"/>
          <p:nvPr/>
        </p:nvSpPr>
        <p:spPr>
          <a:xfrm>
            <a:off x="2056019" y="6023051"/>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Prepoznati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endParaRPr lang="es-ES" dirty="0">
              <a:latin typeface="+mn-lt"/>
            </a:endParaRPr>
          </a:p>
        </p:txBody>
      </p:sp>
      <p:sp>
        <p:nvSpPr>
          <p:cNvPr id="16" name="Hexagon 14">
            <a:extLst>
              <a:ext uri="{FF2B5EF4-FFF2-40B4-BE49-F238E27FC236}">
                <a16:creationId xmlns:a16="http://schemas.microsoft.com/office/drawing/2014/main" id="{65ED8B8D-A7A9-45CB-8A06-5B67B0AAEC65}"/>
              </a:ext>
            </a:extLst>
          </p:cNvPr>
          <p:cNvSpPr/>
          <p:nvPr/>
        </p:nvSpPr>
        <p:spPr>
          <a:xfrm>
            <a:off x="1491817" y="618188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20" y="652324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potrebno</a:t>
              </a:r>
              <a:r>
                <a:rPr lang="en-US" sz="1800" dirty="0">
                  <a:solidFill>
                    <a:schemeClr val="dk1"/>
                  </a:solidFill>
                  <a:latin typeface="+mn-lt"/>
                  <a:ea typeface="Helvetica Neue"/>
                  <a:cs typeface="Helvetica Neue"/>
                  <a:sym typeface="Helvetica Neue"/>
                </a:rPr>
                <a:t> za Wi-Fi </a:t>
              </a:r>
              <a:r>
                <a:rPr lang="en-US" sz="1800" dirty="0" err="1">
                  <a:solidFill>
                    <a:schemeClr val="dk1"/>
                  </a:solidFill>
                  <a:latin typeface="+mn-lt"/>
                  <a:ea typeface="Helvetica Neue"/>
                  <a:cs typeface="Helvetica Neue"/>
                  <a:sym typeface="Helvetica Neue"/>
                </a:rPr>
                <a:t>vezu</a:t>
              </a:r>
              <a:r>
                <a:rPr lang="en-US" sz="1800" dirty="0">
                  <a:solidFill>
                    <a:schemeClr val="dk1"/>
                  </a:solidFill>
                  <a:latin typeface="+mn-lt"/>
                  <a:ea typeface="Helvetica Neue"/>
                  <a:cs typeface="Helvetica Neue"/>
                  <a:sym typeface="Helvetica Neue"/>
                </a:rPr>
                <a:t> da bi </a:t>
              </a:r>
              <a:r>
                <a:rPr lang="en-US" sz="1800" dirty="0" err="1">
                  <a:solidFill>
                    <a:schemeClr val="dk1"/>
                  </a:solidFill>
                  <a:latin typeface="+mn-lt"/>
                  <a:ea typeface="Helvetica Neue"/>
                  <a:cs typeface="Helvetica Neue"/>
                  <a:sym typeface="Helvetica Neue"/>
                </a:rPr>
                <a:t>bila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sigurna</a:t>
              </a:r>
              <a:r>
                <a:rPr lang="en-US" sz="1800" dirty="0">
                  <a:solidFill>
                    <a:schemeClr val="dk1"/>
                  </a:solidFill>
                  <a:latin typeface="+mn-lt"/>
                  <a:ea typeface="Helvetica Neue"/>
                  <a:cs typeface="Helvetica Neue"/>
                  <a:sym typeface="Helvetica Neue"/>
                </a:rPr>
                <a:t>?</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a. </a:t>
              </a:r>
              <a:r>
                <a:rPr lang="en-US" sz="1800" b="1" dirty="0" err="1">
                  <a:solidFill>
                    <a:schemeClr val="dk1"/>
                  </a:solidFill>
                  <a:latin typeface="+mn-lt"/>
                  <a:ea typeface="Helvetica Neue"/>
                  <a:cs typeface="Helvetica Neue"/>
                  <a:sym typeface="Helvetica Neue"/>
                </a:rPr>
                <a:t>Zahtijeva</a:t>
              </a:r>
              <a:r>
                <a:rPr lang="en-US" sz="1800" b="1" dirty="0">
                  <a:solidFill>
                    <a:schemeClr val="dk1"/>
                  </a:solidFill>
                  <a:latin typeface="+mn-lt"/>
                  <a:ea typeface="Helvetica Neue"/>
                  <a:cs typeface="Helvetica Neue"/>
                  <a:sym typeface="Helvetica Neue"/>
                </a:rPr>
                <a:t> da </a:t>
              </a:r>
              <a:r>
                <a:rPr lang="en-US" sz="1800" b="1" dirty="0" err="1">
                  <a:solidFill>
                    <a:schemeClr val="dk1"/>
                  </a:solidFill>
                  <a:latin typeface="+mn-lt"/>
                  <a:ea typeface="Helvetica Neue"/>
                  <a:cs typeface="Helvetica Neue"/>
                  <a:sym typeface="Helvetica Neue"/>
                </a:rPr>
                <a:t>bude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privatna</a:t>
              </a:r>
              <a:r>
                <a:rPr lang="en-US" sz="1800" b="1" dirty="0">
                  <a:solidFill>
                    <a:schemeClr val="dk1"/>
                  </a:solidFill>
                  <a:latin typeface="+mn-lt"/>
                  <a:ea typeface="Helvetica Neue"/>
                  <a:cs typeface="Helvetica Neue"/>
                  <a:sym typeface="Helvetica Neue"/>
                </a:rPr>
                <a:t>, s </a:t>
              </a:r>
              <a:r>
                <a:rPr lang="en-US" sz="1800" b="1" dirty="0" err="1">
                  <a:solidFill>
                    <a:schemeClr val="dk1"/>
                  </a:solidFill>
                  <a:latin typeface="+mn-lt"/>
                  <a:ea typeface="Helvetica Neue"/>
                  <a:cs typeface="Helvetica Neue"/>
                  <a:sym typeface="Helvetica Neue"/>
                </a:rPr>
                <a:t>uporabom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zaporke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enkripcije</a:t>
              </a:r>
              <a:r>
                <a:rPr lang="en-US" sz="18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neograničenu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uporabu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veliku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brzinu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interneta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Zahtijeva</a:t>
              </a:r>
              <a:r>
                <a:rPr lang="en-US" sz="1800" dirty="0">
                  <a:solidFill>
                    <a:schemeClr val="dk1"/>
                  </a:solidFill>
                  <a:latin typeface="+mn-lt"/>
                  <a:ea typeface="Helvetica Neue"/>
                  <a:cs typeface="Helvetica Neue"/>
                  <a:sym typeface="Helvetica Neue"/>
                </a:rPr>
                <a:t> da Wi-Fi </a:t>
              </a:r>
              <a:r>
                <a:rPr lang="en-US" sz="1800" dirty="0" err="1">
                  <a:solidFill>
                    <a:schemeClr val="dk1"/>
                  </a:solidFill>
                  <a:latin typeface="+mn-lt"/>
                  <a:ea typeface="Helvetica Neue"/>
                  <a:cs typeface="Helvetica Neue"/>
                  <a:sym typeface="Helvetica Neue"/>
                </a:rPr>
                <a:t>veza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bude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javno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dostupna</a:t>
              </a:r>
              <a:r>
                <a:rPr lang="en-US" sz="1800" dirty="0">
                  <a:solidFill>
                    <a:schemeClr val="dk1"/>
                  </a:solidFill>
                  <a:latin typeface="+mn-lt"/>
                  <a:ea typeface="Helvetica Neue"/>
                  <a:cs typeface="Helvetica Neue"/>
                  <a:sym typeface="Helvetica Neue"/>
                </a:rPr>
                <a:t>.</a:t>
              </a:r>
            </a:p>
          </p:txBody>
        </p:sp>
      </p:grpSp>
      <p:sp>
        <p:nvSpPr>
          <p:cNvPr id="190" name="Google Shape;190;p11"/>
          <p:cNvSpPr/>
          <p:nvPr/>
        </p:nvSpPr>
        <p:spPr>
          <a:xfrm>
            <a:off x="1593692" y="6651437"/>
            <a:ext cx="5597792"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možete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prepoznati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potencijalne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pronevjere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prijevare</a:t>
            </a:r>
            <a:r>
              <a:rPr lang="en-US" sz="1800" dirty="0">
                <a:solidFill>
                  <a:schemeClr val="dk1"/>
                </a:solidFill>
                <a:latin typeface="+mn-lt"/>
                <a:ea typeface="Helvetica Neue"/>
                <a:cs typeface="Helvetica Neue"/>
                <a:sym typeface="Helvetica Neue"/>
              </a:rPr>
              <a:t>?</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Zanemarujući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siguronosna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upozorenja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Dijeleći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osobne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financijske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bilo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gdje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Brzo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ulijećući</a:t>
            </a:r>
            <a:r>
              <a:rPr lang="en-US" sz="1800" dirty="0">
                <a:solidFill>
                  <a:schemeClr val="dk1"/>
                </a:solidFill>
                <a:latin typeface="+mn-lt"/>
                <a:ea typeface="Helvetica Neue"/>
                <a:cs typeface="Helvetica Neue"/>
                <a:sym typeface="Helvetica Neue"/>
              </a:rPr>
              <a:t> u </a:t>
            </a:r>
            <a:r>
              <a:rPr lang="en-US" sz="1800" dirty="0" err="1">
                <a:solidFill>
                  <a:schemeClr val="dk1"/>
                </a:solidFill>
                <a:latin typeface="+mn-lt"/>
                <a:ea typeface="Helvetica Neue"/>
                <a:cs typeface="Helvetica Neue"/>
                <a:sym typeface="Helvetica Neue"/>
              </a:rPr>
              <a:t>financijske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obveze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d. </a:t>
            </a:r>
            <a:r>
              <a:rPr lang="en-US" sz="1800" b="1" dirty="0" err="1">
                <a:solidFill>
                  <a:schemeClr val="dk1"/>
                </a:solidFill>
                <a:latin typeface="+mn-lt"/>
                <a:ea typeface="Helvetica Neue"/>
                <a:cs typeface="Helvetica Neue"/>
                <a:sym typeface="Helvetica Neue"/>
              </a:rPr>
              <a:t>Učeći</a:t>
            </a:r>
            <a:r>
              <a:rPr lang="en-US" sz="1800" b="1" dirty="0">
                <a:solidFill>
                  <a:schemeClr val="dk1"/>
                </a:solidFill>
                <a:latin typeface="+mn-lt"/>
                <a:ea typeface="Helvetica Neue"/>
                <a:cs typeface="Helvetica Neue"/>
                <a:sym typeface="Helvetica Neue"/>
              </a:rPr>
              <a:t> o </a:t>
            </a:r>
            <a:r>
              <a:rPr lang="en-US" sz="1800" b="1" dirty="0" err="1">
                <a:solidFill>
                  <a:schemeClr val="dk1"/>
                </a:solidFill>
                <a:latin typeface="+mn-lt"/>
                <a:ea typeface="Helvetica Neue"/>
                <a:cs typeface="Helvetica Neue"/>
                <a:sym typeface="Helvetica Neue"/>
              </a:rPr>
              <a:t>uobičajenim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prijevarama</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na</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internetu</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ostankom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na</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oprezu</a:t>
            </a:r>
            <a:r>
              <a:rPr lang="en-US" sz="1800" b="1" dirty="0">
                <a:solidFill>
                  <a:schemeClr val="dk1"/>
                </a:solidFill>
                <a:latin typeface="+mn-lt"/>
                <a:ea typeface="Helvetica Neue"/>
                <a:cs typeface="Helvetica Neue"/>
                <a:sym typeface="Helvetica Neue"/>
              </a:rPr>
              <a:t>.</a:t>
            </a:r>
          </a:p>
        </p:txBody>
      </p:sp>
      <p:sp>
        <p:nvSpPr>
          <p:cNvPr id="191" name="Google Shape;191;p11"/>
          <p:cNvSpPr txBox="1"/>
          <p:nvPr/>
        </p:nvSpPr>
        <p:spPr>
          <a:xfrm>
            <a:off x="1108197" y="2339886"/>
            <a:ext cx="730705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lang="es-ES" sz="4800"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Odgovori:</a:t>
            </a:r>
            <a:endParaRPr lang="hr-HR" sz="2800" dirty="0">
              <a:solidFill>
                <a:srgbClr val="00CCFF"/>
              </a:solidFill>
              <a:latin typeface="+mn-lt"/>
            </a:endParaRPr>
          </a:p>
        </p:txBody>
      </p:sp>
      <p:grpSp>
        <p:nvGrpSpPr>
          <p:cNvPr id="193" name="Google Shape;193;p11"/>
          <p:cNvGrpSpPr/>
          <p:nvPr/>
        </p:nvGrpSpPr>
        <p:grpSpPr>
          <a:xfrm>
            <a:off x="1429427" y="3960787"/>
            <a:ext cx="5975869"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221894" y="5114423"/>
              <a:ext cx="6116313"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Zašto</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važno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redovito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ažurirati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softver</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svog</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povećava</a:t>
              </a:r>
              <a:r>
                <a:rPr lang="en-US" sz="1800" dirty="0">
                  <a:solidFill>
                    <a:schemeClr val="dk1"/>
                  </a:solidFill>
                  <a:latin typeface="+mn-lt"/>
                  <a:ea typeface="Helvetica Neue"/>
                  <a:cs typeface="Helvetica Neue"/>
                  <a:sym typeface="Helvetica Neue"/>
                </a:rPr>
                <a:t> proctor za </a:t>
              </a:r>
              <a:r>
                <a:rPr lang="en-US" sz="1800" dirty="0" err="1">
                  <a:solidFill>
                    <a:schemeClr val="dk1"/>
                  </a:solidFill>
                  <a:latin typeface="+mn-lt"/>
                  <a:ea typeface="Helvetica Neue"/>
                  <a:cs typeface="Helvetica Neue"/>
                  <a:sym typeface="Helvetica Neue"/>
                </a:rPr>
                <a:t>pohranu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čini</a:t>
              </a:r>
              <a:r>
                <a:rPr lang="en-US" sz="1800" dirty="0">
                  <a:solidFill>
                    <a:schemeClr val="dk1"/>
                  </a:solidFill>
                  <a:latin typeface="+mn-lt"/>
                  <a:ea typeface="Helvetica Neue"/>
                  <a:cs typeface="Helvetica Neue"/>
                  <a:sym typeface="Helvetica Neue"/>
                </a:rPr>
                <a:t> da </a:t>
              </a:r>
              <a:r>
                <a:rPr lang="en-US" sz="1800" dirty="0" err="1">
                  <a:solidFill>
                    <a:schemeClr val="dk1"/>
                  </a:solidFill>
                  <a:latin typeface="+mn-lt"/>
                  <a:ea typeface="Helvetica Neue"/>
                  <a:cs typeface="Helvetica Neue"/>
                  <a:sym typeface="Helvetica Neue"/>
                </a:rPr>
                <a:t>sučelje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izgleda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lijepo</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c. </a:t>
              </a:r>
              <a:r>
                <a:rPr lang="en-US" sz="1800" b="1" dirty="0" err="1">
                  <a:solidFill>
                    <a:schemeClr val="dk1"/>
                  </a:solidFill>
                  <a:latin typeface="+mn-lt"/>
                  <a:ea typeface="Helvetica Neue"/>
                  <a:cs typeface="Helvetica Neue"/>
                  <a:sym typeface="Helvetica Neue"/>
                </a:rPr>
                <a:t>Zato</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što</a:t>
              </a:r>
              <a:r>
                <a:rPr lang="en-US" sz="1800" b="1" dirty="0">
                  <a:solidFill>
                    <a:schemeClr val="dk1"/>
                  </a:solidFill>
                  <a:latin typeface="+mn-lt"/>
                  <a:ea typeface="Helvetica Neue"/>
                  <a:cs typeface="Helvetica Neue"/>
                  <a:sym typeface="Helvetica Neue"/>
                </a:rPr>
                <a:t> vas </a:t>
              </a:r>
              <a:r>
                <a:rPr lang="en-US" sz="1800" b="1" dirty="0" err="1">
                  <a:solidFill>
                    <a:schemeClr val="dk1"/>
                  </a:solidFill>
                  <a:latin typeface="+mn-lt"/>
                  <a:ea typeface="Helvetica Neue"/>
                  <a:cs typeface="Helvetica Neue"/>
                  <a:sym typeface="Helvetica Neue"/>
                </a:rPr>
                <a:t>štiti</a:t>
              </a:r>
              <a:r>
                <a:rPr lang="en-US" sz="1800" b="1" dirty="0">
                  <a:solidFill>
                    <a:schemeClr val="dk1"/>
                  </a:solidFill>
                  <a:latin typeface="+mn-lt"/>
                  <a:ea typeface="Helvetica Neue"/>
                  <a:cs typeface="Helvetica Neue"/>
                  <a:sym typeface="Helvetica Neue"/>
                </a:rPr>
                <a:t> od </a:t>
              </a:r>
              <a:r>
                <a:rPr lang="en-US" sz="1800" b="1" dirty="0" err="1">
                  <a:solidFill>
                    <a:schemeClr val="dk1"/>
                  </a:solidFill>
                  <a:latin typeface="+mn-lt"/>
                  <a:ea typeface="Helvetica Neue"/>
                  <a:cs typeface="Helvetica Neue"/>
                  <a:sym typeface="Helvetica Neue"/>
                </a:rPr>
                <a:t>poznatih</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ranjivosti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siguronosnih</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prijetnji</a:t>
              </a:r>
              <a:r>
                <a:rPr lang="en-US" sz="18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Zato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produljuje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trajanje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baterije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uređaja</a:t>
              </a:r>
              <a:r>
                <a:rPr lang="en-US" sz="1800" dirty="0">
                  <a:solidFill>
                    <a:schemeClr val="dk1"/>
                  </a:solidFill>
                  <a:latin typeface="+mn-lt"/>
                  <a:ea typeface="Helvetica Neue"/>
                  <a:cs typeface="Helvetica Neue"/>
                  <a:sym typeface="Helvetica Neue"/>
                </a:rPr>
                <a:t>.</a:t>
              </a: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0653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Kada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kupujete</a:t>
              </a:r>
              <a:r>
                <a:rPr lang="en-US" sz="1800" dirty="0">
                  <a:solidFill>
                    <a:schemeClr val="dk1"/>
                  </a:solidFill>
                  <a:latin typeface="+mn-lt"/>
                  <a:ea typeface="Helvetica Neue"/>
                  <a:cs typeface="Helvetica Neue"/>
                  <a:sym typeface="Helvetica Neue"/>
                </a:rPr>
                <a:t> online, </a:t>
              </a:r>
              <a:r>
                <a:rPr lang="en-US" sz="1800" dirty="0" err="1">
                  <a:solidFill>
                    <a:schemeClr val="dk1"/>
                  </a:solidFill>
                  <a:latin typeface="+mn-lt"/>
                  <a:ea typeface="Helvetica Neue"/>
                  <a:cs typeface="Helvetica Neue"/>
                  <a:sym typeface="Helvetica Neue"/>
                </a:rPr>
                <a:t>što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trebate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učiniti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ako</a:t>
              </a:r>
              <a:r>
                <a:rPr lang="en-US" sz="1800" dirty="0">
                  <a:solidFill>
                    <a:schemeClr val="dk1"/>
                  </a:solidFill>
                  <a:latin typeface="+mn-lt"/>
                  <a:ea typeface="Helvetica Neue"/>
                  <a:cs typeface="Helvetica Neue"/>
                  <a:sym typeface="Helvetica Neue"/>
                </a:rPr>
                <a:t> web-</a:t>
              </a:r>
              <a:r>
                <a:rPr lang="en-US" sz="1800" dirty="0" err="1">
                  <a:solidFill>
                    <a:schemeClr val="dk1"/>
                  </a:solidFill>
                  <a:latin typeface="+mn-lt"/>
                  <a:ea typeface="Helvetica Neue"/>
                  <a:cs typeface="Helvetica Neue"/>
                  <a:sym typeface="Helvetica Neue"/>
                </a:rPr>
                <a:t>mjesto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nema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vezu</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Svejedno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nastavite</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kupnjom</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a:t>
              </a:r>
              <a:r>
                <a:rPr lang="en-US" sz="1800" dirty="0" err="1">
                  <a:solidFill>
                    <a:schemeClr val="dk1"/>
                  </a:solidFill>
                  <a:latin typeface="+mn-lt"/>
                  <a:ea typeface="Helvetica Neue"/>
                  <a:cs typeface="Helvetica Neue"/>
                  <a:sym typeface="Helvetica Neue"/>
                </a:rPr>
                <a:t>Najbolje</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izbjegavati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unos</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osobnih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podataka</a:t>
              </a:r>
              <a:r>
                <a:rPr lang="en-US" sz="1800" dirty="0">
                  <a:solidFill>
                    <a:schemeClr val="dk1"/>
                  </a:solidFill>
                  <a:latin typeface="+mn-lt"/>
                  <a:ea typeface="Helvetica Neue"/>
                  <a:cs typeface="Helvetica Neue"/>
                  <a:sym typeface="Helvetica Neue"/>
                </a:rPr>
                <a:t> o </a:t>
              </a:r>
              <a:r>
                <a:rPr lang="en-US" sz="1800" dirty="0" err="1">
                  <a:solidFill>
                    <a:schemeClr val="dk1"/>
                  </a:solidFill>
                  <a:latin typeface="+mn-lt"/>
                  <a:ea typeface="Helvetica Neue"/>
                  <a:cs typeface="Helvetica Neue"/>
                  <a:sym typeface="Helvetica Neue"/>
                </a:rPr>
                <a:t>plaćanju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tom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izvršiti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pouzdanijem</a:t>
              </a:r>
              <a:r>
                <a:rPr lang="en-US" sz="1800" dirty="0">
                  <a:solidFill>
                    <a:schemeClr val="dk1"/>
                  </a:solidFill>
                  <a:latin typeface="+mn-lt"/>
                  <a:ea typeface="Helvetica Neue"/>
                  <a:cs typeface="Helvetica Neue"/>
                  <a:sym typeface="Helvetica Neue"/>
                </a:rPr>
                <a:t>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sigurnom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vezom</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Trebao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bih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zamoliti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nekoga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drugoga</a:t>
              </a:r>
              <a:r>
                <a:rPr lang="en-US" sz="1800" dirty="0">
                  <a:solidFill>
                    <a:schemeClr val="dk1"/>
                  </a:solidFill>
                  <a:latin typeface="+mn-lt"/>
                  <a:ea typeface="Helvetica Neue"/>
                  <a:cs typeface="Helvetica Neue"/>
                  <a:sym typeface="Helvetica Neue"/>
                </a:rPr>
                <a:t> da </a:t>
              </a:r>
              <a:r>
                <a:rPr lang="en-US" sz="1800" dirty="0" err="1">
                  <a:solidFill>
                    <a:schemeClr val="dk1"/>
                  </a:solidFill>
                  <a:latin typeface="+mn-lt"/>
                  <a:ea typeface="Helvetica Neue"/>
                  <a:cs typeface="Helvetica Neue"/>
                  <a:sym typeface="Helvetica Neue"/>
                </a:rPr>
                <a:t>upotrijebi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svoje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podatke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obavi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kupnju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umjesto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mene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a:t>
              </a:r>
              <a:r>
                <a:rPr lang="en-US" sz="1800" dirty="0">
                  <a:solidFill>
                    <a:schemeClr val="dk1"/>
                  </a:solidFill>
                  <a:latin typeface="+mn-lt"/>
                  <a:ea typeface="Helvetica Neue"/>
                  <a:cs typeface="Helvetica Neue"/>
                  <a:sym typeface="Helvetica Neue"/>
                </a:rPr>
                <a:t> tom web-</a:t>
              </a:r>
              <a:r>
                <a:rPr lang="en-US" sz="1800" dirty="0" err="1">
                  <a:solidFill>
                    <a:schemeClr val="dk1"/>
                  </a:solidFill>
                  <a:latin typeface="+mn-lt"/>
                  <a:ea typeface="Helvetica Neue"/>
                  <a:cs typeface="Helvetica Neue"/>
                  <a:sym typeface="Helvetica Neue"/>
                </a:rPr>
                <a:t>mjestu</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d. </a:t>
              </a:r>
              <a:r>
                <a:rPr lang="en-US" sz="1800" b="1" dirty="0" err="1">
                  <a:solidFill>
                    <a:schemeClr val="dk1"/>
                  </a:solidFill>
                  <a:latin typeface="+mn-lt"/>
                  <a:ea typeface="Helvetica Neue"/>
                  <a:cs typeface="Helvetica Neue"/>
                  <a:sym typeface="Helvetica Neue"/>
                </a:rPr>
                <a:t>Ako</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kupnju</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izvršim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putem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javne</a:t>
              </a:r>
              <a:r>
                <a:rPr lang="en-US" sz="1800" b="1" dirty="0">
                  <a:solidFill>
                    <a:schemeClr val="dk1"/>
                  </a:solidFill>
                  <a:latin typeface="+mn-lt"/>
                  <a:ea typeface="Helvetica Neue"/>
                  <a:cs typeface="Helvetica Neue"/>
                  <a:sym typeface="Helvetica Neue"/>
                </a:rPr>
                <a:t> Wi-Fi </a:t>
              </a:r>
              <a:r>
                <a:rPr lang="en-US" sz="1800" b="1" dirty="0" err="1">
                  <a:solidFill>
                    <a:schemeClr val="dk1"/>
                  </a:solidFill>
                  <a:latin typeface="+mn-lt"/>
                  <a:ea typeface="Helvetica Neue"/>
                  <a:cs typeface="Helvetica Neue"/>
                  <a:sym typeface="Helvetica Neue"/>
                </a:rPr>
                <a:t>mreže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neće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biti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problema</a:t>
              </a:r>
              <a:r>
                <a:rPr lang="en-US" sz="1800" b="1" dirty="0">
                  <a:solidFill>
                    <a:schemeClr val="dk1"/>
                  </a:solidFill>
                  <a:latin typeface="+mn-lt"/>
                  <a:ea typeface="Helvetica Neue"/>
                  <a:cs typeface="Helvetica Neue"/>
                  <a:sym typeface="Helvetica Neue"/>
                </a:rPr>
                <a:t> s </a:t>
              </a:r>
              <a:r>
                <a:rPr lang="en-US" sz="1800" b="1" dirty="0" err="1">
                  <a:solidFill>
                    <a:schemeClr val="dk1"/>
                  </a:solidFill>
                  <a:latin typeface="+mn-lt"/>
                  <a:ea typeface="Helvetica Neue"/>
                  <a:cs typeface="Helvetica Neue"/>
                  <a:sym typeface="Helvetica Neue"/>
                </a:rPr>
                <a:t>dijeljenjem</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mojih</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podataka</a:t>
              </a:r>
              <a:r>
                <a:rPr lang="en-US" sz="1800" b="1" dirty="0">
                  <a:solidFill>
                    <a:schemeClr val="dk1"/>
                  </a:solidFill>
                  <a:latin typeface="+mn-lt"/>
                  <a:ea typeface="Helvetica Neue"/>
                  <a:cs typeface="Helvetica Neue"/>
                  <a:sym typeface="Helvetica Neue"/>
                </a:rPr>
                <a:t> s </a:t>
              </a:r>
              <a:r>
                <a:rPr lang="en-US" sz="1800" b="1" dirty="0" err="1">
                  <a:solidFill>
                    <a:schemeClr val="dk1"/>
                  </a:solidFill>
                  <a:latin typeface="+mn-lt"/>
                  <a:ea typeface="Helvetica Neue"/>
                  <a:cs typeface="Helvetica Neue"/>
                  <a:sym typeface="Helvetica Neue"/>
                </a:rPr>
                <a:t>tim</a:t>
              </a:r>
              <a:r>
                <a:rPr lang="en-US" sz="1800" b="1" dirty="0">
                  <a:solidFill>
                    <a:schemeClr val="dk1"/>
                  </a:solidFill>
                  <a:latin typeface="+mn-lt"/>
                  <a:ea typeface="Helvetica Neue"/>
                  <a:cs typeface="Helvetica Neue"/>
                  <a:sym typeface="Helvetica Neue"/>
                </a:rPr>
                <a:t> web-</a:t>
              </a:r>
              <a:r>
                <a:rPr lang="en-US" sz="1800" b="1" dirty="0" err="1">
                  <a:solidFill>
                    <a:schemeClr val="dk1"/>
                  </a:solidFill>
                  <a:latin typeface="+mn-lt"/>
                  <a:ea typeface="Helvetica Neue"/>
                  <a:cs typeface="Helvetica Neue"/>
                  <a:sym typeface="Helvetica Neue"/>
                </a:rPr>
                <a:t>mjestom</a:t>
              </a:r>
              <a:r>
                <a:rPr lang="en-US" sz="1800" b="1" dirty="0">
                  <a:solidFill>
                    <a:schemeClr val="dk1"/>
                  </a:solidFill>
                  <a:latin typeface="+mn-lt"/>
                  <a:ea typeface="Helvetica Neue"/>
                  <a:cs typeface="Helvetica Neue"/>
                  <a:sym typeface="Helvetica Neue"/>
                </a:rPr>
                <a:t>.</a:t>
              </a:r>
            </a:p>
          </p:txBody>
        </p:sp>
      </p:grpSp>
      <p:grpSp>
        <p:nvGrpSpPr>
          <p:cNvPr id="199" name="Google Shape;199;p11"/>
          <p:cNvGrpSpPr/>
          <p:nvPr/>
        </p:nvGrpSpPr>
        <p:grpSpPr>
          <a:xfrm>
            <a:off x="8156849" y="4003412"/>
            <a:ext cx="8011406"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možete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kreirati</a:t>
              </a:r>
              <a:r>
                <a:rPr lang="en-US" sz="1800" dirty="0">
                  <a:solidFill>
                    <a:schemeClr val="dk1"/>
                  </a:solidFill>
                  <a:latin typeface="+mn-lt"/>
                  <a:ea typeface="Helvetica Neue"/>
                  <a:cs typeface="Helvetica Neue"/>
                  <a:sym typeface="Helvetica Neue"/>
                </a:rPr>
                <a:t> jake </a:t>
              </a:r>
              <a:r>
                <a:rPr lang="en-US" sz="1800" dirty="0" err="1">
                  <a:solidFill>
                    <a:schemeClr val="dk1"/>
                  </a:solidFill>
                  <a:latin typeface="+mn-lt"/>
                  <a:ea typeface="Helvetica Neue"/>
                  <a:cs typeface="Helvetica Neue"/>
                  <a:sym typeface="Helvetica Neue"/>
                </a:rPr>
                <a:t>zaporke</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a:t>
              </a:r>
              <a:r>
                <a:rPr lang="en-US" sz="1800" dirty="0" err="1">
                  <a:solidFill>
                    <a:schemeClr val="dk1"/>
                  </a:solidFill>
                  <a:latin typeface="+mn-lt"/>
                  <a:ea typeface="Helvetica Neue"/>
                  <a:cs typeface="Helvetica Neue"/>
                  <a:sym typeface="Helvetica Neue"/>
                </a:rPr>
                <a:t>Koristeći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jednu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riječ</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napisanu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malim</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slovima</a:t>
              </a:r>
              <a:r>
                <a:rPr lang="en-US" sz="1800" dirty="0">
                  <a:solidFill>
                    <a:schemeClr val="dk1"/>
                  </a:solidFill>
                  <a:latin typeface="+mn-lt"/>
                  <a:ea typeface="Helvetica Neue"/>
                  <a:cs typeface="Helvetica Neue"/>
                  <a:sym typeface="Helvetica Neue"/>
                </a:rPr>
                <a:t>, bez </a:t>
              </a:r>
              <a:r>
                <a:rPr lang="en-US" sz="1800" dirty="0" err="1">
                  <a:solidFill>
                    <a:schemeClr val="dk1"/>
                  </a:solidFill>
                  <a:latin typeface="+mn-lt"/>
                  <a:ea typeface="Helvetica Neue"/>
                  <a:cs typeface="Helvetica Neue"/>
                  <a:sym typeface="Helvetica Neue"/>
                </a:rPr>
                <a:t>brojeva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ili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posebnih</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znakova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b. </a:t>
              </a:r>
              <a:r>
                <a:rPr lang="en-US" sz="1800" b="1" dirty="0" err="1">
                  <a:solidFill>
                    <a:schemeClr val="dk1"/>
                  </a:solidFill>
                  <a:latin typeface="+mn-lt"/>
                  <a:ea typeface="Helvetica Neue"/>
                  <a:cs typeface="Helvetica Neue"/>
                  <a:sym typeface="Helvetica Neue"/>
                </a:rPr>
                <a:t>Koristeći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velika</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a:t>
              </a:r>
              <a:r>
                <a:rPr lang="en-US" sz="1800" b="1" dirty="0">
                  <a:solidFill>
                    <a:schemeClr val="dk1"/>
                  </a:solidFill>
                  <a:latin typeface="+mn-lt"/>
                  <a:ea typeface="Helvetica Neue"/>
                  <a:cs typeface="Helvetica Neue"/>
                  <a:sym typeface="Helvetica Neue"/>
                </a:rPr>
                <a:t> mala </a:t>
              </a:r>
              <a:r>
                <a:rPr lang="en-US" sz="1800" b="1" dirty="0" err="1">
                  <a:solidFill>
                    <a:schemeClr val="dk1"/>
                  </a:solidFill>
                  <a:latin typeface="+mn-lt"/>
                  <a:ea typeface="Helvetica Neue"/>
                  <a:cs typeface="Helvetica Neue"/>
                  <a:sym typeface="Helvetica Neue"/>
                </a:rPr>
                <a:t>slova</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brojeve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i</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posebne</a:t>
              </a:r>
              <a:r>
                <a:rPr lang="en-US" sz="1800" b="1" dirty="0">
                  <a:solidFill>
                    <a:schemeClr val="dk1"/>
                  </a:solidFill>
                  <a:latin typeface="+mn-lt"/>
                  <a:ea typeface="Helvetica Neue"/>
                  <a:cs typeface="Helvetica Neue"/>
                  <a:sym typeface="Helvetica Neue"/>
                </a:rPr>
                <a:t> </a:t>
              </a:r>
              <a:r>
                <a:rPr lang="en-US" sz="1800" b="1" dirty="0" err="1">
                  <a:solidFill>
                    <a:schemeClr val="dk1"/>
                  </a:solidFill>
                  <a:latin typeface="+mn-lt"/>
                  <a:ea typeface="Helvetica Neue"/>
                  <a:cs typeface="Helvetica Neue"/>
                  <a:sym typeface="Helvetica Neue"/>
                </a:rPr>
                <a:t>znakove</a:t>
              </a:r>
              <a:r>
                <a:rPr lang="en-US" sz="18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a:t>
              </a:r>
              <a:r>
                <a:rPr lang="en-US" sz="1800" dirty="0" err="1">
                  <a:solidFill>
                    <a:schemeClr val="dk1"/>
                  </a:solidFill>
                  <a:latin typeface="+mn-lt"/>
                  <a:ea typeface="Helvetica Neue"/>
                  <a:cs typeface="Helvetica Neue"/>
                  <a:sym typeface="Helvetica Neue"/>
                </a:rPr>
                <a:t>Koristeći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istu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lozinku</a:t>
              </a:r>
              <a:r>
                <a:rPr lang="en-US" sz="1800" dirty="0">
                  <a:solidFill>
                    <a:schemeClr val="dk1"/>
                  </a:solidFill>
                  <a:latin typeface="+mn-lt"/>
                  <a:ea typeface="Helvetica Neue"/>
                  <a:cs typeface="Helvetica Neue"/>
                  <a:sym typeface="Helvetica Neue"/>
                </a:rPr>
                <a:t> za </a:t>
              </a:r>
              <a:r>
                <a:rPr lang="en-US" sz="1800" dirty="0" err="1">
                  <a:solidFill>
                    <a:schemeClr val="dk1"/>
                  </a:solidFill>
                  <a:latin typeface="+mn-lt"/>
                  <a:ea typeface="Helvetica Neue"/>
                  <a:cs typeface="Helvetica Neue"/>
                  <a:sym typeface="Helvetica Neue"/>
                </a:rPr>
                <a:t>nekoliko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računa</a:t>
              </a:r>
              <a:r>
                <a:rPr lang="en-US" sz="18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a:t>
              </a:r>
              <a:r>
                <a:rPr lang="en-US" sz="1800" dirty="0" err="1">
                  <a:solidFill>
                    <a:schemeClr val="dk1"/>
                  </a:solidFill>
                  <a:latin typeface="+mn-lt"/>
                  <a:ea typeface="Helvetica Neue"/>
                  <a:cs typeface="Helvetica Neue"/>
                  <a:sym typeface="Helvetica Neue"/>
                </a:rPr>
                <a:t>Odabrati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zaporku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koju</a:t>
              </a:r>
              <a:r>
                <a:rPr lang="en-US" sz="1800" dirty="0">
                  <a:solidFill>
                    <a:schemeClr val="dk1"/>
                  </a:solidFill>
                  <a:latin typeface="+mn-lt"/>
                  <a:ea typeface="Helvetica Neue"/>
                  <a:cs typeface="Helvetica Neue"/>
                  <a:sym typeface="Helvetica Neue"/>
                </a:rPr>
                <a:t> je </a:t>
              </a:r>
              <a:r>
                <a:rPr lang="en-US" sz="1800" dirty="0" err="1">
                  <a:solidFill>
                    <a:schemeClr val="dk1"/>
                  </a:solidFill>
                  <a:latin typeface="+mn-lt"/>
                  <a:ea typeface="Helvetica Neue"/>
                  <a:cs typeface="Helvetica Neue"/>
                  <a:sym typeface="Helvetica Neue"/>
                </a:rPr>
                <a:t>lako</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pogoditi</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ju</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podijeliti</a:t>
              </a:r>
              <a:r>
                <a:rPr lang="en-US" sz="1800" dirty="0">
                  <a:solidFill>
                    <a:schemeClr val="dk1"/>
                  </a:solidFill>
                  <a:latin typeface="+mn-lt"/>
                  <a:ea typeface="Helvetica Neue"/>
                  <a:cs typeface="Helvetica Neue"/>
                  <a:sym typeface="Helvetica Neue"/>
                </a:rPr>
                <a:t> s </a:t>
              </a:r>
              <a:r>
                <a:rPr lang="en-US" sz="1800" dirty="0" err="1">
                  <a:solidFill>
                    <a:schemeClr val="dk1"/>
                  </a:solidFill>
                  <a:latin typeface="+mn-lt"/>
                  <a:ea typeface="Helvetica Neue"/>
                  <a:cs typeface="Helvetica Neue"/>
                  <a:sym typeface="Helvetica Neue"/>
                </a:rPr>
                <a:t>prijateljima</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kako</a:t>
              </a:r>
              <a:r>
                <a:rPr lang="en-US" sz="1800" dirty="0">
                  <a:solidFill>
                    <a:schemeClr val="dk1"/>
                  </a:solidFill>
                  <a:latin typeface="+mn-lt"/>
                  <a:ea typeface="Helvetica Neue"/>
                  <a:cs typeface="Helvetica Neue"/>
                  <a:sym typeface="Helvetica Neue"/>
                </a:rPr>
                <a:t> je ne </a:t>
              </a:r>
              <a:r>
                <a:rPr lang="en-US" sz="1800" dirty="0" err="1">
                  <a:solidFill>
                    <a:schemeClr val="dk1"/>
                  </a:solidFill>
                  <a:latin typeface="+mn-lt"/>
                  <a:ea typeface="Helvetica Neue"/>
                  <a:cs typeface="Helvetica Neue"/>
                  <a:sym typeface="Helvetica Neue"/>
                </a:rPr>
                <a:t>biste</a:t>
              </a:r>
              <a:r>
                <a:rPr lang="en-US" sz="1800" dirty="0">
                  <a:solidFill>
                    <a:schemeClr val="dk1"/>
                  </a:solidFill>
                  <a:latin typeface="+mn-lt"/>
                  <a:ea typeface="Helvetica Neue"/>
                  <a:cs typeface="Helvetica Neue"/>
                  <a:sym typeface="Helvetica Neue"/>
                </a:rPr>
                <a:t> </a:t>
              </a:r>
              <a:r>
                <a:rPr lang="en-US" sz="1800" dirty="0" err="1">
                  <a:solidFill>
                    <a:schemeClr val="dk1"/>
                  </a:solidFill>
                  <a:latin typeface="+mn-lt"/>
                  <a:ea typeface="Helvetica Neue"/>
                  <a:cs typeface="Helvetica Neue"/>
                  <a:sym typeface="Helvetica Neue"/>
                </a:rPr>
                <a:t>zaboravili</a:t>
              </a:r>
              <a:r>
                <a:rPr lang="en-US" sz="1800" dirty="0">
                  <a:solidFill>
                    <a:schemeClr val="dk1"/>
                  </a:solidFill>
                  <a:latin typeface="+mn-lt"/>
                  <a:ea typeface="Helvetica Neue"/>
                  <a:cs typeface="Helvetica Neue"/>
                  <a:sym typeface="Helvetica Neue"/>
                </a:rPr>
                <a:t>.</a:t>
              </a:r>
            </a:p>
          </p:txBody>
        </p:sp>
      </p:grpSp>
    </p:spTree>
    <p:extLst>
      <p:ext uri="{BB962C8B-B14F-4D97-AF65-F5344CB8AC3E}">
        <p14:creationId xmlns:p14="http://schemas.microsoft.com/office/powerpoint/2010/main" val="266644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Zaključak</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dirty="0">
                <a:solidFill>
                  <a:srgbClr val="00CCFF"/>
                </a:solidFill>
                <a:latin typeface="+mn-lt"/>
                <a:ea typeface="Helvetica Neue"/>
                <a:cs typeface="Helvetica Neue"/>
                <a:sym typeface="Helvetica Neue"/>
              </a:rPr>
              <a:t>Bravo! Sada </a:t>
            </a:r>
            <a:r>
              <a:rPr lang="es-ES" sz="2800" b="1" dirty="0" err="1">
                <a:solidFill>
                  <a:srgbClr val="00CCFF"/>
                </a:solidFill>
                <a:latin typeface="+mn-lt"/>
                <a:ea typeface="Helvetica Neue"/>
                <a:cs typeface="Helvetica Neue"/>
                <a:sym typeface="Helvetica Neue"/>
              </a:rPr>
              <a:t>znate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više</a:t>
            </a:r>
            <a:r>
              <a:rPr lang="es-ES" sz="2800" b="1" dirty="0">
                <a:solidFill>
                  <a:srgbClr val="00CCFF"/>
                </a:solidFill>
                <a:latin typeface="+mn-lt"/>
                <a:ea typeface="Helvetica Neue"/>
                <a:cs typeface="Helvetica Neue"/>
                <a:sym typeface="Helvetica Neue"/>
              </a:rPr>
              <a:t> o:</a:t>
            </a:r>
            <a:endParaRPr dirty="0">
              <a:solidFill>
                <a:srgbClr val="00CCFF"/>
              </a:solidFill>
              <a:latin typeface="+mn-lt"/>
            </a:endParaRPr>
          </a:p>
        </p:txBody>
      </p:sp>
      <p:sp>
        <p:nvSpPr>
          <p:cNvPr id="17" name="Google Shape;99;p4"/>
          <p:cNvSpPr txBox="1"/>
          <p:nvPr/>
        </p:nvSpPr>
        <p:spPr>
          <a:xfrm>
            <a:off x="2056107" y="4638637"/>
            <a:ext cx="796786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Tome da je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ključan</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zaštitili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ugled</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dobrobit</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18" name="Google Shape;100;p4"/>
          <p:cNvSpPr txBox="1"/>
          <p:nvPr/>
        </p:nvSpPr>
        <p:spPr>
          <a:xfrm>
            <a:off x="2056107" y="5865678"/>
            <a:ext cx="796786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Nesigurnom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t>
            </a:r>
            <a:r>
              <a:rPr lang="en-US" sz="2400" dirty="0">
                <a:solidFill>
                  <a:schemeClr val="dk1"/>
                </a:solidFill>
                <a:latin typeface="+mn-lt"/>
                <a:ea typeface="Helvetica Neue"/>
                <a:cs typeface="Helvetica Neue"/>
                <a:sym typeface="Helvetica Neue"/>
              </a:rPr>
              <a:t>, no </a:t>
            </a:r>
            <a:r>
              <a:rPr lang="en-US" sz="2400" dirty="0" err="1">
                <a:solidFill>
                  <a:schemeClr val="dk1"/>
                </a:solidFill>
                <a:latin typeface="+mn-lt"/>
                <a:ea typeface="Helvetica Neue"/>
                <a:cs typeface="Helvetica Neue"/>
                <a:sym typeface="Helvetica Neue"/>
              </a:rPr>
              <a:t>znate</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potpuno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izbjegavanje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dovesti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izolacije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propuštenih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prilika</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19" name="Google Shape;101;p4"/>
          <p:cNvSpPr txBox="1"/>
          <p:nvPr/>
        </p:nvSpPr>
        <p:spPr>
          <a:xfrm>
            <a:off x="2056019" y="7241109"/>
            <a:ext cx="82655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Važnosti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veza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jakih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lozinki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svijesti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prijevarama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kupnji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Bibliografija</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2482182" cy="3724056"/>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3"/>
              </a:rPr>
              <a:t>https://www.enisa.europa.eu/</a:t>
            </a:r>
            <a:r>
              <a:rPr lang="hr-HR" sz="2400" dirty="0">
                <a:latin typeface="+mn-lt"/>
              </a:rPr>
              <a:t>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4"/>
              </a:rPr>
              <a:t>http://www.eun.org/</a:t>
            </a:r>
            <a:r>
              <a:rPr lang="hr-HR" sz="2400" dirty="0">
                <a:latin typeface="+mn-lt"/>
              </a:rPr>
              <a:t>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5"/>
              </a:rPr>
              <a:t>https://www.europol.europa.eu/about-europol/european-cybercrime-centre-ec3</a:t>
            </a:r>
            <a:r>
              <a:rPr lang="hr-HR" sz="2400" dirty="0">
                <a:latin typeface="+mn-lt"/>
              </a:rPr>
              <a:t>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6"/>
              </a:rPr>
              <a:t>https://www.microfocus.com/en-us/what-is/cyber-security</a:t>
            </a:r>
            <a:r>
              <a:rPr lang="hr-HR" sz="2400" dirty="0">
                <a:latin typeface="+mn-lt"/>
              </a:rPr>
              <a:t>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7"/>
              </a:rPr>
              <a:t>https://www.redseguridad.com/actualidad/cibercrimen/que-es-el-malware-tipos-y-maneras-de-evitar-ataques-de-este-tipo_20210410.html</a:t>
            </a:r>
            <a:r>
              <a:rPr lang="hr-HR" sz="2400" dirty="0">
                <a:latin typeface="+mn-lt"/>
              </a:rPr>
              <a:t>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hlinkClick r:id="rId8"/>
              </a:rPr>
              <a:t>https://openwebinars.net/blog/origen-e-importancia-de-la-ciberseguridad/</a:t>
            </a:r>
            <a:r>
              <a:rPr lang="hr-HR" sz="2400" dirty="0">
                <a:latin typeface="+mn-lt"/>
              </a:rPr>
              <a:t>  </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hlinkClick r:id="rId9"/>
              </a:rPr>
              <a:t>https://www.europol.europa.eu/wannacry-ransomware</a:t>
            </a:r>
            <a:r>
              <a:rPr lang="hr-HR" sz="2400" dirty="0">
                <a:latin typeface="+mn-lt"/>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Hvala</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5044440" y="3946742"/>
            <a:ext cx="819912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6856803" y="2453020"/>
            <a:ext cx="457439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a:p>
            <a:pPr marL="0" marR="0" lvl="0" indent="0" algn="l" rtl="0">
              <a:spcBef>
                <a:spcPts val="0"/>
              </a:spcBef>
              <a:spcAft>
                <a:spcPts val="0"/>
              </a:spcAft>
              <a:buNone/>
            </a:pP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siguran</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internetu</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0" y="4024780"/>
            <a:ext cx="155216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Biti </a:t>
            </a:r>
            <a:r>
              <a:rPr lang="en-US" sz="2400" dirty="0" err="1">
                <a:solidFill>
                  <a:schemeClr val="dk1"/>
                </a:solidFill>
                <a:latin typeface="+mn-lt"/>
                <a:ea typeface="Helvetica Neue"/>
                <a:cs typeface="Helvetica Neue"/>
                <a:sym typeface="Helvetica Neue"/>
              </a:rPr>
              <a:t>siguran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poduzeti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odgovorno</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ponašati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tijekom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razumijevanje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upravljanje</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potencijalnim</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rizicima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prijetnjama</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povezanim</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mrežnim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resursa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općeg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blagostanja</a:t>
            </a:r>
            <a:r>
              <a:rPr lang="en-US" sz="2400" dirty="0">
                <a:solidFill>
                  <a:schemeClr val="dk1"/>
                </a:solidFill>
                <a:latin typeface="+mn-lt"/>
                <a:ea typeface="Helvetica Neue"/>
                <a:cs typeface="Helvetica Neue"/>
                <a:sym typeface="Helvetica Neue"/>
              </a:rPr>
              <a:t>.</a:t>
            </a:r>
          </a:p>
        </p:txBody>
      </p:sp>
      <p:pic>
        <p:nvPicPr>
          <p:cNvPr id="3" name="Imagen 2">
            <a:extLst>
              <a:ext uri="{FF2B5EF4-FFF2-40B4-BE49-F238E27FC236}">
                <a16:creationId xmlns:a16="http://schemas.microsoft.com/office/drawing/2014/main" id="{FA76A526-8FCB-4947-B1BE-1A77273CD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175" y="5335768"/>
            <a:ext cx="3535986" cy="3078747"/>
          </a:xfrm>
          <a:prstGeom prst="rect">
            <a:avLst/>
          </a:prstGeom>
        </p:spPr>
      </p:pic>
      <p:sp>
        <p:nvSpPr>
          <p:cNvPr id="4" name="CuadroTexto 3">
            <a:extLst>
              <a:ext uri="{FF2B5EF4-FFF2-40B4-BE49-F238E27FC236}">
                <a16:creationId xmlns:a16="http://schemas.microsoft.com/office/drawing/2014/main" id="{0C041259-0481-4F78-B0B0-43E471823C28}"/>
              </a:ext>
            </a:extLst>
          </p:cNvPr>
          <p:cNvSpPr txBox="1"/>
          <p:nvPr/>
        </p:nvSpPr>
        <p:spPr>
          <a:xfrm>
            <a:off x="5306291" y="5599004"/>
            <a:ext cx="10737273" cy="2677656"/>
          </a:xfrm>
          <a:prstGeom prst="rect">
            <a:avLst/>
          </a:prstGeom>
          <a:noFill/>
        </p:spPr>
        <p:txBody>
          <a:bodyPr wrap="square" rtlCol="0">
            <a:spAutoFit/>
          </a:bodyPr>
          <a:lstStyle/>
          <a:p>
            <a:pPr algn="just"/>
            <a:r>
              <a:rPr lang="en-US" sz="2800" b="1" dirty="0" err="1">
                <a:solidFill>
                  <a:schemeClr val="dk1"/>
                </a:solidFill>
                <a:latin typeface="+mn-lt"/>
                <a:ea typeface="Helvetica Neue"/>
                <a:cs typeface="Helvetica Neue"/>
                <a:sym typeface="Helvetica Neue"/>
              </a:rPr>
              <a:t>Kibernetički</a:t>
            </a:r>
            <a:r>
              <a:rPr lang="en-US" sz="2800" b="1" dirty="0">
                <a:solidFill>
                  <a:schemeClr val="dk1"/>
                </a:solidFill>
                <a:latin typeface="+mn-lt"/>
                <a:ea typeface="Helvetica Neue"/>
                <a:cs typeface="Helvetica Neue"/>
                <a:sym typeface="Helvetica Neue"/>
              </a:rPr>
              <a:t> </a:t>
            </a:r>
            <a:r>
              <a:rPr lang="en-US" sz="2800" b="1" dirty="0" err="1">
                <a:solidFill>
                  <a:schemeClr val="dk1"/>
                </a:solidFill>
                <a:latin typeface="+mn-lt"/>
                <a:ea typeface="Helvetica Neue"/>
                <a:cs typeface="Helvetica Neue"/>
                <a:sym typeface="Helvetica Neue"/>
              </a:rPr>
              <a:t>prostor</a:t>
            </a:r>
            <a:r>
              <a:rPr lang="en-US" sz="2800" b="1" dirty="0">
                <a:solidFill>
                  <a:schemeClr val="dk1"/>
                </a:solidFill>
                <a:latin typeface="+mn-lt"/>
                <a:ea typeface="Helvetica Neue"/>
                <a:cs typeface="Helvetica Neue"/>
                <a:sym typeface="Helvetica Neue"/>
              </a:rPr>
              <a:t> je </a:t>
            </a:r>
            <a:r>
              <a:rPr lang="en-US" sz="2800" b="1" dirty="0" err="1">
                <a:solidFill>
                  <a:schemeClr val="dk1"/>
                </a:solidFill>
                <a:latin typeface="+mn-lt"/>
                <a:ea typeface="Helvetica Neue"/>
                <a:cs typeface="Helvetica Neue"/>
                <a:sym typeface="Helvetica Neue"/>
              </a:rPr>
              <a:t>poput</a:t>
            </a:r>
            <a:r>
              <a:rPr lang="en-US" sz="2800" b="1" dirty="0">
                <a:solidFill>
                  <a:schemeClr val="dk1"/>
                </a:solidFill>
                <a:latin typeface="+mn-lt"/>
                <a:ea typeface="Helvetica Neue"/>
                <a:cs typeface="Helvetica Neue"/>
                <a:sym typeface="Helvetica Neue"/>
              </a:rPr>
              <a:t> </a:t>
            </a:r>
            <a:r>
              <a:rPr lang="en-US" sz="2800" b="1" dirty="0" err="1">
                <a:solidFill>
                  <a:schemeClr val="dk1"/>
                </a:solidFill>
                <a:latin typeface="+mn-lt"/>
                <a:ea typeface="Helvetica Neue"/>
                <a:cs typeface="Helvetica Neue"/>
                <a:sym typeface="Helvetica Neue"/>
              </a:rPr>
              <a:t>autoceste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morate</a:t>
            </a:r>
            <a:r>
              <a:rPr lang="en-US" sz="2800" dirty="0">
                <a:solidFill>
                  <a:schemeClr val="dk1"/>
                </a:solidFill>
                <a:latin typeface="+mn-lt"/>
                <a:ea typeface="Helvetica Neue"/>
                <a:cs typeface="Helvetica Neue"/>
                <a:sym typeface="Helvetica Neue"/>
              </a:rPr>
              <a:t> se </a:t>
            </a:r>
            <a:r>
              <a:rPr lang="en-US" sz="2800" dirty="0" err="1">
                <a:solidFill>
                  <a:schemeClr val="dk1"/>
                </a:solidFill>
                <a:latin typeface="+mn-lt"/>
                <a:ea typeface="Helvetica Neue"/>
                <a:cs typeface="Helvetica Neue"/>
                <a:sym typeface="Helvetica Neue"/>
              </a:rPr>
              <a:t>njome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kretati</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sigurno</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kako</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biste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izbjegli</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nesreće</a:t>
            </a:r>
            <a:r>
              <a:rPr lang="en-US" sz="2800" dirty="0">
                <a:solidFill>
                  <a:schemeClr val="dk1"/>
                </a:solidFill>
                <a:latin typeface="+mn-lt"/>
                <a:ea typeface="Helvetica Neue"/>
                <a:cs typeface="Helvetica Neue"/>
                <a:sym typeface="Helvetica Neue"/>
              </a:rPr>
              <a:t>.</a:t>
            </a:r>
          </a:p>
          <a:p>
            <a:pPr algn="just"/>
            <a:endParaRPr lang="en-US" sz="2800" dirty="0">
              <a:solidFill>
                <a:schemeClr val="dk1"/>
              </a:solidFill>
              <a:latin typeface="+mn-lt"/>
              <a:ea typeface="Helvetica Neue"/>
              <a:cs typeface="Helvetica Neue"/>
              <a:sym typeface="Helvetica Neue"/>
            </a:endParaRPr>
          </a:p>
          <a:p>
            <a:pPr algn="just"/>
            <a:r>
              <a:rPr lang="en-US" sz="2800" dirty="0" err="1">
                <a:solidFill>
                  <a:schemeClr val="dk1"/>
                </a:solidFill>
                <a:latin typeface="+mn-lt"/>
                <a:ea typeface="Helvetica Neue"/>
                <a:cs typeface="Helvetica Neue"/>
                <a:sym typeface="Helvetica Neue"/>
              </a:rPr>
              <a:t>Baš</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kao</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vezanje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sigurnosnog</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pojasa</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neke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osnovne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sigurnosne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prakse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na</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internetu</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mogu</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pomoći</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osigurati</a:t>
            </a:r>
            <a:r>
              <a:rPr lang="en-US" sz="2800" dirty="0">
                <a:solidFill>
                  <a:schemeClr val="dk1"/>
                </a:solidFill>
                <a:latin typeface="+mn-lt"/>
                <a:ea typeface="Helvetica Neue"/>
                <a:cs typeface="Helvetica Neue"/>
                <a:sym typeface="Helvetica Neue"/>
              </a:rPr>
              <a:t> da </a:t>
            </a:r>
            <a:r>
              <a:rPr lang="en-US" sz="2800" dirty="0" err="1">
                <a:solidFill>
                  <a:schemeClr val="dk1"/>
                </a:solidFill>
                <a:latin typeface="+mn-lt"/>
                <a:ea typeface="Helvetica Neue"/>
                <a:cs typeface="Helvetica Neue"/>
                <a:sym typeface="Helvetica Neue"/>
              </a:rPr>
              <a:t>vaše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iskustvo</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na</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internetu</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bude</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sigurno</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i</a:t>
            </a:r>
            <a:r>
              <a:rPr lang="en-US" sz="2800" dirty="0">
                <a:solidFill>
                  <a:schemeClr val="dk1"/>
                </a:solidFill>
                <a:latin typeface="+mn-lt"/>
                <a:ea typeface="Helvetica Neue"/>
                <a:cs typeface="Helvetica Neue"/>
                <a:sym typeface="Helvetica Neue"/>
              </a:rPr>
              <a:t> </a:t>
            </a:r>
            <a:r>
              <a:rPr lang="en-US" sz="2800" dirty="0" err="1">
                <a:solidFill>
                  <a:schemeClr val="dk1"/>
                </a:solidFill>
                <a:latin typeface="+mn-lt"/>
                <a:ea typeface="Helvetica Neue"/>
                <a:cs typeface="Helvetica Neue"/>
                <a:sym typeface="Helvetica Neue"/>
              </a:rPr>
              <a:t>ugodno</a:t>
            </a:r>
            <a:r>
              <a:rPr lang="en-US" sz="2800" dirty="0">
                <a:solidFill>
                  <a:schemeClr val="dk1"/>
                </a:solidFill>
                <a:latin typeface="+mn-lt"/>
                <a:ea typeface="Helvetica Neue"/>
                <a:cs typeface="Helvetica Neue"/>
                <a:sym typeface="Helvetica Neue"/>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siguran</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internetu</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521609"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1200"/>
              </a:spcAft>
              <a:buNone/>
            </a:pPr>
            <a:r>
              <a:rPr lang="en-US" sz="2400" dirty="0">
                <a:solidFill>
                  <a:schemeClr val="dk1"/>
                </a:solidFill>
                <a:latin typeface="+mn-lt"/>
                <a:ea typeface="Helvetica Neue"/>
                <a:cs typeface="Helvetica Neue"/>
                <a:sym typeface="Helvetica Neue"/>
              </a:rPr>
              <a:t>Biti </a:t>
            </a:r>
            <a:r>
              <a:rPr lang="en-US" sz="2400" dirty="0" err="1">
                <a:solidFill>
                  <a:schemeClr val="dk1"/>
                </a:solidFill>
                <a:latin typeface="+mn-lt"/>
                <a:ea typeface="Helvetica Neue"/>
                <a:cs typeface="Helvetica Neue"/>
                <a:sym typeface="Helvetica Neue"/>
              </a:rPr>
              <a:t>siguran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iz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nekoliko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u </a:t>
            </a:r>
            <a:r>
              <a:rPr lang="en-US" sz="2400" b="1" dirty="0" err="1">
                <a:solidFill>
                  <a:schemeClr val="dk1"/>
                </a:solidFill>
                <a:latin typeface="+mn-lt"/>
                <a:ea typeface="Helvetica Neue"/>
                <a:cs typeface="Helvetica Neue"/>
                <a:sym typeface="Helvetica Neue"/>
              </a:rPr>
              <a:t>zaštiti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vaših</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osobnih</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podataka</a:t>
            </a:r>
            <a:r>
              <a:rPr lang="en-US"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od pada u </a:t>
            </a:r>
            <a:r>
              <a:rPr lang="en-US" sz="2400" dirty="0" err="1">
                <a:solidFill>
                  <a:schemeClr val="dk1"/>
                </a:solidFill>
                <a:latin typeface="+mn-lt"/>
                <a:ea typeface="Helvetica Neue"/>
                <a:cs typeface="Helvetica Neue"/>
                <a:sym typeface="Helvetica Neue"/>
              </a:rPr>
              <a:t>pogrešne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telefonskog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koristiti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krađu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druge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zlonamjerne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kriminalci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prisutnost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pridonosi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ugledu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poslovnom</a:t>
            </a:r>
            <a:r>
              <a:rPr lang="en-US" sz="2400" dirty="0">
                <a:solidFill>
                  <a:schemeClr val="dk1"/>
                </a:solidFill>
                <a:latin typeface="+mn-lt"/>
                <a:ea typeface="Helvetica Neue"/>
                <a:cs typeface="Helvetica Neue"/>
                <a:sym typeface="Helvetica Neue"/>
              </a:rPr>
              <a:t>.</a:t>
            </a:r>
          </a:p>
          <a:p>
            <a:pPr marL="0" marR="0" lvl="0" indent="0" algn="just" rtl="0">
              <a:spcBef>
                <a:spcPts val="0"/>
              </a:spcBef>
              <a:spcAft>
                <a:spcPts val="1200"/>
              </a:spcAft>
              <a:buNone/>
            </a:pPr>
            <a:r>
              <a:rPr lang="en-US" sz="2400" dirty="0" err="1">
                <a:solidFill>
                  <a:schemeClr val="dk1"/>
                </a:solidFill>
                <a:latin typeface="+mn-lt"/>
                <a:ea typeface="Helvetica Neue"/>
                <a:cs typeface="Helvetica Neue"/>
                <a:sym typeface="Helvetica Neue"/>
              </a:rPr>
              <a:t>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spriječiti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širenje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neprimjerenog</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ili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štetnog</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sadržaja</a:t>
            </a:r>
            <a:r>
              <a:rPr lang="en-US"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koji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negativno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utjecati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sliku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odnose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Očuvanje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osigurava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zaštitu</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vaše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privatnosti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štiti</a:t>
            </a:r>
            <a:r>
              <a:rPr lang="en-US" sz="2400" b="1" dirty="0">
                <a:solidFill>
                  <a:schemeClr val="dk1"/>
                </a:solidFill>
                <a:latin typeface="+mn-lt"/>
                <a:ea typeface="Helvetica Neue"/>
                <a:cs typeface="Helvetica Neue"/>
                <a:sym typeface="Helvetica Neue"/>
              </a:rPr>
              <a:t> vas od </a:t>
            </a:r>
            <a:r>
              <a:rPr lang="en-US" sz="2400" b="1" dirty="0" err="1">
                <a:solidFill>
                  <a:schemeClr val="dk1"/>
                </a:solidFill>
                <a:latin typeface="+mn-lt"/>
                <a:ea typeface="Helvetica Neue"/>
                <a:cs typeface="Helvetica Neue"/>
                <a:sym typeface="Helvetica Neue"/>
              </a:rPr>
              <a:t>financijskih</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prijevara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pronevjera</a:t>
            </a:r>
            <a:r>
              <a:rPr lang="en-US" sz="2400" b="1" dirty="0">
                <a:solidFill>
                  <a:schemeClr val="dk1"/>
                </a:solidFill>
                <a:latin typeface="+mn-lt"/>
                <a:ea typeface="Helvetica Neue"/>
                <a:cs typeface="Helvetica Neue"/>
                <a:sym typeface="Helvetica Neue"/>
              </a:rPr>
              <a:t>.</a:t>
            </a:r>
          </a:p>
          <a:p>
            <a:pPr marL="0" marR="0" lvl="0" indent="0" algn="just" rtl="0">
              <a:spcBef>
                <a:spcPts val="0"/>
              </a:spcBef>
              <a:spcAft>
                <a:spcPts val="1200"/>
              </a:spcAft>
              <a:buNone/>
            </a:pPr>
            <a:r>
              <a:rPr lang="en-US" sz="2400" dirty="0">
                <a:solidFill>
                  <a:schemeClr val="dk1"/>
                </a:solidFill>
                <a:latin typeface="+mn-lt"/>
                <a:ea typeface="Helvetica Neue"/>
                <a:cs typeface="Helvetica Neue"/>
                <a:sym typeface="Helvetica Neue"/>
              </a:rPr>
              <a:t>Biti </a:t>
            </a:r>
            <a:r>
              <a:rPr lang="en-US" sz="2400" dirty="0" err="1">
                <a:solidFill>
                  <a:schemeClr val="dk1"/>
                </a:solidFill>
                <a:latin typeface="+mn-lt"/>
                <a:ea typeface="Helvetica Neue"/>
                <a:cs typeface="Helvetica Neue"/>
                <a:sym typeface="Helvetica Neue"/>
              </a:rPr>
              <a:t>siguran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također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u </a:t>
            </a:r>
            <a:r>
              <a:rPr lang="en-US" sz="2400" b="1" dirty="0" err="1">
                <a:solidFill>
                  <a:schemeClr val="dk1"/>
                </a:solidFill>
                <a:latin typeface="+mn-lt"/>
                <a:ea typeface="Helvetica Neue"/>
                <a:cs typeface="Helvetica Neue"/>
                <a:sym typeface="Helvetica Neue"/>
              </a:rPr>
              <a:t>izbjegavanju</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slučajeva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internetskog</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nasilja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uznemiravanja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Primjenom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smanjiti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susreta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pojedincima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situacijama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dovesti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emocionalnog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stresa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ozljede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također</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ključna</a:t>
            </a:r>
            <a:r>
              <a:rPr lang="en-US" sz="2400" dirty="0">
                <a:solidFill>
                  <a:schemeClr val="dk1"/>
                </a:solidFill>
                <a:latin typeface="+mn-lt"/>
                <a:ea typeface="Helvetica Neue"/>
                <a:cs typeface="Helvetica Neue"/>
                <a:sym typeface="Helvetica Neue"/>
              </a:rPr>
              <a:t> za </a:t>
            </a:r>
            <a:r>
              <a:rPr lang="en-US" sz="2400" b="1" dirty="0" err="1">
                <a:solidFill>
                  <a:schemeClr val="dk1"/>
                </a:solidFill>
                <a:latin typeface="+mn-lt"/>
                <a:ea typeface="Helvetica Neue"/>
                <a:cs typeface="Helvetica Neue"/>
                <a:sym typeface="Helvetica Neue"/>
              </a:rPr>
              <a:t>zaštitu</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djece</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dobrobiti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digitalnom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svijetu</a:t>
            </a:r>
            <a:r>
              <a:rPr lang="en-US" sz="2400" dirty="0">
                <a:solidFill>
                  <a:schemeClr val="dk1"/>
                </a:solidFill>
                <a:latin typeface="+mn-lt"/>
                <a:ea typeface="Helvetica Neue"/>
                <a:cs typeface="Helvetica Neue"/>
                <a:sym typeface="Helvetica Neue"/>
              </a:rPr>
              <a:t>.</a:t>
            </a:r>
          </a:p>
        </p:txBody>
      </p:sp>
    </p:spTree>
    <p:extLst>
      <p:ext uri="{BB962C8B-B14F-4D97-AF65-F5344CB8AC3E}">
        <p14:creationId xmlns:p14="http://schemas.microsoft.com/office/powerpoint/2010/main" val="374178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Koji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nesigurna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internetom</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521609" cy="47704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1200"/>
              </a:spcAft>
              <a:buNone/>
            </a:pPr>
            <a:r>
              <a:rPr lang="en-US" sz="2400" dirty="0" err="1">
                <a:solidFill>
                  <a:schemeClr val="dk1"/>
                </a:solidFill>
                <a:latin typeface="+mn-lt"/>
                <a:ea typeface="Helvetica Neue"/>
                <a:cs typeface="Helvetica Neue"/>
                <a:sym typeface="Helvetica Neue"/>
              </a:rPr>
              <a:t>Nesigurno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opasnost</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Oni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upoznati</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internetskim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prijetnjama</a:t>
            </a:r>
            <a:r>
              <a:rPr lang="en-US" sz="2400" dirty="0">
                <a:solidFill>
                  <a:schemeClr val="dk1"/>
                </a:solidFill>
                <a:latin typeface="+mn-lt"/>
                <a:ea typeface="Helvetica Neue"/>
                <a:cs typeface="Helvetica Neue"/>
                <a:sym typeface="Helvetica Neue"/>
              </a:rPr>
              <a:t>, pa je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specifične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kojima</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suočavaju</a:t>
            </a:r>
            <a:r>
              <a:rPr lang="en-US" sz="2400" dirty="0">
                <a:solidFill>
                  <a:schemeClr val="dk1"/>
                </a:solidFill>
                <a:latin typeface="+mn-lt"/>
                <a:ea typeface="Helvetica Neue"/>
                <a:cs typeface="Helvetica Neue"/>
                <a:sym typeface="Helvetica Neue"/>
              </a:rPr>
              <a:t>. </a:t>
            </a:r>
          </a:p>
          <a:p>
            <a:pPr marL="0" marR="0" lvl="0" indent="0" algn="just" rtl="0">
              <a:spcBef>
                <a:spcPts val="0"/>
              </a:spcBef>
              <a:spcAft>
                <a:spcPts val="1200"/>
              </a:spcAft>
              <a:buNone/>
            </a:pPr>
            <a:r>
              <a:rPr lang="en-US" sz="2400" dirty="0" err="1">
                <a:solidFill>
                  <a:schemeClr val="dk1"/>
                </a:solidFill>
                <a:latin typeface="+mn-lt"/>
                <a:ea typeface="Helvetica Neue"/>
                <a:cs typeface="Helvetica Neue"/>
                <a:sym typeface="Helvetica Neue"/>
              </a:rPr>
              <a:t>Neki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Phishing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prijevare</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osjetljivije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phishing e-</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stranice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telefonske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gdje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prevaranti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navedu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otkrivanje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osjetljivih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Krađa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identiteta</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Nesigurna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navigacija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povećava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dovodi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gubitaka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poremećaja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njihovim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životima</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Financijska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prijevara</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cilj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investicijskim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shemama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lutriji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kupnjama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iskorištavajući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povjerenje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ranjivost</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Zlonamjerni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softver</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virusi</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Nesigurna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dovesti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nenamjernog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preuzimanja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ugrožava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a:t>
            </a:r>
          </a:p>
        </p:txBody>
      </p:sp>
    </p:spTree>
    <p:extLst>
      <p:ext uri="{BB962C8B-B14F-4D97-AF65-F5344CB8AC3E}">
        <p14:creationId xmlns:p14="http://schemas.microsoft.com/office/powerpoint/2010/main" val="251206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Koji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nesigurna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internetom</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0" y="4024780"/>
            <a:ext cx="15521609" cy="4462720"/>
          </a:xfrm>
          <a:prstGeom prst="rect">
            <a:avLst/>
          </a:prstGeom>
          <a:noFill/>
          <a:ln>
            <a:noFill/>
          </a:ln>
        </p:spPr>
        <p:txBody>
          <a:bodyPr spcFirstLastPara="1" wrap="square" lIns="91425" tIns="45700" rIns="91425" bIns="45700" anchor="t" anchorCtr="0">
            <a:spAutoFit/>
          </a:bodyPr>
          <a:lstStyle/>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Internetsko</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uznemiravanje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internetsko</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zlostavljanje</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patiti</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emocionalnog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stresa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psihičkih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problema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zbog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uznemiravanja</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Povrede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privatnosti</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Neadekvatne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razotkriti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dovesti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neželjenog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traženja</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Nedostatak</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digitalne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pismenosti</a:t>
            </a:r>
            <a:r>
              <a:rPr lang="en-US" sz="2400" b="1" dirty="0">
                <a:solidFill>
                  <a:schemeClr val="dk1"/>
                </a:solidFill>
                <a:latin typeface="+mn-lt"/>
                <a:ea typeface="Helvetica Neue"/>
                <a:cs typeface="Helvetica Neue"/>
                <a:sym typeface="Helvetica Neue"/>
              </a:rPr>
              <a: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Nesigurna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pogoršana</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nedostatkom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među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ranjivijima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prijevare</a:t>
            </a:r>
            <a:r>
              <a:rPr lang="en-US" sz="2400" dirty="0">
                <a:solidFill>
                  <a:schemeClr val="dk1"/>
                </a:solidFill>
                <a:latin typeface="+mn-lt"/>
                <a:ea typeface="Helvetica Neue"/>
                <a:cs typeface="Helvetica Neue"/>
                <a:sym typeface="Helvetica Neue"/>
              </a:rPr>
              <a:t>.</a:t>
            </a:r>
          </a:p>
          <a:p>
            <a:pPr marL="342900" indent="-342900" algn="just">
              <a:spcAft>
                <a:spcPts val="600"/>
              </a:spcAft>
              <a:buClr>
                <a:srgbClr val="00CCFF"/>
              </a:buClr>
              <a:buFont typeface="Wingdings" panose="05000000000000000000" pitchFamily="2" charset="2"/>
              <a:buChar char="§"/>
            </a:pPr>
            <a:r>
              <a:rPr lang="en-US" sz="2400" b="1" dirty="0" err="1">
                <a:solidFill>
                  <a:schemeClr val="dk1"/>
                </a:solidFill>
                <a:latin typeface="+mn-lt"/>
                <a:ea typeface="Helvetica Neue"/>
                <a:cs typeface="Helvetica Neue"/>
                <a:sym typeface="Helvetica Neue"/>
              </a:rPr>
              <a:t>Prijevare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tehničke</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podrške</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podložnije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prijevarama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kojima</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prevaranti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predstavljaju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predstavnici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podrške</a:t>
            </a:r>
            <a:r>
              <a:rPr lang="en-US" sz="2400" dirty="0">
                <a:solidFill>
                  <a:schemeClr val="dk1"/>
                </a:solidFill>
                <a:latin typeface="+mn-lt"/>
                <a:ea typeface="Helvetica Neue"/>
                <a:cs typeface="Helvetica Neue"/>
                <a:sym typeface="Helvetica Neue"/>
              </a:rPr>
              <a:t>.</a:t>
            </a:r>
            <a:endParaRPr lang="en-US"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trebale</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svjesne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poduzeti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proaktivne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spriječile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primjer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traženjem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podrške</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osoba</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povjerenja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prijavljivanjem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zabrinutosti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relevantnim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tijelima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platformama</a:t>
            </a:r>
            <a:r>
              <a:rPr lang="en-US" sz="2400" dirty="0">
                <a:solidFill>
                  <a:schemeClr val="dk1"/>
                </a:solidFill>
                <a:latin typeface="+mn-lt"/>
                <a:ea typeface="Helvetica Neue"/>
                <a:cs typeface="Helvetica Neue"/>
                <a:sym typeface="Helvetica Neue"/>
              </a:rPr>
              <a:t>.</a:t>
            </a:r>
          </a:p>
        </p:txBody>
      </p:sp>
    </p:spTree>
    <p:extLst>
      <p:ext uri="{BB962C8B-B14F-4D97-AF65-F5344CB8AC3E}">
        <p14:creationId xmlns:p14="http://schemas.microsoft.com/office/powerpoint/2010/main" val="385027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internetsku</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sigurnost</a:t>
            </a:r>
            <a:endParaRPr lang="es-E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30201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ne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prestati</a:t>
            </a:r>
            <a:r>
              <a:rPr lang="en-US" sz="2800" b="1" dirty="0">
                <a:solidFill>
                  <a:srgbClr val="00CCFF"/>
                </a:solidFill>
                <a:latin typeface="+mn-lt"/>
                <a:ea typeface="Helvetica Neue"/>
                <a:cs typeface="Helvetica Neue"/>
                <a:sym typeface="Helvetica Neue"/>
              </a:rPr>
              <a:t> s </a:t>
            </a:r>
            <a:r>
              <a:rPr lang="en-US" sz="2800" b="1" dirty="0" err="1">
                <a:solidFill>
                  <a:srgbClr val="00CCFF"/>
                </a:solidFill>
                <a:latin typeface="+mn-lt"/>
                <a:ea typeface="Helvetica Neue"/>
                <a:cs typeface="Helvetica Neue"/>
                <a:sym typeface="Helvetica Neue"/>
              </a:rPr>
              <a:t>korištenjem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čak</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uz</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ove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rizike</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0661073"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Sigurnost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važna</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ali</a:t>
            </a:r>
            <a:r>
              <a:rPr lang="en-US" sz="2400" dirty="0">
                <a:solidFill>
                  <a:schemeClr val="dk1"/>
                </a:solidFill>
                <a:latin typeface="+mn-lt"/>
                <a:ea typeface="Helvetica Neue"/>
                <a:cs typeface="Helvetica Neue"/>
                <a:sym typeface="Helvetica Neue"/>
              </a:rPr>
              <a:t> ne mora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stresna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Svijest</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snažan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korak</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zaštiti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zajedno</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pouzdanim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antivirusnim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mnogi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besplatni</a:t>
            </a:r>
            <a:r>
              <a:rPr lang="en-US"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Ne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potpunosti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prestati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koristiti</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unatoč</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jer</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goleme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prednosti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uključenost</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nudi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ogromnu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količinu</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informacija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resursa</a:t>
            </a:r>
            <a:r>
              <a:rPr lang="en-US"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koji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velike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vijestima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obrazovnim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materijalima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resursima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komunikacijskim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uslugama</a:t>
            </a:r>
            <a:r>
              <a:rPr lang="en-US" sz="2400" dirty="0">
                <a:solidFill>
                  <a:schemeClr val="dk1"/>
                </a:solidFill>
                <a:latin typeface="+mn-lt"/>
                <a:ea typeface="Helvetica Neue"/>
                <a:cs typeface="Helvetica Neue"/>
                <a:sym typeface="Helvetica Neue"/>
              </a:rPr>
              <a:t>.</a:t>
            </a:r>
          </a:p>
        </p:txBody>
      </p:sp>
      <p:pic>
        <p:nvPicPr>
          <p:cNvPr id="7" name="Imagen 6">
            <a:extLst>
              <a:ext uri="{FF2B5EF4-FFF2-40B4-BE49-F238E27FC236}">
                <a16:creationId xmlns:a16="http://schemas.microsoft.com/office/drawing/2014/main" id="{69ECE60E-5D28-4B09-B799-7ED6BFF5EE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20" b="-520"/>
          <a:stretch/>
        </p:blipFill>
        <p:spPr>
          <a:xfrm>
            <a:off x="12388524" y="3914080"/>
            <a:ext cx="4306204" cy="4420084"/>
          </a:xfrm>
          <a:prstGeom prst="rect">
            <a:avLst/>
          </a:prstGeom>
        </p:spPr>
      </p:pic>
    </p:spTree>
    <p:extLst>
      <p:ext uri="{BB962C8B-B14F-4D97-AF65-F5344CB8AC3E}">
        <p14:creationId xmlns:p14="http://schemas.microsoft.com/office/powerpoint/2010/main" val="24718970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3934</Words>
  <Application>Microsoft Office PowerPoint</Application>
  <PresentationFormat>Personalizado</PresentationFormat>
  <Paragraphs>234</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33</vt:i4>
      </vt:variant>
    </vt:vector>
  </HeadingPairs>
  <TitlesOfParts>
    <vt:vector size="40" baseType="lpstr">
      <vt:lpstr>Helvetica Neue</vt:lpstr>
      <vt:lpstr>Arial</vt:lpstr>
      <vt:lpstr>Calibri</vt:lpstr>
      <vt:lpstr>DM Sans</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52</cp:revision>
  <dcterms:created xsi:type="dcterms:W3CDTF">2022-01-27T16:04:38Z</dcterms:created>
  <dcterms:modified xsi:type="dcterms:W3CDTF">2023-09-11T09:14:24Z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