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273" r:id="rId4"/>
    <p:sldId id="257" r:id="rId5"/>
    <p:sldId id="259" r:id="rId6"/>
    <p:sldId id="260" r:id="rId7"/>
    <p:sldId id="275" r:id="rId8"/>
    <p:sldId id="261" r:id="rId9"/>
    <p:sldId id="305" r:id="rId10"/>
    <p:sldId id="304" r:id="rId11"/>
    <p:sldId id="303" r:id="rId12"/>
    <p:sldId id="306" r:id="rId13"/>
    <p:sldId id="307" r:id="rId14"/>
    <p:sldId id="280" r:id="rId15"/>
    <p:sldId id="284" r:id="rId16"/>
    <p:sldId id="283" r:id="rId17"/>
    <p:sldId id="285" r:id="rId18"/>
    <p:sldId id="286" r:id="rId19"/>
    <p:sldId id="287" r:id="rId20"/>
    <p:sldId id="288" r:id="rId21"/>
    <p:sldId id="274" r:id="rId22"/>
    <p:sldId id="289" r:id="rId23"/>
    <p:sldId id="296" r:id="rId24"/>
    <p:sldId id="290" r:id="rId25"/>
    <p:sldId id="295" r:id="rId26"/>
    <p:sldId id="298" r:id="rId27"/>
    <p:sldId id="291" r:id="rId28"/>
    <p:sldId id="299" r:id="rId29"/>
    <p:sldId id="300" r:id="rId30"/>
    <p:sldId id="301" r:id="rId31"/>
    <p:sldId id="297" r:id="rId32"/>
    <p:sldId id="308" r:id="rId33"/>
    <p:sldId id="267" r:id="rId34"/>
    <p:sldId id="270"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DM Sans" pitchFamily="2" charset="-18"/>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63"/>
  </p:normalViewPr>
  <p:slideViewPr>
    <p:cSldViewPr snapToGrid="0">
      <p:cViewPr varScale="1">
        <p:scale>
          <a:sx n="37" d="100"/>
          <a:sy n="37" d="100"/>
        </p:scale>
        <p:origin x="496"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96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94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43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67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6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06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5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9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2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438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93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05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044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4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1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113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0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034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88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45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ufale.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621477" y="4216373"/>
            <a:ext cx="13045044"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dirty="0" err="1">
                <a:solidFill>
                  <a:schemeClr val="tx1"/>
                </a:solidFill>
                <a:latin typeface="+mn-lt"/>
                <a:ea typeface="Helvetica Neue"/>
                <a:cs typeface="Helvetica Neue"/>
                <a:sym typeface="Helvetica Neue"/>
              </a:rPr>
              <a:t>Sigurno</a:t>
            </a:r>
            <a:r>
              <a:rPr lang="en-GB" sz="4400" b="1" dirty="0">
                <a:solidFill>
                  <a:schemeClr val="tx1"/>
                </a:solidFill>
                <a:latin typeface="+mn-lt"/>
                <a:ea typeface="Helvetica Neue"/>
                <a:cs typeface="Helvetica Neue"/>
                <a:sym typeface="Helvetica Neue"/>
              </a:rPr>
              <a:t> i </a:t>
            </a:r>
            <a:r>
              <a:rPr lang="en-GB" sz="4400" b="1" dirty="0" err="1">
                <a:solidFill>
                  <a:schemeClr val="tx1"/>
                </a:solidFill>
                <a:latin typeface="+mn-lt"/>
                <a:ea typeface="Helvetica Neue"/>
                <a:cs typeface="Helvetica Neue"/>
                <a:sym typeface="Helvetica Neue"/>
              </a:rPr>
              <a:t>pametno</a:t>
            </a:r>
            <a:r>
              <a:rPr lang="en-GB" sz="4400" b="1" dirty="0">
                <a:solidFill>
                  <a:schemeClr val="tx1"/>
                </a:solidFill>
                <a:latin typeface="+mn-lt"/>
                <a:ea typeface="Helvetica Neue"/>
                <a:cs typeface="Helvetica Neue"/>
                <a:sym typeface="Helvetica Neue"/>
              </a:rPr>
              <a:t> na </a:t>
            </a:r>
            <a:r>
              <a:rPr lang="en-GB" sz="4400" b="1" dirty="0" err="1">
                <a:solidFill>
                  <a:schemeClr val="tx1"/>
                </a:solidFill>
                <a:latin typeface="+mn-lt"/>
                <a:ea typeface="Helvetica Neue"/>
                <a:cs typeface="Helvetica Neue"/>
                <a:sym typeface="Helvetica Neue"/>
              </a:rPr>
              <a:t>mreži</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Upravljanje</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digitalnim</a:t>
            </a:r>
            <a:r>
              <a:rPr lang="en-GB" sz="4400" b="1" dirty="0">
                <a:solidFill>
                  <a:schemeClr val="tx1"/>
                </a:solidFill>
                <a:latin typeface="+mn-lt"/>
                <a:ea typeface="Helvetica Neue"/>
                <a:cs typeface="Helvetica Neue"/>
                <a:sym typeface="Helvetica Neue"/>
              </a:rPr>
              <a:t> </a:t>
            </a:r>
            <a:r>
              <a:rPr lang="en-GB" sz="4400" b="1" dirty="0" err="1">
                <a:solidFill>
                  <a:schemeClr val="tx1"/>
                </a:solidFill>
                <a:latin typeface="+mn-lt"/>
                <a:ea typeface="Helvetica Neue"/>
                <a:cs typeface="Helvetica Neue"/>
                <a:sym typeface="Helvetica Neue"/>
              </a:rPr>
              <a:t>identitetom</a:t>
            </a:r>
            <a:r>
              <a:rPr lang="en-GB" sz="4400" b="1" dirty="0">
                <a:solidFill>
                  <a:schemeClr val="tx1"/>
                </a:solidFill>
                <a:latin typeface="+mn-lt"/>
                <a:ea typeface="Helvetica Neue"/>
                <a:cs typeface="Helvetica Neue"/>
                <a:sym typeface="Helvetica Neue"/>
              </a:rPr>
              <a:t> i </a:t>
            </a:r>
            <a:r>
              <a:rPr lang="en-GB" sz="4400" b="1" dirty="0" err="1">
                <a:solidFill>
                  <a:schemeClr val="tx1"/>
                </a:solidFill>
                <a:latin typeface="+mn-lt"/>
                <a:ea typeface="Helvetica Neue"/>
                <a:cs typeface="Helvetica Neue"/>
                <a:sym typeface="Helvetica Neue"/>
              </a:rPr>
              <a:t>interakcijama</a:t>
            </a:r>
            <a:endParaRPr lang="en-GB"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a:solidFill>
                  <a:schemeClr val="tx1"/>
                </a:solidFill>
                <a:latin typeface="Arial" pitchFamily="34" charset="0"/>
                <a:ea typeface="Helvetica Neue"/>
                <a:cs typeface="Arial" pitchFamily="34" charset="0"/>
                <a:sym typeface="Helvetica Neue"/>
              </a:rPr>
              <a:t>Pripremili</a:t>
            </a:r>
            <a:r>
              <a:rPr lang="en-GB" sz="4000" dirty="0">
                <a:solidFill>
                  <a:schemeClr val="tx1"/>
                </a:solidFill>
                <a:latin typeface="Arial" pitchFamily="34" charset="0"/>
                <a:ea typeface="Helvetica Neue"/>
                <a:cs typeface="Arial" pitchFamily="34" charset="0"/>
                <a:sym typeface="Helvetica Neue"/>
              </a:rPr>
              <a:t>: IDP &amp; IHF</a:t>
            </a:r>
            <a:endParaRPr lang="en-GB"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6788250" y="4473314"/>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64218"/>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Vjerodajnice: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Korisnička imena</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Lozinke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err="1">
                <a:effectLst/>
                <a:latin typeface="+mn-lt"/>
                <a:ea typeface="Yu Mincho" panose="02020400000000000000" pitchFamily="18" charset="-128"/>
                <a:cs typeface="Arial" panose="020B0604020202020204" pitchFamily="34" charset="0"/>
              </a:rPr>
              <a:t>Autentifikacijski</a:t>
            </a:r>
            <a:r>
              <a:rPr lang="hr-HR" sz="2000" dirty="0">
                <a:effectLst/>
                <a:latin typeface="+mn-lt"/>
                <a:ea typeface="Yu Mincho" panose="02020400000000000000" pitchFamily="18" charset="-128"/>
                <a:cs typeface="Arial" panose="020B0604020202020204" pitchFamily="34" charset="0"/>
              </a:rPr>
              <a:t> mehanizmi</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Sigurnosna pitanja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227824"/>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Online Profili:</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Društveni mediji (Facebook, Instagram, Twitter,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Profesionalno umrežavanje (LinkedIn,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forumi i zajednice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Blog ili </a:t>
            </a:r>
            <a:r>
              <a:rPr lang="hr-HR" sz="2000" dirty="0" err="1">
                <a:effectLst/>
                <a:latin typeface="+mn-lt"/>
                <a:ea typeface="Yu Mincho" panose="02020400000000000000" pitchFamily="18" charset="-128"/>
                <a:cs typeface="Arial" panose="020B0604020202020204" pitchFamily="34" charset="0"/>
              </a:rPr>
              <a:t>website</a:t>
            </a:r>
            <a:endParaRPr lang="hr-HR" sz="2000" dirty="0">
              <a:effectLst/>
              <a:latin typeface="+mn-lt"/>
              <a:ea typeface="Yu Mincho" panose="02020400000000000000" pitchFamily="18" charset="-128"/>
              <a:cs typeface="Arial" panose="020B0604020202020204" pitchFamily="34" charset="0"/>
            </a:endParaRPr>
          </a:p>
          <a:p>
            <a:pPr marL="285750" indent="-285750">
              <a:buFont typeface="Arial" panose="020B0604020202020204" pitchFamily="34" charset="0"/>
              <a:buChar char="•"/>
            </a:pPr>
            <a:endParaRPr lang="en-GB" sz="2000" dirty="0">
              <a:latin typeface="+mn-lt"/>
            </a:endParaRP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Tree>
    <p:extLst>
      <p:ext uri="{BB962C8B-B14F-4D97-AF65-F5344CB8AC3E}">
        <p14:creationId xmlns:p14="http://schemas.microsoft.com/office/powerpoint/2010/main" val="30918410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9606548" y="4473314"/>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64218"/>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Vjerodajnice: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Korisnička imena</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Lozinke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err="1">
                <a:effectLst/>
                <a:latin typeface="+mn-lt"/>
                <a:ea typeface="Yu Mincho" panose="02020400000000000000" pitchFamily="18" charset="-128"/>
                <a:cs typeface="Arial" panose="020B0604020202020204" pitchFamily="34" charset="0"/>
              </a:rPr>
              <a:t>Autentifikacijski</a:t>
            </a:r>
            <a:r>
              <a:rPr lang="hr-HR" sz="2000" dirty="0">
                <a:effectLst/>
                <a:latin typeface="+mn-lt"/>
                <a:ea typeface="Yu Mincho" panose="02020400000000000000" pitchFamily="18" charset="-128"/>
                <a:cs typeface="Arial" panose="020B0604020202020204" pitchFamily="34" charset="0"/>
              </a:rPr>
              <a:t> mehanizmi</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Sigurnosna pitanja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227824"/>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Online Profili:</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Društveni mediji (Facebook, Instagram, Twitter,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Profesionalno umrežavanje (LinkedIn,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forumi i zajednice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Blog ili </a:t>
            </a:r>
            <a:r>
              <a:rPr lang="hr-HR" sz="2000" dirty="0" err="1">
                <a:effectLst/>
                <a:latin typeface="+mn-lt"/>
                <a:ea typeface="Yu Mincho" panose="02020400000000000000" pitchFamily="18" charset="-128"/>
                <a:cs typeface="Arial" panose="020B0604020202020204" pitchFamily="34" charset="0"/>
              </a:rPr>
              <a:t>website</a:t>
            </a:r>
            <a:endParaRPr lang="hr-HR" sz="2000" dirty="0">
              <a:effectLst/>
              <a:latin typeface="+mn-lt"/>
              <a:ea typeface="Yu Mincho" panose="02020400000000000000" pitchFamily="18" charset="-128"/>
              <a:cs typeface="Arial" panose="020B0604020202020204" pitchFamily="34" charset="0"/>
            </a:endParaRPr>
          </a:p>
          <a:p>
            <a:pPr marL="285750" indent="-285750">
              <a:buFont typeface="Arial" panose="020B0604020202020204" pitchFamily="34" charset="0"/>
              <a:buChar char="•"/>
            </a:pP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Digitalni otisak:</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Povijest pretraživanja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Dnevnici posjeta web stranicama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kupnje i transakcije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Postovi, reakcije i komentari na društvenim mrežama </a:t>
            </a:r>
            <a:endParaRPr lang="en-GB" sz="2000" dirty="0">
              <a:latin typeface="+mn-lt"/>
            </a:endParaRP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Tree>
    <p:extLst>
      <p:ext uri="{BB962C8B-B14F-4D97-AF65-F5344CB8AC3E}">
        <p14:creationId xmlns:p14="http://schemas.microsoft.com/office/powerpoint/2010/main" val="35052961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2382354"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64218"/>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Vjerodajnice: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Korisnička imena</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Lozinke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err="1">
                <a:effectLst/>
                <a:latin typeface="+mn-lt"/>
                <a:ea typeface="Yu Mincho" panose="02020400000000000000" pitchFamily="18" charset="-128"/>
                <a:cs typeface="Arial" panose="020B0604020202020204" pitchFamily="34" charset="0"/>
              </a:rPr>
              <a:t>Autentifikacijski</a:t>
            </a:r>
            <a:r>
              <a:rPr lang="hr-HR" sz="2000" dirty="0">
                <a:effectLst/>
                <a:latin typeface="+mn-lt"/>
                <a:ea typeface="Yu Mincho" panose="02020400000000000000" pitchFamily="18" charset="-128"/>
                <a:cs typeface="Arial" panose="020B0604020202020204" pitchFamily="34" charset="0"/>
              </a:rPr>
              <a:t> mehanizmi</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Sigurnosna pitanja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227824"/>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Online Profili:</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Društveni mediji (Facebook, Instagram, Twitter,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Profesionalno umrežavanje (LinkedIn,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forumi i zajednice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Blog ili </a:t>
            </a:r>
            <a:r>
              <a:rPr lang="hr-HR" sz="2000" dirty="0" err="1">
                <a:effectLst/>
                <a:latin typeface="+mn-lt"/>
                <a:ea typeface="Yu Mincho" panose="02020400000000000000" pitchFamily="18" charset="-128"/>
                <a:cs typeface="Arial" panose="020B0604020202020204" pitchFamily="34" charset="0"/>
              </a:rPr>
              <a:t>website</a:t>
            </a:r>
            <a:endParaRPr lang="hr-HR" sz="2000" dirty="0">
              <a:effectLst/>
              <a:latin typeface="+mn-lt"/>
              <a:ea typeface="Yu Mincho" panose="02020400000000000000" pitchFamily="18" charset="-128"/>
              <a:cs typeface="Arial" panose="020B0604020202020204" pitchFamily="34" charset="0"/>
            </a:endParaRPr>
          </a:p>
          <a:p>
            <a:pPr marL="285750" indent="-285750">
              <a:buFont typeface="Arial" panose="020B0604020202020204" pitchFamily="34" charset="0"/>
              <a:buChar char="•"/>
            </a:pP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Digitalni otisak:</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Povijest pretraživanja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Dnevnici posjeta web stranicama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kupnje i transakcije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Postovi, reakcije i komentari na društvenim mrežama </a:t>
            </a:r>
            <a:endParaRPr lang="en-GB" sz="2000" dirty="0">
              <a:latin typeface="+mn-lt"/>
            </a:endParaRP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322273" y="4774168"/>
            <a:ext cx="3119009" cy="4122860"/>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Postavke privatnosti:</a:t>
            </a:r>
            <a:endParaRPr lang="hr-HR" sz="2000" dirty="0">
              <a:effectLst/>
              <a:latin typeface="+mn-lt"/>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Kontrole privatnosti na društvenim mrežama</a:t>
            </a: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Tko može vidjeti vaše objave i informacije o profilu</a:t>
            </a: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Prikupljanje podataka od strane aplikacija i web stranica trećih strana</a:t>
            </a:r>
          </a:p>
          <a:p>
            <a:pPr marL="342900" lvl="0" indent="-342900">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Isključivanje iz ciljanog oglašavanja</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Tree>
    <p:extLst>
      <p:ext uri="{BB962C8B-B14F-4D97-AF65-F5344CB8AC3E}">
        <p14:creationId xmlns:p14="http://schemas.microsoft.com/office/powerpoint/2010/main" val="28372025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5332861" y="4518849"/>
            <a:ext cx="3058928" cy="436092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64218"/>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Vjerodajnice: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Korisnička imena</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Lozinke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err="1">
                <a:effectLst/>
                <a:latin typeface="+mn-lt"/>
                <a:ea typeface="Yu Mincho" panose="02020400000000000000" pitchFamily="18" charset="-128"/>
                <a:cs typeface="Arial" panose="020B0604020202020204" pitchFamily="34" charset="0"/>
              </a:rPr>
              <a:t>Autentifikacijski</a:t>
            </a:r>
            <a:r>
              <a:rPr lang="hr-HR" sz="2000" dirty="0">
                <a:effectLst/>
                <a:latin typeface="+mn-lt"/>
                <a:ea typeface="Yu Mincho" panose="02020400000000000000" pitchFamily="18" charset="-128"/>
                <a:cs typeface="Arial" panose="020B0604020202020204" pitchFamily="34" charset="0"/>
              </a:rPr>
              <a:t> mehanizmi</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Sigurnosna pitanja</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227824"/>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Online Profili:</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Društveni mediji (Facebook, Instagram, Twitter,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Profesionalno umrežavanje (LinkedIn, </a:t>
            </a:r>
            <a:r>
              <a:rPr lang="hr-HR" sz="2000" dirty="0" err="1">
                <a:effectLst/>
                <a:latin typeface="+mn-lt"/>
                <a:ea typeface="Yu Mincho" panose="02020400000000000000" pitchFamily="18" charset="-128"/>
                <a:cs typeface="Arial" panose="020B0604020202020204" pitchFamily="34" charset="0"/>
              </a:rPr>
              <a:t>etc</a:t>
            </a:r>
            <a:r>
              <a:rPr lang="hr-HR" sz="20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forumi i zajednice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Blog ili </a:t>
            </a:r>
            <a:r>
              <a:rPr lang="hr-HR" sz="2000" dirty="0" err="1">
                <a:effectLst/>
                <a:latin typeface="+mn-lt"/>
                <a:ea typeface="Yu Mincho" panose="02020400000000000000" pitchFamily="18" charset="-128"/>
                <a:cs typeface="Arial" panose="020B0604020202020204" pitchFamily="34" charset="0"/>
              </a:rPr>
              <a:t>website</a:t>
            </a:r>
            <a:endParaRPr lang="hr-HR" sz="2000" dirty="0">
              <a:effectLst/>
              <a:latin typeface="+mn-lt"/>
              <a:ea typeface="Yu Mincho" panose="02020400000000000000" pitchFamily="18" charset="-128"/>
              <a:cs typeface="Arial" panose="020B0604020202020204" pitchFamily="34" charset="0"/>
            </a:endParaRPr>
          </a:p>
          <a:p>
            <a:pPr marL="285750" indent="-285750">
              <a:buFont typeface="Arial" panose="020B0604020202020204" pitchFamily="34" charset="0"/>
              <a:buChar char="•"/>
            </a:pP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Digitalni otisak:</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Povijest pretraživanja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Dnevnici posjeta web stranicama</a:t>
            </a: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Online kupnje i transakcije</a:t>
            </a: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Postovi, reakcije i komentari na društvenim mrežama </a:t>
            </a:r>
            <a:endParaRPr lang="en-GB" sz="2000" dirty="0">
              <a:latin typeface="+mn-lt"/>
            </a:endParaRP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322273" y="4774168"/>
            <a:ext cx="3119009" cy="4122860"/>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Postavke privatnosti:</a:t>
            </a:r>
            <a:endParaRPr lang="hr-HR" sz="2000" dirty="0">
              <a:effectLst/>
              <a:latin typeface="+mn-lt"/>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Kontrole privatnosti na društvenim mrežama</a:t>
            </a: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Tko može vidjeti vaše objave i informacije o profilu</a:t>
            </a:r>
          </a:p>
          <a:p>
            <a:pPr marL="342900" lvl="0" indent="-342900">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Prikupljanje podataka od strane aplikacija i web stranica trećih strana</a:t>
            </a:r>
          </a:p>
          <a:p>
            <a:pPr marL="342900" lvl="0" indent="-342900">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Isključivanje iz ciljanog oglašavanja</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
        <p:nvSpPr>
          <p:cNvPr id="5" name="CasellaDiTesto 10">
            <a:extLst>
              <a:ext uri="{FF2B5EF4-FFF2-40B4-BE49-F238E27FC236}">
                <a16:creationId xmlns:a16="http://schemas.microsoft.com/office/drawing/2014/main" id="{35F6EAE6-01CB-DCAD-EEF5-290BA02C16E0}"/>
              </a:ext>
            </a:extLst>
          </p:cNvPr>
          <p:cNvSpPr txBox="1"/>
          <p:nvPr/>
        </p:nvSpPr>
        <p:spPr>
          <a:xfrm>
            <a:off x="15492568" y="4687011"/>
            <a:ext cx="2827093" cy="4122860"/>
          </a:xfrm>
          <a:prstGeom prst="rect">
            <a:avLst/>
          </a:prstGeom>
          <a:noFill/>
        </p:spPr>
        <p:txBody>
          <a:bodyPr wrap="square" rtlCol="0">
            <a:spAutoFit/>
          </a:bodyPr>
          <a:lstStyle/>
          <a:p>
            <a:pPr>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Online reputacija:</a:t>
            </a:r>
            <a:endParaRPr lang="hr-HR" sz="2000" dirty="0">
              <a:effectLst/>
              <a:latin typeface="+mn-lt"/>
              <a:ea typeface="Yu Mincho" panose="02020400000000000000" pitchFamily="18" charset="-128"/>
              <a:cs typeface="Arial" panose="020B0604020202020204" pitchFamily="34" charset="0"/>
            </a:endParaRPr>
          </a:p>
          <a:p>
            <a:pPr marL="342900" lvl="0" indent="-342900">
              <a:lnSpc>
                <a:spcPct val="107000"/>
              </a:lnSpc>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Povratne informacije i recenzije</a:t>
            </a:r>
          </a:p>
          <a:p>
            <a:pPr marL="342900" lvl="0" indent="-342900">
              <a:lnSpc>
                <a:spcPct val="107000"/>
              </a:lnSpc>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Potpore i preporuke na mrežnim stranicama</a:t>
            </a:r>
          </a:p>
          <a:p>
            <a:pPr marL="342900" lvl="0" indent="-342900">
              <a:lnSpc>
                <a:spcPct val="107000"/>
              </a:lnSpc>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Reakcije i komentari na vlastite objave</a:t>
            </a:r>
          </a:p>
          <a:p>
            <a:pPr marL="342900" lvl="0" indent="-342900">
              <a:lnSpc>
                <a:spcPct val="107000"/>
              </a:lnSpc>
              <a:spcAft>
                <a:spcPts val="800"/>
              </a:spcAft>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Online prisutnost u novinskim člancima ili blogovima</a:t>
            </a:r>
          </a:p>
        </p:txBody>
      </p:sp>
    </p:spTree>
    <p:extLst>
      <p:ext uri="{BB962C8B-B14F-4D97-AF65-F5344CB8AC3E}">
        <p14:creationId xmlns:p14="http://schemas.microsoft.com/office/powerpoint/2010/main" val="100986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Ovi elementi su sažeti u onome </a:t>
            </a:r>
            <a:r>
              <a:rPr lang="hr-HR" sz="2400" b="1" dirty="0">
                <a:effectLst/>
                <a:latin typeface="+mn-lt"/>
                <a:ea typeface="Yu Mincho" panose="02020400000000000000" pitchFamily="18" charset="-128"/>
                <a:cs typeface="Arial" panose="020B0604020202020204" pitchFamily="34" charset="0"/>
              </a:rPr>
              <a:t>što osoba</a:t>
            </a:r>
            <a:r>
              <a:rPr lang="hr-HR" sz="2400" dirty="0">
                <a:effectLst/>
                <a:latin typeface="+mn-lt"/>
                <a:ea typeface="Yu Mincho" panose="02020400000000000000" pitchFamily="18" charset="-128"/>
                <a:cs typeface="Arial" panose="020B0604020202020204" pitchFamily="34" charset="0"/>
              </a:rPr>
              <a:t>…</a:t>
            </a:r>
            <a:endParaRPr lang="hr-HR" sz="2000" dirty="0">
              <a:effectLst/>
              <a:latin typeface="+mn-lt"/>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pic>
        <p:nvPicPr>
          <p:cNvPr id="5" name="Elemento grafico 4" descr="Utente contorno">
            <a:extLst>
              <a:ext uri="{FF2B5EF4-FFF2-40B4-BE49-F238E27FC236}">
                <a16:creationId xmlns:a16="http://schemas.microsoft.com/office/drawing/2014/main" id="{35C17BA9-B968-D968-638E-0D1376D33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2144240" y="4322309"/>
            <a:ext cx="2870792" cy="3019648"/>
          </a:xfrm>
          <a:prstGeom prst="rect">
            <a:avLst/>
          </a:prstGeom>
        </p:spPr>
      </p:pic>
      <p:pic>
        <p:nvPicPr>
          <p:cNvPr id="12" name="Elemento grafico 11" descr="Utente contorno">
            <a:extLst>
              <a:ext uri="{FF2B5EF4-FFF2-40B4-BE49-F238E27FC236}">
                <a16:creationId xmlns:a16="http://schemas.microsoft.com/office/drawing/2014/main" id="{3FFE274A-A502-1574-C4ED-5059271055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5886051" y="4322309"/>
            <a:ext cx="2870792" cy="3019648"/>
          </a:xfrm>
          <a:prstGeom prst="rect">
            <a:avLst/>
          </a:prstGeom>
        </p:spPr>
      </p:pic>
      <p:pic>
        <p:nvPicPr>
          <p:cNvPr id="13" name="Elemento grafico 12" descr="Utente contorno">
            <a:extLst>
              <a:ext uri="{FF2B5EF4-FFF2-40B4-BE49-F238E27FC236}">
                <a16:creationId xmlns:a16="http://schemas.microsoft.com/office/drawing/2014/main" id="{099CDC2B-575E-F86E-EBF5-C3FA8EF701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9627862" y="4322309"/>
            <a:ext cx="2870792" cy="3019648"/>
          </a:xfrm>
          <a:prstGeom prst="rect">
            <a:avLst/>
          </a:prstGeom>
        </p:spPr>
      </p:pic>
      <p:pic>
        <p:nvPicPr>
          <p:cNvPr id="14" name="Elemento grafico 13" descr="Utente contorno">
            <a:extLst>
              <a:ext uri="{FF2B5EF4-FFF2-40B4-BE49-F238E27FC236}">
                <a16:creationId xmlns:a16="http://schemas.microsoft.com/office/drawing/2014/main" id="{919F3441-24E8-A671-16E2-0FE9155DD43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13369673" y="4322309"/>
            <a:ext cx="2870792" cy="3019648"/>
          </a:xfrm>
          <a:prstGeom prst="rect">
            <a:avLst/>
          </a:prstGeom>
        </p:spPr>
      </p:pic>
      <p:sp>
        <p:nvSpPr>
          <p:cNvPr id="16" name="Google Shape;105;p4">
            <a:extLst>
              <a:ext uri="{FF2B5EF4-FFF2-40B4-BE49-F238E27FC236}">
                <a16:creationId xmlns:a16="http://schemas.microsoft.com/office/drawing/2014/main" id="{6A9059D5-EC74-A650-5676-B9B01DB0F2C5}"/>
              </a:ext>
            </a:extLst>
          </p:cNvPr>
          <p:cNvSpPr txBox="1"/>
          <p:nvPr/>
        </p:nvSpPr>
        <p:spPr>
          <a:xfrm>
            <a:off x="3190960" y="6864025"/>
            <a:ext cx="1018731"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a:t>
            </a:r>
            <a:r>
              <a:rPr lang="hr-HR" sz="2400" b="1" dirty="0">
                <a:solidFill>
                  <a:schemeClr val="accent4"/>
                </a:solidFill>
                <a:latin typeface="+mn-lt"/>
                <a:ea typeface="Helvetica Neue"/>
                <a:cs typeface="Helvetica Neue"/>
                <a:sym typeface="Helvetica Neue"/>
              </a:rPr>
              <a:t>jest</a:t>
            </a:r>
            <a:endParaRPr lang="en-GB" sz="2400" b="1" dirty="0">
              <a:solidFill>
                <a:schemeClr val="accent4"/>
              </a:solidFill>
              <a:latin typeface="+mn-lt"/>
              <a:ea typeface="Helvetica Neue"/>
              <a:cs typeface="Helvetica Neue"/>
              <a:sym typeface="Helvetica Neue"/>
            </a:endParaRPr>
          </a:p>
        </p:txBody>
      </p:sp>
      <p:sp>
        <p:nvSpPr>
          <p:cNvPr id="17" name="Google Shape;105;p4">
            <a:extLst>
              <a:ext uri="{FF2B5EF4-FFF2-40B4-BE49-F238E27FC236}">
                <a16:creationId xmlns:a16="http://schemas.microsoft.com/office/drawing/2014/main" id="{1FC52AB3-24A4-6CFA-AC2A-F790A5B7417F}"/>
              </a:ext>
            </a:extLst>
          </p:cNvPr>
          <p:cNvSpPr txBox="1"/>
          <p:nvPr/>
        </p:nvSpPr>
        <p:spPr>
          <a:xfrm>
            <a:off x="6577339" y="6864025"/>
            <a:ext cx="148821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a:t>
            </a:r>
            <a:r>
              <a:rPr lang="hr-HR" sz="2400" b="1" dirty="0">
                <a:solidFill>
                  <a:schemeClr val="accent4"/>
                </a:solidFill>
                <a:latin typeface="+mn-lt"/>
                <a:ea typeface="Helvetica Neue"/>
                <a:cs typeface="Helvetica Neue"/>
                <a:sym typeface="Helvetica Neue"/>
              </a:rPr>
              <a:t>zna</a:t>
            </a:r>
            <a:endParaRPr lang="en-GB" sz="2400" b="1" dirty="0">
              <a:solidFill>
                <a:schemeClr val="accent4"/>
              </a:solidFill>
              <a:latin typeface="+mn-lt"/>
              <a:ea typeface="Helvetica Neue"/>
              <a:cs typeface="Helvetica Neue"/>
              <a:sym typeface="Helvetica Neue"/>
            </a:endParaRPr>
          </a:p>
        </p:txBody>
      </p:sp>
      <p:sp>
        <p:nvSpPr>
          <p:cNvPr id="18" name="Google Shape;105;p4">
            <a:extLst>
              <a:ext uri="{FF2B5EF4-FFF2-40B4-BE49-F238E27FC236}">
                <a16:creationId xmlns:a16="http://schemas.microsoft.com/office/drawing/2014/main" id="{821A82B0-7C2C-88A6-84C8-09786874C973}"/>
              </a:ext>
            </a:extLst>
          </p:cNvPr>
          <p:cNvSpPr txBox="1"/>
          <p:nvPr/>
        </p:nvSpPr>
        <p:spPr>
          <a:xfrm>
            <a:off x="10502101" y="6864025"/>
            <a:ext cx="1122314"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a:t>
            </a:r>
            <a:r>
              <a:rPr lang="hr-HR" sz="2400" b="1" dirty="0">
                <a:solidFill>
                  <a:schemeClr val="accent4"/>
                </a:solidFill>
                <a:latin typeface="+mn-lt"/>
                <a:ea typeface="Helvetica Neue"/>
                <a:cs typeface="Helvetica Neue"/>
                <a:sym typeface="Helvetica Neue"/>
              </a:rPr>
              <a:t>ima</a:t>
            </a:r>
            <a:endParaRPr lang="en-GB" sz="2400" b="1" dirty="0">
              <a:solidFill>
                <a:schemeClr val="accent4"/>
              </a:solidFill>
              <a:latin typeface="+mn-lt"/>
              <a:ea typeface="Helvetica Neue"/>
              <a:cs typeface="Helvetica Neue"/>
              <a:sym typeface="Helvetica Neue"/>
            </a:endParaRPr>
          </a:p>
        </p:txBody>
      </p:sp>
      <p:sp>
        <p:nvSpPr>
          <p:cNvPr id="19" name="Google Shape;105;p4">
            <a:extLst>
              <a:ext uri="{FF2B5EF4-FFF2-40B4-BE49-F238E27FC236}">
                <a16:creationId xmlns:a16="http://schemas.microsoft.com/office/drawing/2014/main" id="{0EAC241A-5A10-6806-E743-1EE99D07D493}"/>
              </a:ext>
            </a:extLst>
          </p:cNvPr>
          <p:cNvSpPr txBox="1"/>
          <p:nvPr/>
        </p:nvSpPr>
        <p:spPr>
          <a:xfrm>
            <a:off x="14146949" y="6864025"/>
            <a:ext cx="1316239"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chemeClr val="accent4"/>
                </a:solidFill>
                <a:latin typeface="+mn-lt"/>
                <a:ea typeface="Helvetica Neue"/>
                <a:cs typeface="Helvetica Neue"/>
                <a:sym typeface="Helvetica Neue"/>
              </a:rPr>
              <a:t>…</a:t>
            </a:r>
            <a:r>
              <a:rPr lang="hr-HR" sz="2400" b="1" dirty="0">
                <a:solidFill>
                  <a:schemeClr val="accent4"/>
                </a:solidFill>
                <a:latin typeface="+mn-lt"/>
                <a:ea typeface="Helvetica Neue"/>
                <a:cs typeface="Helvetica Neue"/>
                <a:sym typeface="Helvetica Neue"/>
              </a:rPr>
              <a:t>radi</a:t>
            </a:r>
            <a:endParaRPr lang="en-GB" sz="2400" b="1" dirty="0">
              <a:solidFill>
                <a:schemeClr val="accent4"/>
              </a:solidFill>
              <a:latin typeface="+mn-lt"/>
              <a:ea typeface="Helvetica Neue"/>
              <a:cs typeface="Helvetica Neue"/>
              <a:sym typeface="Helvetica Neue"/>
            </a:endParaRPr>
          </a:p>
        </p:txBody>
      </p:sp>
      <p:sp>
        <p:nvSpPr>
          <p:cNvPr id="21" name="Google Shape;105;p4">
            <a:extLst>
              <a:ext uri="{FF2B5EF4-FFF2-40B4-BE49-F238E27FC236}">
                <a16:creationId xmlns:a16="http://schemas.microsoft.com/office/drawing/2014/main" id="{B03EE88E-A47B-4101-037D-A1B5E674CAB5}"/>
              </a:ext>
            </a:extLst>
          </p:cNvPr>
          <p:cNvSpPr txBox="1"/>
          <p:nvPr/>
        </p:nvSpPr>
        <p:spPr>
          <a:xfrm>
            <a:off x="1886445" y="7560724"/>
            <a:ext cx="3386380" cy="4779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Osobne informacije</a:t>
            </a:r>
            <a:endParaRPr lang="en-GB" sz="2400" dirty="0">
              <a:solidFill>
                <a:schemeClr val="accent4"/>
              </a:solidFill>
              <a:latin typeface="+mn-lt"/>
              <a:ea typeface="Helvetica Neue"/>
              <a:cs typeface="Helvetica Neue"/>
              <a:sym typeface="Helvetica Neue"/>
            </a:endParaRPr>
          </a:p>
        </p:txBody>
      </p:sp>
      <p:sp>
        <p:nvSpPr>
          <p:cNvPr id="22" name="Google Shape;105;p4">
            <a:extLst>
              <a:ext uri="{FF2B5EF4-FFF2-40B4-BE49-F238E27FC236}">
                <a16:creationId xmlns:a16="http://schemas.microsoft.com/office/drawing/2014/main" id="{CCBF5233-5AFA-B954-07F8-21DA1736F172}"/>
              </a:ext>
            </a:extLst>
          </p:cNvPr>
          <p:cNvSpPr txBox="1"/>
          <p:nvPr/>
        </p:nvSpPr>
        <p:spPr>
          <a:xfrm>
            <a:off x="5928580" y="7560724"/>
            <a:ext cx="3215419" cy="120028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Vjerodajnice</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Postavke privatnosti</a:t>
            </a:r>
            <a:endParaRPr lang="en-GB" sz="2400" dirty="0">
              <a:solidFill>
                <a:schemeClr val="accent4"/>
              </a:solidFill>
              <a:latin typeface="+mn-lt"/>
              <a:ea typeface="Helvetica Neue"/>
              <a:cs typeface="Helvetica Neue"/>
              <a:sym typeface="Helvetica Neue"/>
            </a:endParaRPr>
          </a:p>
        </p:txBody>
      </p:sp>
      <p:sp>
        <p:nvSpPr>
          <p:cNvPr id="23" name="Google Shape;105;p4">
            <a:extLst>
              <a:ext uri="{FF2B5EF4-FFF2-40B4-BE49-F238E27FC236}">
                <a16:creationId xmlns:a16="http://schemas.microsoft.com/office/drawing/2014/main" id="{57AEDADE-45C6-F853-7BD4-902794AA6304}"/>
              </a:ext>
            </a:extLst>
          </p:cNvPr>
          <p:cNvSpPr txBox="1"/>
          <p:nvPr/>
        </p:nvSpPr>
        <p:spPr>
          <a:xfrm>
            <a:off x="9790379" y="7560724"/>
            <a:ext cx="2535785" cy="4779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Online profili</a:t>
            </a:r>
            <a:endParaRPr lang="en-GB" sz="2400" dirty="0">
              <a:solidFill>
                <a:schemeClr val="accent4"/>
              </a:solidFill>
              <a:latin typeface="+mn-lt"/>
              <a:ea typeface="Helvetica Neue"/>
              <a:cs typeface="Helvetica Neue"/>
              <a:sym typeface="Helvetica Neue"/>
            </a:endParaRPr>
          </a:p>
        </p:txBody>
      </p:sp>
      <p:sp>
        <p:nvSpPr>
          <p:cNvPr id="24" name="Google Shape;105;p4">
            <a:extLst>
              <a:ext uri="{FF2B5EF4-FFF2-40B4-BE49-F238E27FC236}">
                <a16:creationId xmlns:a16="http://schemas.microsoft.com/office/drawing/2014/main" id="{97E455FA-DB4A-9978-DA97-E88E0F973DBE}"/>
              </a:ext>
            </a:extLst>
          </p:cNvPr>
          <p:cNvSpPr txBox="1"/>
          <p:nvPr/>
        </p:nvSpPr>
        <p:spPr>
          <a:xfrm>
            <a:off x="13313434" y="7560724"/>
            <a:ext cx="3025797"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hr-HR" sz="2400" dirty="0">
                <a:solidFill>
                  <a:schemeClr val="accent4"/>
                </a:solidFill>
                <a:latin typeface="+mn-lt"/>
                <a:ea typeface="Helvetica Neue"/>
                <a:cs typeface="Helvetica Neue"/>
                <a:sym typeface="Helvetica Neue"/>
              </a:rPr>
              <a:t>Digitalni otisak</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dirty="0">
                <a:solidFill>
                  <a:schemeClr val="accent4"/>
                </a:solidFill>
                <a:latin typeface="+mn-lt"/>
                <a:ea typeface="Helvetica Neue"/>
                <a:cs typeface="Helvetica Neue"/>
                <a:sym typeface="Helvetica Neue"/>
              </a:rPr>
              <a:t>Online</a:t>
            </a:r>
            <a:r>
              <a:rPr lang="hr-HR" sz="2400" dirty="0">
                <a:solidFill>
                  <a:schemeClr val="accent4"/>
                </a:solidFill>
                <a:latin typeface="+mn-lt"/>
                <a:ea typeface="Helvetica Neue"/>
                <a:cs typeface="Helvetica Neue"/>
                <a:sym typeface="Helvetica Neue"/>
              </a:rPr>
              <a:t> reputacija</a:t>
            </a:r>
            <a:endParaRPr lang="en-GB" sz="2400"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15743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6267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err="1">
                <a:solidFill>
                  <a:srgbClr val="58CDFC"/>
                </a:solidFill>
                <a:latin typeface="+mn-lt"/>
                <a:ea typeface="Helvetica Neue"/>
                <a:cs typeface="Helvetica Neue"/>
                <a:sym typeface="Helvetica Neue"/>
              </a:rPr>
              <a:t>Stvaranje</a:t>
            </a:r>
            <a:r>
              <a:rPr lang="it-IT" sz="2800" b="1" dirty="0">
                <a:solidFill>
                  <a:srgbClr val="58CDFC"/>
                </a:solidFill>
                <a:latin typeface="+mn-lt"/>
                <a:ea typeface="Helvetica Neue"/>
                <a:cs typeface="Helvetica Neue"/>
                <a:sym typeface="Helvetica Neue"/>
              </a:rPr>
              <a:t> i </a:t>
            </a:r>
            <a:r>
              <a:rPr lang="it-IT" sz="2800" b="1" dirty="0" err="1">
                <a:solidFill>
                  <a:srgbClr val="58CDFC"/>
                </a:solidFill>
                <a:latin typeface="+mn-lt"/>
                <a:ea typeface="Helvetica Neue"/>
                <a:cs typeface="Helvetica Neue"/>
                <a:sym typeface="Helvetica Neue"/>
              </a:rPr>
              <a:t>zaštita</a:t>
            </a:r>
            <a:r>
              <a:rPr lang="it-IT" sz="2800" b="1" dirty="0">
                <a:solidFill>
                  <a:srgbClr val="58CDFC"/>
                </a:solidFill>
                <a:latin typeface="+mn-lt"/>
                <a:ea typeface="Helvetica Neue"/>
                <a:cs typeface="Helvetica Neue"/>
                <a:sym typeface="Helvetica Neue"/>
              </a:rPr>
              <a:t> online </a:t>
            </a:r>
            <a:r>
              <a:rPr lang="it-IT" sz="2800" b="1" dirty="0" err="1">
                <a:solidFill>
                  <a:srgbClr val="58CDFC"/>
                </a:solidFill>
                <a:latin typeface="+mn-lt"/>
                <a:ea typeface="Helvetica Neue"/>
                <a:cs typeface="Helvetica Neue"/>
                <a:sym typeface="Helvetica Neue"/>
              </a:rPr>
              <a:t>prisutnosti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Izgradnja vaše online prisutnosti omogućuje interakciju s drugima, dijeljenje interesa i angažman u digitalnom svijetu.</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r>
              <a:rPr lang="hr-HR" sz="2400" dirty="0">
                <a:effectLst/>
                <a:latin typeface="+mn-lt"/>
                <a:ea typeface="Yu Mincho" panose="02020400000000000000" pitchFamily="18" charset="-128"/>
                <a:cs typeface="Arial" panose="020B0604020202020204" pitchFamily="34" charset="0"/>
              </a:rPr>
              <a:t>Prema Svjetskoj banci (ID4D </a:t>
            </a:r>
            <a:r>
              <a:rPr lang="hr-HR" sz="2400" dirty="0" err="1">
                <a:effectLst/>
                <a:latin typeface="+mn-lt"/>
                <a:ea typeface="Yu Mincho" panose="02020400000000000000" pitchFamily="18" charset="-128"/>
                <a:cs typeface="Arial" panose="020B0604020202020204" pitchFamily="34" charset="0"/>
              </a:rPr>
              <a:t>Practitioner’s</a:t>
            </a:r>
            <a:r>
              <a:rPr lang="hr-HR" sz="2400" dirty="0">
                <a:effectLst/>
                <a:latin typeface="+mn-lt"/>
                <a:ea typeface="Yu Mincho" panose="02020400000000000000" pitchFamily="18" charset="-128"/>
                <a:cs typeface="Arial" panose="020B0604020202020204" pitchFamily="34" charset="0"/>
              </a:rPr>
              <a:t> </a:t>
            </a:r>
            <a:r>
              <a:rPr lang="hr-HR" sz="2400" dirty="0" err="1">
                <a:effectLst/>
                <a:latin typeface="+mn-lt"/>
                <a:ea typeface="Yu Mincho" panose="02020400000000000000" pitchFamily="18" charset="-128"/>
                <a:cs typeface="Arial" panose="020B0604020202020204" pitchFamily="34" charset="0"/>
              </a:rPr>
              <a:t>Guide</a:t>
            </a:r>
            <a:r>
              <a:rPr lang="hr-HR" sz="2400" dirty="0">
                <a:effectLst/>
                <a:latin typeface="+mn-lt"/>
                <a:ea typeface="Yu Mincho" panose="02020400000000000000" pitchFamily="18" charset="-128"/>
                <a:cs typeface="Arial" panose="020B0604020202020204" pitchFamily="34" charset="0"/>
              </a:rPr>
              <a:t>, 2019), </a:t>
            </a:r>
            <a:r>
              <a:rPr lang="hr-HR" sz="2400" b="1" dirty="0">
                <a:effectLst/>
                <a:latin typeface="+mn-lt"/>
                <a:ea typeface="Yu Mincho" panose="02020400000000000000" pitchFamily="18" charset="-128"/>
                <a:cs typeface="Arial" panose="020B0604020202020204" pitchFamily="34" charset="0"/>
              </a:rPr>
              <a:t>osnovna struktura</a:t>
            </a:r>
            <a:r>
              <a:rPr lang="hr-HR" sz="2400" dirty="0">
                <a:effectLst/>
                <a:latin typeface="+mn-lt"/>
                <a:ea typeface="Yu Mincho" panose="02020400000000000000" pitchFamily="18" charset="-128"/>
                <a:cs typeface="Arial" panose="020B0604020202020204" pitchFamily="34" charset="0"/>
              </a:rPr>
              <a:t> digitalnog identiteta i procesa identifikacije </a:t>
            </a:r>
            <a:r>
              <a:rPr lang="hr-HR" sz="2400" b="1" dirty="0">
                <a:effectLst/>
                <a:latin typeface="+mn-lt"/>
                <a:ea typeface="Yu Mincho" panose="02020400000000000000" pitchFamily="18" charset="-128"/>
                <a:cs typeface="Arial" panose="020B0604020202020204" pitchFamily="34" charset="0"/>
              </a:rPr>
              <a:t>temelji se na</a:t>
            </a:r>
            <a:r>
              <a:rPr lang="hr-HR" sz="2400" dirty="0">
                <a:effectLst/>
                <a:latin typeface="+mn-lt"/>
                <a:ea typeface="Yu Mincho" panose="02020400000000000000" pitchFamily="18" charset="-128"/>
                <a:cs typeface="Arial" panose="020B0604020202020204" pitchFamily="34" charset="0"/>
              </a:rPr>
              <a:t>:</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98522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4800" b="1" dirty="0">
                <a:solidFill>
                  <a:schemeClr val="accent4"/>
                </a:solidFill>
                <a:latin typeface="+mn-lt"/>
                <a:ea typeface="Helvetica Neue"/>
                <a:cs typeface="Helvetica Neue"/>
                <a:sym typeface="Helvetica Neue"/>
              </a:rPr>
              <a:t>1. </a:t>
            </a:r>
            <a:r>
              <a:rPr lang="hr-HR" sz="4800" b="1" dirty="0">
                <a:effectLst/>
                <a:latin typeface="Calibri" panose="020F0502020204030204" pitchFamily="34" charset="0"/>
                <a:ea typeface="Yu Mincho" panose="02020400000000000000" pitchFamily="18" charset="-128"/>
                <a:cs typeface="Arial" panose="020B0604020202020204" pitchFamily="34" charset="0"/>
              </a:rPr>
              <a:t>Stvaranje i zaštita digitalnog identiteta</a:t>
            </a:r>
            <a:endParaRPr lang="hr-HR" sz="44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5" name="Rettangolo con angoli arrotondati 4">
            <a:extLst>
              <a:ext uri="{FF2B5EF4-FFF2-40B4-BE49-F238E27FC236}">
                <a16:creationId xmlns:a16="http://schemas.microsoft.com/office/drawing/2014/main" id="{BCA92E3C-AD96-2168-74F7-23F438C0ADC9}"/>
              </a:ext>
            </a:extLst>
          </p:cNvPr>
          <p:cNvSpPr/>
          <p:nvPr/>
        </p:nvSpPr>
        <p:spPr>
          <a:xfrm>
            <a:off x="1672219"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accent4"/>
                </a:solidFill>
              </a:rPr>
              <a:t>Tko ste vi</a:t>
            </a:r>
            <a:r>
              <a:rPr lang="en-GB" sz="2400" b="1" dirty="0">
                <a:solidFill>
                  <a:schemeClr val="accent4"/>
                </a:solidFill>
              </a:rPr>
              <a:t>?</a:t>
            </a:r>
          </a:p>
        </p:txBody>
      </p:sp>
      <p:sp>
        <p:nvSpPr>
          <p:cNvPr id="12" name="Rettangolo con angoli arrotondati 11">
            <a:extLst>
              <a:ext uri="{FF2B5EF4-FFF2-40B4-BE49-F238E27FC236}">
                <a16:creationId xmlns:a16="http://schemas.microsoft.com/office/drawing/2014/main" id="{A32767E1-8A7B-85F4-B6D0-C98312E4A571}"/>
              </a:ext>
            </a:extLst>
          </p:cNvPr>
          <p:cNvSpPr/>
          <p:nvPr/>
        </p:nvSpPr>
        <p:spPr>
          <a:xfrm>
            <a:off x="6766608"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effectLst/>
                <a:ea typeface="Yu Mincho" panose="02020400000000000000" pitchFamily="18" charset="-128"/>
                <a:cs typeface="Arial" panose="020B0604020202020204" pitchFamily="34" charset="0"/>
              </a:rPr>
              <a:t>Jeste li ona/onaj za kojeg se izdajete?</a:t>
            </a:r>
            <a:r>
              <a:rPr lang="hr-HR" sz="2400" dirty="0">
                <a:solidFill>
                  <a:schemeClr val="tx1"/>
                </a:solidFill>
                <a:effectLst/>
                <a:ea typeface="Yu Mincho" panose="02020400000000000000" pitchFamily="18" charset="-128"/>
                <a:cs typeface="Arial" panose="020B0604020202020204" pitchFamily="34" charset="0"/>
              </a:rPr>
              <a:t> </a:t>
            </a:r>
            <a:endParaRPr lang="en-GB" sz="2400" b="1" dirty="0">
              <a:solidFill>
                <a:schemeClr val="tx1"/>
              </a:solidFill>
            </a:endParaRPr>
          </a:p>
        </p:txBody>
      </p:sp>
      <p:sp>
        <p:nvSpPr>
          <p:cNvPr id="13" name="Rettangolo con angoli arrotondati 12">
            <a:extLst>
              <a:ext uri="{FF2B5EF4-FFF2-40B4-BE49-F238E27FC236}">
                <a16:creationId xmlns:a16="http://schemas.microsoft.com/office/drawing/2014/main" id="{F28AFCFB-0242-2425-A6F6-322864E396CB}"/>
              </a:ext>
            </a:extLst>
          </p:cNvPr>
          <p:cNvSpPr/>
          <p:nvPr/>
        </p:nvSpPr>
        <p:spPr>
          <a:xfrm>
            <a:off x="11860997"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effectLst/>
                <a:ea typeface="Yu Mincho" panose="02020400000000000000" pitchFamily="18" charset="-128"/>
                <a:cs typeface="Arial" panose="020B0604020202020204" pitchFamily="34" charset="0"/>
              </a:rPr>
              <a:t>Jeste li ovlašteni ili kvalificirani? </a:t>
            </a:r>
            <a:r>
              <a:rPr lang="en-GB" sz="2400" b="1" dirty="0">
                <a:solidFill>
                  <a:schemeClr val="accent4"/>
                </a:solidFill>
              </a:rPr>
              <a:t>?</a:t>
            </a:r>
          </a:p>
        </p:txBody>
      </p:sp>
      <p:cxnSp>
        <p:nvCxnSpPr>
          <p:cNvPr id="15" name="Connettore 2 14">
            <a:extLst>
              <a:ext uri="{FF2B5EF4-FFF2-40B4-BE49-F238E27FC236}">
                <a16:creationId xmlns:a16="http://schemas.microsoft.com/office/drawing/2014/main" id="{5326FCBA-B44F-C4A6-1040-35293061B592}"/>
              </a:ext>
            </a:extLst>
          </p:cNvPr>
          <p:cNvCxnSpPr>
            <a:stCxn id="5" idx="2"/>
          </p:cNvCxnSpPr>
          <p:nvPr/>
        </p:nvCxnSpPr>
        <p:spPr>
          <a:xfrm>
            <a:off x="4049611"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CF5F5DC-5467-0EDD-B05A-5C9198BA48A1}"/>
              </a:ext>
            </a:extLst>
          </p:cNvPr>
          <p:cNvCxnSpPr/>
          <p:nvPr/>
        </p:nvCxnSpPr>
        <p:spPr>
          <a:xfrm>
            <a:off x="9144000"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65C7941-A450-EEE1-0244-788381CE154B}"/>
              </a:ext>
            </a:extLst>
          </p:cNvPr>
          <p:cNvCxnSpPr/>
          <p:nvPr/>
        </p:nvCxnSpPr>
        <p:spPr>
          <a:xfrm>
            <a:off x="14218934" y="6491393"/>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3E4AAAC-3F7C-0EE2-FEFA-927A9BEECDB3}"/>
              </a:ext>
            </a:extLst>
          </p:cNvPr>
          <p:cNvSpPr txBox="1"/>
          <p:nvPr/>
        </p:nvSpPr>
        <p:spPr>
          <a:xfrm>
            <a:off x="3050144" y="7017280"/>
            <a:ext cx="2154574" cy="461665"/>
          </a:xfrm>
          <a:prstGeom prst="rect">
            <a:avLst/>
          </a:prstGeom>
          <a:noFill/>
        </p:spPr>
        <p:txBody>
          <a:bodyPr wrap="square" rtlCol="0">
            <a:spAutoFit/>
          </a:bodyPr>
          <a:lstStyle/>
          <a:p>
            <a:r>
              <a:rPr lang="hr-HR" sz="2400" b="1" dirty="0">
                <a:solidFill>
                  <a:srgbClr val="58CDFC"/>
                </a:solidFill>
              </a:rPr>
              <a:t>Identifikacija</a:t>
            </a:r>
            <a:endParaRPr lang="en-GB" sz="2400" b="1" dirty="0">
              <a:solidFill>
                <a:srgbClr val="58CDFC"/>
              </a:solidFill>
            </a:endParaRPr>
          </a:p>
        </p:txBody>
      </p:sp>
      <p:sp>
        <p:nvSpPr>
          <p:cNvPr id="19" name="CasellaDiTesto 18">
            <a:extLst>
              <a:ext uri="{FF2B5EF4-FFF2-40B4-BE49-F238E27FC236}">
                <a16:creationId xmlns:a16="http://schemas.microsoft.com/office/drawing/2014/main" id="{BFC884FC-FD94-979A-EFCB-71102D739E95}"/>
              </a:ext>
            </a:extLst>
          </p:cNvPr>
          <p:cNvSpPr txBox="1"/>
          <p:nvPr/>
        </p:nvSpPr>
        <p:spPr>
          <a:xfrm>
            <a:off x="8029615" y="7017280"/>
            <a:ext cx="2384409" cy="461665"/>
          </a:xfrm>
          <a:prstGeom prst="rect">
            <a:avLst/>
          </a:prstGeom>
          <a:noFill/>
        </p:spPr>
        <p:txBody>
          <a:bodyPr wrap="square" rtlCol="0">
            <a:spAutoFit/>
          </a:bodyPr>
          <a:lstStyle/>
          <a:p>
            <a:r>
              <a:rPr lang="hr-HR" sz="2400" b="1" dirty="0">
                <a:solidFill>
                  <a:srgbClr val="58CDFC"/>
                </a:solidFill>
              </a:rPr>
              <a:t>Autentifikacija</a:t>
            </a:r>
            <a:endParaRPr lang="en-GB" sz="2400" b="1" dirty="0">
              <a:solidFill>
                <a:srgbClr val="58CDFC"/>
              </a:solidFill>
            </a:endParaRPr>
          </a:p>
        </p:txBody>
      </p:sp>
      <p:sp>
        <p:nvSpPr>
          <p:cNvPr id="20" name="CasellaDiTesto 19">
            <a:extLst>
              <a:ext uri="{FF2B5EF4-FFF2-40B4-BE49-F238E27FC236}">
                <a16:creationId xmlns:a16="http://schemas.microsoft.com/office/drawing/2014/main" id="{7AEF5BCA-5F7E-514A-71B8-6F42553DF056}"/>
              </a:ext>
            </a:extLst>
          </p:cNvPr>
          <p:cNvSpPr txBox="1"/>
          <p:nvPr/>
        </p:nvSpPr>
        <p:spPr>
          <a:xfrm>
            <a:off x="13161102" y="7017280"/>
            <a:ext cx="2384408" cy="461665"/>
          </a:xfrm>
          <a:prstGeom prst="rect">
            <a:avLst/>
          </a:prstGeom>
          <a:noFill/>
        </p:spPr>
        <p:txBody>
          <a:bodyPr wrap="square" rtlCol="0">
            <a:spAutoFit/>
          </a:bodyPr>
          <a:lstStyle/>
          <a:p>
            <a:r>
              <a:rPr lang="hr-HR" sz="2400" b="1" dirty="0">
                <a:solidFill>
                  <a:srgbClr val="58CDFC"/>
                </a:solidFill>
              </a:rPr>
              <a:t>Autorizacija</a:t>
            </a:r>
            <a:endParaRPr lang="en-GB" sz="2400" b="1" dirty="0">
              <a:solidFill>
                <a:srgbClr val="58CDFC"/>
              </a:solidFill>
            </a:endParaRPr>
          </a:p>
        </p:txBody>
      </p:sp>
      <p:sp>
        <p:nvSpPr>
          <p:cNvPr id="21" name="CasellaDiTesto 20">
            <a:extLst>
              <a:ext uri="{FF2B5EF4-FFF2-40B4-BE49-F238E27FC236}">
                <a16:creationId xmlns:a16="http://schemas.microsoft.com/office/drawing/2014/main" id="{459F1882-B7E4-8BFC-4F22-7DEC3090F8F4}"/>
              </a:ext>
            </a:extLst>
          </p:cNvPr>
          <p:cNvSpPr txBox="1"/>
          <p:nvPr/>
        </p:nvSpPr>
        <p:spPr>
          <a:xfrm rot="10800000" flipV="1">
            <a:off x="1672219" y="7478945"/>
            <a:ext cx="4754784" cy="1569660"/>
          </a:xfrm>
          <a:prstGeom prst="rect">
            <a:avLst/>
          </a:prstGeom>
          <a:noFill/>
        </p:spPr>
        <p:txBody>
          <a:bodyPr wrap="square" rtlCol="0">
            <a:spAutoFit/>
          </a:bodyPr>
          <a:lstStyle/>
          <a:p>
            <a:pPr algn="just"/>
            <a:r>
              <a:rPr lang="en-GB" sz="2400" dirty="0" err="1"/>
              <a:t>Provjera</a:t>
            </a:r>
            <a:r>
              <a:rPr lang="en-GB" sz="2400" dirty="0"/>
              <a:t> i </a:t>
            </a:r>
            <a:r>
              <a:rPr lang="en-GB" sz="2400" dirty="0" err="1"/>
              <a:t>konsolidacija</a:t>
            </a:r>
            <a:r>
              <a:rPr lang="en-GB" sz="2400" dirty="0"/>
              <a:t> </a:t>
            </a:r>
            <a:r>
              <a:rPr lang="en-GB" sz="2400" dirty="0" err="1"/>
              <a:t>relevantnih</a:t>
            </a:r>
            <a:r>
              <a:rPr lang="en-GB" sz="2400" dirty="0"/>
              <a:t> </a:t>
            </a:r>
            <a:r>
              <a:rPr lang="en-GB" sz="2400" dirty="0" err="1"/>
              <a:t>informacija</a:t>
            </a:r>
            <a:r>
              <a:rPr lang="en-GB" sz="2400" dirty="0"/>
              <a:t> o </a:t>
            </a:r>
            <a:r>
              <a:rPr lang="en-GB" sz="2400" dirty="0" err="1"/>
              <a:t>identitetu</a:t>
            </a:r>
            <a:r>
              <a:rPr lang="en-GB" sz="2400" dirty="0"/>
              <a:t> za </a:t>
            </a:r>
            <a:r>
              <a:rPr lang="en-GB" sz="2400" dirty="0" err="1"/>
              <a:t>utvrđivanje</a:t>
            </a:r>
            <a:r>
              <a:rPr lang="en-GB" sz="2400" dirty="0"/>
              <a:t> </a:t>
            </a:r>
            <a:r>
              <a:rPr lang="en-GB" sz="2400" dirty="0" err="1"/>
              <a:t>digitalne</a:t>
            </a:r>
            <a:r>
              <a:rPr lang="en-GB" sz="2400" dirty="0"/>
              <a:t> </a:t>
            </a:r>
            <a:r>
              <a:rPr lang="en-GB" sz="2400" dirty="0" err="1"/>
              <a:t>prisutnosti</a:t>
            </a:r>
            <a:r>
              <a:rPr lang="en-GB" sz="2400" dirty="0"/>
              <a:t> </a:t>
            </a:r>
            <a:r>
              <a:rPr lang="en-GB" sz="2400" dirty="0" err="1"/>
              <a:t>pojedinca</a:t>
            </a:r>
            <a:endParaRPr lang="en-GB" sz="2400" dirty="0"/>
          </a:p>
        </p:txBody>
      </p:sp>
      <p:sp>
        <p:nvSpPr>
          <p:cNvPr id="22" name="CasellaDiTesto 21">
            <a:extLst>
              <a:ext uri="{FF2B5EF4-FFF2-40B4-BE49-F238E27FC236}">
                <a16:creationId xmlns:a16="http://schemas.microsoft.com/office/drawing/2014/main" id="{EAA35378-05AB-6456-4009-B3F783921354}"/>
              </a:ext>
            </a:extLst>
          </p:cNvPr>
          <p:cNvSpPr txBox="1"/>
          <p:nvPr/>
        </p:nvSpPr>
        <p:spPr>
          <a:xfrm rot="10800000" flipV="1">
            <a:off x="6766608" y="7663610"/>
            <a:ext cx="4754784" cy="1200329"/>
          </a:xfrm>
          <a:prstGeom prst="rect">
            <a:avLst/>
          </a:prstGeom>
          <a:noFill/>
        </p:spPr>
        <p:txBody>
          <a:bodyPr wrap="square" rtlCol="0">
            <a:spAutoFit/>
          </a:bodyPr>
          <a:lstStyle/>
          <a:p>
            <a:pPr algn="just"/>
            <a:r>
              <a:rPr lang="en-GB" sz="2400" dirty="0" err="1"/>
              <a:t>Procjena</a:t>
            </a:r>
            <a:r>
              <a:rPr lang="en-GB" sz="2400" dirty="0"/>
              <a:t> </a:t>
            </a:r>
            <a:r>
              <a:rPr lang="en-GB" sz="2400" dirty="0" err="1"/>
              <a:t>autentičnosti</a:t>
            </a:r>
            <a:r>
              <a:rPr lang="en-GB" sz="2400" dirty="0"/>
              <a:t> i </a:t>
            </a:r>
            <a:r>
              <a:rPr lang="en-GB" sz="2400" dirty="0" err="1"/>
              <a:t>identiteta</a:t>
            </a:r>
            <a:r>
              <a:rPr lang="en-GB" sz="2400" dirty="0"/>
              <a:t> </a:t>
            </a:r>
            <a:r>
              <a:rPr lang="en-GB" sz="2400" dirty="0" err="1"/>
              <a:t>pojedinca</a:t>
            </a:r>
            <a:r>
              <a:rPr lang="en-GB" sz="2400" dirty="0"/>
              <a:t> </a:t>
            </a:r>
            <a:r>
              <a:rPr lang="en-GB" sz="2400" dirty="0" err="1"/>
              <a:t>kroz</a:t>
            </a:r>
            <a:r>
              <a:rPr lang="en-GB" sz="2400" dirty="0"/>
              <a:t> </a:t>
            </a:r>
            <a:r>
              <a:rPr lang="en-GB" sz="2400" dirty="0" err="1"/>
              <a:t>ispitivanje</a:t>
            </a:r>
            <a:r>
              <a:rPr lang="en-GB" sz="2400" dirty="0"/>
              <a:t> </a:t>
            </a:r>
            <a:r>
              <a:rPr lang="en-GB" sz="2400" dirty="0" err="1"/>
              <a:t>jednog</a:t>
            </a:r>
            <a:r>
              <a:rPr lang="en-GB" sz="2400" dirty="0"/>
              <a:t> </a:t>
            </a:r>
            <a:r>
              <a:rPr lang="en-GB" sz="2400" dirty="0" err="1"/>
              <a:t>ili</a:t>
            </a:r>
            <a:r>
              <a:rPr lang="en-GB" sz="2400" dirty="0"/>
              <a:t> </a:t>
            </a:r>
            <a:r>
              <a:rPr lang="en-GB" sz="2400" dirty="0" err="1"/>
              <a:t>više</a:t>
            </a:r>
            <a:r>
              <a:rPr lang="en-GB" sz="2400" dirty="0"/>
              <a:t> </a:t>
            </a:r>
            <a:r>
              <a:rPr lang="en-GB" sz="2400" dirty="0" err="1"/>
              <a:t>osobnih</a:t>
            </a:r>
            <a:r>
              <a:rPr lang="en-GB" sz="2400" dirty="0"/>
              <a:t> </a:t>
            </a:r>
            <a:r>
              <a:rPr lang="en-GB" sz="2400" dirty="0" err="1"/>
              <a:t>podataka</a:t>
            </a:r>
            <a:r>
              <a:rPr lang="en-GB" sz="2400" dirty="0"/>
              <a:t>(</a:t>
            </a:r>
            <a:r>
              <a:rPr lang="en-GB" sz="2400" dirty="0" err="1"/>
              <a:t>ili</a:t>
            </a:r>
            <a:r>
              <a:rPr lang="en-GB" sz="2400" dirty="0"/>
              <a:t> PII)</a:t>
            </a:r>
          </a:p>
        </p:txBody>
      </p:sp>
      <p:sp>
        <p:nvSpPr>
          <p:cNvPr id="23" name="CasellaDiTesto 22">
            <a:extLst>
              <a:ext uri="{FF2B5EF4-FFF2-40B4-BE49-F238E27FC236}">
                <a16:creationId xmlns:a16="http://schemas.microsoft.com/office/drawing/2014/main" id="{6981D32B-6B66-4D80-005C-42DE96F00F75}"/>
              </a:ext>
            </a:extLst>
          </p:cNvPr>
          <p:cNvSpPr txBox="1"/>
          <p:nvPr/>
        </p:nvSpPr>
        <p:spPr>
          <a:xfrm rot="10800000" flipV="1">
            <a:off x="11860996" y="7478945"/>
            <a:ext cx="4754784" cy="1569660"/>
          </a:xfrm>
          <a:prstGeom prst="rect">
            <a:avLst/>
          </a:prstGeom>
          <a:noFill/>
        </p:spPr>
        <p:txBody>
          <a:bodyPr wrap="square" rtlCol="0">
            <a:spAutoFit/>
          </a:bodyPr>
          <a:lstStyle/>
          <a:p>
            <a:pPr algn="just"/>
            <a:r>
              <a:rPr lang="en-GB" sz="2400" dirty="0" err="1"/>
              <a:t>Provjera</a:t>
            </a:r>
            <a:r>
              <a:rPr lang="en-GB" sz="2400" dirty="0"/>
              <a:t> </a:t>
            </a:r>
            <a:r>
              <a:rPr lang="en-GB" sz="2400" dirty="0" err="1"/>
              <a:t>valjanosti</a:t>
            </a:r>
            <a:r>
              <a:rPr lang="en-GB" sz="2400" dirty="0"/>
              <a:t> </a:t>
            </a:r>
            <a:r>
              <a:rPr lang="en-GB" sz="2400" dirty="0" err="1"/>
              <a:t>specifičnih</a:t>
            </a:r>
            <a:r>
              <a:rPr lang="en-GB" sz="2400" dirty="0"/>
              <a:t> </a:t>
            </a:r>
            <a:r>
              <a:rPr lang="en-GB" sz="2400" dirty="0" err="1"/>
              <a:t>atributa</a:t>
            </a:r>
            <a:r>
              <a:rPr lang="en-GB" sz="2400" dirty="0"/>
              <a:t> za </a:t>
            </a:r>
            <a:r>
              <a:rPr lang="en-GB" sz="2400" dirty="0" err="1"/>
              <a:t>određivanje</a:t>
            </a:r>
            <a:r>
              <a:rPr lang="en-GB" sz="2400" dirty="0"/>
              <a:t> </a:t>
            </a:r>
            <a:r>
              <a:rPr lang="en-GB" sz="2400" dirty="0" err="1"/>
              <a:t>autorizacije</a:t>
            </a:r>
            <a:r>
              <a:rPr lang="en-GB" sz="2400" dirty="0"/>
              <a:t> </a:t>
            </a:r>
            <a:r>
              <a:rPr lang="en-GB" sz="2400" dirty="0" err="1"/>
              <a:t>ili</a:t>
            </a:r>
            <a:r>
              <a:rPr lang="en-GB" sz="2400" dirty="0"/>
              <a:t> </a:t>
            </a:r>
            <a:r>
              <a:rPr lang="en-GB" sz="2400" dirty="0" err="1"/>
              <a:t>podobnosti</a:t>
            </a:r>
            <a:r>
              <a:rPr lang="en-GB" sz="2400" dirty="0"/>
              <a:t> </a:t>
            </a:r>
            <a:r>
              <a:rPr lang="en-GB" sz="2400" dirty="0" err="1"/>
              <a:t>pojedinca</a:t>
            </a:r>
            <a:r>
              <a:rPr lang="en-GB" sz="2400" dirty="0"/>
              <a:t> za </a:t>
            </a:r>
            <a:r>
              <a:rPr lang="en-GB" sz="2400" dirty="0" err="1"/>
              <a:t>sudjelovanje</a:t>
            </a:r>
            <a:endParaRPr lang="en-GB" sz="2400" dirty="0"/>
          </a:p>
        </p:txBody>
      </p:sp>
    </p:spTree>
    <p:extLst>
      <p:ext uri="{BB962C8B-B14F-4D97-AF65-F5344CB8AC3E}">
        <p14:creationId xmlns:p14="http://schemas.microsoft.com/office/powerpoint/2010/main" val="3971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71113" cy="55775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err="1">
                <a:solidFill>
                  <a:srgbClr val="58CDFC"/>
                </a:solidFill>
                <a:latin typeface="+mn-lt"/>
                <a:ea typeface="Helvetica Neue"/>
                <a:cs typeface="Helvetica Neue"/>
                <a:sym typeface="Helvetica Neue"/>
              </a:rPr>
              <a:t>Stvaranje</a:t>
            </a:r>
            <a:r>
              <a:rPr lang="it-IT" sz="2800" b="1" dirty="0">
                <a:solidFill>
                  <a:srgbClr val="58CDFC"/>
                </a:solidFill>
                <a:latin typeface="+mn-lt"/>
                <a:ea typeface="Helvetica Neue"/>
                <a:cs typeface="Helvetica Neue"/>
                <a:sym typeface="Helvetica Neue"/>
              </a:rPr>
              <a:t> i </a:t>
            </a:r>
            <a:r>
              <a:rPr lang="it-IT" sz="2800" b="1" dirty="0" err="1">
                <a:solidFill>
                  <a:srgbClr val="58CDFC"/>
                </a:solidFill>
                <a:latin typeface="+mn-lt"/>
                <a:ea typeface="Helvetica Neue"/>
                <a:cs typeface="Helvetica Neue"/>
                <a:sym typeface="Helvetica Neue"/>
              </a:rPr>
              <a:t>zaštita</a:t>
            </a:r>
            <a:r>
              <a:rPr lang="it-IT" sz="2800" b="1" dirty="0">
                <a:solidFill>
                  <a:srgbClr val="58CDFC"/>
                </a:solidFill>
                <a:latin typeface="+mn-lt"/>
                <a:ea typeface="Helvetica Neue"/>
                <a:cs typeface="Helvetica Neue"/>
                <a:sym typeface="Helvetica Neue"/>
              </a:rPr>
              <a:t> online </a:t>
            </a:r>
            <a:r>
              <a:rPr lang="it-IT" sz="2800" b="1" dirty="0" err="1">
                <a:solidFill>
                  <a:srgbClr val="58CDFC"/>
                </a:solidFill>
                <a:latin typeface="+mn-lt"/>
                <a:ea typeface="Helvetica Neue"/>
                <a:cs typeface="Helvetica Neue"/>
                <a:sym typeface="Helvetica Neue"/>
              </a:rPr>
              <a:t>prisutnosti</a:t>
            </a:r>
            <a:endParaRPr lang="it-IT"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Na temelju elemenata – što osoba jest, zna, ima i radi – te strukture digitalnog identiteta i identifikacije, evo nekoliko </a:t>
            </a:r>
            <a:r>
              <a:rPr lang="hr-HR" sz="2400" b="1" dirty="0">
                <a:effectLst/>
                <a:latin typeface="+mn-lt"/>
                <a:ea typeface="Yu Mincho" panose="02020400000000000000" pitchFamily="18" charset="-128"/>
                <a:cs typeface="Arial" panose="020B0604020202020204" pitchFamily="34" charset="0"/>
              </a:rPr>
              <a:t>preporuka (</a:t>
            </a:r>
            <a:r>
              <a:rPr lang="hr-HR" sz="2400" b="1" dirty="0" err="1">
                <a:effectLst/>
                <a:latin typeface="+mn-lt"/>
                <a:ea typeface="Yu Mincho" panose="02020400000000000000" pitchFamily="18" charset="-128"/>
                <a:cs typeface="Arial" panose="020B0604020202020204" pitchFamily="34" charset="0"/>
              </a:rPr>
              <a:t>advice</a:t>
            </a:r>
            <a:r>
              <a:rPr lang="hr-HR" sz="2400" b="1" dirty="0">
                <a:effectLst/>
                <a:latin typeface="+mn-lt"/>
                <a:ea typeface="Yu Mincho" panose="02020400000000000000" pitchFamily="18" charset="-128"/>
                <a:cs typeface="Arial" panose="020B0604020202020204" pitchFamily="34" charset="0"/>
              </a:rPr>
              <a:t> - A), savjeta (</a:t>
            </a:r>
            <a:r>
              <a:rPr lang="hr-HR" sz="2400" b="1" dirty="0" err="1">
                <a:effectLst/>
                <a:latin typeface="+mn-lt"/>
                <a:ea typeface="Yu Mincho" panose="02020400000000000000" pitchFamily="18" charset="-128"/>
                <a:cs typeface="Arial" panose="020B0604020202020204" pitchFamily="34" charset="0"/>
              </a:rPr>
              <a:t>tips</a:t>
            </a:r>
            <a:r>
              <a:rPr lang="hr-HR" sz="2400" b="1" dirty="0">
                <a:effectLst/>
                <a:latin typeface="+mn-lt"/>
                <a:ea typeface="Yu Mincho" panose="02020400000000000000" pitchFamily="18" charset="-128"/>
                <a:cs typeface="Arial" panose="020B0604020202020204" pitchFamily="34" charset="0"/>
              </a:rPr>
              <a:t> - T) i metoda (M) </a:t>
            </a:r>
            <a:r>
              <a:rPr lang="hr-HR" sz="2400" dirty="0">
                <a:effectLst/>
                <a:latin typeface="+mn-lt"/>
                <a:ea typeface="Yu Mincho" panose="02020400000000000000" pitchFamily="18" charset="-128"/>
                <a:cs typeface="Arial" panose="020B0604020202020204" pitchFamily="34" charset="0"/>
              </a:rPr>
              <a:t>za svaki ključni koncept u izgradnji svoju online prisutnost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58CDFC"/>
                </a:solidFill>
                <a:latin typeface="+mn-lt"/>
                <a:ea typeface="Helvetica Neue"/>
                <a:cs typeface="Helvetica Neue"/>
                <a:sym typeface="Helvetica Neue"/>
              </a:rPr>
              <a:t>Osobne informacije</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Na mreži dijelite samo potrebne osobne podatke, kao što su vaše ime, adresa e-pošte i profesionalni podaci</a:t>
            </a:r>
          </a:p>
          <a:p>
            <a:pPr marL="342900" lvl="0" indent="-342900" algn="just">
              <a:lnSpc>
                <a:spcPct val="107000"/>
              </a:lnSpc>
              <a:buFont typeface="Symbol" panose="05050102010706020507" pitchFamily="18" charset="2"/>
              <a:buChar char=""/>
            </a:pP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Izbjegavajte dijeljenje svoje kućne adrese, telefonskog broja ili drugih osjetljivih informacija osim ako je potrebno. Razmotrite korištenje pseudonima ili inicijala umjesto punih imena gdje je to prikladno</a:t>
            </a:r>
          </a:p>
          <a:p>
            <a:pPr marL="342900" lvl="0" indent="-342900" algn="just">
              <a:lnSpc>
                <a:spcPct val="107000"/>
              </a:lnSpc>
              <a:buFont typeface="Symbol" panose="05050102010706020507" pitchFamily="18" charset="2"/>
              <a:buChar char=""/>
            </a:pP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Budite diskretni pri ispunjavanju online obrazaca, profila na društvenim mrežama i stranica za registraciju. Pružite samo nužne informacije </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70076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5054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err="1">
                <a:solidFill>
                  <a:srgbClr val="58CDFC"/>
                </a:solidFill>
                <a:latin typeface="+mn-lt"/>
                <a:ea typeface="Helvetica Neue"/>
                <a:cs typeface="Helvetica Neue"/>
                <a:sym typeface="Helvetica Neue"/>
              </a:rPr>
              <a:t>Stvaranje</a:t>
            </a:r>
            <a:r>
              <a:rPr lang="it-IT" sz="2800" b="1" dirty="0">
                <a:solidFill>
                  <a:srgbClr val="58CDFC"/>
                </a:solidFill>
                <a:latin typeface="+mn-lt"/>
                <a:ea typeface="Helvetica Neue"/>
                <a:cs typeface="Helvetica Neue"/>
                <a:sym typeface="Helvetica Neue"/>
              </a:rPr>
              <a:t> i </a:t>
            </a:r>
            <a:r>
              <a:rPr lang="it-IT" sz="2800" b="1" dirty="0" err="1">
                <a:solidFill>
                  <a:srgbClr val="58CDFC"/>
                </a:solidFill>
                <a:latin typeface="+mn-lt"/>
                <a:ea typeface="Helvetica Neue"/>
                <a:cs typeface="Helvetica Neue"/>
                <a:sym typeface="Helvetica Neue"/>
              </a:rPr>
              <a:t>zaštita</a:t>
            </a:r>
            <a:r>
              <a:rPr lang="it-IT" sz="2800" b="1" dirty="0">
                <a:solidFill>
                  <a:srgbClr val="58CDFC"/>
                </a:solidFill>
                <a:latin typeface="+mn-lt"/>
                <a:ea typeface="Helvetica Neue"/>
                <a:cs typeface="Helvetica Neue"/>
                <a:sym typeface="Helvetica Neue"/>
              </a:rPr>
              <a:t> </a:t>
            </a:r>
            <a:r>
              <a:rPr lang="it-IT" sz="2800" b="1" dirty="0" err="1">
                <a:solidFill>
                  <a:srgbClr val="58CDFC"/>
                </a:solidFill>
                <a:latin typeface="+mn-lt"/>
                <a:ea typeface="Helvetica Neue"/>
                <a:cs typeface="Helvetica Neue"/>
                <a:sym typeface="Helvetica Neue"/>
              </a:rPr>
              <a:t>vaše</a:t>
            </a:r>
            <a:r>
              <a:rPr lang="it-IT" sz="2800" b="1" dirty="0">
                <a:solidFill>
                  <a:srgbClr val="58CDFC"/>
                </a:solidFill>
                <a:latin typeface="+mn-lt"/>
                <a:ea typeface="Helvetica Neue"/>
                <a:cs typeface="Helvetica Neue"/>
                <a:sym typeface="Helvetica Neue"/>
              </a:rPr>
              <a:t> online </a:t>
            </a:r>
            <a:r>
              <a:rPr lang="it-IT" sz="2800" b="1" dirty="0" err="1">
                <a:solidFill>
                  <a:srgbClr val="58CDFC"/>
                </a:solidFill>
                <a:latin typeface="+mn-lt"/>
                <a:ea typeface="Helvetica Neue"/>
                <a:cs typeface="Helvetica Neue"/>
                <a:sym typeface="Helvetica Neue"/>
              </a:rPr>
              <a:t>prisutnosti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58CDFC"/>
                </a:solidFill>
                <a:latin typeface="+mn-lt"/>
                <a:ea typeface="Helvetica Neue"/>
                <a:cs typeface="Helvetica Neue"/>
                <a:sym typeface="Helvetica Neue"/>
              </a:rPr>
              <a:t>Vjerodajnice</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Kreirajte snažne lozinke koje je teško odgonetnuti</a:t>
            </a: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Koristite kombinaciju slova (velikih i malih), brojeva i znakova u svojim lozinkama. Izbjegavajte uobičajene riječi, uzastopne brojeve ili osobne </a:t>
            </a:r>
            <a:r>
              <a:rPr lang="hr-HR" sz="2400" dirty="0" err="1">
                <a:effectLst/>
                <a:latin typeface="+mn-lt"/>
                <a:ea typeface="Yu Mincho" panose="02020400000000000000" pitchFamily="18" charset="-128"/>
                <a:cs typeface="Arial" panose="020B0604020202020204" pitchFamily="34" charset="0"/>
              </a:rPr>
              <a:t>refrence</a:t>
            </a:r>
            <a:r>
              <a:rPr lang="hr-HR" sz="2400" dirty="0">
                <a:effectLst/>
                <a:latin typeface="+mn-lt"/>
                <a:ea typeface="Yu Mincho" panose="02020400000000000000" pitchFamily="18" charset="-128"/>
                <a:cs typeface="Arial" panose="020B0604020202020204" pitchFamily="34" charset="0"/>
              </a:rPr>
              <a:t>. </a:t>
            </a: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Upotrijebite alate za upravljanje lozinkama, kao što su </a:t>
            </a:r>
            <a:r>
              <a:rPr lang="hr-HR" sz="2400" dirty="0" err="1">
                <a:effectLst/>
                <a:latin typeface="+mn-lt"/>
                <a:ea typeface="Yu Mincho" panose="02020400000000000000" pitchFamily="18" charset="-128"/>
                <a:cs typeface="Arial" panose="020B0604020202020204" pitchFamily="34" charset="0"/>
              </a:rPr>
              <a:t>LastPass</a:t>
            </a:r>
            <a:r>
              <a:rPr lang="hr-HR" sz="2400" dirty="0">
                <a:effectLst/>
                <a:latin typeface="+mn-lt"/>
                <a:ea typeface="Yu Mincho" panose="02020400000000000000" pitchFamily="18" charset="-128"/>
                <a:cs typeface="Arial" panose="020B0604020202020204" pitchFamily="34" charset="0"/>
              </a:rPr>
              <a:t> ili </a:t>
            </a:r>
            <a:r>
              <a:rPr lang="hr-HR" sz="2400" dirty="0" err="1">
                <a:effectLst/>
                <a:latin typeface="+mn-lt"/>
                <a:ea typeface="Yu Mincho" panose="02020400000000000000" pitchFamily="18" charset="-128"/>
                <a:cs typeface="Arial" panose="020B0604020202020204" pitchFamily="34" charset="0"/>
              </a:rPr>
              <a:t>KeePass</a:t>
            </a:r>
            <a:r>
              <a:rPr lang="hr-HR" sz="2400" dirty="0">
                <a:effectLst/>
                <a:latin typeface="+mn-lt"/>
                <a:ea typeface="Yu Mincho" panose="02020400000000000000" pitchFamily="18" charset="-128"/>
                <a:cs typeface="Arial" panose="020B0604020202020204" pitchFamily="34" charset="0"/>
              </a:rPr>
              <a:t>, za sigurno generiranje i pohranjivanje složenih lozinki. Omogućite </a:t>
            </a:r>
            <a:r>
              <a:rPr lang="hr-HR" sz="2400" dirty="0" err="1">
                <a:effectLst/>
                <a:latin typeface="+mn-lt"/>
                <a:ea typeface="Yu Mincho" panose="02020400000000000000" pitchFamily="18" charset="-128"/>
                <a:cs typeface="Arial" panose="020B0604020202020204" pitchFamily="34" charset="0"/>
              </a:rPr>
              <a:t>dvofaktorsku</a:t>
            </a:r>
            <a:r>
              <a:rPr lang="hr-HR" sz="2400" dirty="0">
                <a:effectLst/>
                <a:latin typeface="+mn-lt"/>
                <a:ea typeface="Yu Mincho" panose="02020400000000000000" pitchFamily="18" charset="-128"/>
                <a:cs typeface="Arial" panose="020B0604020202020204" pitchFamily="34" charset="0"/>
              </a:rPr>
              <a:t> autentifikaciju (2FA) gdje god je to moguće za dodatnu sigurnost</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Online </a:t>
            </a:r>
            <a:r>
              <a:rPr lang="hr-HR" sz="2400" b="1" dirty="0">
                <a:solidFill>
                  <a:srgbClr val="58CDFC"/>
                </a:solidFill>
                <a:latin typeface="+mn-lt"/>
                <a:ea typeface="Helvetica Neue"/>
                <a:cs typeface="Helvetica Neue"/>
                <a:sym typeface="Helvetica Neue"/>
              </a:rPr>
              <a:t>profili</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Prilagodite svoje online profile tako da odražavaju vaš profesionalni imidž i ciljeve</a:t>
            </a: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Istaknite svoje vještine, iskustva i postignuća koja su relevantna za Vašu online prisutnost. Koristite ključne riječi i terminologiju specifičnu za industriju kako biste poboljšali vidljivost</a:t>
            </a:r>
          </a:p>
          <a:p>
            <a:pPr marL="342900" indent="-342900">
              <a:buFont typeface="Arial" panose="020B0604020202020204" pitchFamily="34" charset="0"/>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Redovito ažurirajte svoje profile kako biste bili u toku i uključili se u relevantne online zajednice</a:t>
            </a:r>
            <a:endParaRPr lang="en-GB" sz="2400" dirty="0">
              <a:solidFill>
                <a:schemeClr val="accent4"/>
              </a:solidFill>
              <a:latin typeface="+mn-lt"/>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09784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1057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err="1">
                <a:solidFill>
                  <a:srgbClr val="58CDFC"/>
                </a:solidFill>
                <a:latin typeface="+mn-lt"/>
                <a:ea typeface="Helvetica Neue"/>
                <a:cs typeface="Helvetica Neue"/>
                <a:sym typeface="Helvetica Neue"/>
              </a:rPr>
              <a:t>Stvaranje</a:t>
            </a:r>
            <a:r>
              <a:rPr lang="it-IT" sz="2800" b="1" dirty="0">
                <a:solidFill>
                  <a:srgbClr val="58CDFC"/>
                </a:solidFill>
                <a:latin typeface="+mn-lt"/>
                <a:ea typeface="Helvetica Neue"/>
                <a:cs typeface="Helvetica Neue"/>
                <a:sym typeface="Helvetica Neue"/>
              </a:rPr>
              <a:t> i </a:t>
            </a:r>
            <a:r>
              <a:rPr lang="it-IT" sz="2800" b="1" dirty="0" err="1">
                <a:solidFill>
                  <a:srgbClr val="58CDFC"/>
                </a:solidFill>
                <a:latin typeface="+mn-lt"/>
                <a:ea typeface="Helvetica Neue"/>
                <a:cs typeface="Helvetica Neue"/>
                <a:sym typeface="Helvetica Neue"/>
              </a:rPr>
              <a:t>zaštita</a:t>
            </a:r>
            <a:r>
              <a:rPr lang="it-IT" sz="2800" b="1" dirty="0">
                <a:solidFill>
                  <a:srgbClr val="58CDFC"/>
                </a:solidFill>
                <a:latin typeface="+mn-lt"/>
                <a:ea typeface="Helvetica Neue"/>
                <a:cs typeface="Helvetica Neue"/>
                <a:sym typeface="Helvetica Neue"/>
              </a:rPr>
              <a:t> </a:t>
            </a:r>
            <a:r>
              <a:rPr lang="it-IT" sz="2800" b="1" dirty="0" err="1">
                <a:solidFill>
                  <a:srgbClr val="58CDFC"/>
                </a:solidFill>
                <a:latin typeface="+mn-lt"/>
                <a:ea typeface="Helvetica Neue"/>
                <a:cs typeface="Helvetica Neue"/>
                <a:sym typeface="Helvetica Neue"/>
              </a:rPr>
              <a:t>vaše</a:t>
            </a:r>
            <a:r>
              <a:rPr lang="it-IT" sz="2800" b="1" dirty="0">
                <a:solidFill>
                  <a:srgbClr val="58CDFC"/>
                </a:solidFill>
                <a:latin typeface="+mn-lt"/>
                <a:ea typeface="Helvetica Neue"/>
                <a:cs typeface="Helvetica Neue"/>
                <a:sym typeface="Helvetica Neue"/>
              </a:rPr>
              <a:t> online </a:t>
            </a:r>
            <a:r>
              <a:rPr lang="it-IT" sz="2800" b="1" dirty="0" err="1">
                <a:solidFill>
                  <a:srgbClr val="58CDFC"/>
                </a:solidFill>
                <a:latin typeface="+mn-lt"/>
                <a:ea typeface="Helvetica Neue"/>
                <a:cs typeface="Helvetica Neue"/>
                <a:sym typeface="Helvetica Neue"/>
              </a:rPr>
              <a:t>prisutnosti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58CDFC"/>
                </a:solidFill>
                <a:latin typeface="+mn-lt"/>
                <a:ea typeface="Helvetica Neue"/>
                <a:cs typeface="Helvetica Neue"/>
                <a:sym typeface="Helvetica Neue"/>
              </a:rPr>
              <a:t>Digitalni otisak</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Imajte na umu sadržaj koji dijelite na mreži i njegov potencijalni utjecaj</a:t>
            </a: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Dvaput razmislite prije nego bilo što objavite. Razmotrite potencijalne dugoročne posljedice svojih online aktivnosti</a:t>
            </a: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Redovito tražite svoje ime i pregledavajte svoj digitalni otisak. Postavite upozorenja za primanje i provjeru obavijesti kada ljudi komuniciraju s vama i vašim digitalnim identitetom</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rgbClr val="58CDFC"/>
                </a:solidFill>
                <a:latin typeface="+mn-lt"/>
                <a:ea typeface="Helvetica Neue"/>
                <a:cs typeface="Helvetica Neue"/>
                <a:sym typeface="Helvetica Neue"/>
              </a:rPr>
              <a:t>Postavke privatnosti</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Shvatite i koristite postavke privatnosti dostupne na različitim platformama</a:t>
            </a: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Pregledajte i prilagodite postavke privatnosti kako bi odgovarale vašoj razini online vidljivosti i prikupljanja podataka. Ograničite pristup osobnim podacima na pouzdane veze </a:t>
            </a:r>
          </a:p>
          <a:p>
            <a:pPr marL="342900" indent="-342900">
              <a:buFont typeface="Arial" panose="020B0604020202020204" pitchFamily="34" charset="0"/>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Upoznajte se s postavkama privatnosti društvenih medija, usluga e-pošte, web stranica, aplikacija i drugih mrežnih računa. Redovito provjeravajte i po potrebi prilagođavajte svoje postavke privatnosti</a:t>
            </a:r>
            <a:endParaRPr lang="en-GB" sz="2400" dirty="0">
              <a:solidFill>
                <a:schemeClr val="accent4"/>
              </a:solidFill>
              <a:latin typeface="+mn-lt"/>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96745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7104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800" b="1" dirty="0" err="1">
                <a:solidFill>
                  <a:srgbClr val="58CDFC"/>
                </a:solidFill>
                <a:latin typeface="+mn-lt"/>
                <a:ea typeface="Helvetica Neue"/>
                <a:cs typeface="Helvetica Neue"/>
                <a:sym typeface="Helvetica Neue"/>
              </a:rPr>
              <a:t>Stvaranje</a:t>
            </a:r>
            <a:r>
              <a:rPr lang="it-IT" sz="2800" b="1" dirty="0">
                <a:solidFill>
                  <a:srgbClr val="58CDFC"/>
                </a:solidFill>
                <a:latin typeface="+mn-lt"/>
                <a:ea typeface="Helvetica Neue"/>
                <a:cs typeface="Helvetica Neue"/>
                <a:sym typeface="Helvetica Neue"/>
              </a:rPr>
              <a:t> i </a:t>
            </a:r>
            <a:r>
              <a:rPr lang="it-IT" sz="2800" b="1" dirty="0" err="1">
                <a:solidFill>
                  <a:srgbClr val="58CDFC"/>
                </a:solidFill>
                <a:latin typeface="+mn-lt"/>
                <a:ea typeface="Helvetica Neue"/>
                <a:cs typeface="Helvetica Neue"/>
                <a:sym typeface="Helvetica Neue"/>
              </a:rPr>
              <a:t>zaštita</a:t>
            </a:r>
            <a:r>
              <a:rPr lang="it-IT" sz="2800" b="1" dirty="0">
                <a:solidFill>
                  <a:srgbClr val="58CDFC"/>
                </a:solidFill>
                <a:latin typeface="+mn-lt"/>
                <a:ea typeface="Helvetica Neue"/>
                <a:cs typeface="Helvetica Neue"/>
                <a:sym typeface="Helvetica Neue"/>
              </a:rPr>
              <a:t> </a:t>
            </a:r>
            <a:r>
              <a:rPr lang="it-IT" sz="2800" b="1" dirty="0" err="1">
                <a:solidFill>
                  <a:srgbClr val="58CDFC"/>
                </a:solidFill>
                <a:latin typeface="+mn-lt"/>
                <a:ea typeface="Helvetica Neue"/>
                <a:cs typeface="Helvetica Neue"/>
                <a:sym typeface="Helvetica Neue"/>
              </a:rPr>
              <a:t>vaše</a:t>
            </a:r>
            <a:r>
              <a:rPr lang="it-IT" sz="2800" b="1" dirty="0">
                <a:solidFill>
                  <a:srgbClr val="58CDFC"/>
                </a:solidFill>
                <a:latin typeface="+mn-lt"/>
                <a:ea typeface="Helvetica Neue"/>
                <a:cs typeface="Helvetica Neue"/>
                <a:sym typeface="Helvetica Neue"/>
              </a:rPr>
              <a:t> online </a:t>
            </a:r>
            <a:r>
              <a:rPr lang="it-IT" sz="2800" b="1" dirty="0" err="1">
                <a:solidFill>
                  <a:srgbClr val="58CDFC"/>
                </a:solidFill>
                <a:latin typeface="+mn-lt"/>
                <a:ea typeface="Helvetica Neue"/>
                <a:cs typeface="Helvetica Neue"/>
                <a:sym typeface="Helvetica Neue"/>
              </a:rPr>
              <a:t>prisutnosti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rgbClr val="58CDFC"/>
                </a:solidFill>
                <a:latin typeface="+mn-lt"/>
                <a:ea typeface="Helvetica Neue"/>
                <a:cs typeface="Helvetica Neue"/>
                <a:sym typeface="Helvetica Neue"/>
              </a:rPr>
              <a:t>Online </a:t>
            </a:r>
            <a:r>
              <a:rPr lang="hr-HR" sz="2400" b="1" dirty="0">
                <a:solidFill>
                  <a:srgbClr val="58CDFC"/>
                </a:solidFill>
                <a:latin typeface="+mn-lt"/>
                <a:ea typeface="Helvetica Neue"/>
                <a:cs typeface="Helvetica Neue"/>
                <a:sym typeface="Helvetica Neue"/>
              </a:rPr>
              <a:t>reputacija</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A</a:t>
            </a:r>
            <a:r>
              <a:rPr lang="hr-HR" sz="2400" dirty="0">
                <a:effectLst/>
                <a:latin typeface="+mn-lt"/>
                <a:ea typeface="Yu Mincho" panose="02020400000000000000" pitchFamily="18" charset="-128"/>
                <a:cs typeface="Arial" panose="020B0604020202020204" pitchFamily="34" charset="0"/>
              </a:rPr>
              <a:t>: Njegujte pozitivnu reputaciju na mreži kroz svoje interakcije i aktivnosti na mreži</a:t>
            </a:r>
          </a:p>
          <a:p>
            <a:pPr marL="342900" lvl="0" indent="-342900" algn="just">
              <a:lnSpc>
                <a:spcPct val="107000"/>
              </a:lnSpc>
              <a:buFont typeface="Symbol" panose="05050102010706020507" pitchFamily="18" charset="2"/>
              <a:buChar char=""/>
            </a:pP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T</a:t>
            </a:r>
            <a:r>
              <a:rPr lang="hr-HR" sz="2400" dirty="0">
                <a:effectLst/>
                <a:latin typeface="+mn-lt"/>
                <a:ea typeface="Yu Mincho" panose="02020400000000000000" pitchFamily="18" charset="-128"/>
                <a:cs typeface="Arial" panose="020B0604020202020204" pitchFamily="34" charset="0"/>
              </a:rPr>
              <a:t>: Budite puni poštovanja i profesionalni u svojoj online komunikaciji. Uključite se u konstruktivne rasprave i izbjegavajte negativno ili kontroverzno ponašanje</a:t>
            </a:r>
          </a:p>
          <a:p>
            <a:pPr marL="342900" lvl="0" indent="-342900" algn="just">
              <a:lnSpc>
                <a:spcPct val="107000"/>
              </a:lnSpc>
              <a:buFont typeface="Symbol" panose="05050102010706020507" pitchFamily="18" charset="2"/>
              <a:buChar char=""/>
            </a:pP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M</a:t>
            </a:r>
            <a:r>
              <a:rPr lang="hr-HR" sz="2400" dirty="0">
                <a:effectLst/>
                <a:latin typeface="+mn-lt"/>
                <a:ea typeface="Yu Mincho" panose="02020400000000000000" pitchFamily="18" charset="-128"/>
                <a:cs typeface="Arial" panose="020B0604020202020204" pitchFamily="34" charset="0"/>
              </a:rPr>
              <a:t>: Sudjelujte na forumima, dajte vrijedan sadržaj i održavajte dosljedan te profesionalan ton u svojim mrežnim interakcijama. Redovito pratite svoju online prisutnost tražeći svoje ime i budite proaktivni u uklanjanju bilo kojeg neželjenog ili štetnog sadržaja povezanog s vašim imenom</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32909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400" dirty="0">
                <a:effectLst/>
                <a:latin typeface="+mn-lt"/>
                <a:ea typeface="Yu Mincho" panose="02020400000000000000" pitchFamily="18" charset="-128"/>
                <a:cs typeface="Arial" panose="020B0604020202020204" pitchFamily="34" charset="0"/>
              </a:rPr>
              <a:t>Dok se krećemo digitalnim svijetom, ključno je razumjeti </a:t>
            </a:r>
            <a:r>
              <a:rPr lang="hr-HR" sz="2400" b="1" dirty="0">
                <a:effectLst/>
                <a:latin typeface="+mn-lt"/>
                <a:ea typeface="Yu Mincho" panose="02020400000000000000" pitchFamily="18" charset="-128"/>
                <a:cs typeface="Arial" panose="020B0604020202020204" pitchFamily="34" charset="0"/>
              </a:rPr>
              <a:t>kako stvoriti i upravljati svojim digitalnim identitetom</a:t>
            </a:r>
            <a:r>
              <a:rPr lang="hr-HR" sz="2400" dirty="0">
                <a:effectLst/>
                <a:latin typeface="+mn-lt"/>
                <a:ea typeface="Yu Mincho" panose="02020400000000000000" pitchFamily="18" charset="-128"/>
                <a:cs typeface="Arial" panose="020B0604020202020204" pitchFamily="34" charset="0"/>
              </a:rPr>
              <a:t> te kako </a:t>
            </a:r>
            <a:r>
              <a:rPr lang="hr-HR" sz="2400" b="1" dirty="0">
                <a:effectLst/>
                <a:latin typeface="+mn-lt"/>
                <a:ea typeface="Yu Mincho" panose="02020400000000000000" pitchFamily="18" charset="-128"/>
                <a:cs typeface="Arial" panose="020B0604020202020204" pitchFamily="34" charset="0"/>
              </a:rPr>
              <a:t>odgovorno komunicirati s drugima na mreži</a:t>
            </a:r>
            <a:r>
              <a:rPr lang="en-GB"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dirty="0" err="1">
                <a:solidFill>
                  <a:schemeClr val="dk1"/>
                </a:solidFill>
                <a:latin typeface="+mn-lt"/>
                <a:ea typeface="Helvetica Neue"/>
                <a:cs typeface="Helvetica Neue"/>
                <a:sym typeface="Helvetica Neue"/>
              </a:rPr>
              <a:t>Ovaj</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modul</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obuhvaća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teme</a:t>
            </a:r>
            <a:r>
              <a:rPr lang="en-GB"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Upravljanje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digitalnim</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identitetom</a:t>
            </a: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hr-HR" sz="2400" b="1" dirty="0">
                <a:solidFill>
                  <a:schemeClr val="dk1"/>
                </a:solidFill>
                <a:latin typeface="+mn-lt"/>
                <a:ea typeface="Helvetica Neue"/>
                <a:cs typeface="Helvetica Neue"/>
                <a:sym typeface="Helvetica Neue"/>
              </a:rPr>
              <a:t>S</a:t>
            </a:r>
            <a:r>
              <a:rPr lang="en-GB" sz="2400" b="1" dirty="0" err="1">
                <a:solidFill>
                  <a:schemeClr val="dk1"/>
                </a:solidFill>
                <a:latin typeface="+mn-lt"/>
                <a:ea typeface="Helvetica Neue"/>
                <a:cs typeface="Helvetica Neue"/>
                <a:sym typeface="Helvetica Neue"/>
              </a:rPr>
              <a:t>mjernic</a:t>
            </a:r>
            <a:r>
              <a:rPr lang="hr-HR" sz="2400" b="1" dirty="0">
                <a:solidFill>
                  <a:schemeClr val="dk1"/>
                </a:solidFill>
                <a:latin typeface="+mn-lt"/>
                <a:ea typeface="Helvetica Neue"/>
                <a:cs typeface="Helvetica Neue"/>
                <a:sym typeface="Helvetica Neue"/>
              </a:rPr>
              <a:t>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ponašanja</a:t>
            </a:r>
            <a:r>
              <a:rPr lang="en-GB" sz="2400" b="1" dirty="0">
                <a:solidFill>
                  <a:schemeClr val="dk1"/>
                </a:solidFill>
                <a:latin typeface="+mn-lt"/>
                <a:ea typeface="Helvetica Neue"/>
                <a:cs typeface="Helvetica Neue"/>
                <a:sym typeface="Helvetica Neue"/>
              </a:rPr>
              <a:t> na </a:t>
            </a:r>
            <a:r>
              <a:rPr lang="en-GB" sz="2400" b="1" dirty="0" err="1">
                <a:solidFill>
                  <a:schemeClr val="dk1"/>
                </a:solidFill>
                <a:latin typeface="+mn-lt"/>
                <a:ea typeface="Helvetica Neue"/>
                <a:cs typeface="Helvetica Neue"/>
                <a:sym typeface="Helvetica Neue"/>
              </a:rPr>
              <a:t>internetu</a:t>
            </a: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dirty="0" err="1">
                <a:solidFill>
                  <a:schemeClr val="dk1"/>
                </a:solidFill>
                <a:latin typeface="+mn-lt"/>
                <a:ea typeface="Helvetica Neue"/>
                <a:cs typeface="Helvetica Neue"/>
                <a:sym typeface="Helvetica Neue"/>
              </a:rPr>
              <a:t>Kroz</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ovaj</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modul</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steći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ćete</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znanja</a:t>
            </a:r>
            <a:r>
              <a:rPr lang="en-GB" sz="2400" b="1" dirty="0">
                <a:solidFill>
                  <a:schemeClr val="dk1"/>
                </a:solidFill>
                <a:latin typeface="+mn-lt"/>
                <a:ea typeface="Helvetica Neue"/>
                <a:cs typeface="Helvetica Neue"/>
                <a:sym typeface="Helvetica Neue"/>
              </a:rPr>
              <a:t> i </a:t>
            </a:r>
            <a:r>
              <a:rPr lang="en-GB" sz="2400" b="1" dirty="0" err="1">
                <a:solidFill>
                  <a:schemeClr val="dk1"/>
                </a:solidFill>
                <a:latin typeface="+mn-lt"/>
                <a:ea typeface="Helvetica Neue"/>
                <a:cs typeface="Helvetica Neue"/>
                <a:sym typeface="Helvetica Neue"/>
              </a:rPr>
              <a:t>vještine</a:t>
            </a:r>
            <a:r>
              <a:rPr lang="en-GB" sz="2400" b="1" dirty="0">
                <a:solidFill>
                  <a:schemeClr val="dk1"/>
                </a:solidFill>
                <a:latin typeface="+mn-lt"/>
                <a:ea typeface="Helvetica Neue"/>
                <a:cs typeface="Helvetica Neue"/>
                <a:sym typeface="Helvetica Neue"/>
              </a:rPr>
              <a:t> za</a:t>
            </a:r>
            <a:r>
              <a:rPr lang="en-GB"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Upravljanje</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svojom</a:t>
            </a:r>
            <a:r>
              <a:rPr lang="en-GB" sz="2400" dirty="0">
                <a:solidFill>
                  <a:schemeClr val="dk1"/>
                </a:solidFill>
                <a:latin typeface="+mn-lt"/>
                <a:ea typeface="Helvetica Neue"/>
                <a:cs typeface="Helvetica Neue"/>
                <a:sym typeface="Helvetica Neue"/>
              </a:rPr>
              <a:t> online </a:t>
            </a:r>
            <a:r>
              <a:rPr lang="en-GB" sz="2400" dirty="0" err="1">
                <a:solidFill>
                  <a:schemeClr val="dk1"/>
                </a:solidFill>
                <a:latin typeface="+mn-lt"/>
                <a:ea typeface="Helvetica Neue"/>
                <a:cs typeface="Helvetica Neue"/>
                <a:sym typeface="Helvetica Neue"/>
              </a:rPr>
              <a:t>prisutnošću</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hr-HR" sz="2400" dirty="0">
                <a:solidFill>
                  <a:schemeClr val="dk1"/>
                </a:solidFill>
                <a:latin typeface="+mn-lt"/>
                <a:ea typeface="Helvetica Neue"/>
                <a:cs typeface="Helvetica Neue"/>
                <a:sym typeface="Helvetica Neue"/>
              </a:rPr>
              <a:t>Odgovorno</a:t>
            </a:r>
            <a:r>
              <a:rPr lang="hr-HR" sz="2400" b="1" dirty="0">
                <a:solidFill>
                  <a:schemeClr val="dk1"/>
                </a:solidFill>
                <a:latin typeface="+mn-lt"/>
                <a:ea typeface="Helvetica Neue"/>
                <a:cs typeface="Helvetica Neue"/>
                <a:sym typeface="Helvetica Neue"/>
              </a:rPr>
              <a:t> komuniciranje</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Učinkovitu</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suradnju</a:t>
            </a:r>
            <a:r>
              <a:rPr lang="en-GB" sz="2400" b="1" dirty="0">
                <a:solidFill>
                  <a:schemeClr val="dk1"/>
                </a:solidFill>
                <a:latin typeface="+mn-lt"/>
                <a:ea typeface="Helvetica Neue"/>
                <a:cs typeface="Helvetica Neue"/>
                <a:sym typeface="Helvetica Neue"/>
              </a:rPr>
              <a:t> </a:t>
            </a:r>
            <a:r>
              <a:rPr lang="en-GB" sz="2400" dirty="0">
                <a:solidFill>
                  <a:schemeClr val="dk1"/>
                </a:solidFill>
                <a:latin typeface="+mn-lt"/>
                <a:ea typeface="Helvetica Neue"/>
                <a:cs typeface="Helvetica Neue"/>
                <a:sym typeface="Helvetica Neue"/>
              </a:rPr>
              <a:t>u </a:t>
            </a:r>
            <a:r>
              <a:rPr lang="en-GB" sz="2400" dirty="0" err="1">
                <a:solidFill>
                  <a:schemeClr val="dk1"/>
                </a:solidFill>
                <a:latin typeface="+mn-lt"/>
                <a:ea typeface="Helvetica Neue"/>
                <a:cs typeface="Helvetica Neue"/>
                <a:sym typeface="Helvetica Neue"/>
              </a:rPr>
              <a:t>digitalnom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svijetu</a:t>
            </a:r>
            <a:endParaRPr lang="en-GB" sz="2400" dirty="0">
              <a:solidFill>
                <a:schemeClr val="dk1"/>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rgbClr val="58CDFC"/>
                </a:solidFill>
                <a:latin typeface="+mn-lt"/>
                <a:ea typeface="Helvetica Neue"/>
                <a:cs typeface="Helvetica Neue"/>
                <a:sym typeface="Helvetica Neue"/>
              </a:rPr>
              <a:t>Uvod</a:t>
            </a:r>
            <a:endParaRPr lang="en-GB" b="1" dirty="0">
              <a:solidFill>
                <a:srgbClr val="58CDFC"/>
              </a:solidFill>
              <a:latin typeface="+mn-lt"/>
            </a:endParaRPr>
          </a:p>
        </p:txBody>
      </p:sp>
      <p:sp>
        <p:nvSpPr>
          <p:cNvPr id="9" name="Hexagon 14">
            <a:extLst>
              <a:ext uri="{FF2B5EF4-FFF2-40B4-BE49-F238E27FC236}">
                <a16:creationId xmlns:a16="http://schemas.microsoft.com/office/drawing/2014/main" id="{916C5AD1-E624-93CD-4611-1722C19F33CC}"/>
              </a:ext>
            </a:extLst>
          </p:cNvPr>
          <p:cNvSpPr/>
          <p:nvPr/>
        </p:nvSpPr>
        <p:spPr>
          <a:xfrm>
            <a:off x="2650285" y="482931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Hexagon 14">
            <a:extLst>
              <a:ext uri="{FF2B5EF4-FFF2-40B4-BE49-F238E27FC236}">
                <a16:creationId xmlns:a16="http://schemas.microsoft.com/office/drawing/2014/main" id="{3CF28A99-E2C4-7713-63A4-1DD3B40542B7}"/>
              </a:ext>
            </a:extLst>
          </p:cNvPr>
          <p:cNvSpPr/>
          <p:nvPr/>
        </p:nvSpPr>
        <p:spPr>
          <a:xfrm>
            <a:off x="2650285" y="555721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4">
            <a:extLst>
              <a:ext uri="{FF2B5EF4-FFF2-40B4-BE49-F238E27FC236}">
                <a16:creationId xmlns:a16="http://schemas.microsoft.com/office/drawing/2014/main" id="{78EA1E60-917C-7BC1-97FB-79BB140089B4}"/>
              </a:ext>
            </a:extLst>
          </p:cNvPr>
          <p:cNvSpPr/>
          <p:nvPr/>
        </p:nvSpPr>
        <p:spPr>
          <a:xfrm>
            <a:off x="2650285" y="70259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Hexagon 14">
            <a:extLst>
              <a:ext uri="{FF2B5EF4-FFF2-40B4-BE49-F238E27FC236}">
                <a16:creationId xmlns:a16="http://schemas.microsoft.com/office/drawing/2014/main" id="{A2D78D65-36ED-DBA2-44A2-34D9A28F41A8}"/>
              </a:ext>
            </a:extLst>
          </p:cNvPr>
          <p:cNvSpPr/>
          <p:nvPr/>
        </p:nvSpPr>
        <p:spPr>
          <a:xfrm>
            <a:off x="2650285" y="7753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Hexagon 14">
            <a:extLst>
              <a:ext uri="{FF2B5EF4-FFF2-40B4-BE49-F238E27FC236}">
                <a16:creationId xmlns:a16="http://schemas.microsoft.com/office/drawing/2014/main" id="{4E701757-412A-3C1D-75F5-592CCC4ECDE1}"/>
              </a:ext>
            </a:extLst>
          </p:cNvPr>
          <p:cNvSpPr/>
          <p:nvPr/>
        </p:nvSpPr>
        <p:spPr>
          <a:xfrm>
            <a:off x="2650285" y="84986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5400" y="3398166"/>
            <a:ext cx="4903470" cy="56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6000" b="1" dirty="0">
                <a:solidFill>
                  <a:srgbClr val="58CDFC"/>
                </a:solidFill>
                <a:latin typeface="+mn-lt"/>
                <a:ea typeface="Helvetica Neue"/>
                <a:cs typeface="Helvetica Neue"/>
                <a:sym typeface="Helvetica Neue"/>
              </a:rPr>
              <a:t>Cjelina</a:t>
            </a:r>
            <a:r>
              <a:rPr lang="en-GB" sz="6000" b="1" dirty="0">
                <a:solidFill>
                  <a:srgbClr val="58CDFC"/>
                </a:solidFill>
                <a:latin typeface="+mn-lt"/>
                <a:ea typeface="Helvetica Neue"/>
                <a:cs typeface="Helvetica Neue"/>
                <a:sym typeface="Helvetica Neue"/>
              </a:rPr>
              <a:t> 2</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n-GB" sz="4800" b="1" dirty="0" err="1">
                <a:solidFill>
                  <a:schemeClr val="dk1"/>
                </a:solidFill>
                <a:latin typeface="+mn-lt"/>
                <a:ea typeface="Helvetica Neue"/>
                <a:cs typeface="Helvetica Neue"/>
                <a:sym typeface="Helvetica Neue"/>
              </a:rPr>
              <a:t>Prakticiranje</a:t>
            </a:r>
            <a:r>
              <a:rPr lang="en-GB" sz="4800" b="1" dirty="0">
                <a:solidFill>
                  <a:schemeClr val="dk1"/>
                </a:solidFill>
                <a:latin typeface="+mn-lt"/>
                <a:ea typeface="Helvetica Neue"/>
                <a:cs typeface="Helvetica Neue"/>
                <a:sym typeface="Helvetica Neue"/>
              </a:rPr>
              <a:t> </a:t>
            </a:r>
            <a:r>
              <a:rPr lang="en-GB" sz="4800" b="1" dirty="0" err="1">
                <a:solidFill>
                  <a:schemeClr val="dk1"/>
                </a:solidFill>
                <a:latin typeface="+mn-lt"/>
                <a:ea typeface="Helvetica Neue"/>
                <a:cs typeface="Helvetica Neue"/>
                <a:sym typeface="Helvetica Neue"/>
              </a:rPr>
              <a:t>odgovornog</a:t>
            </a:r>
            <a:r>
              <a:rPr lang="en-GB" sz="4800" b="1" dirty="0">
                <a:solidFill>
                  <a:schemeClr val="dk1"/>
                </a:solidFill>
                <a:latin typeface="+mn-lt"/>
                <a:ea typeface="Helvetica Neue"/>
                <a:cs typeface="Helvetica Neue"/>
                <a:sym typeface="Helvetica Neue"/>
              </a:rPr>
              <a:t> online </a:t>
            </a:r>
            <a:r>
              <a:rPr lang="en-GB" sz="4800" b="1" dirty="0" err="1">
                <a:solidFill>
                  <a:schemeClr val="dk1"/>
                </a:solidFill>
                <a:latin typeface="+mn-lt"/>
                <a:ea typeface="Helvetica Neue"/>
                <a:cs typeface="Helvetica Neue"/>
                <a:sym typeface="Helvetica Neue"/>
              </a:rPr>
              <a:t>ponašanja</a:t>
            </a:r>
            <a:endParaRPr lang="en-GB"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00884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Nijanse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učinkovite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digitalne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komunikacije</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algn="just">
              <a:lnSpc>
                <a:spcPct val="107000"/>
              </a:lnSpc>
              <a:spcAft>
                <a:spcPts val="1200"/>
              </a:spcAft>
            </a:pPr>
            <a:r>
              <a:rPr lang="hr-HR" sz="2400" b="1" dirty="0">
                <a:effectLst/>
                <a:latin typeface="+mn-lt"/>
                <a:ea typeface="Yu Mincho" panose="02020400000000000000" pitchFamily="18" charset="-128"/>
                <a:cs typeface="Arial" panose="020B0604020202020204" pitchFamily="34" charset="0"/>
              </a:rPr>
              <a:t>Jasna i koncizna komunikacija </a:t>
            </a:r>
            <a:r>
              <a:rPr lang="hr-HR" sz="2400" dirty="0">
                <a:effectLst/>
                <a:latin typeface="+mn-lt"/>
                <a:ea typeface="Yu Mincho" panose="02020400000000000000" pitchFamily="18" charset="-128"/>
                <a:cs typeface="Arial" panose="020B0604020202020204" pitchFamily="34" charset="0"/>
              </a:rPr>
              <a:t>neophodna je u digitalnom svijetu jer ljudi imaju ograničen raspon pažnje i svakodnevno primaju brojne poruke. </a:t>
            </a:r>
            <a:r>
              <a:rPr lang="hr-HR" sz="2400" dirty="0">
                <a:effectLst/>
                <a:latin typeface="+mn-lt"/>
                <a:ea typeface="Yu Mincho" panose="02020400000000000000" pitchFamily="18" charset="-128"/>
                <a:cs typeface="Arial" panose="020B0604020202020204" pitchFamily="34" charset="0"/>
                <a:sym typeface="Wingdings" panose="05000000000000000000" pitchFamily="2" charset="2"/>
              </a:rPr>
              <a:t></a:t>
            </a:r>
            <a:r>
              <a:rPr lang="hr-HR" sz="2400" dirty="0">
                <a:effectLst/>
                <a:latin typeface="+mn-lt"/>
                <a:ea typeface="Yu Mincho" panose="02020400000000000000" pitchFamily="18" charset="-128"/>
                <a:cs typeface="Arial" panose="020B0604020202020204" pitchFamily="34" charset="0"/>
              </a:rPr>
              <a:t> </a:t>
            </a:r>
            <a:r>
              <a:rPr lang="hr-HR" sz="2400" b="1" dirty="0">
                <a:effectLst/>
                <a:latin typeface="+mn-lt"/>
                <a:ea typeface="Yu Mincho" panose="02020400000000000000" pitchFamily="18" charset="-128"/>
                <a:cs typeface="Arial" panose="020B0604020202020204" pitchFamily="34" charset="0"/>
              </a:rPr>
              <a:t>Prijeđite izravno na stvar</a:t>
            </a:r>
            <a:r>
              <a:rPr lang="hr-HR" sz="2400" dirty="0">
                <a:effectLst/>
                <a:latin typeface="+mn-lt"/>
                <a:ea typeface="Yu Mincho" panose="02020400000000000000" pitchFamily="18" charset="-128"/>
                <a:cs typeface="Arial" panose="020B0604020202020204" pitchFamily="34" charset="0"/>
              </a:rPr>
              <a:t> i izbjegavajte duga objašnjenja. </a:t>
            </a:r>
          </a:p>
          <a:p>
            <a:pPr algn="just">
              <a:lnSpc>
                <a:spcPct val="107000"/>
              </a:lnSpc>
              <a:spcAft>
                <a:spcPts val="1200"/>
              </a:spcAft>
            </a:pPr>
            <a:r>
              <a:rPr lang="hr-HR" sz="2400" b="1" dirty="0">
                <a:solidFill>
                  <a:srgbClr val="58CDFC"/>
                </a:solidFill>
                <a:effectLst/>
                <a:latin typeface="+mn-lt"/>
                <a:ea typeface="Yu Mincho" panose="02020400000000000000" pitchFamily="18" charset="-128"/>
                <a:cs typeface="Arial" panose="020B0604020202020204" pitchFamily="34" charset="0"/>
              </a:rPr>
              <a:t>Primjer</a:t>
            </a:r>
            <a:r>
              <a:rPr lang="hr-HR" sz="2400" dirty="0">
                <a:effectLst/>
                <a:latin typeface="+mn-lt"/>
                <a:ea typeface="Yu Mincho" panose="02020400000000000000" pitchFamily="18" charset="-128"/>
                <a:cs typeface="Arial" panose="020B0604020202020204" pitchFamily="34" charset="0"/>
              </a:rPr>
              <a:t>: Radije napišite "</a:t>
            </a:r>
            <a:r>
              <a:rPr lang="hr-HR" sz="2400" b="1" i="1" dirty="0">
                <a:effectLst/>
                <a:latin typeface="+mn-lt"/>
                <a:ea typeface="Yu Mincho" panose="02020400000000000000" pitchFamily="18" charset="-128"/>
                <a:cs typeface="Arial" panose="020B0604020202020204" pitchFamily="34" charset="0"/>
              </a:rPr>
              <a:t>Možete li mi, molim vas, poslati izvješće do kraja dana?"</a:t>
            </a:r>
            <a:r>
              <a:rPr lang="hr-HR" sz="2400" dirty="0">
                <a:effectLst/>
                <a:latin typeface="+mn-lt"/>
                <a:ea typeface="Yu Mincho" panose="02020400000000000000" pitchFamily="18" charset="-128"/>
                <a:cs typeface="Arial" panose="020B0604020202020204" pitchFamily="34" charset="0"/>
              </a:rPr>
              <a:t> nego “</a:t>
            </a:r>
            <a:r>
              <a:rPr lang="hr-HR" sz="2400" i="1" dirty="0">
                <a:effectLst/>
                <a:latin typeface="+mn-lt"/>
                <a:ea typeface="Yu Mincho" panose="02020400000000000000" pitchFamily="18" charset="-128"/>
                <a:cs typeface="Arial" panose="020B0604020202020204" pitchFamily="34" charset="0"/>
              </a:rPr>
              <a:t>Htio sam pitati možete li mi dostaviti izvješće do kraja dana</a:t>
            </a: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Iako ovo pravilo općenito vrijedi, imajte na umu da </a:t>
            </a:r>
            <a:r>
              <a:rPr lang="hr-HR" sz="2400" b="1" dirty="0">
                <a:effectLst/>
                <a:latin typeface="+mn-lt"/>
                <a:ea typeface="Yu Mincho" panose="02020400000000000000" pitchFamily="18" charset="-128"/>
                <a:cs typeface="Arial" panose="020B0604020202020204" pitchFamily="34" charset="0"/>
              </a:rPr>
              <a:t>različiti modeli</a:t>
            </a:r>
            <a:r>
              <a:rPr lang="hr-HR" sz="2400" dirty="0">
                <a:effectLst/>
                <a:latin typeface="+mn-lt"/>
                <a:ea typeface="Yu Mincho" panose="02020400000000000000" pitchFamily="18" charset="-128"/>
                <a:cs typeface="Arial" panose="020B0604020202020204" pitchFamily="34" charset="0"/>
              </a:rPr>
              <a:t> digitalne komunikacije </a:t>
            </a:r>
            <a:r>
              <a:rPr lang="hr-HR" sz="2400" b="1" dirty="0">
                <a:effectLst/>
                <a:latin typeface="+mn-lt"/>
                <a:ea typeface="Yu Mincho" panose="02020400000000000000" pitchFamily="18" charset="-128"/>
                <a:cs typeface="Arial" panose="020B0604020202020204" pitchFamily="34" charset="0"/>
              </a:rPr>
              <a:t>zahtijevaju različite pristupe</a:t>
            </a:r>
            <a:r>
              <a:rPr lang="hr-HR" sz="2400" dirty="0">
                <a:effectLst/>
                <a:latin typeface="+mn-lt"/>
                <a:ea typeface="Yu Mincho" panose="02020400000000000000" pitchFamily="18" charset="-128"/>
                <a:cs typeface="Arial" panose="020B0604020202020204" pitchFamily="34" charset="0"/>
              </a:rPr>
              <a:t>. Na primjer, e-pošta se obično koristi za formalne ili detaljne razgovore, dok je instant poruka (WhatsApp, Messenger, Telegram itd.) prikladnija za brzu razmjenu.</a:t>
            </a:r>
          </a:p>
          <a:p>
            <a:pPr algn="just">
              <a:lnSpc>
                <a:spcPct val="107000"/>
              </a:lnSpc>
              <a:spcAft>
                <a:spcPts val="1200"/>
              </a:spcAft>
            </a:pPr>
            <a:r>
              <a:rPr lang="hr-HR" sz="2400" b="1" dirty="0">
                <a:solidFill>
                  <a:srgbClr val="58CDFC"/>
                </a:solidFill>
                <a:effectLst/>
                <a:latin typeface="+mn-lt"/>
                <a:ea typeface="Yu Mincho" panose="02020400000000000000" pitchFamily="18" charset="-128"/>
                <a:cs typeface="Arial" panose="020B0604020202020204" pitchFamily="34" charset="0"/>
              </a:rPr>
              <a:t>Primjer</a:t>
            </a:r>
            <a:r>
              <a:rPr lang="hr-HR" sz="2400" dirty="0">
                <a:effectLst/>
                <a:latin typeface="+mn-lt"/>
                <a:ea typeface="Yu Mincho" panose="02020400000000000000" pitchFamily="18" charset="-128"/>
                <a:cs typeface="Arial" panose="020B0604020202020204" pitchFamily="34" charset="0"/>
              </a:rPr>
              <a:t>: Ako trebate razgovarati o </a:t>
            </a:r>
            <a:r>
              <a:rPr lang="hr-HR" sz="2400" b="1" dirty="0">
                <a:effectLst/>
                <a:latin typeface="+mn-lt"/>
                <a:ea typeface="Yu Mincho" panose="02020400000000000000" pitchFamily="18" charset="-128"/>
                <a:cs typeface="Arial" panose="020B0604020202020204" pitchFamily="34" charset="0"/>
              </a:rPr>
              <a:t>složenom projektu</a:t>
            </a:r>
            <a:r>
              <a:rPr lang="hr-HR" sz="2400" dirty="0">
                <a:effectLst/>
                <a:latin typeface="+mn-lt"/>
                <a:ea typeface="Yu Mincho" panose="02020400000000000000" pitchFamily="18" charset="-128"/>
                <a:cs typeface="Arial" panose="020B0604020202020204" pitchFamily="34" charset="0"/>
              </a:rPr>
              <a:t> s više dionika, slanje e-pošte s detaljnim pregledom zadataka i rokova bilo bi prikladno.</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Posljedično, </a:t>
            </a:r>
            <a:r>
              <a:rPr lang="hr-HR" sz="2400" b="1" dirty="0">
                <a:effectLst/>
                <a:latin typeface="+mn-lt"/>
                <a:ea typeface="Yu Mincho" panose="02020400000000000000" pitchFamily="18" charset="-128"/>
                <a:cs typeface="Arial" panose="020B0604020202020204" pitchFamily="34" charset="0"/>
              </a:rPr>
              <a:t>vrijeme odgovora</a:t>
            </a:r>
            <a:r>
              <a:rPr lang="hr-HR" sz="2400" dirty="0">
                <a:effectLst/>
                <a:latin typeface="+mn-lt"/>
                <a:ea typeface="Yu Mincho" panose="02020400000000000000" pitchFamily="18" charset="-128"/>
                <a:cs typeface="Arial" panose="020B0604020202020204" pitchFamily="34" charset="0"/>
              </a:rPr>
              <a:t> također </a:t>
            </a:r>
            <a:r>
              <a:rPr lang="hr-HR" sz="2400" b="1" dirty="0">
                <a:effectLst/>
                <a:latin typeface="+mn-lt"/>
                <a:ea typeface="Yu Mincho" panose="02020400000000000000" pitchFamily="18" charset="-128"/>
                <a:cs typeface="Arial" panose="020B0604020202020204" pitchFamily="34" charset="0"/>
              </a:rPr>
              <a:t>se razlikuje</a:t>
            </a:r>
            <a:r>
              <a:rPr lang="hr-HR" sz="2400" dirty="0">
                <a:effectLst/>
                <a:latin typeface="+mn-lt"/>
                <a:ea typeface="Yu Mincho" panose="02020400000000000000" pitchFamily="18" charset="-128"/>
                <a:cs typeface="Arial" panose="020B0604020202020204" pitchFamily="34" charset="0"/>
              </a:rPr>
              <a:t>, u rasponu od nekoliko minuta do maksimalno 24 sata za poruke na WhatsAppu, do općenito prihvaćenih 72 sata (3 dana) vremena čekanja za e-poštu.</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17384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0432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Nijanse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učinkovite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digitalne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komunikacije</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algn="just">
              <a:lnSpc>
                <a:spcPct val="107000"/>
              </a:lnSpc>
              <a:spcAft>
                <a:spcPts val="800"/>
              </a:spcAft>
            </a:pPr>
            <a:r>
              <a:rPr lang="hr-HR" sz="2400" b="1" dirty="0">
                <a:effectLst/>
                <a:latin typeface="+mn-lt"/>
                <a:ea typeface="Yu Mincho" panose="02020400000000000000" pitchFamily="18" charset="-128"/>
                <a:cs typeface="Arial" panose="020B0604020202020204" pitchFamily="34" charset="0"/>
              </a:rPr>
              <a:t>Neverbalni znakovi pomažu prenijeti emocije i namjere</a:t>
            </a:r>
            <a:r>
              <a:rPr lang="hr-HR" sz="2400" dirty="0">
                <a:effectLst/>
                <a:latin typeface="+mn-lt"/>
                <a:ea typeface="Yu Mincho" panose="02020400000000000000" pitchFamily="18" charset="-128"/>
                <a:cs typeface="Arial" panose="020B0604020202020204" pitchFamily="34" charset="0"/>
              </a:rPr>
              <a:t>. </a:t>
            </a:r>
            <a:r>
              <a:rPr lang="hr-HR" sz="2400" dirty="0" err="1">
                <a:effectLst/>
                <a:latin typeface="+mn-lt"/>
                <a:ea typeface="Yu Mincho" panose="02020400000000000000" pitchFamily="18" charset="-128"/>
                <a:cs typeface="Arial" panose="020B0604020202020204" pitchFamily="34" charset="0"/>
              </a:rPr>
              <a:t>Emotikoni</a:t>
            </a:r>
            <a:r>
              <a:rPr lang="hr-HR" sz="2400" dirty="0">
                <a:effectLst/>
                <a:latin typeface="+mn-lt"/>
                <a:ea typeface="Yu Mincho" panose="02020400000000000000" pitchFamily="18" charset="-128"/>
                <a:cs typeface="Arial" panose="020B0604020202020204" pitchFamily="34" charset="0"/>
              </a:rPr>
              <a:t>, </a:t>
            </a:r>
            <a:r>
              <a:rPr lang="hr-HR" sz="2400" dirty="0" err="1">
                <a:effectLst/>
                <a:latin typeface="+mn-lt"/>
                <a:ea typeface="Yu Mincho" panose="02020400000000000000" pitchFamily="18" charset="-128"/>
                <a:cs typeface="Arial" panose="020B0604020202020204" pitchFamily="34" charset="0"/>
              </a:rPr>
              <a:t>emojiji</a:t>
            </a:r>
            <a:r>
              <a:rPr lang="hr-HR" sz="2400" dirty="0">
                <a:effectLst/>
                <a:latin typeface="+mn-lt"/>
                <a:ea typeface="Yu Mincho" panose="02020400000000000000" pitchFamily="18" charset="-128"/>
                <a:cs typeface="Arial" panose="020B0604020202020204" pitchFamily="34" charset="0"/>
              </a:rPr>
              <a:t> i interpunkcijski znakovi mogu dodati kontekst i razjasniti ton vaše poruke. Oni su također način izražavanja na suštinski, jasan i koncizan način, kao što je ranije predstavljeno.</a:t>
            </a:r>
          </a:p>
          <a:p>
            <a:pPr algn="just">
              <a:lnSpc>
                <a:spcPct val="107000"/>
              </a:lnSpc>
              <a:spcAft>
                <a:spcPts val="800"/>
              </a:spcAft>
            </a:pPr>
            <a:endParaRPr lang="hr-HR" sz="2400" dirty="0">
              <a:latin typeface="+mn-lt"/>
              <a:ea typeface="Yu Mincho" panose="02020400000000000000" pitchFamily="18" charset="-128"/>
              <a:cs typeface="Arial" panose="020B0604020202020204" pitchFamily="34" charset="0"/>
            </a:endParaRPr>
          </a:p>
          <a:p>
            <a:pPr algn="just">
              <a:lnSpc>
                <a:spcPct val="107000"/>
              </a:lnSpc>
              <a:spcAft>
                <a:spcPts val="800"/>
              </a:spcAft>
            </a:pPr>
            <a:r>
              <a:rPr lang="hr-HR" sz="2400" b="1" dirty="0">
                <a:solidFill>
                  <a:srgbClr val="58CDFC"/>
                </a:solidFill>
                <a:effectLst/>
                <a:latin typeface="+mn-lt"/>
                <a:ea typeface="Yu Mincho" panose="02020400000000000000" pitchFamily="18" charset="-128"/>
                <a:cs typeface="Arial" panose="020B0604020202020204" pitchFamily="34" charset="0"/>
              </a:rPr>
              <a:t>Primjer</a:t>
            </a:r>
            <a:r>
              <a:rPr lang="hr-HR" sz="2400" dirty="0">
                <a:effectLst/>
                <a:latin typeface="+mn-lt"/>
                <a:ea typeface="Yu Mincho" panose="02020400000000000000" pitchFamily="18" charset="-128"/>
                <a:cs typeface="Arial" panose="020B0604020202020204" pitchFamily="34" charset="0"/>
              </a:rPr>
              <a:t>: </a:t>
            </a:r>
            <a:r>
              <a:rPr lang="hr-HR" sz="2400" b="1" dirty="0">
                <a:effectLst/>
                <a:latin typeface="+mn-lt"/>
                <a:ea typeface="Yu Mincho" panose="02020400000000000000" pitchFamily="18" charset="-128"/>
                <a:cs typeface="Arial" panose="020B0604020202020204" pitchFamily="34" charset="0"/>
              </a:rPr>
              <a:t>Palac gore        </a:t>
            </a:r>
            <a:r>
              <a:rPr lang="hr-HR" sz="2400" dirty="0">
                <a:effectLst/>
                <a:latin typeface="+mn-lt"/>
                <a:ea typeface="Yu Mincho" panose="02020400000000000000" pitchFamily="18" charset="-128"/>
                <a:cs typeface="Arial" panose="020B0604020202020204" pitchFamily="34" charset="0"/>
              </a:rPr>
              <a:t>može ukazivati ​​na snažan i pozitivan ton</a:t>
            </a:r>
            <a:r>
              <a:rPr lang="hr-HR" sz="2400" b="1" dirty="0">
                <a:effectLst/>
                <a:latin typeface="+mn-lt"/>
                <a:ea typeface="Yu Mincho" panose="02020400000000000000" pitchFamily="18" charset="-128"/>
                <a:cs typeface="Arial" panose="020B0604020202020204" pitchFamily="34" charset="0"/>
              </a:rPr>
              <a:t> odobravanja.</a:t>
            </a:r>
            <a:endParaRPr lang="hr-HR" sz="2400" dirty="0">
              <a:effectLst/>
              <a:latin typeface="+mn-lt"/>
              <a:ea typeface="Yu Mincho" panose="02020400000000000000" pitchFamily="18" charset="-128"/>
              <a:cs typeface="Arial" panose="020B0604020202020204" pitchFamily="34" charset="0"/>
            </a:endParaRPr>
          </a:p>
          <a:p>
            <a:pPr algn="just">
              <a:lnSpc>
                <a:spcPct val="107000"/>
              </a:lnSpc>
              <a:spcAft>
                <a:spcPts val="800"/>
              </a:spcAft>
            </a:pPr>
            <a:endParaRPr lang="hr-HR" sz="2400" dirty="0">
              <a:effectLst/>
              <a:latin typeface="+mn-lt"/>
              <a:ea typeface="Yu Mincho" panose="02020400000000000000" pitchFamily="18" charset="-128"/>
              <a:cs typeface="Arial" panose="020B0604020202020204" pitchFamily="34" charset="0"/>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
        <p:nvSpPr>
          <p:cNvPr id="5" name="CasellaDiTesto 4">
            <a:extLst>
              <a:ext uri="{FF2B5EF4-FFF2-40B4-BE49-F238E27FC236}">
                <a16:creationId xmlns:a16="http://schemas.microsoft.com/office/drawing/2014/main" id="{325D6EC8-2A10-ACE9-F8B8-A19699C279D7}"/>
              </a:ext>
            </a:extLst>
          </p:cNvPr>
          <p:cNvSpPr txBox="1"/>
          <p:nvPr/>
        </p:nvSpPr>
        <p:spPr>
          <a:xfrm>
            <a:off x="4092472" y="5185095"/>
            <a:ext cx="995082" cy="707886"/>
          </a:xfrm>
          <a:prstGeom prst="rect">
            <a:avLst/>
          </a:prstGeom>
          <a:noFill/>
        </p:spPr>
        <p:txBody>
          <a:bodyPr wrap="square">
            <a:spAutoFit/>
          </a:bodyPr>
          <a:lstStyle/>
          <a:p>
            <a:r>
              <a:rPr lang="en-GB" sz="4000" dirty="0"/>
              <a:t>👍</a:t>
            </a:r>
          </a:p>
        </p:txBody>
      </p:sp>
      <p:sp>
        <p:nvSpPr>
          <p:cNvPr id="9" name="CasellaDiTesto 8">
            <a:extLst>
              <a:ext uri="{FF2B5EF4-FFF2-40B4-BE49-F238E27FC236}">
                <a16:creationId xmlns:a16="http://schemas.microsoft.com/office/drawing/2014/main" id="{6A73A72B-D9B0-01CF-3000-91B543CE3090}"/>
              </a:ext>
            </a:extLst>
          </p:cNvPr>
          <p:cNvSpPr txBox="1"/>
          <p:nvPr/>
        </p:nvSpPr>
        <p:spPr>
          <a:xfrm>
            <a:off x="1277087" y="6259528"/>
            <a:ext cx="6038113" cy="2829814"/>
          </a:xfrm>
          <a:prstGeom prst="rect">
            <a:avLst/>
          </a:prstGeom>
          <a:noFill/>
        </p:spPr>
        <p:txBody>
          <a:bodyPr wrap="square">
            <a:spAutoFit/>
          </a:bodyPr>
          <a:lstStyle/>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Osim simbolike, </a:t>
            </a:r>
            <a:r>
              <a:rPr lang="hr-HR" sz="2400" b="1" dirty="0">
                <a:effectLst/>
                <a:latin typeface="+mn-lt"/>
                <a:ea typeface="Yu Mincho" panose="02020400000000000000" pitchFamily="18" charset="-128"/>
                <a:cs typeface="Arial" panose="020B0604020202020204" pitchFamily="34" charset="0"/>
              </a:rPr>
              <a:t>učinkovita upotreba oblikovanja</a:t>
            </a:r>
            <a:r>
              <a:rPr lang="hr-HR" sz="2400" dirty="0">
                <a:effectLst/>
                <a:latin typeface="+mn-lt"/>
                <a:ea typeface="Yu Mincho" panose="02020400000000000000" pitchFamily="18" charset="-128"/>
                <a:cs typeface="Arial" panose="020B0604020202020204" pitchFamily="34" charset="0"/>
              </a:rPr>
              <a:t> poboljšava čitljivost vaših poruka. Koristite naslove, podebljani ili kurzivni tekst, grafičke oznake i numerirane popise kako biste </a:t>
            </a:r>
            <a:r>
              <a:rPr lang="hr-HR" sz="2400" b="1" dirty="0">
                <a:effectLst/>
                <a:latin typeface="+mn-lt"/>
                <a:ea typeface="Yu Mincho" panose="02020400000000000000" pitchFamily="18" charset="-128"/>
                <a:cs typeface="Arial" panose="020B0604020202020204" pitchFamily="34" charset="0"/>
              </a:rPr>
              <a:t>bolje organizirali informacije</a:t>
            </a:r>
            <a:r>
              <a:rPr lang="hr-HR" sz="2400" dirty="0">
                <a:effectLst/>
                <a:latin typeface="+mn-lt"/>
                <a:ea typeface="Yu Mincho" panose="02020400000000000000" pitchFamily="18" charset="-128"/>
                <a:cs typeface="Arial" panose="020B0604020202020204" pitchFamily="34" charset="0"/>
              </a:rPr>
              <a:t> i učinili ih </a:t>
            </a:r>
            <a:r>
              <a:rPr lang="hr-HR" sz="2400" b="1" dirty="0">
                <a:effectLst/>
                <a:latin typeface="+mn-lt"/>
                <a:ea typeface="Yu Mincho" panose="02020400000000000000" pitchFamily="18" charset="-128"/>
                <a:cs typeface="Arial" panose="020B0604020202020204" pitchFamily="34" charset="0"/>
              </a:rPr>
              <a:t>lakšim za razumijevanje</a:t>
            </a:r>
            <a:r>
              <a:rPr lang="hr-HR" sz="2400" dirty="0">
                <a:effectLst/>
                <a:latin typeface="+mn-lt"/>
                <a:ea typeface="Yu Mincho" panose="02020400000000000000" pitchFamily="18" charset="-128"/>
                <a:cs typeface="Arial" panose="020B0604020202020204" pitchFamily="34" charset="0"/>
              </a:rPr>
              <a:t>.</a:t>
            </a:r>
            <a:endParaRPr lang="hr-HR" sz="2000" dirty="0">
              <a:effectLst/>
              <a:latin typeface="+mn-lt"/>
              <a:ea typeface="Yu Mincho" panose="02020400000000000000" pitchFamily="18" charset="-128"/>
              <a:cs typeface="Arial" panose="020B0604020202020204" pitchFamily="34" charset="0"/>
            </a:endParaRPr>
          </a:p>
        </p:txBody>
      </p:sp>
      <p:sp>
        <p:nvSpPr>
          <p:cNvPr id="11" name="CasellaDiTesto 10">
            <a:extLst>
              <a:ext uri="{FF2B5EF4-FFF2-40B4-BE49-F238E27FC236}">
                <a16:creationId xmlns:a16="http://schemas.microsoft.com/office/drawing/2014/main" id="{04835A3F-B577-5489-A741-4C34A8F991AB}"/>
              </a:ext>
            </a:extLst>
          </p:cNvPr>
          <p:cNvSpPr txBox="1"/>
          <p:nvPr/>
        </p:nvSpPr>
        <p:spPr>
          <a:xfrm>
            <a:off x="7980218" y="6259528"/>
            <a:ext cx="9330321" cy="2639825"/>
          </a:xfrm>
          <a:prstGeom prst="rect">
            <a:avLst/>
          </a:prstGeom>
          <a:noFill/>
        </p:spPr>
        <p:txBody>
          <a:bodyPr wrap="square">
            <a:spAutoFit/>
          </a:bodyPr>
          <a:lstStyle/>
          <a:p>
            <a:pPr algn="just">
              <a:lnSpc>
                <a:spcPct val="107000"/>
              </a:lnSpc>
              <a:spcAft>
                <a:spcPts val="800"/>
              </a:spcAft>
            </a:pPr>
            <a:r>
              <a:rPr lang="hr-HR" sz="2400" b="1" dirty="0">
                <a:solidFill>
                  <a:srgbClr val="58CDFC"/>
                </a:solidFill>
                <a:effectLst/>
                <a:latin typeface="+mn-lt"/>
                <a:ea typeface="Yu Mincho" panose="02020400000000000000" pitchFamily="18" charset="-128"/>
                <a:cs typeface="Arial" panose="020B0604020202020204" pitchFamily="34" charset="0"/>
              </a:rPr>
              <a:t>Primjer</a:t>
            </a:r>
            <a:r>
              <a:rPr lang="hr-HR" sz="2400" dirty="0">
                <a:effectLst/>
                <a:latin typeface="+mn-lt"/>
                <a:ea typeface="Yu Mincho" panose="02020400000000000000" pitchFamily="18" charset="-128"/>
                <a:cs typeface="Arial" panose="020B0604020202020204" pitchFamily="34" charset="0"/>
              </a:rPr>
              <a:t>: Kada šaljete e-poruku sa sažetkom ključnih točaka sa sastanka, koristite grafičke oznake na sljedeći način.</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r>
              <a:rPr lang="hr-HR" sz="2400" b="1" dirty="0">
                <a:solidFill>
                  <a:srgbClr val="58CDFC"/>
                </a:solidFill>
                <a:effectLst/>
                <a:latin typeface="+mn-lt"/>
                <a:ea typeface="Yu Mincho" panose="02020400000000000000" pitchFamily="18" charset="-128"/>
                <a:cs typeface="Arial" panose="020B0604020202020204" pitchFamily="34" charset="0"/>
                <a:sym typeface="Wingdings" panose="05000000000000000000" pitchFamily="2" charset="2"/>
              </a:rPr>
              <a:t></a:t>
            </a:r>
            <a:r>
              <a:rPr lang="hr-HR" sz="2400" b="1" dirty="0">
                <a:effectLst/>
                <a:latin typeface="+mn-lt"/>
                <a:ea typeface="Yu Mincho" panose="02020400000000000000" pitchFamily="18" charset="-128"/>
                <a:cs typeface="Arial" panose="020B0604020202020204" pitchFamily="34" charset="0"/>
              </a:rPr>
              <a:t> Ključni zaključci sastanka</a:t>
            </a:r>
            <a:r>
              <a:rPr lang="hr-HR" sz="2400" dirty="0">
                <a:effectLst/>
                <a:latin typeface="+mn-lt"/>
                <a:ea typeface="Yu Mincho" panose="02020400000000000000" pitchFamily="18" charset="-128"/>
                <a:cs typeface="Arial" panose="020B0604020202020204" pitchFamily="34" charset="0"/>
              </a:rPr>
              <a:t>:</a:t>
            </a: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Izvješće</a:t>
            </a:r>
            <a:r>
              <a:rPr lang="hr-HR" sz="2400" dirty="0">
                <a:effectLst/>
                <a:latin typeface="+mn-lt"/>
                <a:ea typeface="Yu Mincho" panose="02020400000000000000" pitchFamily="18" charset="-128"/>
                <a:cs typeface="Arial" panose="020B0604020202020204" pitchFamily="34" charset="0"/>
              </a:rPr>
              <a:t> dostaviti do </a:t>
            </a:r>
            <a:r>
              <a:rPr lang="hr-HR" sz="2400" b="1" dirty="0">
                <a:effectLst/>
                <a:latin typeface="+mn-lt"/>
                <a:ea typeface="Yu Mincho" panose="02020400000000000000" pitchFamily="18" charset="-128"/>
                <a:cs typeface="Arial" panose="020B0604020202020204" pitchFamily="34" charset="0"/>
              </a:rPr>
              <a:t>15. prosinca</a:t>
            </a:r>
            <a:r>
              <a:rPr lang="hr-HR" sz="2400" dirty="0">
                <a:effectLst/>
                <a:latin typeface="+mn-lt"/>
                <a:ea typeface="Yu Mincho" panose="02020400000000000000" pitchFamily="18" charset="-128"/>
                <a:cs typeface="Arial" panose="020B0604020202020204" pitchFamily="34" charset="0"/>
              </a:rPr>
              <a:t> 2023.</a:t>
            </a:r>
          </a:p>
          <a:p>
            <a:pPr marL="342900" lvl="0" indent="-342900" algn="just">
              <a:lnSpc>
                <a:spcPct val="107000"/>
              </a:lnSpc>
              <a:buFont typeface="Symbol" panose="05050102010706020507" pitchFamily="18" charset="2"/>
              <a:buChar char=""/>
            </a:pPr>
            <a:r>
              <a:rPr lang="hr-HR" sz="2400" dirty="0">
                <a:effectLst/>
                <a:latin typeface="+mn-lt"/>
                <a:ea typeface="Yu Mincho" panose="02020400000000000000" pitchFamily="18" charset="-128"/>
                <a:cs typeface="Arial" panose="020B0604020202020204" pitchFamily="34" charset="0"/>
              </a:rPr>
              <a:t>Diseminaciju poboljšati </a:t>
            </a:r>
            <a:r>
              <a:rPr lang="hr-HR" sz="2400" b="1" dirty="0">
                <a:effectLst/>
                <a:latin typeface="+mn-lt"/>
                <a:ea typeface="Yu Mincho" panose="02020400000000000000" pitchFamily="18" charset="-128"/>
                <a:cs typeface="Arial" panose="020B0604020202020204" pitchFamily="34" charset="0"/>
              </a:rPr>
              <a:t>objavljivanjem priopćenja za tisak</a:t>
            </a: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400" dirty="0">
                <a:effectLst/>
                <a:latin typeface="+mn-lt"/>
                <a:ea typeface="Yu Mincho" panose="02020400000000000000" pitchFamily="18" charset="-128"/>
                <a:cs typeface="Arial" panose="020B0604020202020204" pitchFamily="34" charset="0"/>
              </a:rPr>
              <a:t>Sljedeći online poziv 9. siječnja 2024.</a:t>
            </a:r>
          </a:p>
        </p:txBody>
      </p:sp>
    </p:spTree>
    <p:extLst>
      <p:ext uri="{BB962C8B-B14F-4D97-AF65-F5344CB8AC3E}">
        <p14:creationId xmlns:p14="http://schemas.microsoft.com/office/powerpoint/2010/main" val="308062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2242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Odgovarajući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jezik</a:t>
            </a:r>
            <a:r>
              <a:rPr lang="en-GB" sz="2800" b="1" dirty="0">
                <a:solidFill>
                  <a:srgbClr val="58CDFC"/>
                </a:solidFill>
                <a:latin typeface="+mn-lt"/>
                <a:ea typeface="Helvetica Neue"/>
                <a:cs typeface="Helvetica Neue"/>
                <a:sym typeface="Helvetica Neue"/>
              </a:rPr>
              <a:t>, ton i </a:t>
            </a:r>
            <a:r>
              <a:rPr lang="en-GB" sz="2800" b="1" dirty="0" err="1">
                <a:solidFill>
                  <a:srgbClr val="58CDFC"/>
                </a:solidFill>
                <a:latin typeface="+mn-lt"/>
                <a:ea typeface="Helvetica Neue"/>
                <a:cs typeface="Helvetica Neue"/>
                <a:sym typeface="Helvetica Neue"/>
              </a:rPr>
              <a:t>bonton</a:t>
            </a:r>
            <a:r>
              <a:rPr lang="en-GB" sz="2800" b="1" dirty="0">
                <a:solidFill>
                  <a:srgbClr val="58CDFC"/>
                </a:solidFill>
                <a:latin typeface="+mn-lt"/>
                <a:ea typeface="Helvetica Neue"/>
                <a:cs typeface="Helvetica Neue"/>
                <a:sym typeface="Helvetica Neue"/>
              </a:rPr>
              <a:t> u </a:t>
            </a:r>
            <a:r>
              <a:rPr lang="en-GB" sz="2800" b="1" dirty="0" err="1">
                <a:solidFill>
                  <a:srgbClr val="58CDFC"/>
                </a:solidFill>
                <a:latin typeface="+mn-lt"/>
                <a:ea typeface="Helvetica Neue"/>
                <a:cs typeface="Helvetica Neue"/>
                <a:sym typeface="Helvetica Neue"/>
              </a:rPr>
              <a:t>mrežnim</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interakcijama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hr-HR" sz="2800" b="1" dirty="0">
              <a:solidFill>
                <a:srgbClr val="58CDFC"/>
              </a:solidFill>
              <a:latin typeface="+mn-lt"/>
              <a:ea typeface="Helvetica Neue"/>
              <a:cs typeface="Helvetica Neue"/>
              <a:sym typeface="Helvetica Neue"/>
            </a:endParaRP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Korištenje </a:t>
            </a:r>
            <a:r>
              <a:rPr lang="hr-HR" sz="2400" b="1" dirty="0">
                <a:effectLst/>
                <a:latin typeface="+mn-lt"/>
                <a:ea typeface="Yu Mincho" panose="02020400000000000000" pitchFamily="18" charset="-128"/>
                <a:cs typeface="Arial" panose="020B0604020202020204" pitchFamily="34" charset="0"/>
              </a:rPr>
              <a:t>odgovarajućeg jezika</a:t>
            </a:r>
            <a:r>
              <a:rPr lang="hr-HR" sz="2400" dirty="0">
                <a:effectLst/>
                <a:latin typeface="+mn-lt"/>
                <a:ea typeface="Yu Mincho" panose="02020400000000000000" pitchFamily="18" charset="-128"/>
                <a:cs typeface="Arial" panose="020B0604020202020204" pitchFamily="34" charset="0"/>
              </a:rPr>
              <a:t> </a:t>
            </a:r>
            <a:r>
              <a:rPr lang="hr-HR" sz="2400" b="1" dirty="0">
                <a:effectLst/>
                <a:latin typeface="+mn-lt"/>
                <a:ea typeface="Yu Mincho" panose="02020400000000000000" pitchFamily="18" charset="-128"/>
                <a:cs typeface="Arial" panose="020B0604020202020204" pitchFamily="34" charset="0"/>
              </a:rPr>
              <a:t>i tona</a:t>
            </a:r>
            <a:r>
              <a:rPr lang="hr-HR" sz="2400" dirty="0">
                <a:effectLst/>
                <a:latin typeface="+mn-lt"/>
                <a:ea typeface="Yu Mincho" panose="02020400000000000000" pitchFamily="18" charset="-128"/>
                <a:cs typeface="Arial" panose="020B0604020202020204" pitchFamily="34" charset="0"/>
              </a:rPr>
              <a:t> ključno je za točan prijenos vaše poruke, izbjegavajući nesporazume.</a:t>
            </a:r>
          </a:p>
          <a:p>
            <a:pPr algn="just">
              <a:lnSpc>
                <a:spcPct val="107000"/>
              </a:lnSpc>
              <a:spcAft>
                <a:spcPts val="1200"/>
              </a:spcAft>
            </a:pPr>
            <a:r>
              <a:rPr lang="hr-HR" sz="2400" b="1" dirty="0">
                <a:solidFill>
                  <a:srgbClr val="58CDFC"/>
                </a:solidFill>
                <a:effectLst/>
                <a:latin typeface="+mn-lt"/>
                <a:ea typeface="Yu Mincho" panose="02020400000000000000" pitchFamily="18" charset="-128"/>
                <a:cs typeface="Arial" panose="020B0604020202020204" pitchFamily="34" charset="0"/>
              </a:rPr>
              <a:t>Budite svjesni</a:t>
            </a:r>
            <a:r>
              <a:rPr lang="hr-HR" sz="2400" dirty="0">
                <a:solidFill>
                  <a:srgbClr val="58CDFC"/>
                </a:solidFill>
                <a:effectLst/>
                <a:latin typeface="+mn-lt"/>
                <a:ea typeface="Yu Mincho" panose="02020400000000000000" pitchFamily="18" charset="-128"/>
                <a:cs typeface="Arial" panose="020B0604020202020204" pitchFamily="34" charset="0"/>
              </a:rPr>
              <a:t> </a:t>
            </a:r>
            <a:r>
              <a:rPr lang="hr-HR" sz="2400" dirty="0">
                <a:effectLst/>
                <a:latin typeface="+mn-lt"/>
                <a:ea typeface="Yu Mincho" panose="02020400000000000000" pitchFamily="18" charset="-128"/>
                <a:cs typeface="Arial" panose="020B0604020202020204" pitchFamily="34" charset="0"/>
              </a:rPr>
              <a:t>riječi koje odaberete i tona kojeg koristite kako biste </a:t>
            </a:r>
            <a:r>
              <a:rPr lang="hr-HR" sz="2400" b="1" dirty="0">
                <a:effectLst/>
                <a:latin typeface="+mn-lt"/>
                <a:ea typeface="Yu Mincho" panose="02020400000000000000" pitchFamily="18" charset="-128"/>
                <a:cs typeface="Arial" panose="020B0604020202020204" pitchFamily="34" charset="0"/>
              </a:rPr>
              <a:t>održali pozitivnu i učinkovitu interakciju</a:t>
            </a:r>
            <a:r>
              <a:rPr lang="hr-HR" sz="2400" dirty="0">
                <a:effectLst/>
                <a:latin typeface="+mn-lt"/>
                <a:ea typeface="Yu Mincho" panose="02020400000000000000" pitchFamily="18" charset="-128"/>
                <a:cs typeface="Arial" panose="020B0604020202020204" pitchFamily="34" charset="0"/>
              </a:rPr>
              <a:t>. I </a:t>
            </a:r>
            <a:r>
              <a:rPr lang="hr-HR" sz="2400" b="1" dirty="0">
                <a:solidFill>
                  <a:srgbClr val="58CDFC"/>
                </a:solidFill>
                <a:effectLst/>
                <a:latin typeface="+mn-lt"/>
                <a:ea typeface="Yu Mincho" panose="02020400000000000000" pitchFamily="18" charset="-128"/>
                <a:cs typeface="Arial" panose="020B0604020202020204" pitchFamily="34" charset="0"/>
              </a:rPr>
              <a:t>budite svjesni</a:t>
            </a:r>
            <a:r>
              <a:rPr lang="hr-HR" sz="2400" dirty="0">
                <a:solidFill>
                  <a:srgbClr val="58CDFC"/>
                </a:solidFill>
                <a:effectLst/>
                <a:latin typeface="+mn-lt"/>
                <a:ea typeface="Yu Mincho" panose="02020400000000000000" pitchFamily="18" charset="-128"/>
                <a:cs typeface="Arial" panose="020B0604020202020204" pitchFamily="34" charset="0"/>
              </a:rPr>
              <a:t> </a:t>
            </a:r>
            <a:r>
              <a:rPr lang="hr-HR" sz="2400" dirty="0">
                <a:effectLst/>
                <a:latin typeface="+mn-lt"/>
                <a:ea typeface="Yu Mincho" panose="02020400000000000000" pitchFamily="18" charset="-128"/>
                <a:cs typeface="Arial" panose="020B0604020202020204" pitchFamily="34" charset="0"/>
              </a:rPr>
              <a:t>da online (pismenoj) komunikaciji općenito nedostaju izrazi lica i ton glasa. Stoga pravilan jezik i ton imaju </a:t>
            </a:r>
            <a:r>
              <a:rPr lang="hr-HR" sz="2400" b="1" dirty="0">
                <a:effectLst/>
                <a:latin typeface="+mn-lt"/>
                <a:ea typeface="Yu Mincho" panose="02020400000000000000" pitchFamily="18" charset="-128"/>
                <a:cs typeface="Arial" panose="020B0604020202020204" pitchFamily="34" charset="0"/>
              </a:rPr>
              <a:t>veći utjecaj na to kako će vaša poruka biti primljena</a:t>
            </a: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 U globalnoj online zajednici važno je </a:t>
            </a:r>
            <a:r>
              <a:rPr lang="hr-HR" sz="2400" b="1" dirty="0">
                <a:solidFill>
                  <a:srgbClr val="58CDFC"/>
                </a:solidFill>
                <a:effectLst/>
                <a:latin typeface="+mn-lt"/>
                <a:ea typeface="Yu Mincho" panose="02020400000000000000" pitchFamily="18" charset="-128"/>
                <a:cs typeface="Arial" panose="020B0604020202020204" pitchFamily="34" charset="0"/>
              </a:rPr>
              <a:t>biti osjetljiv</a:t>
            </a:r>
            <a:r>
              <a:rPr lang="hr-HR" sz="2400" dirty="0">
                <a:solidFill>
                  <a:srgbClr val="58CDFC"/>
                </a:solidFill>
                <a:effectLst/>
                <a:latin typeface="+mn-lt"/>
                <a:ea typeface="Yu Mincho" panose="02020400000000000000" pitchFamily="18" charset="-128"/>
                <a:cs typeface="Arial" panose="020B0604020202020204" pitchFamily="34" charset="0"/>
              </a:rPr>
              <a:t> </a:t>
            </a:r>
            <a:r>
              <a:rPr lang="hr-HR" sz="2400" dirty="0">
                <a:effectLst/>
                <a:latin typeface="+mn-lt"/>
                <a:ea typeface="Yu Mincho" panose="02020400000000000000" pitchFamily="18" charset="-128"/>
                <a:cs typeface="Arial" panose="020B0604020202020204" pitchFamily="34" charset="0"/>
              </a:rPr>
              <a:t>na društvene i kulturne razlike, koristeći </a:t>
            </a:r>
            <a:r>
              <a:rPr lang="hr-HR" sz="2400" b="1" dirty="0">
                <a:effectLst/>
                <a:latin typeface="+mn-lt"/>
                <a:ea typeface="Yu Mincho" panose="02020400000000000000" pitchFamily="18" charset="-128"/>
                <a:cs typeface="Arial" panose="020B0604020202020204" pitchFamily="34" charset="0"/>
              </a:rPr>
              <a:t>jezik pun poštovanja i uključiv</a:t>
            </a:r>
            <a:r>
              <a:rPr lang="hr-HR" sz="2400" dirty="0">
                <a:effectLst/>
                <a:latin typeface="+mn-lt"/>
                <a:ea typeface="Yu Mincho" panose="02020400000000000000" pitchFamily="18" charset="-128"/>
                <a:cs typeface="Arial" panose="020B0604020202020204" pitchFamily="34" charset="0"/>
              </a:rPr>
              <a:t>.</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 </a:t>
            </a:r>
            <a:r>
              <a:rPr lang="hr-HR" sz="2400" b="1" dirty="0">
                <a:solidFill>
                  <a:srgbClr val="58CDFC"/>
                </a:solidFill>
                <a:effectLst/>
                <a:latin typeface="+mn-lt"/>
                <a:ea typeface="Yu Mincho" panose="02020400000000000000" pitchFamily="18" charset="-128"/>
                <a:cs typeface="Arial" panose="020B0604020202020204" pitchFamily="34" charset="0"/>
              </a:rPr>
              <a:t>Primjeri</a:t>
            </a:r>
            <a:r>
              <a:rPr lang="hr-HR" sz="2400" dirty="0">
                <a:effectLst/>
                <a:latin typeface="+mn-lt"/>
                <a:ea typeface="Yu Mincho" panose="02020400000000000000" pitchFamily="18" charset="-128"/>
                <a:cs typeface="Arial" panose="020B0604020202020204" pitchFamily="34" charset="0"/>
              </a:rPr>
              <a:t>:</a:t>
            </a:r>
          </a:p>
          <a:p>
            <a:pPr marL="342900" lvl="0" indent="-342900" algn="just">
              <a:lnSpc>
                <a:spcPct val="107000"/>
              </a:lnSpc>
              <a:spcAft>
                <a:spcPts val="1200"/>
              </a:spcAft>
              <a:buFont typeface="Symbol" panose="05050102010706020507" pitchFamily="18" charset="2"/>
              <a:buChar char=""/>
            </a:pPr>
            <a:r>
              <a:rPr lang="hr-HR" sz="2400" dirty="0">
                <a:effectLst/>
                <a:latin typeface="+mn-lt"/>
                <a:ea typeface="Yu Mincho" panose="02020400000000000000" pitchFamily="18" charset="-128"/>
                <a:cs typeface="Arial" panose="020B0604020202020204" pitchFamily="34" charset="0"/>
              </a:rPr>
              <a:t>Radije napišite “</a:t>
            </a:r>
            <a:r>
              <a:rPr lang="hr-HR" sz="2400" b="1" i="1" dirty="0">
                <a:effectLst/>
                <a:latin typeface="+mn-lt"/>
                <a:ea typeface="Yu Mincho" panose="02020400000000000000" pitchFamily="18" charset="-128"/>
                <a:cs typeface="Arial" panose="020B0604020202020204" pitchFamily="34" charset="0"/>
              </a:rPr>
              <a:t>Shvaćam što mislite, ali imam drugačiju perspektivu</a:t>
            </a:r>
            <a:r>
              <a:rPr lang="hr-HR" sz="2400" dirty="0">
                <a:effectLst/>
                <a:latin typeface="+mn-lt"/>
                <a:ea typeface="Yu Mincho" panose="02020400000000000000" pitchFamily="18" charset="-128"/>
                <a:cs typeface="Arial" panose="020B0604020202020204" pitchFamily="34" charset="0"/>
              </a:rPr>
              <a:t>” nego “Niste u pravu” – </a:t>
            </a:r>
            <a:r>
              <a:rPr lang="hr-HR" sz="2400" dirty="0">
                <a:latin typeface="+mn-lt"/>
                <a:ea typeface="Yu Mincho" panose="02020400000000000000" pitchFamily="18" charset="-128"/>
                <a:cs typeface="Arial" panose="020B0604020202020204" pitchFamily="34" charset="0"/>
              </a:rPr>
              <a:t>tako </a:t>
            </a:r>
            <a:r>
              <a:rPr lang="hr-HR" sz="2400" dirty="0">
                <a:effectLst/>
                <a:latin typeface="+mn-lt"/>
                <a:ea typeface="Yu Mincho" panose="02020400000000000000" pitchFamily="18" charset="-128"/>
                <a:cs typeface="Arial" panose="020B0604020202020204" pitchFamily="34" charset="0"/>
              </a:rPr>
              <a:t>izbjegavate nesporazume</a:t>
            </a:r>
          </a:p>
          <a:p>
            <a:pPr marL="342900" lvl="0" indent="-342900" algn="just">
              <a:lnSpc>
                <a:spcPct val="107000"/>
              </a:lnSpc>
              <a:spcAft>
                <a:spcPts val="1200"/>
              </a:spcAft>
              <a:buFont typeface="Calibri" panose="020F0502020204030204" pitchFamily="34" charset="0"/>
              <a:buChar char="•"/>
            </a:pPr>
            <a:r>
              <a:rPr lang="hr-HR" sz="2400" b="1" dirty="0">
                <a:effectLst/>
                <a:latin typeface="+mn-lt"/>
                <a:ea typeface="Yu Mincho" panose="02020400000000000000" pitchFamily="18" charset="-128"/>
                <a:cs typeface="Arial" panose="020B0604020202020204" pitchFamily="34" charset="0"/>
              </a:rPr>
              <a:t>Izbjegavajte</a:t>
            </a:r>
            <a:r>
              <a:rPr lang="hr-HR" sz="2400" dirty="0">
                <a:effectLst/>
                <a:latin typeface="+mn-lt"/>
                <a:ea typeface="Yu Mincho" panose="02020400000000000000" pitchFamily="18" charset="-128"/>
                <a:cs typeface="Arial" panose="020B0604020202020204" pitchFamily="34" charset="0"/>
              </a:rPr>
              <a:t> korištenje </a:t>
            </a:r>
            <a:r>
              <a:rPr lang="hr-HR" sz="2400" b="1" dirty="0">
                <a:effectLst/>
                <a:latin typeface="+mn-lt"/>
                <a:ea typeface="Yu Mincho" panose="02020400000000000000" pitchFamily="18" charset="-128"/>
                <a:cs typeface="Arial" panose="020B0604020202020204" pitchFamily="34" charset="0"/>
              </a:rPr>
              <a:t>rodno specifičnih izraza</a:t>
            </a:r>
            <a:r>
              <a:rPr lang="hr-HR" sz="2400" dirty="0">
                <a:effectLst/>
                <a:latin typeface="+mn-lt"/>
                <a:ea typeface="Yu Mincho" panose="02020400000000000000" pitchFamily="18" charset="-128"/>
                <a:cs typeface="Arial" panose="020B0604020202020204" pitchFamily="34" charset="0"/>
              </a:rPr>
              <a:t> ili </a:t>
            </a:r>
            <a:r>
              <a:rPr lang="hr-HR" sz="2400" b="1" dirty="0">
                <a:effectLst/>
                <a:latin typeface="+mn-lt"/>
                <a:ea typeface="Yu Mincho" panose="02020400000000000000" pitchFamily="18" charset="-128"/>
                <a:cs typeface="Arial" panose="020B0604020202020204" pitchFamily="34" charset="0"/>
              </a:rPr>
              <a:t>pretpostavki</a:t>
            </a:r>
            <a:r>
              <a:rPr lang="hr-HR" sz="2400" dirty="0">
                <a:effectLst/>
                <a:latin typeface="+mn-lt"/>
                <a:ea typeface="Yu Mincho" panose="02020400000000000000" pitchFamily="18" charset="-128"/>
                <a:cs typeface="Arial" panose="020B0604020202020204" pitchFamily="34" charset="0"/>
              </a:rPr>
              <a:t> o nečijem podrijetlu ili identitetu – osobito za vjeru ili etničku pripadnost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65520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064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Odgovarajući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jezik</a:t>
            </a:r>
            <a:r>
              <a:rPr lang="en-GB" sz="2800" b="1" dirty="0">
                <a:solidFill>
                  <a:srgbClr val="58CDFC"/>
                </a:solidFill>
                <a:latin typeface="+mn-lt"/>
                <a:ea typeface="Helvetica Neue"/>
                <a:cs typeface="Helvetica Neue"/>
                <a:sym typeface="Helvetica Neue"/>
              </a:rPr>
              <a:t>, ton i </a:t>
            </a:r>
            <a:r>
              <a:rPr lang="en-GB" sz="2800" b="1" dirty="0" err="1">
                <a:solidFill>
                  <a:srgbClr val="58CDFC"/>
                </a:solidFill>
                <a:latin typeface="+mn-lt"/>
                <a:ea typeface="Helvetica Neue"/>
                <a:cs typeface="Helvetica Neue"/>
                <a:sym typeface="Helvetica Neue"/>
              </a:rPr>
              <a:t>bonton</a:t>
            </a:r>
            <a:r>
              <a:rPr lang="en-GB" sz="2800" b="1" dirty="0">
                <a:solidFill>
                  <a:srgbClr val="58CDFC"/>
                </a:solidFill>
                <a:latin typeface="+mn-lt"/>
                <a:ea typeface="Helvetica Neue"/>
                <a:cs typeface="Helvetica Neue"/>
                <a:sym typeface="Helvetica Neue"/>
              </a:rPr>
              <a:t> u </a:t>
            </a:r>
            <a:r>
              <a:rPr lang="en-GB" sz="2800" b="1" dirty="0" err="1">
                <a:solidFill>
                  <a:srgbClr val="58CDFC"/>
                </a:solidFill>
                <a:latin typeface="+mn-lt"/>
                <a:ea typeface="Helvetica Neue"/>
                <a:cs typeface="Helvetica Neue"/>
                <a:sym typeface="Helvetica Neue"/>
              </a:rPr>
              <a:t>mrežnim</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interakcijama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Iako za pravilan jezik i ton nema očitih razlika između online i offline komunikacije, uvedimo </a:t>
            </a:r>
            <a:r>
              <a:rPr lang="hr-HR" sz="2400" b="1" dirty="0" err="1">
                <a:effectLst/>
                <a:latin typeface="+mn-lt"/>
                <a:ea typeface="Yu Mincho" panose="02020400000000000000" pitchFamily="18" charset="-128"/>
                <a:cs typeface="Arial" panose="020B0604020202020204" pitchFamily="34" charset="0"/>
              </a:rPr>
              <a:t>netiquette</a:t>
            </a:r>
            <a:r>
              <a:rPr lang="hr-HR" sz="2400" dirty="0">
                <a:effectLst/>
                <a:latin typeface="+mn-lt"/>
                <a:ea typeface="Yu Mincho" panose="02020400000000000000" pitchFamily="18" charset="-128"/>
                <a:cs typeface="Arial" panose="020B0604020202020204" pitchFamily="34" charset="0"/>
              </a:rPr>
              <a:t> (online bonton) kao </a:t>
            </a:r>
            <a:r>
              <a:rPr lang="hr-HR" sz="2400" b="1" dirty="0">
                <a:effectLst/>
                <a:latin typeface="+mn-lt"/>
                <a:ea typeface="Yu Mincho" panose="02020400000000000000" pitchFamily="18" charset="-128"/>
                <a:cs typeface="Arial" panose="020B0604020202020204" pitchFamily="34" charset="0"/>
              </a:rPr>
              <a:t>skup pravila koja promiču primjereno i odgovorno ponašanje u online interakcijama.</a:t>
            </a:r>
            <a:endParaRPr lang="hr-HR" sz="2400" dirty="0">
              <a:effectLst/>
              <a:latin typeface="+mn-lt"/>
              <a:ea typeface="Yu Mincho" panose="02020400000000000000" pitchFamily="18" charset="-128"/>
              <a:cs typeface="Arial" panose="020B0604020202020204" pitchFamily="34" charset="0"/>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Ova pravila igraju ključnu ulogu u</a:t>
            </a:r>
          </a:p>
          <a:p>
            <a:pPr marL="342900" lvl="0" indent="-342900" algn="just">
              <a:lnSpc>
                <a:spcPct val="107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Poboljšanju komunikacijskih vještina</a:t>
            </a: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Calibri" panose="020F0502020204030204" pitchFamily="34" charset="0"/>
              <a:buChar char="•"/>
            </a:pPr>
            <a:r>
              <a:rPr lang="hr-HR" sz="2400" b="1" dirty="0">
                <a:effectLst/>
                <a:latin typeface="+mn-lt"/>
                <a:ea typeface="Yu Mincho" panose="02020400000000000000" pitchFamily="18" charset="-128"/>
                <a:cs typeface="Arial" panose="020B0604020202020204" pitchFamily="34" charset="0"/>
              </a:rPr>
              <a:t>Sprječavanju nesporazuma</a:t>
            </a:r>
            <a:endParaRPr lang="hr-HR" sz="24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hr-HR" sz="2400" b="1" dirty="0">
                <a:effectLst/>
                <a:latin typeface="+mn-lt"/>
                <a:ea typeface="Yu Mincho" panose="02020400000000000000" pitchFamily="18" charset="-128"/>
                <a:cs typeface="Arial" panose="020B0604020202020204" pitchFamily="34" charset="0"/>
              </a:rPr>
              <a:t>Pružanju smjernica</a:t>
            </a:r>
            <a:r>
              <a:rPr lang="hr-HR" sz="2400" dirty="0">
                <a:effectLst/>
                <a:latin typeface="+mn-lt"/>
                <a:ea typeface="Yu Mincho" panose="02020400000000000000" pitchFamily="18" charset="-128"/>
                <a:cs typeface="Arial" panose="020B0604020202020204" pitchFamily="34" charset="0"/>
              </a:rPr>
              <a:t> o društvenom ponašanju prilikom interakcije i suradnje u digitalnom okruženju</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Usredotočimo se na ova pravila i smjernice, uključujući što treba </a:t>
            </a:r>
            <a:r>
              <a:rPr lang="hr-HR" sz="2400" b="1" dirty="0">
                <a:solidFill>
                  <a:srgbClr val="00B050"/>
                </a:solidFill>
                <a:effectLst/>
                <a:latin typeface="+mn-lt"/>
                <a:ea typeface="Yu Mincho" panose="02020400000000000000" pitchFamily="18" charset="-128"/>
                <a:cs typeface="Arial" panose="020B0604020202020204" pitchFamily="34" charset="0"/>
              </a:rPr>
              <a:t>RADITI</a:t>
            </a:r>
            <a:r>
              <a:rPr lang="hr-HR" sz="2400" dirty="0">
                <a:effectLst/>
                <a:latin typeface="+mn-lt"/>
                <a:ea typeface="Yu Mincho" panose="02020400000000000000" pitchFamily="18" charset="-128"/>
                <a:cs typeface="Arial" panose="020B0604020202020204" pitchFamily="34" charset="0"/>
              </a:rPr>
              <a:t>, a što </a:t>
            </a:r>
            <a:r>
              <a:rPr lang="hr-HR" sz="2400" b="1" dirty="0">
                <a:solidFill>
                  <a:srgbClr val="FF0000"/>
                </a:solidFill>
                <a:effectLst/>
                <a:latin typeface="+mn-lt"/>
                <a:ea typeface="Yu Mincho" panose="02020400000000000000" pitchFamily="18" charset="-128"/>
                <a:cs typeface="Arial" panose="020B0604020202020204" pitchFamily="34" charset="0"/>
              </a:rPr>
              <a:t>NE-RADITI</a:t>
            </a:r>
            <a:r>
              <a:rPr lang="hr-HR" sz="2400" dirty="0">
                <a:effectLst/>
                <a:latin typeface="+mn-lt"/>
                <a:ea typeface="Yu Mincho" panose="02020400000000000000" pitchFamily="18" charset="-128"/>
                <a:cs typeface="Arial" panose="020B0604020202020204" pitchFamily="34" charset="0"/>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55129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Odgovarajući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jezik</a:t>
            </a:r>
            <a:r>
              <a:rPr lang="en-GB" sz="2800" b="1" dirty="0">
                <a:solidFill>
                  <a:srgbClr val="58CDFC"/>
                </a:solidFill>
                <a:latin typeface="+mn-lt"/>
                <a:ea typeface="Helvetica Neue"/>
                <a:cs typeface="Helvetica Neue"/>
                <a:sym typeface="Helvetica Neue"/>
              </a:rPr>
              <a:t>, ton i </a:t>
            </a:r>
            <a:r>
              <a:rPr lang="en-GB" sz="2800" b="1" dirty="0" err="1">
                <a:solidFill>
                  <a:srgbClr val="58CDFC"/>
                </a:solidFill>
                <a:latin typeface="+mn-lt"/>
                <a:ea typeface="Helvetica Neue"/>
                <a:cs typeface="Helvetica Neue"/>
                <a:sym typeface="Helvetica Neue"/>
              </a:rPr>
              <a:t>bonton</a:t>
            </a:r>
            <a:r>
              <a:rPr lang="en-GB" sz="2800" b="1" dirty="0">
                <a:solidFill>
                  <a:srgbClr val="58CDFC"/>
                </a:solidFill>
                <a:latin typeface="+mn-lt"/>
                <a:ea typeface="Helvetica Neue"/>
                <a:cs typeface="Helvetica Neue"/>
                <a:sym typeface="Helvetica Neue"/>
              </a:rPr>
              <a:t> u </a:t>
            </a:r>
            <a:r>
              <a:rPr lang="en-GB" sz="2800" b="1" dirty="0" err="1">
                <a:solidFill>
                  <a:srgbClr val="58CDFC"/>
                </a:solidFill>
                <a:latin typeface="+mn-lt"/>
                <a:ea typeface="Helvetica Neue"/>
                <a:cs typeface="Helvetica Neue"/>
                <a:sym typeface="Helvetica Neue"/>
              </a:rPr>
              <a:t>mrežnim</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interakcijama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Practicing Responsible Online Behaviour</a:t>
            </a:r>
          </a:p>
        </p:txBody>
      </p:sp>
      <p:graphicFrame>
        <p:nvGraphicFramePr>
          <p:cNvPr id="8" name="Tabella 8">
            <a:extLst>
              <a:ext uri="{FF2B5EF4-FFF2-40B4-BE49-F238E27FC236}">
                <a16:creationId xmlns:a16="http://schemas.microsoft.com/office/drawing/2014/main" id="{8B6DAB9F-238E-564F-9F0B-2375C50CFC86}"/>
              </a:ext>
            </a:extLst>
          </p:cNvPr>
          <p:cNvGraphicFramePr>
            <a:graphicFrameLocks noGrp="1"/>
          </p:cNvGraphicFramePr>
          <p:nvPr>
            <p:extLst>
              <p:ext uri="{D42A27DB-BD31-4B8C-83A1-F6EECF244321}">
                <p14:modId xmlns:p14="http://schemas.microsoft.com/office/powerpoint/2010/main" val="421993834"/>
              </p:ext>
            </p:extLst>
          </p:nvPr>
        </p:nvGraphicFramePr>
        <p:xfrm>
          <a:off x="1378089" y="3688172"/>
          <a:ext cx="16030018" cy="5317807"/>
        </p:xfrm>
        <a:graphic>
          <a:graphicData uri="http://schemas.openxmlformats.org/drawingml/2006/table">
            <a:tbl>
              <a:tblPr firstRow="1" bandRow="1">
                <a:tableStyleId>{2D5ABB26-0587-4C30-8999-92F81FD0307C}</a:tableStyleId>
              </a:tblPr>
              <a:tblGrid>
                <a:gridCol w="8015009">
                  <a:extLst>
                    <a:ext uri="{9D8B030D-6E8A-4147-A177-3AD203B41FA5}">
                      <a16:colId xmlns:a16="http://schemas.microsoft.com/office/drawing/2014/main" val="3306209012"/>
                    </a:ext>
                  </a:extLst>
                </a:gridCol>
                <a:gridCol w="8015009">
                  <a:extLst>
                    <a:ext uri="{9D8B030D-6E8A-4147-A177-3AD203B41FA5}">
                      <a16:colId xmlns:a16="http://schemas.microsoft.com/office/drawing/2014/main" val="1883002153"/>
                    </a:ext>
                  </a:extLst>
                </a:gridCol>
              </a:tblGrid>
              <a:tr h="639378">
                <a:tc>
                  <a:txBody>
                    <a:bodyPr/>
                    <a:lstStyle/>
                    <a:p>
                      <a:pPr algn="ctr"/>
                      <a:r>
                        <a:rPr lang="hr-HR" sz="2800" b="1" dirty="0">
                          <a:solidFill>
                            <a:srgbClr val="008F00"/>
                          </a:solidFill>
                        </a:rPr>
                        <a:t>Raditi</a:t>
                      </a:r>
                      <a:endParaRPr lang="en-GB" sz="2800" b="1" dirty="0">
                        <a:solidFill>
                          <a:srgbClr val="008F00"/>
                        </a:solidFill>
                      </a:endParaRPr>
                    </a:p>
                  </a:txBody>
                  <a:tcPr anchor="ctr"/>
                </a:tc>
                <a:tc>
                  <a:txBody>
                    <a:bodyPr/>
                    <a:lstStyle/>
                    <a:p>
                      <a:pPr algn="ctr"/>
                      <a:r>
                        <a:rPr lang="hr-HR" sz="2800" b="1" dirty="0">
                          <a:solidFill>
                            <a:srgbClr val="FF0000"/>
                          </a:solidFill>
                        </a:rPr>
                        <a:t>Ne raditi</a:t>
                      </a:r>
                      <a:endParaRPr lang="en-GB" sz="2800" b="1" dirty="0">
                        <a:solidFill>
                          <a:srgbClr val="FF0000"/>
                        </a:solidFill>
                      </a:endParaRPr>
                    </a:p>
                  </a:txBody>
                  <a:tcPr anchor="ctr"/>
                </a:tc>
                <a:extLst>
                  <a:ext uri="{0D108BD9-81ED-4DB2-BD59-A6C34878D82A}">
                    <a16:rowId xmlns:a16="http://schemas.microsoft.com/office/drawing/2014/main" val="1874461207"/>
                  </a:ext>
                </a:extLst>
              </a:tr>
              <a:tr h="457594">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Odaberite ispravne gramatičke oblike i interpunkciju</a:t>
                      </a:r>
                    </a:p>
                  </a:txBody>
                  <a:tcPr marL="68580" marR="68580" marT="0" marB="0"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Nemojte pisati VELIKIM SLOVIMA</a:t>
                      </a:r>
                    </a:p>
                  </a:txBody>
                  <a:tcPr marL="68580" marR="68580" marT="0" marB="0"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3956882000"/>
                  </a:ext>
                </a:extLst>
              </a:tr>
              <a:tr h="457594">
                <a:tc>
                  <a:txBody>
                    <a:bodyPr/>
                    <a:lstStyle/>
                    <a:p>
                      <a:pPr algn="l">
                        <a:lnSpc>
                          <a:spcPct val="107000"/>
                        </a:lnSpc>
                        <a:spcAft>
                          <a:spcPts val="800"/>
                        </a:spcAft>
                      </a:pPr>
                      <a:r>
                        <a:rPr lang="hr-HR" sz="2400">
                          <a:effectLst/>
                          <a:latin typeface="+mn-lt"/>
                          <a:ea typeface="Yu Mincho" panose="02020400000000000000" pitchFamily="18" charset="-128"/>
                          <a:cs typeface="Arial" panose="020B0604020202020204" pitchFamily="34" charset="0"/>
                        </a:rPr>
                        <a:t>Koristite odgovarajuće oblikovanje teksta (font, kurziv..)</a:t>
                      </a:r>
                    </a:p>
                  </a:txBody>
                  <a:tcPr marL="68580" marR="68580" marT="0" marB="0"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Nemojte napadati niti koristiti agresivni jezik</a:t>
                      </a:r>
                    </a:p>
                  </a:txBody>
                  <a:tcPr marL="68580" marR="68580" marT="0" marB="0"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1238807756"/>
                  </a:ext>
                </a:extLst>
              </a:tr>
              <a:tr h="447800">
                <a:tc>
                  <a:txBody>
                    <a:bodyPr/>
                    <a:lstStyle/>
                    <a:p>
                      <a:pPr algn="l">
                        <a:lnSpc>
                          <a:spcPct val="107000"/>
                        </a:lnSpc>
                        <a:spcAft>
                          <a:spcPts val="800"/>
                        </a:spcAft>
                      </a:pPr>
                      <a:r>
                        <a:rPr lang="hr-HR" sz="2400">
                          <a:effectLst/>
                          <a:latin typeface="+mn-lt"/>
                          <a:ea typeface="Yu Mincho" panose="02020400000000000000" pitchFamily="18" charset="-128"/>
                          <a:cs typeface="Arial" panose="020B0604020202020204" pitchFamily="34" charset="0"/>
                        </a:rPr>
                        <a:t>Uključi prikladne emotikone</a:t>
                      </a:r>
                    </a:p>
                  </a:txBody>
                  <a:tcPr marL="68580" marR="68580" marT="0" marB="0"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Nikad ne šaljite SPAM</a:t>
                      </a:r>
                    </a:p>
                  </a:txBody>
                  <a:tcPr marL="68580" marR="68580" marT="0" marB="0"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1616931953"/>
                  </a:ext>
                </a:extLst>
              </a:tr>
              <a:tr h="457594">
                <a:tc>
                  <a:txBody>
                    <a:bodyPr/>
                    <a:lstStyle/>
                    <a:p>
                      <a:pPr algn="l">
                        <a:lnSpc>
                          <a:spcPct val="107000"/>
                        </a:lnSpc>
                        <a:spcAft>
                          <a:spcPts val="800"/>
                        </a:spcAft>
                      </a:pPr>
                      <a:r>
                        <a:rPr lang="hr-HR" sz="2400">
                          <a:effectLst/>
                          <a:latin typeface="+mn-lt"/>
                          <a:ea typeface="Yu Mincho" panose="02020400000000000000" pitchFamily="18" charset="-128"/>
                          <a:cs typeface="Arial" panose="020B0604020202020204" pitchFamily="34" charset="0"/>
                        </a:rPr>
                        <a:t>Uvijek uključi liniju predmet</a:t>
                      </a:r>
                    </a:p>
                  </a:txBody>
                  <a:tcPr marL="68580" marR="68580" marT="0" marB="0"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Nemojte previše koristiti kratice</a:t>
                      </a:r>
                    </a:p>
                  </a:txBody>
                  <a:tcPr marL="68580" marR="68580" marT="0" marB="0"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438289888"/>
                  </a:ext>
                </a:extLst>
              </a:tr>
              <a:tr h="457594">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Odgovarajte odmah na poruke</a:t>
                      </a:r>
                    </a:p>
                  </a:txBody>
                  <a:tcPr marL="68580" marR="68580" marT="0" marB="0" anchor="ctr">
                    <a:lnR w="19050" cap="flat" cmpd="sng" algn="ctr">
                      <a:solidFill>
                        <a:srgbClr val="00CCFF"/>
                      </a:solidFill>
                      <a:prstDash val="solid"/>
                      <a:round/>
                      <a:headEnd type="none" w="med" len="med"/>
                      <a:tailEnd type="none" w="med" len="med"/>
                    </a:lnR>
                    <a:solidFill>
                      <a:srgbClr val="00CCFF">
                        <a:alpha val="51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Nemojte dijeliti svugdje i svakome</a:t>
                      </a:r>
                    </a:p>
                  </a:txBody>
                  <a:tcPr marL="68580" marR="68580" marT="0" marB="0" anchor="ctr">
                    <a:lnL w="19050" cap="flat" cmpd="sng" algn="ctr">
                      <a:solidFill>
                        <a:srgbClr val="00CCFF"/>
                      </a:solidFill>
                      <a:prstDash val="solid"/>
                      <a:round/>
                      <a:headEnd type="none" w="med" len="med"/>
                      <a:tailEnd type="none" w="med" len="med"/>
                    </a:lnL>
                    <a:solidFill>
                      <a:srgbClr val="00CCFF">
                        <a:alpha val="51000"/>
                      </a:srgbClr>
                    </a:solidFill>
                  </a:tcPr>
                </a:tc>
                <a:extLst>
                  <a:ext uri="{0D108BD9-81ED-4DB2-BD59-A6C34878D82A}">
                    <a16:rowId xmlns:a16="http://schemas.microsoft.com/office/drawing/2014/main" val="3723159013"/>
                  </a:ext>
                </a:extLst>
              </a:tr>
              <a:tr h="930702">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K.I.S.S. </a:t>
                      </a:r>
                      <a:r>
                        <a:rPr lang="hr-HR" sz="2400" dirty="0" err="1">
                          <a:effectLst/>
                          <a:latin typeface="+mn-lt"/>
                          <a:ea typeface="Yu Mincho" panose="02020400000000000000" pitchFamily="18" charset="-128"/>
                          <a:cs typeface="Arial" panose="020B0604020202020204" pitchFamily="34" charset="0"/>
                        </a:rPr>
                        <a:t>Keep</a:t>
                      </a:r>
                      <a:r>
                        <a:rPr lang="hr-HR" sz="2400" dirty="0">
                          <a:effectLst/>
                          <a:latin typeface="+mn-lt"/>
                          <a:ea typeface="Yu Mincho" panose="02020400000000000000" pitchFamily="18" charset="-128"/>
                          <a:cs typeface="Arial" panose="020B0604020202020204" pitchFamily="34" charset="0"/>
                        </a:rPr>
                        <a:t> </a:t>
                      </a:r>
                      <a:r>
                        <a:rPr lang="hr-HR" sz="2400" dirty="0" err="1">
                          <a:effectLst/>
                          <a:latin typeface="+mn-lt"/>
                          <a:ea typeface="Yu Mincho" panose="02020400000000000000" pitchFamily="18" charset="-128"/>
                          <a:cs typeface="Arial" panose="020B0604020202020204" pitchFamily="34" charset="0"/>
                        </a:rPr>
                        <a:t>it</a:t>
                      </a:r>
                      <a:r>
                        <a:rPr lang="hr-HR" sz="2400" dirty="0">
                          <a:effectLst/>
                          <a:latin typeface="+mn-lt"/>
                          <a:ea typeface="Yu Mincho" panose="02020400000000000000" pitchFamily="18" charset="-128"/>
                          <a:cs typeface="Arial" panose="020B0604020202020204" pitchFamily="34" charset="0"/>
                        </a:rPr>
                        <a:t> short &amp;</a:t>
                      </a:r>
                      <a:r>
                        <a:rPr lang="hr-HR" sz="2400" dirty="0" err="1">
                          <a:effectLst/>
                          <a:latin typeface="+mn-lt"/>
                          <a:ea typeface="Yu Mincho" panose="02020400000000000000" pitchFamily="18" charset="-128"/>
                          <a:cs typeface="Arial" panose="020B0604020202020204" pitchFamily="34" charset="0"/>
                        </a:rPr>
                        <a:t>sweet</a:t>
                      </a:r>
                      <a:r>
                        <a:rPr lang="hr-HR" sz="2400" dirty="0">
                          <a:effectLst/>
                          <a:latin typeface="+mn-lt"/>
                          <a:ea typeface="Yu Mincho" panose="02020400000000000000" pitchFamily="18" charset="-128"/>
                          <a:cs typeface="Arial" panose="020B0604020202020204" pitchFamily="34" charset="0"/>
                        </a:rPr>
                        <a:t> – Neka bude kratko i slatko</a:t>
                      </a:r>
                    </a:p>
                  </a:txBody>
                  <a:tcPr marL="68580" marR="68580" marT="0" marB="0"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Nemojte raditi drugima ono što ne biste željeli da se vama radi.</a:t>
                      </a:r>
                    </a:p>
                  </a:txBody>
                  <a:tcPr marL="68580" marR="68580" marT="0" marB="0"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37292463"/>
                  </a:ext>
                </a:extLst>
              </a:tr>
              <a:tr h="457594">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Provjerite činjenice prije objave</a:t>
                      </a:r>
                    </a:p>
                  </a:txBody>
                  <a:tcPr marL="68580" marR="68580" marT="0" marB="0"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algn="l">
                        <a:lnSpc>
                          <a:spcPct val="107000"/>
                        </a:lnSpc>
                        <a:spcAft>
                          <a:spcPts val="800"/>
                        </a:spcAft>
                      </a:pPr>
                      <a:endParaRPr lang="hr-HR" sz="2400" dirty="0">
                        <a:effectLst/>
                        <a:latin typeface="+mn-lt"/>
                        <a:ea typeface="Yu Mincho" panose="02020400000000000000" pitchFamily="18" charset="-128"/>
                        <a:cs typeface="Arial" panose="020B0604020202020204" pitchFamily="34" charset="0"/>
                      </a:endParaRPr>
                    </a:p>
                  </a:txBody>
                  <a:tcPr marL="68580" marR="68580" marT="0" marB="0"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698625348"/>
                  </a:ext>
                </a:extLst>
              </a:tr>
              <a:tr h="447800">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Budite oprezni sa sarkazmom</a:t>
                      </a:r>
                    </a:p>
                  </a:txBody>
                  <a:tcPr marL="68580" marR="68580" marT="0" marB="0"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algn="l">
                        <a:lnSpc>
                          <a:spcPct val="107000"/>
                        </a:lnSpc>
                        <a:spcAft>
                          <a:spcPts val="800"/>
                        </a:spcAft>
                      </a:pPr>
                      <a:endParaRPr lang="hr-HR" sz="2400" dirty="0">
                        <a:effectLst/>
                        <a:latin typeface="+mn-lt"/>
                        <a:ea typeface="Yu Mincho" panose="02020400000000000000" pitchFamily="18" charset="-128"/>
                        <a:cs typeface="Arial" panose="020B0604020202020204" pitchFamily="34" charset="0"/>
                      </a:endParaRPr>
                    </a:p>
                  </a:txBody>
                  <a:tcPr marL="68580" marR="68580" marT="0" marB="0"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2986588686"/>
                  </a:ext>
                </a:extLst>
              </a:tr>
              <a:tr h="564157">
                <a:tc>
                  <a:txBody>
                    <a:bodyPr/>
                    <a:lstStyle/>
                    <a:p>
                      <a:pPr algn="l">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Poštujte mišljenje, privatnost i prava drugih</a:t>
                      </a:r>
                    </a:p>
                  </a:txBody>
                  <a:tcPr marL="68580" marR="68580" marT="0" marB="0"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l">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902305961"/>
                  </a:ext>
                </a:extLst>
              </a:tr>
            </a:tbl>
          </a:graphicData>
        </a:graphic>
      </p:graphicFrame>
    </p:spTree>
    <p:extLst>
      <p:ext uri="{BB962C8B-B14F-4D97-AF65-F5344CB8AC3E}">
        <p14:creationId xmlns:p14="http://schemas.microsoft.com/office/powerpoint/2010/main" val="342942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5454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Smjernice</a:t>
            </a:r>
            <a:r>
              <a:rPr lang="en-GB" sz="2800" b="1" dirty="0">
                <a:solidFill>
                  <a:srgbClr val="58CDFC"/>
                </a:solidFill>
                <a:latin typeface="+mn-lt"/>
                <a:ea typeface="Helvetica Neue"/>
                <a:cs typeface="Helvetica Neue"/>
                <a:sym typeface="Helvetica Neue"/>
              </a:rPr>
              <a:t> za </a:t>
            </a:r>
            <a:r>
              <a:rPr lang="en-GB" sz="2800" b="1" dirty="0" err="1">
                <a:solidFill>
                  <a:srgbClr val="58CDFC"/>
                </a:solidFill>
                <a:latin typeface="+mn-lt"/>
                <a:ea typeface="Helvetica Neue"/>
                <a:cs typeface="Helvetica Neue"/>
                <a:sym typeface="Helvetica Neue"/>
              </a:rPr>
              <a:t>prakticiranje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pažljivog</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odgovornog</a:t>
            </a:r>
            <a:r>
              <a:rPr lang="en-GB" sz="2800" b="1" dirty="0">
                <a:solidFill>
                  <a:srgbClr val="58CDFC"/>
                </a:solidFill>
                <a:latin typeface="+mn-lt"/>
                <a:ea typeface="Helvetica Neue"/>
                <a:cs typeface="Helvetica Neue"/>
                <a:sym typeface="Helvetica Neue"/>
              </a:rPr>
              <a:t> online </a:t>
            </a:r>
            <a:r>
              <a:rPr lang="en-GB" sz="2800" b="1" dirty="0" err="1">
                <a:solidFill>
                  <a:srgbClr val="58CDFC"/>
                </a:solidFill>
                <a:latin typeface="+mn-lt"/>
                <a:ea typeface="Helvetica Neue"/>
                <a:cs typeface="Helvetica Neue"/>
                <a:sym typeface="Helvetica Neue"/>
              </a:rPr>
              <a:t>angažmana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1200"/>
              </a:spcAft>
              <a:buNone/>
            </a:pPr>
            <a:endParaRPr lang="hr-HR" sz="2800" b="1" dirty="0">
              <a:solidFill>
                <a:srgbClr val="58CDFC"/>
              </a:solidFill>
              <a:latin typeface="+mn-lt"/>
              <a:ea typeface="Helvetica Neue"/>
              <a:cs typeface="Helvetica Neue"/>
              <a:sym typeface="Helvetica Neue"/>
            </a:endParaRP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Kako angažman u digitalnim platformama i društvenim medijima počinje i raste, važno je biti </a:t>
            </a:r>
            <a:r>
              <a:rPr lang="hr-HR" sz="2400" b="1" dirty="0">
                <a:effectLst/>
                <a:latin typeface="+mn-lt"/>
                <a:ea typeface="Yu Mincho" panose="02020400000000000000" pitchFamily="18" charset="-128"/>
                <a:cs typeface="Arial" panose="020B0604020202020204" pitchFamily="34" charset="0"/>
              </a:rPr>
              <a:t>svjestan potencijalnih rizika</a:t>
            </a:r>
            <a:r>
              <a:rPr lang="hr-HR" sz="2400" dirty="0">
                <a:effectLst/>
                <a:latin typeface="+mn-lt"/>
                <a:ea typeface="Yu Mincho" panose="02020400000000000000" pitchFamily="18" charset="-128"/>
                <a:cs typeface="Arial" panose="020B0604020202020204" pitchFamily="34" charset="0"/>
              </a:rPr>
              <a:t>, osobito za one koji su novi u digitalnom svijetu ili rade na poboljšanju vještina digitalne pismenosti.</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Istražimo strategije za </a:t>
            </a:r>
            <a:r>
              <a:rPr lang="hr-HR" sz="2400" b="1" dirty="0">
                <a:effectLst/>
                <a:latin typeface="+mn-lt"/>
                <a:ea typeface="Yu Mincho" panose="02020400000000000000" pitchFamily="18" charset="-128"/>
                <a:cs typeface="Arial" panose="020B0604020202020204" pitchFamily="34" charset="0"/>
              </a:rPr>
              <a:t>učinkovito upravljanje tim rizicima</a:t>
            </a:r>
            <a:r>
              <a:rPr lang="hr-HR" sz="2400" dirty="0">
                <a:effectLst/>
                <a:latin typeface="+mn-lt"/>
                <a:ea typeface="Yu Mincho" panose="02020400000000000000" pitchFamily="18" charset="-128"/>
                <a:cs typeface="Arial" panose="020B0604020202020204" pitchFamily="34" charset="0"/>
              </a:rPr>
              <a:t> i pružimo </a:t>
            </a:r>
            <a:r>
              <a:rPr lang="hr-HR" sz="2400" b="1" dirty="0">
                <a:effectLst/>
                <a:latin typeface="+mn-lt"/>
                <a:ea typeface="Yu Mincho" panose="02020400000000000000" pitchFamily="18" charset="-128"/>
                <a:cs typeface="Arial" panose="020B0604020202020204" pitchFamily="34" charset="0"/>
              </a:rPr>
              <a:t>smjernice</a:t>
            </a:r>
            <a:r>
              <a:rPr lang="hr-HR" sz="2400" dirty="0">
                <a:effectLst/>
                <a:latin typeface="+mn-lt"/>
                <a:ea typeface="Yu Mincho" panose="02020400000000000000" pitchFamily="18" charset="-128"/>
                <a:cs typeface="Arial" panose="020B0604020202020204" pitchFamily="34" charset="0"/>
              </a:rPr>
              <a:t> za prakticiranje pažljivog i odgovornog angažmana na mreži.</a:t>
            </a:r>
          </a:p>
          <a:p>
            <a:pPr algn="just">
              <a:lnSpc>
                <a:spcPct val="107000"/>
              </a:lnSpc>
              <a:spcAft>
                <a:spcPts val="1200"/>
              </a:spcAft>
            </a:pPr>
            <a:r>
              <a:rPr lang="hr-HR" sz="2400" dirty="0">
                <a:effectLst/>
                <a:latin typeface="+mn-lt"/>
                <a:ea typeface="Yu Mincho" panose="02020400000000000000" pitchFamily="18" charset="-128"/>
                <a:cs typeface="Arial" panose="020B0604020202020204" pitchFamily="34" charset="0"/>
              </a:rPr>
              <a:t> Ključna područja koja će se obrađivati uključuju</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6A65BDFE-5A02-3C68-7272-E739B2BE61D9}"/>
              </a:ext>
            </a:extLst>
          </p:cNvPr>
          <p:cNvSpPr/>
          <p:nvPr/>
        </p:nvSpPr>
        <p:spPr>
          <a:xfrm>
            <a:off x="1672219"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Pretjerano</a:t>
            </a:r>
            <a:r>
              <a:rPr lang="en-GB" sz="2400" b="1" dirty="0">
                <a:solidFill>
                  <a:schemeClr val="accent4"/>
                </a:solidFill>
              </a:rPr>
              <a:t> </a:t>
            </a:r>
            <a:r>
              <a:rPr lang="en-GB" sz="2400" b="1" dirty="0" err="1">
                <a:solidFill>
                  <a:schemeClr val="accent4"/>
                </a:solidFill>
              </a:rPr>
              <a:t>korištenje</a:t>
            </a:r>
            <a:r>
              <a:rPr lang="en-GB" sz="2400" b="1" dirty="0">
                <a:solidFill>
                  <a:schemeClr val="accent4"/>
                </a:solidFill>
              </a:rPr>
              <a:t> i </a:t>
            </a:r>
            <a:r>
              <a:rPr lang="en-GB" sz="2400" b="1" dirty="0" err="1">
                <a:solidFill>
                  <a:schemeClr val="accent4"/>
                </a:solidFill>
              </a:rPr>
              <a:t>otuđenje</a:t>
            </a:r>
            <a:endParaRPr lang="en-GB" sz="2400" b="1" dirty="0">
              <a:solidFill>
                <a:schemeClr val="accent4"/>
              </a:solidFill>
            </a:endParaRPr>
          </a:p>
        </p:txBody>
      </p:sp>
      <p:sp>
        <p:nvSpPr>
          <p:cNvPr id="5" name="Rettangolo con angoli arrotondati 4">
            <a:extLst>
              <a:ext uri="{FF2B5EF4-FFF2-40B4-BE49-F238E27FC236}">
                <a16:creationId xmlns:a16="http://schemas.microsoft.com/office/drawing/2014/main" id="{57A72604-E112-5831-BE7F-9283A72064C7}"/>
              </a:ext>
            </a:extLst>
          </p:cNvPr>
          <p:cNvSpPr/>
          <p:nvPr/>
        </p:nvSpPr>
        <p:spPr>
          <a:xfrm>
            <a:off x="6766608"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Djelovanje</a:t>
            </a:r>
            <a:r>
              <a:rPr lang="en-GB" sz="2400" b="1" dirty="0">
                <a:solidFill>
                  <a:schemeClr val="accent4"/>
                </a:solidFill>
              </a:rPr>
              <a:t> na </a:t>
            </a:r>
            <a:r>
              <a:rPr lang="en-GB" sz="2400" b="1" dirty="0" err="1">
                <a:solidFill>
                  <a:schemeClr val="accent4"/>
                </a:solidFill>
              </a:rPr>
              <a:t>temelju</a:t>
            </a:r>
            <a:r>
              <a:rPr lang="en-GB" sz="2400" b="1" dirty="0">
                <a:solidFill>
                  <a:schemeClr val="accent4"/>
                </a:solidFill>
              </a:rPr>
              <a:t> FOMO</a:t>
            </a:r>
          </a:p>
        </p:txBody>
      </p:sp>
      <p:sp>
        <p:nvSpPr>
          <p:cNvPr id="6" name="Rettangolo con angoli arrotondati 5">
            <a:extLst>
              <a:ext uri="{FF2B5EF4-FFF2-40B4-BE49-F238E27FC236}">
                <a16:creationId xmlns:a16="http://schemas.microsoft.com/office/drawing/2014/main" id="{106F3F35-6693-5AA7-D553-AE28F00C7AB4}"/>
              </a:ext>
            </a:extLst>
          </p:cNvPr>
          <p:cNvSpPr/>
          <p:nvPr/>
        </p:nvSpPr>
        <p:spPr>
          <a:xfrm>
            <a:off x="11860997"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Dijeljenje</a:t>
            </a:r>
            <a:r>
              <a:rPr lang="en-GB" sz="2400" b="1" dirty="0">
                <a:solidFill>
                  <a:schemeClr val="accent4"/>
                </a:solidFill>
              </a:rPr>
              <a:t> </a:t>
            </a:r>
            <a:r>
              <a:rPr lang="en-GB" sz="2400" b="1" dirty="0" err="1">
                <a:solidFill>
                  <a:schemeClr val="accent4"/>
                </a:solidFill>
              </a:rPr>
              <a:t>lažnih</a:t>
            </a:r>
            <a:r>
              <a:rPr lang="en-GB" sz="2400" b="1" dirty="0">
                <a:solidFill>
                  <a:schemeClr val="accent4"/>
                </a:solidFill>
              </a:rPr>
              <a:t> </a:t>
            </a:r>
            <a:r>
              <a:rPr lang="en-GB" sz="2400" b="1" dirty="0" err="1">
                <a:solidFill>
                  <a:schemeClr val="accent4"/>
                </a:solidFill>
              </a:rPr>
              <a:t>vijesti</a:t>
            </a:r>
            <a:endParaRPr lang="en-GB" sz="2400" b="1" dirty="0">
              <a:solidFill>
                <a:schemeClr val="accent4"/>
              </a:solidFill>
            </a:endParaRPr>
          </a:p>
        </p:txBody>
      </p:sp>
    </p:spTree>
    <p:extLst>
      <p:ext uri="{BB962C8B-B14F-4D97-AF65-F5344CB8AC3E}">
        <p14:creationId xmlns:p14="http://schemas.microsoft.com/office/powerpoint/2010/main" val="213683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1806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Smjernice</a:t>
            </a:r>
            <a:r>
              <a:rPr lang="en-GB" sz="2800" b="1" dirty="0">
                <a:solidFill>
                  <a:srgbClr val="58CDFC"/>
                </a:solidFill>
                <a:latin typeface="+mn-lt"/>
                <a:ea typeface="Helvetica Neue"/>
                <a:cs typeface="Helvetica Neue"/>
                <a:sym typeface="Helvetica Neue"/>
              </a:rPr>
              <a:t> za </a:t>
            </a:r>
            <a:r>
              <a:rPr lang="en-GB" sz="2800" b="1" dirty="0" err="1">
                <a:solidFill>
                  <a:srgbClr val="58CDFC"/>
                </a:solidFill>
                <a:latin typeface="+mn-lt"/>
                <a:ea typeface="Helvetica Neue"/>
                <a:cs typeface="Helvetica Neue"/>
                <a:sym typeface="Helvetica Neue"/>
              </a:rPr>
              <a:t>prakticiranje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pažljivog</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odgovornog</a:t>
            </a:r>
            <a:r>
              <a:rPr lang="en-GB" sz="2800" b="1" dirty="0">
                <a:solidFill>
                  <a:srgbClr val="58CDFC"/>
                </a:solidFill>
                <a:latin typeface="+mn-lt"/>
                <a:ea typeface="Helvetica Neue"/>
                <a:cs typeface="Helvetica Neue"/>
                <a:sym typeface="Helvetica Neue"/>
              </a:rPr>
              <a:t> online </a:t>
            </a:r>
            <a:r>
              <a:rPr lang="en-GB" sz="2800" b="1" dirty="0" err="1">
                <a:solidFill>
                  <a:srgbClr val="58CDFC"/>
                </a:solidFill>
                <a:latin typeface="+mn-lt"/>
                <a:ea typeface="Helvetica Neue"/>
                <a:cs typeface="Helvetica Neue"/>
                <a:sym typeface="Helvetica Neue"/>
              </a:rPr>
              <a:t>angažmana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lnSpc>
                <a:spcPct val="107000"/>
              </a:lnSpc>
              <a:spcAft>
                <a:spcPts val="800"/>
              </a:spcAft>
            </a:pPr>
            <a:r>
              <a:rPr lang="hr-HR" sz="2400" b="1" dirty="0">
                <a:solidFill>
                  <a:srgbClr val="58CDFC"/>
                </a:solidFill>
                <a:effectLst/>
                <a:latin typeface="+mn-lt"/>
                <a:ea typeface="Yu Mincho" panose="02020400000000000000" pitchFamily="18" charset="-128"/>
                <a:cs typeface="Arial" panose="020B0604020202020204" pitchFamily="34" charset="0"/>
              </a:rPr>
              <a:t>Pretjerano korištenje i otuđenje - </a:t>
            </a:r>
            <a:r>
              <a:rPr lang="hr-HR" sz="2400" dirty="0">
                <a:effectLst/>
                <a:latin typeface="+mn-lt"/>
                <a:ea typeface="Yu Mincho" panose="02020400000000000000" pitchFamily="18" charset="-128"/>
                <a:cs typeface="Arial" panose="020B0604020202020204" pitchFamily="34" charset="0"/>
              </a:rPr>
              <a:t>Kako bi se izbjeglo pretjerano korištenje u smislu vremena, što dovodi do otuđenja i poremećaja ravnoteže između online i offline interakcije, sljedeće su smjernice dane za </a:t>
            </a:r>
            <a:r>
              <a:rPr lang="hr-HR" sz="2400" b="1" dirty="0">
                <a:effectLst/>
                <a:latin typeface="+mn-lt"/>
                <a:ea typeface="Yu Mincho" panose="02020400000000000000" pitchFamily="18" charset="-128"/>
                <a:cs typeface="Arial" panose="020B0604020202020204" pitchFamily="34" charset="0"/>
              </a:rPr>
              <a:t>održavanje zdravog i produktivnog sklada</a:t>
            </a:r>
            <a:endParaRPr lang="hr-HR" sz="2000" dirty="0">
              <a:effectLst/>
              <a:latin typeface="+mn-lt"/>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A5EFBEF0-A0BC-6945-1369-5F94D811C51F}"/>
              </a:ext>
            </a:extLst>
          </p:cNvPr>
          <p:cNvSpPr/>
          <p:nvPr/>
        </p:nvSpPr>
        <p:spPr>
          <a:xfrm>
            <a:off x="1672219"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accent4"/>
                </a:solidFill>
              </a:rPr>
              <a:t>Vremenska ograničenja</a:t>
            </a:r>
            <a:endParaRPr lang="en-GB" sz="2400" b="1" dirty="0">
              <a:solidFill>
                <a:schemeClr val="accent4"/>
              </a:solidFill>
            </a:endParaRPr>
          </a:p>
        </p:txBody>
      </p:sp>
      <p:sp>
        <p:nvSpPr>
          <p:cNvPr id="5" name="Rettangolo con angoli arrotondati 4">
            <a:extLst>
              <a:ext uri="{FF2B5EF4-FFF2-40B4-BE49-F238E27FC236}">
                <a16:creationId xmlns:a16="http://schemas.microsoft.com/office/drawing/2014/main" id="{D923CEE6-832F-0228-50A4-3001BBBC8E4F}"/>
              </a:ext>
            </a:extLst>
          </p:cNvPr>
          <p:cNvSpPr/>
          <p:nvPr/>
        </p:nvSpPr>
        <p:spPr>
          <a:xfrm>
            <a:off x="6766608"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effectLst/>
                <a:ea typeface="Yu Mincho" panose="02020400000000000000" pitchFamily="18" charset="-128"/>
                <a:cs typeface="Arial" panose="020B0604020202020204" pitchFamily="34" charset="0"/>
              </a:rPr>
              <a:t>Društvene veze</a:t>
            </a:r>
            <a:endParaRPr lang="en-GB" sz="2400" b="1" dirty="0">
              <a:solidFill>
                <a:schemeClr val="tx1"/>
              </a:solidFill>
            </a:endParaRPr>
          </a:p>
        </p:txBody>
      </p:sp>
      <p:sp>
        <p:nvSpPr>
          <p:cNvPr id="6" name="Rettangolo con angoli arrotondati 5">
            <a:extLst>
              <a:ext uri="{FF2B5EF4-FFF2-40B4-BE49-F238E27FC236}">
                <a16:creationId xmlns:a16="http://schemas.microsoft.com/office/drawing/2014/main" id="{49B557FC-BD7F-A4CF-D3A2-D358105232DF}"/>
              </a:ext>
            </a:extLst>
          </p:cNvPr>
          <p:cNvSpPr/>
          <p:nvPr/>
        </p:nvSpPr>
        <p:spPr>
          <a:xfrm>
            <a:off x="11860997"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effectLst/>
                <a:ea typeface="Yu Mincho" panose="02020400000000000000" pitchFamily="18" charset="-128"/>
                <a:cs typeface="Arial" panose="020B0604020202020204" pitchFamily="34" charset="0"/>
              </a:rPr>
              <a:t>Svjesni digitalni odmori</a:t>
            </a:r>
            <a:endParaRPr lang="en-GB" sz="2400" b="1" dirty="0">
              <a:solidFill>
                <a:schemeClr val="tx1"/>
              </a:solidFill>
            </a:endParaRPr>
          </a:p>
        </p:txBody>
      </p:sp>
      <p:sp>
        <p:nvSpPr>
          <p:cNvPr id="7" name="CasellaDiTesto 6">
            <a:extLst>
              <a:ext uri="{FF2B5EF4-FFF2-40B4-BE49-F238E27FC236}">
                <a16:creationId xmlns:a16="http://schemas.microsoft.com/office/drawing/2014/main" id="{9C2A3E89-B5DD-89A5-F102-12BF2191B6B8}"/>
              </a:ext>
            </a:extLst>
          </p:cNvPr>
          <p:cNvSpPr txBox="1"/>
          <p:nvPr/>
        </p:nvSpPr>
        <p:spPr>
          <a:xfrm rot="10800000" flipV="1">
            <a:off x="1672219" y="5688492"/>
            <a:ext cx="4754784" cy="3752822"/>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Postavite maksimalno dnevno ograničenje za online aktivnosti</a:t>
            </a:r>
          </a:p>
          <a:p>
            <a:pPr marL="342900" lvl="0" indent="-342900" algn="just">
              <a:lnSpc>
                <a:spcPct val="107000"/>
              </a:lnSpc>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Koristite kalendarske aplikacije, podsjetnike ili proširenja preglednika/aplikacija za zakazivanje određenih vremenskih odsječaka</a:t>
            </a:r>
          </a:p>
          <a:p>
            <a:pPr marL="342900" lvl="0" indent="-342900" algn="just">
              <a:lnSpc>
                <a:spcPct val="107000"/>
              </a:lnSpc>
              <a:spcAft>
                <a:spcPts val="800"/>
              </a:spcAft>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Pratite svoj napredak i prilagodite se prema tome</a:t>
            </a:r>
          </a:p>
          <a:p>
            <a:r>
              <a:rPr lang="hr-HR" sz="2000" b="1" dirty="0">
                <a:solidFill>
                  <a:srgbClr val="58CDFC"/>
                </a:solidFill>
                <a:effectLst/>
                <a:latin typeface="+mn-lt"/>
                <a:ea typeface="Yu Mincho" panose="02020400000000000000" pitchFamily="18" charset="-128"/>
                <a:cs typeface="Arial" panose="020B0604020202020204" pitchFamily="34" charset="0"/>
              </a:rPr>
              <a:t>Primjer</a:t>
            </a:r>
            <a:r>
              <a:rPr lang="hr-HR" sz="2000" dirty="0">
                <a:effectLst/>
                <a:latin typeface="+mn-lt"/>
                <a:ea typeface="Yu Mincho" panose="02020400000000000000" pitchFamily="18" charset="-128"/>
                <a:cs typeface="Arial" panose="020B0604020202020204" pitchFamily="34" charset="0"/>
              </a:rPr>
              <a:t>: Koristite </a:t>
            </a:r>
            <a:r>
              <a:rPr lang="hr-HR" sz="2000" dirty="0" err="1">
                <a:effectLst/>
                <a:latin typeface="+mn-lt"/>
                <a:ea typeface="Yu Mincho" panose="02020400000000000000" pitchFamily="18" charset="-128"/>
                <a:cs typeface="Arial" panose="020B0604020202020204" pitchFamily="34" charset="0"/>
              </a:rPr>
              <a:t>Instagramov</a:t>
            </a:r>
            <a:r>
              <a:rPr lang="hr-HR" sz="2000" dirty="0">
                <a:effectLst/>
                <a:latin typeface="+mn-lt"/>
                <a:ea typeface="Yu Mincho" panose="02020400000000000000" pitchFamily="18" charset="-128"/>
                <a:cs typeface="Arial" panose="020B0604020202020204" pitchFamily="34" charset="0"/>
              </a:rPr>
              <a:t> ugrađeni alat za vremensko ograničenje s upozorenjima</a:t>
            </a:r>
            <a:endParaRPr lang="en-GB" sz="2800" dirty="0">
              <a:latin typeface="+mn-lt"/>
            </a:endParaRPr>
          </a:p>
        </p:txBody>
      </p:sp>
      <p:sp>
        <p:nvSpPr>
          <p:cNvPr id="8" name="CasellaDiTesto 7">
            <a:extLst>
              <a:ext uri="{FF2B5EF4-FFF2-40B4-BE49-F238E27FC236}">
                <a16:creationId xmlns:a16="http://schemas.microsoft.com/office/drawing/2014/main" id="{778B6010-6AC8-76F8-A4D5-1C8CE3A240CB}"/>
              </a:ext>
            </a:extLst>
          </p:cNvPr>
          <p:cNvSpPr txBox="1"/>
          <p:nvPr/>
        </p:nvSpPr>
        <p:spPr>
          <a:xfrm rot="10800000" flipV="1">
            <a:off x="6766608" y="5953853"/>
            <a:ext cx="4754784" cy="2146934"/>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Izbjegavajte oslanjanje isključivo na online komunikaciju</a:t>
            </a:r>
          </a:p>
          <a:p>
            <a:pPr marL="342900" lvl="0" indent="-342900" algn="just">
              <a:lnSpc>
                <a:spcPct val="107000"/>
              </a:lnSpc>
              <a:spcAft>
                <a:spcPts val="800"/>
              </a:spcAft>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Potaknite dublje veze i spriječite izolaciju</a:t>
            </a:r>
          </a:p>
          <a:p>
            <a:pPr marL="228600" algn="just">
              <a:lnSpc>
                <a:spcPct val="107000"/>
              </a:lnSpc>
              <a:spcAft>
                <a:spcPts val="800"/>
              </a:spcAft>
            </a:pPr>
            <a:r>
              <a:rPr lang="hr-HR" sz="2000" b="1" dirty="0">
                <a:solidFill>
                  <a:srgbClr val="58CDFC"/>
                </a:solidFill>
                <a:effectLst/>
                <a:latin typeface="+mn-lt"/>
                <a:ea typeface="Yu Mincho" panose="02020400000000000000" pitchFamily="18" charset="-128"/>
                <a:cs typeface="Arial" panose="020B0604020202020204" pitchFamily="34" charset="0"/>
              </a:rPr>
              <a:t>Primjer</a:t>
            </a:r>
            <a:r>
              <a:rPr lang="hr-HR" sz="2000" dirty="0">
                <a:effectLst/>
                <a:latin typeface="+mn-lt"/>
                <a:ea typeface="Yu Mincho" panose="02020400000000000000" pitchFamily="18" charset="-128"/>
                <a:cs typeface="Arial" panose="020B0604020202020204" pitchFamily="34" charset="0"/>
              </a:rPr>
              <a:t>: Zakažite redovite sastanke licem u lice s prijateljima i obitelji</a:t>
            </a:r>
          </a:p>
        </p:txBody>
      </p:sp>
      <p:sp>
        <p:nvSpPr>
          <p:cNvPr id="9" name="CasellaDiTesto 8">
            <a:extLst>
              <a:ext uri="{FF2B5EF4-FFF2-40B4-BE49-F238E27FC236}">
                <a16:creationId xmlns:a16="http://schemas.microsoft.com/office/drawing/2014/main" id="{8D779C6D-048C-609E-FEAD-69F9AEB91882}"/>
              </a:ext>
            </a:extLst>
          </p:cNvPr>
          <p:cNvSpPr txBox="1"/>
          <p:nvPr/>
        </p:nvSpPr>
        <p:spPr>
          <a:xfrm rot="10800000" flipV="1">
            <a:off x="11860997" y="5820483"/>
            <a:ext cx="4754784" cy="2044342"/>
          </a:xfrm>
          <a:prstGeom prst="rect">
            <a:avLst/>
          </a:prstGeom>
          <a:noFill/>
        </p:spPr>
        <p:txBody>
          <a:bodyPr wrap="square" rtlCol="0">
            <a:spAutoFit/>
          </a:bodyPr>
          <a:lstStyle/>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Uključite redovite </a:t>
            </a:r>
            <a:r>
              <a:rPr lang="hr-HR" sz="2000" dirty="0" err="1">
                <a:effectLst/>
                <a:latin typeface="+mn-lt"/>
                <a:ea typeface="Yu Mincho" panose="02020400000000000000" pitchFamily="18" charset="-128"/>
                <a:cs typeface="Arial" panose="020B0604020202020204" pitchFamily="34" charset="0"/>
              </a:rPr>
              <a:t>izvanmrežne</a:t>
            </a:r>
            <a:r>
              <a:rPr lang="hr-HR" sz="2000" dirty="0">
                <a:effectLst/>
                <a:latin typeface="+mn-lt"/>
                <a:ea typeface="Yu Mincho" panose="02020400000000000000" pitchFamily="18" charset="-128"/>
                <a:cs typeface="Arial" panose="020B0604020202020204" pitchFamily="34" charset="0"/>
              </a:rPr>
              <a:t> aktivnosti u svoju rutinu</a:t>
            </a:r>
          </a:p>
          <a:p>
            <a:pPr marL="342900" lvl="0" indent="-342900" algn="just">
              <a:lnSpc>
                <a:spcPct val="107000"/>
              </a:lnSpc>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Bavite se hobijem, vježbajte ili provodite vrijeme u prirodi</a:t>
            </a:r>
          </a:p>
          <a:p>
            <a:pPr marL="342900" lvl="0" indent="-342900" algn="just">
              <a:lnSpc>
                <a:spcPct val="107000"/>
              </a:lnSpc>
              <a:spcAft>
                <a:spcPts val="800"/>
              </a:spcAft>
              <a:buFont typeface="Calibri" panose="020F0502020204030204" pitchFamily="34" charset="0"/>
              <a:buChar char="•"/>
            </a:pPr>
            <a:r>
              <a:rPr lang="hr-HR" sz="2000" dirty="0">
                <a:effectLst/>
                <a:latin typeface="+mn-lt"/>
                <a:ea typeface="Yu Mincho" panose="02020400000000000000" pitchFamily="18" charset="-128"/>
                <a:cs typeface="Arial" panose="020B0604020202020204" pitchFamily="34" charset="0"/>
              </a:rPr>
              <a:t>Osvježite svoj um i poboljšajte dobrobit</a:t>
            </a:r>
          </a:p>
        </p:txBody>
      </p:sp>
    </p:spTree>
    <p:extLst>
      <p:ext uri="{BB962C8B-B14F-4D97-AF65-F5344CB8AC3E}">
        <p14:creationId xmlns:p14="http://schemas.microsoft.com/office/powerpoint/2010/main" val="38651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3144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Smjernice</a:t>
            </a:r>
            <a:r>
              <a:rPr lang="en-GB" sz="2800" b="1" dirty="0">
                <a:solidFill>
                  <a:srgbClr val="58CDFC"/>
                </a:solidFill>
                <a:latin typeface="+mn-lt"/>
                <a:ea typeface="Helvetica Neue"/>
                <a:cs typeface="Helvetica Neue"/>
                <a:sym typeface="Helvetica Neue"/>
              </a:rPr>
              <a:t> za </a:t>
            </a:r>
            <a:r>
              <a:rPr lang="en-GB" sz="2800" b="1" dirty="0" err="1">
                <a:solidFill>
                  <a:srgbClr val="58CDFC"/>
                </a:solidFill>
                <a:latin typeface="+mn-lt"/>
                <a:ea typeface="Helvetica Neue"/>
                <a:cs typeface="Helvetica Neue"/>
                <a:sym typeface="Helvetica Neue"/>
              </a:rPr>
              <a:t>prakticiranje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pažljivog</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odgovornog</a:t>
            </a:r>
            <a:r>
              <a:rPr lang="en-GB" sz="2800" b="1" dirty="0">
                <a:solidFill>
                  <a:srgbClr val="58CDFC"/>
                </a:solidFill>
                <a:latin typeface="+mn-lt"/>
                <a:ea typeface="Helvetica Neue"/>
                <a:cs typeface="Helvetica Neue"/>
                <a:sym typeface="Helvetica Neue"/>
              </a:rPr>
              <a:t> online </a:t>
            </a:r>
            <a:r>
              <a:rPr lang="en-GB" sz="2800" b="1" dirty="0" err="1">
                <a:solidFill>
                  <a:srgbClr val="58CDFC"/>
                </a:solidFill>
                <a:latin typeface="+mn-lt"/>
                <a:ea typeface="Helvetica Neue"/>
                <a:cs typeface="Helvetica Neue"/>
                <a:sym typeface="Helvetica Neue"/>
              </a:rPr>
              <a:t>angažmana</a:t>
            </a:r>
            <a:r>
              <a:rPr lang="en-GB" sz="2800" b="1" dirty="0">
                <a:solidFill>
                  <a:srgbClr val="58CDFC"/>
                </a:solidFill>
                <a:latin typeface="+mn-lt"/>
                <a:ea typeface="Helvetica Neue"/>
                <a:cs typeface="Helvetica Neue"/>
                <a:sym typeface="Helvetica Neue"/>
              </a:rPr>
              <a:t> </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rgbClr val="00CCFF"/>
              </a:solidFill>
              <a:latin typeface="+mn-lt"/>
              <a:ea typeface="Helvetica Neue"/>
              <a:cs typeface="Helvetica Neue"/>
              <a:sym typeface="Helvetica Neue"/>
            </a:endParaRPr>
          </a:p>
          <a:p>
            <a:pPr algn="just">
              <a:lnSpc>
                <a:spcPct val="107000"/>
              </a:lnSpc>
              <a:spcAft>
                <a:spcPts val="800"/>
              </a:spcAft>
            </a:pPr>
            <a:r>
              <a:rPr lang="hr-HR" sz="2400" b="1" dirty="0">
                <a:solidFill>
                  <a:srgbClr val="58CDFC"/>
                </a:solidFill>
                <a:effectLst/>
                <a:latin typeface="+mn-lt"/>
                <a:ea typeface="Yu Mincho" panose="02020400000000000000" pitchFamily="18" charset="-128"/>
                <a:cs typeface="Arial" panose="020B0604020202020204" pitchFamily="34" charset="0"/>
              </a:rPr>
              <a:t>Djelovanje na temelju FOMO - </a:t>
            </a:r>
            <a:r>
              <a:rPr lang="hr-HR" sz="2400" dirty="0">
                <a:effectLst/>
                <a:latin typeface="+mn-lt"/>
                <a:ea typeface="Yu Mincho" panose="02020400000000000000" pitchFamily="18" charset="-128"/>
                <a:cs typeface="Arial" panose="020B0604020202020204" pitchFamily="34" charset="0"/>
              </a:rPr>
              <a:t>FOMO stoji za </a:t>
            </a:r>
            <a:r>
              <a:rPr lang="hr-HR" sz="2400" b="1" dirty="0" err="1">
                <a:effectLst/>
                <a:latin typeface="+mn-lt"/>
                <a:ea typeface="Yu Mincho" panose="02020400000000000000" pitchFamily="18" charset="-128"/>
                <a:cs typeface="Arial" panose="020B0604020202020204" pitchFamily="34" charset="0"/>
              </a:rPr>
              <a:t>Fear</a:t>
            </a:r>
            <a:r>
              <a:rPr lang="hr-HR" sz="2400" b="1" dirty="0">
                <a:effectLst/>
                <a:latin typeface="+mn-lt"/>
                <a:ea typeface="Yu Mincho" panose="02020400000000000000" pitchFamily="18" charset="-128"/>
                <a:cs typeface="Arial" panose="020B0604020202020204" pitchFamily="34" charset="0"/>
              </a:rPr>
              <a:t> </a:t>
            </a:r>
            <a:r>
              <a:rPr lang="hr-HR" sz="2400" b="1" dirty="0" err="1">
                <a:effectLst/>
                <a:latin typeface="+mn-lt"/>
                <a:ea typeface="Yu Mincho" panose="02020400000000000000" pitchFamily="18" charset="-128"/>
                <a:cs typeface="Arial" panose="020B0604020202020204" pitchFamily="34" charset="0"/>
              </a:rPr>
              <a:t>of</a:t>
            </a:r>
            <a:r>
              <a:rPr lang="hr-HR" sz="2400" b="1" dirty="0">
                <a:effectLst/>
                <a:latin typeface="+mn-lt"/>
                <a:ea typeface="Yu Mincho" panose="02020400000000000000" pitchFamily="18" charset="-128"/>
                <a:cs typeface="Arial" panose="020B0604020202020204" pitchFamily="34" charset="0"/>
              </a:rPr>
              <a:t> </a:t>
            </a:r>
            <a:r>
              <a:rPr lang="hr-HR" sz="2400" b="1" dirty="0" err="1">
                <a:effectLst/>
                <a:latin typeface="+mn-lt"/>
                <a:ea typeface="Yu Mincho" panose="02020400000000000000" pitchFamily="18" charset="-128"/>
                <a:cs typeface="Arial" panose="020B0604020202020204" pitchFamily="34" charset="0"/>
              </a:rPr>
              <a:t>Missing</a:t>
            </a:r>
            <a:r>
              <a:rPr lang="hr-HR" sz="2400" b="1" dirty="0">
                <a:effectLst/>
                <a:latin typeface="+mn-lt"/>
                <a:ea typeface="Yu Mincho" panose="02020400000000000000" pitchFamily="18" charset="-128"/>
                <a:cs typeface="Arial" panose="020B0604020202020204" pitchFamily="34" charset="0"/>
              </a:rPr>
              <a:t> Out – Strah od propuštanja</a:t>
            </a:r>
            <a:r>
              <a:rPr lang="hr-HR" sz="2400" dirty="0">
                <a:effectLst/>
                <a:latin typeface="+mn-lt"/>
                <a:ea typeface="Yu Mincho" panose="02020400000000000000" pitchFamily="18" charset="-128"/>
                <a:cs typeface="Arial" panose="020B0604020202020204" pitchFamily="34" charset="0"/>
              </a:rPr>
              <a:t>, odnosi se na strah da nećete doživjeti ili sudjelovati u svim dostupnim prilikama i da nećete osjetiti povezanu radost koja dolazi s njima. Karakterizira ga </a:t>
            </a:r>
            <a:r>
              <a:rPr lang="hr-HR" sz="2400" b="1" dirty="0">
                <a:effectLst/>
                <a:latin typeface="+mn-lt"/>
                <a:ea typeface="Yu Mincho" panose="02020400000000000000" pitchFamily="18" charset="-128"/>
                <a:cs typeface="Arial" panose="020B0604020202020204" pitchFamily="34" charset="0"/>
              </a:rPr>
              <a:t>idealizirana percepcija života drugih ljudi, </a:t>
            </a:r>
            <a:r>
              <a:rPr lang="hr-HR" sz="2400" dirty="0">
                <a:effectLst/>
                <a:latin typeface="+mn-lt"/>
                <a:ea typeface="Yu Mincho" panose="02020400000000000000" pitchFamily="18" charset="-128"/>
                <a:cs typeface="Arial" panose="020B0604020202020204" pitchFamily="34" charset="0"/>
              </a:rPr>
              <a:t>što može dovesti do </a:t>
            </a:r>
            <a:r>
              <a:rPr lang="hr-HR" sz="2400" b="1" dirty="0">
                <a:effectLst/>
                <a:latin typeface="+mn-lt"/>
                <a:ea typeface="Yu Mincho" panose="02020400000000000000" pitchFamily="18" charset="-128"/>
                <a:cs typeface="Arial" panose="020B0604020202020204" pitchFamily="34" charset="0"/>
              </a:rPr>
              <a:t>osjećaja neadekvatnosti ili tjeskobe</a:t>
            </a:r>
            <a:r>
              <a:rPr lang="hr-HR" sz="2400" dirty="0">
                <a:effectLst/>
                <a:latin typeface="+mn-lt"/>
                <a:ea typeface="Yu Mincho" panose="02020400000000000000" pitchFamily="18" charset="-128"/>
                <a:cs typeface="Arial" panose="020B0604020202020204" pitchFamily="34" charset="0"/>
              </a:rPr>
              <a:t>.</a:t>
            </a:r>
          </a:p>
          <a:p>
            <a:pPr algn="just"/>
            <a:endParaRPr lang="en-GB" sz="2400" dirty="0">
              <a:solidFill>
                <a:schemeClr val="accent4"/>
              </a:solidFill>
              <a:latin typeface="+mn-lt"/>
              <a:ea typeface="Helvetica Neue"/>
              <a:cs typeface="Helvetica Neue"/>
              <a:sym typeface="Helvetica Neue"/>
            </a:endParaRPr>
          </a:p>
          <a:p>
            <a:pPr algn="just"/>
            <a:r>
              <a:rPr lang="hr-HR" sz="2400" b="1" dirty="0">
                <a:effectLst/>
                <a:latin typeface="+mn-lt"/>
                <a:ea typeface="Yu Mincho" panose="02020400000000000000" pitchFamily="18" charset="-128"/>
                <a:cs typeface="Arial" panose="020B0604020202020204" pitchFamily="34" charset="0"/>
              </a:rPr>
              <a:t>Ključni aspekti FOMO-a </a:t>
            </a:r>
            <a:r>
              <a:rPr lang="hr-HR" sz="2400" dirty="0">
                <a:effectLst/>
                <a:latin typeface="+mn-lt"/>
                <a:ea typeface="Yu Mincho" panose="02020400000000000000" pitchFamily="18" charset="-128"/>
                <a:cs typeface="Arial" panose="020B0604020202020204" pitchFamily="34" charset="0"/>
              </a:rPr>
              <a:t>uključuju</a:t>
            </a:r>
            <a:r>
              <a:rPr lang="en-GB" sz="24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38D06F14-E0A7-9805-074C-F86B21566AF9}"/>
              </a:ext>
            </a:extLst>
          </p:cNvPr>
          <p:cNvSpPr txBox="1"/>
          <p:nvPr/>
        </p:nvSpPr>
        <p:spPr>
          <a:xfrm>
            <a:off x="6513094" y="5124317"/>
            <a:ext cx="11774906" cy="1685846"/>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Stalni pristup </a:t>
            </a:r>
            <a:r>
              <a:rPr lang="hr-HR" sz="2400" dirty="0">
                <a:effectLst/>
                <a:latin typeface="+mn-lt"/>
                <a:ea typeface="Yu Mincho" panose="02020400000000000000" pitchFamily="18" charset="-128"/>
                <a:cs typeface="Arial" panose="020B0604020202020204" pitchFamily="34" charset="0"/>
              </a:rPr>
              <a:t>platformama društvenih medija </a:t>
            </a:r>
          </a:p>
          <a:p>
            <a:pPr marL="342900" lvl="0" indent="-342900" algn="just">
              <a:lnSpc>
                <a:spcPct val="150000"/>
              </a:lnSpc>
              <a:buFont typeface="Symbol" panose="05050102010706020507" pitchFamily="18" charset="2"/>
              <a:buChar char=""/>
            </a:pPr>
            <a:r>
              <a:rPr lang="hr-HR" sz="2400" b="1" dirty="0">
                <a:effectLst/>
                <a:latin typeface="+mn-lt"/>
                <a:ea typeface="Yu Mincho" panose="02020400000000000000" pitchFamily="18" charset="-128"/>
                <a:cs typeface="Arial" panose="020B0604020202020204" pitchFamily="34" charset="0"/>
              </a:rPr>
              <a:t>Kontinuirano pretraživanje</a:t>
            </a:r>
            <a:r>
              <a:rPr lang="hr-HR" sz="2400" dirty="0">
                <a:effectLst/>
                <a:latin typeface="+mn-lt"/>
                <a:ea typeface="Yu Mincho" panose="02020400000000000000" pitchFamily="18" charset="-128"/>
                <a:cs typeface="Arial" panose="020B0604020202020204" pitchFamily="34" charset="0"/>
              </a:rPr>
              <a:t> </a:t>
            </a:r>
            <a:r>
              <a:rPr lang="hr-HR" sz="2400" dirty="0" err="1">
                <a:effectLst/>
                <a:latin typeface="+mn-lt"/>
                <a:ea typeface="Yu Mincho" panose="02020400000000000000" pitchFamily="18" charset="-128"/>
                <a:cs typeface="Arial" panose="020B0604020202020204" pitchFamily="34" charset="0"/>
              </a:rPr>
              <a:t>feedova</a:t>
            </a:r>
            <a:r>
              <a:rPr lang="hr-HR" sz="2400" dirty="0">
                <a:effectLst/>
                <a:latin typeface="+mn-lt"/>
                <a:ea typeface="Yu Mincho" panose="02020400000000000000" pitchFamily="18" charset="-128"/>
                <a:cs typeface="Arial" panose="020B0604020202020204" pitchFamily="34" charset="0"/>
              </a:rPr>
              <a:t> kako biste bili u tijeku</a:t>
            </a:r>
          </a:p>
          <a:p>
            <a:pPr marL="342900" indent="-342900">
              <a:lnSpc>
                <a:spcPct val="150000"/>
              </a:lnSpc>
              <a:buFont typeface="Arial" panose="020B0604020202020204" pitchFamily="34" charset="0"/>
              <a:buChar char="•"/>
            </a:pPr>
            <a:r>
              <a:rPr lang="hr-HR" sz="2400" dirty="0">
                <a:effectLst/>
                <a:latin typeface="+mn-lt"/>
                <a:ea typeface="Yu Mincho" panose="02020400000000000000" pitchFamily="18" charset="-128"/>
                <a:cs typeface="Arial" panose="020B0604020202020204" pitchFamily="34" charset="0"/>
              </a:rPr>
              <a:t>Stalno uspoređivanje s drugima i </a:t>
            </a:r>
            <a:r>
              <a:rPr lang="hr-HR" sz="2400" b="1" dirty="0">
                <a:effectLst/>
                <a:latin typeface="+mn-lt"/>
                <a:ea typeface="Yu Mincho" panose="02020400000000000000" pitchFamily="18" charset="-128"/>
                <a:cs typeface="Arial" panose="020B0604020202020204" pitchFamily="34" charset="0"/>
              </a:rPr>
              <a:t>gubitak dodira s vlastitim identitetom</a:t>
            </a:r>
            <a:endParaRPr lang="en-GB" sz="2400" b="1" dirty="0">
              <a:solidFill>
                <a:schemeClr val="accent4"/>
              </a:solidFill>
              <a:latin typeface="+mn-lt"/>
              <a:ea typeface="Helvetica Neue"/>
              <a:cs typeface="Helvetica Neue"/>
              <a:sym typeface="Helvetica Neue"/>
            </a:endParaRPr>
          </a:p>
        </p:txBody>
      </p:sp>
      <p:sp>
        <p:nvSpPr>
          <p:cNvPr id="10" name="CasellaDiTesto 9">
            <a:extLst>
              <a:ext uri="{FF2B5EF4-FFF2-40B4-BE49-F238E27FC236}">
                <a16:creationId xmlns:a16="http://schemas.microsoft.com/office/drawing/2014/main" id="{A05B45AF-2DD4-DED5-41B0-E6D991731DBD}"/>
              </a:ext>
            </a:extLst>
          </p:cNvPr>
          <p:cNvSpPr txBox="1"/>
          <p:nvPr/>
        </p:nvSpPr>
        <p:spPr>
          <a:xfrm>
            <a:off x="1219200" y="7473279"/>
            <a:ext cx="7110262" cy="830997"/>
          </a:xfrm>
          <a:prstGeom prst="rect">
            <a:avLst/>
          </a:prstGeom>
          <a:noFill/>
        </p:spPr>
        <p:txBody>
          <a:bodyPr wrap="square">
            <a:spAutoFit/>
          </a:bodyPr>
          <a:lstStyle/>
          <a:p>
            <a:pPr marL="0" marR="0" lvl="0" indent="0" algn="just" rtl="0">
              <a:spcBef>
                <a:spcPts val="0"/>
              </a:spcBef>
              <a:spcAft>
                <a:spcPts val="0"/>
              </a:spcAft>
              <a:buNone/>
            </a:pPr>
            <a:r>
              <a:rPr lang="hr-HR" sz="2400" dirty="0">
                <a:effectLst/>
                <a:latin typeface="+mn-lt"/>
                <a:ea typeface="Yu Mincho" panose="02020400000000000000" pitchFamily="18" charset="-128"/>
                <a:cs typeface="Arial" panose="020B0604020202020204" pitchFamily="34" charset="0"/>
              </a:rPr>
              <a:t>Da biste </a:t>
            </a:r>
            <a:r>
              <a:rPr lang="hr-HR" sz="2400" b="1" dirty="0">
                <a:effectLst/>
                <a:latin typeface="+mn-lt"/>
                <a:ea typeface="Yu Mincho" panose="02020400000000000000" pitchFamily="18" charset="-128"/>
                <a:cs typeface="Arial" panose="020B0604020202020204" pitchFamily="34" charset="0"/>
              </a:rPr>
              <a:t>ublažili učinke</a:t>
            </a:r>
            <a:r>
              <a:rPr lang="hr-HR" sz="2400" dirty="0">
                <a:effectLst/>
                <a:latin typeface="+mn-lt"/>
                <a:ea typeface="Yu Mincho" panose="02020400000000000000" pitchFamily="18" charset="-128"/>
                <a:cs typeface="Arial" panose="020B0604020202020204" pitchFamily="34" charset="0"/>
              </a:rPr>
              <a:t> djelovanja na temelju FOMO-a, razmotrite sljedeće </a:t>
            </a:r>
            <a:r>
              <a:rPr lang="hr-HR" sz="2400" b="1" dirty="0">
                <a:effectLst/>
                <a:latin typeface="+mn-lt"/>
                <a:ea typeface="Yu Mincho" panose="02020400000000000000" pitchFamily="18" charset="-128"/>
                <a:cs typeface="Arial" panose="020B0604020202020204" pitchFamily="34" charset="0"/>
              </a:rPr>
              <a:t>smjernice:</a:t>
            </a:r>
            <a:endParaRPr lang="en-GB" sz="2400" dirty="0">
              <a:solidFill>
                <a:schemeClr val="accent4"/>
              </a:solidFill>
              <a:latin typeface="+mn-lt"/>
              <a:ea typeface="Helvetica Neue"/>
              <a:cs typeface="Helvetica Neue"/>
              <a:sym typeface="Helvetica Neue"/>
            </a:endParaRPr>
          </a:p>
        </p:txBody>
      </p:sp>
      <p:sp>
        <p:nvSpPr>
          <p:cNvPr id="11" name="Rettangolo con angoli arrotondati 10">
            <a:extLst>
              <a:ext uri="{FF2B5EF4-FFF2-40B4-BE49-F238E27FC236}">
                <a16:creationId xmlns:a16="http://schemas.microsoft.com/office/drawing/2014/main" id="{A4D8E2A9-0B1C-C1C2-6B49-7D05970FDE08}"/>
              </a:ext>
            </a:extLst>
          </p:cNvPr>
          <p:cNvSpPr/>
          <p:nvPr/>
        </p:nvSpPr>
        <p:spPr>
          <a:xfrm>
            <a:off x="8477220"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hr-HR" sz="2400" b="1" dirty="0">
                <a:solidFill>
                  <a:schemeClr val="tx1"/>
                </a:solidFill>
                <a:effectLst/>
                <a:ea typeface="Yu Mincho" panose="02020400000000000000" pitchFamily="18" charset="-128"/>
                <a:cs typeface="Arial" panose="020B0604020202020204" pitchFamily="34" charset="0"/>
              </a:rPr>
              <a:t>Postavite realna očekivanja</a:t>
            </a:r>
            <a:endParaRPr lang="hr-HR" sz="2000" dirty="0">
              <a:solidFill>
                <a:schemeClr val="tx1"/>
              </a:solidFill>
              <a:effectLst/>
              <a:ea typeface="Yu Mincho" panose="02020400000000000000" pitchFamily="18" charset="-128"/>
              <a:cs typeface="Arial" panose="020B0604020202020204" pitchFamily="34" charset="0"/>
            </a:endParaRPr>
          </a:p>
        </p:txBody>
      </p:sp>
      <p:sp>
        <p:nvSpPr>
          <p:cNvPr id="13" name="Rettangolo con angoli arrotondati 12">
            <a:extLst>
              <a:ext uri="{FF2B5EF4-FFF2-40B4-BE49-F238E27FC236}">
                <a16:creationId xmlns:a16="http://schemas.microsoft.com/office/drawing/2014/main" id="{782842A1-148E-2158-D7B2-5C592A6573AB}"/>
              </a:ext>
            </a:extLst>
          </p:cNvPr>
          <p:cNvSpPr/>
          <p:nvPr/>
        </p:nvSpPr>
        <p:spPr>
          <a:xfrm>
            <a:off x="12985052"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Uključite</a:t>
            </a:r>
            <a:r>
              <a:rPr lang="en-GB" sz="2400" b="1" dirty="0">
                <a:solidFill>
                  <a:schemeClr val="accent4"/>
                </a:solidFill>
              </a:rPr>
              <a:t> se u </a:t>
            </a:r>
            <a:r>
              <a:rPr lang="en-GB" sz="2400" b="1" dirty="0" err="1">
                <a:solidFill>
                  <a:schemeClr val="accent4"/>
                </a:solidFill>
              </a:rPr>
              <a:t>izvanmrežne</a:t>
            </a:r>
            <a:r>
              <a:rPr lang="en-GB" sz="2400" b="1" dirty="0">
                <a:solidFill>
                  <a:schemeClr val="accent4"/>
                </a:solidFill>
              </a:rPr>
              <a:t> </a:t>
            </a:r>
            <a:r>
              <a:rPr lang="en-GB" sz="2400" b="1" dirty="0" err="1">
                <a:solidFill>
                  <a:schemeClr val="accent4"/>
                </a:solidFill>
              </a:rPr>
              <a:t>aktivnosti</a:t>
            </a:r>
            <a:endParaRPr lang="en-GB" sz="2400" b="1" dirty="0">
              <a:solidFill>
                <a:schemeClr val="accent4"/>
              </a:solidFill>
            </a:endParaRPr>
          </a:p>
        </p:txBody>
      </p:sp>
      <p:sp>
        <p:nvSpPr>
          <p:cNvPr id="14" name="Rettangolo con angoli arrotondati 13">
            <a:extLst>
              <a:ext uri="{FF2B5EF4-FFF2-40B4-BE49-F238E27FC236}">
                <a16:creationId xmlns:a16="http://schemas.microsoft.com/office/drawing/2014/main" id="{07BF40E4-8303-A579-0702-F8F7410C91AC}"/>
              </a:ext>
            </a:extLst>
          </p:cNvPr>
          <p:cNvSpPr/>
          <p:nvPr/>
        </p:nvSpPr>
        <p:spPr>
          <a:xfrm>
            <a:off x="8477220" y="7989419"/>
            <a:ext cx="4325487" cy="12580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Koristite</a:t>
            </a:r>
            <a:r>
              <a:rPr lang="en-GB" sz="2400" b="1" dirty="0">
                <a:solidFill>
                  <a:schemeClr val="accent4"/>
                </a:solidFill>
              </a:rPr>
              <a:t> </a:t>
            </a:r>
            <a:r>
              <a:rPr lang="en-GB" sz="2400" b="1" dirty="0" err="1">
                <a:solidFill>
                  <a:schemeClr val="accent4"/>
                </a:solidFill>
              </a:rPr>
              <a:t>značajke</a:t>
            </a:r>
            <a:r>
              <a:rPr lang="en-GB" sz="2400" b="1" dirty="0">
                <a:solidFill>
                  <a:schemeClr val="accent4"/>
                </a:solidFill>
              </a:rPr>
              <a:t> (</a:t>
            </a:r>
            <a:r>
              <a:rPr lang="en-GB" sz="2400" b="1" dirty="0" err="1">
                <a:solidFill>
                  <a:schemeClr val="accent4"/>
                </a:solidFill>
              </a:rPr>
              <a:t>utišaj</a:t>
            </a:r>
            <a:r>
              <a:rPr lang="en-GB" sz="2400" b="1" dirty="0">
                <a:solidFill>
                  <a:schemeClr val="accent4"/>
                </a:solidFill>
              </a:rPr>
              <a:t> / </a:t>
            </a:r>
            <a:r>
              <a:rPr lang="en-GB" sz="2400" b="1" dirty="0" err="1">
                <a:solidFill>
                  <a:schemeClr val="accent4"/>
                </a:solidFill>
              </a:rPr>
              <a:t>prestani</a:t>
            </a:r>
            <a:r>
              <a:rPr lang="en-GB" sz="2400" b="1" dirty="0">
                <a:solidFill>
                  <a:schemeClr val="accent4"/>
                </a:solidFill>
              </a:rPr>
              <a:t> </a:t>
            </a:r>
            <a:r>
              <a:rPr lang="en-GB" sz="2400" b="1" dirty="0" err="1">
                <a:solidFill>
                  <a:schemeClr val="accent4"/>
                </a:solidFill>
              </a:rPr>
              <a:t>pratiti</a:t>
            </a:r>
            <a:r>
              <a:rPr lang="en-GB" sz="2400" b="1" dirty="0">
                <a:solidFill>
                  <a:schemeClr val="accent4"/>
                </a:solidFill>
              </a:rPr>
              <a:t>) </a:t>
            </a:r>
            <a:r>
              <a:rPr lang="en-GB" sz="2400" dirty="0">
                <a:solidFill>
                  <a:schemeClr val="accent4"/>
                </a:solidFill>
              </a:rPr>
              <a:t>da </a:t>
            </a:r>
            <a:r>
              <a:rPr lang="en-GB" sz="2400" dirty="0" err="1">
                <a:solidFill>
                  <a:schemeClr val="accent4"/>
                </a:solidFill>
              </a:rPr>
              <a:t>smanjite</a:t>
            </a:r>
            <a:r>
              <a:rPr lang="en-GB" sz="2400" dirty="0">
                <a:solidFill>
                  <a:schemeClr val="accent4"/>
                </a:solidFill>
              </a:rPr>
              <a:t> </a:t>
            </a:r>
            <a:r>
              <a:rPr lang="en-GB" sz="2400" dirty="0" err="1">
                <a:solidFill>
                  <a:schemeClr val="accent4"/>
                </a:solidFill>
              </a:rPr>
              <a:t>izloženost</a:t>
            </a:r>
            <a:endParaRPr lang="en-GB" sz="2400" dirty="0">
              <a:solidFill>
                <a:schemeClr val="accent4"/>
              </a:solidFill>
            </a:endParaRPr>
          </a:p>
        </p:txBody>
      </p:sp>
      <p:sp>
        <p:nvSpPr>
          <p:cNvPr id="15" name="Rettangolo con angoli arrotondati 14">
            <a:extLst>
              <a:ext uri="{FF2B5EF4-FFF2-40B4-BE49-F238E27FC236}">
                <a16:creationId xmlns:a16="http://schemas.microsoft.com/office/drawing/2014/main" id="{9AED26FB-4576-644F-377C-65BE7F4D6A84}"/>
              </a:ext>
            </a:extLst>
          </p:cNvPr>
          <p:cNvSpPr/>
          <p:nvPr/>
        </p:nvSpPr>
        <p:spPr>
          <a:xfrm>
            <a:off x="12985052" y="7989420"/>
            <a:ext cx="4325487" cy="12580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accent4"/>
                </a:solidFill>
              </a:rPr>
              <a:t>Vježbajte</a:t>
            </a:r>
            <a:r>
              <a:rPr lang="en-GB" sz="2400" b="1" dirty="0">
                <a:solidFill>
                  <a:schemeClr val="accent4"/>
                </a:solidFill>
              </a:rPr>
              <a:t> </a:t>
            </a:r>
            <a:r>
              <a:rPr lang="en-GB" sz="2400" b="1" dirty="0" err="1">
                <a:solidFill>
                  <a:schemeClr val="accent4"/>
                </a:solidFill>
              </a:rPr>
              <a:t>digitalnu</a:t>
            </a:r>
            <a:r>
              <a:rPr lang="en-GB" sz="2400" b="1" dirty="0">
                <a:solidFill>
                  <a:schemeClr val="accent4"/>
                </a:solidFill>
              </a:rPr>
              <a:t> </a:t>
            </a:r>
            <a:r>
              <a:rPr lang="en-GB" sz="2400" b="1" dirty="0" err="1">
                <a:solidFill>
                  <a:schemeClr val="accent4"/>
                </a:solidFill>
              </a:rPr>
              <a:t>detoksikaciju</a:t>
            </a:r>
            <a:r>
              <a:rPr lang="en-GB" sz="2400" b="1" dirty="0">
                <a:solidFill>
                  <a:schemeClr val="accent4"/>
                </a:solidFill>
              </a:rPr>
              <a:t>: </a:t>
            </a:r>
            <a:endParaRPr lang="hr-HR" sz="2400" b="1" dirty="0">
              <a:solidFill>
                <a:schemeClr val="accent4"/>
              </a:solidFill>
            </a:endParaRPr>
          </a:p>
          <a:p>
            <a:pPr algn="ctr"/>
            <a:r>
              <a:rPr lang="en-GB" sz="2400" dirty="0">
                <a:solidFill>
                  <a:schemeClr val="accent4"/>
                </a:solidFill>
              </a:rPr>
              <a:t>sati </a:t>
            </a:r>
            <a:r>
              <a:rPr lang="en-GB" sz="2400" dirty="0" err="1">
                <a:solidFill>
                  <a:schemeClr val="accent4"/>
                </a:solidFill>
              </a:rPr>
              <a:t>ili</a:t>
            </a:r>
            <a:r>
              <a:rPr lang="en-GB" sz="2400" dirty="0">
                <a:solidFill>
                  <a:schemeClr val="accent4"/>
                </a:solidFill>
              </a:rPr>
              <a:t> </a:t>
            </a:r>
            <a:r>
              <a:rPr lang="en-GB" sz="2400" dirty="0" err="1">
                <a:solidFill>
                  <a:schemeClr val="accent4"/>
                </a:solidFill>
              </a:rPr>
              <a:t>dani</a:t>
            </a:r>
            <a:r>
              <a:rPr lang="en-GB" sz="2400" dirty="0">
                <a:solidFill>
                  <a:schemeClr val="accent4"/>
                </a:solidFill>
              </a:rPr>
              <a:t> bez </a:t>
            </a:r>
            <a:r>
              <a:rPr lang="en-GB" sz="2400" dirty="0" err="1">
                <a:solidFill>
                  <a:schemeClr val="accent4"/>
                </a:solidFill>
              </a:rPr>
              <a:t>tehnologije</a:t>
            </a:r>
            <a:endParaRPr lang="en-GB" sz="2400" dirty="0">
              <a:solidFill>
                <a:schemeClr val="accent4"/>
              </a:solidFill>
            </a:endParaRPr>
          </a:p>
        </p:txBody>
      </p:sp>
    </p:spTree>
    <p:extLst>
      <p:ext uri="{BB962C8B-B14F-4D97-AF65-F5344CB8AC3E}">
        <p14:creationId xmlns:p14="http://schemas.microsoft.com/office/powerpoint/2010/main" val="48713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5196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Smjernice</a:t>
            </a:r>
            <a:r>
              <a:rPr lang="en-GB" sz="2800" b="1" dirty="0">
                <a:solidFill>
                  <a:srgbClr val="58CDFC"/>
                </a:solidFill>
                <a:latin typeface="+mn-lt"/>
                <a:ea typeface="Helvetica Neue"/>
                <a:cs typeface="Helvetica Neue"/>
                <a:sym typeface="Helvetica Neue"/>
              </a:rPr>
              <a:t> za </a:t>
            </a:r>
            <a:r>
              <a:rPr lang="en-GB" sz="2800" b="1" dirty="0" err="1">
                <a:solidFill>
                  <a:srgbClr val="58CDFC"/>
                </a:solidFill>
                <a:latin typeface="+mn-lt"/>
                <a:ea typeface="Helvetica Neue"/>
                <a:cs typeface="Helvetica Neue"/>
                <a:sym typeface="Helvetica Neue"/>
              </a:rPr>
              <a:t>prakticiranje</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pažljivog</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odgovornog</a:t>
            </a:r>
            <a:r>
              <a:rPr lang="en-GB" sz="2800" b="1" dirty="0">
                <a:solidFill>
                  <a:srgbClr val="58CDFC"/>
                </a:solidFill>
                <a:latin typeface="+mn-lt"/>
                <a:ea typeface="Helvetica Neue"/>
                <a:cs typeface="Helvetica Neue"/>
                <a:sym typeface="Helvetica Neue"/>
              </a:rPr>
              <a:t> online </a:t>
            </a:r>
            <a:r>
              <a:rPr lang="en-GB" sz="2800" b="1" dirty="0" err="1">
                <a:solidFill>
                  <a:srgbClr val="58CDFC"/>
                </a:solidFill>
                <a:latin typeface="+mn-lt"/>
                <a:ea typeface="Helvetica Neue"/>
                <a:cs typeface="Helvetica Neue"/>
                <a:sym typeface="Helvetica Neue"/>
              </a:rPr>
              <a:t>angažmana</a:t>
            </a:r>
            <a:r>
              <a:rPr lang="en-GB" sz="2800" b="1" dirty="0">
                <a:solidFill>
                  <a:srgbClr val="58CDFC"/>
                </a:solidFill>
                <a:latin typeface="+mn-lt"/>
                <a:ea typeface="Helvetica Neue"/>
                <a:cs typeface="Helvetica Neue"/>
                <a:sym typeface="Helvetica Neue"/>
              </a:rPr>
              <a:t> </a:t>
            </a:r>
          </a:p>
          <a:p>
            <a:pPr marL="0" marR="0" lvl="0" indent="0" algn="just" rtl="0">
              <a:spcBef>
                <a:spcPts val="0"/>
              </a:spcBef>
              <a:spcAft>
                <a:spcPts val="0"/>
              </a:spcAft>
              <a:buNone/>
            </a:pPr>
            <a:endParaRPr lang="en-GB" sz="2400" b="1" dirty="0">
              <a:solidFill>
                <a:srgbClr val="00CCFF"/>
              </a:solidFill>
              <a:latin typeface="+mn-lt"/>
              <a:ea typeface="Helvetica Neue"/>
              <a:cs typeface="Helvetica Neue"/>
              <a:sym typeface="Helvetica Neue"/>
            </a:endParaRPr>
          </a:p>
          <a:p>
            <a:pPr algn="just">
              <a:lnSpc>
                <a:spcPct val="107000"/>
              </a:lnSpc>
              <a:spcAft>
                <a:spcPts val="800"/>
              </a:spcAft>
            </a:pPr>
            <a:r>
              <a:rPr lang="hr-HR" sz="2400" b="1" dirty="0">
                <a:solidFill>
                  <a:srgbClr val="58CDFC"/>
                </a:solidFill>
                <a:effectLst/>
                <a:latin typeface="+mn-lt"/>
                <a:ea typeface="Yu Mincho" panose="02020400000000000000" pitchFamily="18" charset="-128"/>
                <a:cs typeface="Arial" panose="020B0604020202020204" pitchFamily="34" charset="0"/>
              </a:rPr>
              <a:t>Dijeljenje lažnih vijesti</a:t>
            </a:r>
            <a:endParaRPr lang="hr-HR" sz="2400" dirty="0">
              <a:effectLst/>
              <a:latin typeface="+mn-lt"/>
              <a:ea typeface="Yu Mincho" panose="02020400000000000000" pitchFamily="18" charset="-128"/>
              <a:cs typeface="Arial" panose="020B0604020202020204" pitchFamily="34" charset="0"/>
            </a:endParaRPr>
          </a:p>
          <a:p>
            <a:pPr algn="just">
              <a:lnSpc>
                <a:spcPct val="107000"/>
              </a:lnSpc>
              <a:spcAft>
                <a:spcPts val="800"/>
              </a:spcAft>
            </a:pPr>
            <a:r>
              <a:rPr lang="hr-HR" sz="2400" dirty="0">
                <a:solidFill>
                  <a:srgbClr val="000000"/>
                </a:solidFill>
                <a:effectLst/>
                <a:latin typeface="+mn-lt"/>
                <a:ea typeface="Yu Mincho" panose="02020400000000000000" pitchFamily="18" charset="-128"/>
                <a:cs typeface="Arial" panose="020B0604020202020204" pitchFamily="34" charset="0"/>
              </a:rPr>
              <a:t>To dovodi i do </a:t>
            </a:r>
            <a:r>
              <a:rPr lang="hr-HR" sz="2400" b="1" dirty="0">
                <a:solidFill>
                  <a:srgbClr val="000000"/>
                </a:solidFill>
                <a:effectLst/>
                <a:latin typeface="+mn-lt"/>
                <a:ea typeface="Yu Mincho" panose="02020400000000000000" pitchFamily="18" charset="-128"/>
                <a:cs typeface="Arial" panose="020B0604020202020204" pitchFamily="34" charset="0"/>
              </a:rPr>
              <a:t>ukupnog porasta dezinformacija</a:t>
            </a:r>
            <a:r>
              <a:rPr lang="hr-HR" sz="2400" dirty="0">
                <a:solidFill>
                  <a:srgbClr val="000000"/>
                </a:solidFill>
                <a:effectLst/>
                <a:latin typeface="+mn-lt"/>
                <a:ea typeface="Yu Mincho" panose="02020400000000000000" pitchFamily="18" charset="-128"/>
                <a:cs typeface="Arial" panose="020B0604020202020204" pitchFamily="34" charset="0"/>
              </a:rPr>
              <a:t> (gdje FOMO ima najveći utjecaj) i </a:t>
            </a:r>
            <a:r>
              <a:rPr lang="hr-HR" sz="2400" b="1" dirty="0">
                <a:solidFill>
                  <a:srgbClr val="000000"/>
                </a:solidFill>
                <a:effectLst/>
                <a:latin typeface="+mn-lt"/>
                <a:ea typeface="Yu Mincho" panose="02020400000000000000" pitchFamily="18" charset="-128"/>
                <a:cs typeface="Arial" panose="020B0604020202020204" pitchFamily="34" charset="0"/>
              </a:rPr>
              <a:t>štete osobnom ugledu</a:t>
            </a:r>
            <a:r>
              <a:rPr lang="hr-HR" sz="2400" dirty="0">
                <a:solidFill>
                  <a:srgbClr val="000000"/>
                </a:solidFill>
                <a:effectLst/>
                <a:latin typeface="+mn-lt"/>
                <a:ea typeface="Yu Mincho" panose="02020400000000000000" pitchFamily="18" charset="-128"/>
                <a:cs typeface="Arial" panose="020B0604020202020204" pitchFamily="34" charset="0"/>
              </a:rPr>
              <a:t> (mrežni ugled kao dio digitalnog identiteta).</a:t>
            </a:r>
            <a:endParaRPr lang="hr-HR" sz="2400" dirty="0">
              <a:effectLst/>
              <a:latin typeface="+mn-lt"/>
              <a:ea typeface="Yu Mincho" panose="02020400000000000000" pitchFamily="18" charset="-128"/>
              <a:cs typeface="Arial" panose="020B0604020202020204" pitchFamily="34" charset="0"/>
            </a:endParaRPr>
          </a:p>
          <a:p>
            <a:pPr algn="just">
              <a:lnSpc>
                <a:spcPct val="107000"/>
              </a:lnSpc>
              <a:spcAft>
                <a:spcPts val="800"/>
              </a:spcAft>
            </a:pPr>
            <a:r>
              <a:rPr lang="hr-HR" sz="2400" dirty="0">
                <a:solidFill>
                  <a:srgbClr val="000000"/>
                </a:solidFill>
                <a:effectLst/>
                <a:latin typeface="+mn-lt"/>
                <a:ea typeface="Yu Mincho" panose="02020400000000000000" pitchFamily="18" charset="-128"/>
                <a:cs typeface="Arial" panose="020B0604020202020204" pitchFamily="34" charset="0"/>
              </a:rPr>
              <a:t> Važno je </a:t>
            </a:r>
            <a:r>
              <a:rPr lang="hr-HR" sz="2400" b="1" dirty="0">
                <a:solidFill>
                  <a:srgbClr val="000000"/>
                </a:solidFill>
                <a:effectLst/>
                <a:latin typeface="+mn-lt"/>
                <a:ea typeface="Yu Mincho" panose="02020400000000000000" pitchFamily="18" charset="-128"/>
                <a:cs typeface="Arial" panose="020B0604020202020204" pitchFamily="34" charset="0"/>
              </a:rPr>
              <a:t>provjeriti informacije prije nego što ih podijelite na internetu</a:t>
            </a:r>
            <a:r>
              <a:rPr lang="hr-HR" sz="2400" dirty="0">
                <a:solidFill>
                  <a:srgbClr val="000000"/>
                </a:solidFill>
                <a:effectLst/>
                <a:latin typeface="+mn-lt"/>
                <a:ea typeface="Yu Mincho" panose="02020400000000000000" pitchFamily="18" charset="-128"/>
                <a:cs typeface="Arial" panose="020B0604020202020204" pitchFamily="34" charset="0"/>
              </a:rPr>
              <a:t> </a:t>
            </a:r>
            <a:r>
              <a:rPr lang="hr-HR" sz="2400" dirty="0">
                <a:solidFill>
                  <a:srgbClr val="000000"/>
                </a:solidFill>
                <a:effectLst/>
                <a:latin typeface="+mn-lt"/>
                <a:ea typeface="Yu Mincho" panose="02020400000000000000" pitchFamily="18" charset="-128"/>
                <a:cs typeface="Arial" panose="020B0604020202020204" pitchFamily="34" charset="0"/>
                <a:sym typeface="Wingdings" panose="05000000000000000000" pitchFamily="2" charset="2"/>
              </a:rPr>
              <a:t></a:t>
            </a:r>
            <a:r>
              <a:rPr lang="hr-HR" sz="2400" dirty="0">
                <a:solidFill>
                  <a:srgbClr val="000000"/>
                </a:solidFill>
                <a:effectLst/>
                <a:latin typeface="+mn-lt"/>
                <a:ea typeface="Yu Mincho" panose="02020400000000000000" pitchFamily="18" charset="-128"/>
                <a:cs typeface="Arial" panose="020B0604020202020204" pitchFamily="34" charset="0"/>
              </a:rPr>
              <a:t> </a:t>
            </a:r>
            <a:r>
              <a:rPr lang="hr-HR" sz="2400" b="1" dirty="0">
                <a:solidFill>
                  <a:srgbClr val="58CDFC"/>
                </a:solidFill>
                <a:effectLst/>
                <a:latin typeface="+mn-lt"/>
                <a:ea typeface="Yu Mincho" panose="02020400000000000000" pitchFamily="18" charset="-128"/>
                <a:cs typeface="Arial" panose="020B0604020202020204" pitchFamily="34" charset="0"/>
              </a:rPr>
              <a:t>provjeravanje činjenica</a:t>
            </a:r>
            <a:endParaRPr lang="hr-HR" sz="2400" dirty="0">
              <a:effectLst/>
              <a:latin typeface="+mn-lt"/>
              <a:ea typeface="Yu Mincho" panose="02020400000000000000" pitchFamily="18" charset="-128"/>
              <a:cs typeface="Arial" panose="020B0604020202020204" pitchFamily="34" charset="0"/>
            </a:endParaRPr>
          </a:p>
          <a:p>
            <a:pPr algn="just"/>
            <a:r>
              <a:rPr lang="hr-HR" sz="2400" dirty="0">
                <a:effectLst/>
                <a:latin typeface="+mn-lt"/>
                <a:ea typeface="Yu Mincho" panose="02020400000000000000" pitchFamily="18" charset="-128"/>
                <a:cs typeface="Arial" panose="020B0604020202020204" pitchFamily="34" charset="0"/>
              </a:rPr>
              <a:t>Provjera činjenica uključuje </a:t>
            </a:r>
            <a:r>
              <a:rPr lang="hr-HR" sz="2400" b="1" dirty="0">
                <a:effectLst/>
                <a:latin typeface="+mn-lt"/>
                <a:ea typeface="Yu Mincho" panose="02020400000000000000" pitchFamily="18" charset="-128"/>
                <a:cs typeface="Arial" panose="020B0604020202020204" pitchFamily="34" charset="0"/>
              </a:rPr>
              <a:t>procjenu izvora</a:t>
            </a:r>
            <a:r>
              <a:rPr lang="hr-HR" sz="2400" dirty="0">
                <a:effectLst/>
                <a:latin typeface="+mn-lt"/>
                <a:ea typeface="Yu Mincho" panose="02020400000000000000" pitchFamily="18" charset="-128"/>
                <a:cs typeface="Arial" panose="020B0604020202020204" pitchFamily="34" charset="0"/>
              </a:rPr>
              <a:t> uzimajući u obzir njegovu vjerodostojnost i provjeru jesu li slične informacije objavile renomirane novinske kuće. Evo </a:t>
            </a:r>
            <a:r>
              <a:rPr lang="hr-HR" sz="2400" b="1" dirty="0">
                <a:effectLst/>
                <a:latin typeface="+mn-lt"/>
                <a:ea typeface="Yu Mincho" panose="02020400000000000000" pitchFamily="18" charset="-128"/>
                <a:cs typeface="Arial" panose="020B0604020202020204" pitchFamily="34" charset="0"/>
              </a:rPr>
              <a:t>dva praktična alata</a:t>
            </a:r>
            <a:r>
              <a:rPr lang="hr-HR" sz="2400" dirty="0">
                <a:effectLst/>
                <a:latin typeface="+mn-lt"/>
                <a:ea typeface="Yu Mincho" panose="02020400000000000000" pitchFamily="18" charset="-128"/>
                <a:cs typeface="Arial" panose="020B0604020202020204" pitchFamily="34" charset="0"/>
              </a:rPr>
              <a:t> za provjeru činjenica</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 </a:t>
            </a:r>
            <a:r>
              <a:rPr lang="en-GB" sz="4800" b="1" dirty="0" err="1">
                <a:solidFill>
                  <a:schemeClr val="accent4"/>
                </a:solidFill>
                <a:latin typeface="+mn-lt"/>
                <a:ea typeface="Helvetica Neue"/>
                <a:cs typeface="Helvetica Neue"/>
                <a:sym typeface="Helvetica Neue"/>
              </a:rPr>
              <a:t>Prakticiranje</a:t>
            </a:r>
            <a:r>
              <a:rPr lang="en-GB" sz="4800" b="1" dirty="0">
                <a:solidFill>
                  <a:schemeClr val="accent4"/>
                </a:solidFill>
                <a:latin typeface="+mn-lt"/>
                <a:ea typeface="Helvetica Neue"/>
                <a:cs typeface="Helvetica Neue"/>
                <a:sym typeface="Helvetica Neue"/>
              </a:rPr>
              <a:t> </a:t>
            </a:r>
            <a:r>
              <a:rPr lang="en-GB" sz="4800" b="1" dirty="0" err="1">
                <a:solidFill>
                  <a:schemeClr val="accent4"/>
                </a:solidFill>
                <a:latin typeface="+mn-lt"/>
                <a:ea typeface="Helvetica Neue"/>
                <a:cs typeface="Helvetica Neue"/>
                <a:sym typeface="Helvetica Neue"/>
              </a:rPr>
              <a:t>odgovornog</a:t>
            </a:r>
            <a:r>
              <a:rPr lang="en-GB" sz="4800" b="1" dirty="0">
                <a:solidFill>
                  <a:schemeClr val="accent4"/>
                </a:solidFill>
                <a:latin typeface="+mn-lt"/>
                <a:ea typeface="Helvetica Neue"/>
                <a:cs typeface="Helvetica Neue"/>
                <a:sym typeface="Helvetica Neue"/>
              </a:rPr>
              <a:t> online </a:t>
            </a:r>
            <a:r>
              <a:rPr lang="en-GB" sz="4800" b="1" dirty="0" err="1">
                <a:solidFill>
                  <a:schemeClr val="accent4"/>
                </a:solidFill>
                <a:latin typeface="+mn-lt"/>
                <a:ea typeface="Helvetica Neue"/>
                <a:cs typeface="Helvetica Neue"/>
                <a:sym typeface="Helvetica Neue"/>
              </a:rPr>
              <a:t>ponašanja</a:t>
            </a:r>
            <a:endParaRPr lang="en-GB" sz="48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310050E-4BB5-8D93-80EF-34FD2E27E036}"/>
              </a:ext>
            </a:extLst>
          </p:cNvPr>
          <p:cNvSpPr/>
          <p:nvPr/>
        </p:nvSpPr>
        <p:spPr>
          <a:xfrm>
            <a:off x="9437724" y="6681863"/>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hlinkClick r:id="rId3">
                  <a:extLst>
                    <a:ext uri="{A12FA001-AC4F-418D-AE19-62706E023703}">
                      <ahyp:hlinkClr xmlns:ahyp="http://schemas.microsoft.com/office/drawing/2018/hyperlinkcolor" val="tx"/>
                    </a:ext>
                  </a:extLst>
                </a:hlinkClick>
              </a:rPr>
              <a:t>BUFALE.net</a:t>
            </a:r>
            <a:r>
              <a:rPr lang="en-GB" sz="2400" b="1" dirty="0">
                <a:solidFill>
                  <a:schemeClr val="accent4"/>
                </a:solidFill>
              </a:rPr>
              <a:t> – </a:t>
            </a:r>
            <a:r>
              <a:rPr lang="hr-HR" sz="2400" b="1" dirty="0">
                <a:solidFill>
                  <a:schemeClr val="accent4"/>
                </a:solidFill>
              </a:rPr>
              <a:t>Italija</a:t>
            </a:r>
            <a:endParaRPr lang="en-GB" sz="2400" b="1" dirty="0">
              <a:solidFill>
                <a:schemeClr val="accent4"/>
              </a:solidFill>
            </a:endParaRPr>
          </a:p>
        </p:txBody>
      </p:sp>
      <p:sp>
        <p:nvSpPr>
          <p:cNvPr id="6" name="Rettangolo con angoli arrotondati 5">
            <a:extLst>
              <a:ext uri="{FF2B5EF4-FFF2-40B4-BE49-F238E27FC236}">
                <a16:creationId xmlns:a16="http://schemas.microsoft.com/office/drawing/2014/main" id="{0E86B485-D42E-FC9D-69B7-28251E2AA2DF}"/>
              </a:ext>
            </a:extLst>
          </p:cNvPr>
          <p:cNvSpPr/>
          <p:nvPr/>
        </p:nvSpPr>
        <p:spPr>
          <a:xfrm>
            <a:off x="2490384" y="6681862"/>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Google </a:t>
            </a:r>
            <a:r>
              <a:rPr lang="en-GB" sz="2400" b="1" dirty="0" err="1">
                <a:solidFill>
                  <a:schemeClr val="accent4"/>
                </a:solidFill>
              </a:rPr>
              <a:t>alati</a:t>
            </a:r>
            <a:r>
              <a:rPr lang="en-GB" sz="2400" b="1" dirty="0">
                <a:solidFill>
                  <a:schemeClr val="accent4"/>
                </a:solidFill>
              </a:rPr>
              <a:t> za </a:t>
            </a:r>
            <a:r>
              <a:rPr lang="en-GB" sz="2400" b="1" dirty="0" err="1">
                <a:solidFill>
                  <a:schemeClr val="accent4"/>
                </a:solidFill>
              </a:rPr>
              <a:t>provjeru</a:t>
            </a:r>
            <a:r>
              <a:rPr lang="en-GB" sz="2400" b="1" dirty="0">
                <a:solidFill>
                  <a:schemeClr val="accent4"/>
                </a:solidFill>
              </a:rPr>
              <a:t> </a:t>
            </a:r>
            <a:r>
              <a:rPr lang="en-GB" sz="2400" b="1" dirty="0" err="1">
                <a:solidFill>
                  <a:schemeClr val="accent4"/>
                </a:solidFill>
              </a:rPr>
              <a:t>činjenica</a:t>
            </a:r>
            <a:endParaRPr lang="en-GB" sz="2400" b="1" dirty="0">
              <a:solidFill>
                <a:schemeClr val="accent4"/>
              </a:solidFill>
            </a:endParaRPr>
          </a:p>
        </p:txBody>
      </p:sp>
      <p:sp>
        <p:nvSpPr>
          <p:cNvPr id="7" name="CasellaDiTesto 6">
            <a:extLst>
              <a:ext uri="{FF2B5EF4-FFF2-40B4-BE49-F238E27FC236}">
                <a16:creationId xmlns:a16="http://schemas.microsoft.com/office/drawing/2014/main" id="{56A2BF9E-0371-1A79-E21C-689ADA1B320E}"/>
              </a:ext>
            </a:extLst>
          </p:cNvPr>
          <p:cNvSpPr txBox="1"/>
          <p:nvPr/>
        </p:nvSpPr>
        <p:spPr>
          <a:xfrm rot="10800000" flipV="1">
            <a:off x="9437724" y="7385006"/>
            <a:ext cx="6653616" cy="1200329"/>
          </a:xfrm>
          <a:prstGeom prst="rect">
            <a:avLst/>
          </a:prstGeom>
          <a:noFill/>
        </p:spPr>
        <p:txBody>
          <a:bodyPr wrap="square" rtlCol="0">
            <a:spAutoFit/>
          </a:bodyPr>
          <a:lstStyle/>
          <a:p>
            <a:pPr algn="just"/>
            <a:r>
              <a:rPr lang="en-GB" sz="2400" dirty="0"/>
              <a:t>Web </a:t>
            </a:r>
            <a:r>
              <a:rPr lang="en-GB" sz="2400" dirty="0" err="1"/>
              <a:t>stranica</a:t>
            </a:r>
            <a:r>
              <a:rPr lang="en-GB" sz="2400" dirty="0"/>
              <a:t> za </a:t>
            </a:r>
            <a:r>
              <a:rPr lang="en-GB" sz="2400" dirty="0" err="1"/>
              <a:t>provjeru</a:t>
            </a:r>
            <a:r>
              <a:rPr lang="en-GB" sz="2400" dirty="0"/>
              <a:t> </a:t>
            </a:r>
            <a:r>
              <a:rPr lang="en-GB" sz="2400" dirty="0" err="1"/>
              <a:t>činjenica</a:t>
            </a:r>
            <a:r>
              <a:rPr lang="en-GB" sz="2400" dirty="0"/>
              <a:t> </a:t>
            </a:r>
            <a:r>
              <a:rPr lang="en-GB" sz="2400" dirty="0" err="1"/>
              <a:t>koja</a:t>
            </a:r>
            <a:r>
              <a:rPr lang="en-GB" sz="2400" dirty="0"/>
              <a:t> se </a:t>
            </a:r>
            <a:r>
              <a:rPr lang="en-GB" sz="2400" dirty="0" err="1"/>
              <a:t>fokusira</a:t>
            </a:r>
            <a:r>
              <a:rPr lang="en-GB" sz="2400" dirty="0"/>
              <a:t> na </a:t>
            </a:r>
            <a:r>
              <a:rPr lang="en-GB" sz="2400" dirty="0" err="1"/>
              <a:t>razotkrivanje</a:t>
            </a:r>
            <a:r>
              <a:rPr lang="en-GB" sz="2400" dirty="0"/>
              <a:t> </a:t>
            </a:r>
            <a:r>
              <a:rPr lang="en-GB" sz="2400" dirty="0" err="1"/>
              <a:t>lažnih</a:t>
            </a:r>
            <a:r>
              <a:rPr lang="en-GB" sz="2400" dirty="0"/>
              <a:t> </a:t>
            </a:r>
            <a:r>
              <a:rPr lang="en-GB" sz="2400" dirty="0" err="1"/>
              <a:t>informacija</a:t>
            </a:r>
            <a:r>
              <a:rPr lang="en-GB" sz="2400" dirty="0"/>
              <a:t> i </a:t>
            </a:r>
            <a:r>
              <a:rPr lang="en-GB" sz="2400" dirty="0" err="1"/>
              <a:t>prijevara</a:t>
            </a:r>
            <a:r>
              <a:rPr lang="en-GB" sz="2400" dirty="0"/>
              <a:t> </a:t>
            </a:r>
            <a:r>
              <a:rPr lang="en-GB" sz="2400" dirty="0" err="1"/>
              <a:t>koje</a:t>
            </a:r>
            <a:r>
              <a:rPr lang="en-GB" sz="2400" dirty="0"/>
              <a:t> </a:t>
            </a:r>
            <a:r>
              <a:rPr lang="en-GB" sz="2400" dirty="0" err="1"/>
              <a:t>kruže</a:t>
            </a:r>
            <a:r>
              <a:rPr lang="en-GB" sz="2400" dirty="0"/>
              <a:t> </a:t>
            </a:r>
            <a:r>
              <a:rPr lang="en-GB" sz="2400" dirty="0" err="1"/>
              <a:t>internetom</a:t>
            </a:r>
            <a:r>
              <a:rPr lang="en-GB" sz="2400" dirty="0"/>
              <a:t>.</a:t>
            </a:r>
          </a:p>
        </p:txBody>
      </p:sp>
      <p:sp>
        <p:nvSpPr>
          <p:cNvPr id="8" name="CasellaDiTesto 7">
            <a:extLst>
              <a:ext uri="{FF2B5EF4-FFF2-40B4-BE49-F238E27FC236}">
                <a16:creationId xmlns:a16="http://schemas.microsoft.com/office/drawing/2014/main" id="{07B9F54F-D6B0-420E-2E03-BDA82423F289}"/>
              </a:ext>
            </a:extLst>
          </p:cNvPr>
          <p:cNvSpPr txBox="1"/>
          <p:nvPr/>
        </p:nvSpPr>
        <p:spPr>
          <a:xfrm rot="10800000" flipV="1">
            <a:off x="2490384" y="7321943"/>
            <a:ext cx="6653616" cy="1938992"/>
          </a:xfrm>
          <a:prstGeom prst="rect">
            <a:avLst/>
          </a:prstGeom>
          <a:noFill/>
        </p:spPr>
        <p:txBody>
          <a:bodyPr wrap="square" rtlCol="0">
            <a:spAutoFit/>
          </a:bodyPr>
          <a:lstStyle/>
          <a:p>
            <a:pPr algn="just"/>
            <a:r>
              <a:rPr lang="en-GB" sz="2400" dirty="0" err="1"/>
              <a:t>Omogućuje</a:t>
            </a:r>
            <a:r>
              <a:rPr lang="en-GB" sz="2400" dirty="0"/>
              <a:t> </a:t>
            </a:r>
            <a:r>
              <a:rPr lang="en-GB" sz="2400" dirty="0" err="1"/>
              <a:t>vam</a:t>
            </a:r>
            <a:r>
              <a:rPr lang="en-GB" sz="2400" dirty="0"/>
              <a:t> da </a:t>
            </a:r>
            <a:r>
              <a:rPr lang="en-GB" sz="2400" dirty="0" err="1"/>
              <a:t>istražite</a:t>
            </a:r>
            <a:r>
              <a:rPr lang="en-GB" sz="2400" dirty="0"/>
              <a:t> </a:t>
            </a:r>
            <a:r>
              <a:rPr lang="en-GB" sz="2400" dirty="0" err="1"/>
              <a:t>lažne</a:t>
            </a:r>
            <a:r>
              <a:rPr lang="en-GB" sz="2400" dirty="0"/>
              <a:t> </a:t>
            </a:r>
            <a:r>
              <a:rPr lang="en-GB" sz="2400" dirty="0" err="1"/>
              <a:t>vijesti</a:t>
            </a:r>
            <a:r>
              <a:rPr lang="en-GB" sz="2400" dirty="0"/>
              <a:t> </a:t>
            </a:r>
            <a:r>
              <a:rPr lang="en-GB" sz="2400" dirty="0" err="1"/>
              <a:t>pretraživanjem</a:t>
            </a:r>
            <a:r>
              <a:rPr lang="en-GB" sz="2400" dirty="0"/>
              <a:t> po </a:t>
            </a:r>
            <a:r>
              <a:rPr lang="en-GB" sz="2400" dirty="0" err="1"/>
              <a:t>ključnim</a:t>
            </a:r>
            <a:r>
              <a:rPr lang="en-GB" sz="2400" dirty="0"/>
              <a:t> </a:t>
            </a:r>
            <a:r>
              <a:rPr lang="en-GB" sz="2400" dirty="0" err="1"/>
              <a:t>riječima</a:t>
            </a:r>
            <a:r>
              <a:rPr lang="en-GB" sz="2400" dirty="0"/>
              <a:t>.</a:t>
            </a:r>
            <a:r>
              <a:rPr lang="hr-HR" sz="2400" dirty="0"/>
              <a:t> </a:t>
            </a:r>
            <a:r>
              <a:rPr lang="en-GB" sz="2400" dirty="0"/>
              <a:t>Ima </a:t>
            </a:r>
            <a:r>
              <a:rPr lang="en-GB" sz="2400" dirty="0" err="1"/>
              <a:t>odjeljak</a:t>
            </a:r>
            <a:r>
              <a:rPr lang="en-GB" sz="2400" dirty="0"/>
              <a:t> pod </a:t>
            </a:r>
            <a:r>
              <a:rPr lang="en-GB" sz="2400" dirty="0" err="1"/>
              <a:t>nazivom</a:t>
            </a:r>
            <a:r>
              <a:rPr lang="en-GB" sz="2400" dirty="0"/>
              <a:t> '</a:t>
            </a:r>
            <a:r>
              <a:rPr lang="en-GB" sz="2400" dirty="0" err="1"/>
              <a:t>nedavne</a:t>
            </a:r>
            <a:r>
              <a:rPr lang="en-GB" sz="2400" dirty="0"/>
              <a:t> </a:t>
            </a:r>
            <a:r>
              <a:rPr lang="en-GB" sz="2400" dirty="0" err="1"/>
              <a:t>provjere</a:t>
            </a:r>
            <a:r>
              <a:rPr lang="en-GB" sz="2400" dirty="0"/>
              <a:t> </a:t>
            </a:r>
            <a:r>
              <a:rPr lang="en-GB" sz="2400" dirty="0" err="1"/>
              <a:t>činjenica</a:t>
            </a:r>
            <a:r>
              <a:rPr lang="en-GB" sz="2400" dirty="0"/>
              <a:t>' </a:t>
            </a:r>
            <a:r>
              <a:rPr lang="en-GB" sz="2400" dirty="0" err="1"/>
              <a:t>gdje</a:t>
            </a:r>
            <a:r>
              <a:rPr lang="en-GB" sz="2400" dirty="0"/>
              <a:t> </a:t>
            </a:r>
            <a:r>
              <a:rPr lang="en-GB" sz="2400" dirty="0" err="1"/>
              <a:t>možete</a:t>
            </a:r>
            <a:r>
              <a:rPr lang="en-GB" sz="2400" dirty="0"/>
              <a:t> </a:t>
            </a:r>
            <a:r>
              <a:rPr lang="en-GB" sz="2400" dirty="0" err="1"/>
              <a:t>pronaći</a:t>
            </a:r>
            <a:r>
              <a:rPr lang="en-GB" sz="2400" dirty="0"/>
              <a:t> 	</a:t>
            </a:r>
            <a:r>
              <a:rPr lang="en-GB" sz="2400" dirty="0" err="1"/>
              <a:t>najnovije</a:t>
            </a:r>
            <a:r>
              <a:rPr lang="en-GB" sz="2400" dirty="0"/>
              <a:t> </a:t>
            </a:r>
            <a:r>
              <a:rPr lang="en-GB" sz="2400" dirty="0" err="1"/>
              <a:t>vijesti</a:t>
            </a:r>
            <a:r>
              <a:rPr lang="en-GB" sz="2400" dirty="0"/>
              <a:t> za </a:t>
            </a:r>
            <a:r>
              <a:rPr lang="en-GB" sz="2400" dirty="0" err="1"/>
              <a:t>koje</a:t>
            </a:r>
            <a:r>
              <a:rPr lang="en-GB" sz="2400" dirty="0"/>
              <a:t> je </a:t>
            </a:r>
            <a:r>
              <a:rPr lang="en-GB" sz="2400" dirty="0" err="1"/>
              <a:t>već</a:t>
            </a:r>
            <a:r>
              <a:rPr lang="en-GB" sz="2400" dirty="0"/>
              <a:t> </a:t>
            </a:r>
            <a:r>
              <a:rPr lang="en-GB" sz="2400" dirty="0" err="1"/>
              <a:t>potvrđeno</a:t>
            </a:r>
            <a:r>
              <a:rPr lang="en-GB" sz="2400" dirty="0"/>
              <a:t> da </a:t>
            </a:r>
            <a:r>
              <a:rPr lang="en-GB" sz="2400" dirty="0" err="1"/>
              <a:t>su</a:t>
            </a:r>
            <a:r>
              <a:rPr lang="en-GB" sz="2400" dirty="0"/>
              <a:t> </a:t>
            </a:r>
            <a:r>
              <a:rPr lang="en-GB" sz="2400" dirty="0" err="1"/>
              <a:t>lažne</a:t>
            </a:r>
            <a:r>
              <a:rPr lang="en-GB" sz="2400" dirty="0"/>
              <a:t>.</a:t>
            </a:r>
          </a:p>
        </p:txBody>
      </p:sp>
    </p:spTree>
    <p:extLst>
      <p:ext uri="{BB962C8B-B14F-4D97-AF65-F5344CB8AC3E}">
        <p14:creationId xmlns:p14="http://schemas.microsoft.com/office/powerpoint/2010/main" val="69711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rgbClr val="00CCFF"/>
                </a:solidFill>
                <a:latin typeface="+mn-lt"/>
                <a:ea typeface="Helvetica Neue"/>
                <a:cs typeface="Helvetica Neue"/>
                <a:sym typeface="Helvetica Neue"/>
              </a:rPr>
              <a:t>Index</a:t>
            </a:r>
            <a:endParaRPr lang="en-GB" dirty="0">
              <a:solidFill>
                <a:srgbClr val="00CCFF"/>
              </a:solidFill>
              <a:latin typeface="+mn-lt"/>
            </a:endParaRPr>
          </a:p>
        </p:txBody>
      </p:sp>
      <p:sp>
        <p:nvSpPr>
          <p:cNvPr id="58" name="Google Shape;58;p2"/>
          <p:cNvSpPr txBox="1"/>
          <p:nvPr/>
        </p:nvSpPr>
        <p:spPr>
          <a:xfrm>
            <a:off x="1343904" y="322953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343904" y="605918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1" name="Google Shape;61;p2"/>
          <p:cNvSpPr txBox="1"/>
          <p:nvPr/>
        </p:nvSpPr>
        <p:spPr>
          <a:xfrm>
            <a:off x="1872432" y="3202247"/>
            <a:ext cx="4108187"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n-NO" sz="2800" b="1" dirty="0">
                <a:solidFill>
                  <a:schemeClr val="dk1"/>
                </a:solidFill>
                <a:latin typeface="+mn-lt"/>
                <a:ea typeface="Helvetica Neue"/>
                <a:cs typeface="Helvetica Neue"/>
                <a:sym typeface="Helvetica Neue"/>
              </a:rPr>
              <a:t>Stvaranje i zaštita vašeg digitalnog identiteta</a:t>
            </a:r>
            <a:endParaRPr lang="en-GB" sz="1600" b="1" dirty="0">
              <a:latin typeface="+mn-lt"/>
            </a:endParaRPr>
          </a:p>
        </p:txBody>
      </p:sp>
      <p:sp>
        <p:nvSpPr>
          <p:cNvPr id="62" name="Google Shape;62;p2"/>
          <p:cNvSpPr txBox="1"/>
          <p:nvPr/>
        </p:nvSpPr>
        <p:spPr>
          <a:xfrm>
            <a:off x="1886319" y="6036607"/>
            <a:ext cx="418296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solidFill>
                  <a:schemeClr val="dk1"/>
                </a:solidFill>
                <a:latin typeface="+mn-lt"/>
                <a:ea typeface="Helvetica Neue"/>
                <a:cs typeface="Helvetica Neue"/>
                <a:sym typeface="Helvetica Neue"/>
              </a:rPr>
              <a:t>Prakticiranje</a:t>
            </a:r>
            <a:r>
              <a:rPr lang="en-GB" sz="2800" b="1" dirty="0">
                <a:solidFill>
                  <a:schemeClr val="dk1"/>
                </a:solidFill>
                <a:latin typeface="+mn-lt"/>
                <a:ea typeface="Helvetica Neue"/>
                <a:cs typeface="Helvetica Neue"/>
                <a:sym typeface="Helvetica Neue"/>
              </a:rPr>
              <a:t> </a:t>
            </a:r>
            <a:r>
              <a:rPr lang="en-GB" sz="2800" b="1" dirty="0" err="1">
                <a:solidFill>
                  <a:schemeClr val="dk1"/>
                </a:solidFill>
                <a:latin typeface="+mn-lt"/>
                <a:ea typeface="Helvetica Neue"/>
                <a:cs typeface="Helvetica Neue"/>
                <a:sym typeface="Helvetica Neue"/>
              </a:rPr>
              <a:t>odgovornog</a:t>
            </a:r>
            <a:r>
              <a:rPr lang="en-GB" sz="2800" b="1" dirty="0">
                <a:solidFill>
                  <a:schemeClr val="dk1"/>
                </a:solidFill>
                <a:latin typeface="+mn-lt"/>
                <a:ea typeface="Helvetica Neue"/>
                <a:cs typeface="Helvetica Neue"/>
                <a:sym typeface="Helvetica Neue"/>
              </a:rPr>
              <a:t> online </a:t>
            </a:r>
            <a:r>
              <a:rPr lang="en-GB" sz="2800" b="1" dirty="0" err="1">
                <a:solidFill>
                  <a:schemeClr val="dk1"/>
                </a:solidFill>
                <a:latin typeface="+mn-lt"/>
                <a:ea typeface="Helvetica Neue"/>
                <a:cs typeface="Helvetica Neue"/>
                <a:sym typeface="Helvetica Neue"/>
              </a:rPr>
              <a:t>ponašanja</a:t>
            </a:r>
            <a:endParaRPr lang="en-GB" sz="1600" b="1" dirty="0">
              <a:latin typeface="+mn-lt"/>
            </a:endParaRPr>
          </a:p>
        </p:txBody>
      </p:sp>
      <p:sp>
        <p:nvSpPr>
          <p:cNvPr id="67" name="Google Shape;67;p2"/>
          <p:cNvSpPr txBox="1"/>
          <p:nvPr/>
        </p:nvSpPr>
        <p:spPr>
          <a:xfrm>
            <a:off x="6069287" y="3109259"/>
            <a:ext cx="68169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mn-lt"/>
                <a:ea typeface="Helvetica Neue"/>
                <a:cs typeface="Helvetica Neue"/>
                <a:sym typeface="Helvetica Neue"/>
              </a:rPr>
              <a:t>Digitalni</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identitet</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Koncepti</a:t>
            </a:r>
            <a:r>
              <a:rPr lang="en-GB" sz="2800" dirty="0">
                <a:solidFill>
                  <a:schemeClr val="dk1"/>
                </a:solidFill>
                <a:latin typeface="+mn-lt"/>
                <a:ea typeface="Helvetica Neue"/>
                <a:cs typeface="Helvetica Neue"/>
                <a:sym typeface="Helvetica Neue"/>
              </a:rPr>
              <a:t> i </a:t>
            </a:r>
            <a:r>
              <a:rPr lang="en-GB" sz="2800" dirty="0" err="1">
                <a:solidFill>
                  <a:schemeClr val="dk1"/>
                </a:solidFill>
                <a:latin typeface="+mn-lt"/>
                <a:ea typeface="Helvetica Neue"/>
                <a:cs typeface="Helvetica Neue"/>
                <a:sym typeface="Helvetica Neue"/>
              </a:rPr>
              <a:t>elementi</a:t>
            </a:r>
            <a:endParaRPr lang="en-GB" sz="1600" dirty="0">
              <a:latin typeface="+mn-lt"/>
            </a:endParaRPr>
          </a:p>
        </p:txBody>
      </p:sp>
      <p:sp>
        <p:nvSpPr>
          <p:cNvPr id="70" name="Google Shape;70;p2"/>
          <p:cNvSpPr/>
          <p:nvPr/>
        </p:nvSpPr>
        <p:spPr>
          <a:xfrm>
            <a:off x="5974800" y="3141343"/>
            <a:ext cx="94923" cy="106116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974800" y="5740483"/>
            <a:ext cx="94487" cy="1674462"/>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 name="Google Shape;67;p2">
            <a:extLst>
              <a:ext uri="{FF2B5EF4-FFF2-40B4-BE49-F238E27FC236}">
                <a16:creationId xmlns:a16="http://schemas.microsoft.com/office/drawing/2014/main" id="{C2610D8C-0B55-FA41-9913-D3ACAA07F4C2}"/>
              </a:ext>
            </a:extLst>
          </p:cNvPr>
          <p:cNvSpPr txBox="1"/>
          <p:nvPr/>
        </p:nvSpPr>
        <p:spPr>
          <a:xfrm>
            <a:off x="6069286" y="3705265"/>
            <a:ext cx="92363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dirty="0" err="1">
                <a:solidFill>
                  <a:schemeClr val="dk1"/>
                </a:solidFill>
                <a:latin typeface="+mn-lt"/>
                <a:ea typeface="Helvetica Neue"/>
                <a:cs typeface="Helvetica Neue"/>
                <a:sym typeface="Helvetica Neue"/>
              </a:rPr>
              <a:t>Uspostava</a:t>
            </a:r>
            <a:r>
              <a:rPr lang="it-IT" sz="2800" dirty="0">
                <a:solidFill>
                  <a:schemeClr val="dk1"/>
                </a:solidFill>
                <a:latin typeface="+mn-lt"/>
                <a:ea typeface="Helvetica Neue"/>
                <a:cs typeface="Helvetica Neue"/>
                <a:sym typeface="Helvetica Neue"/>
              </a:rPr>
              <a:t> i </a:t>
            </a:r>
            <a:r>
              <a:rPr lang="it-IT" sz="2800" dirty="0" err="1">
                <a:solidFill>
                  <a:schemeClr val="dk1"/>
                </a:solidFill>
                <a:latin typeface="+mn-lt"/>
                <a:ea typeface="Helvetica Neue"/>
                <a:cs typeface="Helvetica Neue"/>
                <a:sym typeface="Helvetica Neue"/>
              </a:rPr>
              <a:t>zaštita</a:t>
            </a:r>
            <a:r>
              <a:rPr lang="it-IT" sz="2800" dirty="0">
                <a:solidFill>
                  <a:schemeClr val="dk1"/>
                </a:solidFill>
                <a:latin typeface="+mn-lt"/>
                <a:ea typeface="Helvetica Neue"/>
                <a:cs typeface="Helvetica Neue"/>
                <a:sym typeface="Helvetica Neue"/>
              </a:rPr>
              <a:t> </a:t>
            </a:r>
            <a:r>
              <a:rPr lang="it-IT" sz="2800" dirty="0" err="1">
                <a:solidFill>
                  <a:schemeClr val="dk1"/>
                </a:solidFill>
                <a:latin typeface="+mn-lt"/>
                <a:ea typeface="Helvetica Neue"/>
                <a:cs typeface="Helvetica Neue"/>
                <a:sym typeface="Helvetica Neue"/>
              </a:rPr>
              <a:t>vaše</a:t>
            </a:r>
            <a:r>
              <a:rPr lang="it-IT" sz="2800" dirty="0">
                <a:solidFill>
                  <a:schemeClr val="dk1"/>
                </a:solidFill>
                <a:latin typeface="+mn-lt"/>
                <a:ea typeface="Helvetica Neue"/>
                <a:cs typeface="Helvetica Neue"/>
                <a:sym typeface="Helvetica Neue"/>
              </a:rPr>
              <a:t> online </a:t>
            </a:r>
            <a:r>
              <a:rPr lang="it-IT" sz="2800" dirty="0" err="1">
                <a:solidFill>
                  <a:schemeClr val="dk1"/>
                </a:solidFill>
                <a:latin typeface="+mn-lt"/>
                <a:ea typeface="Helvetica Neue"/>
                <a:cs typeface="Helvetica Neue"/>
                <a:sym typeface="Helvetica Neue"/>
              </a:rPr>
              <a:t>prisutnosti</a:t>
            </a:r>
            <a:endParaRPr lang="en-GB" sz="1600" dirty="0">
              <a:latin typeface="+mn-lt"/>
            </a:endParaRPr>
          </a:p>
        </p:txBody>
      </p:sp>
      <p:sp>
        <p:nvSpPr>
          <p:cNvPr id="4" name="Google Shape;67;p2">
            <a:extLst>
              <a:ext uri="{FF2B5EF4-FFF2-40B4-BE49-F238E27FC236}">
                <a16:creationId xmlns:a16="http://schemas.microsoft.com/office/drawing/2014/main" id="{A9F4A1BC-F2CC-3303-C7BE-BB3E50103652}"/>
              </a:ext>
            </a:extLst>
          </p:cNvPr>
          <p:cNvSpPr txBox="1"/>
          <p:nvPr/>
        </p:nvSpPr>
        <p:spPr>
          <a:xfrm>
            <a:off x="6069286" y="5721627"/>
            <a:ext cx="73300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mn-lt"/>
                <a:ea typeface="Helvetica Neue"/>
                <a:cs typeface="Helvetica Neue"/>
                <a:sym typeface="Helvetica Neue"/>
              </a:rPr>
              <a:t>Nijanse</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učinkovite</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digitalne</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komunikacije</a:t>
            </a:r>
            <a:endParaRPr lang="en-GB" sz="1600" dirty="0">
              <a:latin typeface="+mn-lt"/>
            </a:endParaRPr>
          </a:p>
        </p:txBody>
      </p:sp>
      <p:sp>
        <p:nvSpPr>
          <p:cNvPr id="5" name="Google Shape;67;p2">
            <a:extLst>
              <a:ext uri="{FF2B5EF4-FFF2-40B4-BE49-F238E27FC236}">
                <a16:creationId xmlns:a16="http://schemas.microsoft.com/office/drawing/2014/main" id="{F4BA471C-C10E-65A8-2228-C04560F42CDC}"/>
              </a:ext>
            </a:extLst>
          </p:cNvPr>
          <p:cNvSpPr txBox="1"/>
          <p:nvPr/>
        </p:nvSpPr>
        <p:spPr>
          <a:xfrm>
            <a:off x="6069286" y="6317633"/>
            <a:ext cx="99817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mn-lt"/>
                <a:ea typeface="Helvetica Neue"/>
                <a:cs typeface="Helvetica Neue"/>
                <a:sym typeface="Helvetica Neue"/>
              </a:rPr>
              <a:t>Odgovarajući</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jezik</a:t>
            </a:r>
            <a:r>
              <a:rPr lang="en-GB" sz="2800" dirty="0">
                <a:solidFill>
                  <a:schemeClr val="dk1"/>
                </a:solidFill>
                <a:latin typeface="+mn-lt"/>
                <a:ea typeface="Helvetica Neue"/>
                <a:cs typeface="Helvetica Neue"/>
                <a:sym typeface="Helvetica Neue"/>
              </a:rPr>
              <a:t>, ton i </a:t>
            </a:r>
            <a:r>
              <a:rPr lang="en-GB" sz="2800" dirty="0" err="1">
                <a:solidFill>
                  <a:schemeClr val="dk1"/>
                </a:solidFill>
                <a:latin typeface="+mn-lt"/>
                <a:ea typeface="Helvetica Neue"/>
                <a:cs typeface="Helvetica Neue"/>
                <a:sym typeface="Helvetica Neue"/>
              </a:rPr>
              <a:t>bonton</a:t>
            </a:r>
            <a:r>
              <a:rPr lang="en-GB" sz="2800" dirty="0">
                <a:solidFill>
                  <a:schemeClr val="dk1"/>
                </a:solidFill>
                <a:latin typeface="+mn-lt"/>
                <a:ea typeface="Helvetica Neue"/>
                <a:cs typeface="Helvetica Neue"/>
                <a:sym typeface="Helvetica Neue"/>
              </a:rPr>
              <a:t> u </a:t>
            </a:r>
            <a:r>
              <a:rPr lang="en-GB" sz="2800" dirty="0" err="1">
                <a:solidFill>
                  <a:schemeClr val="dk1"/>
                </a:solidFill>
                <a:latin typeface="+mn-lt"/>
                <a:ea typeface="Helvetica Neue"/>
                <a:cs typeface="Helvetica Neue"/>
                <a:sym typeface="Helvetica Neue"/>
              </a:rPr>
              <a:t>mrežnim</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interakcijama</a:t>
            </a:r>
            <a:endParaRPr lang="en-GB" sz="1600" dirty="0">
              <a:latin typeface="+mn-lt"/>
            </a:endParaRPr>
          </a:p>
        </p:txBody>
      </p:sp>
      <p:sp>
        <p:nvSpPr>
          <p:cNvPr id="6" name="Google Shape;67;p2">
            <a:extLst>
              <a:ext uri="{FF2B5EF4-FFF2-40B4-BE49-F238E27FC236}">
                <a16:creationId xmlns:a16="http://schemas.microsoft.com/office/drawing/2014/main" id="{88AE4965-DBC4-D67A-8822-8B204FA92C03}"/>
              </a:ext>
            </a:extLst>
          </p:cNvPr>
          <p:cNvSpPr txBox="1"/>
          <p:nvPr/>
        </p:nvSpPr>
        <p:spPr>
          <a:xfrm>
            <a:off x="6069285" y="6913639"/>
            <a:ext cx="1146760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mn-lt"/>
                <a:ea typeface="Helvetica Neue"/>
                <a:cs typeface="Helvetica Neue"/>
                <a:sym typeface="Helvetica Neue"/>
              </a:rPr>
              <a:t>Smjernice</a:t>
            </a:r>
            <a:r>
              <a:rPr lang="en-GB" sz="2800" dirty="0">
                <a:solidFill>
                  <a:schemeClr val="dk1"/>
                </a:solidFill>
                <a:latin typeface="+mn-lt"/>
                <a:ea typeface="Helvetica Neue"/>
                <a:cs typeface="Helvetica Neue"/>
                <a:sym typeface="Helvetica Neue"/>
              </a:rPr>
              <a:t> za </a:t>
            </a:r>
            <a:r>
              <a:rPr lang="en-GB" sz="2800" dirty="0" err="1">
                <a:solidFill>
                  <a:schemeClr val="dk1"/>
                </a:solidFill>
                <a:latin typeface="+mn-lt"/>
                <a:ea typeface="Helvetica Neue"/>
                <a:cs typeface="Helvetica Neue"/>
                <a:sym typeface="Helvetica Neue"/>
              </a:rPr>
              <a:t>prakticiranje</a:t>
            </a:r>
            <a:r>
              <a:rPr lang="en-GB" sz="2800" dirty="0">
                <a:solidFill>
                  <a:schemeClr val="dk1"/>
                </a:solidFill>
                <a:latin typeface="+mn-lt"/>
                <a:ea typeface="Helvetica Neue"/>
                <a:cs typeface="Helvetica Neue"/>
                <a:sym typeface="Helvetica Neue"/>
              </a:rPr>
              <a:t> </a:t>
            </a:r>
            <a:r>
              <a:rPr lang="en-GB" sz="2800" dirty="0" err="1">
                <a:solidFill>
                  <a:schemeClr val="dk1"/>
                </a:solidFill>
                <a:latin typeface="+mn-lt"/>
                <a:ea typeface="Helvetica Neue"/>
                <a:cs typeface="Helvetica Neue"/>
                <a:sym typeface="Helvetica Neue"/>
              </a:rPr>
              <a:t>pažljivog</a:t>
            </a:r>
            <a:r>
              <a:rPr lang="en-GB" sz="2800" dirty="0">
                <a:solidFill>
                  <a:schemeClr val="dk1"/>
                </a:solidFill>
                <a:latin typeface="+mn-lt"/>
                <a:ea typeface="Helvetica Neue"/>
                <a:cs typeface="Helvetica Neue"/>
                <a:sym typeface="Helvetica Neue"/>
              </a:rPr>
              <a:t> i </a:t>
            </a:r>
            <a:r>
              <a:rPr lang="en-GB" sz="2800" dirty="0" err="1">
                <a:solidFill>
                  <a:schemeClr val="dk1"/>
                </a:solidFill>
                <a:latin typeface="+mn-lt"/>
                <a:ea typeface="Helvetica Neue"/>
                <a:cs typeface="Helvetica Neue"/>
                <a:sym typeface="Helvetica Neue"/>
              </a:rPr>
              <a:t>odgovornog</a:t>
            </a:r>
            <a:r>
              <a:rPr lang="en-GB" sz="2800" dirty="0">
                <a:solidFill>
                  <a:schemeClr val="dk1"/>
                </a:solidFill>
                <a:latin typeface="+mn-lt"/>
                <a:ea typeface="Helvetica Neue"/>
                <a:cs typeface="Helvetica Neue"/>
                <a:sym typeface="Helvetica Neue"/>
              </a:rPr>
              <a:t> online </a:t>
            </a:r>
            <a:r>
              <a:rPr lang="en-GB" sz="2800" dirty="0" err="1">
                <a:solidFill>
                  <a:schemeClr val="dk1"/>
                </a:solidFill>
                <a:latin typeface="+mn-lt"/>
                <a:ea typeface="Helvetica Neue"/>
                <a:cs typeface="Helvetica Neue"/>
                <a:sym typeface="Helvetica Neue"/>
              </a:rPr>
              <a:t>angažmana</a:t>
            </a:r>
            <a:endParaRPr lang="en-GB" sz="16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366387"/>
            <a:chOff x="1219200" y="2400300"/>
            <a:chExt cx="5606070" cy="2366387"/>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200562"/>
            </a:xfrm>
            <a:prstGeom prst="rect">
              <a:avLst/>
            </a:prstGeom>
            <a:noFill/>
            <a:ln>
              <a:noFill/>
            </a:ln>
          </p:spPr>
          <p:txBody>
            <a:bodyPr spcFirstLastPara="1" wrap="square" lIns="91425" tIns="45700" rIns="91425" bIns="45700" anchor="t" anchorCtr="0">
              <a:spAutoFit/>
            </a:bodyPr>
            <a:lstStyle/>
            <a:p>
              <a:pPr>
                <a:spcAft>
                  <a:spcPts val="6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1. Što je točno o digitalnom identitetu?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Digitalnim identitetom nije moguće upravljati niti ga je moguće zaštititi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Digitalni identitet nije važan u današnjem digitalnom dobu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Digitalni identitet odnosi se na online prisutnost i informacije povezane s pojedincem</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Digitalni identitet nema utjecaja na osobnu privatnost</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242899" y="4027940"/>
            <a:ext cx="5763904" cy="2328802"/>
          </a:xfrm>
          <a:prstGeom prst="rect">
            <a:avLst/>
          </a:prstGeom>
          <a:noFill/>
          <a:ln>
            <a:noFill/>
          </a:ln>
        </p:spPr>
        <p:txBody>
          <a:bodyPr spcFirstLastPara="1" wrap="square" lIns="91425" tIns="45700" rIns="91425" bIns="45700" anchor="t" anchorCtr="0">
            <a:spAutoFit/>
          </a:bodyPr>
          <a:lstStyle/>
          <a:p>
            <a:pPr>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3. Zašto je jasna i koncizna komunikacija važna u digitalnom svijetu?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Poželjna su duga objašnjenja radi boljeg razumijevanja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Složen jezik povećava učinkovitost komunikacije</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Ljudi imaju ograničen raspon pažnje i primaju brojne poruke</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Neverbalni znakovi kompenziraju nejasne poruke</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5975873"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18607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2. Koja je svrha upravljanja i zaštite digitalnog identiteta?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Za dijeljenje osobnih podataka s bilo kim na mreži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Neodgovorno se ponašati na internetu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Ignorirati rizike povezane s online angažmanom</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uspostaviti i održavati pozitivnu i autentičnu online prisutnost</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192260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5. Koja je svrha provjere činjenica u online komunikaciji?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Za širenje glasina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Za provjeru točnosti informacija prije dijeljenja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Za sudjelovanje u online raspravama i argumentima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Dijeliti vijesti na temelju osobnih mišljenja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4. Što je FOMO u kontekstu društvenih medija?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Strah od propuštanja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Strah od propuštanja drugih</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Strah od maksimiziranja mogućnosti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Strah od uspostavljanja internetskih veza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Odgovorite na sljedeća pitanja</a:t>
            </a:r>
            <a:r>
              <a:rPr lang="en-GB" sz="2800" b="1" dirty="0">
                <a:solidFill>
                  <a:srgbClr val="58CDFC"/>
                </a:solidFill>
                <a:latin typeface="+mn-lt"/>
                <a:ea typeface="Helvetica Neue"/>
                <a:cs typeface="Helvetica Neue"/>
                <a:sym typeface="Helvetica Neue"/>
              </a:rPr>
              <a:t>:</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086928" y="1780343"/>
            <a:ext cx="7332453" cy="830956"/>
          </a:xfrm>
          <a:prstGeom prst="rect">
            <a:avLst/>
          </a:prstGeom>
          <a:noFill/>
          <a:ln>
            <a:noFill/>
          </a:ln>
        </p:spPr>
        <p:txBody>
          <a:bodyPr spcFirstLastPara="1" wrap="square" lIns="91425" tIns="45700" rIns="91425" bIns="45700" anchor="t" anchorCtr="0">
            <a:spAutoFit/>
          </a:bodyPr>
          <a:lstStyle/>
          <a:p>
            <a:r>
              <a:rPr lang="hr-HR" sz="4800" b="1" dirty="0">
                <a:solidFill>
                  <a:schemeClr val="accent4"/>
                </a:solidFill>
                <a:latin typeface="+mn-lt"/>
                <a:ea typeface="Helvetica Neue"/>
                <a:cs typeface="Helvetica Neue"/>
                <a:sym typeface="Helvetica Neue"/>
              </a:rPr>
              <a:t>Provjerite svoje znanje</a:t>
            </a:r>
            <a:r>
              <a:rPr lang="en-GB" sz="4800" b="1" dirty="0">
                <a:solidFill>
                  <a:schemeClr val="accent4"/>
                </a:solidFill>
                <a:latin typeface="+mn-lt"/>
                <a:ea typeface="Helvetica Neue"/>
                <a:cs typeface="Helvetica Neue"/>
                <a:sym typeface="Helvetica Neue"/>
              </a:rPr>
              <a:t>!</a:t>
            </a:r>
          </a:p>
        </p:txBody>
      </p:sp>
    </p:spTree>
    <p:extLst>
      <p:ext uri="{BB962C8B-B14F-4D97-AF65-F5344CB8AC3E}">
        <p14:creationId xmlns:p14="http://schemas.microsoft.com/office/powerpoint/2010/main" val="101729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5947479" cy="2366387"/>
            <a:chOff x="1219200" y="2400300"/>
            <a:chExt cx="5606070" cy="2366387"/>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317304" y="2566125"/>
              <a:ext cx="5507966" cy="2200562"/>
            </a:xfrm>
            <a:prstGeom prst="rect">
              <a:avLst/>
            </a:prstGeom>
            <a:noFill/>
            <a:ln>
              <a:noFill/>
            </a:ln>
          </p:spPr>
          <p:txBody>
            <a:bodyPr spcFirstLastPara="1" wrap="square" lIns="91425" tIns="45700" rIns="91425" bIns="45700" anchor="t" anchorCtr="0">
              <a:spAutoFit/>
            </a:bodyPr>
            <a:lstStyle/>
            <a:p>
              <a:pPr>
                <a:spcAft>
                  <a:spcPts val="6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1. Što je točno o digitalnom identitetu?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Digitalnim identitetom nije moguće upravljati niti ga je moguće zaštititi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Digitalni identitet nije važan u današnjem digitalnom dobu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Opcija c: Digitalni identitet odnosi se na online prisutnost i informacije povezane s pojedincem</a:t>
              </a:r>
              <a:endParaRPr lang="hr-HR" sz="14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spcAft>
                  <a:spcPts val="6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Digitalni identitet nema utjecaja na osobnu privatnost</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242899" y="4027940"/>
            <a:ext cx="5763904" cy="2328802"/>
          </a:xfrm>
          <a:prstGeom prst="rect">
            <a:avLst/>
          </a:prstGeom>
          <a:noFill/>
          <a:ln>
            <a:noFill/>
          </a:ln>
        </p:spPr>
        <p:txBody>
          <a:bodyPr spcFirstLastPara="1" wrap="square" lIns="91425" tIns="45700" rIns="91425" bIns="45700" anchor="t" anchorCtr="0">
            <a:spAutoFit/>
          </a:bodyPr>
          <a:lstStyle/>
          <a:p>
            <a:pPr>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3. Zašto je jasna i koncizna komunikacija važna u digitalnom svijetu?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Poželjna su duga objašnjenja radi boljeg razumijevanja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Složen jezik povećava učinkovitost komunikacije</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Opcija c. Ljudi imaju ograničen raspon pažnje i primaju brojne poruke</a:t>
            </a:r>
            <a:endParaRPr lang="hr-HR" sz="14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Neverbalni znakovi kompenziraju nejasne poruke</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5975873" cy="2308324"/>
            <a:chOff x="1191108" y="4871723"/>
            <a:chExt cx="6177887" cy="2308324"/>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96775" y="4975972"/>
              <a:ext cx="5958752" cy="218607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2. Koja je svrha upravljanja i zaštite digitalnog identiteta?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Za dijeljenje osobnih podataka s bilo kim na mreži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Neodgovorno se ponašati na internetu</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Ignorirati rizike povezane s online angažmanom</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Opcija d: uspostaviti i održavati pozitivnu i autentičnu online prisutnost</a:t>
              </a:r>
              <a:endParaRPr lang="hr-HR" sz="14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133605" y="5027684"/>
              <a:ext cx="5868168" cy="192260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5. Koja je svrha provjere činjenica u online komunikaciji?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a. Za širenje glasina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Opcija b. Za provjeru točnosti informacija prije dijeljenja</a:t>
              </a:r>
              <a:endParaRPr lang="hr-HR" sz="14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Za sudjelovanje u online raspravama i argumentima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Dijeliti vijesti na temelju osobnih mišljenja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hr-HR" sz="1600" b="1" dirty="0">
                  <a:effectLst/>
                  <a:latin typeface="Calibri" panose="020F0502020204030204" pitchFamily="34" charset="0"/>
                  <a:ea typeface="Yu Mincho" panose="02020400000000000000" pitchFamily="18" charset="-128"/>
                  <a:cs typeface="Arial" panose="020B0604020202020204" pitchFamily="34" charset="0"/>
                </a:rPr>
                <a:t>Pitanje 4. Što je FOMO u kontekstu društvenih medija?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Opcija a: Strah od propuštanja</a:t>
              </a:r>
              <a:endParaRPr lang="hr-HR" sz="14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b: Strah od propuštanja drugih</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c: Strah od maksimiziranja mogućnosti</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hr-HR" sz="1600" dirty="0">
                  <a:effectLst/>
                  <a:latin typeface="Calibri" panose="020F0502020204030204" pitchFamily="34" charset="0"/>
                  <a:ea typeface="Yu Mincho" panose="02020400000000000000" pitchFamily="18" charset="-128"/>
                  <a:cs typeface="Arial" panose="020B0604020202020204" pitchFamily="34" charset="0"/>
                </a:rPr>
                <a:t>Opcija d: Strah od uspostavljanja internetskih veza</a:t>
              </a:r>
              <a:endParaRPr lang="hr-HR" sz="14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2800" b="1" dirty="0">
                <a:solidFill>
                  <a:srgbClr val="58CDFC"/>
                </a:solidFill>
                <a:latin typeface="+mn-lt"/>
                <a:ea typeface="Helvetica Neue"/>
                <a:cs typeface="Helvetica Neue"/>
                <a:sym typeface="Helvetica Neue"/>
              </a:rPr>
              <a:t>Odgovorite na sljedeća pitanja</a:t>
            </a:r>
            <a:r>
              <a:rPr lang="en-GB" sz="2800" b="1" dirty="0">
                <a:solidFill>
                  <a:srgbClr val="58CDFC"/>
                </a:solidFill>
                <a:latin typeface="+mn-lt"/>
                <a:ea typeface="Helvetica Neue"/>
                <a:cs typeface="Helvetica Neue"/>
                <a:sym typeface="Helvetica Neue"/>
              </a:rPr>
              <a:t>:</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086928" y="1780343"/>
            <a:ext cx="7332453" cy="830956"/>
          </a:xfrm>
          <a:prstGeom prst="rect">
            <a:avLst/>
          </a:prstGeom>
          <a:noFill/>
          <a:ln>
            <a:noFill/>
          </a:ln>
        </p:spPr>
        <p:txBody>
          <a:bodyPr spcFirstLastPara="1" wrap="square" lIns="91425" tIns="45700" rIns="91425" bIns="45700" anchor="t" anchorCtr="0">
            <a:spAutoFit/>
          </a:bodyPr>
          <a:lstStyle/>
          <a:p>
            <a:r>
              <a:rPr lang="hr-HR" sz="4800" b="1" dirty="0">
                <a:solidFill>
                  <a:schemeClr val="accent4"/>
                </a:solidFill>
                <a:latin typeface="+mn-lt"/>
                <a:ea typeface="Helvetica Neue"/>
                <a:cs typeface="Helvetica Neue"/>
                <a:sym typeface="Helvetica Neue"/>
              </a:rPr>
              <a:t>Provjerite svoje znanje</a:t>
            </a:r>
            <a:r>
              <a:rPr lang="en-GB" sz="4800" b="1" dirty="0">
                <a:solidFill>
                  <a:schemeClr val="accent4"/>
                </a:solidFill>
                <a:latin typeface="+mn-lt"/>
                <a:ea typeface="Helvetica Neue"/>
                <a:cs typeface="Helvetica Neue"/>
                <a:sym typeface="Helvetica Neue"/>
              </a:rPr>
              <a:t>!</a:t>
            </a:r>
          </a:p>
        </p:txBody>
      </p:sp>
    </p:spTree>
    <p:extLst>
      <p:ext uri="{BB962C8B-B14F-4D97-AF65-F5344CB8AC3E}">
        <p14:creationId xmlns:p14="http://schemas.microsoft.com/office/powerpoint/2010/main" val="2232669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685" y="341733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99;p4"/>
          <p:cNvSpPr txBox="1"/>
          <p:nvPr/>
        </p:nvSpPr>
        <p:spPr>
          <a:xfrm>
            <a:off x="2056018" y="3748025"/>
            <a:ext cx="10883604" cy="1569620"/>
          </a:xfrm>
          <a:prstGeom prst="rect">
            <a:avLst/>
          </a:prstGeom>
          <a:noFill/>
          <a:ln>
            <a:noFill/>
          </a:ln>
        </p:spPr>
        <p:txBody>
          <a:bodyPr spcFirstLastPara="1" wrap="square" lIns="91425" tIns="45700" rIns="91425" bIns="45700" anchor="t" anchorCtr="0">
            <a:spAutoFit/>
          </a:bodyPr>
          <a:lstStyle/>
          <a:p>
            <a:pPr algn="just"/>
            <a:r>
              <a:rPr lang="en-GB" sz="2400" b="1" dirty="0" err="1">
                <a:solidFill>
                  <a:schemeClr val="dk1"/>
                </a:solidFill>
                <a:latin typeface="+mn-lt"/>
                <a:ea typeface="Helvetica Neue"/>
                <a:cs typeface="Helvetica Neue"/>
                <a:sym typeface="Helvetica Neue"/>
              </a:rPr>
              <a:t>Upravljanj</a:t>
            </a:r>
            <a:r>
              <a:rPr lang="hr-HR" sz="2400" b="1" dirty="0">
                <a:solidFill>
                  <a:schemeClr val="dk1"/>
                </a:solidFill>
                <a:latin typeface="+mn-lt"/>
                <a:ea typeface="Helvetica Neue"/>
                <a:cs typeface="Helvetica Neue"/>
                <a:sym typeface="Helvetica Neue"/>
              </a:rPr>
              <a:t>u</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digitalnim</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identitetom</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Stekli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znanje</a:t>
            </a:r>
            <a:r>
              <a:rPr lang="en-GB" sz="2400" dirty="0">
                <a:solidFill>
                  <a:schemeClr val="dk1"/>
                </a:solidFill>
                <a:latin typeface="+mn-lt"/>
                <a:ea typeface="Helvetica Neue"/>
                <a:cs typeface="Helvetica Neue"/>
                <a:sym typeface="Helvetica Neue"/>
              </a:rPr>
              <a:t> o </a:t>
            </a:r>
            <a:r>
              <a:rPr lang="en-GB" sz="2400" dirty="0" err="1">
                <a:solidFill>
                  <a:schemeClr val="dk1"/>
                </a:solidFill>
                <a:latin typeface="+mn-lt"/>
                <a:ea typeface="Helvetica Neue"/>
                <a:cs typeface="Helvetica Neue"/>
                <a:sym typeface="Helvetica Neue"/>
              </a:rPr>
              <a:t>konceptu</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elementima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digitalnog</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identiteta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kako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njime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upravljati</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zaštititi</a:t>
            </a:r>
            <a:r>
              <a:rPr lang="en-GB" sz="2400" dirty="0">
                <a:solidFill>
                  <a:schemeClr val="dk1"/>
                </a:solidFill>
                <a:latin typeface="+mn-lt"/>
                <a:ea typeface="Helvetica Neue"/>
                <a:cs typeface="Helvetica Neue"/>
                <a:sym typeface="Helvetica Neue"/>
              </a:rPr>
              <a:t> ga. </a:t>
            </a:r>
            <a:r>
              <a:rPr lang="en-GB" sz="2400" dirty="0" err="1">
                <a:solidFill>
                  <a:schemeClr val="dk1"/>
                </a:solidFill>
                <a:latin typeface="+mn-lt"/>
                <a:ea typeface="Helvetica Neue"/>
                <a:cs typeface="Helvetica Neue"/>
                <a:sym typeface="Helvetica Neue"/>
              </a:rPr>
              <a:t>Istražili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važnost</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osobnih</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podataka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vjerodajnica</a:t>
            </a:r>
            <a:r>
              <a:rPr lang="en-GB" sz="2400" dirty="0">
                <a:solidFill>
                  <a:schemeClr val="dk1"/>
                </a:solidFill>
                <a:latin typeface="+mn-lt"/>
                <a:ea typeface="Helvetica Neue"/>
                <a:cs typeface="Helvetica Neue"/>
                <a:sym typeface="Helvetica Neue"/>
              </a:rPr>
              <a:t>, online </a:t>
            </a:r>
            <a:r>
              <a:rPr lang="en-GB" sz="2400" dirty="0" err="1">
                <a:solidFill>
                  <a:schemeClr val="dk1"/>
                </a:solidFill>
                <a:latin typeface="+mn-lt"/>
                <a:ea typeface="Helvetica Neue"/>
                <a:cs typeface="Helvetica Neue"/>
                <a:sym typeface="Helvetica Neue"/>
              </a:rPr>
              <a:t>profila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digitalnog</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otiska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postavki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privatnosti</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internetske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reputacij</a:t>
            </a:r>
            <a:r>
              <a:rPr lang="hr-HR" sz="2400" dirty="0">
                <a:solidFill>
                  <a:schemeClr val="dk1"/>
                </a:solidFill>
                <a:latin typeface="+mn-lt"/>
                <a:ea typeface="Helvetica Neue"/>
                <a:cs typeface="Helvetica Neue"/>
                <a:sym typeface="Helvetica Neue"/>
              </a:rPr>
              <a:t>e</a:t>
            </a:r>
            <a:endParaRPr lang="en-GB" dirty="0">
              <a:latin typeface="+mn-lt"/>
            </a:endParaRPr>
          </a:p>
        </p:txBody>
      </p:sp>
      <p:sp>
        <p:nvSpPr>
          <p:cNvPr id="18" name="Google Shape;100;p4"/>
          <p:cNvSpPr txBox="1"/>
          <p:nvPr/>
        </p:nvSpPr>
        <p:spPr>
          <a:xfrm>
            <a:off x="2056017" y="5460106"/>
            <a:ext cx="10883605" cy="1569620"/>
          </a:xfrm>
          <a:prstGeom prst="rect">
            <a:avLst/>
          </a:prstGeom>
          <a:noFill/>
          <a:ln>
            <a:noFill/>
          </a:ln>
        </p:spPr>
        <p:txBody>
          <a:bodyPr spcFirstLastPara="1" wrap="square" lIns="91425" tIns="45700" rIns="91425" bIns="45700" anchor="t" anchorCtr="0">
            <a:spAutoFit/>
          </a:bodyPr>
          <a:lstStyle/>
          <a:p>
            <a:pPr algn="just"/>
            <a:r>
              <a:rPr lang="en-GB" sz="2400" b="1" dirty="0" err="1">
                <a:solidFill>
                  <a:schemeClr val="dk1"/>
                </a:solidFill>
                <a:latin typeface="+mn-lt"/>
                <a:ea typeface="Helvetica Neue"/>
                <a:cs typeface="Helvetica Neue"/>
                <a:sym typeface="Helvetica Neue"/>
              </a:rPr>
              <a:t>Odgovorno</a:t>
            </a:r>
            <a:r>
              <a:rPr lang="hr-HR" sz="2400" b="1" dirty="0">
                <a:solidFill>
                  <a:schemeClr val="dk1"/>
                </a:solidFill>
                <a:latin typeface="+mn-lt"/>
                <a:ea typeface="Helvetica Neue"/>
                <a:cs typeface="Helvetica Neue"/>
                <a:sym typeface="Helvetica Neue"/>
              </a:rPr>
              <a:t>m</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ponašanj</a:t>
            </a:r>
            <a:r>
              <a:rPr lang="hr-HR" sz="2400" b="1" dirty="0">
                <a:solidFill>
                  <a:schemeClr val="dk1"/>
                </a:solidFill>
                <a:latin typeface="+mn-lt"/>
                <a:ea typeface="Helvetica Neue"/>
                <a:cs typeface="Helvetica Neue"/>
                <a:sym typeface="Helvetica Neue"/>
              </a:rPr>
              <a:t>u</a:t>
            </a:r>
            <a:r>
              <a:rPr lang="en-GB" sz="2400" b="1" dirty="0">
                <a:solidFill>
                  <a:schemeClr val="dk1"/>
                </a:solidFill>
                <a:latin typeface="+mn-lt"/>
                <a:ea typeface="Helvetica Neue"/>
                <a:cs typeface="Helvetica Neue"/>
                <a:sym typeface="Helvetica Neue"/>
              </a:rPr>
              <a:t> na </a:t>
            </a:r>
            <a:r>
              <a:rPr lang="en-GB" sz="2400" b="1" dirty="0" err="1">
                <a:solidFill>
                  <a:schemeClr val="dk1"/>
                </a:solidFill>
                <a:latin typeface="+mn-lt"/>
                <a:ea typeface="Helvetica Neue"/>
                <a:cs typeface="Helvetica Neue"/>
                <a:sym typeface="Helvetica Neue"/>
              </a:rPr>
              <a:t>internetu</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Naučili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a:t>
            </a:r>
            <a:r>
              <a:rPr lang="en-GB" sz="2400" dirty="0">
                <a:solidFill>
                  <a:schemeClr val="dk1"/>
                </a:solidFill>
                <a:latin typeface="+mn-lt"/>
                <a:ea typeface="Helvetica Neue"/>
                <a:cs typeface="Helvetica Neue"/>
                <a:sym typeface="Helvetica Neue"/>
              </a:rPr>
              <a:t> o </a:t>
            </a:r>
            <a:r>
              <a:rPr lang="en-GB" sz="2400" dirty="0" err="1">
                <a:solidFill>
                  <a:schemeClr val="dk1"/>
                </a:solidFill>
                <a:latin typeface="+mn-lt"/>
                <a:ea typeface="Helvetica Neue"/>
                <a:cs typeface="Helvetica Neue"/>
                <a:sym typeface="Helvetica Neue"/>
              </a:rPr>
              <a:t>prakticiranju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odgovornog</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ponašanja</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internetu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slijedeći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pravila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uspostavljena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internetskim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bontonom</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Također</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ste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primili</a:t>
            </a:r>
            <a:r>
              <a:rPr lang="en-GB" sz="2400" dirty="0">
                <a:solidFill>
                  <a:schemeClr val="dk1"/>
                </a:solidFill>
                <a:latin typeface="+mn-lt"/>
                <a:ea typeface="Helvetica Neue"/>
                <a:cs typeface="Helvetica Neue"/>
                <a:sym typeface="Helvetica Neue"/>
              </a:rPr>
              <a:t> na </a:t>
            </a:r>
            <a:r>
              <a:rPr lang="en-GB" sz="2400" dirty="0" err="1">
                <a:solidFill>
                  <a:schemeClr val="dk1"/>
                </a:solidFill>
                <a:latin typeface="+mn-lt"/>
                <a:ea typeface="Helvetica Neue"/>
                <a:cs typeface="Helvetica Neue"/>
                <a:sym typeface="Helvetica Neue"/>
              </a:rPr>
              <a:t>znanje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smjernice</a:t>
            </a:r>
            <a:r>
              <a:rPr lang="en-GB" sz="2400" dirty="0">
                <a:solidFill>
                  <a:schemeClr val="dk1"/>
                </a:solidFill>
                <a:latin typeface="+mn-lt"/>
                <a:ea typeface="Helvetica Neue"/>
                <a:cs typeface="Helvetica Neue"/>
                <a:sym typeface="Helvetica Neue"/>
              </a:rPr>
              <a:t> za </a:t>
            </a:r>
            <a:r>
              <a:rPr lang="en-GB" sz="2400" dirty="0" err="1">
                <a:solidFill>
                  <a:schemeClr val="dk1"/>
                </a:solidFill>
                <a:latin typeface="+mn-lt"/>
                <a:ea typeface="Helvetica Neue"/>
                <a:cs typeface="Helvetica Neue"/>
                <a:sym typeface="Helvetica Neue"/>
              </a:rPr>
              <a:t>izbjegavanje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rizika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kao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što</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prekomjerna</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upotreba</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otuđenje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djelovanje</a:t>
            </a:r>
            <a:r>
              <a:rPr lang="en-GB" sz="2400" dirty="0">
                <a:solidFill>
                  <a:schemeClr val="dk1"/>
                </a:solidFill>
                <a:latin typeface="+mn-lt"/>
                <a:ea typeface="Helvetica Neue"/>
                <a:cs typeface="Helvetica Neue"/>
                <a:sym typeface="Helvetica Neue"/>
              </a:rPr>
              <a:t> na FOMO, </a:t>
            </a:r>
            <a:r>
              <a:rPr lang="en-GB" sz="2400" dirty="0" err="1">
                <a:solidFill>
                  <a:schemeClr val="dk1"/>
                </a:solidFill>
                <a:latin typeface="+mn-lt"/>
                <a:ea typeface="Helvetica Neue"/>
                <a:cs typeface="Helvetica Neue"/>
                <a:sym typeface="Helvetica Neue"/>
              </a:rPr>
              <a:t>dijeljenje</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lažnih</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vijesti</a:t>
            </a:r>
            <a:endParaRPr lang="en-GB" sz="2400" dirty="0">
              <a:latin typeface="+mn-lt"/>
            </a:endParaRPr>
          </a:p>
        </p:txBody>
      </p:sp>
      <p:sp>
        <p:nvSpPr>
          <p:cNvPr id="19" name="Google Shape;101;p4"/>
          <p:cNvSpPr txBox="1"/>
          <p:nvPr/>
        </p:nvSpPr>
        <p:spPr>
          <a:xfrm>
            <a:off x="2056017" y="7172187"/>
            <a:ext cx="1007066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i="0" dirty="0" err="1">
                <a:effectLst/>
                <a:latin typeface="Arial" panose="020B0604020202020204" pitchFamily="34" charset="0"/>
                <a:cs typeface="Arial" panose="020B0604020202020204" pitchFamily="34" charset="0"/>
              </a:rPr>
              <a:t>Digitalna</a:t>
            </a:r>
            <a:r>
              <a:rPr lang="en-GB" sz="2400" b="1" i="0" dirty="0">
                <a:effectLst/>
                <a:latin typeface="Arial" panose="020B0604020202020204" pitchFamily="34" charset="0"/>
                <a:cs typeface="Arial" panose="020B0604020202020204" pitchFamily="34" charset="0"/>
              </a:rPr>
              <a:t> </a:t>
            </a:r>
            <a:r>
              <a:rPr lang="en-GB" sz="2400" b="1" i="0" dirty="0" err="1">
                <a:effectLst/>
                <a:latin typeface="Arial" panose="020B0604020202020204" pitchFamily="34" charset="0"/>
                <a:cs typeface="Arial" panose="020B0604020202020204" pitchFamily="34" charset="0"/>
              </a:rPr>
              <a:t>pismenost</a:t>
            </a:r>
            <a:r>
              <a:rPr lang="en-GB" sz="2400" b="1" i="0" dirty="0">
                <a:effectLst/>
                <a:latin typeface="Arial" panose="020B0604020202020204" pitchFamily="34" charset="0"/>
                <a:cs typeface="Arial" panose="020B0604020202020204" pitchFamily="34" charset="0"/>
              </a:rPr>
              <a:t> i </a:t>
            </a:r>
            <a:r>
              <a:rPr lang="en-GB" sz="2400" b="1" i="0" dirty="0" err="1">
                <a:effectLst/>
                <a:latin typeface="Arial" panose="020B0604020202020204" pitchFamily="34" charset="0"/>
                <a:cs typeface="Arial" panose="020B0604020202020204" pitchFamily="34" charset="0"/>
              </a:rPr>
              <a:t>komunikacija</a:t>
            </a:r>
            <a:r>
              <a:rPr lang="en-GB" sz="2400" b="1"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Razvili</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ste</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vještine</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digitalne</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pismenosti</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koje</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vam</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omogućuju</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učinkovito</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snalaženje</a:t>
            </a:r>
            <a:r>
              <a:rPr lang="en-GB" sz="2400" i="0" dirty="0">
                <a:effectLst/>
                <a:latin typeface="Arial" panose="020B0604020202020204" pitchFamily="34" charset="0"/>
                <a:cs typeface="Arial" panose="020B0604020202020204" pitchFamily="34" charset="0"/>
              </a:rPr>
              <a:t> u </a:t>
            </a:r>
            <a:r>
              <a:rPr lang="en-GB" sz="2400" i="0" dirty="0" err="1">
                <a:effectLst/>
                <a:latin typeface="Arial" panose="020B0604020202020204" pitchFamily="34" charset="0"/>
                <a:cs typeface="Arial" panose="020B0604020202020204" pitchFamily="34" charset="0"/>
              </a:rPr>
              <a:t>digitalnim</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tehnologijama</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kritičku</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procjenu</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digitalnog</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sadržaja</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te</a:t>
            </a:r>
            <a:r>
              <a:rPr lang="en-GB" sz="2400" i="0" dirty="0">
                <a:effectLst/>
                <a:latin typeface="Arial" panose="020B0604020202020204" pitchFamily="34" charset="0"/>
                <a:cs typeface="Arial" panose="020B0604020202020204" pitchFamily="34" charset="0"/>
              </a:rPr>
              <a:t> </a:t>
            </a:r>
            <a:r>
              <a:rPr lang="en-GB" sz="2400" i="0" dirty="0" err="1">
                <a:effectLst/>
                <a:latin typeface="Arial" panose="020B0604020202020204" pitchFamily="34" charset="0"/>
                <a:cs typeface="Arial" panose="020B0604020202020204" pitchFamily="34" charset="0"/>
              </a:rPr>
              <a:t>komunikaciju</a:t>
            </a:r>
            <a:r>
              <a:rPr lang="en-GB" sz="2400" i="0" dirty="0">
                <a:effectLst/>
                <a:latin typeface="Arial" panose="020B0604020202020204" pitchFamily="34" charset="0"/>
                <a:cs typeface="Arial" panose="020B0604020202020204" pitchFamily="34" charset="0"/>
              </a:rPr>
              <a:t> i </a:t>
            </a:r>
            <a:r>
              <a:rPr lang="en-GB" sz="2400" i="0" dirty="0" err="1">
                <a:effectLst/>
                <a:latin typeface="Arial" panose="020B0604020202020204" pitchFamily="34" charset="0"/>
                <a:cs typeface="Arial" panose="020B0604020202020204" pitchFamily="34" charset="0"/>
              </a:rPr>
              <a:t>suradnju</a:t>
            </a:r>
            <a:r>
              <a:rPr lang="en-GB" sz="2400" i="0" dirty="0">
                <a:effectLst/>
                <a:latin typeface="Arial" panose="020B0604020202020204" pitchFamily="34" charset="0"/>
                <a:cs typeface="Arial" panose="020B0604020202020204" pitchFamily="34" charset="0"/>
              </a:rPr>
              <a:t> na </a:t>
            </a:r>
            <a:r>
              <a:rPr lang="en-GB" sz="2400" i="0" dirty="0" err="1">
                <a:effectLst/>
                <a:latin typeface="Arial" panose="020B0604020202020204" pitchFamily="34" charset="0"/>
                <a:cs typeface="Arial" panose="020B0604020202020204" pitchFamily="34" charset="0"/>
              </a:rPr>
              <a:t>mreži</a:t>
            </a:r>
            <a:endParaRPr lang="en-GB" sz="2400" dirty="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l-PL" sz="2800" b="1" dirty="0">
                <a:solidFill>
                  <a:srgbClr val="58CDFC"/>
                </a:solidFill>
                <a:latin typeface="+mn-lt"/>
                <a:ea typeface="Helvetica Neue"/>
                <a:cs typeface="Helvetica Neue"/>
                <a:sym typeface="Helvetica Neue"/>
              </a:rPr>
              <a:t>Izvrsno odrađeno! Sada znate više o</a:t>
            </a:r>
            <a:r>
              <a:rPr lang="en-GB" sz="2800" b="1" dirty="0">
                <a:solidFill>
                  <a:srgbClr val="58CDFC"/>
                </a:solidFill>
                <a:latin typeface="+mn-lt"/>
                <a:ea typeface="Helvetica Neue"/>
                <a:cs typeface="Helvetica Neue"/>
                <a:sym typeface="Helvetica Neue"/>
              </a:rPr>
              <a:t>:</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hr-HR" sz="4800" b="1" dirty="0">
                <a:solidFill>
                  <a:schemeClr val="accent4"/>
                </a:solidFill>
                <a:latin typeface="+mn-lt"/>
                <a:ea typeface="Helvetica Neue"/>
                <a:cs typeface="Helvetica Neue"/>
                <a:sym typeface="Helvetica Neue"/>
              </a:rPr>
              <a:t>Ukratko</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hr-HR" sz="5400" b="1">
                <a:solidFill>
                  <a:schemeClr val="tx1"/>
                </a:solidFill>
                <a:latin typeface="+mn-lt"/>
                <a:ea typeface="Helvetica Neue"/>
                <a:cs typeface="Helvetica Neue"/>
                <a:sym typeface="Helvetica Neue"/>
              </a:rPr>
              <a:t>Hvala</a:t>
            </a:r>
            <a:r>
              <a:rPr lang="en-GB" sz="5400" b="1">
                <a:solidFill>
                  <a:schemeClr val="tx1"/>
                </a:solidFill>
                <a:latin typeface="+mn-lt"/>
                <a:ea typeface="Helvetica Neue"/>
                <a:cs typeface="Helvetica Neue"/>
                <a:sym typeface="Helvetica Neue"/>
              </a:rPr>
              <a:t>!</a:t>
            </a:r>
            <a:endParaRPr lang="en-GB"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8" y="3881316"/>
            <a:ext cx="1127593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dk1"/>
                </a:solidFill>
                <a:latin typeface="+mn-lt"/>
                <a:ea typeface="Helvetica Neue"/>
                <a:cs typeface="Helvetica Neue"/>
                <a:sym typeface="Helvetica Neue"/>
              </a:rPr>
              <a:t>Razumjeti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koncept</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digitalnog</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identiteta</a:t>
            </a:r>
            <a:r>
              <a:rPr lang="en-GB" sz="2400" b="1" dirty="0">
                <a:solidFill>
                  <a:schemeClr val="dk1"/>
                </a:solidFill>
                <a:latin typeface="+mn-lt"/>
                <a:ea typeface="Helvetica Neue"/>
                <a:cs typeface="Helvetica Neue"/>
                <a:sym typeface="Helvetica Neue"/>
              </a:rPr>
              <a:t> </a:t>
            </a:r>
            <a:r>
              <a:rPr lang="en-GB" sz="2400" dirty="0">
                <a:solidFill>
                  <a:schemeClr val="dk1"/>
                </a:solidFill>
                <a:latin typeface="+mn-lt"/>
                <a:ea typeface="Helvetica Neue"/>
                <a:cs typeface="Helvetica Neue"/>
                <a:sym typeface="Helvetica Neue"/>
              </a:rPr>
              <a:t>i </a:t>
            </a:r>
            <a:r>
              <a:rPr lang="en-GB" sz="2400" dirty="0" err="1">
                <a:solidFill>
                  <a:schemeClr val="dk1"/>
                </a:solidFill>
                <a:latin typeface="+mn-lt"/>
                <a:ea typeface="Helvetica Neue"/>
                <a:cs typeface="Helvetica Neue"/>
                <a:sym typeface="Helvetica Neue"/>
              </a:rPr>
              <a:t>njegove</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ključne</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elemente</a:t>
            </a:r>
            <a:endParaRPr lang="en-GB" b="1" dirty="0">
              <a:latin typeface="+mn-lt"/>
            </a:endParaRPr>
          </a:p>
        </p:txBody>
      </p:sp>
      <p:sp>
        <p:nvSpPr>
          <p:cNvPr id="100" name="Google Shape;100;p4"/>
          <p:cNvSpPr txBox="1"/>
          <p:nvPr/>
        </p:nvSpPr>
        <p:spPr>
          <a:xfrm>
            <a:off x="2056017" y="4520953"/>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err="1">
                <a:solidFill>
                  <a:schemeClr val="dk1"/>
                </a:solidFill>
                <a:latin typeface="+mn-lt"/>
                <a:ea typeface="Helvetica Neue"/>
                <a:cs typeface="Helvetica Neue"/>
                <a:sym typeface="Helvetica Neue"/>
              </a:rPr>
              <a:t>Prepoznati</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važnost</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upravljanja</a:t>
            </a:r>
            <a:r>
              <a:rPr lang="en-GB" sz="2400" b="1" dirty="0">
                <a:solidFill>
                  <a:schemeClr val="dk1"/>
                </a:solidFill>
                <a:latin typeface="+mn-lt"/>
                <a:ea typeface="Helvetica Neue"/>
                <a:cs typeface="Helvetica Neue"/>
                <a:sym typeface="Helvetica Neue"/>
              </a:rPr>
              <a:t> i </a:t>
            </a:r>
            <a:r>
              <a:rPr lang="en-GB" sz="2400" b="1" dirty="0" err="1">
                <a:solidFill>
                  <a:schemeClr val="dk1"/>
                </a:solidFill>
                <a:latin typeface="+mn-lt"/>
                <a:ea typeface="Helvetica Neue"/>
                <a:cs typeface="Helvetica Neue"/>
                <a:sym typeface="Helvetica Neue"/>
              </a:rPr>
              <a:t>zaštite</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svog</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digitalnog</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identiteta</a:t>
            </a:r>
            <a:endParaRPr lang="en-GB" b="1" dirty="0">
              <a:latin typeface="+mn-lt"/>
            </a:endParaRPr>
          </a:p>
        </p:txBody>
      </p:sp>
      <p:sp>
        <p:nvSpPr>
          <p:cNvPr id="101" name="Google Shape;101;p4"/>
          <p:cNvSpPr txBox="1"/>
          <p:nvPr/>
        </p:nvSpPr>
        <p:spPr>
          <a:xfrm>
            <a:off x="2056017" y="5160589"/>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dk1"/>
                </a:solidFill>
                <a:latin typeface="+mn-lt"/>
                <a:ea typeface="Helvetica Neue"/>
                <a:cs typeface="Helvetica Neue"/>
                <a:sym typeface="Helvetica Neue"/>
              </a:rPr>
              <a:t>Uspostaviti</a:t>
            </a:r>
            <a:r>
              <a:rPr lang="en-GB" sz="2400" dirty="0">
                <a:solidFill>
                  <a:schemeClr val="dk1"/>
                </a:solidFill>
                <a:latin typeface="+mn-lt"/>
                <a:ea typeface="Helvetica Neue"/>
                <a:cs typeface="Helvetica Neue"/>
                <a:sym typeface="Helvetica Neue"/>
              </a:rPr>
              <a:t> </a:t>
            </a:r>
            <a:r>
              <a:rPr lang="en-GB" sz="2400" b="1" dirty="0">
                <a:solidFill>
                  <a:schemeClr val="dk1"/>
                </a:solidFill>
                <a:latin typeface="+mn-lt"/>
                <a:ea typeface="Helvetica Neue"/>
                <a:cs typeface="Helvetica Neue"/>
                <a:sym typeface="Helvetica Neue"/>
              </a:rPr>
              <a:t>i </a:t>
            </a:r>
            <a:r>
              <a:rPr lang="en-GB" sz="2400" b="1" dirty="0" err="1">
                <a:solidFill>
                  <a:schemeClr val="dk1"/>
                </a:solidFill>
                <a:latin typeface="+mn-lt"/>
                <a:ea typeface="Helvetica Neue"/>
                <a:cs typeface="Helvetica Neue"/>
                <a:sym typeface="Helvetica Neue"/>
              </a:rPr>
              <a:t>održavati</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pozitivnu</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autentičnu</a:t>
            </a:r>
            <a:r>
              <a:rPr lang="en-GB" sz="2400" dirty="0">
                <a:solidFill>
                  <a:schemeClr val="dk1"/>
                </a:solidFill>
                <a:latin typeface="+mn-lt"/>
                <a:ea typeface="Helvetica Neue"/>
                <a:cs typeface="Helvetica Neue"/>
                <a:sym typeface="Helvetica Neue"/>
              </a:rPr>
              <a:t> </a:t>
            </a:r>
            <a:r>
              <a:rPr lang="en-GB" sz="2400" b="1" dirty="0">
                <a:solidFill>
                  <a:schemeClr val="dk1"/>
                </a:solidFill>
                <a:latin typeface="+mn-lt"/>
                <a:ea typeface="Helvetica Neue"/>
                <a:cs typeface="Helvetica Neue"/>
                <a:sym typeface="Helvetica Neue"/>
              </a:rPr>
              <a:t>online </a:t>
            </a:r>
            <a:r>
              <a:rPr lang="en-GB" sz="2400" b="1" dirty="0" err="1">
                <a:solidFill>
                  <a:schemeClr val="dk1"/>
                </a:solidFill>
                <a:latin typeface="+mn-lt"/>
                <a:ea typeface="Helvetica Neue"/>
                <a:cs typeface="Helvetica Neue"/>
                <a:sym typeface="Helvetica Neue"/>
              </a:rPr>
              <a:t>prisutnost</a:t>
            </a:r>
            <a:endParaRPr lang="en-GB" b="1"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l-PL" sz="2400" dirty="0">
                <a:solidFill>
                  <a:schemeClr val="dk1"/>
                </a:solidFill>
                <a:latin typeface="+mn-lt"/>
                <a:ea typeface="Helvetica Neue"/>
                <a:cs typeface="Helvetica Neue"/>
                <a:sym typeface="Helvetica Neue"/>
              </a:rPr>
              <a:t>Na kraju ovog modula, moći ćete:</a:t>
            </a:r>
            <a:endParaRPr lang="en-GB" dirty="0">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3030200" y="4757743"/>
            <a:ext cx="4429886" cy="455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04014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679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1942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accent4"/>
                </a:solidFill>
                <a:latin typeface="+mn-lt"/>
                <a:ea typeface="Helvetica Neue"/>
                <a:cs typeface="Helvetica Neue"/>
                <a:sym typeface="Helvetica Neue"/>
              </a:rPr>
              <a:t>Ciljevi</a:t>
            </a:r>
            <a:endParaRPr lang="en-GB" dirty="0">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00225"/>
            <a:ext cx="9528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dk1"/>
                </a:solidFill>
                <a:latin typeface="+mn-lt"/>
                <a:ea typeface="Helvetica Neue"/>
                <a:cs typeface="Helvetica Neue"/>
                <a:sym typeface="Helvetica Neue"/>
              </a:rPr>
              <a:t>Razumjeti</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nijanse</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izazove</a:t>
            </a:r>
            <a:r>
              <a:rPr lang="en-GB" sz="2400"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digitalnih</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interakcija</a:t>
            </a:r>
            <a:endParaRPr lang="en-GB" b="1"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39862"/>
            <a:ext cx="1127593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dk1"/>
                </a:solidFill>
                <a:latin typeface="+mn-lt"/>
                <a:ea typeface="Helvetica Neue"/>
                <a:cs typeface="Helvetica Neue"/>
                <a:sym typeface="Helvetica Neue"/>
              </a:rPr>
              <a:t>Primijeniti</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strategije</a:t>
            </a:r>
            <a:r>
              <a:rPr lang="en-GB" sz="2400" b="1" dirty="0">
                <a:solidFill>
                  <a:schemeClr val="dk1"/>
                </a:solidFill>
                <a:latin typeface="+mn-lt"/>
                <a:ea typeface="Helvetica Neue"/>
                <a:cs typeface="Helvetica Neue"/>
                <a:sym typeface="Helvetica Neue"/>
              </a:rPr>
              <a:t> </a:t>
            </a:r>
            <a:r>
              <a:rPr lang="en-GB" sz="2400" dirty="0">
                <a:solidFill>
                  <a:schemeClr val="dk1"/>
                </a:solidFill>
                <a:latin typeface="+mn-lt"/>
                <a:ea typeface="Helvetica Neue"/>
                <a:cs typeface="Helvetica Neue"/>
                <a:sym typeface="Helvetica Neue"/>
              </a:rPr>
              <a:t>za </a:t>
            </a:r>
            <a:r>
              <a:rPr lang="en-GB" sz="2400" dirty="0" err="1">
                <a:solidFill>
                  <a:schemeClr val="dk1"/>
                </a:solidFill>
                <a:latin typeface="+mn-lt"/>
                <a:ea typeface="Helvetica Neue"/>
                <a:cs typeface="Helvetica Neue"/>
                <a:sym typeface="Helvetica Neue"/>
              </a:rPr>
              <a:t>jasnu</a:t>
            </a:r>
            <a:r>
              <a:rPr lang="en-GB" sz="2400"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konciznu</a:t>
            </a:r>
            <a:r>
              <a:rPr lang="en-GB" sz="2400" dirty="0">
                <a:solidFill>
                  <a:schemeClr val="dk1"/>
                </a:solidFill>
                <a:latin typeface="+mn-lt"/>
                <a:ea typeface="Helvetica Neue"/>
                <a:cs typeface="Helvetica Neue"/>
                <a:sym typeface="Helvetica Neue"/>
              </a:rPr>
              <a:t> i </a:t>
            </a:r>
            <a:r>
              <a:rPr lang="en-GB" sz="2400" dirty="0" err="1">
                <a:solidFill>
                  <a:schemeClr val="dk1"/>
                </a:solidFill>
                <a:latin typeface="+mn-lt"/>
                <a:ea typeface="Helvetica Neue"/>
                <a:cs typeface="Helvetica Neue"/>
                <a:sym typeface="Helvetica Neue"/>
              </a:rPr>
              <a:t>odgovornu</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digitalnu</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komunikaciju</a:t>
            </a:r>
            <a:endParaRPr lang="en-GB" b="1" dirty="0">
              <a:latin typeface="+mn-lt"/>
            </a:endParaRPr>
          </a:p>
        </p:txBody>
      </p:sp>
      <p:sp>
        <p:nvSpPr>
          <p:cNvPr id="6" name="Google Shape;101;p4">
            <a:extLst>
              <a:ext uri="{FF2B5EF4-FFF2-40B4-BE49-F238E27FC236}">
                <a16:creationId xmlns:a16="http://schemas.microsoft.com/office/drawing/2014/main" id="{F617E14B-0D60-D216-3F6F-39B221B69827}"/>
              </a:ext>
            </a:extLst>
          </p:cNvPr>
          <p:cNvSpPr txBox="1"/>
          <p:nvPr/>
        </p:nvSpPr>
        <p:spPr>
          <a:xfrm>
            <a:off x="2056015" y="7079498"/>
            <a:ext cx="1161440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chemeClr val="dk1"/>
                </a:solidFill>
                <a:latin typeface="+mn-lt"/>
                <a:ea typeface="Helvetica Neue"/>
                <a:cs typeface="Helvetica Neue"/>
                <a:sym typeface="Helvetica Neue"/>
              </a:rPr>
              <a:t>Upravljati</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rizikom</a:t>
            </a:r>
            <a:r>
              <a:rPr lang="en-GB" sz="2400" b="1" dirty="0">
                <a:solidFill>
                  <a:schemeClr val="dk1"/>
                </a:solidFill>
                <a:latin typeface="+mn-lt"/>
                <a:ea typeface="Helvetica Neue"/>
                <a:cs typeface="Helvetica Neue"/>
                <a:sym typeface="Helvetica Neue"/>
              </a:rPr>
              <a:t> i </a:t>
            </a:r>
            <a:r>
              <a:rPr lang="en-GB" sz="2400" b="1" dirty="0" err="1">
                <a:solidFill>
                  <a:schemeClr val="dk1"/>
                </a:solidFill>
                <a:latin typeface="+mn-lt"/>
                <a:ea typeface="Helvetica Neue"/>
                <a:cs typeface="Helvetica Neue"/>
                <a:sym typeface="Helvetica Neue"/>
              </a:rPr>
              <a:t>izbjegavati</a:t>
            </a:r>
            <a:r>
              <a:rPr lang="en-GB" sz="2400" b="1" dirty="0">
                <a:solidFill>
                  <a:schemeClr val="dk1"/>
                </a:solidFill>
                <a:latin typeface="+mn-lt"/>
                <a:ea typeface="Helvetica Neue"/>
                <a:cs typeface="Helvetica Neue"/>
                <a:sym typeface="Helvetica Neue"/>
              </a:rPr>
              <a:t> </a:t>
            </a:r>
            <a:r>
              <a:rPr lang="en-GB" sz="2400" b="1" dirty="0" err="1">
                <a:solidFill>
                  <a:schemeClr val="dk1"/>
                </a:solidFill>
                <a:latin typeface="+mn-lt"/>
                <a:ea typeface="Helvetica Neue"/>
                <a:cs typeface="Helvetica Neue"/>
                <a:sym typeface="Helvetica Neue"/>
              </a:rPr>
              <a:t>rizike</a:t>
            </a:r>
            <a:r>
              <a:rPr lang="en-GB" sz="2400" b="1" dirty="0">
                <a:solidFill>
                  <a:schemeClr val="dk1"/>
                </a:solidFill>
                <a:latin typeface="+mn-lt"/>
                <a:ea typeface="Helvetica Neue"/>
                <a:cs typeface="Helvetica Neue"/>
                <a:sym typeface="Helvetica Neue"/>
              </a:rPr>
              <a:t> </a:t>
            </a:r>
            <a:r>
              <a:rPr lang="en-GB" sz="2400" dirty="0" err="1">
                <a:solidFill>
                  <a:schemeClr val="dk1"/>
                </a:solidFill>
                <a:latin typeface="+mn-lt"/>
                <a:ea typeface="Helvetica Neue"/>
                <a:cs typeface="Helvetica Neue"/>
                <a:sym typeface="Helvetica Neue"/>
              </a:rPr>
              <a:t>povezane</a:t>
            </a:r>
            <a:r>
              <a:rPr lang="en-GB" sz="2400" dirty="0">
                <a:solidFill>
                  <a:schemeClr val="dk1"/>
                </a:solidFill>
                <a:latin typeface="+mn-lt"/>
                <a:ea typeface="Helvetica Neue"/>
                <a:cs typeface="Helvetica Neue"/>
                <a:sym typeface="Helvetica Neue"/>
              </a:rPr>
              <a:t> s </a:t>
            </a:r>
            <a:r>
              <a:rPr lang="en-GB" sz="2400" dirty="0" err="1">
                <a:solidFill>
                  <a:schemeClr val="dk1"/>
                </a:solidFill>
                <a:latin typeface="+mn-lt"/>
                <a:ea typeface="Helvetica Neue"/>
                <a:cs typeface="Helvetica Neue"/>
                <a:sym typeface="Helvetica Neue"/>
              </a:rPr>
              <a:t>neodgovornim</a:t>
            </a:r>
            <a:r>
              <a:rPr lang="en-GB" sz="2400" dirty="0">
                <a:solidFill>
                  <a:schemeClr val="dk1"/>
                </a:solidFill>
                <a:latin typeface="+mn-lt"/>
                <a:ea typeface="Helvetica Neue"/>
                <a:cs typeface="Helvetica Neue"/>
                <a:sym typeface="Helvetica Neue"/>
              </a:rPr>
              <a:t> </a:t>
            </a:r>
            <a:r>
              <a:rPr lang="en-GB" sz="2400" b="1" dirty="0">
                <a:solidFill>
                  <a:schemeClr val="dk1"/>
                </a:solidFill>
                <a:latin typeface="+mn-lt"/>
                <a:ea typeface="Helvetica Neue"/>
                <a:cs typeface="Helvetica Neue"/>
                <a:sym typeface="Helvetica Neue"/>
              </a:rPr>
              <a:t>online </a:t>
            </a:r>
            <a:r>
              <a:rPr lang="en-GB" sz="2400" b="1" dirty="0" err="1">
                <a:solidFill>
                  <a:schemeClr val="dk1"/>
                </a:solidFill>
                <a:latin typeface="+mn-lt"/>
                <a:ea typeface="Helvetica Neue"/>
                <a:cs typeface="Helvetica Neue"/>
                <a:sym typeface="Helvetica Neue"/>
              </a:rPr>
              <a:t>ponašanjem</a:t>
            </a:r>
            <a:endParaRPr lang="en-GB"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91815" y="5959057"/>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91815" y="659869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Hexagon 14">
            <a:extLst>
              <a:ext uri="{FF2B5EF4-FFF2-40B4-BE49-F238E27FC236}">
                <a16:creationId xmlns:a16="http://schemas.microsoft.com/office/drawing/2014/main" id="{916C5AD1-E624-93CD-4611-1722C19F33CC}"/>
              </a:ext>
            </a:extLst>
          </p:cNvPr>
          <p:cNvSpPr/>
          <p:nvPr/>
        </p:nvSpPr>
        <p:spPr>
          <a:xfrm>
            <a:off x="1487719" y="7238331"/>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6000" b="1" dirty="0">
                <a:solidFill>
                  <a:srgbClr val="58CDFC"/>
                </a:solidFill>
                <a:latin typeface="+mn-lt"/>
                <a:ea typeface="Helvetica Neue"/>
                <a:cs typeface="Helvetica Neue"/>
                <a:sym typeface="Helvetica Neue"/>
              </a:rPr>
              <a:t>Cjelina</a:t>
            </a:r>
            <a:r>
              <a:rPr lang="en-GB" sz="6000" b="1" dirty="0">
                <a:solidFill>
                  <a:srgbClr val="58CDFC"/>
                </a:solidFill>
                <a:latin typeface="+mn-lt"/>
                <a:ea typeface="Helvetica Neue"/>
                <a:cs typeface="Helvetica Neue"/>
                <a:sym typeface="Helvetica Neue"/>
              </a:rPr>
              <a:t> 1</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389761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nn-NO" sz="4800" b="1" dirty="0">
                <a:solidFill>
                  <a:schemeClr val="dk1"/>
                </a:solidFill>
                <a:latin typeface="+mn-lt"/>
                <a:ea typeface="Helvetica Neue"/>
                <a:cs typeface="Helvetica Neue"/>
                <a:sym typeface="Helvetica Neue"/>
              </a:rPr>
              <a:t>Stvaranje i zaštita digitalnog identiteta</a:t>
            </a:r>
            <a:endParaRPr lang="en-GB"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233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hr-HR" sz="2400" b="1" dirty="0">
                <a:solidFill>
                  <a:schemeClr val="accent4"/>
                </a:solidFill>
                <a:latin typeface="+mn-lt"/>
                <a:ea typeface="Helvetica Neue"/>
                <a:cs typeface="Helvetica Neue"/>
                <a:sym typeface="Helvetica Neue"/>
              </a:rPr>
              <a:t>Što je digitalni identitet</a:t>
            </a:r>
            <a:r>
              <a:rPr lang="en-GB" sz="2400" b="1"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dirty="0" err="1">
                <a:solidFill>
                  <a:schemeClr val="accent4"/>
                </a:solidFill>
                <a:latin typeface="+mn-lt"/>
                <a:ea typeface="Helvetica Neue"/>
                <a:cs typeface="Helvetica Neue"/>
                <a:sym typeface="Helvetica Neue"/>
              </a:rPr>
              <a:t>Digitalni</a:t>
            </a:r>
            <a:r>
              <a:rPr lang="en-GB" sz="2400" dirty="0">
                <a:solidFill>
                  <a:schemeClr val="accent4"/>
                </a:solidFill>
                <a:latin typeface="+mn-lt"/>
                <a:ea typeface="Helvetica Neue"/>
                <a:cs typeface="Helvetica Neue"/>
                <a:sym typeface="Helvetica Neue"/>
              </a:rPr>
              <a:t> </a:t>
            </a:r>
            <a:r>
              <a:rPr lang="en-GB" sz="2400" dirty="0" err="1">
                <a:solidFill>
                  <a:schemeClr val="accent4"/>
                </a:solidFill>
                <a:latin typeface="+mn-lt"/>
                <a:ea typeface="Helvetica Neue"/>
                <a:cs typeface="Helvetica Neue"/>
                <a:sym typeface="Helvetica Neue"/>
              </a:rPr>
              <a:t>identitet</a:t>
            </a:r>
            <a:r>
              <a:rPr lang="en-GB" sz="2400" dirty="0">
                <a:solidFill>
                  <a:schemeClr val="accent4"/>
                </a:solidFill>
                <a:latin typeface="+mn-lt"/>
                <a:ea typeface="Helvetica Neue"/>
                <a:cs typeface="Helvetica Neue"/>
                <a:sym typeface="Helvetica Neue"/>
              </a:rPr>
              <a:t> </a:t>
            </a:r>
            <a:r>
              <a:rPr lang="en-GB" sz="2400" dirty="0" err="1">
                <a:solidFill>
                  <a:schemeClr val="accent4"/>
                </a:solidFill>
                <a:latin typeface="+mn-lt"/>
                <a:ea typeface="Helvetica Neue"/>
                <a:cs typeface="Helvetica Neue"/>
                <a:sym typeface="Helvetica Neue"/>
              </a:rPr>
              <a:t>obično</a:t>
            </a:r>
            <a:r>
              <a:rPr lang="en-GB" sz="2400" dirty="0">
                <a:solidFill>
                  <a:schemeClr val="accent4"/>
                </a:solidFill>
                <a:latin typeface="+mn-lt"/>
                <a:ea typeface="Helvetica Neue"/>
                <a:cs typeface="Helvetica Neue"/>
                <a:sym typeface="Helvetica Neue"/>
              </a:rPr>
              <a:t> se </a:t>
            </a:r>
            <a:r>
              <a:rPr lang="en-GB" sz="2400" dirty="0" err="1">
                <a:solidFill>
                  <a:schemeClr val="accent4"/>
                </a:solidFill>
                <a:latin typeface="+mn-lt"/>
                <a:ea typeface="Helvetica Neue"/>
                <a:cs typeface="Helvetica Neue"/>
                <a:sym typeface="Helvetica Neue"/>
              </a:rPr>
              <a:t>opisuje</a:t>
            </a:r>
            <a:r>
              <a:rPr lang="en-GB" sz="2400" dirty="0">
                <a:solidFill>
                  <a:schemeClr val="accent4"/>
                </a:solidFill>
                <a:latin typeface="+mn-lt"/>
                <a:ea typeface="Helvetica Neue"/>
                <a:cs typeface="Helvetica Neue"/>
                <a:sym typeface="Helvetica Neue"/>
              </a:rPr>
              <a:t> </a:t>
            </a:r>
            <a:r>
              <a:rPr lang="en-GB" sz="2400" dirty="0" err="1">
                <a:solidFill>
                  <a:schemeClr val="accent4"/>
                </a:solidFill>
                <a:latin typeface="+mn-lt"/>
                <a:ea typeface="Helvetica Neue"/>
                <a:cs typeface="Helvetica Neue"/>
                <a:sym typeface="Helvetica Neue"/>
              </a:rPr>
              <a:t>kao</a:t>
            </a:r>
            <a:r>
              <a:rPr lang="en-GB" sz="2400" dirty="0">
                <a:solidFill>
                  <a:schemeClr val="accent4"/>
                </a:solidFill>
                <a:latin typeface="+mn-lt"/>
                <a:ea typeface="Helvetica Neue"/>
                <a:cs typeface="Helvetica Neue"/>
                <a:sym typeface="Helvetica Neue"/>
              </a:rPr>
              <a:t> </a:t>
            </a:r>
            <a:r>
              <a:rPr lang="en-GB" sz="2400" b="1" dirty="0" err="1">
                <a:solidFill>
                  <a:schemeClr val="accent4"/>
                </a:solidFill>
                <a:latin typeface="+mn-lt"/>
                <a:ea typeface="Helvetica Neue"/>
                <a:cs typeface="Helvetica Neue"/>
                <a:sym typeface="Helvetica Neue"/>
              </a:rPr>
              <a:t>jedinstvena</a:t>
            </a:r>
            <a:r>
              <a:rPr lang="en-GB" sz="2400" b="1" dirty="0">
                <a:solidFill>
                  <a:schemeClr val="accent4"/>
                </a:solidFill>
                <a:latin typeface="+mn-lt"/>
                <a:ea typeface="Helvetica Neue"/>
                <a:cs typeface="Helvetica Neue"/>
                <a:sym typeface="Helvetica Neue"/>
              </a:rPr>
              <a:t> </a:t>
            </a:r>
            <a:r>
              <a:rPr lang="en-GB" sz="2400" b="1" dirty="0" err="1">
                <a:solidFill>
                  <a:schemeClr val="accent4"/>
                </a:solidFill>
                <a:latin typeface="+mn-lt"/>
                <a:ea typeface="Helvetica Neue"/>
                <a:cs typeface="Helvetica Neue"/>
                <a:sym typeface="Helvetica Neue"/>
              </a:rPr>
              <a:t>veza</a:t>
            </a:r>
            <a:r>
              <a:rPr lang="en-GB" sz="2400" b="1" dirty="0">
                <a:solidFill>
                  <a:schemeClr val="accent4"/>
                </a:solidFill>
                <a:latin typeface="+mn-lt"/>
                <a:ea typeface="Helvetica Neue"/>
                <a:cs typeface="Helvetica Neue"/>
                <a:sym typeface="Helvetica Neue"/>
              </a:rPr>
              <a:t> </a:t>
            </a:r>
            <a:r>
              <a:rPr lang="en-GB" sz="2400" b="1" dirty="0" err="1">
                <a:solidFill>
                  <a:schemeClr val="accent4"/>
                </a:solidFill>
                <a:latin typeface="+mn-lt"/>
                <a:ea typeface="Helvetica Neue"/>
                <a:cs typeface="Helvetica Neue"/>
                <a:sym typeface="Helvetica Neue"/>
              </a:rPr>
              <a:t>između</a:t>
            </a:r>
            <a:r>
              <a:rPr lang="en-GB" sz="2400" b="1" dirty="0">
                <a:solidFill>
                  <a:schemeClr val="accent4"/>
                </a:solidFill>
                <a:latin typeface="+mn-lt"/>
                <a:ea typeface="Helvetica Neue"/>
                <a:cs typeface="Helvetica Neue"/>
                <a:sym typeface="Helvetica Neue"/>
              </a:rPr>
              <a:t> </a:t>
            </a:r>
            <a:r>
              <a:rPr lang="en-GB" sz="2400" b="1" dirty="0" err="1">
                <a:solidFill>
                  <a:schemeClr val="accent4"/>
                </a:solidFill>
                <a:latin typeface="+mn-lt"/>
                <a:ea typeface="Helvetica Neue"/>
                <a:cs typeface="Helvetica Neue"/>
                <a:sym typeface="Helvetica Neue"/>
              </a:rPr>
              <a:t>entiteta</a:t>
            </a:r>
            <a:r>
              <a:rPr lang="en-GB" sz="2400" b="1" dirty="0">
                <a:solidFill>
                  <a:schemeClr val="accent4"/>
                </a:solidFill>
                <a:latin typeface="+mn-lt"/>
                <a:ea typeface="Helvetica Neue"/>
                <a:cs typeface="Helvetica Neue"/>
                <a:sym typeface="Helvetica Neue"/>
              </a:rPr>
              <a:t> i </a:t>
            </a:r>
            <a:r>
              <a:rPr lang="en-GB" sz="2400" b="1" dirty="0" err="1">
                <a:solidFill>
                  <a:schemeClr val="accent4"/>
                </a:solidFill>
                <a:latin typeface="+mn-lt"/>
                <a:ea typeface="Helvetica Neue"/>
                <a:cs typeface="Helvetica Neue"/>
                <a:sym typeface="Helvetica Neue"/>
              </a:rPr>
              <a:t>njegove</a:t>
            </a:r>
            <a:r>
              <a:rPr lang="en-GB" sz="2400" b="1" dirty="0">
                <a:solidFill>
                  <a:schemeClr val="accent4"/>
                </a:solidFill>
                <a:latin typeface="+mn-lt"/>
                <a:ea typeface="Helvetica Neue"/>
                <a:cs typeface="Helvetica Neue"/>
                <a:sym typeface="Helvetica Neue"/>
              </a:rPr>
              <a:t> online </a:t>
            </a:r>
            <a:r>
              <a:rPr lang="en-GB" sz="2400" b="1" dirty="0" err="1">
                <a:solidFill>
                  <a:schemeClr val="accent4"/>
                </a:solidFill>
                <a:latin typeface="+mn-lt"/>
                <a:ea typeface="Helvetica Neue"/>
                <a:cs typeface="Helvetica Neue"/>
                <a:sym typeface="Helvetica Neue"/>
              </a:rPr>
              <a:t>prisutnosti</a:t>
            </a:r>
            <a:r>
              <a:rPr lang="en-GB" sz="2400" b="1" dirty="0">
                <a:solidFill>
                  <a:schemeClr val="accent4"/>
                </a:solidFill>
                <a:latin typeface="+mn-lt"/>
                <a:ea typeface="Helvetica Neue"/>
                <a:cs typeface="Helvetica Neue"/>
                <a:sym typeface="Helvetica Neue"/>
              </a:rPr>
              <a:t> </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457200" marR="0" lvl="0" indent="-457200" algn="ctr" rtl="0">
              <a:spcBef>
                <a:spcPts val="0"/>
              </a:spcBef>
              <a:spcAft>
                <a:spcPts val="0"/>
              </a:spcAft>
              <a:buFont typeface="Wingdings" pitchFamily="2" charset="2"/>
              <a:buChar char="à"/>
            </a:pPr>
            <a:r>
              <a:rPr lang="en-GB" sz="2800" b="1" dirty="0" err="1">
                <a:solidFill>
                  <a:srgbClr val="58CDFC"/>
                </a:solidFill>
                <a:latin typeface="+mn-lt"/>
                <a:ea typeface="Helvetica Neue"/>
                <a:cs typeface="Helvetica Neue"/>
                <a:sym typeface="Helvetica Neue"/>
              </a:rPr>
              <a:t>odnos</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jedan</a:t>
            </a:r>
            <a:r>
              <a:rPr lang="en-GB" sz="2800" b="1" dirty="0">
                <a:solidFill>
                  <a:srgbClr val="58CDFC"/>
                </a:solidFill>
                <a:latin typeface="+mn-lt"/>
                <a:ea typeface="Helvetica Neue"/>
                <a:cs typeface="Helvetica Neue"/>
                <a:sym typeface="Helvetica Neue"/>
              </a:rPr>
              <a:t> na </a:t>
            </a:r>
            <a:r>
              <a:rPr lang="en-GB" sz="2800" b="1" dirty="0" err="1">
                <a:solidFill>
                  <a:srgbClr val="58CDFC"/>
                </a:solidFill>
                <a:latin typeface="+mn-lt"/>
                <a:ea typeface="Helvetica Neue"/>
                <a:cs typeface="Helvetica Neue"/>
                <a:sym typeface="Helvetica Neue"/>
              </a:rPr>
              <a:t>jedan</a:t>
            </a:r>
            <a:endParaRPr lang="en-GB" sz="2800" b="1" dirty="0">
              <a:solidFill>
                <a:srgbClr val="58CDFC"/>
              </a:solidFill>
              <a:latin typeface="+mn-lt"/>
              <a:ea typeface="Helvetica Neue"/>
              <a:cs typeface="Helvetica Neue"/>
              <a:sym typeface="Helvetica Neue"/>
            </a:endParaRPr>
          </a:p>
          <a:p>
            <a:pPr marR="0" lvl="0" algn="just" rtl="0">
              <a:spcBef>
                <a:spcPts val="0"/>
              </a:spcBef>
              <a:spcAft>
                <a:spcPts val="0"/>
              </a:spcAft>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Vaš digitalni identitet stvara se vašom </a:t>
            </a:r>
            <a:r>
              <a:rPr lang="hr-HR" sz="2400" b="1" dirty="0">
                <a:effectLst/>
                <a:latin typeface="+mn-lt"/>
                <a:ea typeface="Yu Mincho" panose="02020400000000000000" pitchFamily="18" charset="-128"/>
                <a:cs typeface="Arial" panose="020B0604020202020204" pitchFamily="34" charset="0"/>
              </a:rPr>
              <a:t>online prisutnošću</a:t>
            </a:r>
            <a:r>
              <a:rPr lang="hr-HR" sz="2400" dirty="0">
                <a:effectLst/>
                <a:latin typeface="+mn-lt"/>
                <a:ea typeface="Yu Mincho" panose="02020400000000000000" pitchFamily="18" charset="-128"/>
                <a:cs typeface="Arial" panose="020B0604020202020204" pitchFamily="34" charset="0"/>
              </a:rPr>
              <a:t> i razvija kroz </a:t>
            </a:r>
            <a:r>
              <a:rPr lang="hr-HR" sz="2400" b="1" dirty="0">
                <a:effectLst/>
                <a:latin typeface="+mn-lt"/>
                <a:ea typeface="Yu Mincho" panose="02020400000000000000" pitchFamily="18" charset="-128"/>
                <a:cs typeface="Arial" panose="020B0604020202020204" pitchFamily="34" charset="0"/>
              </a:rPr>
              <a:t>interakcije</a:t>
            </a:r>
            <a:r>
              <a:rPr lang="hr-HR" sz="2400" dirty="0">
                <a:effectLst/>
                <a:latin typeface="+mn-lt"/>
                <a:ea typeface="Yu Mincho" panose="02020400000000000000" pitchFamily="18" charset="-128"/>
                <a:cs typeface="Arial" panose="020B0604020202020204" pitchFamily="34" charset="0"/>
              </a:rPr>
              <a:t>, a time i kroz </a:t>
            </a:r>
            <a:r>
              <a:rPr lang="hr-HR" sz="2400" b="1" dirty="0">
                <a:effectLst/>
                <a:latin typeface="+mn-lt"/>
                <a:ea typeface="Yu Mincho" panose="02020400000000000000" pitchFamily="18" charset="-128"/>
                <a:cs typeface="Arial" panose="020B0604020202020204" pitchFamily="34" charset="0"/>
              </a:rPr>
              <a:t>aktivnosti</a:t>
            </a:r>
            <a:r>
              <a:rPr lang="hr-HR" sz="2400" dirty="0">
                <a:effectLst/>
                <a:latin typeface="+mn-lt"/>
                <a:ea typeface="Yu Mincho" panose="02020400000000000000" pitchFamily="18" charset="-128"/>
                <a:cs typeface="Arial" panose="020B0604020202020204" pitchFamily="34" charset="0"/>
              </a:rPr>
              <a:t>.</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800"/>
              </a:spcAft>
            </a:pPr>
            <a:r>
              <a:rPr lang="hr-HR" sz="2400" b="1" dirty="0">
                <a:effectLst/>
                <a:latin typeface="+mn-lt"/>
                <a:ea typeface="Yu Mincho" panose="02020400000000000000" pitchFamily="18" charset="-128"/>
                <a:cs typeface="Arial" panose="020B0604020202020204" pitchFamily="34" charset="0"/>
              </a:rPr>
              <a:t>Ovaj koncept nadilazi onaj pukog korisnika</a:t>
            </a:r>
            <a:r>
              <a:rPr lang="hr-HR" sz="2400" dirty="0">
                <a:effectLst/>
                <a:latin typeface="+mn-lt"/>
                <a:ea typeface="Yu Mincho" panose="02020400000000000000" pitchFamily="18" charset="-128"/>
                <a:cs typeface="Arial" panose="020B0604020202020204" pitchFamily="34" charset="0"/>
              </a:rPr>
              <a:t> jer zadire dublje u zamršenost digitalne prisutnosti pojedinca.</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Dok korisnik predstavlja bilo koga tko je stvarno angažiran na digitalnim platformama, </a:t>
            </a:r>
            <a:r>
              <a:rPr lang="hr-HR" sz="2400" b="1" dirty="0">
                <a:effectLst/>
                <a:latin typeface="+mn-lt"/>
                <a:ea typeface="Yu Mincho" panose="02020400000000000000" pitchFamily="18" charset="-128"/>
                <a:cs typeface="Arial" panose="020B0604020202020204" pitchFamily="34" charset="0"/>
              </a:rPr>
              <a:t>digitalni identitet odnosi se na specifične atribute, profile i reputaciju</a:t>
            </a:r>
            <a:r>
              <a:rPr lang="hr-HR" sz="2400" dirty="0">
                <a:effectLst/>
                <a:latin typeface="+mn-lt"/>
                <a:ea typeface="Yu Mincho" panose="02020400000000000000" pitchFamily="18" charset="-128"/>
                <a:cs typeface="Arial" panose="020B0604020202020204" pitchFamily="34" charset="0"/>
              </a:rPr>
              <a:t> povezane s gore spomenutom digitalnom prisutnošću.</a:t>
            </a:r>
          </a:p>
          <a:p>
            <a:pPr marR="0" lvl="0" algn="just" rtl="0">
              <a:spcBef>
                <a:spcPts val="0"/>
              </a:spcBef>
              <a:spcAft>
                <a:spcPts val="0"/>
              </a:spcAft>
            </a:pPr>
            <a:r>
              <a:rPr lang="en-GB" sz="24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135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a:t>
            </a:r>
            <a:r>
              <a:rPr lang="hr-HR" sz="2800" b="1" dirty="0" err="1">
                <a:solidFill>
                  <a:srgbClr val="58CDFC"/>
                </a:solidFill>
                <a:latin typeface="+mn-lt"/>
                <a:ea typeface="Helvetica Neue"/>
                <a:cs typeface="Helvetica Neue"/>
                <a:sym typeface="Helvetica Neue"/>
              </a:rPr>
              <a:t>lni</a:t>
            </a:r>
            <a:r>
              <a:rPr lang="hr-HR" sz="2800" b="1" dirty="0">
                <a:solidFill>
                  <a:srgbClr val="58CDFC"/>
                </a:solidFill>
                <a:latin typeface="+mn-lt"/>
                <a:ea typeface="Helvetica Neue"/>
                <a:cs typeface="Helvetica Neue"/>
                <a:sym typeface="Helvetica Neue"/>
              </a:rPr>
              <a:t> identitet: koncepti i elementi</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Ovaj jedan-na-jedan odnos između entiteta i njegove online prisutnosti odnos je temeljen na podacima.</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Doista, digitalni identitet obuhvaća </a:t>
            </a:r>
            <a:r>
              <a:rPr lang="hr-HR" sz="2400" b="1" dirty="0">
                <a:effectLst/>
                <a:latin typeface="+mn-lt"/>
                <a:ea typeface="Yu Mincho" panose="02020400000000000000" pitchFamily="18" charset="-128"/>
                <a:cs typeface="Arial" panose="020B0604020202020204" pitchFamily="34" charset="0"/>
              </a:rPr>
              <a:t>podatke i informacije koje računalni sustavi</a:t>
            </a:r>
            <a:r>
              <a:rPr lang="hr-HR" sz="2400" dirty="0">
                <a:effectLst/>
                <a:latin typeface="+mn-lt"/>
                <a:ea typeface="Yu Mincho" panose="02020400000000000000" pitchFamily="18" charset="-128"/>
                <a:cs typeface="Arial" panose="020B0604020202020204" pitchFamily="34" charset="0"/>
              </a:rPr>
              <a:t> koriste za upućivanje na vanjske entitete, kao što su osobe, organizacije, aplikacije, uređaji.</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ctr" rtl="0">
              <a:spcBef>
                <a:spcPts val="0"/>
              </a:spcBef>
              <a:spcAft>
                <a:spcPts val="0"/>
              </a:spcAft>
              <a:buNone/>
            </a:pPr>
            <a:r>
              <a:rPr lang="hr-HR" sz="2400" b="1" dirty="0">
                <a:solidFill>
                  <a:schemeClr val="accent4"/>
                </a:solidFill>
                <a:latin typeface="+mn-lt"/>
                <a:ea typeface="Helvetica Neue"/>
                <a:cs typeface="Helvetica Neue"/>
                <a:sym typeface="Helvetica Neue"/>
              </a:rPr>
              <a:t>FOKUS NA POJEDINCA</a:t>
            </a:r>
            <a:endParaRPr lang="en-GB"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Pojedinci uspostavljaju svoj digitalni identitet kompilacijom različitih podatkovnih točaka, što rezultira </a:t>
            </a:r>
            <a:r>
              <a:rPr lang="hr-HR" sz="2400" b="1" dirty="0">
                <a:effectLst/>
                <a:latin typeface="+mn-lt"/>
                <a:ea typeface="Yu Mincho" panose="02020400000000000000" pitchFamily="18" charset="-128"/>
                <a:cs typeface="Arial" panose="020B0604020202020204" pitchFamily="34" charset="0"/>
              </a:rPr>
              <a:t>podacima koji mogu identificirati osobu</a:t>
            </a:r>
            <a:r>
              <a:rPr lang="hr-HR" sz="2400" dirty="0">
                <a:effectLst/>
                <a:latin typeface="+mn-lt"/>
                <a:ea typeface="Yu Mincho" panose="02020400000000000000" pitchFamily="18" charset="-128"/>
                <a:cs typeface="Arial" panose="020B0604020202020204" pitchFamily="34" charset="0"/>
              </a:rPr>
              <a:t> (</a:t>
            </a:r>
            <a:r>
              <a:rPr lang="hr-HR" sz="2400" b="1" dirty="0" err="1">
                <a:effectLst/>
                <a:latin typeface="+mn-lt"/>
                <a:ea typeface="Yu Mincho" panose="02020400000000000000" pitchFamily="18" charset="-128"/>
                <a:cs typeface="Arial" panose="020B0604020202020204" pitchFamily="34" charset="0"/>
              </a:rPr>
              <a:t>personally</a:t>
            </a:r>
            <a:r>
              <a:rPr lang="hr-HR" sz="2400" b="1" dirty="0">
                <a:effectLst/>
                <a:latin typeface="+mn-lt"/>
                <a:ea typeface="Yu Mincho" panose="02020400000000000000" pitchFamily="18" charset="-128"/>
                <a:cs typeface="Arial" panose="020B0604020202020204" pitchFamily="34" charset="0"/>
              </a:rPr>
              <a:t> </a:t>
            </a:r>
            <a:r>
              <a:rPr lang="hr-HR" sz="2400" b="1" dirty="0" err="1">
                <a:effectLst/>
                <a:latin typeface="+mn-lt"/>
                <a:ea typeface="Yu Mincho" panose="02020400000000000000" pitchFamily="18" charset="-128"/>
                <a:cs typeface="Arial" panose="020B0604020202020204" pitchFamily="34" charset="0"/>
              </a:rPr>
              <a:t>identifiable</a:t>
            </a:r>
            <a:r>
              <a:rPr lang="hr-HR" sz="2400" b="1" dirty="0">
                <a:effectLst/>
                <a:latin typeface="+mn-lt"/>
                <a:ea typeface="Yu Mincho" panose="02020400000000000000" pitchFamily="18" charset="-128"/>
                <a:cs typeface="Arial" panose="020B0604020202020204" pitchFamily="34" charset="0"/>
              </a:rPr>
              <a:t> </a:t>
            </a:r>
            <a:r>
              <a:rPr lang="hr-HR" sz="2400" b="1" dirty="0" err="1">
                <a:effectLst/>
                <a:latin typeface="+mn-lt"/>
                <a:ea typeface="Yu Mincho" panose="02020400000000000000" pitchFamily="18" charset="-128"/>
                <a:cs typeface="Arial" panose="020B0604020202020204" pitchFamily="34" charset="0"/>
              </a:rPr>
              <a:t>information</a:t>
            </a:r>
            <a:r>
              <a:rPr lang="hr-HR" sz="2400" dirty="0">
                <a:effectLst/>
                <a:latin typeface="+mn-lt"/>
                <a:ea typeface="Yu Mincho" panose="02020400000000000000" pitchFamily="18" charset="-128"/>
                <a:cs typeface="Arial" panose="020B0604020202020204" pitchFamily="34" charset="0"/>
              </a:rPr>
              <a:t> - PII). Ovo posljednje uključuje osobne podatke, vjerodajnice i ovlaštenja povezana s online prisutnošću i aktivnostima pojedinaca.</a:t>
            </a: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 </a:t>
            </a:r>
          </a:p>
          <a:p>
            <a:r>
              <a:rPr lang="hr-HR" sz="2400" dirty="0">
                <a:effectLst/>
                <a:latin typeface="+mn-lt"/>
                <a:ea typeface="Yu Mincho" panose="02020400000000000000" pitchFamily="18" charset="-128"/>
                <a:cs typeface="Arial" panose="020B0604020202020204" pitchFamily="34" charset="0"/>
              </a:rPr>
              <a:t>Razumijevanjem </a:t>
            </a:r>
            <a:r>
              <a:rPr lang="hr-HR" sz="2400" b="1" dirty="0">
                <a:effectLst/>
                <a:latin typeface="+mn-lt"/>
                <a:ea typeface="Yu Mincho" panose="02020400000000000000" pitchFamily="18" charset="-128"/>
                <a:cs typeface="Arial" panose="020B0604020202020204" pitchFamily="34" charset="0"/>
              </a:rPr>
              <a:t>osnovnih načela i elemenata digitalnog identiteta</a:t>
            </a:r>
            <a:r>
              <a:rPr lang="hr-HR" sz="2400" dirty="0">
                <a:effectLst/>
                <a:latin typeface="+mn-lt"/>
                <a:ea typeface="Yu Mincho" panose="02020400000000000000" pitchFamily="18" charset="-128"/>
                <a:cs typeface="Arial" panose="020B0604020202020204" pitchFamily="34" charset="0"/>
              </a:rPr>
              <a:t>, pojedinci mogu donositi informirane odluke o svojim digitalnim interakcijama i poduzeti potrebne mjere za zaštitu svoje </a:t>
            </a:r>
            <a:r>
              <a:rPr lang="hr-HR" sz="2400" b="1" dirty="0">
                <a:effectLst/>
                <a:latin typeface="+mn-lt"/>
                <a:ea typeface="Yu Mincho" panose="02020400000000000000" pitchFamily="18" charset="-128"/>
                <a:cs typeface="Arial" panose="020B0604020202020204" pitchFamily="34" charset="0"/>
              </a:rPr>
              <a:t>privatnosti i sigurnosti na internetu</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305514" y="4566646"/>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Tree>
    <p:extLst>
      <p:ext uri="{BB962C8B-B14F-4D97-AF65-F5344CB8AC3E}">
        <p14:creationId xmlns:p14="http://schemas.microsoft.com/office/powerpoint/2010/main" val="3474133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4021239" y="4532140"/>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39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err="1">
                <a:solidFill>
                  <a:srgbClr val="58CDFC"/>
                </a:solidFill>
                <a:latin typeface="+mn-lt"/>
                <a:ea typeface="Helvetica Neue"/>
                <a:cs typeface="Helvetica Neue"/>
                <a:sym typeface="Helvetica Neue"/>
              </a:rPr>
              <a:t>Digitalni</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identitet</a:t>
            </a:r>
            <a:r>
              <a:rPr lang="en-GB" sz="2800" b="1" dirty="0">
                <a:solidFill>
                  <a:srgbClr val="58CDFC"/>
                </a:solidFill>
                <a:latin typeface="+mn-lt"/>
                <a:ea typeface="Helvetica Neue"/>
                <a:cs typeface="Helvetica Neue"/>
                <a:sym typeface="Helvetica Neue"/>
              </a:rPr>
              <a:t>: </a:t>
            </a:r>
            <a:r>
              <a:rPr lang="en-GB" sz="2800" b="1" dirty="0" err="1">
                <a:solidFill>
                  <a:srgbClr val="58CDFC"/>
                </a:solidFill>
                <a:latin typeface="+mn-lt"/>
                <a:ea typeface="Helvetica Neue"/>
                <a:cs typeface="Helvetica Neue"/>
                <a:sym typeface="Helvetica Neue"/>
              </a:rPr>
              <a:t>Koncepti</a:t>
            </a:r>
            <a:r>
              <a:rPr lang="en-GB" sz="2800" b="1" dirty="0">
                <a:solidFill>
                  <a:srgbClr val="58CDFC"/>
                </a:solidFill>
                <a:latin typeface="+mn-lt"/>
                <a:ea typeface="Helvetica Neue"/>
                <a:cs typeface="Helvetica Neue"/>
                <a:sym typeface="Helvetica Neue"/>
              </a:rPr>
              <a:t> i </a:t>
            </a:r>
            <a:r>
              <a:rPr lang="en-GB" sz="2800" b="1" dirty="0" err="1">
                <a:solidFill>
                  <a:srgbClr val="58CDFC"/>
                </a:solidFill>
                <a:latin typeface="+mn-lt"/>
                <a:ea typeface="Helvetica Neue"/>
                <a:cs typeface="Helvetica Neue"/>
                <a:sym typeface="Helvetica Neue"/>
              </a:rPr>
              <a:t>elementi</a:t>
            </a:r>
            <a:endParaRPr lang="hr-HR" sz="28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algn="just">
              <a:lnSpc>
                <a:spcPct val="107000"/>
              </a:lnSpc>
              <a:spcAft>
                <a:spcPts val="800"/>
              </a:spcAft>
            </a:pPr>
            <a:r>
              <a:rPr lang="hr-HR" sz="2400" dirty="0">
                <a:effectLst/>
                <a:latin typeface="+mn-lt"/>
                <a:ea typeface="Yu Mincho" panose="02020400000000000000" pitchFamily="18" charset="-128"/>
                <a:cs typeface="Arial" panose="020B0604020202020204" pitchFamily="34" charset="0"/>
              </a:rPr>
              <a:t>Otkrijmo </a:t>
            </a:r>
            <a:r>
              <a:rPr lang="hr-HR" sz="2400" b="1" dirty="0">
                <a:effectLst/>
                <a:latin typeface="+mn-lt"/>
                <a:ea typeface="Yu Mincho" panose="02020400000000000000" pitchFamily="18" charset="-128"/>
                <a:cs typeface="Arial" panose="020B0604020202020204" pitchFamily="34" charset="0"/>
              </a:rPr>
              <a:t>elemente</a:t>
            </a:r>
            <a:r>
              <a:rPr lang="hr-HR" sz="2400" dirty="0">
                <a:effectLst/>
                <a:latin typeface="+mn-lt"/>
                <a:ea typeface="Yu Mincho" panose="02020400000000000000" pitchFamily="18" charset="-128"/>
                <a:cs typeface="Arial" panose="020B0604020202020204" pitchFamily="34" charset="0"/>
              </a:rPr>
              <a:t> koji doprinose vašem digitalnom identitetu</a:t>
            </a:r>
            <a:r>
              <a:rPr lang="hr-HR" sz="2400" dirty="0">
                <a:effectLst/>
                <a:latin typeface="Calibri" panose="020F0502020204030204" pitchFamily="34" charset="0"/>
                <a:ea typeface="Yu Mincho" panose="02020400000000000000" pitchFamily="18" charset="-128"/>
                <a:cs typeface="Arial" panose="020B0604020202020204" pitchFamily="34" charset="0"/>
              </a:rPr>
              <a:t>.</a:t>
            </a:r>
            <a:endParaRPr lang="hr-HR"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 </a:t>
            </a:r>
            <a:r>
              <a:rPr lang="nn-NO" sz="4800" b="1" dirty="0">
                <a:solidFill>
                  <a:schemeClr val="accent4"/>
                </a:solidFill>
                <a:latin typeface="+mn-lt"/>
                <a:ea typeface="Helvetica Neue"/>
                <a:cs typeface="Helvetica Neue"/>
                <a:sym typeface="Helvetica Neue"/>
              </a:rPr>
              <a:t>Stvaranje i zaštita digitalnog identiteta</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64218"/>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Vjerodajnice: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Korisnička imena</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Lozinke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err="1">
                <a:effectLst/>
                <a:latin typeface="+mn-lt"/>
                <a:ea typeface="Yu Mincho" panose="02020400000000000000" pitchFamily="18" charset="-128"/>
                <a:cs typeface="Arial" panose="020B0604020202020204" pitchFamily="34" charset="0"/>
              </a:rPr>
              <a:t>Autentifikacijski</a:t>
            </a:r>
            <a:r>
              <a:rPr lang="hr-HR" sz="2000" dirty="0">
                <a:effectLst/>
                <a:latin typeface="+mn-lt"/>
                <a:ea typeface="Yu Mincho" panose="02020400000000000000" pitchFamily="18" charset="-128"/>
                <a:cs typeface="Arial" panose="020B0604020202020204" pitchFamily="34" charset="0"/>
              </a:rPr>
              <a:t> mehanizmi</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Sigurnosna pitanja</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93539"/>
          </a:xfrm>
          <a:prstGeom prst="rect">
            <a:avLst/>
          </a:prstGeom>
          <a:noFill/>
        </p:spPr>
        <p:txBody>
          <a:bodyPr wrap="square" rtlCol="0">
            <a:spAutoFit/>
          </a:bodyPr>
          <a:lstStyle/>
          <a:p>
            <a:pPr algn="just">
              <a:lnSpc>
                <a:spcPct val="107000"/>
              </a:lnSpc>
              <a:spcAft>
                <a:spcPts val="800"/>
              </a:spcAft>
            </a:pPr>
            <a:r>
              <a:rPr lang="hr-HR" sz="2000" b="1" dirty="0">
                <a:effectLst/>
                <a:latin typeface="+mn-lt"/>
                <a:ea typeface="Yu Mincho" panose="02020400000000000000" pitchFamily="18" charset="-128"/>
                <a:cs typeface="Arial" panose="020B0604020202020204" pitchFamily="34" charset="0"/>
              </a:rPr>
              <a:t>Osobne informacije:</a:t>
            </a: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Ime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Dob</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Adrese i brojevi (fizički ili ne)</a:t>
            </a:r>
          </a:p>
          <a:p>
            <a:pPr marL="342900" lvl="0" indent="-342900" algn="just">
              <a:lnSpc>
                <a:spcPct val="107000"/>
              </a:lnSpc>
              <a:buFont typeface="Symbol" panose="05050102010706020507" pitchFamily="18" charset="2"/>
              <a:buChar char=""/>
            </a:pPr>
            <a:endParaRPr lang="hr-HR" sz="2000" dirty="0">
              <a:effectLst/>
              <a:latin typeface="+mn-lt"/>
              <a:ea typeface="Yu Mincho" panose="02020400000000000000" pitchFamily="18" charset="-128"/>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hr-HR" sz="2000" dirty="0">
                <a:effectLst/>
                <a:latin typeface="+mn-lt"/>
                <a:ea typeface="Yu Mincho" panose="02020400000000000000" pitchFamily="18" charset="-128"/>
                <a:cs typeface="Arial" panose="020B0604020202020204" pitchFamily="34" charset="0"/>
              </a:rPr>
              <a:t>Biometrijski podaci</a:t>
            </a:r>
          </a:p>
        </p:txBody>
      </p:sp>
    </p:spTree>
    <p:extLst>
      <p:ext uri="{BB962C8B-B14F-4D97-AF65-F5344CB8AC3E}">
        <p14:creationId xmlns:p14="http://schemas.microsoft.com/office/powerpoint/2010/main" val="15968320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8961</TotalTime>
  <Words>3511</Words>
  <Application>Microsoft Office PowerPoint</Application>
  <PresentationFormat>Custom</PresentationFormat>
  <Paragraphs>481</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Calibri</vt:lpstr>
      <vt:lpstr>Wingdings</vt:lpstr>
      <vt:lpstr>Arial</vt:lpstr>
      <vt:lpstr>DM Sans</vt:lpstr>
      <vt:lpstr>Symbol</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Marija Bečić</cp:lastModifiedBy>
  <cp:revision>50</cp:revision>
  <dcterms:created xsi:type="dcterms:W3CDTF">2022-01-27T16:04:38Z</dcterms:created>
  <dcterms:modified xsi:type="dcterms:W3CDTF">2023-09-08T17:33:26Z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