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55" r:id="rId2"/>
  </p:sldMasterIdLst>
  <p:notesMasterIdLst>
    <p:notesMasterId r:id="rId26"/>
  </p:notesMasterIdLst>
  <p:sldIdLst>
    <p:sldId id="256" r:id="rId3"/>
    <p:sldId id="273" r:id="rId4"/>
    <p:sldId id="257" r:id="rId5"/>
    <p:sldId id="259" r:id="rId6"/>
    <p:sldId id="260" r:id="rId7"/>
    <p:sldId id="275" r:id="rId8"/>
    <p:sldId id="303" r:id="rId9"/>
    <p:sldId id="304" r:id="rId10"/>
    <p:sldId id="274" r:id="rId11"/>
    <p:sldId id="289" r:id="rId12"/>
    <p:sldId id="314" r:id="rId13"/>
    <p:sldId id="306" r:id="rId14"/>
    <p:sldId id="307" r:id="rId15"/>
    <p:sldId id="308" r:id="rId16"/>
    <p:sldId id="309" r:id="rId17"/>
    <p:sldId id="305" r:id="rId18"/>
    <p:sldId id="310" r:id="rId19"/>
    <p:sldId id="312" r:id="rId20"/>
    <p:sldId id="313" r:id="rId21"/>
    <p:sldId id="297" r:id="rId22"/>
    <p:sldId id="316" r:id="rId23"/>
    <p:sldId id="267" r:id="rId24"/>
    <p:sldId id="270"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DM Sans" pitchFamily="2" charset="77"/>
      <p:regular r:id="rId31"/>
      <p:bold r:id="rId32"/>
      <p:italic r:id="rId33"/>
      <p:boldItalic r:id="rId34"/>
    </p:embeddedFont>
    <p:embeddedFont>
      <p:font typeface="Helvetica Neue" panose="02000503000000020004"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DFC"/>
    <a:srgbClr val="00CCFF"/>
    <a:srgbClr val="008F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580"/>
  </p:normalViewPr>
  <p:slideViewPr>
    <p:cSldViewPr snapToGrid="0">
      <p:cViewPr varScale="1">
        <p:scale>
          <a:sx n="81" d="100"/>
          <a:sy n="81" d="100"/>
        </p:scale>
        <p:origin x="760" y="1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22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53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35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40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62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40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75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2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29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838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0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a:solidFill>
                  <a:schemeClr val="dk1"/>
                </a:solidFill>
                <a:latin typeface="Calibri"/>
                <a:ea typeface="Calibri"/>
                <a:cs typeface="Calibri"/>
                <a:sym typeface="Calibri"/>
              </a:rPr>
              <a:t>Legal </a:t>
            </a:r>
            <a:r>
              <a:rPr lang="es-ES" sz="1100" err="1">
                <a:solidFill>
                  <a:schemeClr val="dk1"/>
                </a:solidFill>
                <a:latin typeface="Calibri"/>
                <a:ea typeface="Calibri"/>
                <a:cs typeface="Calibri"/>
                <a:sym typeface="Calibri"/>
              </a:rPr>
              <a:t>description</a:t>
            </a:r>
            <a:r>
              <a:rPr lang="es-ES" sz="1100">
                <a:solidFill>
                  <a:schemeClr val="dk1"/>
                </a:solidFill>
                <a:latin typeface="Calibri"/>
                <a:ea typeface="Calibri"/>
                <a:cs typeface="Calibri"/>
                <a:sym typeface="Calibri"/>
              </a:rPr>
              <a:t> – </a:t>
            </a:r>
            <a:r>
              <a:rPr lang="es-ES" sz="1100" err="1">
                <a:solidFill>
                  <a:schemeClr val="dk1"/>
                </a:solidFill>
                <a:latin typeface="Calibri"/>
                <a:ea typeface="Calibri"/>
                <a:cs typeface="Calibri"/>
                <a:sym typeface="Calibri"/>
              </a:rPr>
              <a:t>Creative</a:t>
            </a:r>
            <a:r>
              <a:rPr lang="es-ES" sz="1100">
                <a:solidFill>
                  <a:schemeClr val="dk1"/>
                </a:solidFill>
                <a:latin typeface="Calibri"/>
                <a:ea typeface="Calibri"/>
                <a:cs typeface="Calibri"/>
                <a:sym typeface="Calibri"/>
              </a:rPr>
              <a:t> </a:t>
            </a:r>
            <a:r>
              <a:rPr lang="es-ES" sz="1100" err="1">
                <a:solidFill>
                  <a:schemeClr val="dk1"/>
                </a:solidFill>
                <a:latin typeface="Calibri"/>
                <a:ea typeface="Calibri"/>
                <a:cs typeface="Calibri"/>
                <a:sym typeface="Calibri"/>
              </a:rPr>
              <a:t>Commons</a:t>
            </a:r>
            <a:r>
              <a:rPr lang="es-ES" sz="1100">
                <a:solidFill>
                  <a:schemeClr val="dk1"/>
                </a:solidFill>
                <a:latin typeface="Calibri"/>
                <a:ea typeface="Calibri"/>
                <a:cs typeface="Calibri"/>
                <a:sym typeface="Calibri"/>
              </a:rPr>
              <a:t> </a:t>
            </a:r>
            <a:r>
              <a:rPr lang="es-ES" sz="1100" err="1">
                <a:solidFill>
                  <a:schemeClr val="dk1"/>
                </a:solidFill>
                <a:latin typeface="Calibri"/>
                <a:ea typeface="Calibri"/>
                <a:cs typeface="Calibri"/>
                <a:sym typeface="Calibri"/>
              </a:rPr>
              <a:t>licensing</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The</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materials</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published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on</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the</a:t>
            </a:r>
            <a:r>
              <a:rPr lang="es-ES" sz="1100" b="0" i="0">
                <a:solidFill>
                  <a:schemeClr val="dk1"/>
                </a:solidFill>
                <a:latin typeface="DM Sans"/>
                <a:ea typeface="DM Sans"/>
                <a:cs typeface="DM Sans"/>
                <a:sym typeface="DM Sans"/>
              </a:rPr>
              <a:t> </a:t>
            </a:r>
            <a:r>
              <a:rPr lang="hr-HR" sz="1100" b="0" i="0">
                <a:solidFill>
                  <a:schemeClr val="dk1"/>
                </a:solidFill>
                <a:latin typeface="DM Sans"/>
                <a:ea typeface="DM Sans"/>
                <a:cs typeface="DM Sans"/>
                <a:sym typeface="DM Sans"/>
              </a:rPr>
              <a:t>BOOMER</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project</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website</a:t>
            </a:r>
            <a:r>
              <a:rPr lang="es-ES" sz="1100" b="0" i="0">
                <a:solidFill>
                  <a:schemeClr val="dk1"/>
                </a:solidFill>
                <a:latin typeface="DM Sans"/>
                <a:ea typeface="DM Sans"/>
                <a:cs typeface="DM Sans"/>
                <a:sym typeface="DM Sans"/>
              </a:rPr>
              <a:t> are </a:t>
            </a:r>
            <a:r>
              <a:rPr lang="es-ES" sz="1100" b="0" i="0" err="1">
                <a:solidFill>
                  <a:schemeClr val="dk1"/>
                </a:solidFill>
                <a:latin typeface="DM Sans"/>
                <a:ea typeface="DM Sans"/>
                <a:cs typeface="DM Sans"/>
                <a:sym typeface="DM Sans"/>
              </a:rPr>
              <a:t>classified</a:t>
            </a:r>
            <a:r>
              <a:rPr lang="es-ES" sz="1100" b="0" i="0">
                <a:solidFill>
                  <a:schemeClr val="dk1"/>
                </a:solidFill>
                <a:latin typeface="DM Sans"/>
                <a:ea typeface="DM Sans"/>
                <a:cs typeface="DM Sans"/>
                <a:sym typeface="DM Sans"/>
              </a:rPr>
              <a:t> as Open </a:t>
            </a:r>
            <a:r>
              <a:rPr lang="es-ES" sz="1100" b="0" i="0" err="1">
                <a:solidFill>
                  <a:schemeClr val="dk1"/>
                </a:solidFill>
                <a:latin typeface="DM Sans"/>
                <a:ea typeface="DM Sans"/>
                <a:cs typeface="DM Sans"/>
                <a:sym typeface="DM Sans"/>
              </a:rPr>
              <a:t>Educational</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Resources</a:t>
            </a:r>
            <a:r>
              <a:rPr lang="es-ES" sz="1100" b="0" i="0">
                <a:solidFill>
                  <a:schemeClr val="dk1"/>
                </a:solidFill>
                <a:latin typeface="DM Sans"/>
                <a:ea typeface="DM Sans"/>
                <a:cs typeface="DM Sans"/>
                <a:sym typeface="DM Sans"/>
              </a:rPr>
              <a:t>' (OER) and can be </a:t>
            </a:r>
            <a:r>
              <a:rPr lang="es-ES" sz="1100" b="0" i="0" err="1">
                <a:solidFill>
                  <a:schemeClr val="dk1"/>
                </a:solidFill>
                <a:latin typeface="DM Sans"/>
                <a:ea typeface="DM Sans"/>
                <a:cs typeface="DM Sans"/>
                <a:sym typeface="DM Sans"/>
              </a:rPr>
              <a:t>freely</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without</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permission</a:t>
            </a:r>
            <a:r>
              <a:rPr lang="es-ES" sz="1100" b="0" i="0">
                <a:solidFill>
                  <a:schemeClr val="dk1"/>
                </a:solidFill>
                <a:latin typeface="DM Sans"/>
                <a:ea typeface="DM Sans"/>
                <a:cs typeface="DM Sans"/>
                <a:sym typeface="DM Sans"/>
              </a:rPr>
              <a:t> of </a:t>
            </a:r>
            <a:r>
              <a:rPr lang="es-ES" sz="1100" b="0" i="0" err="1">
                <a:solidFill>
                  <a:schemeClr val="dk1"/>
                </a:solidFill>
                <a:latin typeface="DM Sans"/>
                <a:ea typeface="DM Sans"/>
                <a:cs typeface="DM Sans"/>
                <a:sym typeface="DM Sans"/>
              </a:rPr>
              <a:t>their</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creators</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downloaded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used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reused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copied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adapted</a:t>
            </a:r>
            <a:r>
              <a:rPr lang="es-ES" sz="1100" b="0" i="0">
                <a:solidFill>
                  <a:schemeClr val="dk1"/>
                </a:solidFill>
                <a:latin typeface="DM Sans"/>
                <a:ea typeface="DM Sans"/>
                <a:cs typeface="DM Sans"/>
                <a:sym typeface="DM Sans"/>
              </a:rPr>
              <a:t>, and </a:t>
            </a:r>
            <a:r>
              <a:rPr lang="es-ES" sz="1100" b="0" i="0" err="1">
                <a:solidFill>
                  <a:schemeClr val="dk1"/>
                </a:solidFill>
                <a:latin typeface="DM Sans"/>
                <a:ea typeface="DM Sans"/>
                <a:cs typeface="DM Sans"/>
                <a:sym typeface="DM Sans"/>
              </a:rPr>
              <a:t>shared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by</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users</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with</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information</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about</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the</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source</a:t>
            </a:r>
            <a:r>
              <a:rPr lang="es-ES" sz="1100" b="0" i="0">
                <a:solidFill>
                  <a:schemeClr val="dk1"/>
                </a:solidFill>
                <a:latin typeface="DM Sans"/>
                <a:ea typeface="DM Sans"/>
                <a:cs typeface="DM Sans"/>
                <a:sym typeface="DM Sans"/>
              </a:rPr>
              <a:t> of </a:t>
            </a:r>
            <a:r>
              <a:rPr lang="es-ES" sz="1100" b="0" i="0" err="1">
                <a:solidFill>
                  <a:schemeClr val="dk1"/>
                </a:solidFill>
                <a:latin typeface="DM Sans"/>
                <a:ea typeface="DM Sans"/>
                <a:cs typeface="DM Sans"/>
                <a:sym typeface="DM Sans"/>
              </a:rPr>
              <a:t>their</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origin</a:t>
            </a:r>
            <a:r>
              <a:rPr lang="es-ES" sz="1100" b="0" i="0">
                <a:solidFill>
                  <a:schemeClr val="dk1"/>
                </a:solidFill>
                <a:latin typeface="DM Sans"/>
                <a:ea typeface="DM Sans"/>
                <a:cs typeface="DM Sans"/>
                <a:sym typeface="DM Sans"/>
              </a:rPr>
              <a:t>.</a:t>
            </a:r>
            <a:endParaRPr sz="110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a:solidFill>
                  <a:schemeClr val="dk1"/>
                </a:solidFill>
                <a:latin typeface="Calibri"/>
                <a:ea typeface="Calibri"/>
                <a:cs typeface="Calibri"/>
                <a:sym typeface="Calibri"/>
              </a:rPr>
              <a:t>Legal </a:t>
            </a:r>
            <a:r>
              <a:rPr lang="es-ES" sz="1100" err="1">
                <a:solidFill>
                  <a:schemeClr val="dk1"/>
                </a:solidFill>
                <a:latin typeface="Calibri"/>
                <a:ea typeface="Calibri"/>
                <a:cs typeface="Calibri"/>
                <a:sym typeface="Calibri"/>
              </a:rPr>
              <a:t>description</a:t>
            </a:r>
            <a:r>
              <a:rPr lang="es-ES" sz="1100">
                <a:solidFill>
                  <a:schemeClr val="dk1"/>
                </a:solidFill>
                <a:latin typeface="Calibri"/>
                <a:ea typeface="Calibri"/>
                <a:cs typeface="Calibri"/>
                <a:sym typeface="Calibri"/>
              </a:rPr>
              <a:t> – </a:t>
            </a:r>
            <a:r>
              <a:rPr lang="es-ES" sz="1100" err="1">
                <a:solidFill>
                  <a:schemeClr val="dk1"/>
                </a:solidFill>
                <a:latin typeface="Calibri"/>
                <a:ea typeface="Calibri"/>
                <a:cs typeface="Calibri"/>
                <a:sym typeface="Calibri"/>
              </a:rPr>
              <a:t>Creative</a:t>
            </a:r>
            <a:r>
              <a:rPr lang="es-ES" sz="1100">
                <a:solidFill>
                  <a:schemeClr val="dk1"/>
                </a:solidFill>
                <a:latin typeface="Calibri"/>
                <a:ea typeface="Calibri"/>
                <a:cs typeface="Calibri"/>
                <a:sym typeface="Calibri"/>
              </a:rPr>
              <a:t> </a:t>
            </a:r>
            <a:r>
              <a:rPr lang="es-ES" sz="1100" err="1">
                <a:solidFill>
                  <a:schemeClr val="dk1"/>
                </a:solidFill>
                <a:latin typeface="Calibri"/>
                <a:ea typeface="Calibri"/>
                <a:cs typeface="Calibri"/>
                <a:sym typeface="Calibri"/>
              </a:rPr>
              <a:t>Commons</a:t>
            </a:r>
            <a:r>
              <a:rPr lang="es-ES" sz="1100">
                <a:solidFill>
                  <a:schemeClr val="dk1"/>
                </a:solidFill>
                <a:latin typeface="Calibri"/>
                <a:ea typeface="Calibri"/>
                <a:cs typeface="Calibri"/>
                <a:sym typeface="Calibri"/>
              </a:rPr>
              <a:t> </a:t>
            </a:r>
            <a:r>
              <a:rPr lang="es-ES" sz="1100" err="1">
                <a:solidFill>
                  <a:schemeClr val="dk1"/>
                </a:solidFill>
                <a:latin typeface="Calibri"/>
                <a:ea typeface="Calibri"/>
                <a:cs typeface="Calibri"/>
                <a:sym typeface="Calibri"/>
              </a:rPr>
              <a:t>licensing</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The</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materials</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published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on</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the</a:t>
            </a:r>
            <a:r>
              <a:rPr lang="es-ES" sz="1100" b="0" i="0">
                <a:solidFill>
                  <a:schemeClr val="dk1"/>
                </a:solidFill>
                <a:latin typeface="DM Sans"/>
                <a:ea typeface="DM Sans"/>
                <a:cs typeface="DM Sans"/>
                <a:sym typeface="DM Sans"/>
              </a:rPr>
              <a:t> </a:t>
            </a:r>
            <a:r>
              <a:rPr lang="hr-HR" sz="1100" b="0" i="0">
                <a:solidFill>
                  <a:schemeClr val="dk1"/>
                </a:solidFill>
                <a:latin typeface="DM Sans"/>
                <a:ea typeface="DM Sans"/>
                <a:cs typeface="DM Sans"/>
                <a:sym typeface="DM Sans"/>
              </a:rPr>
              <a:t>BOOMER</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project</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website</a:t>
            </a:r>
            <a:r>
              <a:rPr lang="es-ES" sz="1100" b="0" i="0">
                <a:solidFill>
                  <a:schemeClr val="dk1"/>
                </a:solidFill>
                <a:latin typeface="DM Sans"/>
                <a:ea typeface="DM Sans"/>
                <a:cs typeface="DM Sans"/>
                <a:sym typeface="DM Sans"/>
              </a:rPr>
              <a:t> are </a:t>
            </a:r>
            <a:r>
              <a:rPr lang="es-ES" sz="1100" b="0" i="0" err="1">
                <a:solidFill>
                  <a:schemeClr val="dk1"/>
                </a:solidFill>
                <a:latin typeface="DM Sans"/>
                <a:ea typeface="DM Sans"/>
                <a:cs typeface="DM Sans"/>
                <a:sym typeface="DM Sans"/>
              </a:rPr>
              <a:t>classified</a:t>
            </a:r>
            <a:r>
              <a:rPr lang="es-ES" sz="1100" b="0" i="0">
                <a:solidFill>
                  <a:schemeClr val="dk1"/>
                </a:solidFill>
                <a:latin typeface="DM Sans"/>
                <a:ea typeface="DM Sans"/>
                <a:cs typeface="DM Sans"/>
                <a:sym typeface="DM Sans"/>
              </a:rPr>
              <a:t> as Open </a:t>
            </a:r>
            <a:r>
              <a:rPr lang="es-ES" sz="1100" b="0" i="0" err="1">
                <a:solidFill>
                  <a:schemeClr val="dk1"/>
                </a:solidFill>
                <a:latin typeface="DM Sans"/>
                <a:ea typeface="DM Sans"/>
                <a:cs typeface="DM Sans"/>
                <a:sym typeface="DM Sans"/>
              </a:rPr>
              <a:t>Educational</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Resources</a:t>
            </a:r>
            <a:r>
              <a:rPr lang="es-ES" sz="1100" b="0" i="0">
                <a:solidFill>
                  <a:schemeClr val="dk1"/>
                </a:solidFill>
                <a:latin typeface="DM Sans"/>
                <a:ea typeface="DM Sans"/>
                <a:cs typeface="DM Sans"/>
                <a:sym typeface="DM Sans"/>
              </a:rPr>
              <a:t>' (OER) and can be </a:t>
            </a:r>
            <a:r>
              <a:rPr lang="es-ES" sz="1100" b="0" i="0" err="1">
                <a:solidFill>
                  <a:schemeClr val="dk1"/>
                </a:solidFill>
                <a:latin typeface="DM Sans"/>
                <a:ea typeface="DM Sans"/>
                <a:cs typeface="DM Sans"/>
                <a:sym typeface="DM Sans"/>
              </a:rPr>
              <a:t>freely</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without</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permission</a:t>
            </a:r>
            <a:r>
              <a:rPr lang="es-ES" sz="1100" b="0" i="0">
                <a:solidFill>
                  <a:schemeClr val="dk1"/>
                </a:solidFill>
                <a:latin typeface="DM Sans"/>
                <a:ea typeface="DM Sans"/>
                <a:cs typeface="DM Sans"/>
                <a:sym typeface="DM Sans"/>
              </a:rPr>
              <a:t> of </a:t>
            </a:r>
            <a:r>
              <a:rPr lang="es-ES" sz="1100" b="0" i="0" err="1">
                <a:solidFill>
                  <a:schemeClr val="dk1"/>
                </a:solidFill>
                <a:latin typeface="DM Sans"/>
                <a:ea typeface="DM Sans"/>
                <a:cs typeface="DM Sans"/>
                <a:sym typeface="DM Sans"/>
              </a:rPr>
              <a:t>their</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creators</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downloaded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used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reused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copied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adapted</a:t>
            </a:r>
            <a:r>
              <a:rPr lang="es-ES" sz="1100" b="0" i="0">
                <a:solidFill>
                  <a:schemeClr val="dk1"/>
                </a:solidFill>
                <a:latin typeface="DM Sans"/>
                <a:ea typeface="DM Sans"/>
                <a:cs typeface="DM Sans"/>
                <a:sym typeface="DM Sans"/>
              </a:rPr>
              <a:t>, and </a:t>
            </a:r>
            <a:r>
              <a:rPr lang="es-ES" sz="1100" b="0" i="0" err="1">
                <a:solidFill>
                  <a:schemeClr val="dk1"/>
                </a:solidFill>
                <a:latin typeface="DM Sans"/>
                <a:ea typeface="DM Sans"/>
                <a:cs typeface="DM Sans"/>
                <a:sym typeface="DM Sans"/>
              </a:rPr>
              <a:t>shared</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by</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users</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with</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information</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about</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the</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source</a:t>
            </a:r>
            <a:r>
              <a:rPr lang="es-ES" sz="1100" b="0" i="0">
                <a:solidFill>
                  <a:schemeClr val="dk1"/>
                </a:solidFill>
                <a:latin typeface="DM Sans"/>
                <a:ea typeface="DM Sans"/>
                <a:cs typeface="DM Sans"/>
                <a:sym typeface="DM Sans"/>
              </a:rPr>
              <a:t> of </a:t>
            </a:r>
            <a:r>
              <a:rPr lang="es-ES" sz="1100" b="0" i="0" err="1">
                <a:solidFill>
                  <a:schemeClr val="dk1"/>
                </a:solidFill>
                <a:latin typeface="DM Sans"/>
                <a:ea typeface="DM Sans"/>
                <a:cs typeface="DM Sans"/>
                <a:sym typeface="DM Sans"/>
              </a:rPr>
              <a:t>their</a:t>
            </a:r>
            <a:r>
              <a:rPr lang="es-ES" sz="1100" b="0" i="0">
                <a:solidFill>
                  <a:schemeClr val="dk1"/>
                </a:solidFill>
                <a:latin typeface="DM Sans"/>
                <a:ea typeface="DM Sans"/>
                <a:cs typeface="DM Sans"/>
                <a:sym typeface="DM Sans"/>
              </a:rPr>
              <a:t> </a:t>
            </a:r>
            <a:r>
              <a:rPr lang="es-ES" sz="1100" b="0" i="0" err="1">
                <a:solidFill>
                  <a:schemeClr val="dk1"/>
                </a:solidFill>
                <a:latin typeface="DM Sans"/>
                <a:ea typeface="DM Sans"/>
                <a:cs typeface="DM Sans"/>
                <a:sym typeface="DM Sans"/>
              </a:rPr>
              <a:t>origin</a:t>
            </a:r>
            <a:r>
              <a:rPr lang="es-ES" sz="1100" b="0" i="0">
                <a:solidFill>
                  <a:schemeClr val="dk1"/>
                </a:solidFill>
                <a:latin typeface="DM Sans"/>
                <a:ea typeface="DM Sans"/>
                <a:cs typeface="DM Sans"/>
                <a:sym typeface="DM Sans"/>
              </a:rPr>
              <a:t>.</a:t>
            </a:r>
            <a:endParaRPr sz="110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361739" y="4276743"/>
            <a:ext cx="13609123"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400" b="1" i="0" u="none" strike="noStrike" cap="none" dirty="0">
                <a:solidFill>
                  <a:schemeClr val="tx1"/>
                </a:solidFill>
                <a:latin typeface="+mn-lt"/>
                <a:ea typeface="Helvetica Neue"/>
                <a:cs typeface="Helvetica Neue"/>
                <a:sym typeface="Helvetica Neue"/>
              </a:rPr>
              <a:t>Dijeljenje sadržaja</a:t>
            </a:r>
            <a:r>
              <a:rPr lang="hr-HR" sz="4400" b="1" dirty="0">
                <a:solidFill>
                  <a:schemeClr val="tx1"/>
                </a:solidFill>
                <a:latin typeface="+mn-lt"/>
                <a:ea typeface="Helvetica Neue"/>
                <a:cs typeface="Helvetica Neue"/>
                <a:sym typeface="Helvetica Neue"/>
              </a:rPr>
              <a:t>:</a:t>
            </a:r>
          </a:p>
          <a:p>
            <a:pPr marL="0" marR="0" lvl="0" indent="0" algn="ctr" rtl="0">
              <a:lnSpc>
                <a:spcPct val="100000"/>
              </a:lnSpc>
              <a:spcBef>
                <a:spcPts val="0"/>
              </a:spcBef>
              <a:spcAft>
                <a:spcPts val="0"/>
              </a:spcAft>
              <a:buClr>
                <a:srgbClr val="4D94B7"/>
              </a:buClr>
              <a:buSzPts val="3600"/>
              <a:buFont typeface="Helvetica Neue"/>
              <a:buNone/>
            </a:pPr>
            <a:r>
              <a:rPr lang="hr-HR" sz="4400" b="1" dirty="0">
                <a:solidFill>
                  <a:schemeClr val="tx1"/>
                </a:solidFill>
                <a:latin typeface="+mn-lt"/>
                <a:ea typeface="Helvetica Neue"/>
                <a:cs typeface="Helvetica Neue"/>
                <a:sym typeface="Helvetica Neue"/>
              </a:rPr>
              <a:t>Osnovne vještine u digitalnom dobu </a:t>
            </a:r>
            <a:endParaRPr lang="hr-H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en-GB" sz="1800" b="1" dirty="0" err="1">
                <a:solidFill>
                  <a:srgbClr val="00CCFF"/>
                </a:solidFill>
              </a:rPr>
              <a:t>www.digital-boomer.eu</a:t>
            </a:r>
            <a:endParaRPr lang="en-GB" sz="1800" b="1" dirty="0">
              <a:solidFill>
                <a:srgbClr val="00CC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011564"/>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a:solidFill>
                  <a:schemeClr val="tx1"/>
                </a:solidFill>
                <a:latin typeface="Arial" pitchFamily="34" charset="0"/>
                <a:ea typeface="Helvetica Neue"/>
                <a:cs typeface="Arial" pitchFamily="34" charset="0"/>
                <a:sym typeface="Helvetica Neue"/>
              </a:rPr>
              <a:t>Izradili:</a:t>
            </a:r>
            <a:r>
              <a:rPr lang="en-GB" sz="4000" dirty="0">
                <a:solidFill>
                  <a:schemeClr val="tx1"/>
                </a:solidFill>
                <a:latin typeface="Arial" pitchFamily="34" charset="0"/>
                <a:ea typeface="Helvetica Neue"/>
                <a:cs typeface="Arial" pitchFamily="34" charset="0"/>
                <a:sym typeface="Helvetica Neue"/>
              </a:rPr>
              <a:t> IDP &amp; IHF</a:t>
            </a:r>
            <a:endParaRPr lang="en-GB"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Društveni mediji: Dijeljenje fotografija, videozapisa i novosti </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Digitalno dijeljenje na društvenim medijima izmijenilo je </a:t>
            </a:r>
            <a:r>
              <a:rPr lang="hr-HR" sz="2400" b="1" dirty="0">
                <a:solidFill>
                  <a:schemeClr val="accent4"/>
                </a:solidFill>
                <a:latin typeface="+mn-lt"/>
                <a:ea typeface="Helvetica Neue"/>
                <a:cs typeface="Helvetica Neue"/>
                <a:sym typeface="Helvetica Neue"/>
              </a:rPr>
              <a:t>način na koji se povezujemo i dijelimo iskustva.</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hr-HR" sz="4800" b="1" dirty="0">
                <a:solidFill>
                  <a:schemeClr val="accent4"/>
                </a:solidFill>
                <a:latin typeface="+mn-lt"/>
                <a:ea typeface="Helvetica Neue"/>
                <a:cs typeface="Helvetica Neue"/>
                <a:sym typeface="Helvetica Neue"/>
              </a:rPr>
              <a:t>Osnovni alati i platforme za dijeljenje</a:t>
            </a:r>
          </a:p>
        </p:txBody>
      </p:sp>
      <p:sp>
        <p:nvSpPr>
          <p:cNvPr id="12" name="Rettangolo con angoli arrotondati 11">
            <a:extLst>
              <a:ext uri="{FF2B5EF4-FFF2-40B4-BE49-F238E27FC236}">
                <a16:creationId xmlns:a16="http://schemas.microsoft.com/office/drawing/2014/main" id="{AC524E00-DCA5-AB37-75A5-0F4C4AF38C11}"/>
              </a:ext>
            </a:extLst>
          </p:cNvPr>
          <p:cNvSpPr/>
          <p:nvPr/>
        </p:nvSpPr>
        <p:spPr>
          <a:xfrm>
            <a:off x="1277087" y="4322309"/>
            <a:ext cx="2952013"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ea typeface="Helvetica Neue"/>
                <a:cs typeface="Helvetica Neue"/>
                <a:sym typeface="Helvetica Neue"/>
              </a:rPr>
              <a:t>Trenutačno dijeljenje</a:t>
            </a:r>
            <a:endParaRPr lang="hr-HR" sz="2400" b="1" dirty="0">
              <a:solidFill>
                <a:schemeClr val="accent4"/>
              </a:solidFill>
              <a:latin typeface="+mn-lt"/>
              <a:ea typeface="Helvetica Neue"/>
              <a:cs typeface="Helvetica Neue"/>
              <a:sym typeface="Helvetica Neue"/>
            </a:endParaRPr>
          </a:p>
        </p:txBody>
      </p:sp>
      <p:sp>
        <p:nvSpPr>
          <p:cNvPr id="13" name="Rettangolo con angoli arrotondati 12">
            <a:extLst>
              <a:ext uri="{FF2B5EF4-FFF2-40B4-BE49-F238E27FC236}">
                <a16:creationId xmlns:a16="http://schemas.microsoft.com/office/drawing/2014/main" id="{298AC45C-C91E-A25D-A3C5-3D9E47BF0A9F}"/>
              </a:ext>
            </a:extLst>
          </p:cNvPr>
          <p:cNvSpPr/>
          <p:nvPr/>
        </p:nvSpPr>
        <p:spPr>
          <a:xfrm>
            <a:off x="4553291" y="4322309"/>
            <a:ext cx="2952013"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Globalni doseg</a:t>
            </a:r>
          </a:p>
        </p:txBody>
      </p:sp>
      <p:sp>
        <p:nvSpPr>
          <p:cNvPr id="14" name="Rettangolo con angoli arrotondati 13">
            <a:extLst>
              <a:ext uri="{FF2B5EF4-FFF2-40B4-BE49-F238E27FC236}">
                <a16:creationId xmlns:a16="http://schemas.microsoft.com/office/drawing/2014/main" id="{86145FFD-CADD-013A-2AC1-CA15152DCCD4}"/>
              </a:ext>
            </a:extLst>
          </p:cNvPr>
          <p:cNvSpPr/>
          <p:nvPr/>
        </p:nvSpPr>
        <p:spPr>
          <a:xfrm>
            <a:off x="11105700" y="4322309"/>
            <a:ext cx="295201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Uključenost zajednice</a:t>
            </a:r>
          </a:p>
        </p:txBody>
      </p:sp>
      <p:sp>
        <p:nvSpPr>
          <p:cNvPr id="15" name="Rettangolo con angoli arrotondati 14">
            <a:extLst>
              <a:ext uri="{FF2B5EF4-FFF2-40B4-BE49-F238E27FC236}">
                <a16:creationId xmlns:a16="http://schemas.microsoft.com/office/drawing/2014/main" id="{478F9C54-CF2E-736B-5214-5DA0C9C34637}"/>
              </a:ext>
            </a:extLst>
          </p:cNvPr>
          <p:cNvSpPr/>
          <p:nvPr/>
        </p:nvSpPr>
        <p:spPr>
          <a:xfrm>
            <a:off x="14381904" y="4322309"/>
            <a:ext cx="295201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Kontrola privatnosti</a:t>
            </a:r>
          </a:p>
        </p:txBody>
      </p:sp>
      <p:sp>
        <p:nvSpPr>
          <p:cNvPr id="16" name="Rettangolo con angoli arrotondati 15">
            <a:extLst>
              <a:ext uri="{FF2B5EF4-FFF2-40B4-BE49-F238E27FC236}">
                <a16:creationId xmlns:a16="http://schemas.microsoft.com/office/drawing/2014/main" id="{4CC3B9E9-0FAB-3006-9BED-8E40FC398773}"/>
              </a:ext>
            </a:extLst>
          </p:cNvPr>
          <p:cNvSpPr/>
          <p:nvPr/>
        </p:nvSpPr>
        <p:spPr>
          <a:xfrm>
            <a:off x="7829496" y="4322309"/>
            <a:ext cx="295201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Vizualno pričanje priča</a:t>
            </a:r>
          </a:p>
        </p:txBody>
      </p:sp>
      <p:sp>
        <p:nvSpPr>
          <p:cNvPr id="17" name="CasellaDiTesto 16">
            <a:extLst>
              <a:ext uri="{FF2B5EF4-FFF2-40B4-BE49-F238E27FC236}">
                <a16:creationId xmlns:a16="http://schemas.microsoft.com/office/drawing/2014/main" id="{BFA466F2-7967-1833-5E38-B0BD3358467A}"/>
              </a:ext>
            </a:extLst>
          </p:cNvPr>
          <p:cNvSpPr txBox="1"/>
          <p:nvPr/>
        </p:nvSpPr>
        <p:spPr>
          <a:xfrm>
            <a:off x="1277086" y="5219273"/>
            <a:ext cx="3098737" cy="4154984"/>
          </a:xfrm>
          <a:prstGeom prst="rect">
            <a:avLst/>
          </a:prstGeom>
          <a:noFill/>
        </p:spPr>
        <p:txBody>
          <a:bodyPr wrap="square" rtlCol="0">
            <a:spAutoFit/>
          </a:bodyPr>
          <a:lstStyle/>
          <a:p>
            <a:r>
              <a:rPr lang="hr-HR" sz="2400" dirty="0"/>
              <a:t>Omogućuju trenutačno dijeljenje fotografija, videozapisa i novosti. Korisnici mogu </a:t>
            </a:r>
            <a:r>
              <a:rPr lang="hr-HR" sz="2400" b="1" dirty="0"/>
              <a:t>uhvatiti trenutak</a:t>
            </a:r>
            <a:r>
              <a:rPr lang="hr-HR" sz="2400" dirty="0"/>
              <a:t>, urediti ga i</a:t>
            </a:r>
            <a:r>
              <a:rPr lang="hr-HR" sz="2400" b="1" dirty="0"/>
              <a:t> podijeliti u nekoliko sekundi</a:t>
            </a:r>
            <a:r>
              <a:rPr lang="hr-HR" sz="2400" dirty="0"/>
              <a:t> omogućujući interakciju u </a:t>
            </a:r>
            <a:r>
              <a:rPr lang="hr-HR" sz="2400" b="1" dirty="0"/>
              <a:t>stvarnom </a:t>
            </a:r>
            <a:r>
              <a:rPr lang="hr-HR" sz="2400" dirty="0"/>
              <a:t>vremenu</a:t>
            </a:r>
            <a:r>
              <a:rPr lang="en-GB" sz="2400" dirty="0"/>
              <a:t>.</a:t>
            </a:r>
          </a:p>
        </p:txBody>
      </p:sp>
      <p:sp>
        <p:nvSpPr>
          <p:cNvPr id="18" name="CasellaDiTesto 17">
            <a:extLst>
              <a:ext uri="{FF2B5EF4-FFF2-40B4-BE49-F238E27FC236}">
                <a16:creationId xmlns:a16="http://schemas.microsoft.com/office/drawing/2014/main" id="{B66ABF24-5926-E6BD-958A-E17F03A07F40}"/>
              </a:ext>
            </a:extLst>
          </p:cNvPr>
          <p:cNvSpPr txBox="1"/>
          <p:nvPr/>
        </p:nvSpPr>
        <p:spPr>
          <a:xfrm>
            <a:off x="4700016" y="5219273"/>
            <a:ext cx="2805288" cy="3416320"/>
          </a:xfrm>
          <a:prstGeom prst="rect">
            <a:avLst/>
          </a:prstGeom>
          <a:noFill/>
        </p:spPr>
        <p:txBody>
          <a:bodyPr wrap="square" rtlCol="0">
            <a:spAutoFit/>
          </a:bodyPr>
          <a:lstStyle/>
          <a:p>
            <a:r>
              <a:rPr lang="hr-HR" sz="2400" b="1" dirty="0"/>
              <a:t>Ne postoje geografske granice</a:t>
            </a:r>
            <a:r>
              <a:rPr lang="hr-HR" sz="2400" dirty="0"/>
              <a:t>. Omogućuje korisnicima </a:t>
            </a:r>
            <a:r>
              <a:rPr lang="hr-HR" sz="2400" b="1" dirty="0"/>
              <a:t>razmjenu</a:t>
            </a:r>
            <a:r>
              <a:rPr lang="hr-HR" sz="2400" dirty="0"/>
              <a:t> iskustava, kultura i perspektiva na</a:t>
            </a:r>
            <a:r>
              <a:rPr lang="hr-HR" sz="2400" b="1" dirty="0"/>
              <a:t> globalnoj razini</a:t>
            </a:r>
            <a:r>
              <a:rPr lang="en-GB" sz="2400" dirty="0"/>
              <a:t>.</a:t>
            </a:r>
          </a:p>
        </p:txBody>
      </p:sp>
      <p:sp>
        <p:nvSpPr>
          <p:cNvPr id="19" name="CasellaDiTesto 18">
            <a:extLst>
              <a:ext uri="{FF2B5EF4-FFF2-40B4-BE49-F238E27FC236}">
                <a16:creationId xmlns:a16="http://schemas.microsoft.com/office/drawing/2014/main" id="{98EC7ADB-3C65-6124-EDA8-BD7DC61628BF}"/>
              </a:ext>
            </a:extLst>
          </p:cNvPr>
          <p:cNvSpPr txBox="1"/>
          <p:nvPr/>
        </p:nvSpPr>
        <p:spPr>
          <a:xfrm>
            <a:off x="7829496" y="5219273"/>
            <a:ext cx="2952012" cy="4154984"/>
          </a:xfrm>
          <a:prstGeom prst="rect">
            <a:avLst/>
          </a:prstGeom>
          <a:noFill/>
        </p:spPr>
        <p:txBody>
          <a:bodyPr wrap="square" rtlCol="0">
            <a:spAutoFit/>
          </a:bodyPr>
          <a:lstStyle/>
          <a:p>
            <a:r>
              <a:rPr lang="hr-HR" sz="2400" dirty="0"/>
              <a:t>Platforme kao što su </a:t>
            </a:r>
            <a:r>
              <a:rPr lang="hr-HR" sz="2400" dirty="0" err="1"/>
              <a:t>Instagram</a:t>
            </a:r>
            <a:r>
              <a:rPr lang="hr-HR" sz="2400" dirty="0"/>
              <a:t> i </a:t>
            </a:r>
            <a:r>
              <a:rPr lang="hr-HR" sz="2400" dirty="0" err="1"/>
              <a:t>TikTok</a:t>
            </a:r>
            <a:r>
              <a:rPr lang="hr-HR" sz="2400" dirty="0"/>
              <a:t> naglašavaju vizualni sadržaj. Korisnici </a:t>
            </a:r>
            <a:r>
              <a:rPr lang="hr-HR" sz="2400" b="1" dirty="0"/>
              <a:t>pokazuju</a:t>
            </a:r>
            <a:r>
              <a:rPr lang="hr-HR" sz="2400" dirty="0"/>
              <a:t> svoju </a:t>
            </a:r>
            <a:r>
              <a:rPr lang="hr-HR" sz="2400" b="1" dirty="0"/>
              <a:t>kreativnost</a:t>
            </a:r>
            <a:r>
              <a:rPr lang="hr-HR" sz="2400" dirty="0"/>
              <a:t>, dijele svoje interese i komuniciraju s drugima kroz vizualno privlačan sadržaj.</a:t>
            </a:r>
          </a:p>
        </p:txBody>
      </p:sp>
      <p:sp>
        <p:nvSpPr>
          <p:cNvPr id="20" name="CasellaDiTesto 19">
            <a:extLst>
              <a:ext uri="{FF2B5EF4-FFF2-40B4-BE49-F238E27FC236}">
                <a16:creationId xmlns:a16="http://schemas.microsoft.com/office/drawing/2014/main" id="{32106404-4682-75A1-7D50-09B91F0DD2E3}"/>
              </a:ext>
            </a:extLst>
          </p:cNvPr>
          <p:cNvSpPr txBox="1"/>
          <p:nvPr/>
        </p:nvSpPr>
        <p:spPr>
          <a:xfrm>
            <a:off x="11105700" y="5219273"/>
            <a:ext cx="2952012" cy="3046988"/>
          </a:xfrm>
          <a:prstGeom prst="rect">
            <a:avLst/>
          </a:prstGeom>
          <a:noFill/>
        </p:spPr>
        <p:txBody>
          <a:bodyPr wrap="square" rtlCol="0">
            <a:spAutoFit/>
          </a:bodyPr>
          <a:lstStyle/>
          <a:p>
            <a:r>
              <a:rPr lang="hr-HR" sz="2400" dirty="0"/>
              <a:t>Korisnici mogu biti pratitelji, pridružiti se grupama i sudjelovati u razgovorima stvarajući </a:t>
            </a:r>
            <a:r>
              <a:rPr lang="hr-HR" sz="2400" b="1" dirty="0"/>
              <a:t>osjećaj pripadnosti i povezanosti</a:t>
            </a:r>
            <a:r>
              <a:rPr lang="hr-HR" sz="2400" dirty="0"/>
              <a:t>.</a:t>
            </a:r>
          </a:p>
        </p:txBody>
      </p:sp>
      <p:sp>
        <p:nvSpPr>
          <p:cNvPr id="21" name="CasellaDiTesto 20">
            <a:extLst>
              <a:ext uri="{FF2B5EF4-FFF2-40B4-BE49-F238E27FC236}">
                <a16:creationId xmlns:a16="http://schemas.microsoft.com/office/drawing/2014/main" id="{7146C359-E097-1F43-E61A-196F01789261}"/>
              </a:ext>
            </a:extLst>
          </p:cNvPr>
          <p:cNvSpPr txBox="1"/>
          <p:nvPr/>
        </p:nvSpPr>
        <p:spPr>
          <a:xfrm>
            <a:off x="14381904" y="5219273"/>
            <a:ext cx="2952012" cy="4154984"/>
          </a:xfrm>
          <a:prstGeom prst="rect">
            <a:avLst/>
          </a:prstGeom>
          <a:noFill/>
        </p:spPr>
        <p:txBody>
          <a:bodyPr wrap="square" rtlCol="0">
            <a:spAutoFit/>
          </a:bodyPr>
          <a:lstStyle/>
          <a:p>
            <a:r>
              <a:rPr lang="hr-HR" sz="2400" dirty="0"/>
              <a:t>Platforme nude </a:t>
            </a:r>
            <a:r>
              <a:rPr lang="hr-HR" sz="2400" b="1" dirty="0"/>
              <a:t>postavke privatnosti </a:t>
            </a:r>
            <a:r>
              <a:rPr lang="hr-HR" sz="2400" dirty="0"/>
              <a:t>koje  omogućuju kontrolu vidljivosti, mogućnost dijeljenja javno, s određenim osobama ili unutar privatnih grupa osiguravajući ugodu i sigurnost.</a:t>
            </a:r>
          </a:p>
        </p:txBody>
      </p:sp>
    </p:spTree>
    <p:extLst>
      <p:ext uri="{BB962C8B-B14F-4D97-AF65-F5344CB8AC3E}">
        <p14:creationId xmlns:p14="http://schemas.microsoft.com/office/powerpoint/2010/main" val="217384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Društveni mediji: Dijeljenje fotografija, videozapisa i novosti – primjeri</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Helvetica Neue"/>
              </a:rPr>
              <a:t>Glavne platforme društvenih medija i njihova obilježja</a:t>
            </a:r>
            <a:r>
              <a:rPr lang="en-GB" sz="2400" b="1"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hr-HR" sz="4800" b="1" dirty="0">
                <a:solidFill>
                  <a:schemeClr val="accent4"/>
                </a:solidFill>
                <a:latin typeface="+mn-lt"/>
                <a:ea typeface="Helvetica Neue"/>
                <a:cs typeface="Helvetica Neue"/>
                <a:sym typeface="Helvetica Neue"/>
              </a:rPr>
              <a:t>Osnovni alati i platforme za dijeljenje</a:t>
            </a:r>
          </a:p>
        </p:txBody>
      </p:sp>
      <p:sp>
        <p:nvSpPr>
          <p:cNvPr id="12" name="Rettangolo con angoli arrotondati 11">
            <a:extLst>
              <a:ext uri="{FF2B5EF4-FFF2-40B4-BE49-F238E27FC236}">
                <a16:creationId xmlns:a16="http://schemas.microsoft.com/office/drawing/2014/main" id="{AC524E00-DCA5-AB37-75A5-0F4C4AF38C11}"/>
              </a:ext>
            </a:extLst>
          </p:cNvPr>
          <p:cNvSpPr/>
          <p:nvPr/>
        </p:nvSpPr>
        <p:spPr>
          <a:xfrm>
            <a:off x="1277087" y="4322309"/>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ea typeface="Helvetica Neue"/>
                <a:cs typeface="Helvetica Neue"/>
                <a:sym typeface="Helvetica Neue"/>
              </a:rPr>
              <a:t>Facebook</a:t>
            </a:r>
            <a:endParaRPr lang="en-GB" sz="2400" b="1">
              <a:solidFill>
                <a:schemeClr val="accent4"/>
              </a:solidFill>
              <a:latin typeface="+mn-lt"/>
              <a:ea typeface="Helvetica Neue"/>
              <a:cs typeface="Helvetica Neue"/>
              <a:sym typeface="Helvetica Neue"/>
            </a:endParaRPr>
          </a:p>
        </p:txBody>
      </p:sp>
      <p:sp>
        <p:nvSpPr>
          <p:cNvPr id="13" name="Rettangolo con angoli arrotondati 12">
            <a:extLst>
              <a:ext uri="{FF2B5EF4-FFF2-40B4-BE49-F238E27FC236}">
                <a16:creationId xmlns:a16="http://schemas.microsoft.com/office/drawing/2014/main" id="{298AC45C-C91E-A25D-A3C5-3D9E47BF0A9F}"/>
              </a:ext>
            </a:extLst>
          </p:cNvPr>
          <p:cNvSpPr/>
          <p:nvPr/>
        </p:nvSpPr>
        <p:spPr>
          <a:xfrm>
            <a:off x="5290289" y="4322309"/>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Instagram</a:t>
            </a:r>
          </a:p>
        </p:txBody>
      </p:sp>
      <p:sp>
        <p:nvSpPr>
          <p:cNvPr id="17" name="CasellaDiTesto 16">
            <a:extLst>
              <a:ext uri="{FF2B5EF4-FFF2-40B4-BE49-F238E27FC236}">
                <a16:creationId xmlns:a16="http://schemas.microsoft.com/office/drawing/2014/main" id="{BFA466F2-7967-1833-5E38-B0BD3358467A}"/>
              </a:ext>
            </a:extLst>
          </p:cNvPr>
          <p:cNvSpPr txBox="1"/>
          <p:nvPr/>
        </p:nvSpPr>
        <p:spPr>
          <a:xfrm>
            <a:off x="1277087" y="4887309"/>
            <a:ext cx="3704816" cy="4524315"/>
          </a:xfrm>
          <a:prstGeom prst="rect">
            <a:avLst/>
          </a:prstGeom>
          <a:noFill/>
        </p:spPr>
        <p:txBody>
          <a:bodyPr wrap="square" rtlCol="0">
            <a:spAutoFit/>
          </a:bodyPr>
          <a:lstStyle/>
          <a:p>
            <a:r>
              <a:rPr lang="hr-HR" sz="2400" dirty="0"/>
              <a:t>S više od 2,8 milijardi aktivnih korisnika mjesečno Facebook omogućuje dijeljenje fotografija, videozapisa i ažuriranje statusa. Korisnici mogu</a:t>
            </a:r>
            <a:r>
              <a:rPr lang="hr-HR" sz="2400" b="1" dirty="0"/>
              <a:t> stvarati albume, označavati prijatelje i dijeliti sadržaj </a:t>
            </a:r>
            <a:r>
              <a:rPr lang="hr-HR" sz="2400" dirty="0"/>
              <a:t>na svojoj vremenskoj traci ili u grupama i zajednicama.</a:t>
            </a:r>
          </a:p>
        </p:txBody>
      </p:sp>
      <p:sp>
        <p:nvSpPr>
          <p:cNvPr id="18" name="CasellaDiTesto 17">
            <a:extLst>
              <a:ext uri="{FF2B5EF4-FFF2-40B4-BE49-F238E27FC236}">
                <a16:creationId xmlns:a16="http://schemas.microsoft.com/office/drawing/2014/main" id="{B66ABF24-5926-E6BD-958A-E17F03A07F40}"/>
              </a:ext>
            </a:extLst>
          </p:cNvPr>
          <p:cNvSpPr txBox="1"/>
          <p:nvPr/>
        </p:nvSpPr>
        <p:spPr>
          <a:xfrm>
            <a:off x="5290289" y="4887309"/>
            <a:ext cx="3704816" cy="4524315"/>
          </a:xfrm>
          <a:prstGeom prst="rect">
            <a:avLst/>
          </a:prstGeom>
          <a:noFill/>
        </p:spPr>
        <p:txBody>
          <a:bodyPr wrap="square" rtlCol="0">
            <a:spAutoFit/>
          </a:bodyPr>
          <a:lstStyle/>
          <a:p>
            <a:r>
              <a:rPr lang="hr-HR" sz="2400" dirty="0"/>
              <a:t>Poznat po usmjerenosti na</a:t>
            </a:r>
            <a:r>
              <a:rPr lang="hr-HR" sz="2400" b="1" dirty="0"/>
              <a:t> vizualno</a:t>
            </a:r>
            <a:r>
              <a:rPr lang="hr-HR" sz="2400" dirty="0"/>
              <a:t>, </a:t>
            </a:r>
            <a:r>
              <a:rPr lang="hr-HR" sz="2400" dirty="0" err="1"/>
              <a:t>Instagram</a:t>
            </a:r>
            <a:r>
              <a:rPr lang="hr-HR" sz="2400" dirty="0"/>
              <a:t> omogućuje dijeljenje slika i videa s pratiteljima. Korisnici mogu primijeniti filtere, dodati naslove i koristit </a:t>
            </a:r>
            <a:r>
              <a:rPr lang="hr-HR" sz="2400" i="1" dirty="0" err="1"/>
              <a:t>hashtagove</a:t>
            </a:r>
            <a:r>
              <a:rPr lang="hr-HR" sz="2400" dirty="0"/>
              <a:t> kako bi dosegli širu publiku. </a:t>
            </a:r>
            <a:r>
              <a:rPr lang="hr-HR" sz="2400" b="1" dirty="0" err="1"/>
              <a:t>Instagram</a:t>
            </a:r>
            <a:r>
              <a:rPr lang="hr-HR" sz="2400" b="1" dirty="0"/>
              <a:t> </a:t>
            </a:r>
            <a:r>
              <a:rPr lang="hr-HR" sz="2400" b="1" dirty="0" err="1"/>
              <a:t>Stories</a:t>
            </a:r>
            <a:r>
              <a:rPr lang="hr-HR" sz="2400" dirty="0"/>
              <a:t> i </a:t>
            </a:r>
            <a:r>
              <a:rPr lang="hr-HR" sz="2400" b="1" dirty="0" err="1"/>
              <a:t>Reels</a:t>
            </a:r>
            <a:r>
              <a:rPr lang="hr-HR" sz="2400" dirty="0"/>
              <a:t> pružaju opcije za </a:t>
            </a:r>
            <a:r>
              <a:rPr lang="hr-HR" sz="2400" b="1" dirty="0"/>
              <a:t>dijeljenje privremenog ili dugotrajnog sadržaja</a:t>
            </a:r>
            <a:r>
              <a:rPr lang="hr-HR" sz="2400" dirty="0"/>
              <a:t>.</a:t>
            </a:r>
          </a:p>
        </p:txBody>
      </p:sp>
      <p:sp>
        <p:nvSpPr>
          <p:cNvPr id="19" name="CasellaDiTesto 18">
            <a:extLst>
              <a:ext uri="{FF2B5EF4-FFF2-40B4-BE49-F238E27FC236}">
                <a16:creationId xmlns:a16="http://schemas.microsoft.com/office/drawing/2014/main" id="{98EC7ADB-3C65-6124-EDA8-BD7DC61628BF}"/>
              </a:ext>
            </a:extLst>
          </p:cNvPr>
          <p:cNvSpPr txBox="1"/>
          <p:nvPr/>
        </p:nvSpPr>
        <p:spPr>
          <a:xfrm>
            <a:off x="9303490" y="4887309"/>
            <a:ext cx="3704815" cy="4524315"/>
          </a:xfrm>
          <a:prstGeom prst="rect">
            <a:avLst/>
          </a:prstGeom>
          <a:noFill/>
        </p:spPr>
        <p:txBody>
          <a:bodyPr wrap="square" rtlCol="0">
            <a:spAutoFit/>
          </a:bodyPr>
          <a:lstStyle/>
          <a:p>
            <a:r>
              <a:rPr lang="hr-HR" sz="2400" dirty="0"/>
              <a:t>Ova</a:t>
            </a:r>
            <a:r>
              <a:rPr lang="hr-HR" sz="2400" b="1" dirty="0"/>
              <a:t> video platforma kratkog formata </a:t>
            </a:r>
            <a:r>
              <a:rPr lang="hr-HR" sz="2400" dirty="0"/>
              <a:t>stekla je  popularnost zbog svog </a:t>
            </a:r>
            <a:r>
              <a:rPr lang="hr-HR" sz="2400" b="1" dirty="0"/>
              <a:t>kreativnog i zabavnog sadržaja</a:t>
            </a:r>
            <a:r>
              <a:rPr lang="hr-HR" sz="2400" dirty="0"/>
              <a:t>. Korisnici mogu dijeliti videozapise u trajanju do </a:t>
            </a:r>
            <a:r>
              <a:rPr lang="hr-HR" sz="2400" b="1" dirty="0"/>
              <a:t>60 sekundi</a:t>
            </a:r>
            <a:r>
              <a:rPr lang="hr-HR" sz="2400" dirty="0"/>
              <a:t>, dodavati efekte, filtere i glazbu te surađivati s globalnom zajednicom putem </a:t>
            </a:r>
            <a:r>
              <a:rPr lang="hr-HR" sz="2400" dirty="0" err="1"/>
              <a:t>lajkova</a:t>
            </a:r>
            <a:r>
              <a:rPr lang="hr-HR" sz="2400" dirty="0"/>
              <a:t>, komentara i dijeljenja.</a:t>
            </a:r>
          </a:p>
        </p:txBody>
      </p:sp>
      <p:sp>
        <p:nvSpPr>
          <p:cNvPr id="20" name="CasellaDiTesto 19">
            <a:extLst>
              <a:ext uri="{FF2B5EF4-FFF2-40B4-BE49-F238E27FC236}">
                <a16:creationId xmlns:a16="http://schemas.microsoft.com/office/drawing/2014/main" id="{32106404-4682-75A1-7D50-09B91F0DD2E3}"/>
              </a:ext>
            </a:extLst>
          </p:cNvPr>
          <p:cNvSpPr txBox="1"/>
          <p:nvPr/>
        </p:nvSpPr>
        <p:spPr>
          <a:xfrm>
            <a:off x="13316690" y="4887309"/>
            <a:ext cx="3704814" cy="4524315"/>
          </a:xfrm>
          <a:prstGeom prst="rect">
            <a:avLst/>
          </a:prstGeom>
          <a:noFill/>
        </p:spPr>
        <p:txBody>
          <a:bodyPr wrap="square" rtlCol="0">
            <a:spAutoFit/>
          </a:bodyPr>
          <a:lstStyle/>
          <a:p>
            <a:r>
              <a:rPr lang="hr-HR" sz="2400" dirty="0"/>
              <a:t>S </a:t>
            </a:r>
            <a:r>
              <a:rPr lang="hr-HR" sz="2400" b="1" dirty="0"/>
              <a:t>ograničenjem od 280 znakova</a:t>
            </a:r>
            <a:r>
              <a:rPr lang="hr-HR" sz="2400" dirty="0"/>
              <a:t>, Twitter je </a:t>
            </a:r>
            <a:r>
              <a:rPr lang="hr-HR" sz="2400" b="1" dirty="0"/>
              <a:t>platforma za </a:t>
            </a:r>
            <a:r>
              <a:rPr lang="hr-HR" sz="2400" b="1" dirty="0" err="1"/>
              <a:t>mikroblogiranje</a:t>
            </a:r>
            <a:r>
              <a:rPr lang="hr-HR" sz="2400" b="1" dirty="0"/>
              <a:t> </a:t>
            </a:r>
            <a:r>
              <a:rPr lang="hr-HR" sz="2400" dirty="0"/>
              <a:t>koja omogućuje korisnicima dijeljenje novosti, misli i poveznica. Korisnici mogu dijeliti fotografije i videozapise kao i sudjelovati u razgovorima putem odgovora, </a:t>
            </a:r>
            <a:r>
              <a:rPr lang="hr-HR" sz="2400" i="1" dirty="0" err="1"/>
              <a:t>retweetova</a:t>
            </a:r>
            <a:r>
              <a:rPr lang="hr-HR" sz="2400" dirty="0"/>
              <a:t> i </a:t>
            </a:r>
            <a:r>
              <a:rPr lang="hr-HR" sz="2400" i="1" dirty="0" err="1"/>
              <a:t>hashtagova</a:t>
            </a:r>
            <a:r>
              <a:rPr lang="hr-HR" sz="2400" dirty="0"/>
              <a:t>.</a:t>
            </a:r>
          </a:p>
        </p:txBody>
      </p:sp>
      <p:sp>
        <p:nvSpPr>
          <p:cNvPr id="4" name="Rettangolo con angoli arrotondati 3">
            <a:extLst>
              <a:ext uri="{FF2B5EF4-FFF2-40B4-BE49-F238E27FC236}">
                <a16:creationId xmlns:a16="http://schemas.microsoft.com/office/drawing/2014/main" id="{F7507E14-6C17-97CC-3019-BC5F5044173D}"/>
              </a:ext>
            </a:extLst>
          </p:cNvPr>
          <p:cNvSpPr/>
          <p:nvPr/>
        </p:nvSpPr>
        <p:spPr>
          <a:xfrm>
            <a:off x="9303490" y="4322308"/>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TikTok</a:t>
            </a:r>
          </a:p>
        </p:txBody>
      </p:sp>
      <p:sp>
        <p:nvSpPr>
          <p:cNvPr id="5" name="Rettangolo con angoli arrotondati 4">
            <a:extLst>
              <a:ext uri="{FF2B5EF4-FFF2-40B4-BE49-F238E27FC236}">
                <a16:creationId xmlns:a16="http://schemas.microsoft.com/office/drawing/2014/main" id="{F23FC390-84F7-81E1-376E-AB4A0A2C8CE7}"/>
              </a:ext>
            </a:extLst>
          </p:cNvPr>
          <p:cNvSpPr/>
          <p:nvPr/>
        </p:nvSpPr>
        <p:spPr>
          <a:xfrm>
            <a:off x="13316690" y="4322307"/>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Twitter</a:t>
            </a:r>
          </a:p>
        </p:txBody>
      </p:sp>
    </p:spTree>
    <p:extLst>
      <p:ext uri="{BB962C8B-B14F-4D97-AF65-F5344CB8AC3E}">
        <p14:creationId xmlns:p14="http://schemas.microsoft.com/office/powerpoint/2010/main" val="343384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Elektronička pošta: Slanje i primanje datoteka i dokumenata</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E-pošta je široko korišten alat za elektroničko dijeljenje datoteka i dokumenata pružajući prikladan način slanja i primanje informacija.</a:t>
            </a:r>
          </a:p>
          <a:p>
            <a:pPr marL="0" marR="0" lvl="0" indent="0" algn="just" rtl="0">
              <a:spcBef>
                <a:spcPts val="0"/>
              </a:spcBef>
              <a:spcAft>
                <a:spcPts val="0"/>
              </a:spcAft>
              <a:buNone/>
            </a:pPr>
            <a:endParaRPr lang="hr-HR"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Helvetica Neue"/>
              </a:rPr>
              <a:t>Davatelji usluga e-pošte </a:t>
            </a:r>
            <a:r>
              <a:rPr lang="hr-HR" sz="2400" dirty="0">
                <a:solidFill>
                  <a:schemeClr val="accent4"/>
                </a:solidFill>
                <a:latin typeface="+mn-lt"/>
                <a:ea typeface="Helvetica Neue"/>
                <a:cs typeface="Helvetica Neue"/>
                <a:sym typeface="Helvetica Neue"/>
              </a:rPr>
              <a:t>kao što su </a:t>
            </a:r>
            <a:r>
              <a:rPr lang="hr-HR" sz="2400" b="1" dirty="0" err="1">
                <a:solidFill>
                  <a:schemeClr val="accent4"/>
                </a:solidFill>
                <a:latin typeface="+mn-lt"/>
                <a:ea typeface="Helvetica Neue"/>
                <a:cs typeface="Helvetica Neue"/>
                <a:sym typeface="Helvetica Neue"/>
              </a:rPr>
              <a:t>Gmail</a:t>
            </a:r>
            <a:r>
              <a:rPr lang="hr-HR" sz="2400" b="1" dirty="0">
                <a:solidFill>
                  <a:schemeClr val="accent4"/>
                </a:solidFill>
                <a:latin typeface="+mn-lt"/>
                <a:ea typeface="Helvetica Neue"/>
                <a:cs typeface="Helvetica Neue"/>
                <a:sym typeface="Helvetica Neue"/>
              </a:rPr>
              <a:t>, Outlook i Yahoo Mail </a:t>
            </a:r>
            <a:r>
              <a:rPr lang="hr-HR" sz="2400" dirty="0">
                <a:solidFill>
                  <a:schemeClr val="accent4"/>
                </a:solidFill>
                <a:latin typeface="+mn-lt"/>
                <a:ea typeface="Helvetica Neue"/>
                <a:cs typeface="Helvetica Neue"/>
                <a:sym typeface="Helvetica Neue"/>
              </a:rPr>
              <a:t>nude </a:t>
            </a:r>
            <a:r>
              <a:rPr lang="hr-HR" sz="2400" b="1" dirty="0">
                <a:solidFill>
                  <a:schemeClr val="accent4"/>
                </a:solidFill>
                <a:latin typeface="+mn-lt"/>
                <a:ea typeface="Helvetica Neue"/>
                <a:cs typeface="Helvetica Neue"/>
                <a:sym typeface="Helvetica Neue"/>
              </a:rPr>
              <a:t>razne funkcionalnosti </a:t>
            </a:r>
            <a:r>
              <a:rPr lang="hr-HR" sz="2400" dirty="0">
                <a:solidFill>
                  <a:schemeClr val="accent4"/>
                </a:solidFill>
                <a:latin typeface="+mn-lt"/>
                <a:ea typeface="Helvetica Neue"/>
                <a:cs typeface="Helvetica Neue"/>
                <a:sym typeface="Helvetica Neue"/>
              </a:rPr>
              <a:t>za digitalno dijeljenje: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hr-HR" sz="4800" b="1" dirty="0">
                <a:solidFill>
                  <a:schemeClr val="accent4"/>
                </a:solidFill>
                <a:latin typeface="+mn-lt"/>
                <a:ea typeface="Helvetica Neue"/>
                <a:cs typeface="Helvetica Neue"/>
                <a:sym typeface="Helvetica Neue"/>
              </a:rPr>
              <a:t>Osnovni alati i platforme za dijeljenje</a:t>
            </a:r>
          </a:p>
        </p:txBody>
      </p:sp>
      <p:sp>
        <p:nvSpPr>
          <p:cNvPr id="4" name="Rettangolo con angoli arrotondati 3">
            <a:extLst>
              <a:ext uri="{FF2B5EF4-FFF2-40B4-BE49-F238E27FC236}">
                <a16:creationId xmlns:a16="http://schemas.microsoft.com/office/drawing/2014/main" id="{3047E099-7E77-D543-C4ED-8C3934227E94}"/>
              </a:ext>
            </a:extLst>
          </p:cNvPr>
          <p:cNvSpPr/>
          <p:nvPr/>
        </p:nvSpPr>
        <p:spPr>
          <a:xfrm>
            <a:off x="1277087" y="5435106"/>
            <a:ext cx="4846688" cy="5601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ea typeface="Helvetica Neue"/>
                <a:cs typeface="Helvetica Neue"/>
                <a:sym typeface="Helvetica Neue"/>
              </a:rPr>
              <a:t>Privitci</a:t>
            </a:r>
            <a:endParaRPr lang="hr-HR" sz="24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BCF04F2-9A82-5300-EEB6-500CF21B5E67}"/>
              </a:ext>
            </a:extLst>
          </p:cNvPr>
          <p:cNvSpPr/>
          <p:nvPr/>
        </p:nvSpPr>
        <p:spPr>
          <a:xfrm>
            <a:off x="6870469" y="5430304"/>
            <a:ext cx="4846688" cy="56019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Dijeljenje velikih datoteka</a:t>
            </a:r>
          </a:p>
        </p:txBody>
      </p:sp>
      <p:sp>
        <p:nvSpPr>
          <p:cNvPr id="8" name="CasellaDiTesto 7">
            <a:extLst>
              <a:ext uri="{FF2B5EF4-FFF2-40B4-BE49-F238E27FC236}">
                <a16:creationId xmlns:a16="http://schemas.microsoft.com/office/drawing/2014/main" id="{AB8A6E70-43BC-1A6B-FAEC-3B91F6ECBA8F}"/>
              </a:ext>
            </a:extLst>
          </p:cNvPr>
          <p:cNvSpPr txBox="1"/>
          <p:nvPr/>
        </p:nvSpPr>
        <p:spPr>
          <a:xfrm>
            <a:off x="1277087" y="6000106"/>
            <a:ext cx="4846688" cy="1569660"/>
          </a:xfrm>
          <a:prstGeom prst="rect">
            <a:avLst/>
          </a:prstGeom>
          <a:noFill/>
        </p:spPr>
        <p:txBody>
          <a:bodyPr wrap="square" rtlCol="0">
            <a:spAutoFit/>
          </a:bodyPr>
          <a:lstStyle/>
          <a:p>
            <a:r>
              <a:rPr lang="hr-HR" sz="2400" b="0" i="0" dirty="0">
                <a:effectLst/>
                <a:latin typeface="Arial" panose="020B0604020202020204" pitchFamily="34" charset="0"/>
                <a:cs typeface="Arial" panose="020B0604020202020204" pitchFamily="34" charset="0"/>
              </a:rPr>
              <a:t>Korisnici mogu u elektroničkoj poruci </a:t>
            </a:r>
            <a:r>
              <a:rPr lang="hr-HR" sz="2400" b="1" i="0" dirty="0">
                <a:effectLst/>
                <a:latin typeface="Arial" panose="020B0604020202020204" pitchFamily="34" charset="0"/>
                <a:cs typeface="Arial" panose="020B0604020202020204" pitchFamily="34" charset="0"/>
              </a:rPr>
              <a:t>priložiti datoteke</a:t>
            </a:r>
            <a:r>
              <a:rPr lang="hr-HR" sz="2400" b="0" i="0" dirty="0">
                <a:effectLst/>
                <a:latin typeface="Arial" panose="020B0604020202020204" pitchFamily="34" charset="0"/>
                <a:cs typeface="Arial" panose="020B0604020202020204" pitchFamily="34" charset="0"/>
              </a:rPr>
              <a:t> kao što su </a:t>
            </a:r>
            <a:r>
              <a:rPr lang="hr-HR" sz="2400" dirty="0">
                <a:latin typeface="Arial" panose="020B0604020202020204" pitchFamily="34" charset="0"/>
                <a:cs typeface="Arial" panose="020B0604020202020204" pitchFamily="34" charset="0"/>
              </a:rPr>
              <a:t>dokumenti, slike ili prezentacije </a:t>
            </a:r>
            <a:r>
              <a:rPr lang="hr-HR" sz="2400" b="1" i="0" dirty="0">
                <a:effectLst/>
                <a:latin typeface="Arial" panose="020B0604020202020204" pitchFamily="34" charset="0"/>
                <a:cs typeface="Arial" panose="020B0604020202020204" pitchFamily="34" charset="0"/>
              </a:rPr>
              <a:t>i poslati ih primateljima</a:t>
            </a:r>
            <a:r>
              <a:rPr lang="hr-HR" sz="2400" b="0" i="0" dirty="0">
                <a:effectLst/>
                <a:latin typeface="Arial" panose="020B0604020202020204" pitchFamily="34" charset="0"/>
                <a:cs typeface="Arial" panose="020B0604020202020204" pitchFamily="34" charset="0"/>
              </a:rPr>
              <a:t>.</a:t>
            </a:r>
            <a:endParaRPr lang="hr-HR"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3391C00D-708B-C29D-7759-BDBC25C5DF41}"/>
              </a:ext>
            </a:extLst>
          </p:cNvPr>
          <p:cNvSpPr txBox="1"/>
          <p:nvPr/>
        </p:nvSpPr>
        <p:spPr>
          <a:xfrm>
            <a:off x="6870468" y="6000106"/>
            <a:ext cx="4846687" cy="3046988"/>
          </a:xfrm>
          <a:prstGeom prst="rect">
            <a:avLst/>
          </a:prstGeom>
          <a:noFill/>
        </p:spPr>
        <p:txBody>
          <a:bodyPr wrap="square" rtlCol="0">
            <a:spAutoFit/>
          </a:bodyPr>
          <a:lstStyle/>
          <a:p>
            <a:r>
              <a:rPr lang="hr-HR" sz="2400" b="0" i="0" dirty="0">
                <a:effectLst/>
                <a:latin typeface="Arial" panose="020B0604020202020204" pitchFamily="34" charset="0"/>
                <a:cs typeface="Arial" panose="020B0604020202020204" pitchFamily="34" charset="0"/>
              </a:rPr>
              <a:t>Davatelji usluga e-pošte daju </a:t>
            </a:r>
            <a:r>
              <a:rPr lang="hr-HR" sz="2400" b="1" i="0" dirty="0">
                <a:effectLst/>
                <a:latin typeface="Arial" panose="020B0604020202020204" pitchFamily="34" charset="0"/>
                <a:cs typeface="Arial" panose="020B0604020202020204" pitchFamily="34" charset="0"/>
              </a:rPr>
              <a:t>opcije dijeljenja velikih datoteka </a:t>
            </a:r>
            <a:r>
              <a:rPr lang="hr-HR" sz="2400" b="0" i="0" dirty="0">
                <a:effectLst/>
                <a:latin typeface="Arial" panose="020B0604020202020204" pitchFamily="34" charset="0"/>
                <a:cs typeface="Arial" panose="020B0604020202020204" pitchFamily="34" charset="0"/>
              </a:rPr>
              <a:t>koje premašuju ograničenje veličine privitka. Korisnici mogu</a:t>
            </a:r>
            <a:r>
              <a:rPr lang="hr-HR" sz="2400" b="1" i="0" dirty="0">
                <a:effectLst/>
                <a:latin typeface="Arial" panose="020B0604020202020204" pitchFamily="34" charset="0"/>
                <a:cs typeface="Arial" panose="020B0604020202020204" pitchFamily="34" charset="0"/>
              </a:rPr>
              <a:t> prenijeti datoteke u oblak i podijeliti poveznicu </a:t>
            </a:r>
            <a:r>
              <a:rPr lang="hr-HR" sz="2400" i="0" dirty="0">
                <a:effectLst/>
                <a:latin typeface="Arial" panose="020B0604020202020204" pitchFamily="34" charset="0"/>
                <a:cs typeface="Arial" panose="020B0604020202020204" pitchFamily="34" charset="0"/>
              </a:rPr>
              <a:t>na datoteku u e-pošti  </a:t>
            </a:r>
            <a:r>
              <a:rPr lang="hr-HR" sz="2400" dirty="0">
                <a:latin typeface="Arial" panose="020B0604020202020204" pitchFamily="34" charset="0"/>
                <a:cs typeface="Arial" panose="020B0604020202020204" pitchFamily="34" charset="0"/>
              </a:rPr>
              <a:t>omogućujući jednostavan pristup i preuzimanje.</a:t>
            </a:r>
          </a:p>
        </p:txBody>
      </p:sp>
      <p:sp>
        <p:nvSpPr>
          <p:cNvPr id="10" name="CasellaDiTesto 9">
            <a:extLst>
              <a:ext uri="{FF2B5EF4-FFF2-40B4-BE49-F238E27FC236}">
                <a16:creationId xmlns:a16="http://schemas.microsoft.com/office/drawing/2014/main" id="{2F4AA6A9-D20C-F9C0-AFFF-8F2275A8A0BE}"/>
              </a:ext>
            </a:extLst>
          </p:cNvPr>
          <p:cNvSpPr txBox="1"/>
          <p:nvPr/>
        </p:nvSpPr>
        <p:spPr>
          <a:xfrm>
            <a:off x="12463848" y="6008161"/>
            <a:ext cx="5043567" cy="3416320"/>
          </a:xfrm>
          <a:prstGeom prst="rect">
            <a:avLst/>
          </a:prstGeom>
          <a:noFill/>
        </p:spPr>
        <p:txBody>
          <a:bodyPr wrap="square" rtlCol="0">
            <a:spAutoFit/>
          </a:bodyPr>
          <a:lstStyle/>
          <a:p>
            <a:r>
              <a:rPr lang="hr-HR" sz="2400" b="0" i="0" dirty="0">
                <a:effectLst/>
                <a:latin typeface="Arial" panose="020B0604020202020204" pitchFamily="34" charset="0"/>
                <a:cs typeface="Arial" panose="020B0604020202020204" pitchFamily="34" charset="0"/>
              </a:rPr>
              <a:t>Davatelji usluga e-</a:t>
            </a:r>
            <a:r>
              <a:rPr lang="hr-HR" sz="2400" dirty="0">
                <a:latin typeface="Arial" panose="020B0604020202020204" pitchFamily="34" charset="0"/>
                <a:cs typeface="Arial" panose="020B0604020202020204" pitchFamily="34" charset="0"/>
              </a:rPr>
              <a:t>pošte nude</a:t>
            </a:r>
            <a:r>
              <a:rPr lang="hr-HR" sz="2400" b="0" i="0" dirty="0">
                <a:effectLst/>
                <a:latin typeface="Arial" panose="020B0604020202020204" pitchFamily="34" charset="0"/>
                <a:cs typeface="Arial" panose="020B0604020202020204" pitchFamily="34" charset="0"/>
              </a:rPr>
              <a:t> </a:t>
            </a:r>
            <a:r>
              <a:rPr lang="hr-HR" sz="2400" b="1" i="0" dirty="0">
                <a:effectLst/>
                <a:latin typeface="Arial" panose="020B0604020202020204" pitchFamily="34" charset="0"/>
                <a:cs typeface="Arial" panose="020B0604020202020204" pitchFamily="34" charset="0"/>
              </a:rPr>
              <a:t>sigurnosne značajke </a:t>
            </a:r>
            <a:r>
              <a:rPr lang="hr-HR" sz="2400" b="0" i="0" dirty="0">
                <a:effectLst/>
                <a:latin typeface="Arial" panose="020B0604020202020204" pitchFamily="34" charset="0"/>
                <a:cs typeface="Arial" panose="020B0604020202020204" pitchFamily="34" charset="0"/>
              </a:rPr>
              <a:t>koje štite osjetljive informacije od neovlaštenog pristupa. Korisnici mogu </a:t>
            </a:r>
            <a:r>
              <a:rPr lang="hr-HR" sz="2400" b="1" i="0" dirty="0">
                <a:effectLst/>
                <a:latin typeface="Arial" panose="020B0604020202020204" pitchFamily="34" charset="0"/>
                <a:cs typeface="Arial" panose="020B0604020202020204" pitchFamily="34" charset="0"/>
              </a:rPr>
              <a:t>šifrirati e-poštu</a:t>
            </a:r>
            <a:r>
              <a:rPr lang="hr-HR" sz="2400" b="0" i="0" dirty="0">
                <a:effectLst/>
                <a:latin typeface="Arial" panose="020B0604020202020204" pitchFamily="34" charset="0"/>
                <a:cs typeface="Arial" panose="020B0604020202020204" pitchFamily="34" charset="0"/>
              </a:rPr>
              <a:t>, postaviti </a:t>
            </a:r>
            <a:r>
              <a:rPr lang="hr-HR" sz="2400" b="1" dirty="0">
                <a:latin typeface="Arial" panose="020B0604020202020204" pitchFamily="34" charset="0"/>
                <a:cs typeface="Arial" panose="020B0604020202020204" pitchFamily="34" charset="0"/>
              </a:rPr>
              <a:t>dvostruku provjeru</a:t>
            </a:r>
            <a:r>
              <a:rPr lang="hr-HR" sz="2400" b="1" i="0" dirty="0">
                <a:effectLst/>
                <a:latin typeface="Arial" panose="020B0604020202020204" pitchFamily="34" charset="0"/>
                <a:cs typeface="Arial" panose="020B0604020202020204" pitchFamily="34" charset="0"/>
              </a:rPr>
              <a:t> autentičnosti</a:t>
            </a:r>
            <a:r>
              <a:rPr lang="hr-HR" sz="2400" dirty="0">
                <a:latin typeface="Arial" panose="020B0604020202020204" pitchFamily="34" charset="0"/>
                <a:cs typeface="Arial" panose="020B0604020202020204" pitchFamily="34" charset="0"/>
              </a:rPr>
              <a:t> </a:t>
            </a:r>
            <a:r>
              <a:rPr lang="hr-HR" sz="2400" b="0" i="0" dirty="0">
                <a:effectLst/>
                <a:latin typeface="Arial" panose="020B0604020202020204" pitchFamily="34" charset="0"/>
                <a:cs typeface="Arial" panose="020B0604020202020204" pitchFamily="34" charset="0"/>
              </a:rPr>
              <a:t>i koristiti </a:t>
            </a:r>
            <a:r>
              <a:rPr lang="hr-HR" sz="2400" b="1" i="0" dirty="0">
                <a:effectLst/>
                <a:latin typeface="Arial" panose="020B0604020202020204" pitchFamily="34" charset="0"/>
                <a:cs typeface="Arial" panose="020B0604020202020204" pitchFamily="34" charset="0"/>
              </a:rPr>
              <a:t>filtere za neželjenu poštu</a:t>
            </a:r>
            <a:r>
              <a:rPr lang="hr-HR" sz="2400" b="0" i="0" dirty="0">
                <a:effectLst/>
                <a:latin typeface="Arial" panose="020B0604020202020204" pitchFamily="34" charset="0"/>
                <a:cs typeface="Arial" panose="020B0604020202020204" pitchFamily="34" charset="0"/>
              </a:rPr>
              <a:t> kako bi spriječili krađu identiteta (</a:t>
            </a:r>
            <a:r>
              <a:rPr lang="hr-HR" sz="2400" b="0" i="1" dirty="0" err="1">
                <a:effectLst/>
                <a:latin typeface="Arial" panose="020B0604020202020204" pitchFamily="34" charset="0"/>
                <a:cs typeface="Arial" panose="020B0604020202020204" pitchFamily="34" charset="0"/>
              </a:rPr>
              <a:t>phishing</a:t>
            </a:r>
            <a:r>
              <a:rPr lang="hr-HR" sz="2400" b="0" i="0" dirty="0">
                <a:effectLst/>
                <a:latin typeface="Arial" panose="020B0604020202020204" pitchFamily="34" charset="0"/>
                <a:cs typeface="Arial" panose="020B0604020202020204" pitchFamily="34" charset="0"/>
              </a:rPr>
              <a:t> napade).</a:t>
            </a:r>
            <a:endParaRPr lang="hr-HR" sz="2400" dirty="0">
              <a:latin typeface="Arial" panose="020B0604020202020204" pitchFamily="34" charset="0"/>
              <a:cs typeface="Arial" panose="020B0604020202020204" pitchFamily="34" charset="0"/>
            </a:endParaRPr>
          </a:p>
        </p:txBody>
      </p:sp>
      <p:sp>
        <p:nvSpPr>
          <p:cNvPr id="12" name="Rettangolo con angoli arrotondati 11">
            <a:extLst>
              <a:ext uri="{FF2B5EF4-FFF2-40B4-BE49-F238E27FC236}">
                <a16:creationId xmlns:a16="http://schemas.microsoft.com/office/drawing/2014/main" id="{7E600CA5-D6C0-4481-F6D8-8574942123E3}"/>
              </a:ext>
            </a:extLst>
          </p:cNvPr>
          <p:cNvSpPr/>
          <p:nvPr/>
        </p:nvSpPr>
        <p:spPr>
          <a:xfrm>
            <a:off x="12463851" y="5430304"/>
            <a:ext cx="4846688" cy="565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Sigurnost</a:t>
            </a:r>
          </a:p>
        </p:txBody>
      </p:sp>
    </p:spTree>
    <p:extLst>
      <p:ext uri="{BB962C8B-B14F-4D97-AF65-F5344CB8AC3E}">
        <p14:creationId xmlns:p14="http://schemas.microsoft.com/office/powerpoint/2010/main" val="404545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3698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Pohrana u oblaku: Dijeljenje i suradnja na datotekama</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Kao što je prethodno istaknuto vezano za dijeljenje velikih datoteka, postoje usluge pohrane u oblaku (</a:t>
            </a:r>
            <a:r>
              <a:rPr lang="hr-HR" sz="2400" dirty="0" err="1">
                <a:solidFill>
                  <a:schemeClr val="accent4"/>
                </a:solidFill>
                <a:latin typeface="+mn-lt"/>
                <a:ea typeface="Helvetica Neue"/>
                <a:cs typeface="Helvetica Neue"/>
                <a:sym typeface="Helvetica Neue"/>
              </a:rPr>
              <a:t>Dropbox</a:t>
            </a:r>
            <a:r>
              <a:rPr lang="hr-HR" sz="2400" dirty="0">
                <a:solidFill>
                  <a:schemeClr val="accent4"/>
                </a:solidFill>
                <a:latin typeface="+mn-lt"/>
                <a:ea typeface="Helvetica Neue"/>
                <a:cs typeface="Helvetica Neue"/>
                <a:sym typeface="Helvetica Neue"/>
              </a:rPr>
              <a:t>, Google </a:t>
            </a:r>
            <a:r>
              <a:rPr lang="hr-HR" sz="2400" dirty="0" err="1">
                <a:solidFill>
                  <a:schemeClr val="accent4"/>
                </a:solidFill>
                <a:latin typeface="+mn-lt"/>
                <a:ea typeface="Helvetica Neue"/>
                <a:cs typeface="Helvetica Neue"/>
                <a:sym typeface="Helvetica Neue"/>
              </a:rPr>
              <a:t>Drive</a:t>
            </a:r>
            <a:r>
              <a:rPr lang="hr-HR" sz="2400" dirty="0">
                <a:solidFill>
                  <a:schemeClr val="accent4"/>
                </a:solidFill>
                <a:latin typeface="+mn-lt"/>
                <a:ea typeface="Helvetica Neue"/>
                <a:cs typeface="Helvetica Neue"/>
                <a:sym typeface="Helvetica Neue"/>
              </a:rPr>
              <a:t>, </a:t>
            </a:r>
            <a:r>
              <a:rPr lang="hr-HR" sz="2400" dirty="0" err="1">
                <a:solidFill>
                  <a:schemeClr val="accent4"/>
                </a:solidFill>
                <a:latin typeface="+mn-lt"/>
                <a:ea typeface="Helvetica Neue"/>
                <a:cs typeface="Helvetica Neue"/>
                <a:sym typeface="Helvetica Neue"/>
              </a:rPr>
              <a:t>iCloud</a:t>
            </a:r>
            <a:r>
              <a:rPr lang="hr-HR" sz="2400" dirty="0">
                <a:solidFill>
                  <a:schemeClr val="accent4"/>
                </a:solidFill>
                <a:latin typeface="+mn-lt"/>
                <a:ea typeface="Helvetica Neue"/>
                <a:cs typeface="Helvetica Neue"/>
                <a:sym typeface="Helvetica Neue"/>
              </a:rPr>
              <a:t> itd.) koje korisnicima omogućuju </a:t>
            </a:r>
            <a:r>
              <a:rPr lang="hr-HR" sz="2400" b="1" dirty="0">
                <a:solidFill>
                  <a:schemeClr val="accent4"/>
                </a:solidFill>
                <a:latin typeface="+mn-lt"/>
                <a:ea typeface="Helvetica Neue"/>
                <a:cs typeface="Helvetica Neue"/>
                <a:sym typeface="Helvetica Neue"/>
              </a:rPr>
              <a:t>sigurno pohranjivanje i dijeljenje datoteka na različitim uređajima </a:t>
            </a:r>
            <a:r>
              <a:rPr lang="hr-HR" sz="2400" dirty="0">
                <a:solidFill>
                  <a:schemeClr val="accent4"/>
                </a:solidFill>
                <a:latin typeface="+mn-lt"/>
                <a:ea typeface="Helvetica Neue"/>
                <a:cs typeface="Helvetica Neue"/>
                <a:sym typeface="Wingdings" pitchFamily="2" charset="2"/>
              </a:rPr>
              <a:t> </a:t>
            </a:r>
            <a:r>
              <a:rPr lang="hr-HR" sz="2400" i="1" dirty="0">
                <a:solidFill>
                  <a:schemeClr val="accent4"/>
                </a:solidFill>
                <a:latin typeface="+mn-lt"/>
                <a:ea typeface="Helvetica Neue"/>
                <a:cs typeface="Helvetica Neue"/>
                <a:sym typeface="Wingdings" pitchFamily="2" charset="2"/>
              </a:rPr>
              <a:t>Datotekama možete</a:t>
            </a:r>
            <a:r>
              <a:rPr lang="hr-HR" sz="2400" b="1" i="1" dirty="0">
                <a:solidFill>
                  <a:schemeClr val="accent4"/>
                </a:solidFill>
                <a:latin typeface="+mn-lt"/>
                <a:ea typeface="Helvetica Neue"/>
                <a:cs typeface="Helvetica Neue"/>
                <a:sym typeface="Wingdings" pitchFamily="2" charset="2"/>
              </a:rPr>
              <a:t> pristupiti s bilo kojeg mjesta</a:t>
            </a:r>
            <a:r>
              <a:rPr lang="hr-HR" sz="2400" b="1" dirty="0">
                <a:solidFill>
                  <a:schemeClr val="accent4"/>
                </a:solidFill>
                <a:latin typeface="+mn-lt"/>
                <a:ea typeface="Helvetica Neue"/>
                <a:cs typeface="Helvetica Neue"/>
                <a:sym typeface="Wingdings" pitchFamily="2" charset="2"/>
              </a:rPr>
              <a:t> </a:t>
            </a:r>
            <a:r>
              <a:rPr lang="hr-HR" sz="2400" dirty="0">
                <a:solidFill>
                  <a:schemeClr val="accent4"/>
                </a:solidFill>
                <a:latin typeface="+mn-lt"/>
                <a:ea typeface="Helvetica Neue"/>
                <a:cs typeface="Helvetica Neue"/>
                <a:sym typeface="Wingdings" pitchFamily="2" charset="2"/>
              </a:rPr>
              <a:t> </a:t>
            </a:r>
            <a:r>
              <a:rPr lang="hr-HR" sz="2400" b="1" dirty="0">
                <a:solidFill>
                  <a:schemeClr val="accent4"/>
                </a:solidFill>
                <a:latin typeface="+mn-lt"/>
                <a:ea typeface="Helvetica Neue"/>
                <a:cs typeface="Helvetica Neue"/>
                <a:sym typeface="Wingdings" pitchFamily="2" charset="2"/>
              </a:rPr>
              <a:t>Pristupačnost. </a:t>
            </a:r>
            <a:r>
              <a:rPr lang="hr-HR" sz="2400" dirty="0">
                <a:solidFill>
                  <a:schemeClr val="accent4"/>
                </a:solidFill>
                <a:latin typeface="+mn-lt"/>
                <a:ea typeface="Helvetica Neue"/>
                <a:cs typeface="Helvetica Neue"/>
                <a:sym typeface="Wingdings" pitchFamily="2" charset="2"/>
              </a:rPr>
              <a:t>Usluge pohrane u oblaku pružaju </a:t>
            </a:r>
            <a:r>
              <a:rPr lang="hr-HR" sz="2400" b="1" dirty="0">
                <a:solidFill>
                  <a:schemeClr val="accent4"/>
                </a:solidFill>
                <a:latin typeface="+mn-lt"/>
                <a:ea typeface="Helvetica Neue"/>
                <a:cs typeface="Helvetica Neue"/>
                <a:sym typeface="Wingdings" pitchFamily="2" charset="2"/>
              </a:rPr>
              <a:t>različite funkcionalnosti </a:t>
            </a:r>
            <a:r>
              <a:rPr lang="hr-HR" sz="2400" dirty="0">
                <a:solidFill>
                  <a:schemeClr val="accent4"/>
                </a:solidFill>
                <a:latin typeface="+mn-lt"/>
                <a:ea typeface="Helvetica Neue"/>
                <a:cs typeface="Helvetica Neue"/>
                <a:sym typeface="Wingdings" pitchFamily="2" charset="2"/>
              </a:rPr>
              <a:t>za digitalno dijeljenje: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hr-HR" sz="4800" b="1" dirty="0">
                <a:solidFill>
                  <a:schemeClr val="accent4"/>
                </a:solidFill>
                <a:latin typeface="+mn-lt"/>
                <a:ea typeface="Helvetica Neue"/>
                <a:cs typeface="Helvetica Neue"/>
                <a:sym typeface="Helvetica Neue"/>
              </a:rPr>
              <a:t>Osnovni alati i platforme za dijeljenje </a:t>
            </a:r>
          </a:p>
        </p:txBody>
      </p:sp>
      <p:sp>
        <p:nvSpPr>
          <p:cNvPr id="5" name="Rettangolo con angoli arrotondati 4">
            <a:extLst>
              <a:ext uri="{FF2B5EF4-FFF2-40B4-BE49-F238E27FC236}">
                <a16:creationId xmlns:a16="http://schemas.microsoft.com/office/drawing/2014/main" id="{966DAF77-CA5F-CCCE-FFE1-C7F855E945B6}"/>
              </a:ext>
            </a:extLst>
          </p:cNvPr>
          <p:cNvSpPr/>
          <p:nvPr/>
        </p:nvSpPr>
        <p:spPr>
          <a:xfrm>
            <a:off x="1277087" y="5230906"/>
            <a:ext cx="2952013" cy="49754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Dijeljenje datoteka</a:t>
            </a:r>
          </a:p>
        </p:txBody>
      </p:sp>
      <p:sp>
        <p:nvSpPr>
          <p:cNvPr id="6" name="Rettangolo con angoli arrotondati 5">
            <a:extLst>
              <a:ext uri="{FF2B5EF4-FFF2-40B4-BE49-F238E27FC236}">
                <a16:creationId xmlns:a16="http://schemas.microsoft.com/office/drawing/2014/main" id="{BB1E332D-82CA-C614-B094-F81F4332D680}"/>
              </a:ext>
            </a:extLst>
          </p:cNvPr>
          <p:cNvSpPr/>
          <p:nvPr/>
        </p:nvSpPr>
        <p:spPr>
          <a:xfrm>
            <a:off x="4553291" y="5230906"/>
            <a:ext cx="2952013" cy="49754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Kontrola verzije</a:t>
            </a:r>
          </a:p>
        </p:txBody>
      </p:sp>
      <p:sp>
        <p:nvSpPr>
          <p:cNvPr id="7" name="Rettangolo con angoli arrotondati 6">
            <a:extLst>
              <a:ext uri="{FF2B5EF4-FFF2-40B4-BE49-F238E27FC236}">
                <a16:creationId xmlns:a16="http://schemas.microsoft.com/office/drawing/2014/main" id="{46E0FCFA-16F2-C35C-59B2-54A01B356262}"/>
              </a:ext>
            </a:extLst>
          </p:cNvPr>
          <p:cNvSpPr/>
          <p:nvPr/>
        </p:nvSpPr>
        <p:spPr>
          <a:xfrm>
            <a:off x="11105700" y="5230906"/>
            <a:ext cx="2952012" cy="49754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Nadogradnja</a:t>
            </a:r>
          </a:p>
        </p:txBody>
      </p:sp>
      <p:sp>
        <p:nvSpPr>
          <p:cNvPr id="8" name="Rettangolo con angoli arrotondati 7">
            <a:extLst>
              <a:ext uri="{FF2B5EF4-FFF2-40B4-BE49-F238E27FC236}">
                <a16:creationId xmlns:a16="http://schemas.microsoft.com/office/drawing/2014/main" id="{37A9CECB-56DF-6CF5-00B7-FB0E920B1425}"/>
              </a:ext>
            </a:extLst>
          </p:cNvPr>
          <p:cNvSpPr/>
          <p:nvPr/>
        </p:nvSpPr>
        <p:spPr>
          <a:xfrm>
            <a:off x="14381904" y="5230906"/>
            <a:ext cx="2952012" cy="49754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Sigurnost</a:t>
            </a:r>
          </a:p>
        </p:txBody>
      </p:sp>
      <p:sp>
        <p:nvSpPr>
          <p:cNvPr id="9" name="Rettangolo con angoli arrotondati 8">
            <a:extLst>
              <a:ext uri="{FF2B5EF4-FFF2-40B4-BE49-F238E27FC236}">
                <a16:creationId xmlns:a16="http://schemas.microsoft.com/office/drawing/2014/main" id="{07EEF315-035A-DC63-10CA-53275530770C}"/>
              </a:ext>
            </a:extLst>
          </p:cNvPr>
          <p:cNvSpPr/>
          <p:nvPr/>
        </p:nvSpPr>
        <p:spPr>
          <a:xfrm>
            <a:off x="7829496" y="5230906"/>
            <a:ext cx="2952012" cy="49754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Sinkronizacija</a:t>
            </a:r>
          </a:p>
        </p:txBody>
      </p:sp>
      <p:sp>
        <p:nvSpPr>
          <p:cNvPr id="10" name="CasellaDiTesto 9">
            <a:extLst>
              <a:ext uri="{FF2B5EF4-FFF2-40B4-BE49-F238E27FC236}">
                <a16:creationId xmlns:a16="http://schemas.microsoft.com/office/drawing/2014/main" id="{3D6FDA9E-F850-0DA5-5636-EE1C61A0A44F}"/>
              </a:ext>
            </a:extLst>
          </p:cNvPr>
          <p:cNvSpPr txBox="1"/>
          <p:nvPr/>
        </p:nvSpPr>
        <p:spPr>
          <a:xfrm>
            <a:off x="1219199" y="5753632"/>
            <a:ext cx="3316337" cy="3785652"/>
          </a:xfrm>
          <a:prstGeom prst="rect">
            <a:avLst/>
          </a:prstGeom>
          <a:noFill/>
        </p:spPr>
        <p:txBody>
          <a:bodyPr wrap="square" rtlCol="0">
            <a:spAutoFit/>
          </a:bodyPr>
          <a:lstStyle/>
          <a:p>
            <a:r>
              <a:rPr lang="hr-HR" sz="2400" dirty="0"/>
              <a:t>Korisnici mogu </a:t>
            </a:r>
            <a:r>
              <a:rPr lang="hr-HR" sz="2400" b="1" dirty="0"/>
              <a:t>dijeliti datoteke / mape s drugima</a:t>
            </a:r>
            <a:r>
              <a:rPr lang="hr-HR" sz="2400" dirty="0"/>
              <a:t> omogućujući suradnju i timski rad. Mogu </a:t>
            </a:r>
            <a:r>
              <a:rPr lang="hr-HR" sz="2400" b="1" dirty="0"/>
              <a:t>postaviti dopuštenja i razine pristupa </a:t>
            </a:r>
            <a:r>
              <a:rPr lang="hr-HR" sz="2400" dirty="0"/>
              <a:t>kako bi kontrolirali tko može pregledavati, uređivati ili dijeliti.</a:t>
            </a:r>
          </a:p>
        </p:txBody>
      </p:sp>
      <p:sp>
        <p:nvSpPr>
          <p:cNvPr id="11" name="CasellaDiTesto 10">
            <a:extLst>
              <a:ext uri="{FF2B5EF4-FFF2-40B4-BE49-F238E27FC236}">
                <a16:creationId xmlns:a16="http://schemas.microsoft.com/office/drawing/2014/main" id="{FF2E9003-E834-93F6-24D4-EC0DAB30FD80}"/>
              </a:ext>
            </a:extLst>
          </p:cNvPr>
          <p:cNvSpPr txBox="1"/>
          <p:nvPr/>
        </p:nvSpPr>
        <p:spPr>
          <a:xfrm>
            <a:off x="4700016" y="5753632"/>
            <a:ext cx="2805288" cy="3046988"/>
          </a:xfrm>
          <a:prstGeom prst="rect">
            <a:avLst/>
          </a:prstGeom>
          <a:noFill/>
        </p:spPr>
        <p:txBody>
          <a:bodyPr wrap="square" rtlCol="0">
            <a:spAutoFit/>
          </a:bodyPr>
          <a:lstStyle/>
          <a:p>
            <a:r>
              <a:rPr lang="hr-HR" sz="2400" dirty="0"/>
              <a:t>Korisnici mogu </a:t>
            </a:r>
            <a:r>
              <a:rPr lang="hr-HR" sz="2400" b="1" dirty="0"/>
              <a:t>pratiti promjene</a:t>
            </a:r>
            <a:r>
              <a:rPr lang="hr-HR" sz="2400" dirty="0"/>
              <a:t> i održavati </a:t>
            </a:r>
            <a:r>
              <a:rPr lang="hr-HR" sz="2400" b="1" dirty="0"/>
              <a:t>povijest izmjena dokumenta</a:t>
            </a:r>
            <a:r>
              <a:rPr lang="hr-HR" sz="2400" dirty="0"/>
              <a:t>. To osigurava da svi rade na najnovijoj verziji datoteke.</a:t>
            </a:r>
          </a:p>
        </p:txBody>
      </p:sp>
      <p:sp>
        <p:nvSpPr>
          <p:cNvPr id="12" name="CasellaDiTesto 11">
            <a:extLst>
              <a:ext uri="{FF2B5EF4-FFF2-40B4-BE49-F238E27FC236}">
                <a16:creationId xmlns:a16="http://schemas.microsoft.com/office/drawing/2014/main" id="{FBE317CE-747B-64BE-10CA-1D4C34F88F23}"/>
              </a:ext>
            </a:extLst>
          </p:cNvPr>
          <p:cNvSpPr txBox="1"/>
          <p:nvPr/>
        </p:nvSpPr>
        <p:spPr>
          <a:xfrm>
            <a:off x="7665017" y="5753632"/>
            <a:ext cx="3271438" cy="3785652"/>
          </a:xfrm>
          <a:prstGeom prst="rect">
            <a:avLst/>
          </a:prstGeom>
          <a:noFill/>
        </p:spPr>
        <p:txBody>
          <a:bodyPr wrap="square" rtlCol="0">
            <a:spAutoFit/>
          </a:bodyPr>
          <a:lstStyle/>
          <a:p>
            <a:r>
              <a:rPr lang="hr-HR" sz="2400" dirty="0"/>
              <a:t>Značajke sinkronizacije automatski</a:t>
            </a:r>
            <a:r>
              <a:rPr lang="hr-HR" sz="2400" b="1" dirty="0"/>
              <a:t> ažuriraju datoteke na različitim uređajima</a:t>
            </a:r>
            <a:r>
              <a:rPr lang="hr-HR" sz="2400" dirty="0"/>
              <a:t>. Korisnici mogu pristupiti najnovijoj verziji datoteke, bez obzira na uređaj koji koriste.</a:t>
            </a:r>
          </a:p>
        </p:txBody>
      </p:sp>
      <p:sp>
        <p:nvSpPr>
          <p:cNvPr id="13" name="CasellaDiTesto 12">
            <a:extLst>
              <a:ext uri="{FF2B5EF4-FFF2-40B4-BE49-F238E27FC236}">
                <a16:creationId xmlns:a16="http://schemas.microsoft.com/office/drawing/2014/main" id="{ECD2311E-9538-7C54-20A4-5AE2E04CE4C6}"/>
              </a:ext>
            </a:extLst>
          </p:cNvPr>
          <p:cNvSpPr txBox="1"/>
          <p:nvPr/>
        </p:nvSpPr>
        <p:spPr>
          <a:xfrm>
            <a:off x="11100934" y="5753632"/>
            <a:ext cx="3116490" cy="3046988"/>
          </a:xfrm>
          <a:prstGeom prst="rect">
            <a:avLst/>
          </a:prstGeom>
          <a:noFill/>
        </p:spPr>
        <p:txBody>
          <a:bodyPr wrap="square" rtlCol="0">
            <a:spAutoFit/>
          </a:bodyPr>
          <a:lstStyle/>
          <a:p>
            <a:r>
              <a:rPr lang="hr-HR" sz="2400" dirty="0"/>
              <a:t>Usluga pohrane u oblaku </a:t>
            </a:r>
            <a:r>
              <a:rPr lang="hr-HR" sz="2400" b="1" dirty="0"/>
              <a:t>nudi </a:t>
            </a:r>
            <a:r>
              <a:rPr lang="hr-HR" sz="2400" dirty="0"/>
              <a:t>prilagodljive opcije pohrane omogućujući korisnicima, prema potrebi, povećanje ili smanjenje </a:t>
            </a:r>
            <a:r>
              <a:rPr lang="hr-HR" sz="2400" b="1" dirty="0"/>
              <a:t>kapaciteta pohrane</a:t>
            </a:r>
            <a:r>
              <a:rPr lang="en-GB" sz="2400" dirty="0"/>
              <a:t>.</a:t>
            </a:r>
          </a:p>
        </p:txBody>
      </p:sp>
      <p:sp>
        <p:nvSpPr>
          <p:cNvPr id="14" name="CasellaDiTesto 13">
            <a:extLst>
              <a:ext uri="{FF2B5EF4-FFF2-40B4-BE49-F238E27FC236}">
                <a16:creationId xmlns:a16="http://schemas.microsoft.com/office/drawing/2014/main" id="{014D3FBA-EEC5-AE09-3439-48FB43C61673}"/>
              </a:ext>
            </a:extLst>
          </p:cNvPr>
          <p:cNvSpPr txBox="1"/>
          <p:nvPr/>
        </p:nvSpPr>
        <p:spPr>
          <a:xfrm>
            <a:off x="14381903" y="5753632"/>
            <a:ext cx="3259326" cy="3785652"/>
          </a:xfrm>
          <a:prstGeom prst="rect">
            <a:avLst/>
          </a:prstGeom>
          <a:noFill/>
        </p:spPr>
        <p:txBody>
          <a:bodyPr wrap="square" rtlCol="0">
            <a:spAutoFit/>
          </a:bodyPr>
          <a:lstStyle/>
          <a:p>
            <a:r>
              <a:rPr lang="hr-HR" sz="2400" dirty="0"/>
              <a:t>Sigurnosne značajke štite datoteke od neovlaštenog pristupa. Korisnici mogu</a:t>
            </a:r>
            <a:r>
              <a:rPr lang="hr-HR" sz="2400" b="1" dirty="0"/>
              <a:t> šifrirati datoteke</a:t>
            </a:r>
            <a:r>
              <a:rPr lang="hr-HR" sz="2400" dirty="0"/>
              <a:t>, postaviti </a:t>
            </a:r>
            <a:r>
              <a:rPr lang="hr-HR" sz="2400" b="1" dirty="0"/>
              <a:t>dvostruku provjeru autentičnosti </a:t>
            </a:r>
            <a:r>
              <a:rPr lang="hr-HR" sz="2400" dirty="0"/>
              <a:t>i koristiti </a:t>
            </a:r>
            <a:r>
              <a:rPr lang="hr-HR" sz="2400" b="1" dirty="0"/>
              <a:t>zaštitu lozinkom.</a:t>
            </a:r>
            <a:endParaRPr lang="hr-HR" sz="2400" dirty="0"/>
          </a:p>
        </p:txBody>
      </p:sp>
    </p:spTree>
    <p:extLst>
      <p:ext uri="{BB962C8B-B14F-4D97-AF65-F5344CB8AC3E}">
        <p14:creationId xmlns:p14="http://schemas.microsoft.com/office/powerpoint/2010/main" val="4214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6938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Online suradnja na dokumentima: Istovremeni rad na dokumentima</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Za datoteke za koje je potrebna suradnja postoje alati (Google </a:t>
            </a:r>
            <a:r>
              <a:rPr lang="hr-HR" sz="2400" dirty="0" err="1">
                <a:solidFill>
                  <a:schemeClr val="accent4"/>
                </a:solidFill>
                <a:latin typeface="+mn-lt"/>
                <a:ea typeface="Helvetica Neue"/>
                <a:cs typeface="Helvetica Neue"/>
                <a:sym typeface="Helvetica Neue"/>
              </a:rPr>
              <a:t>Docs</a:t>
            </a:r>
            <a:r>
              <a:rPr lang="hr-HR" sz="2400" dirty="0">
                <a:solidFill>
                  <a:schemeClr val="accent4"/>
                </a:solidFill>
                <a:latin typeface="+mn-lt"/>
                <a:ea typeface="Helvetica Neue"/>
                <a:cs typeface="Helvetica Neue"/>
                <a:sym typeface="Helvetica Neue"/>
              </a:rPr>
              <a:t>, Microsoft Office 365, itd.) koji omogućuju </a:t>
            </a:r>
            <a:r>
              <a:rPr lang="hr-HR" sz="2400" b="1" dirty="0">
                <a:solidFill>
                  <a:schemeClr val="accent4"/>
                </a:solidFill>
                <a:latin typeface="+mn-lt"/>
                <a:ea typeface="Helvetica Neue"/>
                <a:cs typeface="Helvetica Neue"/>
                <a:sym typeface="Helvetica Neue"/>
              </a:rPr>
              <a:t>više korisnika i istovremeni rad na dokumentu </a:t>
            </a:r>
            <a:r>
              <a:rPr lang="hr-HR" sz="2400" dirty="0">
                <a:solidFill>
                  <a:schemeClr val="accent4"/>
                </a:solidFill>
                <a:latin typeface="+mn-lt"/>
                <a:ea typeface="Helvetica Neue"/>
                <a:cs typeface="Helvetica Neue"/>
                <a:sym typeface="Wingdings" pitchFamily="2" charset="2"/>
              </a:rPr>
              <a:t></a:t>
            </a:r>
            <a:r>
              <a:rPr lang="hr-HR" sz="2400" b="1" dirty="0">
                <a:solidFill>
                  <a:schemeClr val="accent4"/>
                </a:solidFill>
                <a:latin typeface="+mn-lt"/>
                <a:ea typeface="Helvetica Neue"/>
                <a:cs typeface="Helvetica Neue"/>
                <a:sym typeface="Helvetica Neue"/>
              </a:rPr>
              <a:t> Suradnja u stvarnom vremenu </a:t>
            </a:r>
          </a:p>
          <a:p>
            <a:pPr marL="0" marR="0" lvl="0" indent="0" algn="just" rtl="0">
              <a:spcBef>
                <a:spcPts val="0"/>
              </a:spcBef>
              <a:spcAft>
                <a:spcPts val="0"/>
              </a:spcAft>
              <a:buNone/>
            </a:pPr>
            <a:endParaRPr lang="hr-HR"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Korisnici mogu </a:t>
            </a:r>
            <a:r>
              <a:rPr lang="hr-HR" sz="2400" b="1" dirty="0">
                <a:solidFill>
                  <a:schemeClr val="accent4"/>
                </a:solidFill>
                <a:latin typeface="+mn-lt"/>
                <a:ea typeface="Helvetica Neue"/>
                <a:cs typeface="Helvetica Neue"/>
                <a:sym typeface="Helvetica Neue"/>
              </a:rPr>
              <a:t>vidjeti promjene u stvarnom vremenu i</a:t>
            </a:r>
            <a:r>
              <a:rPr lang="hr-HR" sz="2400" dirty="0">
                <a:solidFill>
                  <a:schemeClr val="accent4"/>
                </a:solidFill>
                <a:latin typeface="+mn-lt"/>
                <a:ea typeface="Helvetica Neue"/>
                <a:cs typeface="Helvetica Neue"/>
                <a:sym typeface="Helvetica Neue"/>
              </a:rPr>
              <a:t> komunicirati putem komentara i čavrljanja (</a:t>
            </a:r>
            <a:r>
              <a:rPr lang="hr-HR" sz="2400" i="1" dirty="0">
                <a:solidFill>
                  <a:schemeClr val="accent4"/>
                </a:solidFill>
                <a:latin typeface="+mn-lt"/>
                <a:ea typeface="Helvetica Neue"/>
                <a:cs typeface="Helvetica Neue"/>
                <a:sym typeface="Helvetica Neue"/>
              </a:rPr>
              <a:t>chat</a:t>
            </a:r>
            <a:r>
              <a:rPr lang="hr-HR" sz="2400" dirty="0">
                <a:solidFill>
                  <a:schemeClr val="accent4"/>
                </a:solidFill>
                <a:latin typeface="+mn-lt"/>
                <a:ea typeface="Helvetica Neue"/>
                <a:cs typeface="Helvetica Neue"/>
                <a:sym typeface="Helvetica Neue"/>
              </a:rPr>
              <a:t>). To je i alat za </a:t>
            </a:r>
            <a:r>
              <a:rPr lang="hr-HR" sz="2400" b="1" dirty="0">
                <a:solidFill>
                  <a:schemeClr val="accent4"/>
                </a:solidFill>
                <a:latin typeface="+mn-lt"/>
                <a:ea typeface="Helvetica Neue"/>
                <a:cs typeface="Helvetica Neue"/>
                <a:sym typeface="Helvetica Neue"/>
              </a:rPr>
              <a:t>praćenje promjena </a:t>
            </a:r>
            <a:r>
              <a:rPr lang="hr-HR" sz="2400" dirty="0">
                <a:solidFill>
                  <a:schemeClr val="accent4"/>
                </a:solidFill>
                <a:latin typeface="+mn-lt"/>
                <a:ea typeface="Helvetica Neue"/>
                <a:cs typeface="Helvetica Neue"/>
                <a:sym typeface="Helvetica Neue"/>
              </a:rPr>
              <a:t>i </a:t>
            </a:r>
            <a:r>
              <a:rPr lang="hr-HR" sz="2400" b="1" dirty="0">
                <a:solidFill>
                  <a:schemeClr val="accent4"/>
                </a:solidFill>
                <a:latin typeface="+mn-lt"/>
                <a:ea typeface="Helvetica Neue"/>
                <a:cs typeface="Helvetica Neue"/>
                <a:sym typeface="Helvetica Neue"/>
              </a:rPr>
              <a:t>održavanje povijesti promjena</a:t>
            </a:r>
            <a:r>
              <a:rPr lang="hr-HR" sz="2400" dirty="0">
                <a:solidFill>
                  <a:schemeClr val="accent4"/>
                </a:solidFill>
                <a:latin typeface="+mn-lt"/>
                <a:ea typeface="Helvetica Neue"/>
                <a:cs typeface="Helvetica Neue"/>
                <a:sym typeface="Helvetica Neue"/>
              </a:rPr>
              <a:t> </a:t>
            </a:r>
            <a:r>
              <a:rPr lang="hr-HR" sz="2400" dirty="0">
                <a:solidFill>
                  <a:schemeClr val="accent4"/>
                </a:solidFill>
                <a:latin typeface="+mn-lt"/>
                <a:ea typeface="Helvetica Neue"/>
                <a:cs typeface="Helvetica Neue"/>
                <a:sym typeface="Wingdings" pitchFamily="2" charset="2"/>
              </a:rPr>
              <a:t> </a:t>
            </a:r>
            <a:r>
              <a:rPr lang="hr-HR" sz="2400" b="1" dirty="0">
                <a:solidFill>
                  <a:schemeClr val="accent4"/>
                </a:solidFill>
                <a:latin typeface="+mn-lt"/>
                <a:ea typeface="Helvetica Neue"/>
                <a:cs typeface="Helvetica Neue"/>
                <a:sym typeface="Wingdings" pitchFamily="2" charset="2"/>
              </a:rPr>
              <a:t>Kontrola verzije</a:t>
            </a:r>
          </a:p>
          <a:p>
            <a:pPr marL="0" marR="0" lvl="0" indent="0" algn="just" rtl="0">
              <a:spcBef>
                <a:spcPts val="0"/>
              </a:spcBef>
              <a:spcAft>
                <a:spcPts val="0"/>
              </a:spcAft>
              <a:buNone/>
            </a:pPr>
            <a:endParaRPr lang="hr-HR" sz="2400" b="1"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Wingdings" pitchFamily="2" charset="2"/>
              </a:rPr>
              <a:t>Ova posljednja karakteristika (Kontrola verzije) ne odnosi se samo na vremensku i kvantitativnu provjeru, već i na </a:t>
            </a:r>
            <a:r>
              <a:rPr lang="hr-HR" sz="2400" b="1" dirty="0">
                <a:solidFill>
                  <a:schemeClr val="accent4"/>
                </a:solidFill>
                <a:latin typeface="+mn-lt"/>
                <a:ea typeface="Helvetica Neue"/>
                <a:cs typeface="Helvetica Neue"/>
                <a:sym typeface="Wingdings" pitchFamily="2" charset="2"/>
              </a:rPr>
              <a:t>kvalitativnu</a:t>
            </a:r>
            <a:r>
              <a:rPr lang="hr-HR" sz="2400" dirty="0">
                <a:solidFill>
                  <a:schemeClr val="accent4"/>
                </a:solidFill>
                <a:latin typeface="+mn-lt"/>
                <a:ea typeface="Helvetica Neue"/>
                <a:cs typeface="Helvetica Neue"/>
                <a:sym typeface="Wingdings" pitchFamily="2" charset="2"/>
              </a:rPr>
              <a:t>.  </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Wingdings" pitchFamily="2" charset="2"/>
              </a:rPr>
              <a:t>Svaki korisnik </a:t>
            </a:r>
            <a:r>
              <a:rPr lang="hr-HR" sz="2400" dirty="0">
                <a:solidFill>
                  <a:schemeClr val="accent4"/>
                </a:solidFill>
                <a:latin typeface="+mn-lt"/>
                <a:ea typeface="Helvetica Neue"/>
                <a:cs typeface="Helvetica Neue"/>
                <a:sym typeface="Wingdings" pitchFamily="2" charset="2"/>
              </a:rPr>
              <a:t>prijavit će se </a:t>
            </a:r>
            <a:r>
              <a:rPr lang="hr-HR" sz="2400" b="1" dirty="0">
                <a:solidFill>
                  <a:schemeClr val="accent4"/>
                </a:solidFill>
                <a:latin typeface="+mn-lt"/>
                <a:ea typeface="Helvetica Neue"/>
                <a:cs typeface="Helvetica Neue"/>
                <a:sym typeface="Wingdings" pitchFamily="2" charset="2"/>
              </a:rPr>
              <a:t>vlastitim računom</a:t>
            </a:r>
            <a:r>
              <a:rPr lang="hr-HR" sz="2400" dirty="0">
                <a:solidFill>
                  <a:schemeClr val="accent4"/>
                </a:solidFill>
                <a:latin typeface="+mn-lt"/>
                <a:ea typeface="Helvetica Neue"/>
                <a:cs typeface="Helvetica Neue"/>
                <a:sym typeface="Wingdings" pitchFamily="2" charset="2"/>
              </a:rPr>
              <a:t> i sve će se promjene na dokumentu napravljene od strane pojedinačnog računa pratiti i bilježiti. </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Wingdings" pitchFamily="2" charset="2"/>
              </a:rPr>
              <a:t>Zbog istovremenog rada na dokumentu neće biti stvorene </a:t>
            </a:r>
            <a:r>
              <a:rPr lang="hr-HR" sz="2400" b="1" dirty="0">
                <a:solidFill>
                  <a:schemeClr val="accent4"/>
                </a:solidFill>
                <a:latin typeface="+mn-lt"/>
                <a:ea typeface="Helvetica Neue"/>
                <a:cs typeface="Helvetica Neue"/>
                <a:sym typeface="Wingdings" pitchFamily="2" charset="2"/>
              </a:rPr>
              <a:t>proturječne kopije</a:t>
            </a:r>
            <a:r>
              <a:rPr lang="hr-HR" sz="2400" dirty="0">
                <a:solidFill>
                  <a:schemeClr val="accent4"/>
                </a:solidFill>
                <a:latin typeface="+mn-lt"/>
                <a:ea typeface="Helvetica Neue"/>
                <a:cs typeface="Helvetica Neue"/>
                <a:sym typeface="Wingdings" pitchFamily="2" charset="2"/>
              </a:rPr>
              <a:t>. </a:t>
            </a:r>
            <a:endParaRPr lang="hr-HR"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hr-HR" sz="4800" b="1" dirty="0">
                <a:solidFill>
                  <a:schemeClr val="accent4"/>
                </a:solidFill>
                <a:latin typeface="+mn-lt"/>
                <a:ea typeface="Helvetica Neue"/>
                <a:cs typeface="Helvetica Neue"/>
                <a:sym typeface="Helvetica Neue"/>
              </a:rPr>
              <a:t>Osnovni alati i platforme za dijeljenje</a:t>
            </a:r>
          </a:p>
        </p:txBody>
      </p:sp>
    </p:spTree>
    <p:extLst>
      <p:ext uri="{BB962C8B-B14F-4D97-AF65-F5344CB8AC3E}">
        <p14:creationId xmlns:p14="http://schemas.microsoft.com/office/powerpoint/2010/main" val="381652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0631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Videokonferencijske platforme: Dijeljenje zaslona i prezentacije</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Digitalno dijeljenje putem videokonferencijskih platformi olakšalo je </a:t>
            </a:r>
            <a:r>
              <a:rPr lang="hr-HR" sz="2400" b="1" dirty="0">
                <a:solidFill>
                  <a:schemeClr val="accent4"/>
                </a:solidFill>
                <a:latin typeface="+mn-lt"/>
                <a:ea typeface="Helvetica Neue"/>
                <a:cs typeface="Helvetica Neue"/>
                <a:sym typeface="Helvetica Neue"/>
              </a:rPr>
              <a:t>vođenje virtualnih sastanaka i prezentacija</a:t>
            </a:r>
            <a:r>
              <a:rPr lang="hr-HR" sz="2400" dirty="0">
                <a:solidFill>
                  <a:schemeClr val="accent4"/>
                </a:solidFill>
                <a:latin typeface="+mn-lt"/>
                <a:ea typeface="Helvetica Neue"/>
                <a:cs typeface="Helvetica Neue"/>
                <a:sym typeface="Helvetica Neue"/>
              </a:rPr>
              <a:t>, bez obzira na fizičku lokaciju ili vremensku zonu </a:t>
            </a:r>
            <a:r>
              <a:rPr lang="hr-HR" sz="2400" dirty="0">
                <a:solidFill>
                  <a:schemeClr val="accent4"/>
                </a:solidFill>
                <a:latin typeface="+mn-lt"/>
                <a:ea typeface="Helvetica Neue"/>
                <a:cs typeface="Helvetica Neue"/>
                <a:sym typeface="Wingdings" pitchFamily="2" charset="2"/>
              </a:rPr>
              <a:t> </a:t>
            </a:r>
            <a:r>
              <a:rPr lang="hr-HR" sz="2400" b="1" dirty="0">
                <a:solidFill>
                  <a:schemeClr val="accent4"/>
                </a:solidFill>
                <a:latin typeface="+mn-lt"/>
                <a:ea typeface="Helvetica Neue"/>
                <a:cs typeface="Helvetica Neue"/>
                <a:sym typeface="Wingdings" pitchFamily="2" charset="2"/>
              </a:rPr>
              <a:t>Suradnja i rad na daljinu </a:t>
            </a:r>
          </a:p>
          <a:p>
            <a:pPr marL="0" marR="0" lvl="0" indent="0" algn="just" rtl="0">
              <a:spcBef>
                <a:spcPts val="0"/>
              </a:spcBef>
              <a:spcAft>
                <a:spcPts val="0"/>
              </a:spcAft>
              <a:buNone/>
            </a:pPr>
            <a:endParaRPr lang="hr-HR" sz="2400" b="1"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Wingdings" pitchFamily="2" charset="2"/>
              </a:rPr>
              <a:t>Osnova interakcije za videokonferenciju je </a:t>
            </a:r>
            <a:r>
              <a:rPr lang="hr-HR" sz="2400" b="1" dirty="0">
                <a:solidFill>
                  <a:schemeClr val="accent4"/>
                </a:solidFill>
                <a:latin typeface="+mn-lt"/>
                <a:ea typeface="Helvetica Neue"/>
                <a:cs typeface="Helvetica Neue"/>
                <a:sym typeface="Wingdings" pitchFamily="2" charset="2"/>
              </a:rPr>
              <a:t>aktivacija videokamere i mikrofona</a:t>
            </a:r>
            <a:r>
              <a:rPr lang="hr-HR" sz="2400" dirty="0">
                <a:solidFill>
                  <a:schemeClr val="accent4"/>
                </a:solidFill>
                <a:latin typeface="+mn-lt"/>
                <a:ea typeface="Helvetica Neue"/>
                <a:cs typeface="Helvetica Neue"/>
                <a:sym typeface="Wingdings" pitchFamily="2" charset="2"/>
              </a:rPr>
              <a:t>, koji omogućuju </a:t>
            </a:r>
            <a:r>
              <a:rPr lang="hr-HR" sz="2400" b="1" dirty="0">
                <a:solidFill>
                  <a:schemeClr val="accent4"/>
                </a:solidFill>
                <a:latin typeface="+mn-lt"/>
                <a:ea typeface="Helvetica Neue"/>
                <a:cs typeface="Helvetica Neue"/>
                <a:sym typeface="Wingdings" pitchFamily="2" charset="2"/>
              </a:rPr>
              <a:t>interakciju licem u lice</a:t>
            </a:r>
            <a:r>
              <a:rPr lang="hr-HR" sz="2400" dirty="0">
                <a:solidFill>
                  <a:schemeClr val="accent4"/>
                </a:solidFill>
                <a:latin typeface="+mn-lt"/>
                <a:ea typeface="Helvetica Neue"/>
                <a:cs typeface="Helvetica Neue"/>
                <a:sym typeface="Wingdings" pitchFamily="2" charset="2"/>
              </a:rPr>
              <a:t> u virtualnom okruženju, postavljajući pitanja uz trenutačnu povratnu informaciju.</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Wingdings" pitchFamily="2" charset="2"/>
              </a:rPr>
              <a:t>Glavno dijeljenje digitalnih informacija </a:t>
            </a:r>
            <a:r>
              <a:rPr lang="hr-HR" sz="2400" dirty="0">
                <a:solidFill>
                  <a:schemeClr val="accent4"/>
                </a:solidFill>
                <a:latin typeface="+mn-lt"/>
                <a:ea typeface="Helvetica Neue"/>
                <a:cs typeface="Helvetica Neue"/>
                <a:sym typeface="Wingdings" pitchFamily="2" charset="2"/>
              </a:rPr>
              <a:t>odvija se putem </a:t>
            </a:r>
            <a:r>
              <a:rPr lang="hr-HR" sz="2400" b="1" dirty="0">
                <a:solidFill>
                  <a:schemeClr val="accent4"/>
                </a:solidFill>
                <a:latin typeface="+mn-lt"/>
                <a:ea typeface="Helvetica Neue"/>
                <a:cs typeface="Helvetica Neue"/>
                <a:sym typeface="Wingdings" pitchFamily="2" charset="2"/>
              </a:rPr>
              <a:t>dijeljenja zaslona i prezentacija</a:t>
            </a:r>
            <a:r>
              <a:rPr lang="hr-HR" sz="2400" dirty="0">
                <a:solidFill>
                  <a:schemeClr val="accent4"/>
                </a:solidFill>
                <a:latin typeface="+mn-lt"/>
                <a:ea typeface="Helvetica Neue"/>
                <a:cs typeface="Helvetica Neue"/>
                <a:sym typeface="Wingdings" pitchFamily="2" charset="2"/>
              </a:rPr>
              <a:t>.</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Wingdings" pitchFamily="2" charset="2"/>
            </a:endParaRPr>
          </a:p>
          <a:p>
            <a:pPr algn="just"/>
            <a:r>
              <a:rPr lang="hr-HR" sz="2400" dirty="0">
                <a:solidFill>
                  <a:schemeClr val="accent4"/>
                </a:solidFill>
                <a:latin typeface="+mn-lt"/>
                <a:ea typeface="Helvetica Neue"/>
                <a:cs typeface="Helvetica Neue"/>
                <a:sym typeface="Wingdings" pitchFamily="2" charset="2"/>
              </a:rPr>
              <a:t>Korisnici mogu dijeliti svoje zaslone kako bi prikazali prezentacije, dokumente ili drugi vizualni sadržaj tijekom virtualnih sastanaka. To omogućuje učinkovitu suradnju, udaljene prezentacije i prikaze.</a:t>
            </a:r>
          </a:p>
          <a:p>
            <a:pPr algn="just"/>
            <a:endParaRPr lang="hr-HR" sz="2400" dirty="0">
              <a:solidFill>
                <a:schemeClr val="accent4"/>
              </a:solidFill>
              <a:latin typeface="+mn-lt"/>
              <a:ea typeface="Helvetica Neue"/>
              <a:cs typeface="Helvetica Neue"/>
              <a:sym typeface="Wingdings" pitchFamily="2" charset="2"/>
            </a:endParaRPr>
          </a:p>
          <a:p>
            <a:pPr algn="just"/>
            <a:endParaRPr lang="hr-HR" sz="2400" dirty="0">
              <a:solidFill>
                <a:schemeClr val="accent4"/>
              </a:solidFill>
              <a:latin typeface="+mn-lt"/>
              <a:ea typeface="Helvetica Neue"/>
              <a:cs typeface="Helvetica Neue"/>
              <a:sym typeface="Wingdings" pitchFamily="2" charset="2"/>
            </a:endParaRPr>
          </a:p>
          <a:p>
            <a:pPr algn="just"/>
            <a:r>
              <a:rPr lang="hr-HR" sz="2400" b="1" dirty="0">
                <a:solidFill>
                  <a:schemeClr val="accent4"/>
                </a:solidFill>
                <a:latin typeface="+mn-lt"/>
                <a:ea typeface="Helvetica Neue"/>
                <a:cs typeface="Helvetica Neue"/>
                <a:sym typeface="Wingdings" pitchFamily="2" charset="2"/>
              </a:rPr>
              <a:t>Napomena</a:t>
            </a:r>
            <a:r>
              <a:rPr lang="hr-HR" sz="2400" dirty="0">
                <a:solidFill>
                  <a:schemeClr val="accent4"/>
                </a:solidFill>
                <a:latin typeface="+mn-lt"/>
                <a:ea typeface="Helvetica Neue"/>
                <a:cs typeface="Helvetica Neue"/>
                <a:sym typeface="Wingdings" pitchFamily="2" charset="2"/>
              </a:rPr>
              <a:t>: Videokonferencijske platforme su </a:t>
            </a:r>
            <a:r>
              <a:rPr lang="hr-HR" sz="2400" b="1" dirty="0">
                <a:solidFill>
                  <a:schemeClr val="accent4"/>
                </a:solidFill>
                <a:latin typeface="+mn-lt"/>
                <a:ea typeface="Helvetica Neue"/>
                <a:cs typeface="Helvetica Neue"/>
                <a:sym typeface="Wingdings" pitchFamily="2" charset="2"/>
              </a:rPr>
              <a:t>isplative</a:t>
            </a:r>
            <a:r>
              <a:rPr lang="hr-HR" sz="2400" dirty="0">
                <a:solidFill>
                  <a:schemeClr val="accent4"/>
                </a:solidFill>
                <a:latin typeface="+mn-lt"/>
                <a:ea typeface="Helvetica Neue"/>
                <a:cs typeface="Helvetica Neue"/>
                <a:sym typeface="Wingdings" pitchFamily="2" charset="2"/>
              </a:rPr>
              <a:t>, smanjuju potrebu za putovanjima i fizičkim susretima/ sastancima.</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hr-HR" sz="4800" b="1" dirty="0">
                <a:solidFill>
                  <a:schemeClr val="accent4"/>
                </a:solidFill>
                <a:latin typeface="+mn-lt"/>
                <a:ea typeface="Helvetica Neue"/>
                <a:cs typeface="Helvetica Neue"/>
                <a:sym typeface="Helvetica Neue"/>
              </a:rPr>
              <a:t>Osnovni alati i platforme za dijeljenje</a:t>
            </a:r>
          </a:p>
        </p:txBody>
      </p:sp>
    </p:spTree>
    <p:extLst>
      <p:ext uri="{BB962C8B-B14F-4D97-AF65-F5344CB8AC3E}">
        <p14:creationId xmlns:p14="http://schemas.microsoft.com/office/powerpoint/2010/main" val="199026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6000" b="1" dirty="0">
                <a:solidFill>
                  <a:srgbClr val="58CDFC"/>
                </a:solidFill>
                <a:latin typeface="+mn-lt"/>
                <a:ea typeface="Helvetica Neue"/>
                <a:cs typeface="Helvetica Neue"/>
                <a:sym typeface="Helvetica Neue"/>
              </a:rPr>
              <a:t>Cjelina 3</a:t>
            </a:r>
            <a:endParaRPr lang="hr-HR"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hr-HR" sz="4800" b="1" dirty="0">
                <a:solidFill>
                  <a:schemeClr val="dk1"/>
                </a:solidFill>
                <a:latin typeface="+mn-lt"/>
                <a:ea typeface="Helvetica Neue"/>
                <a:cs typeface="Helvetica Neue"/>
                <a:sym typeface="Helvetica Neue"/>
              </a:rPr>
              <a:t>Praktični savjeti i česte opasnosti</a:t>
            </a:r>
            <a:endParaRPr lang="hr-HR" sz="4800" b="1" dirty="0">
              <a:latin typeface="+mn-lt"/>
            </a:endParaRPr>
          </a:p>
        </p:txBody>
      </p:sp>
    </p:spTree>
    <p:extLst>
      <p:ext uri="{BB962C8B-B14F-4D97-AF65-F5344CB8AC3E}">
        <p14:creationId xmlns:p14="http://schemas.microsoft.com/office/powerpoint/2010/main" val="363786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6" y="2835882"/>
            <a:ext cx="16631773" cy="65402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Upravljanje dijeljenim datotekama</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lvl="0" algn="just"/>
            <a:r>
              <a:rPr lang="hr-HR" sz="2400" dirty="0">
                <a:solidFill>
                  <a:schemeClr val="accent4"/>
                </a:solidFill>
                <a:latin typeface="+mn-lt"/>
                <a:ea typeface="Helvetica Neue"/>
                <a:cs typeface="Helvetica Neue"/>
                <a:sym typeface="Helvetica Neue"/>
              </a:rPr>
              <a:t>Nakon predstavljanja glavnih digitalnih alata i platformi za dijeljenje treba predstaviti </a:t>
            </a:r>
            <a:r>
              <a:rPr lang="hr-HR" sz="2400" b="1" dirty="0">
                <a:solidFill>
                  <a:schemeClr val="accent4"/>
                </a:solidFill>
                <a:latin typeface="+mn-lt"/>
                <a:ea typeface="Helvetica Neue"/>
                <a:cs typeface="Helvetica Neue"/>
                <a:sym typeface="Helvetica Neue"/>
              </a:rPr>
              <a:t>važnost upravljanja dijeljenim informacijama i datotekama </a:t>
            </a:r>
            <a:r>
              <a:rPr lang="hr-HR" sz="2400" dirty="0">
                <a:solidFill>
                  <a:schemeClr val="accent4"/>
                </a:solidFill>
                <a:latin typeface="+mn-lt"/>
                <a:ea typeface="Helvetica Neue"/>
                <a:cs typeface="Helvetica Neue"/>
                <a:sym typeface="Helvetica Neue"/>
              </a:rPr>
              <a:t>jer je učinkovito upravljanje </a:t>
            </a:r>
            <a:r>
              <a:rPr lang="hr-HR" sz="2400" b="1" dirty="0">
                <a:solidFill>
                  <a:schemeClr val="accent4"/>
                </a:solidFill>
                <a:latin typeface="+mn-lt"/>
                <a:ea typeface="Helvetica Neue"/>
                <a:cs typeface="Helvetica Neue"/>
                <a:sym typeface="Helvetica Neue"/>
              </a:rPr>
              <a:t>ključno za organizaciju i pristupačnost</a:t>
            </a:r>
            <a:r>
              <a:rPr lang="hr-HR" sz="2400" dirty="0">
                <a:solidFill>
                  <a:schemeClr val="accent4"/>
                </a:solidFill>
                <a:latin typeface="+mn-lt"/>
                <a:ea typeface="Helvetica Neue"/>
                <a:cs typeface="Helvetica Neue"/>
                <a:sym typeface="Helvetica Neue"/>
              </a:rPr>
              <a:t>. </a:t>
            </a:r>
          </a:p>
          <a:p>
            <a:pPr lvl="0" algn="just"/>
            <a:endParaRPr lang="hr-HR"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Wingdings" pitchFamily="2" charset="2"/>
              </a:rPr>
              <a:t>Korisnici bi trebali uspostaviti jasan </a:t>
            </a:r>
            <a:r>
              <a:rPr lang="hr-HR" sz="2400" b="1" dirty="0">
                <a:solidFill>
                  <a:schemeClr val="accent4"/>
                </a:solidFill>
                <a:latin typeface="+mn-lt"/>
                <a:ea typeface="Helvetica Neue"/>
                <a:cs typeface="Helvetica Neue"/>
                <a:sym typeface="Wingdings" pitchFamily="2" charset="2"/>
              </a:rPr>
              <a:t>sustav organizacije i imenovanja datoteka </a:t>
            </a:r>
            <a:r>
              <a:rPr lang="hr-HR" sz="2400" dirty="0">
                <a:solidFill>
                  <a:schemeClr val="accent4"/>
                </a:solidFill>
                <a:latin typeface="+mn-lt"/>
                <a:ea typeface="Helvetica Neue"/>
                <a:cs typeface="Helvetica Neue"/>
                <a:sym typeface="Wingdings" pitchFamily="2" charset="2"/>
              </a:rPr>
              <a:t>kako bi osigurali jednostavno dohvaćanje. U nastavku su </a:t>
            </a:r>
            <a:r>
              <a:rPr lang="hr-HR" sz="2400" b="1" dirty="0">
                <a:solidFill>
                  <a:schemeClr val="accent4"/>
                </a:solidFill>
                <a:latin typeface="+mn-lt"/>
                <a:ea typeface="Helvetica Neue"/>
                <a:cs typeface="Helvetica Neue"/>
                <a:sym typeface="Wingdings" pitchFamily="2" charset="2"/>
              </a:rPr>
              <a:t>najbolje prakse</a:t>
            </a:r>
            <a:r>
              <a:rPr lang="hr-HR" sz="2400" dirty="0">
                <a:solidFill>
                  <a:schemeClr val="accent4"/>
                </a:solidFill>
                <a:latin typeface="+mn-lt"/>
                <a:ea typeface="Helvetica Neue"/>
                <a:cs typeface="Helvetica Neue"/>
                <a:sym typeface="Wingdings" pitchFamily="2" charset="2"/>
              </a:rPr>
              <a:t> uzimajući kao primjer dokument za poreznu prijavu:</a:t>
            </a:r>
          </a:p>
          <a:p>
            <a:pPr marL="0" marR="0" lvl="0" indent="0" algn="just" rtl="0">
              <a:spcBef>
                <a:spcPts val="0"/>
              </a:spcBef>
              <a:spcAft>
                <a:spcPts val="0"/>
              </a:spcAft>
              <a:buNone/>
            </a:pPr>
            <a:endParaRPr lang="hr-HR" sz="1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endParaRPr lang="hr-HR" sz="100" dirty="0">
              <a:solidFill>
                <a:schemeClr val="accent4"/>
              </a:solidFill>
              <a:latin typeface="+mn-lt"/>
              <a:ea typeface="Helvetica Neue"/>
              <a:cs typeface="Helvetica Neue"/>
              <a:sym typeface="Wingdings" pitchFamily="2" charset="2"/>
            </a:endParaRPr>
          </a:p>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Wingdings" pitchFamily="2" charset="2"/>
              </a:rPr>
              <a:t>Koristite </a:t>
            </a:r>
            <a:r>
              <a:rPr lang="hr-HR" sz="2400" b="1" dirty="0">
                <a:solidFill>
                  <a:schemeClr val="accent4"/>
                </a:solidFill>
                <a:latin typeface="+mn-lt"/>
                <a:ea typeface="Helvetica Neue"/>
                <a:cs typeface="Helvetica Neue"/>
                <a:sym typeface="Wingdings" pitchFamily="2" charset="2"/>
              </a:rPr>
              <a:t>opisne nazive datoteka </a:t>
            </a:r>
            <a:r>
              <a:rPr lang="hr-HR" sz="2400" dirty="0">
                <a:solidFill>
                  <a:schemeClr val="accent4"/>
                </a:solidFill>
                <a:latin typeface="+mn-lt"/>
                <a:ea typeface="Helvetica Neue"/>
                <a:cs typeface="Helvetica Neue"/>
                <a:sym typeface="Wingdings" pitchFamily="2" charset="2"/>
              </a:rPr>
              <a:t>za spremanje, dijeljenje i olakšano snalaženje i pretraživanje</a:t>
            </a:r>
          </a:p>
          <a:p>
            <a:pPr marR="0" lvl="0" algn="just" rtl="0">
              <a:spcBef>
                <a:spcPts val="0"/>
              </a:spcBef>
              <a:spcAft>
                <a:spcPts val="0"/>
              </a:spcAft>
            </a:pPr>
            <a:r>
              <a:rPr lang="hr-HR" sz="2400" b="1" dirty="0">
                <a:solidFill>
                  <a:srgbClr val="00CCFF"/>
                </a:solidFill>
                <a:latin typeface="+mn-lt"/>
                <a:ea typeface="Helvetica Neue"/>
                <a:cs typeface="Helvetica Neue"/>
                <a:sym typeface="Wingdings" pitchFamily="2" charset="2"/>
              </a:rPr>
              <a:t>Primjer</a:t>
            </a:r>
            <a:r>
              <a:rPr lang="hr-HR" sz="2400" dirty="0">
                <a:solidFill>
                  <a:schemeClr val="accent4"/>
                </a:solidFill>
                <a:latin typeface="+mn-lt"/>
                <a:ea typeface="Helvetica Neue"/>
                <a:cs typeface="Helvetica Neue"/>
                <a:sym typeface="Wingdings" pitchFamily="2" charset="2"/>
              </a:rPr>
              <a:t>:</a:t>
            </a:r>
            <a:r>
              <a:rPr lang="hr-HR" sz="2400" b="1" dirty="0">
                <a:solidFill>
                  <a:schemeClr val="accent4"/>
                </a:solidFill>
                <a:latin typeface="+mn-lt"/>
                <a:ea typeface="Helvetica Neue"/>
                <a:cs typeface="Helvetica Neue"/>
                <a:sym typeface="Wingdings" pitchFamily="2" charset="2"/>
              </a:rPr>
              <a:t> 	</a:t>
            </a:r>
            <a:r>
              <a:rPr lang="hr-HR" sz="2400" b="1" dirty="0">
                <a:solidFill>
                  <a:srgbClr val="FFC000"/>
                </a:solidFill>
                <a:latin typeface="+mn-lt"/>
                <a:ea typeface="Helvetica Neue"/>
                <a:cs typeface="Helvetica Neue"/>
                <a:sym typeface="Wingdings" pitchFamily="2" charset="2"/>
              </a:rPr>
              <a:t>GGGG</a:t>
            </a:r>
            <a:r>
              <a:rPr lang="hr-HR" sz="2400" dirty="0">
                <a:solidFill>
                  <a:srgbClr val="FFC000"/>
                </a:solidFill>
                <a:latin typeface="+mn-lt"/>
                <a:ea typeface="Helvetica Neue"/>
                <a:cs typeface="Helvetica Neue"/>
                <a:sym typeface="Wingdings" pitchFamily="2" charset="2"/>
              </a:rPr>
              <a:t>MMDD</a:t>
            </a:r>
            <a:r>
              <a:rPr lang="hr-HR" sz="3000" b="1" dirty="0">
                <a:solidFill>
                  <a:srgbClr val="FF0000"/>
                </a:solidFill>
                <a:latin typeface="+mn-lt"/>
                <a:ea typeface="Helvetica Neue"/>
                <a:cs typeface="Helvetica Neue"/>
                <a:sym typeface="Wingdings" pitchFamily="2" charset="2"/>
              </a:rPr>
              <a:t>*</a:t>
            </a:r>
            <a:r>
              <a:rPr lang="hr-HR" sz="2400" dirty="0">
                <a:solidFill>
                  <a:schemeClr val="accent4"/>
                </a:solidFill>
                <a:latin typeface="+mn-lt"/>
                <a:ea typeface="Helvetica Neue"/>
                <a:cs typeface="Helvetica Neue"/>
                <a:sym typeface="Wingdings" pitchFamily="2" charset="2"/>
              </a:rPr>
              <a:t> </a:t>
            </a:r>
            <a:r>
              <a:rPr lang="hr-HR" sz="2400" dirty="0">
                <a:solidFill>
                  <a:schemeClr val="accent1">
                    <a:lumMod val="50000"/>
                  </a:schemeClr>
                </a:solidFill>
                <a:latin typeface="+mn-lt"/>
                <a:ea typeface="Helvetica Neue"/>
                <a:cs typeface="Helvetica Neue"/>
                <a:sym typeface="Wingdings" pitchFamily="2" charset="2"/>
              </a:rPr>
              <a:t>Prezime osobe </a:t>
            </a:r>
            <a:r>
              <a:rPr lang="hr-HR" sz="2400" dirty="0">
                <a:solidFill>
                  <a:srgbClr val="7030A0"/>
                </a:solidFill>
                <a:latin typeface="+mn-lt"/>
                <a:ea typeface="Helvetica Neue"/>
                <a:cs typeface="Helvetica Neue"/>
                <a:sym typeface="Wingdings" pitchFamily="2" charset="2"/>
              </a:rPr>
              <a:t>Tema</a:t>
            </a:r>
            <a:r>
              <a:rPr lang="hr-HR" sz="2400" dirty="0">
                <a:solidFill>
                  <a:schemeClr val="accent4"/>
                </a:solidFill>
                <a:latin typeface="+mn-lt"/>
                <a:ea typeface="Helvetica Neue"/>
                <a:cs typeface="Helvetica Neue"/>
                <a:sym typeface="Wingdings" pitchFamily="2" charset="2"/>
              </a:rPr>
              <a:t> </a:t>
            </a:r>
            <a:r>
              <a:rPr lang="hr-HR" sz="2400" dirty="0">
                <a:solidFill>
                  <a:srgbClr val="008F00"/>
                </a:solidFill>
                <a:latin typeface="+mn-lt"/>
                <a:ea typeface="Helvetica Neue"/>
                <a:cs typeface="Helvetica Neue"/>
                <a:sym typeface="Wingdings" pitchFamily="2" charset="2"/>
              </a:rPr>
              <a:t>Godina na koju se </a:t>
            </a:r>
            <a:r>
              <a:rPr lang="hr-HR" sz="2400" dirty="0" err="1">
                <a:solidFill>
                  <a:srgbClr val="008F00"/>
                </a:solidFill>
                <a:latin typeface="+mn-lt"/>
                <a:ea typeface="Helvetica Neue"/>
                <a:cs typeface="Helvetica Neue"/>
                <a:sym typeface="Wingdings" pitchFamily="2" charset="2"/>
              </a:rPr>
              <a:t>odnosi</a:t>
            </a:r>
            <a:r>
              <a:rPr lang="hr-HR" sz="2400" dirty="0" err="1">
                <a:solidFill>
                  <a:schemeClr val="accent4"/>
                </a:solidFill>
                <a:latin typeface="+mn-lt"/>
                <a:ea typeface="Helvetica Neue"/>
                <a:cs typeface="Helvetica Neue"/>
                <a:sym typeface="Wingdings" pitchFamily="2" charset="2"/>
              </a:rPr>
              <a:t>.docx</a:t>
            </a:r>
            <a:endParaRPr lang="hr-HR" sz="2400" dirty="0">
              <a:solidFill>
                <a:schemeClr val="accent4"/>
              </a:solidFill>
              <a:latin typeface="+mn-lt"/>
              <a:ea typeface="Helvetica Neue"/>
              <a:cs typeface="Helvetica Neue"/>
              <a:sym typeface="Wingdings" pitchFamily="2" charset="2"/>
            </a:endParaRPr>
          </a:p>
          <a:p>
            <a:pPr marR="0" lvl="0" algn="just" rtl="0">
              <a:spcBef>
                <a:spcPts val="0"/>
              </a:spcBef>
              <a:spcAft>
                <a:spcPts val="0"/>
              </a:spcAft>
            </a:pPr>
            <a:r>
              <a:rPr lang="hr-HR" sz="2400" b="1" dirty="0">
                <a:solidFill>
                  <a:schemeClr val="accent4"/>
                </a:solidFill>
                <a:latin typeface="+mn-lt"/>
                <a:ea typeface="Helvetica Neue"/>
                <a:cs typeface="Helvetica Neue"/>
                <a:sym typeface="Wingdings" pitchFamily="2" charset="2"/>
              </a:rPr>
              <a:t>		20230615 Smith porezna prijava 2022.docx</a:t>
            </a:r>
          </a:p>
          <a:p>
            <a:pPr marR="0" lvl="0" algn="just" rtl="0">
              <a:spcBef>
                <a:spcPts val="0"/>
              </a:spcBef>
              <a:spcAft>
                <a:spcPts val="0"/>
              </a:spcAft>
            </a:pPr>
            <a:endParaRPr lang="hr-HR" sz="1200" dirty="0">
              <a:solidFill>
                <a:schemeClr val="accent4"/>
              </a:solidFill>
              <a:latin typeface="+mn-lt"/>
              <a:ea typeface="Helvetica Neue"/>
              <a:cs typeface="Helvetica Neue"/>
              <a:sym typeface="Wingdings" pitchFamily="2" charset="2"/>
            </a:endParaRPr>
          </a:p>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Wingdings" pitchFamily="2" charset="2"/>
              </a:rPr>
              <a:t>Upotrijebite </a:t>
            </a:r>
            <a:r>
              <a:rPr lang="hr-HR" sz="2400" b="1" dirty="0">
                <a:solidFill>
                  <a:schemeClr val="accent4"/>
                </a:solidFill>
                <a:latin typeface="+mn-lt"/>
                <a:ea typeface="Helvetica Neue"/>
                <a:cs typeface="Helvetica Neue"/>
                <a:sym typeface="Wingdings" pitchFamily="2" charset="2"/>
              </a:rPr>
              <a:t>vrijeme i kontrolu verzije </a:t>
            </a:r>
            <a:r>
              <a:rPr lang="hr-HR" sz="2400" dirty="0">
                <a:solidFill>
                  <a:schemeClr val="accent4"/>
                </a:solidFill>
                <a:latin typeface="+mn-lt"/>
                <a:ea typeface="Helvetica Neue"/>
                <a:cs typeface="Helvetica Neue"/>
                <a:sym typeface="Wingdings" pitchFamily="2" charset="2"/>
              </a:rPr>
              <a:t>za praćenje promjena i održavanje prethodnih izmjena dokumenta</a:t>
            </a:r>
          </a:p>
          <a:p>
            <a:pPr marR="0" lvl="0" algn="just" rtl="0">
              <a:spcBef>
                <a:spcPts val="0"/>
              </a:spcBef>
              <a:spcAft>
                <a:spcPts val="0"/>
              </a:spcAft>
            </a:pPr>
            <a:r>
              <a:rPr lang="hr-HR" sz="2400" dirty="0">
                <a:solidFill>
                  <a:schemeClr val="accent4"/>
                </a:solidFill>
                <a:latin typeface="+mn-lt"/>
                <a:ea typeface="Helvetica Neue"/>
                <a:cs typeface="Helvetica Neue"/>
                <a:sym typeface="Wingdings" pitchFamily="2" charset="2"/>
              </a:rPr>
              <a:t>U našem </a:t>
            </a:r>
            <a:r>
              <a:rPr lang="hr-HR" sz="2400" b="1" dirty="0">
                <a:solidFill>
                  <a:srgbClr val="00CCFF"/>
                </a:solidFill>
                <a:latin typeface="+mn-lt"/>
                <a:ea typeface="Helvetica Neue"/>
                <a:cs typeface="Helvetica Neue"/>
                <a:sym typeface="Wingdings" pitchFamily="2" charset="2"/>
              </a:rPr>
              <a:t>primjeru</a:t>
            </a:r>
            <a:r>
              <a:rPr lang="hr-HR" sz="2400" dirty="0">
                <a:solidFill>
                  <a:schemeClr val="accent4"/>
                </a:solidFill>
                <a:latin typeface="+mn-lt"/>
                <a:ea typeface="Helvetica Neue"/>
                <a:cs typeface="Helvetica Neue"/>
                <a:sym typeface="Wingdings" pitchFamily="2" charset="2"/>
              </a:rPr>
              <a:t> (porezna prijava) </a:t>
            </a:r>
            <a:r>
              <a:rPr lang="hr-HR" sz="2400" b="0" i="0" dirty="0">
                <a:solidFill>
                  <a:schemeClr val="accent4"/>
                </a:solidFill>
                <a:effectLst/>
                <a:latin typeface="Arial" panose="020B0604020202020204" pitchFamily="34" charset="0"/>
                <a:cs typeface="Arial" panose="020B0604020202020204" pitchFamily="34" charset="0"/>
              </a:rPr>
              <a:t>važno je spremiti </a:t>
            </a:r>
            <a:r>
              <a:rPr lang="hr-HR" sz="2400" b="1" i="0" dirty="0">
                <a:solidFill>
                  <a:schemeClr val="accent4"/>
                </a:solidFill>
                <a:effectLst/>
                <a:latin typeface="Arial" panose="020B0604020202020204" pitchFamily="34" charset="0"/>
                <a:cs typeface="Arial" panose="020B0604020202020204" pitchFamily="34" charset="0"/>
              </a:rPr>
              <a:t>više verzija </a:t>
            </a:r>
            <a:r>
              <a:rPr lang="hr-HR" sz="2400" b="0" i="0" dirty="0">
                <a:solidFill>
                  <a:schemeClr val="accent4"/>
                </a:solidFill>
                <a:effectLst/>
                <a:latin typeface="Arial" panose="020B0604020202020204" pitchFamily="34" charset="0"/>
                <a:cs typeface="Arial" panose="020B0604020202020204" pitchFamily="34" charset="0"/>
              </a:rPr>
              <a:t>dokumenta kad god se naprave promjene. To se može postići stvaranjem kopija datoteke s različitim datumima i zadržavanjem prethodnih verzija kako slijedi:</a:t>
            </a:r>
          </a:p>
          <a:p>
            <a:pPr marR="0" lvl="0" algn="just" rtl="0">
              <a:spcBef>
                <a:spcPts val="0"/>
              </a:spcBef>
              <a:spcAft>
                <a:spcPts val="0"/>
              </a:spcAft>
            </a:pPr>
            <a:r>
              <a:rPr lang="hr-HR" sz="2400" b="1" dirty="0">
                <a:solidFill>
                  <a:schemeClr val="accent4"/>
                </a:solidFill>
                <a:latin typeface="Arial" panose="020B0604020202020204" pitchFamily="34" charset="0"/>
                <a:ea typeface="Helvetica Neue"/>
                <a:cs typeface="Arial" panose="020B0604020202020204" pitchFamily="34" charset="0"/>
                <a:sym typeface="Wingdings" pitchFamily="2" charset="2"/>
              </a:rPr>
              <a:t>		20230515 Smith porezna prijava – 2022.docx</a:t>
            </a:r>
          </a:p>
          <a:p>
            <a:pPr marR="0" lvl="0" algn="just" rtl="0">
              <a:spcBef>
                <a:spcPts val="0"/>
              </a:spcBef>
              <a:spcAft>
                <a:spcPts val="0"/>
              </a:spcAft>
            </a:pPr>
            <a:r>
              <a:rPr lang="hr-HR" sz="2400" b="1" dirty="0">
                <a:solidFill>
                  <a:schemeClr val="accent4"/>
                </a:solidFill>
                <a:latin typeface="Arial" panose="020B0604020202020204" pitchFamily="34" charset="0"/>
                <a:ea typeface="Helvetica Neue"/>
                <a:cs typeface="Arial" panose="020B0604020202020204" pitchFamily="34" charset="0"/>
                <a:sym typeface="Wingdings" pitchFamily="2" charset="2"/>
              </a:rPr>
              <a:t>		20230601 Smith porezna prijava – 2022.docx</a:t>
            </a:r>
          </a:p>
          <a:p>
            <a:pPr marR="0" lvl="0" algn="just" rtl="0">
              <a:spcBef>
                <a:spcPts val="0"/>
              </a:spcBef>
              <a:spcAft>
                <a:spcPts val="0"/>
              </a:spcAft>
            </a:pPr>
            <a:r>
              <a:rPr lang="hr-HR" sz="2400" b="1" dirty="0">
                <a:solidFill>
                  <a:schemeClr val="accent4"/>
                </a:solidFill>
                <a:latin typeface="Arial" panose="020B0604020202020204" pitchFamily="34" charset="0"/>
                <a:ea typeface="Helvetica Neue"/>
                <a:cs typeface="Arial" panose="020B0604020202020204" pitchFamily="34" charset="0"/>
                <a:sym typeface="Wingdings" pitchFamily="2" charset="2"/>
              </a:rPr>
              <a:t>		20230615 Smith porezna prijava – 2022.docx</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3. </a:t>
            </a:r>
            <a:r>
              <a:rPr lang="hr-HR" sz="4800" b="1" dirty="0">
                <a:solidFill>
                  <a:schemeClr val="accent4"/>
                </a:solidFill>
                <a:latin typeface="+mn-lt"/>
                <a:ea typeface="Helvetica Neue"/>
                <a:cs typeface="Helvetica Neue"/>
                <a:sym typeface="Helvetica Neue"/>
              </a:rPr>
              <a:t>Praktični savjeti i česte opasnosti</a:t>
            </a:r>
          </a:p>
        </p:txBody>
      </p:sp>
      <p:sp>
        <p:nvSpPr>
          <p:cNvPr id="5" name="CasellaDiTesto 4">
            <a:extLst>
              <a:ext uri="{FF2B5EF4-FFF2-40B4-BE49-F238E27FC236}">
                <a16:creationId xmlns:a16="http://schemas.microsoft.com/office/drawing/2014/main" id="{73309757-0A60-2A2D-041C-6B452636600D}"/>
              </a:ext>
            </a:extLst>
          </p:cNvPr>
          <p:cNvSpPr txBox="1"/>
          <p:nvPr/>
        </p:nvSpPr>
        <p:spPr>
          <a:xfrm>
            <a:off x="12177133" y="8750477"/>
            <a:ext cx="5731726" cy="553998"/>
          </a:xfrm>
          <a:prstGeom prst="rect">
            <a:avLst/>
          </a:prstGeom>
          <a:noFill/>
        </p:spPr>
        <p:txBody>
          <a:bodyPr wrap="square" rtlCol="0">
            <a:spAutoFit/>
          </a:bodyPr>
          <a:lstStyle/>
          <a:p>
            <a:r>
              <a:rPr lang="en-GB" sz="3000" b="1" dirty="0">
                <a:solidFill>
                  <a:srgbClr val="FF0000"/>
                </a:solidFill>
              </a:rPr>
              <a:t>*</a:t>
            </a:r>
            <a:r>
              <a:rPr lang="hr-HR" sz="1800" b="1" dirty="0">
                <a:solidFill>
                  <a:srgbClr val="FF0000"/>
                </a:solidFill>
              </a:rPr>
              <a:t>spremanje datuma u formatu godina/mjesec/dan</a:t>
            </a:r>
          </a:p>
        </p:txBody>
      </p:sp>
    </p:spTree>
    <p:extLst>
      <p:ext uri="{BB962C8B-B14F-4D97-AF65-F5344CB8AC3E}">
        <p14:creationId xmlns:p14="http://schemas.microsoft.com/office/powerpoint/2010/main" val="87408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8018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Zaštita osobnih podataka tijekom dijeljenja</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Ključno je zaštiti osobne podatke, posebice od neovlaštenog pristupa. </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Korisnici bi trebali biti </a:t>
            </a:r>
            <a:r>
              <a:rPr lang="hr-HR" sz="2400" b="1" dirty="0">
                <a:solidFill>
                  <a:srgbClr val="00CCFF"/>
                </a:solidFill>
                <a:latin typeface="+mn-lt"/>
                <a:ea typeface="Helvetica Neue"/>
                <a:cs typeface="Helvetica Neue"/>
                <a:sym typeface="Helvetica Neue"/>
              </a:rPr>
              <a:t>oprezni </a:t>
            </a:r>
            <a:r>
              <a:rPr lang="hr-HR" sz="2400" dirty="0">
                <a:solidFill>
                  <a:schemeClr val="accent4"/>
                </a:solidFill>
                <a:latin typeface="+mn-lt"/>
                <a:ea typeface="Helvetica Neue"/>
                <a:cs typeface="Helvetica Neue"/>
                <a:sym typeface="Helvetica Neue"/>
              </a:rPr>
              <a:t>pri dijeljenju osjetljivih detalja kao što su adrese, telefonski brojevi ili financijski podaci te se ograničiti na davanje </a:t>
            </a:r>
            <a:r>
              <a:rPr lang="hr-HR" sz="2400" b="1" dirty="0">
                <a:solidFill>
                  <a:schemeClr val="accent4"/>
                </a:solidFill>
                <a:latin typeface="+mn-lt"/>
                <a:ea typeface="Helvetica Neue"/>
                <a:cs typeface="Helvetica Neue"/>
                <a:sym typeface="Helvetica Neue"/>
              </a:rPr>
              <a:t>samo potrebnih informacija </a:t>
            </a:r>
            <a:r>
              <a:rPr lang="hr-HR" sz="2400" dirty="0">
                <a:solidFill>
                  <a:schemeClr val="accent4"/>
                </a:solidFill>
                <a:latin typeface="+mn-lt"/>
                <a:ea typeface="Helvetica Neue"/>
                <a:cs typeface="Helvetica Neue"/>
                <a:sym typeface="Helvetica Neue"/>
              </a:rPr>
              <a:t>i uvijek pročitati </a:t>
            </a:r>
            <a:r>
              <a:rPr lang="hr-HR" sz="2400" b="1" dirty="0">
                <a:solidFill>
                  <a:schemeClr val="accent4"/>
                </a:solidFill>
                <a:latin typeface="+mn-lt"/>
                <a:ea typeface="Helvetica Neue"/>
                <a:cs typeface="Helvetica Neue"/>
                <a:sym typeface="Helvetica Neue"/>
              </a:rPr>
              <a:t>odredbe i uvjete korištenja</a:t>
            </a:r>
            <a:r>
              <a:rPr lang="hr-HR" sz="2400" dirty="0">
                <a:solidFill>
                  <a:schemeClr val="accent4"/>
                </a:solidFill>
                <a:latin typeface="+mn-lt"/>
                <a:ea typeface="Helvetica Neue"/>
                <a:cs typeface="Helvetica Neue"/>
                <a:sym typeface="Helvetica Neue"/>
              </a:rPr>
              <a:t>. </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hr-HR"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Helvetica Neue"/>
              </a:rPr>
              <a:t>Najbolje prakse </a:t>
            </a:r>
            <a:r>
              <a:rPr lang="hr-HR" sz="2400" dirty="0">
                <a:solidFill>
                  <a:schemeClr val="accent4"/>
                </a:solidFill>
                <a:latin typeface="+mn-lt"/>
                <a:ea typeface="Helvetica Neue"/>
                <a:cs typeface="Helvetica Neue"/>
                <a:sym typeface="Helvetica Neue"/>
              </a:rPr>
              <a:t>za zaštitu osobnih podataka tijekom dijeljenja:</a:t>
            </a:r>
          </a:p>
          <a:p>
            <a:pPr marL="0" marR="0" lvl="0" indent="0" algn="just" rtl="0">
              <a:spcBef>
                <a:spcPts val="0"/>
              </a:spcBef>
              <a:spcAft>
                <a:spcPts val="0"/>
              </a:spcAft>
              <a:buNone/>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Izbjegavajte </a:t>
            </a:r>
            <a:r>
              <a:rPr lang="hr-HR" sz="2400" dirty="0">
                <a:solidFill>
                  <a:schemeClr val="accent4"/>
                </a:solidFill>
                <a:latin typeface="+mn-lt"/>
                <a:ea typeface="Helvetica Neue"/>
                <a:cs typeface="Helvetica Neue"/>
                <a:sym typeface="Helvetica Neue"/>
              </a:rPr>
              <a:t>dijeliti ih na </a:t>
            </a:r>
            <a:r>
              <a:rPr lang="hr-HR" sz="2400" b="1" dirty="0">
                <a:solidFill>
                  <a:schemeClr val="accent4"/>
                </a:solidFill>
                <a:latin typeface="+mn-lt"/>
                <a:ea typeface="Helvetica Neue"/>
                <a:cs typeface="Helvetica Neue"/>
                <a:sym typeface="Helvetica Neue"/>
              </a:rPr>
              <a:t>javnim forumima </a:t>
            </a:r>
            <a:r>
              <a:rPr lang="hr-HR" sz="2400" dirty="0">
                <a:solidFill>
                  <a:schemeClr val="accent4"/>
                </a:solidFill>
                <a:latin typeface="+mn-lt"/>
                <a:ea typeface="Helvetica Neue"/>
                <a:cs typeface="Helvetica Neue"/>
                <a:sym typeface="Helvetica Neue"/>
              </a:rPr>
              <a:t>ili putem </a:t>
            </a:r>
            <a:r>
              <a:rPr lang="hr-HR" sz="2400" b="1" dirty="0">
                <a:solidFill>
                  <a:schemeClr val="accent4"/>
                </a:solidFill>
                <a:latin typeface="+mn-lt"/>
                <a:ea typeface="Helvetica Neue"/>
                <a:cs typeface="Helvetica Neue"/>
                <a:sym typeface="Helvetica Neue"/>
              </a:rPr>
              <a:t>nesigurnih Wi-Fi </a:t>
            </a:r>
            <a:r>
              <a:rPr lang="hr-HR" sz="2400" dirty="0">
                <a:solidFill>
                  <a:schemeClr val="accent4"/>
                </a:solidFill>
                <a:latin typeface="+mn-lt"/>
                <a:ea typeface="Helvetica Neue"/>
                <a:cs typeface="Helvetica Neue"/>
                <a:sym typeface="Helvetica Neue"/>
              </a:rPr>
              <a:t>mreža</a:t>
            </a: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Koristite</a:t>
            </a:r>
            <a:r>
              <a:rPr lang="hr-HR" sz="2400" dirty="0">
                <a:solidFill>
                  <a:schemeClr val="accent4"/>
                </a:solidFill>
                <a:latin typeface="+mn-lt"/>
                <a:ea typeface="Helvetica Neue"/>
                <a:cs typeface="Helvetica Neue"/>
                <a:sym typeface="Helvetica Neue"/>
              </a:rPr>
              <a:t> </a:t>
            </a:r>
            <a:r>
              <a:rPr lang="hr-HR" sz="2400" b="1" dirty="0">
                <a:solidFill>
                  <a:schemeClr val="accent4"/>
                </a:solidFill>
                <a:latin typeface="+mn-lt"/>
                <a:ea typeface="Helvetica Neue"/>
                <a:cs typeface="Helvetica Neue"/>
                <a:sym typeface="Helvetica Neue"/>
              </a:rPr>
              <a:t>sigurne platforme za dijeljenje</a:t>
            </a:r>
            <a:r>
              <a:rPr lang="hr-HR" sz="2400" dirty="0">
                <a:solidFill>
                  <a:schemeClr val="accent4"/>
                </a:solidFill>
                <a:latin typeface="+mn-lt"/>
                <a:ea typeface="Helvetica Neue"/>
                <a:cs typeface="Helvetica Neue"/>
                <a:sym typeface="Helvetica Neue"/>
              </a:rPr>
              <a:t> koje šifriraju podatke, npr. </a:t>
            </a:r>
            <a:r>
              <a:rPr lang="hr-HR" sz="2400" dirty="0" err="1">
                <a:solidFill>
                  <a:schemeClr val="accent4"/>
                </a:solidFill>
                <a:latin typeface="+mn-lt"/>
                <a:ea typeface="Helvetica Neue"/>
                <a:cs typeface="Helvetica Neue"/>
                <a:sym typeface="Helvetica Neue"/>
              </a:rPr>
              <a:t>WhatsApp</a:t>
            </a:r>
            <a:r>
              <a:rPr lang="hr-HR" sz="2400" dirty="0">
                <a:solidFill>
                  <a:schemeClr val="accent4"/>
                </a:solidFill>
                <a:latin typeface="+mn-lt"/>
                <a:ea typeface="Helvetica Neue"/>
                <a:cs typeface="Helvetica Neue"/>
                <a:sym typeface="Helvetica Neue"/>
              </a:rPr>
              <a:t> </a:t>
            </a:r>
            <a:endParaRPr lang="hr-HR" sz="24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Koristite</a:t>
            </a:r>
            <a:r>
              <a:rPr lang="hr-HR" sz="2400" dirty="0">
                <a:solidFill>
                  <a:schemeClr val="accent4"/>
                </a:solidFill>
                <a:latin typeface="+mn-lt"/>
                <a:ea typeface="Helvetica Neue"/>
                <a:cs typeface="Helvetica Neue"/>
                <a:sym typeface="Helvetica Neue"/>
              </a:rPr>
              <a:t> jaku i jedinstvenu (</a:t>
            </a:r>
            <a:r>
              <a:rPr lang="hr-HR" sz="2400" b="1" dirty="0">
                <a:solidFill>
                  <a:schemeClr val="accent4"/>
                </a:solidFill>
                <a:latin typeface="+mn-lt"/>
                <a:ea typeface="Helvetica Neue"/>
                <a:cs typeface="Helvetica Neue"/>
                <a:sym typeface="Helvetica Neue"/>
              </a:rPr>
              <a:t>složenu</a:t>
            </a:r>
            <a:r>
              <a:rPr lang="hr-HR" sz="2400" dirty="0">
                <a:solidFill>
                  <a:schemeClr val="accent4"/>
                </a:solidFill>
                <a:latin typeface="+mn-lt"/>
                <a:ea typeface="Helvetica Neue"/>
                <a:cs typeface="Helvetica Neue"/>
                <a:sym typeface="Helvetica Neue"/>
              </a:rPr>
              <a:t>) </a:t>
            </a:r>
            <a:r>
              <a:rPr lang="hr-HR" sz="2400" b="1" dirty="0">
                <a:solidFill>
                  <a:schemeClr val="accent4"/>
                </a:solidFill>
                <a:latin typeface="+mn-lt"/>
                <a:ea typeface="Helvetica Neue"/>
                <a:cs typeface="Helvetica Neue"/>
                <a:sym typeface="Helvetica Neue"/>
              </a:rPr>
              <a:t>lozinku</a:t>
            </a:r>
            <a:r>
              <a:rPr lang="hr-HR" sz="2400" dirty="0">
                <a:solidFill>
                  <a:schemeClr val="accent4"/>
                </a:solidFill>
                <a:latin typeface="+mn-lt"/>
                <a:ea typeface="Helvetica Neue"/>
                <a:cs typeface="Helvetica Neue"/>
                <a:sym typeface="Helvetica Neue"/>
              </a:rPr>
              <a:t> za svaki online račun</a:t>
            </a: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hr-HR" sz="2400" dirty="0">
                <a:solidFill>
                  <a:schemeClr val="accent4"/>
                </a:solidFill>
                <a:latin typeface="+mn-lt"/>
                <a:ea typeface="Helvetica Neue"/>
                <a:cs typeface="Helvetica Neue"/>
                <a:sym typeface="Helvetica Neue"/>
              </a:rPr>
              <a:t>Redovito </a:t>
            </a:r>
            <a:r>
              <a:rPr lang="hr-HR" sz="2400" b="1" dirty="0">
                <a:solidFill>
                  <a:schemeClr val="accent4"/>
                </a:solidFill>
                <a:latin typeface="+mn-lt"/>
                <a:ea typeface="Helvetica Neue"/>
                <a:cs typeface="Helvetica Neue"/>
                <a:sym typeface="Helvetica Neue"/>
              </a:rPr>
              <a:t>pregledavajte i prilagođavajte postavke privatnosti </a:t>
            </a:r>
            <a:r>
              <a:rPr lang="hr-HR" sz="2400" dirty="0">
                <a:solidFill>
                  <a:schemeClr val="accent4"/>
                </a:solidFill>
                <a:latin typeface="+mn-lt"/>
                <a:ea typeface="Helvetica Neue"/>
                <a:cs typeface="Helvetica Neue"/>
                <a:sym typeface="Helvetica Neue"/>
              </a:rPr>
              <a:t>kako biste kontrolirali tko može pristupiti vašim osobnim podacima</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3. </a:t>
            </a:r>
            <a:r>
              <a:rPr lang="hr-HR" sz="4800" b="1" dirty="0">
                <a:solidFill>
                  <a:schemeClr val="accent4"/>
                </a:solidFill>
                <a:latin typeface="+mn-lt"/>
                <a:ea typeface="Helvetica Neue"/>
                <a:cs typeface="Helvetica Neue"/>
                <a:sym typeface="Helvetica Neue"/>
              </a:rPr>
              <a:t>Praktični savjeti i česte opasnosti</a:t>
            </a:r>
          </a:p>
        </p:txBody>
      </p:sp>
      <p:sp>
        <p:nvSpPr>
          <p:cNvPr id="4" name="Rettangolo con angoli arrotondati 3">
            <a:extLst>
              <a:ext uri="{FF2B5EF4-FFF2-40B4-BE49-F238E27FC236}">
                <a16:creationId xmlns:a16="http://schemas.microsoft.com/office/drawing/2014/main" id="{170F3C31-8840-19C8-69B3-12C4F155C9BE}"/>
              </a:ext>
            </a:extLst>
          </p:cNvPr>
          <p:cNvSpPr/>
          <p:nvPr/>
        </p:nvSpPr>
        <p:spPr>
          <a:xfrm>
            <a:off x="3172992" y="5418196"/>
            <a:ext cx="12241642" cy="103333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ea typeface="Helvetica Neue"/>
                <a:cs typeface="Helvetica Neue"/>
                <a:sym typeface="Helvetica Neue"/>
              </a:rPr>
              <a:t>Ne označavajte nijednu kućicu bez prethodnog čitanja uvjeta na koje se odnose i nikad ne autorizirajte akcije ako niste sigurni u autentičnost poruke</a:t>
            </a:r>
            <a:r>
              <a:rPr lang="hr-HR" sz="2400" b="1" dirty="0">
                <a:solidFill>
                  <a:schemeClr val="accent4"/>
                </a:solidFill>
                <a:latin typeface="+mn-lt"/>
                <a:ea typeface="Helvetica Neue"/>
                <a:cs typeface="Helvetica Neue"/>
                <a:sym typeface="Helvetica Neue"/>
              </a:rPr>
              <a:t>!</a:t>
            </a:r>
          </a:p>
        </p:txBody>
      </p:sp>
    </p:spTree>
    <p:extLst>
      <p:ext uri="{BB962C8B-B14F-4D97-AF65-F5344CB8AC3E}">
        <p14:creationId xmlns:p14="http://schemas.microsoft.com/office/powerpoint/2010/main" val="235588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Postavke privatnosti i kontrola vidljivosti </a:t>
            </a:r>
          </a:p>
          <a:p>
            <a:pPr marL="0" marR="0" lvl="0" indent="0" algn="just" rtl="0">
              <a:spcBef>
                <a:spcPts val="0"/>
              </a:spcBef>
              <a:spcAft>
                <a:spcPts val="0"/>
              </a:spcAft>
              <a:buNone/>
            </a:pPr>
            <a:endParaRPr lang="hr-HR"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Postavke privatnosti i mogućnosti kontrole vidljivosti bitne su za </a:t>
            </a:r>
            <a:r>
              <a:rPr lang="hr-HR" sz="2400" b="1" dirty="0">
                <a:solidFill>
                  <a:schemeClr val="accent4"/>
                </a:solidFill>
                <a:latin typeface="+mn-lt"/>
                <a:ea typeface="Helvetica Neue"/>
                <a:cs typeface="Helvetica Neue"/>
                <a:sym typeface="Helvetica Neue"/>
              </a:rPr>
              <a:t>upravljanje publikom i pristup </a:t>
            </a:r>
            <a:r>
              <a:rPr lang="hr-HR" sz="2400" dirty="0">
                <a:solidFill>
                  <a:schemeClr val="accent4"/>
                </a:solidFill>
                <a:latin typeface="+mn-lt"/>
                <a:ea typeface="Helvetica Neue"/>
                <a:cs typeface="Helvetica Neue"/>
                <a:sym typeface="Helvetica Neue"/>
              </a:rPr>
              <a:t>dijeljenom sadržaju i informacijama.</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Važno je </a:t>
            </a:r>
            <a:r>
              <a:rPr lang="hr-HR" sz="2400" b="1" dirty="0">
                <a:solidFill>
                  <a:schemeClr val="accent4"/>
                </a:solidFill>
                <a:latin typeface="+mn-lt"/>
                <a:ea typeface="Helvetica Neue"/>
                <a:cs typeface="Helvetica Neue"/>
                <a:sym typeface="Helvetica Neue"/>
              </a:rPr>
              <a:t>upravljati</a:t>
            </a:r>
            <a:r>
              <a:rPr lang="hr-HR" sz="24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00CCFF"/>
                </a:solidFill>
                <a:latin typeface="+mn-lt"/>
                <a:ea typeface="Helvetica Neue"/>
                <a:cs typeface="Helvetica Neue"/>
                <a:sym typeface="Helvetica Neue"/>
              </a:rPr>
              <a:t>Primjeri</a:t>
            </a:r>
            <a:r>
              <a:rPr lang="hr-HR" sz="2400" dirty="0">
                <a:solidFill>
                  <a:schemeClr val="accent4"/>
                </a:solidFill>
                <a:latin typeface="+mn-lt"/>
                <a:ea typeface="Helvetica Neue"/>
                <a:cs typeface="Helvetica Neue"/>
                <a:sym typeface="Helvetica Neue"/>
              </a:rPr>
              <a:t>:</a:t>
            </a:r>
            <a:endParaRPr lang="hr-HR" sz="24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3. </a:t>
            </a:r>
            <a:r>
              <a:rPr lang="hr-HR" sz="4800" b="1" dirty="0">
                <a:solidFill>
                  <a:schemeClr val="accent4"/>
                </a:solidFill>
                <a:latin typeface="+mn-lt"/>
                <a:ea typeface="Helvetica Neue"/>
                <a:cs typeface="Helvetica Neue"/>
                <a:sym typeface="Helvetica Neue"/>
              </a:rPr>
              <a:t>Praktični savjeti i česte opasnosti</a:t>
            </a:r>
          </a:p>
        </p:txBody>
      </p:sp>
      <p:sp>
        <p:nvSpPr>
          <p:cNvPr id="4" name="Rettangolo con angoli arrotondati 3">
            <a:extLst>
              <a:ext uri="{FF2B5EF4-FFF2-40B4-BE49-F238E27FC236}">
                <a16:creationId xmlns:a16="http://schemas.microsoft.com/office/drawing/2014/main" id="{46D0D424-D62D-D919-7E9D-C696B32D1349}"/>
              </a:ext>
            </a:extLst>
          </p:cNvPr>
          <p:cNvSpPr/>
          <p:nvPr/>
        </p:nvSpPr>
        <p:spPr>
          <a:xfrm>
            <a:off x="5123791" y="4684568"/>
            <a:ext cx="5878978" cy="64333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Na preventivnoj razini</a:t>
            </a:r>
          </a:p>
        </p:txBody>
      </p:sp>
      <p:sp>
        <p:nvSpPr>
          <p:cNvPr id="5" name="Rettangolo con angoli arrotondati 4">
            <a:extLst>
              <a:ext uri="{FF2B5EF4-FFF2-40B4-BE49-F238E27FC236}">
                <a16:creationId xmlns:a16="http://schemas.microsoft.com/office/drawing/2014/main" id="{F99686C4-5899-4EE1-A798-A4A456C27EB5}"/>
              </a:ext>
            </a:extLst>
          </p:cNvPr>
          <p:cNvSpPr/>
          <p:nvPr/>
        </p:nvSpPr>
        <p:spPr>
          <a:xfrm>
            <a:off x="11305436" y="4684568"/>
            <a:ext cx="5878978" cy="64333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Kontinuirano</a:t>
            </a:r>
          </a:p>
        </p:txBody>
      </p:sp>
      <p:sp>
        <p:nvSpPr>
          <p:cNvPr id="6" name="CasellaDiTesto 5">
            <a:extLst>
              <a:ext uri="{FF2B5EF4-FFF2-40B4-BE49-F238E27FC236}">
                <a16:creationId xmlns:a16="http://schemas.microsoft.com/office/drawing/2014/main" id="{10D8635A-CB6D-3A18-7A41-6EA8ECA8C649}"/>
              </a:ext>
            </a:extLst>
          </p:cNvPr>
          <p:cNvSpPr txBox="1"/>
          <p:nvPr/>
        </p:nvSpPr>
        <p:spPr>
          <a:xfrm>
            <a:off x="11305435" y="5435788"/>
            <a:ext cx="5878977" cy="2677656"/>
          </a:xfrm>
          <a:prstGeom prst="rect">
            <a:avLst/>
          </a:prstGeom>
          <a:noFill/>
        </p:spPr>
        <p:txBody>
          <a:bodyPr wrap="square" rtlCol="0">
            <a:spAutoFit/>
          </a:bodyPr>
          <a:lstStyle/>
          <a:p>
            <a:pPr algn="just"/>
            <a:r>
              <a:rPr lang="hr-HR" sz="2400" dirty="0"/>
              <a:t>Postavite </a:t>
            </a:r>
            <a:r>
              <a:rPr lang="hr-HR" sz="2400" b="1" dirty="0"/>
              <a:t>metode autorizacije putem upozorenja o pristupu s novog uređaja </a:t>
            </a:r>
            <a:r>
              <a:rPr lang="hr-HR" sz="2400" dirty="0"/>
              <a:t>na glavni online račun, npr. </a:t>
            </a:r>
            <a:r>
              <a:rPr lang="hr-HR" sz="2400" dirty="0" err="1"/>
              <a:t>Gmail</a:t>
            </a:r>
            <a:r>
              <a:rPr lang="hr-HR" sz="2400" dirty="0"/>
              <a:t>.</a:t>
            </a:r>
          </a:p>
          <a:p>
            <a:pPr algn="just"/>
            <a:endParaRPr lang="hr-HR" sz="2400" dirty="0"/>
          </a:p>
          <a:p>
            <a:pPr algn="just"/>
            <a:r>
              <a:rPr lang="hr-HR" sz="2400" dirty="0"/>
              <a:t>Putem ove opcije možete znati pokušava li netko (a ne vi) pristupiti vašim računima i vašim podacima.</a:t>
            </a:r>
          </a:p>
        </p:txBody>
      </p:sp>
      <p:sp>
        <p:nvSpPr>
          <p:cNvPr id="8" name="CasellaDiTesto 7">
            <a:extLst>
              <a:ext uri="{FF2B5EF4-FFF2-40B4-BE49-F238E27FC236}">
                <a16:creationId xmlns:a16="http://schemas.microsoft.com/office/drawing/2014/main" id="{DF7CB2ED-3825-9685-0106-787114E6886D}"/>
              </a:ext>
            </a:extLst>
          </p:cNvPr>
          <p:cNvSpPr txBox="1"/>
          <p:nvPr/>
        </p:nvSpPr>
        <p:spPr>
          <a:xfrm>
            <a:off x="5123791" y="5435788"/>
            <a:ext cx="5878978" cy="3785652"/>
          </a:xfrm>
          <a:prstGeom prst="rect">
            <a:avLst/>
          </a:prstGeom>
          <a:noFill/>
        </p:spPr>
        <p:txBody>
          <a:bodyPr wrap="square" rtlCol="0">
            <a:spAutoFit/>
          </a:bodyPr>
          <a:lstStyle/>
          <a:p>
            <a:pPr algn="just"/>
            <a:r>
              <a:rPr lang="hr-HR" sz="2400" dirty="0"/>
              <a:t>Većina platformi za dijeljenje nudi </a:t>
            </a:r>
            <a:r>
              <a:rPr lang="hr-HR" sz="2400" b="1" dirty="0"/>
              <a:t>prilagodljive postavke </a:t>
            </a:r>
            <a:r>
              <a:rPr lang="hr-HR" sz="2400" dirty="0"/>
              <a:t>za kontrolu tko može pregledavati, komentirati ili dijeliti vaš sadržaj. Npr. kad objavljujete na Facebooku, možete birati između opcija kao što su </a:t>
            </a:r>
            <a:r>
              <a:rPr lang="hr-HR" sz="2400" b="1" dirty="0"/>
              <a:t>javno, samo za prijatelje ili prilagođene postavke</a:t>
            </a:r>
            <a:r>
              <a:rPr lang="hr-HR" sz="2400" dirty="0"/>
              <a:t>.</a:t>
            </a:r>
          </a:p>
          <a:p>
            <a:pPr algn="just"/>
            <a:endParaRPr lang="hr-HR" sz="2400" dirty="0"/>
          </a:p>
          <a:p>
            <a:pPr algn="just"/>
            <a:r>
              <a:rPr lang="hr-HR" sz="2400" dirty="0"/>
              <a:t>Putem ove opcije možete postaviti postavke sa željenom razinom privatnosti.</a:t>
            </a:r>
          </a:p>
        </p:txBody>
      </p:sp>
    </p:spTree>
    <p:extLst>
      <p:ext uri="{BB962C8B-B14F-4D97-AF65-F5344CB8AC3E}">
        <p14:creationId xmlns:p14="http://schemas.microsoft.com/office/powerpoint/2010/main" val="40813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400" dirty="0">
                <a:solidFill>
                  <a:schemeClr val="dk1"/>
                </a:solidFill>
                <a:latin typeface="+mn-lt"/>
                <a:ea typeface="Helvetica Neue"/>
                <a:cs typeface="Helvetica Neue"/>
                <a:sym typeface="Helvetica Neue"/>
              </a:rPr>
              <a:t>Dobrodošli u modul </a:t>
            </a:r>
            <a:r>
              <a:rPr lang="hr-HR" sz="2400" b="1" dirty="0">
                <a:solidFill>
                  <a:schemeClr val="dk1"/>
                </a:solidFill>
                <a:latin typeface="+mn-lt"/>
                <a:ea typeface="Helvetica Neue"/>
                <a:cs typeface="Helvetica Neue"/>
                <a:sym typeface="Helvetica Neue"/>
              </a:rPr>
              <a:t>“</a:t>
            </a:r>
            <a:r>
              <a:rPr lang="hr-HR" sz="2400" b="1" dirty="0">
                <a:solidFill>
                  <a:srgbClr val="FF0000"/>
                </a:solidFill>
                <a:latin typeface="+mn-lt"/>
                <a:ea typeface="Helvetica Neue"/>
                <a:cs typeface="Helvetica Neue"/>
                <a:sym typeface="Helvetica Neue"/>
              </a:rPr>
              <a:t>Dijeljenje sadržaja: Osnovne vještine u digitalnom dobu</a:t>
            </a:r>
            <a:r>
              <a:rPr lang="hr-HR" sz="2400" b="1" dirty="0">
                <a:solidFill>
                  <a:schemeClr val="dk1"/>
                </a:solidFill>
                <a:latin typeface="+mn-lt"/>
                <a:ea typeface="Helvetica Neue"/>
                <a:cs typeface="Helvetica Neue"/>
                <a:sym typeface="Helvetica Neue"/>
              </a:rPr>
              <a:t>”</a:t>
            </a:r>
            <a:r>
              <a:rPr lang="hr-HR"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lvl="0" algn="just"/>
            <a:r>
              <a:rPr lang="hr-HR" sz="2400" dirty="0">
                <a:solidFill>
                  <a:schemeClr val="dk1"/>
                </a:solidFill>
                <a:latin typeface="+mn-lt"/>
                <a:ea typeface="Helvetica Neue"/>
                <a:cs typeface="Helvetica Neue"/>
                <a:sym typeface="Helvetica Neue"/>
              </a:rPr>
              <a:t>U današnjem međusobno povezanom svijetu, online dijeljenje informacija postalo je sastavni dio naših života. Ovaj vam modul pruža </a:t>
            </a:r>
            <a:r>
              <a:rPr lang="hr-HR" sz="2400" b="1" dirty="0">
                <a:solidFill>
                  <a:schemeClr val="dk1"/>
                </a:solidFill>
                <a:latin typeface="+mn-lt"/>
                <a:ea typeface="Helvetica Neue"/>
                <a:cs typeface="Helvetica Neue"/>
                <a:sym typeface="Helvetica Neue"/>
              </a:rPr>
              <a:t>potrebna znanja i vještine </a:t>
            </a:r>
            <a:r>
              <a:rPr lang="hr-HR" sz="2400" dirty="0">
                <a:solidFill>
                  <a:schemeClr val="dk1"/>
                </a:solidFill>
                <a:latin typeface="+mn-lt"/>
                <a:ea typeface="Helvetica Neue"/>
                <a:cs typeface="Helvetica Neue"/>
                <a:sym typeface="Helvetica Neue"/>
              </a:rPr>
              <a:t>za pouzdano i odgovorno snalaženje u digitalnom okruženju.</a:t>
            </a: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dk1"/>
                </a:solidFill>
                <a:latin typeface="+mn-lt"/>
                <a:ea typeface="Helvetica Neue"/>
                <a:cs typeface="Helvetica Neue"/>
                <a:sym typeface="Helvetica Neue"/>
              </a:rPr>
              <a:t>Ključne teme </a:t>
            </a:r>
            <a:r>
              <a:rPr lang="hr-HR" sz="2400" dirty="0">
                <a:solidFill>
                  <a:schemeClr val="dk1"/>
                </a:solidFill>
                <a:latin typeface="+mn-lt"/>
                <a:ea typeface="Helvetica Neue"/>
                <a:cs typeface="Helvetica Neue"/>
                <a:sym typeface="Helvetica Neue"/>
              </a:rPr>
              <a:t>obrađene u ovom modulu uključuju sljedeće:</a:t>
            </a: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rgbClr val="58CDFC"/>
                </a:solidFill>
                <a:latin typeface="+mn-lt"/>
                <a:ea typeface="Helvetica Neue"/>
                <a:cs typeface="Helvetica Neue"/>
                <a:sym typeface="Helvetica Neue"/>
              </a:rPr>
              <a:t>Uvod</a:t>
            </a:r>
            <a:endParaRPr lang="hr-HR" b="1" dirty="0">
              <a:solidFill>
                <a:srgbClr val="58CDFC"/>
              </a:solidFill>
              <a:latin typeface="+mn-lt"/>
            </a:endParaRPr>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8553" r="7832" b="3216"/>
          <a:stretch/>
        </p:blipFill>
        <p:spPr bwMode="auto">
          <a:xfrm>
            <a:off x="13958888" y="4742474"/>
            <a:ext cx="3501198" cy="426163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20CDBBF-7716-CFD3-D137-E7867CCA0DD4}"/>
              </a:ext>
            </a:extLst>
          </p:cNvPr>
          <p:cNvSpPr txBox="1"/>
          <p:nvPr/>
        </p:nvSpPr>
        <p:spPr>
          <a:xfrm>
            <a:off x="1806498" y="5458311"/>
            <a:ext cx="13563600" cy="3231654"/>
          </a:xfrm>
          <a:prstGeom prst="rect">
            <a:avLst/>
          </a:prstGeom>
          <a:noFill/>
        </p:spPr>
        <p:txBody>
          <a:bodyPr wrap="square">
            <a:spAutoFit/>
          </a:bodyPr>
          <a:lstStyle/>
          <a:p>
            <a:pPr marL="285750" lvl="0" indent="-285750" algn="just">
              <a:buFont typeface="Arial" panose="020B0604020202020204" pitchFamily="34" charset="0"/>
              <a:buChar char="•"/>
            </a:pPr>
            <a:r>
              <a:rPr lang="hr-HR" sz="2400" b="1" dirty="0">
                <a:solidFill>
                  <a:schemeClr val="dk1"/>
                </a:solidFill>
                <a:latin typeface="+mn-lt"/>
                <a:ea typeface="Helvetica Neue"/>
                <a:cs typeface="Helvetica Neue"/>
                <a:sym typeface="Helvetica Neue"/>
              </a:rPr>
              <a:t>Važnost</a:t>
            </a:r>
            <a:r>
              <a:rPr lang="hr-HR" sz="2400" dirty="0">
                <a:solidFill>
                  <a:schemeClr val="dk1"/>
                </a:solidFill>
                <a:latin typeface="+mn-lt"/>
                <a:ea typeface="Helvetica Neue"/>
                <a:cs typeface="Helvetica Neue"/>
                <a:sym typeface="Helvetica Neue"/>
              </a:rPr>
              <a:t> online dijeljenja informacija kako biste ostali povezani i uključeni</a:t>
            </a:r>
          </a:p>
          <a:p>
            <a:pPr marL="285750" lvl="0" indent="-285750" algn="just">
              <a:buFont typeface="Arial" panose="020B0604020202020204" pitchFamily="34" charset="0"/>
              <a:buChar char="•"/>
            </a:pPr>
            <a:endParaRPr lang="hr-HR"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hr-HR" sz="2400" b="1" dirty="0">
                <a:solidFill>
                  <a:schemeClr val="dk1"/>
                </a:solidFill>
                <a:latin typeface="+mn-lt"/>
                <a:ea typeface="Helvetica Neue"/>
                <a:cs typeface="Helvetica Neue"/>
                <a:sym typeface="Helvetica Neue"/>
              </a:rPr>
              <a:t>Prednosti i izazovi </a:t>
            </a:r>
            <a:r>
              <a:rPr lang="hr-HR" sz="2400" dirty="0">
                <a:solidFill>
                  <a:schemeClr val="dk1"/>
                </a:solidFill>
                <a:latin typeface="+mn-lt"/>
                <a:ea typeface="Helvetica Neue"/>
                <a:cs typeface="Helvetica Neue"/>
                <a:sym typeface="Helvetica Neue"/>
              </a:rPr>
              <a:t>digitalnog dijeljenja</a:t>
            </a:r>
          </a:p>
          <a:p>
            <a:pPr marL="171450" marR="0" lvl="0" indent="-171450" algn="just" rtl="0">
              <a:spcBef>
                <a:spcPts val="0"/>
              </a:spcBef>
              <a:spcAft>
                <a:spcPts val="0"/>
              </a:spcAft>
              <a:buFont typeface="Arial" panose="020B0604020202020204" pitchFamily="34" charset="0"/>
              <a:buChar char="•"/>
            </a:pPr>
            <a:endParaRPr lang="hr-HR"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hr-HR" sz="2400" b="1" dirty="0">
                <a:solidFill>
                  <a:schemeClr val="dk1"/>
                </a:solidFill>
                <a:latin typeface="+mn-lt"/>
                <a:ea typeface="Helvetica Neue"/>
                <a:cs typeface="Helvetica Neue"/>
                <a:sym typeface="Helvetica Neue"/>
              </a:rPr>
              <a:t>Popularni alati i platforme </a:t>
            </a:r>
            <a:r>
              <a:rPr lang="hr-HR" sz="2400" dirty="0">
                <a:solidFill>
                  <a:schemeClr val="dk1"/>
                </a:solidFill>
                <a:latin typeface="+mn-lt"/>
                <a:ea typeface="Helvetica Neue"/>
                <a:cs typeface="Helvetica Neue"/>
                <a:sym typeface="Helvetica Neue"/>
              </a:rPr>
              <a:t>za online dijeljenje informacija</a:t>
            </a:r>
          </a:p>
          <a:p>
            <a:pPr marR="0" lvl="0" algn="just" rtl="0">
              <a:spcBef>
                <a:spcPts val="0"/>
              </a:spcBef>
              <a:spcAft>
                <a:spcPts val="0"/>
              </a:spcAft>
            </a:pPr>
            <a:endParaRPr lang="hr-HR"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hr-HR" sz="2400" b="1" dirty="0">
                <a:solidFill>
                  <a:schemeClr val="dk1"/>
                </a:solidFill>
                <a:latin typeface="+mn-lt"/>
                <a:ea typeface="Helvetica Neue"/>
                <a:cs typeface="Helvetica Neue"/>
                <a:sym typeface="Helvetica Neue"/>
              </a:rPr>
              <a:t>Sigurno i učinkovito korištenje </a:t>
            </a:r>
            <a:r>
              <a:rPr lang="hr-HR" sz="2400" dirty="0">
                <a:solidFill>
                  <a:schemeClr val="dk1"/>
                </a:solidFill>
                <a:latin typeface="+mn-lt"/>
                <a:ea typeface="Helvetica Neue"/>
                <a:cs typeface="Helvetica Neue"/>
                <a:sym typeface="Helvetica Neue"/>
              </a:rPr>
              <a:t>alata za dijeljenje</a:t>
            </a:r>
          </a:p>
          <a:p>
            <a:pPr marL="171450" marR="0" lvl="0" indent="-171450" algn="just" rtl="0">
              <a:spcBef>
                <a:spcPts val="0"/>
              </a:spcBef>
              <a:spcAft>
                <a:spcPts val="0"/>
              </a:spcAft>
              <a:buFont typeface="Arial" panose="020B0604020202020204" pitchFamily="34" charset="0"/>
              <a:buChar char="•"/>
            </a:pPr>
            <a:endParaRPr lang="hr-HR"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hr-HR" sz="2400" b="1" dirty="0">
                <a:solidFill>
                  <a:schemeClr val="dk1"/>
                </a:solidFill>
                <a:latin typeface="+mn-lt"/>
                <a:ea typeface="Helvetica Neue"/>
                <a:cs typeface="Helvetica Neue"/>
                <a:sym typeface="Helvetica Neue"/>
              </a:rPr>
              <a:t>Praktični savjeti i strategije </a:t>
            </a:r>
            <a:r>
              <a:rPr lang="hr-HR" sz="2400" dirty="0">
                <a:solidFill>
                  <a:schemeClr val="dk1"/>
                </a:solidFill>
                <a:latin typeface="+mn-lt"/>
                <a:ea typeface="Helvetica Neue"/>
                <a:cs typeface="Helvetica Neue"/>
                <a:sym typeface="Helvetica Neue"/>
              </a:rPr>
              <a:t>za upravljanje dijeljenim datotekama</a:t>
            </a:r>
          </a:p>
          <a:p>
            <a:pPr marL="171450" marR="0" lvl="0" indent="-171450" algn="just" rtl="0">
              <a:spcBef>
                <a:spcPts val="0"/>
              </a:spcBef>
              <a:spcAft>
                <a:spcPts val="0"/>
              </a:spcAft>
              <a:buFont typeface="Arial" panose="020B0604020202020204" pitchFamily="34" charset="0"/>
              <a:buChar char="•"/>
            </a:pPr>
            <a:endParaRPr lang="hr-HR"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hr-HR" sz="2400" b="1" dirty="0">
                <a:solidFill>
                  <a:schemeClr val="dk1"/>
                </a:solidFill>
                <a:latin typeface="+mn-lt"/>
                <a:ea typeface="Helvetica Neue"/>
                <a:cs typeface="Helvetica Neue"/>
                <a:sym typeface="Helvetica Neue"/>
              </a:rPr>
              <a:t>Česte opasnosti, potencijalni rizici i nedoumice </a:t>
            </a:r>
            <a:r>
              <a:rPr lang="hr-HR" sz="2400" dirty="0">
                <a:solidFill>
                  <a:schemeClr val="dk1"/>
                </a:solidFill>
                <a:latin typeface="+mn-lt"/>
                <a:ea typeface="Helvetica Neue"/>
                <a:cs typeface="Helvetica Neue"/>
                <a:sym typeface="Helvetica Neue"/>
              </a:rPr>
              <a:t>povezane s digitalnim dijeljenjem</a:t>
            </a:r>
          </a:p>
        </p:txBody>
      </p:sp>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64010" cy="2308324"/>
            <a:chOff x="1219200" y="2400300"/>
            <a:chExt cx="5621652"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89" name="Google Shape;189;p11"/>
            <p:cNvSpPr/>
            <p:nvPr/>
          </p:nvSpPr>
          <p:spPr>
            <a:xfrm>
              <a:off x="1332886" y="2680230"/>
              <a:ext cx="5507966" cy="1836360"/>
            </a:xfrm>
            <a:prstGeom prst="rect">
              <a:avLst/>
            </a:prstGeom>
            <a:noFill/>
            <a:ln>
              <a:noFill/>
            </a:ln>
          </p:spPr>
          <p:txBody>
            <a:bodyPr spcFirstLastPara="1" wrap="square" lIns="91425" tIns="45700" rIns="91425" bIns="45700" anchor="t" anchorCtr="0">
              <a:spAutoFit/>
            </a:bodyPr>
            <a:lstStyle/>
            <a:p>
              <a:pPr algn="just">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1. Koja je važnost online dijeljenja informacija</a:t>
              </a:r>
              <a:r>
                <a:rPr lang="hr-HR" sz="1600" b="1" dirty="0">
                  <a:latin typeface="Calibri" panose="020F0502020204030204" pitchFamily="34" charset="0"/>
                  <a:ea typeface="Yu Mincho" panose="02020400000000000000" pitchFamily="18" charset="-128"/>
                  <a:cs typeface="Arial" panose="020B0604020202020204" pitchFamily="34" charset="0"/>
                </a:rPr>
                <a:t>?</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To je zabavan način da prođe vrijeme</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b: Pomaže biti povezan i uključen u digitalnom dobu</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To je uvjet za popularnost na društvenim mrežama </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To je način narušavanja tuđe privatnosti</a:t>
              </a:r>
            </a:p>
          </p:txBody>
        </p:sp>
      </p:grpSp>
      <p:sp>
        <p:nvSpPr>
          <p:cNvPr id="190" name="Google Shape;190;p11"/>
          <p:cNvSpPr/>
          <p:nvPr/>
        </p:nvSpPr>
        <p:spPr>
          <a:xfrm>
            <a:off x="8242899" y="4027940"/>
            <a:ext cx="5763904"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3. Koji su popularni alati i platforme za online dijeljenje informacija</a:t>
            </a:r>
            <a:r>
              <a:rPr lang="hr-HR" sz="1600" b="1" dirty="0">
                <a:latin typeface="Calibri" panose="020F0502020204030204" pitchFamily="34" charset="0"/>
                <a:ea typeface="Yu Mincho" panose="02020400000000000000" pitchFamily="18" charset="-128"/>
                <a:cs typeface="Arial" panose="020B0604020202020204" pitchFamily="34" charset="0"/>
              </a:rPr>
              <a:t>?</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a</a:t>
            </a:r>
            <a:r>
              <a:rPr lang="hr-HR" sz="1600" dirty="0">
                <a:effectLst/>
                <a:latin typeface="Calibri" panose="020F0502020204030204" pitchFamily="34" charset="0"/>
                <a:ea typeface="Yu Mincho" panose="02020400000000000000" pitchFamily="18" charset="-128"/>
                <a:cs typeface="Arial" panose="020B0604020202020204" pitchFamily="34" charset="0"/>
              </a:rPr>
              <a:t>: Pohrana u oblaku i društveni mediji</a:t>
            </a: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b</a:t>
            </a:r>
            <a:r>
              <a:rPr lang="hr-HR" sz="1600" dirty="0">
                <a:effectLst/>
                <a:latin typeface="Calibri" panose="020F0502020204030204" pitchFamily="34" charset="0"/>
                <a:ea typeface="Yu Mincho" panose="02020400000000000000" pitchFamily="18" charset="-128"/>
                <a:cs typeface="Arial" panose="020B0604020202020204" pitchFamily="34" charset="0"/>
              </a:rPr>
              <a:t>: Mobilni telefoni, društveni mediji i Wi-Fi</a:t>
            </a: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c</a:t>
            </a:r>
            <a:r>
              <a:rPr lang="hr-HR" sz="1600" dirty="0">
                <a:effectLst/>
                <a:latin typeface="Calibri" panose="020F0502020204030204" pitchFamily="34" charset="0"/>
                <a:ea typeface="Yu Mincho" panose="02020400000000000000" pitchFamily="18" charset="-128"/>
                <a:cs typeface="Arial" panose="020B0604020202020204" pitchFamily="34" charset="0"/>
              </a:rPr>
              <a:t>: </a:t>
            </a:r>
            <a:r>
              <a:rPr lang="hr-HR" sz="1600" dirty="0">
                <a:latin typeface="Calibri" panose="020F0502020204030204" pitchFamily="34" charset="0"/>
                <a:ea typeface="Yu Mincho" panose="02020400000000000000" pitchFamily="18" charset="-128"/>
                <a:cs typeface="Arial" panose="020B0604020202020204" pitchFamily="34" charset="0"/>
              </a:rPr>
              <a:t>Pohrana u oblaku i USB stick</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d</a:t>
            </a:r>
            <a:r>
              <a:rPr lang="hr-HR" sz="1600" dirty="0">
                <a:effectLst/>
                <a:latin typeface="Calibri" panose="020F0502020204030204" pitchFamily="34" charset="0"/>
                <a:ea typeface="Yu Mincho" panose="02020400000000000000" pitchFamily="18" charset="-128"/>
                <a:cs typeface="Arial" panose="020B0604020202020204" pitchFamily="34" charset="0"/>
              </a:rPr>
              <a:t>: Dimni signali i faks uređaji</a:t>
            </a:r>
          </a:p>
        </p:txBody>
      </p:sp>
      <p:grpSp>
        <p:nvGrpSpPr>
          <p:cNvPr id="193" name="Google Shape;193;p11"/>
          <p:cNvGrpSpPr/>
          <p:nvPr/>
        </p:nvGrpSpPr>
        <p:grpSpPr>
          <a:xfrm>
            <a:off x="1429427" y="3960787"/>
            <a:ext cx="5975873" cy="2433051"/>
            <a:chOff x="1191108" y="4871723"/>
            <a:chExt cx="6177887" cy="243305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5" y="4975972"/>
              <a:ext cx="5958752"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2. Kako možete prepoznati potencijalne rizike i nedoumice povezane s digitalnim dijeljenjem?</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Nastavkom dijeljenja  novih informacija</a:t>
              </a:r>
              <a:endParaRPr lang="hr-HR" sz="1600" dirty="0">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b: Dijeljenjem  osobnih podataka sa što više ljudi</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Aktiviranjem  novih online računa </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Biti svjestan </a:t>
              </a:r>
              <a:r>
                <a:rPr lang="hr-HR" sz="1600" dirty="0">
                  <a:latin typeface="Calibri" panose="020F0502020204030204" pitchFamily="34" charset="0"/>
                  <a:ea typeface="Yu Mincho" panose="02020400000000000000" pitchFamily="18" charset="-128"/>
                  <a:cs typeface="Arial" panose="020B0604020202020204" pitchFamily="34" charset="0"/>
                </a:rPr>
                <a:t>čestih opasnosti i poduzimanjem proaktivnih mjera za njihovo izbjegavanje</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437886"/>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206989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5. Koji je praktični savjet za zaštitu osobnih podataka za vrijeme online dijeljenja?</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Podijeliti lozinke s osobama od povjerenja</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b: Redovito ažurirati postavke privatnosti </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Slobodno dijeliti osobne podatke na javnim forumima</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Koristiti javne Wi-Fi mreže za sigurno dijeljenje </a:t>
              </a:r>
            </a:p>
          </p:txBody>
        </p:sp>
      </p:grpSp>
      <p:grpSp>
        <p:nvGrpSpPr>
          <p:cNvPr id="199" name="Google Shape;199;p11"/>
          <p:cNvGrpSpPr/>
          <p:nvPr/>
        </p:nvGrpSpPr>
        <p:grpSpPr>
          <a:xfrm>
            <a:off x="1422501" y="6492054"/>
            <a:ext cx="5982181" cy="2503416"/>
            <a:chOff x="1191108" y="4843792"/>
            <a:chExt cx="6177887" cy="2336255"/>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4843792"/>
              <a:ext cx="5954177" cy="228597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4. Kako možete učinkovito koristiti e-poštu za slanje i primanje datoteka i dokumenata?</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Dijeljenjem osjetljivih informacija u privicima e-pošte</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b: Biti oprezan i provjeriti autentičnost </a:t>
              </a:r>
              <a:r>
                <a:rPr lang="hr-HR" sz="1600" dirty="0">
                  <a:latin typeface="Calibri" panose="020F0502020204030204" pitchFamily="34" charset="0"/>
                  <a:ea typeface="Yu Mincho" panose="02020400000000000000" pitchFamily="18" charset="-128"/>
                  <a:cs typeface="Arial" panose="020B0604020202020204" pitchFamily="34" charset="0"/>
                </a:rPr>
                <a:t>privitaka e-pošte prije otvaranja</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Ne slati e-poštu s privicima </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Otvaranjem privitaka nepoznatih pošiljatelja bez oklijevanja</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Molimo odgovorite na sljedeća pitanja:</a:t>
            </a:r>
            <a:endParaRPr lang="hr-HR"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668805" cy="769401"/>
          </a:xfrm>
          <a:prstGeom prst="rect">
            <a:avLst/>
          </a:prstGeom>
          <a:noFill/>
          <a:ln>
            <a:noFill/>
          </a:ln>
        </p:spPr>
        <p:txBody>
          <a:bodyPr spcFirstLastPara="1" wrap="square" lIns="91425" tIns="45700" rIns="91425" bIns="45700" anchor="t" anchorCtr="0">
            <a:spAutoFit/>
          </a:bodyPr>
          <a:lstStyle/>
          <a:p>
            <a:r>
              <a:rPr lang="hr-HR" sz="4400" b="1" dirty="0">
                <a:solidFill>
                  <a:schemeClr val="accent4"/>
                </a:solidFill>
                <a:latin typeface="+mn-lt"/>
                <a:ea typeface="Helvetica Neue"/>
                <a:cs typeface="Helvetica Neue"/>
                <a:sym typeface="Helvetica Neue"/>
              </a:rPr>
              <a:t>Provjerite svoje znanje</a:t>
            </a:r>
            <a:r>
              <a:rPr lang="en-GB" sz="4400" b="1" dirty="0">
                <a:solidFill>
                  <a:schemeClr val="accent4"/>
                </a:solidFill>
                <a:latin typeface="+mn-lt"/>
                <a:ea typeface="Helvetica Neue"/>
                <a:cs typeface="Helvetica Neue"/>
                <a:sym typeface="Helvetica Neue"/>
              </a:rPr>
              <a:t>!</a:t>
            </a:r>
          </a:p>
        </p:txBody>
      </p:sp>
    </p:spTree>
    <p:extLst>
      <p:ext uri="{BB962C8B-B14F-4D97-AF65-F5344CB8AC3E}">
        <p14:creationId xmlns:p14="http://schemas.microsoft.com/office/powerpoint/2010/main" val="101729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64010" cy="2308324"/>
            <a:chOff x="1219200" y="2400300"/>
            <a:chExt cx="5621652"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89" name="Google Shape;189;p11"/>
            <p:cNvSpPr/>
            <p:nvPr/>
          </p:nvSpPr>
          <p:spPr>
            <a:xfrm>
              <a:off x="1332886" y="2680230"/>
              <a:ext cx="5507966" cy="1836360"/>
            </a:xfrm>
            <a:prstGeom prst="rect">
              <a:avLst/>
            </a:prstGeom>
            <a:noFill/>
            <a:ln>
              <a:noFill/>
            </a:ln>
          </p:spPr>
          <p:txBody>
            <a:bodyPr spcFirstLastPara="1" wrap="square" lIns="91425" tIns="45700" rIns="91425" bIns="45700" anchor="t" anchorCtr="0">
              <a:spAutoFit/>
            </a:bodyPr>
            <a:lstStyle/>
            <a:p>
              <a:pPr algn="just">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1. Koja je važnost online dijeljenja informacija</a:t>
              </a:r>
              <a:r>
                <a:rPr lang="hr-HR" sz="1600" b="1" dirty="0">
                  <a:latin typeface="Calibri" panose="020F0502020204030204" pitchFamily="34" charset="0"/>
                  <a:ea typeface="Yu Mincho" panose="02020400000000000000" pitchFamily="18" charset="-128"/>
                  <a:cs typeface="Arial" panose="020B0604020202020204" pitchFamily="34" charset="0"/>
                </a:rPr>
                <a:t>?</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To je zabavan način da prođe vrijeme</a:t>
              </a:r>
            </a:p>
            <a:p>
              <a:pPr algn="just">
                <a:spcAft>
                  <a:spcPts val="800"/>
                </a:spcAft>
              </a:pPr>
              <a:r>
                <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rPr>
                <a:t>b: Pomaže biti povezan i uključen u digitalnom dobu</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To je uvjet za popularnost na društvenim mrežama </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To je način narušavanja tuđe privatnosti</a:t>
              </a:r>
            </a:p>
          </p:txBody>
        </p:sp>
      </p:grpSp>
      <p:sp>
        <p:nvSpPr>
          <p:cNvPr id="190" name="Google Shape;190;p11"/>
          <p:cNvSpPr/>
          <p:nvPr/>
        </p:nvSpPr>
        <p:spPr>
          <a:xfrm>
            <a:off x="8242899" y="4027940"/>
            <a:ext cx="5763904"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3. Koji su popularni alati i platforme za online dijeljenje informacija</a:t>
            </a:r>
            <a:r>
              <a:rPr lang="hr-HR" sz="1600" b="1" dirty="0">
                <a:latin typeface="Calibri" panose="020F0502020204030204" pitchFamily="34" charset="0"/>
                <a:ea typeface="Yu Mincho" panose="02020400000000000000" pitchFamily="18" charset="-128"/>
                <a:cs typeface="Arial" panose="020B0604020202020204" pitchFamily="34" charset="0"/>
              </a:rPr>
              <a:t>?</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b="1" dirty="0">
                <a:solidFill>
                  <a:srgbClr val="58CDFC"/>
                </a:solidFill>
                <a:latin typeface="Calibri" panose="020F0502020204030204" pitchFamily="34" charset="0"/>
                <a:ea typeface="Yu Mincho" panose="02020400000000000000" pitchFamily="18" charset="-128"/>
                <a:cs typeface="Arial" panose="020B0604020202020204" pitchFamily="34" charset="0"/>
              </a:rPr>
              <a:t>a</a:t>
            </a:r>
            <a:r>
              <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rPr>
              <a:t>: Pohrana u oblaku i društveni mediji</a:t>
            </a: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b</a:t>
            </a:r>
            <a:r>
              <a:rPr lang="hr-HR" sz="1600" dirty="0">
                <a:effectLst/>
                <a:latin typeface="Calibri" panose="020F0502020204030204" pitchFamily="34" charset="0"/>
                <a:ea typeface="Yu Mincho" panose="02020400000000000000" pitchFamily="18" charset="-128"/>
                <a:cs typeface="Arial" panose="020B0604020202020204" pitchFamily="34" charset="0"/>
              </a:rPr>
              <a:t>: Mobilni telefoni, društveni mediji i Wi-Fi</a:t>
            </a: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c</a:t>
            </a:r>
            <a:r>
              <a:rPr lang="hr-HR" sz="1600" dirty="0">
                <a:effectLst/>
                <a:latin typeface="Calibri" panose="020F0502020204030204" pitchFamily="34" charset="0"/>
                <a:ea typeface="Yu Mincho" panose="02020400000000000000" pitchFamily="18" charset="-128"/>
                <a:cs typeface="Arial" panose="020B0604020202020204" pitchFamily="34" charset="0"/>
              </a:rPr>
              <a:t>: </a:t>
            </a:r>
            <a:r>
              <a:rPr lang="hr-HR" sz="1600" dirty="0">
                <a:latin typeface="Calibri" panose="020F0502020204030204" pitchFamily="34" charset="0"/>
                <a:ea typeface="Yu Mincho" panose="02020400000000000000" pitchFamily="18" charset="-128"/>
                <a:cs typeface="Arial" panose="020B0604020202020204" pitchFamily="34" charset="0"/>
              </a:rPr>
              <a:t>Pohrana u oblaku i USB stick</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latin typeface="Calibri" panose="020F0502020204030204" pitchFamily="34" charset="0"/>
                <a:ea typeface="Yu Mincho" panose="02020400000000000000" pitchFamily="18" charset="-128"/>
                <a:cs typeface="Arial" panose="020B0604020202020204" pitchFamily="34" charset="0"/>
              </a:rPr>
              <a:t>d</a:t>
            </a:r>
            <a:r>
              <a:rPr lang="hr-HR" sz="1600" dirty="0">
                <a:effectLst/>
                <a:latin typeface="Calibri" panose="020F0502020204030204" pitchFamily="34" charset="0"/>
                <a:ea typeface="Yu Mincho" panose="02020400000000000000" pitchFamily="18" charset="-128"/>
                <a:cs typeface="Arial" panose="020B0604020202020204" pitchFamily="34" charset="0"/>
              </a:rPr>
              <a:t>: Dimni signali i faks uređaji</a:t>
            </a:r>
          </a:p>
        </p:txBody>
      </p:sp>
      <p:grpSp>
        <p:nvGrpSpPr>
          <p:cNvPr id="193" name="Google Shape;193;p11"/>
          <p:cNvGrpSpPr/>
          <p:nvPr/>
        </p:nvGrpSpPr>
        <p:grpSpPr>
          <a:xfrm>
            <a:off x="1429427" y="3960787"/>
            <a:ext cx="5975873" cy="2433051"/>
            <a:chOff x="1191108" y="4871723"/>
            <a:chExt cx="6177887" cy="243305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5" y="4975972"/>
              <a:ext cx="5958752"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2. Kako možete prepoznati potencijalne rizike i nedoumice povezane s digitalnim dijeljenjem?</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Nastavkom dijeljenja  novih informacija</a:t>
              </a:r>
              <a:endParaRPr lang="hr-HR" sz="1600" dirty="0">
                <a:latin typeface="Calibri" panose="020F0502020204030204" pitchFamily="34" charset="0"/>
                <a:ea typeface="Yu Mincho" panose="02020400000000000000" pitchFamily="18" charset="-128"/>
                <a:cs typeface="Arial" panose="020B0604020202020204" pitchFamily="34" charset="0"/>
              </a:endParaRP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b: Dijeljenjem  osobnih podataka sa što više ljudi</a:t>
              </a:r>
            </a:p>
            <a:p>
              <a:pPr algn="just">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Aktiviranjem  novih online računa </a:t>
              </a:r>
            </a:p>
            <a:p>
              <a:pPr algn="just">
                <a:spcAft>
                  <a:spcPts val="800"/>
                </a:spcAft>
              </a:pPr>
              <a:r>
                <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rPr>
                <a:t>d: Biti svjestan </a:t>
              </a:r>
              <a:r>
                <a:rPr lang="hr-HR" sz="1600" b="1" dirty="0">
                  <a:solidFill>
                    <a:srgbClr val="58CDFC"/>
                  </a:solidFill>
                  <a:latin typeface="Calibri" panose="020F0502020204030204" pitchFamily="34" charset="0"/>
                  <a:ea typeface="Yu Mincho" panose="02020400000000000000" pitchFamily="18" charset="-128"/>
                  <a:cs typeface="Arial" panose="020B0604020202020204" pitchFamily="34" charset="0"/>
                </a:rPr>
                <a:t>čestih opasnosti i poduzimanjem proaktivnih mjera za njihovo izbjegavanje</a:t>
              </a:r>
              <a:endPar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437886"/>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206989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5. Koji je praktični savjet za zaštitu osobnih podataka za vrijeme online dijeljenja?</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Podijeliti lozinke s osobama od povjerenja</a:t>
              </a:r>
            </a:p>
            <a:p>
              <a:pPr algn="just">
                <a:lnSpc>
                  <a:spcPct val="107000"/>
                </a:lnSpc>
                <a:spcAft>
                  <a:spcPts val="800"/>
                </a:spcAft>
              </a:pPr>
              <a:r>
                <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rPr>
                <a:t>b: Redovito ažurirati postavke privatnosti </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Slobodno dijeliti osobne podatke na javnim forumima</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Koristiti javne Wi-Fi mreže za sigurno dijeljenje </a:t>
              </a:r>
            </a:p>
          </p:txBody>
        </p:sp>
      </p:grpSp>
      <p:grpSp>
        <p:nvGrpSpPr>
          <p:cNvPr id="199" name="Google Shape;199;p11"/>
          <p:cNvGrpSpPr/>
          <p:nvPr/>
        </p:nvGrpSpPr>
        <p:grpSpPr>
          <a:xfrm>
            <a:off x="1422501" y="6492054"/>
            <a:ext cx="5982181" cy="2503416"/>
            <a:chOff x="1191108" y="4843792"/>
            <a:chExt cx="6177887" cy="2336255"/>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4843792"/>
              <a:ext cx="5954177" cy="228597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4. Kako možete učinkovito koristiti e-poštu za slanje i primanje datoteka i dokumenata?</a:t>
              </a:r>
              <a:endParaRPr lang="hr-HR"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a: Dijeljenjem osjetljivih informacija u privicima e-pošte</a:t>
              </a:r>
            </a:p>
            <a:p>
              <a:pPr algn="just">
                <a:lnSpc>
                  <a:spcPct val="107000"/>
                </a:lnSpc>
                <a:spcAft>
                  <a:spcPts val="800"/>
                </a:spcAft>
              </a:pPr>
              <a:r>
                <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rPr>
                <a:t>b: Biti oprezan I provjeriti autentičnost </a:t>
              </a:r>
              <a:r>
                <a:rPr lang="hr-HR" sz="1600" b="1" dirty="0">
                  <a:solidFill>
                    <a:srgbClr val="58CDFC"/>
                  </a:solidFill>
                  <a:latin typeface="Calibri" panose="020F0502020204030204" pitchFamily="34" charset="0"/>
                  <a:ea typeface="Yu Mincho" panose="02020400000000000000" pitchFamily="18" charset="-128"/>
                  <a:cs typeface="Arial" panose="020B0604020202020204" pitchFamily="34" charset="0"/>
                </a:rPr>
                <a:t>privitaka e-pošte prije otvaranja</a:t>
              </a:r>
              <a:endParaRPr lang="hr-HR" sz="1600" b="1" dirty="0">
                <a:solidFill>
                  <a:srgbClr val="58CDFC"/>
                </a:solidFill>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c: Ne slati e-poštu s privicima </a:t>
              </a:r>
            </a:p>
            <a:p>
              <a:pPr algn="just">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d: Otvaranjem privitaka nepoznatih pošiljatelja bez oklijevanja</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Rješenja:</a:t>
            </a:r>
            <a:endParaRPr lang="hr-HR"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668805" cy="769401"/>
          </a:xfrm>
          <a:prstGeom prst="rect">
            <a:avLst/>
          </a:prstGeom>
          <a:noFill/>
          <a:ln>
            <a:noFill/>
          </a:ln>
        </p:spPr>
        <p:txBody>
          <a:bodyPr spcFirstLastPara="1" wrap="square" lIns="91425" tIns="45700" rIns="91425" bIns="45700" anchor="t" anchorCtr="0">
            <a:spAutoFit/>
          </a:bodyPr>
          <a:lstStyle/>
          <a:p>
            <a:r>
              <a:rPr lang="hr-HR" sz="4400" b="1" dirty="0">
                <a:solidFill>
                  <a:schemeClr val="accent4"/>
                </a:solidFill>
                <a:latin typeface="+mn-lt"/>
                <a:ea typeface="Helvetica Neue"/>
                <a:cs typeface="Helvetica Neue"/>
                <a:sym typeface="Helvetica Neue"/>
              </a:rPr>
              <a:t>Provjerite svoje znanje!</a:t>
            </a:r>
          </a:p>
        </p:txBody>
      </p:sp>
    </p:spTree>
    <p:extLst>
      <p:ext uri="{BB962C8B-B14F-4D97-AF65-F5344CB8AC3E}">
        <p14:creationId xmlns:p14="http://schemas.microsoft.com/office/powerpoint/2010/main" val="427217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7" y="3748025"/>
            <a:ext cx="10826265" cy="1569620"/>
          </a:xfrm>
          <a:prstGeom prst="rect">
            <a:avLst/>
          </a:prstGeom>
          <a:noFill/>
          <a:ln>
            <a:noFill/>
          </a:ln>
        </p:spPr>
        <p:txBody>
          <a:bodyPr spcFirstLastPara="1" wrap="square" lIns="91425" tIns="45700" rIns="91425" bIns="45700" anchor="t" anchorCtr="0">
            <a:spAutoFit/>
          </a:bodyPr>
          <a:lstStyle/>
          <a:p>
            <a:pPr algn="just"/>
            <a:r>
              <a:rPr lang="hr-HR" sz="2400" b="1" dirty="0">
                <a:solidFill>
                  <a:schemeClr val="dk1"/>
                </a:solidFill>
                <a:latin typeface="+mn-lt"/>
                <a:ea typeface="Helvetica Neue"/>
                <a:cs typeface="Helvetica Neue"/>
                <a:sym typeface="Helvetica Neue"/>
              </a:rPr>
              <a:t>Online dijeljenju informacija</a:t>
            </a:r>
            <a:r>
              <a:rPr lang="hr-HR" sz="2400" dirty="0">
                <a:solidFill>
                  <a:schemeClr val="dk1"/>
                </a:solidFill>
                <a:latin typeface="+mn-lt"/>
                <a:ea typeface="Helvetica Neue"/>
                <a:cs typeface="Helvetica Neue"/>
                <a:sym typeface="Helvetica Neue"/>
              </a:rPr>
              <a:t>: Razumjeli ste važnost online dijeljenja informacija kako biste ostali povezani i uključeni u digitalnom dobu. Istražujući prednosti i izazove digitalnog dijeljenja, sada se možete pouzdano i odgovorno snalaziti u digitalnom okruženju</a:t>
            </a:r>
            <a:endParaRPr lang="hr-HR" dirty="0">
              <a:latin typeface="+mn-lt"/>
            </a:endParaRPr>
          </a:p>
        </p:txBody>
      </p:sp>
      <p:sp>
        <p:nvSpPr>
          <p:cNvPr id="18" name="Google Shape;100;p4"/>
          <p:cNvSpPr txBox="1"/>
          <p:nvPr/>
        </p:nvSpPr>
        <p:spPr>
          <a:xfrm>
            <a:off x="2056018" y="5460106"/>
            <a:ext cx="10826264" cy="1569620"/>
          </a:xfrm>
          <a:prstGeom prst="rect">
            <a:avLst/>
          </a:prstGeom>
          <a:noFill/>
          <a:ln>
            <a:noFill/>
          </a:ln>
        </p:spPr>
        <p:txBody>
          <a:bodyPr spcFirstLastPara="1" wrap="square" lIns="91425" tIns="45700" rIns="91425" bIns="45700" anchor="t" anchorCtr="0">
            <a:spAutoFit/>
          </a:bodyPr>
          <a:lstStyle/>
          <a:p>
            <a:pPr algn="just"/>
            <a:r>
              <a:rPr lang="hr-HR" sz="2400" b="1" dirty="0">
                <a:solidFill>
                  <a:schemeClr val="dk1"/>
                </a:solidFill>
                <a:latin typeface="+mn-lt"/>
                <a:ea typeface="Helvetica Neue"/>
                <a:cs typeface="Helvetica Neue"/>
                <a:sym typeface="Helvetica Neue"/>
              </a:rPr>
              <a:t>Osnovni alati i platforme za dijeljenje: </a:t>
            </a:r>
            <a:r>
              <a:rPr lang="hr-HR" sz="2400" dirty="0">
                <a:solidFill>
                  <a:schemeClr val="dk1"/>
                </a:solidFill>
                <a:latin typeface="+mn-lt"/>
                <a:ea typeface="Helvetica Neue"/>
                <a:cs typeface="Helvetica Neue"/>
                <a:sym typeface="Helvetica Neue"/>
              </a:rPr>
              <a:t>Istražujući popularne alate i platforme za online dijeljenje informacija saznali ste praktične savjete i strategije za učinkovito digitalno dijeljenje. Sada imate vještine dijeljenja i upravljanja informacijama i datotekama</a:t>
            </a:r>
            <a:endParaRPr lang="hr-HR" sz="2400" dirty="0">
              <a:latin typeface="+mn-lt"/>
            </a:endParaRPr>
          </a:p>
        </p:txBody>
      </p:sp>
      <p:sp>
        <p:nvSpPr>
          <p:cNvPr id="19" name="Google Shape;101;p4"/>
          <p:cNvSpPr txBox="1"/>
          <p:nvPr/>
        </p:nvSpPr>
        <p:spPr>
          <a:xfrm>
            <a:off x="2056017" y="7172187"/>
            <a:ext cx="10826264" cy="1938952"/>
          </a:xfrm>
          <a:prstGeom prst="rect">
            <a:avLst/>
          </a:prstGeom>
          <a:noFill/>
          <a:ln>
            <a:noFill/>
          </a:ln>
        </p:spPr>
        <p:txBody>
          <a:bodyPr spcFirstLastPara="1" wrap="square" lIns="91425" tIns="45700" rIns="91425" bIns="45700" anchor="t" anchorCtr="0">
            <a:spAutoFit/>
          </a:bodyPr>
          <a:lstStyle/>
          <a:p>
            <a:pPr algn="just"/>
            <a:r>
              <a:rPr lang="hr-HR" sz="2400" b="1" i="0" dirty="0">
                <a:effectLst/>
                <a:latin typeface="Arial" panose="020B0604020202020204" pitchFamily="34" charset="0"/>
                <a:cs typeface="Arial" panose="020B0604020202020204" pitchFamily="34" charset="0"/>
              </a:rPr>
              <a:t>Praktični savjeti i česte opasnosti</a:t>
            </a:r>
            <a:r>
              <a:rPr lang="hr-HR" sz="2400" b="0" i="0" dirty="0">
                <a:effectLst/>
                <a:latin typeface="Arial" panose="020B0604020202020204" pitchFamily="34" charset="0"/>
                <a:cs typeface="Arial" panose="020B0604020202020204" pitchFamily="34" charset="0"/>
              </a:rPr>
              <a:t>:</a:t>
            </a:r>
            <a:r>
              <a:rPr lang="hr-HR" sz="2400" dirty="0">
                <a:latin typeface="Arial" panose="020B0604020202020204" pitchFamily="34" charset="0"/>
                <a:cs typeface="Arial" panose="020B0604020202020204" pitchFamily="34" charset="0"/>
              </a:rPr>
              <a:t> Poznavajući opasnosti kao što su slučajno dijeljenje osjetljivih informacija ili odobravanje neovlaštenog pristupa dijeljenim datotekama i praktičnih savjeta sada imate kompetencije za zaštitu osobnih podataka i korištenje postavki privatnosti i kontrole vidljivosti kako biste osigurali sigurno i sigurno dijeljenje</a:t>
            </a: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663826" y="5622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663395" y="73382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rotWithShape="1">
          <a:blip r:embed="rId3">
            <a:extLst>
              <a:ext uri="{28A0092B-C50C-407E-A947-70E740481C1C}">
                <a14:useLocalDpi xmlns:a14="http://schemas.microsoft.com/office/drawing/2010/main" val="0"/>
              </a:ext>
            </a:extLst>
          </a:blip>
          <a:srcRect l="9685" t="8085" r="7819" b="6493"/>
          <a:stretch/>
        </p:blipFill>
        <p:spPr bwMode="auto">
          <a:xfrm>
            <a:off x="13094473" y="3978858"/>
            <a:ext cx="4505213" cy="475863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Bravo! Sad znate više o:</a:t>
            </a:r>
            <a:endParaRPr lang="hr-HR"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hr-HR" sz="4800" b="1" dirty="0">
                <a:solidFill>
                  <a:schemeClr val="accent4"/>
                </a:solidFill>
                <a:latin typeface="+mn-lt"/>
                <a:ea typeface="Helvetica Neue"/>
                <a:cs typeface="Helvetica Neue"/>
                <a:sym typeface="Helvetica Neue"/>
              </a:rPr>
              <a:t>Ukratko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hr-HR" sz="5400" b="1" dirty="0">
                <a:solidFill>
                  <a:schemeClr val="tx1"/>
                </a:solidFill>
                <a:latin typeface="+mn-lt"/>
                <a:ea typeface="Helvetica Neue"/>
                <a:cs typeface="Helvetica Neue"/>
                <a:sym typeface="Helvetica Neue"/>
              </a:rPr>
              <a:t>Hvala!</a:t>
            </a:r>
            <a:endParaRPr lang="hr-H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en-GB" sz="2400" b="1">
                <a:solidFill>
                  <a:srgbClr val="00CCFF"/>
                </a:solidFill>
                <a:latin typeface="+mn-lt"/>
              </a:rPr>
              <a:t>www.digital-boomer.eu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rgbClr val="00CCFF"/>
                </a:solidFill>
                <a:latin typeface="+mn-lt"/>
                <a:ea typeface="Helvetica Neue"/>
                <a:cs typeface="Helvetica Neue"/>
                <a:sym typeface="Helvetica Neue"/>
              </a:rPr>
              <a:t>Sadržaj</a:t>
            </a:r>
            <a:endParaRPr lang="hr-HR" dirty="0">
              <a:solidFill>
                <a:srgbClr val="00CCFF"/>
              </a:solidFill>
              <a:latin typeface="+mn-lt"/>
            </a:endParaRPr>
          </a:p>
        </p:txBody>
      </p:sp>
      <p:sp>
        <p:nvSpPr>
          <p:cNvPr id="58" name="Google Shape;58;p2"/>
          <p:cNvSpPr txBox="1"/>
          <p:nvPr/>
        </p:nvSpPr>
        <p:spPr>
          <a:xfrm>
            <a:off x="1343904" y="31505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343904" y="553458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2</a:t>
            </a:r>
            <a:endParaRPr>
              <a:solidFill>
                <a:srgbClr val="33CCFF"/>
              </a:solidFill>
              <a:latin typeface="+mn-lt"/>
            </a:endParaRPr>
          </a:p>
        </p:txBody>
      </p:sp>
      <p:sp>
        <p:nvSpPr>
          <p:cNvPr id="61" name="Google Shape;61;p2"/>
          <p:cNvSpPr txBox="1"/>
          <p:nvPr/>
        </p:nvSpPr>
        <p:spPr>
          <a:xfrm>
            <a:off x="1872432" y="3068435"/>
            <a:ext cx="4108187"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hr-HR" sz="2800" b="1" dirty="0">
                <a:solidFill>
                  <a:schemeClr val="dk1"/>
                </a:solidFill>
                <a:latin typeface="+mn-lt"/>
                <a:ea typeface="Helvetica Neue"/>
                <a:cs typeface="Helvetica Neue"/>
                <a:sym typeface="Helvetica Neue"/>
              </a:rPr>
              <a:t>Uvod u online dijeljenje </a:t>
            </a:r>
            <a:endParaRPr lang="hr-HR" sz="1600" b="1" dirty="0">
              <a:latin typeface="+mn-lt"/>
            </a:endParaRPr>
          </a:p>
        </p:txBody>
      </p:sp>
      <p:sp>
        <p:nvSpPr>
          <p:cNvPr id="62" name="Google Shape;62;p2"/>
          <p:cNvSpPr txBox="1"/>
          <p:nvPr/>
        </p:nvSpPr>
        <p:spPr>
          <a:xfrm>
            <a:off x="1886319" y="5257602"/>
            <a:ext cx="384540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chemeClr val="dk1"/>
                </a:solidFill>
                <a:latin typeface="+mn-lt"/>
                <a:ea typeface="Helvetica Neue"/>
                <a:cs typeface="Helvetica Neue"/>
                <a:sym typeface="Helvetica Neue"/>
              </a:rPr>
              <a:t>Osnovni alati i platforme za dijeljenje </a:t>
            </a:r>
            <a:endParaRPr lang="hr-HR" sz="1600" b="1" dirty="0">
              <a:latin typeface="+mn-lt"/>
            </a:endParaRPr>
          </a:p>
        </p:txBody>
      </p:sp>
      <p:sp>
        <p:nvSpPr>
          <p:cNvPr id="67" name="Google Shape;67;p2"/>
          <p:cNvSpPr txBox="1"/>
          <p:nvPr/>
        </p:nvSpPr>
        <p:spPr>
          <a:xfrm>
            <a:off x="6069285" y="2874128"/>
            <a:ext cx="889932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Važnost online dijeljenja informacija </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Prednosti digitalnog dijeljenja</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Popularne platforme i alati za dijeljenje </a:t>
            </a:r>
          </a:p>
        </p:txBody>
      </p:sp>
      <p:sp>
        <p:nvSpPr>
          <p:cNvPr id="70" name="Google Shape;70;p2"/>
          <p:cNvSpPr/>
          <p:nvPr/>
        </p:nvSpPr>
        <p:spPr>
          <a:xfrm>
            <a:off x="5981061" y="2846199"/>
            <a:ext cx="94484" cy="1470557"/>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974799" y="4743961"/>
            <a:ext cx="94485" cy="2396349"/>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3" name="Google Shape;59;p2">
            <a:extLst>
              <a:ext uri="{FF2B5EF4-FFF2-40B4-BE49-F238E27FC236}">
                <a16:creationId xmlns:a16="http://schemas.microsoft.com/office/drawing/2014/main" id="{B3B879B6-C89A-954F-3C9A-170F2405BCB5}"/>
              </a:ext>
            </a:extLst>
          </p:cNvPr>
          <p:cNvSpPr txBox="1"/>
          <p:nvPr/>
        </p:nvSpPr>
        <p:spPr>
          <a:xfrm>
            <a:off x="1343904" y="7838011"/>
            <a:ext cx="154478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7" name="Google Shape;62;p2">
            <a:extLst>
              <a:ext uri="{FF2B5EF4-FFF2-40B4-BE49-F238E27FC236}">
                <a16:creationId xmlns:a16="http://schemas.microsoft.com/office/drawing/2014/main" id="{29C41A8C-618A-0B69-0CAA-3D09AA35F8BE}"/>
              </a:ext>
            </a:extLst>
          </p:cNvPr>
          <p:cNvSpPr txBox="1"/>
          <p:nvPr/>
        </p:nvSpPr>
        <p:spPr>
          <a:xfrm>
            <a:off x="1886319" y="7776477"/>
            <a:ext cx="418296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chemeClr val="dk1"/>
                </a:solidFill>
                <a:latin typeface="+mn-lt"/>
                <a:ea typeface="Helvetica Neue"/>
                <a:cs typeface="Helvetica Neue"/>
                <a:sym typeface="Helvetica Neue"/>
              </a:rPr>
              <a:t>Praktični savjeti i </a:t>
            </a:r>
          </a:p>
          <a:p>
            <a:pPr marL="0" marR="0" lvl="0" indent="0" algn="l" rtl="0">
              <a:spcBef>
                <a:spcPts val="0"/>
              </a:spcBef>
              <a:spcAft>
                <a:spcPts val="0"/>
              </a:spcAft>
              <a:buNone/>
            </a:pPr>
            <a:r>
              <a:rPr lang="hr-HR" sz="2800" b="1" dirty="0">
                <a:solidFill>
                  <a:schemeClr val="dk1"/>
                </a:solidFill>
                <a:latin typeface="+mn-lt"/>
                <a:ea typeface="Helvetica Neue"/>
                <a:cs typeface="Helvetica Neue"/>
                <a:sym typeface="Helvetica Neue"/>
              </a:rPr>
              <a:t>česte opasnosti</a:t>
            </a:r>
            <a:endParaRPr lang="hr-HR" sz="1600" b="1" dirty="0">
              <a:latin typeface="+mn-lt"/>
            </a:endParaRPr>
          </a:p>
        </p:txBody>
      </p:sp>
      <p:sp>
        <p:nvSpPr>
          <p:cNvPr id="8" name="Google Shape;72;p2">
            <a:extLst>
              <a:ext uri="{FF2B5EF4-FFF2-40B4-BE49-F238E27FC236}">
                <a16:creationId xmlns:a16="http://schemas.microsoft.com/office/drawing/2014/main" id="{AE1980AF-1BD6-C0A1-51F5-52A70F2EFC27}"/>
              </a:ext>
            </a:extLst>
          </p:cNvPr>
          <p:cNvSpPr/>
          <p:nvPr/>
        </p:nvSpPr>
        <p:spPr>
          <a:xfrm>
            <a:off x="5974800" y="7507614"/>
            <a:ext cx="94485" cy="149179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4" name="Google Shape;67;p2">
            <a:extLst>
              <a:ext uri="{FF2B5EF4-FFF2-40B4-BE49-F238E27FC236}">
                <a16:creationId xmlns:a16="http://schemas.microsoft.com/office/drawing/2014/main" id="{37446F38-CD06-3D5D-C727-AB8ACDCF2160}"/>
              </a:ext>
            </a:extLst>
          </p:cNvPr>
          <p:cNvSpPr txBox="1"/>
          <p:nvPr/>
        </p:nvSpPr>
        <p:spPr>
          <a:xfrm>
            <a:off x="6069285" y="4797826"/>
            <a:ext cx="11839574"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Društveni mediji: Dijeljenje fotografija, videozapisa i novosti</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Elektronička pošta: Slanje i primanje datoteka i dokumenata</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Pohrana u oblaku: Dijeljenje i suradnja na datotekama</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Online suradnja na dokumentima: Istovremeni rad na dokumentima</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Videokonferencije: Dijeljenje zaslona i prezentacija </a:t>
            </a:r>
          </a:p>
        </p:txBody>
      </p:sp>
      <p:sp>
        <p:nvSpPr>
          <p:cNvPr id="15" name="Google Shape;67;p2">
            <a:extLst>
              <a:ext uri="{FF2B5EF4-FFF2-40B4-BE49-F238E27FC236}">
                <a16:creationId xmlns:a16="http://schemas.microsoft.com/office/drawing/2014/main" id="{C4DC00C6-3FCE-9887-7F3E-D556FD112D8B}"/>
              </a:ext>
            </a:extLst>
          </p:cNvPr>
          <p:cNvSpPr txBox="1"/>
          <p:nvPr/>
        </p:nvSpPr>
        <p:spPr>
          <a:xfrm>
            <a:off x="6069285" y="7561032"/>
            <a:ext cx="889932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Upravljanje dijeljenim datotekama</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Zaštita osobnih podataka tijekom dijeljenja</a:t>
            </a:r>
          </a:p>
          <a:p>
            <a:pPr marL="0" marR="0" lvl="0" indent="0" algn="l" rtl="0">
              <a:spcBef>
                <a:spcPts val="0"/>
              </a:spcBef>
              <a:spcAft>
                <a:spcPts val="0"/>
              </a:spcAft>
              <a:buNone/>
            </a:pPr>
            <a:endParaRPr lang="hr-HR"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hr-HR" sz="2400" dirty="0">
                <a:solidFill>
                  <a:schemeClr val="dk1"/>
                </a:solidFill>
                <a:latin typeface="+mn-lt"/>
                <a:ea typeface="Helvetica Neue"/>
                <a:cs typeface="Helvetica Neue"/>
                <a:sym typeface="Helvetica Neue"/>
              </a:rPr>
              <a:t>Postavke privatnosti i kontrola vidljivosti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2056019" y="3881316"/>
            <a:ext cx="938992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dirty="0">
                <a:solidFill>
                  <a:schemeClr val="dk1"/>
                </a:solidFill>
                <a:latin typeface="+mn-lt"/>
                <a:ea typeface="Helvetica Neue"/>
                <a:cs typeface="Helvetica Neue"/>
                <a:sym typeface="Helvetica Neue"/>
              </a:rPr>
              <a:t>Identificirati prednosti i izazove </a:t>
            </a:r>
            <a:r>
              <a:rPr lang="hr-HR" sz="2400" dirty="0">
                <a:solidFill>
                  <a:schemeClr val="dk1"/>
                </a:solidFill>
                <a:latin typeface="+mn-lt"/>
                <a:ea typeface="Helvetica Neue"/>
                <a:cs typeface="Helvetica Neue"/>
                <a:sym typeface="Helvetica Neue"/>
              </a:rPr>
              <a:t>digitalnog dijeljenja</a:t>
            </a:r>
            <a:endParaRPr lang="hr-HR" dirty="0">
              <a:latin typeface="+mn-lt"/>
            </a:endParaRPr>
          </a:p>
        </p:txBody>
      </p:sp>
      <p:sp>
        <p:nvSpPr>
          <p:cNvPr id="100" name="Google Shape;100;p4"/>
          <p:cNvSpPr txBox="1"/>
          <p:nvPr/>
        </p:nvSpPr>
        <p:spPr>
          <a:xfrm>
            <a:off x="2056017" y="4563817"/>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dirty="0">
                <a:solidFill>
                  <a:schemeClr val="dk1"/>
                </a:solidFill>
                <a:latin typeface="+mn-lt"/>
                <a:ea typeface="Helvetica Neue"/>
                <a:cs typeface="Helvetica Neue"/>
                <a:sym typeface="Helvetica Neue"/>
              </a:rPr>
              <a:t>Pouzdano</a:t>
            </a:r>
            <a:r>
              <a:rPr lang="hr-HR" sz="2400" dirty="0">
                <a:solidFill>
                  <a:schemeClr val="dk1"/>
                </a:solidFill>
                <a:latin typeface="+mn-lt"/>
                <a:ea typeface="Helvetica Neue"/>
                <a:cs typeface="Helvetica Neue"/>
                <a:sym typeface="Helvetica Neue"/>
              </a:rPr>
              <a:t> </a:t>
            </a:r>
            <a:r>
              <a:rPr lang="hr-HR" sz="2400" b="1" dirty="0">
                <a:solidFill>
                  <a:schemeClr val="dk1"/>
                </a:solidFill>
                <a:latin typeface="+mn-lt"/>
                <a:ea typeface="Helvetica Neue"/>
                <a:cs typeface="Helvetica Neue"/>
                <a:sym typeface="Helvetica Neue"/>
              </a:rPr>
              <a:t>dijeliti i</a:t>
            </a:r>
            <a:r>
              <a:rPr lang="hr-HR" sz="2400" dirty="0">
                <a:solidFill>
                  <a:schemeClr val="dk1"/>
                </a:solidFill>
                <a:latin typeface="+mn-lt"/>
                <a:ea typeface="Helvetica Neue"/>
                <a:cs typeface="Helvetica Neue"/>
                <a:sym typeface="Helvetica Neue"/>
              </a:rPr>
              <a:t>nformacije online</a:t>
            </a:r>
            <a:endParaRPr lang="hr-HR" sz="2400" dirty="0">
              <a:latin typeface="+mn-lt"/>
            </a:endParaRPr>
          </a:p>
        </p:txBody>
      </p:sp>
      <p:sp>
        <p:nvSpPr>
          <p:cNvPr id="101" name="Google Shape;101;p4"/>
          <p:cNvSpPr txBox="1"/>
          <p:nvPr/>
        </p:nvSpPr>
        <p:spPr>
          <a:xfrm>
            <a:off x="2056017" y="5203453"/>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dirty="0">
                <a:solidFill>
                  <a:schemeClr val="dk1"/>
                </a:solidFill>
                <a:latin typeface="+mn-lt"/>
                <a:ea typeface="Helvetica Neue"/>
                <a:cs typeface="Helvetica Neue"/>
                <a:sym typeface="Helvetica Neue"/>
              </a:rPr>
              <a:t>Steći praktične vještine </a:t>
            </a:r>
            <a:r>
              <a:rPr lang="hr-HR" sz="2400" dirty="0">
                <a:solidFill>
                  <a:schemeClr val="dk1"/>
                </a:solidFill>
                <a:latin typeface="+mn-lt"/>
                <a:ea typeface="Helvetica Neue"/>
                <a:cs typeface="Helvetica Neue"/>
                <a:sym typeface="Helvetica Neue"/>
              </a:rPr>
              <a:t>za učinkovito korištenje alata za dijeljenje</a:t>
            </a:r>
            <a:endParaRPr lang="hr-HR" sz="2400" dirty="0">
              <a:latin typeface="+mn-lt"/>
            </a:endParaRPr>
          </a:p>
        </p:txBody>
      </p:sp>
      <p:sp>
        <p:nvSpPr>
          <p:cNvPr id="105" name="Google Shape;105;p4"/>
          <p:cNvSpPr txBox="1"/>
          <p:nvPr/>
        </p:nvSpPr>
        <p:spPr>
          <a:xfrm>
            <a:off x="1277086" y="2835882"/>
            <a:ext cx="9144000"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400" dirty="0">
                <a:solidFill>
                  <a:schemeClr val="dk1"/>
                </a:solidFill>
                <a:latin typeface="+mn-lt"/>
                <a:ea typeface="Helvetica Neue"/>
                <a:cs typeface="Helvetica Neue"/>
                <a:sym typeface="Helvetica Neue"/>
              </a:rPr>
              <a:t>Na kraju ovog modula moći ćete:</a:t>
            </a:r>
            <a:endParaRPr lang="hr-HR" dirty="0">
              <a:latin typeface="+mn-lt"/>
              <a:ea typeface="Helvetica Neue"/>
              <a:cs typeface="Helvetica Neue"/>
              <a:sym typeface="Helvetica Neue"/>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2581028" y="2611340"/>
            <a:ext cx="4429886" cy="45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87721" y="4040148"/>
            <a:ext cx="184096"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472264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87721" y="536228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336103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accent4"/>
                </a:solidFill>
                <a:latin typeface="+mn-lt"/>
                <a:ea typeface="Helvetica Neue"/>
                <a:cs typeface="Helvetica Neue"/>
                <a:sym typeface="Helvetica Neue"/>
              </a:rPr>
              <a:t>Ciljevi</a:t>
            </a:r>
            <a:endParaRPr lang="hr-HR" dirty="0">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7" y="5857377"/>
            <a:ext cx="95282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dirty="0">
                <a:solidFill>
                  <a:schemeClr val="dk1"/>
                </a:solidFill>
                <a:latin typeface="+mn-lt"/>
                <a:ea typeface="Helvetica Neue"/>
                <a:cs typeface="Helvetica Neue"/>
                <a:sym typeface="Helvetica Neue"/>
              </a:rPr>
              <a:t>Razumjeti najbolje prakse</a:t>
            </a:r>
            <a:r>
              <a:rPr lang="hr-HR" sz="2400" dirty="0">
                <a:solidFill>
                  <a:schemeClr val="dk1"/>
                </a:solidFill>
                <a:latin typeface="+mn-lt"/>
                <a:ea typeface="Helvetica Neue"/>
                <a:cs typeface="Helvetica Neue"/>
                <a:sym typeface="Helvetica Neue"/>
              </a:rPr>
              <a:t> za zaštitu vaših osobnih podataka</a:t>
            </a:r>
            <a:endParaRPr lang="hr-HR" sz="2400" b="1" dirty="0">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6" y="6482726"/>
            <a:ext cx="1127593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dirty="0">
                <a:solidFill>
                  <a:schemeClr val="dk1"/>
                </a:solidFill>
                <a:latin typeface="+mn-lt"/>
                <a:ea typeface="Helvetica Neue"/>
                <a:cs typeface="Helvetica Neue"/>
                <a:sym typeface="Helvetica Neue"/>
              </a:rPr>
              <a:t>Prepoznati i riješiti potencijalne rizike i nedoumice</a:t>
            </a:r>
            <a:endParaRPr lang="hr-HR" sz="2400"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87721" y="6016209"/>
            <a:ext cx="184094"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Hexagon 13">
            <a:extLst>
              <a:ext uri="{FF2B5EF4-FFF2-40B4-BE49-F238E27FC236}">
                <a16:creationId xmlns:a16="http://schemas.microsoft.com/office/drawing/2014/main" id="{078EA902-0AA2-F872-F785-443DA981C8E3}"/>
              </a:ext>
            </a:extLst>
          </p:cNvPr>
          <p:cNvSpPr/>
          <p:nvPr/>
        </p:nvSpPr>
        <p:spPr>
          <a:xfrm>
            <a:off x="1487719" y="6641558"/>
            <a:ext cx="184096"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6000" b="1" dirty="0">
                <a:solidFill>
                  <a:srgbClr val="58CDFC"/>
                </a:solidFill>
                <a:latin typeface="+mn-lt"/>
                <a:ea typeface="Helvetica Neue"/>
                <a:cs typeface="Helvetica Neue"/>
                <a:sym typeface="Helvetica Neue"/>
              </a:rPr>
              <a:t>Cjelina 1</a:t>
            </a:r>
            <a:endParaRPr lang="hr-HR"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hr-HR" sz="4800" b="1" dirty="0">
                <a:solidFill>
                  <a:schemeClr val="dk1"/>
                </a:solidFill>
                <a:latin typeface="+mn-lt"/>
                <a:ea typeface="Helvetica Neue"/>
                <a:cs typeface="Helvetica Neue"/>
                <a:sym typeface="Helvetica Neue"/>
              </a:rPr>
              <a:t>Uvod u online dijeljenje</a:t>
            </a:r>
            <a:endParaRPr lang="hr-HR"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7391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Važnost online dijeljenja informacija</a:t>
            </a:r>
          </a:p>
          <a:p>
            <a:pPr marL="0" marR="0" lvl="0" indent="0" algn="just" rtl="0">
              <a:spcBef>
                <a:spcPts val="0"/>
              </a:spcBef>
              <a:spcAft>
                <a:spcPts val="0"/>
              </a:spcAft>
              <a:buNone/>
            </a:pPr>
            <a:endParaRPr lang="hr-HR"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Dijeljenje informacija online ključno je za </a:t>
            </a:r>
            <a:r>
              <a:rPr lang="hr-HR" sz="2400" b="1" dirty="0">
                <a:solidFill>
                  <a:schemeClr val="accent4"/>
                </a:solidFill>
                <a:latin typeface="+mn-lt"/>
                <a:ea typeface="Helvetica Neue"/>
                <a:cs typeface="Helvetica Neue"/>
                <a:sym typeface="Helvetica Neue"/>
              </a:rPr>
              <a:t>povezivanje i uključivanje </a:t>
            </a:r>
            <a:r>
              <a:rPr lang="hr-HR" sz="2400" dirty="0">
                <a:solidFill>
                  <a:schemeClr val="accent4"/>
                </a:solidFill>
                <a:latin typeface="+mn-lt"/>
                <a:ea typeface="Helvetica Neue"/>
                <a:cs typeface="Helvetica Neue"/>
                <a:sym typeface="Helvetica Neue"/>
              </a:rPr>
              <a:t>u današnje digitalno doba. </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Helvetica Neue"/>
              </a:rPr>
              <a:t>Omogućuje </a:t>
            </a:r>
            <a:r>
              <a:rPr lang="hr-HR" sz="2400" dirty="0">
                <a:solidFill>
                  <a:schemeClr val="accent4"/>
                </a:solidFill>
                <a:latin typeface="+mn-lt"/>
                <a:ea typeface="Helvetica Neue"/>
                <a:cs typeface="Helvetica Neue"/>
                <a:sym typeface="Helvetica Neue"/>
              </a:rPr>
              <a:t>pojedincima </a:t>
            </a:r>
            <a:r>
              <a:rPr lang="hr-HR" sz="2400" b="1" dirty="0">
                <a:solidFill>
                  <a:schemeClr val="accent4"/>
                </a:solidFill>
                <a:latin typeface="+mn-lt"/>
                <a:ea typeface="Helvetica Neue"/>
                <a:cs typeface="Helvetica Neue"/>
                <a:sym typeface="Helvetica Neue"/>
              </a:rPr>
              <a:t>da komuniciranju, surađuju i budu u kontaktu s drugima, </a:t>
            </a:r>
            <a:r>
              <a:rPr lang="hr-HR" sz="2400" dirty="0">
                <a:solidFill>
                  <a:schemeClr val="accent4"/>
                </a:solidFill>
                <a:latin typeface="+mn-lt"/>
                <a:ea typeface="Helvetica Neue"/>
                <a:cs typeface="Helvetica Neue"/>
                <a:sym typeface="Helvetica Neue"/>
              </a:rPr>
              <a:t>osobno i profesionalno.</a:t>
            </a:r>
          </a:p>
          <a:p>
            <a:pPr marL="0" marR="0" lvl="0" indent="0" algn="just" rtl="0">
              <a:spcBef>
                <a:spcPts val="0"/>
              </a:spcBef>
              <a:spcAft>
                <a:spcPts val="0"/>
              </a:spcAft>
              <a:buNone/>
            </a:pPr>
            <a:endParaRPr lang="hr-HR"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Uz pomoć </a:t>
            </a:r>
            <a:r>
              <a:rPr lang="hr-HR" sz="2400" b="1" dirty="0">
                <a:solidFill>
                  <a:srgbClr val="00CCFF"/>
                </a:solidFill>
                <a:latin typeface="+mn-lt"/>
                <a:ea typeface="Helvetica Neue"/>
                <a:cs typeface="Helvetica Neue"/>
                <a:sym typeface="Helvetica Neue"/>
              </a:rPr>
              <a:t>DIGITALNOG DIJELJENJA</a:t>
            </a:r>
            <a:r>
              <a:rPr lang="hr-HR" sz="2400" b="1" dirty="0">
                <a:solidFill>
                  <a:schemeClr val="accent4"/>
                </a:solidFill>
                <a:latin typeface="+mn-lt"/>
                <a:ea typeface="Helvetica Neue"/>
                <a:cs typeface="Helvetica Neue"/>
                <a:sym typeface="Helvetica Neue"/>
              </a:rPr>
              <a:t> </a:t>
            </a:r>
            <a:r>
              <a:rPr lang="hr-HR" sz="2400" dirty="0">
                <a:solidFill>
                  <a:schemeClr val="accent4"/>
                </a:solidFill>
                <a:latin typeface="+mn-lt"/>
                <a:ea typeface="Helvetica Neue"/>
                <a:cs typeface="Helvetica Neue"/>
                <a:sym typeface="Helvetica Neue"/>
              </a:rPr>
              <a:t>možemo:</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hr-HR" sz="4800" b="1" dirty="0">
                <a:solidFill>
                  <a:schemeClr val="accent4"/>
                </a:solidFill>
                <a:latin typeface="+mn-lt"/>
                <a:ea typeface="Helvetica Neue"/>
                <a:cs typeface="Helvetica Neue"/>
                <a:sym typeface="Helvetica Neue"/>
              </a:rPr>
              <a:t>Uvod u online dijeljenje </a:t>
            </a:r>
          </a:p>
        </p:txBody>
      </p:sp>
      <p:sp>
        <p:nvSpPr>
          <p:cNvPr id="8" name="Rettangolo con angoli arrotondati 7">
            <a:extLst>
              <a:ext uri="{FF2B5EF4-FFF2-40B4-BE49-F238E27FC236}">
                <a16:creationId xmlns:a16="http://schemas.microsoft.com/office/drawing/2014/main" id="{88BBF18E-AF57-1421-7F3D-30731E4E2A92}"/>
              </a:ext>
            </a:extLst>
          </p:cNvPr>
          <p:cNvSpPr/>
          <p:nvPr/>
        </p:nvSpPr>
        <p:spPr>
          <a:xfrm>
            <a:off x="2112692" y="5951456"/>
            <a:ext cx="9051479" cy="189490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Pristupiti brojnim resursima i steći znanja</a:t>
            </a:r>
          </a:p>
          <a:p>
            <a:pPr marR="0" lvl="0" algn="just" rtl="0">
              <a:spcBef>
                <a:spcPts val="0"/>
              </a:spcBef>
              <a:spcAft>
                <a:spcPts val="0"/>
              </a:spcAft>
            </a:pPr>
            <a:endParaRPr lang="hr-HR"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Pomoći pojedincima da </a:t>
            </a:r>
            <a:r>
              <a:rPr lang="hr-HR" sz="2400" dirty="0">
                <a:solidFill>
                  <a:schemeClr val="accent4"/>
                </a:solidFill>
                <a:ea typeface="Helvetica Neue"/>
                <a:cs typeface="Helvetica Neue"/>
                <a:sym typeface="Helvetica Neue"/>
              </a:rPr>
              <a:t>se informiraju o aktualnim događajima i trendovima </a:t>
            </a:r>
            <a:endParaRPr lang="hr-HR" sz="2400" dirty="0">
              <a:solidFill>
                <a:schemeClr val="accent4"/>
              </a:solidFill>
              <a:latin typeface="+mn-lt"/>
              <a:ea typeface="Helvetica Neue"/>
              <a:cs typeface="Helvetica Neue"/>
              <a:sym typeface="Helvetica Neue"/>
            </a:endParaRPr>
          </a:p>
        </p:txBody>
      </p:sp>
      <p:sp>
        <p:nvSpPr>
          <p:cNvPr id="9" name="Rettangolo con angoli arrotondati 8">
            <a:extLst>
              <a:ext uri="{FF2B5EF4-FFF2-40B4-BE49-F238E27FC236}">
                <a16:creationId xmlns:a16="http://schemas.microsoft.com/office/drawing/2014/main" id="{17273BDE-E5C6-8BF4-3C20-403AA99A7964}"/>
              </a:ext>
            </a:extLst>
          </p:cNvPr>
          <p:cNvSpPr/>
          <p:nvPr/>
        </p:nvSpPr>
        <p:spPr>
          <a:xfrm>
            <a:off x="11333011" y="5951457"/>
            <a:ext cx="4842296" cy="189490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Razmjenjivati ideje</a:t>
            </a:r>
          </a:p>
          <a:p>
            <a:pPr marR="0" lvl="0" algn="just" rtl="0">
              <a:spcBef>
                <a:spcPts val="0"/>
              </a:spcBef>
              <a:spcAft>
                <a:spcPts val="0"/>
              </a:spcAft>
            </a:pPr>
            <a:endParaRPr lang="hr-HR"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Poticati osjećaj zajedništva</a:t>
            </a:r>
          </a:p>
          <a:p>
            <a:pPr marL="342900" marR="0" lvl="0" indent="-342900" algn="just" rtl="0">
              <a:spcBef>
                <a:spcPts val="0"/>
              </a:spcBef>
              <a:spcAft>
                <a:spcPts val="0"/>
              </a:spcAft>
              <a:buFont typeface="Arial" panose="020B0604020202020204" pitchFamily="34" charset="0"/>
              <a:buChar char="•"/>
            </a:pPr>
            <a:endParaRPr lang="hr-HR"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Surađivati na projektima</a:t>
            </a:r>
          </a:p>
        </p:txBody>
      </p:sp>
      <p:cxnSp>
        <p:nvCxnSpPr>
          <p:cNvPr id="10" name="Connettore 2 9">
            <a:extLst>
              <a:ext uri="{FF2B5EF4-FFF2-40B4-BE49-F238E27FC236}">
                <a16:creationId xmlns:a16="http://schemas.microsoft.com/office/drawing/2014/main" id="{9CC42AE2-5DDC-34F8-86F5-C00A66E91EA1}"/>
              </a:ext>
            </a:extLst>
          </p:cNvPr>
          <p:cNvCxnSpPr>
            <a:cxnSpLocks/>
          </p:cNvCxnSpPr>
          <p:nvPr/>
        </p:nvCxnSpPr>
        <p:spPr>
          <a:xfrm>
            <a:off x="6638199" y="7834698"/>
            <a:ext cx="1" cy="684659"/>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5376429-56C8-E61C-6714-DCADDD5DEDC3}"/>
              </a:ext>
            </a:extLst>
          </p:cNvPr>
          <p:cNvSpPr txBox="1"/>
          <p:nvPr/>
        </p:nvSpPr>
        <p:spPr>
          <a:xfrm>
            <a:off x="5538937" y="8537974"/>
            <a:ext cx="2477297" cy="461665"/>
          </a:xfrm>
          <a:prstGeom prst="rect">
            <a:avLst/>
          </a:prstGeom>
          <a:noFill/>
        </p:spPr>
        <p:txBody>
          <a:bodyPr wrap="square" rtlCol="0">
            <a:spAutoFit/>
          </a:bodyPr>
          <a:lstStyle/>
          <a:p>
            <a:r>
              <a:rPr lang="en-GB" sz="2400" b="1">
                <a:solidFill>
                  <a:srgbClr val="58CDFC"/>
                </a:solidFill>
              </a:rPr>
              <a:t>INFORMACIJE</a:t>
            </a:r>
          </a:p>
        </p:txBody>
      </p:sp>
      <p:sp>
        <p:nvSpPr>
          <p:cNvPr id="13" name="CasellaDiTesto 12">
            <a:extLst>
              <a:ext uri="{FF2B5EF4-FFF2-40B4-BE49-F238E27FC236}">
                <a16:creationId xmlns:a16="http://schemas.microsoft.com/office/drawing/2014/main" id="{2ABCA76B-2C16-A18D-6CEA-AC6FDDC6EE1F}"/>
              </a:ext>
            </a:extLst>
          </p:cNvPr>
          <p:cNvSpPr txBox="1"/>
          <p:nvPr/>
        </p:nvSpPr>
        <p:spPr>
          <a:xfrm>
            <a:off x="12653896" y="8537973"/>
            <a:ext cx="2477296" cy="461665"/>
          </a:xfrm>
          <a:prstGeom prst="rect">
            <a:avLst/>
          </a:prstGeom>
          <a:noFill/>
        </p:spPr>
        <p:txBody>
          <a:bodyPr wrap="square" rtlCol="0">
            <a:spAutoFit/>
          </a:bodyPr>
          <a:lstStyle/>
          <a:p>
            <a:r>
              <a:rPr lang="en-GB" sz="2400" b="1">
                <a:solidFill>
                  <a:srgbClr val="58CDFC"/>
                </a:solidFill>
              </a:rPr>
              <a:t>INTERAKCIJA</a:t>
            </a:r>
          </a:p>
        </p:txBody>
      </p:sp>
      <p:cxnSp>
        <p:nvCxnSpPr>
          <p:cNvPr id="19" name="Connettore 2 18">
            <a:extLst>
              <a:ext uri="{FF2B5EF4-FFF2-40B4-BE49-F238E27FC236}">
                <a16:creationId xmlns:a16="http://schemas.microsoft.com/office/drawing/2014/main" id="{B0512755-4CC9-69BF-8B67-4C53DC068A25}"/>
              </a:ext>
            </a:extLst>
          </p:cNvPr>
          <p:cNvCxnSpPr>
            <a:cxnSpLocks/>
          </p:cNvCxnSpPr>
          <p:nvPr/>
        </p:nvCxnSpPr>
        <p:spPr>
          <a:xfrm>
            <a:off x="13754159" y="7834698"/>
            <a:ext cx="1" cy="684659"/>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83180"/>
            <a:ext cx="16609860" cy="61554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Prednosti digitalnog dijeljenja – primjeri društvenih medija </a:t>
            </a:r>
          </a:p>
          <a:p>
            <a:pPr marL="0" marR="0" lvl="0" indent="0" algn="just" rtl="0">
              <a:spcBef>
                <a:spcPts val="0"/>
              </a:spcBef>
              <a:spcAft>
                <a:spcPts val="0"/>
              </a:spcAft>
              <a:buNone/>
            </a:pPr>
            <a:endParaRPr lang="hr-HR"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00CCFF"/>
                </a:solidFill>
                <a:latin typeface="+mn-lt"/>
                <a:ea typeface="Helvetica Neue"/>
                <a:cs typeface="Helvetica Neue"/>
                <a:sym typeface="Helvetica Neue"/>
              </a:rPr>
              <a:t>OSOBNO</a:t>
            </a:r>
          </a:p>
          <a:p>
            <a:pPr marL="0" marR="0" lvl="0" indent="0" algn="just" rtl="0">
              <a:spcBef>
                <a:spcPts val="0"/>
              </a:spcBef>
              <a:spcAft>
                <a:spcPts val="0"/>
              </a:spcAft>
              <a:buNone/>
            </a:pPr>
            <a:endParaRPr lang="hr-HR" sz="6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Platforme društvenih medija kao što je </a:t>
            </a:r>
            <a:r>
              <a:rPr lang="hr-HR" sz="2400" b="1" dirty="0">
                <a:solidFill>
                  <a:schemeClr val="accent4"/>
                </a:solidFill>
                <a:latin typeface="+mn-lt"/>
                <a:ea typeface="Helvetica Neue"/>
                <a:cs typeface="Helvetica Neue"/>
                <a:sym typeface="Helvetica Neue"/>
              </a:rPr>
              <a:t>Facebook</a:t>
            </a:r>
            <a:r>
              <a:rPr lang="hr-HR" sz="2400" dirty="0">
                <a:solidFill>
                  <a:schemeClr val="accent4"/>
                </a:solidFill>
                <a:latin typeface="+mn-lt"/>
                <a:ea typeface="Helvetica Neue"/>
                <a:cs typeface="Helvetica Neue"/>
                <a:sym typeface="Helvetica Neue"/>
              </a:rPr>
              <a:t> omogućuju pojedincima:</a:t>
            </a:r>
          </a:p>
          <a:p>
            <a:pPr marL="0" marR="0" lvl="0" indent="0" algn="just" rtl="0">
              <a:spcBef>
                <a:spcPts val="0"/>
              </a:spcBef>
              <a:spcAft>
                <a:spcPts val="0"/>
              </a:spcAft>
              <a:buNone/>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Povezati se i družiti </a:t>
            </a:r>
            <a:r>
              <a:rPr lang="hr-HR" sz="2400" dirty="0">
                <a:solidFill>
                  <a:schemeClr val="accent4"/>
                </a:solidFill>
                <a:latin typeface="+mn-lt"/>
                <a:ea typeface="Helvetica Neue"/>
                <a:cs typeface="Helvetica Neue"/>
                <a:sym typeface="Helvetica Neue"/>
              </a:rPr>
              <a:t>s prijateljima, obitelji i poznanicima </a:t>
            </a: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Dijeliti osobna iskustva</a:t>
            </a:r>
            <a:r>
              <a:rPr lang="hr-HR" sz="2400" dirty="0">
                <a:solidFill>
                  <a:schemeClr val="accent4"/>
                </a:solidFill>
                <a:latin typeface="+mn-lt"/>
                <a:ea typeface="Helvetica Neue"/>
                <a:cs typeface="Helvetica Neue"/>
                <a:sym typeface="Helvetica Neue"/>
              </a:rPr>
              <a:t>: novosti, fotografije i videozapise</a:t>
            </a: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Pridružiti se zajednicama </a:t>
            </a:r>
            <a:r>
              <a:rPr lang="hr-HR" sz="2400" dirty="0">
                <a:solidFill>
                  <a:schemeClr val="accent4"/>
                </a:solidFill>
                <a:latin typeface="+mn-lt"/>
                <a:ea typeface="Helvetica Neue"/>
                <a:cs typeface="Helvetica Neue"/>
                <a:sym typeface="Helvetica Neue"/>
              </a:rPr>
              <a:t>zajedničkih interesa</a:t>
            </a: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Premostiti </a:t>
            </a:r>
            <a:r>
              <a:rPr lang="hr-HR" sz="2400" dirty="0">
                <a:solidFill>
                  <a:schemeClr val="accent4"/>
                </a:solidFill>
                <a:latin typeface="+mn-lt"/>
                <a:ea typeface="Helvetica Neue"/>
                <a:cs typeface="Helvetica Neue"/>
                <a:sym typeface="Helvetica Neue"/>
              </a:rPr>
              <a:t>geografske </a:t>
            </a:r>
            <a:r>
              <a:rPr lang="hr-HR" sz="2400" b="1" dirty="0">
                <a:solidFill>
                  <a:schemeClr val="accent4"/>
                </a:solidFill>
                <a:latin typeface="+mn-lt"/>
                <a:ea typeface="Helvetica Neue"/>
                <a:cs typeface="Helvetica Neue"/>
                <a:sym typeface="Helvetica Neue"/>
              </a:rPr>
              <a:t>udaljenosti</a:t>
            </a:r>
          </a:p>
          <a:p>
            <a:pPr marL="0" marR="0" lvl="0" indent="0" algn="just" rtl="0">
              <a:spcBef>
                <a:spcPts val="0"/>
              </a:spcBef>
              <a:spcAft>
                <a:spcPts val="0"/>
              </a:spcAft>
              <a:buNone/>
            </a:pPr>
            <a:endParaRPr lang="hr-HR"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00CCFF"/>
                </a:solidFill>
                <a:latin typeface="+mn-lt"/>
                <a:ea typeface="Helvetica Neue"/>
                <a:cs typeface="Helvetica Neue"/>
                <a:sym typeface="Helvetica Neue"/>
              </a:rPr>
              <a:t>PROFESIONALNO </a:t>
            </a:r>
          </a:p>
          <a:p>
            <a:pPr marL="0" marR="0" lvl="0" indent="0" algn="just" rtl="0">
              <a:spcBef>
                <a:spcPts val="0"/>
              </a:spcBef>
              <a:spcAft>
                <a:spcPts val="0"/>
              </a:spcAft>
              <a:buNone/>
            </a:pPr>
            <a:endParaRPr lang="hr-HR" sz="600" b="1" dirty="0">
              <a:solidFill>
                <a:srgbClr val="00CCFF"/>
              </a:solidFill>
              <a:latin typeface="+mn-lt"/>
              <a:ea typeface="Helvetica Neue"/>
              <a:cs typeface="Helvetica Neue"/>
              <a:sym typeface="Helvetica Neue"/>
            </a:endParaRPr>
          </a:p>
          <a:p>
            <a:pPr marL="0" marR="0" lvl="0" indent="0" algn="just" rtl="0">
              <a:spcBef>
                <a:spcPts val="0"/>
              </a:spcBef>
              <a:spcAft>
                <a:spcPts val="0"/>
              </a:spcAft>
              <a:buNone/>
            </a:pPr>
            <a:r>
              <a:rPr lang="hr-HR" sz="2400" dirty="0">
                <a:solidFill>
                  <a:schemeClr val="accent4"/>
                </a:solidFill>
                <a:latin typeface="+mn-lt"/>
                <a:ea typeface="Helvetica Neue"/>
                <a:cs typeface="Helvetica Neue"/>
                <a:sym typeface="Helvetica Neue"/>
              </a:rPr>
              <a:t>Platforme društvenih medija kao što je </a:t>
            </a:r>
            <a:r>
              <a:rPr lang="hr-HR" sz="2400" b="1" dirty="0">
                <a:solidFill>
                  <a:schemeClr val="accent4"/>
                </a:solidFill>
                <a:latin typeface="+mn-lt"/>
                <a:ea typeface="Helvetica Neue"/>
                <a:cs typeface="Helvetica Neue"/>
                <a:sym typeface="Helvetica Neue"/>
              </a:rPr>
              <a:t>LinkedIn</a:t>
            </a:r>
            <a:r>
              <a:rPr lang="hr-HR" sz="2400" dirty="0">
                <a:solidFill>
                  <a:schemeClr val="accent4"/>
                </a:solidFill>
                <a:latin typeface="+mn-lt"/>
                <a:ea typeface="Helvetica Neue"/>
                <a:cs typeface="Helvetica Neue"/>
                <a:sym typeface="Helvetica Neue"/>
              </a:rPr>
              <a:t> omogućuju stručnjacima:</a:t>
            </a:r>
          </a:p>
          <a:p>
            <a:pPr marL="0" marR="0" lvl="0" indent="0" algn="just" rtl="0">
              <a:spcBef>
                <a:spcPts val="0"/>
              </a:spcBef>
              <a:spcAft>
                <a:spcPts val="0"/>
              </a:spcAft>
              <a:buNone/>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Izgraditi i proširiti </a:t>
            </a:r>
            <a:r>
              <a:rPr lang="hr-HR" sz="2400" dirty="0">
                <a:solidFill>
                  <a:schemeClr val="accent4"/>
                </a:solidFill>
                <a:latin typeface="+mn-lt"/>
                <a:ea typeface="Helvetica Neue"/>
                <a:cs typeface="Helvetica Neue"/>
                <a:sym typeface="Helvetica Neue"/>
              </a:rPr>
              <a:t>svoju </a:t>
            </a:r>
            <a:r>
              <a:rPr lang="hr-HR" sz="2400" b="1" dirty="0">
                <a:solidFill>
                  <a:schemeClr val="accent4"/>
                </a:solidFill>
                <a:latin typeface="+mn-lt"/>
                <a:ea typeface="Helvetica Neue"/>
                <a:cs typeface="Helvetica Neue"/>
                <a:sym typeface="Helvetica Neue"/>
              </a:rPr>
              <a:t>mrežu</a:t>
            </a:r>
          </a:p>
          <a:p>
            <a:pPr marR="0" lvl="0" algn="just" rtl="0">
              <a:spcBef>
                <a:spcPts val="0"/>
              </a:spcBef>
              <a:spcAft>
                <a:spcPts val="0"/>
              </a:spcAft>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Dijeliti </a:t>
            </a:r>
            <a:r>
              <a:rPr lang="hr-HR" sz="2400" dirty="0">
                <a:solidFill>
                  <a:schemeClr val="accent4"/>
                </a:solidFill>
                <a:latin typeface="+mn-lt"/>
                <a:ea typeface="Helvetica Neue"/>
                <a:cs typeface="Helvetica Neue"/>
                <a:sym typeface="Helvetica Neue"/>
              </a:rPr>
              <a:t>poslovna </a:t>
            </a:r>
            <a:r>
              <a:rPr lang="hr-HR" sz="2400" b="1" dirty="0">
                <a:solidFill>
                  <a:schemeClr val="accent4"/>
                </a:solidFill>
                <a:latin typeface="+mn-lt"/>
                <a:ea typeface="Helvetica Neue"/>
                <a:cs typeface="Helvetica Neue"/>
                <a:sym typeface="Helvetica Neue"/>
              </a:rPr>
              <a:t>zapažanja</a:t>
            </a:r>
          </a:p>
          <a:p>
            <a:pPr marL="342900" marR="0" lvl="0" indent="-342900" algn="just" rtl="0">
              <a:spcBef>
                <a:spcPts val="0"/>
              </a:spcBef>
              <a:spcAft>
                <a:spcPts val="0"/>
              </a:spcAft>
              <a:buFont typeface="Arial" panose="020B0604020202020204" pitchFamily="34" charset="0"/>
              <a:buChar char="•"/>
            </a:pPr>
            <a:endParaRPr lang="hr-HR"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b="1" dirty="0">
                <a:solidFill>
                  <a:schemeClr val="accent4"/>
                </a:solidFill>
                <a:latin typeface="+mn-lt"/>
                <a:ea typeface="Helvetica Neue"/>
                <a:cs typeface="Helvetica Neue"/>
                <a:sym typeface="Helvetica Neue"/>
              </a:rPr>
              <a:t>Pokazati</a:t>
            </a:r>
            <a:r>
              <a:rPr lang="hr-HR" sz="2400" dirty="0">
                <a:solidFill>
                  <a:schemeClr val="accent4"/>
                </a:solidFill>
                <a:latin typeface="+mn-lt"/>
                <a:ea typeface="Helvetica Neue"/>
                <a:cs typeface="Helvetica Neue"/>
                <a:sym typeface="Helvetica Neue"/>
              </a:rPr>
              <a:t> svoju </a:t>
            </a:r>
            <a:r>
              <a:rPr lang="hr-HR" sz="2400" b="1" dirty="0">
                <a:solidFill>
                  <a:schemeClr val="accent4"/>
                </a:solidFill>
                <a:latin typeface="+mn-lt"/>
                <a:ea typeface="Helvetica Neue"/>
                <a:cs typeface="Helvetica Neue"/>
                <a:sym typeface="Helvetica Neue"/>
              </a:rPr>
              <a:t>stručnost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hr-HR" sz="4800" b="1" dirty="0">
                <a:solidFill>
                  <a:schemeClr val="accent4"/>
                </a:solidFill>
                <a:latin typeface="+mn-lt"/>
                <a:ea typeface="Helvetica Neue"/>
                <a:cs typeface="Helvetica Neue"/>
                <a:sym typeface="Helvetica Neue"/>
              </a:rPr>
              <a:t>Uvod u online dijeljenje </a:t>
            </a:r>
          </a:p>
        </p:txBody>
      </p:sp>
      <p:sp>
        <p:nvSpPr>
          <p:cNvPr id="4" name="Freccia destra 3">
            <a:extLst>
              <a:ext uri="{FF2B5EF4-FFF2-40B4-BE49-F238E27FC236}">
                <a16:creationId xmlns:a16="http://schemas.microsoft.com/office/drawing/2014/main" id="{635D6AEE-1F48-5CBC-F759-D354FA6A4859}"/>
              </a:ext>
            </a:extLst>
          </p:cNvPr>
          <p:cNvSpPr/>
          <p:nvPr/>
        </p:nvSpPr>
        <p:spPr>
          <a:xfrm>
            <a:off x="10703265" y="5021580"/>
            <a:ext cx="1859280" cy="243840"/>
          </a:xfrm>
          <a:prstGeom prst="rightArrow">
            <a:avLst/>
          </a:prstGeom>
          <a:solidFill>
            <a:srgbClr val="00CCFF">
              <a:alpha val="15000"/>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4">
            <a:extLst>
              <a:ext uri="{FF2B5EF4-FFF2-40B4-BE49-F238E27FC236}">
                <a16:creationId xmlns:a16="http://schemas.microsoft.com/office/drawing/2014/main" id="{0BA25BD0-74FD-49B0-2839-977976BC5DD3}"/>
              </a:ext>
            </a:extLst>
          </p:cNvPr>
          <p:cNvSpPr/>
          <p:nvPr/>
        </p:nvSpPr>
        <p:spPr>
          <a:xfrm>
            <a:off x="10703265" y="7853680"/>
            <a:ext cx="1859280" cy="243840"/>
          </a:xfrm>
          <a:prstGeom prst="rightArrow">
            <a:avLst/>
          </a:prstGeom>
          <a:solidFill>
            <a:srgbClr val="00CCFF">
              <a:alpha val="15000"/>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D8E0813-1F2F-318A-6013-2E29AD46551F}"/>
              </a:ext>
            </a:extLst>
          </p:cNvPr>
          <p:cNvSpPr txBox="1"/>
          <p:nvPr/>
        </p:nvSpPr>
        <p:spPr>
          <a:xfrm>
            <a:off x="13037693" y="4451002"/>
            <a:ext cx="3877985" cy="1384995"/>
          </a:xfrm>
          <a:prstGeom prst="rect">
            <a:avLst/>
          </a:prstGeom>
          <a:noFill/>
        </p:spPr>
        <p:txBody>
          <a:bodyPr wrap="none" rtlCol="0">
            <a:spAutoFit/>
          </a:bodyPr>
          <a:lstStyle/>
          <a:p>
            <a:r>
              <a:rPr lang="it-IT" sz="2400" b="1">
                <a:solidFill>
                  <a:srgbClr val="00CCFF"/>
                </a:solidFill>
              </a:rPr>
              <a:t>OSOBNO IZRAŽAVANJE </a:t>
            </a:r>
          </a:p>
          <a:p>
            <a:endParaRPr lang="it-IT" sz="600" b="1">
              <a:solidFill>
                <a:srgbClr val="00CCFF"/>
              </a:solidFill>
            </a:endParaRPr>
          </a:p>
          <a:p>
            <a:r>
              <a:rPr lang="it-IT" sz="2400" b="1">
                <a:solidFill>
                  <a:srgbClr val="00CCFF"/>
                </a:solidFill>
              </a:rPr>
              <a:t>KOMUNIKACIJA</a:t>
            </a:r>
          </a:p>
          <a:p>
            <a:endParaRPr lang="it-IT" sz="600" b="1">
              <a:solidFill>
                <a:srgbClr val="00CCFF"/>
              </a:solidFill>
            </a:endParaRPr>
          </a:p>
          <a:p>
            <a:r>
              <a:rPr lang="it-IT" sz="2400" b="1">
                <a:solidFill>
                  <a:srgbClr val="00CCFF"/>
                </a:solidFill>
              </a:rPr>
              <a:t>POVEZANOST</a:t>
            </a:r>
          </a:p>
        </p:txBody>
      </p:sp>
      <p:sp>
        <p:nvSpPr>
          <p:cNvPr id="7" name="CasellaDiTesto 6">
            <a:extLst>
              <a:ext uri="{FF2B5EF4-FFF2-40B4-BE49-F238E27FC236}">
                <a16:creationId xmlns:a16="http://schemas.microsoft.com/office/drawing/2014/main" id="{7ACD30DD-CD2C-4C35-D308-6365545A99AA}"/>
              </a:ext>
            </a:extLst>
          </p:cNvPr>
          <p:cNvSpPr txBox="1"/>
          <p:nvPr/>
        </p:nvSpPr>
        <p:spPr>
          <a:xfrm>
            <a:off x="13037693" y="7513935"/>
            <a:ext cx="4652236" cy="923330"/>
          </a:xfrm>
          <a:prstGeom prst="rect">
            <a:avLst/>
          </a:prstGeom>
          <a:noFill/>
        </p:spPr>
        <p:txBody>
          <a:bodyPr wrap="none" rtlCol="0">
            <a:spAutoFit/>
          </a:bodyPr>
          <a:lstStyle/>
          <a:p>
            <a:r>
              <a:rPr lang="it-IT" sz="2400" b="1">
                <a:solidFill>
                  <a:srgbClr val="00CCFF"/>
                </a:solidFill>
              </a:rPr>
              <a:t>OSOBNO BRENDIRANJE</a:t>
            </a:r>
          </a:p>
          <a:p>
            <a:endParaRPr lang="it-IT" sz="600" b="1">
              <a:solidFill>
                <a:srgbClr val="00CCFF"/>
              </a:solidFill>
            </a:endParaRPr>
          </a:p>
          <a:p>
            <a:r>
              <a:rPr lang="it-IT" sz="2400" b="1">
                <a:solidFill>
                  <a:srgbClr val="00CCFF"/>
                </a:solidFill>
              </a:rPr>
              <a:t>KARIJERNO NAPREDOVANJE</a:t>
            </a:r>
          </a:p>
        </p:txBody>
      </p:sp>
    </p:spTree>
    <p:extLst>
      <p:ext uri="{BB962C8B-B14F-4D97-AF65-F5344CB8AC3E}">
        <p14:creationId xmlns:p14="http://schemas.microsoft.com/office/powerpoint/2010/main" val="51248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8AE664FD-97E0-819F-D582-1A7AA50D2A46}"/>
              </a:ext>
            </a:extLst>
          </p:cNvPr>
          <p:cNvSpPr/>
          <p:nvPr/>
        </p:nvSpPr>
        <p:spPr>
          <a:xfrm>
            <a:off x="1277087" y="3725745"/>
            <a:ext cx="295201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Platforme društvenih medija</a:t>
            </a: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Popularne platforme i alati za dijeljenje  </a:t>
            </a:r>
            <a:endParaRPr lang="hr-HR" sz="2400" b="1" dirty="0">
              <a:solidFill>
                <a:srgbClr val="58CDFC"/>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hr-HR" sz="4800" b="1" dirty="0">
                <a:solidFill>
                  <a:schemeClr val="accent4"/>
                </a:solidFill>
                <a:latin typeface="+mn-lt"/>
                <a:ea typeface="Helvetica Neue"/>
                <a:cs typeface="Helvetica Neue"/>
                <a:sym typeface="Helvetica Neue"/>
              </a:rPr>
              <a:t>Uvod u online dijeljenje </a:t>
            </a:r>
          </a:p>
        </p:txBody>
      </p:sp>
      <p:sp>
        <p:nvSpPr>
          <p:cNvPr id="5" name="Rettangolo con angoli arrotondati 4">
            <a:extLst>
              <a:ext uri="{FF2B5EF4-FFF2-40B4-BE49-F238E27FC236}">
                <a16:creationId xmlns:a16="http://schemas.microsoft.com/office/drawing/2014/main" id="{F8B749DA-2BF9-5644-20B4-FD95A70F4A62}"/>
              </a:ext>
            </a:extLst>
          </p:cNvPr>
          <p:cNvSpPr/>
          <p:nvPr/>
        </p:nvSpPr>
        <p:spPr>
          <a:xfrm>
            <a:off x="4553291" y="3725745"/>
            <a:ext cx="295201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Elektronička pošta</a:t>
            </a:r>
          </a:p>
        </p:txBody>
      </p:sp>
      <p:sp>
        <p:nvSpPr>
          <p:cNvPr id="6" name="Rettangolo con angoli arrotondati 5">
            <a:extLst>
              <a:ext uri="{FF2B5EF4-FFF2-40B4-BE49-F238E27FC236}">
                <a16:creationId xmlns:a16="http://schemas.microsoft.com/office/drawing/2014/main" id="{9949BECA-7CBC-E682-6F6E-B5AF4C5D0C08}"/>
              </a:ext>
            </a:extLst>
          </p:cNvPr>
          <p:cNvSpPr/>
          <p:nvPr/>
        </p:nvSpPr>
        <p:spPr>
          <a:xfrm>
            <a:off x="11105700"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Alati za suradnju na dokumentima</a:t>
            </a:r>
          </a:p>
        </p:txBody>
      </p:sp>
      <p:sp>
        <p:nvSpPr>
          <p:cNvPr id="7" name="Rettangolo con angoli arrotondati 6">
            <a:extLst>
              <a:ext uri="{FF2B5EF4-FFF2-40B4-BE49-F238E27FC236}">
                <a16:creationId xmlns:a16="http://schemas.microsoft.com/office/drawing/2014/main" id="{7292B248-C781-5365-E69A-510B73850024}"/>
              </a:ext>
            </a:extLst>
          </p:cNvPr>
          <p:cNvSpPr/>
          <p:nvPr/>
        </p:nvSpPr>
        <p:spPr>
          <a:xfrm>
            <a:off x="14381904"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latin typeface="+mn-lt"/>
                <a:ea typeface="Helvetica Neue"/>
                <a:cs typeface="Helvetica Neue"/>
                <a:sym typeface="Helvetica Neue"/>
              </a:rPr>
              <a:t>Platforme </a:t>
            </a:r>
            <a:r>
              <a:rPr lang="hr-HR" sz="2400" b="1" dirty="0">
                <a:solidFill>
                  <a:schemeClr val="accent4"/>
                </a:solidFill>
                <a:ea typeface="Helvetica Neue"/>
                <a:cs typeface="Helvetica Neue"/>
                <a:sym typeface="Helvetica Neue"/>
              </a:rPr>
              <a:t>za v</a:t>
            </a:r>
            <a:r>
              <a:rPr lang="hr-HR" sz="2400" b="1" dirty="0">
                <a:solidFill>
                  <a:schemeClr val="accent4"/>
                </a:solidFill>
                <a:latin typeface="+mn-lt"/>
                <a:ea typeface="Helvetica Neue"/>
                <a:cs typeface="Helvetica Neue"/>
                <a:sym typeface="Helvetica Neue"/>
              </a:rPr>
              <a:t>ideokonferencije</a:t>
            </a:r>
          </a:p>
        </p:txBody>
      </p:sp>
      <p:sp>
        <p:nvSpPr>
          <p:cNvPr id="11" name="Rettangolo con angoli arrotondati 10">
            <a:extLst>
              <a:ext uri="{FF2B5EF4-FFF2-40B4-BE49-F238E27FC236}">
                <a16:creationId xmlns:a16="http://schemas.microsoft.com/office/drawing/2014/main" id="{C80FE41B-B526-F446-E184-24EDFE3019AB}"/>
              </a:ext>
            </a:extLst>
          </p:cNvPr>
          <p:cNvSpPr/>
          <p:nvPr/>
        </p:nvSpPr>
        <p:spPr>
          <a:xfrm>
            <a:off x="7829496"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hr-HR" sz="2400" b="1" dirty="0">
                <a:solidFill>
                  <a:schemeClr val="accent4"/>
                </a:solidFill>
                <a:ea typeface="Helvetica Neue"/>
                <a:cs typeface="Helvetica Neue"/>
                <a:sym typeface="Helvetica Neue"/>
              </a:rPr>
              <a:t>Usluge pohrane u oblaku </a:t>
            </a:r>
            <a:endParaRPr lang="hr-HR" sz="2400" b="1" dirty="0">
              <a:solidFill>
                <a:schemeClr val="accent4"/>
              </a:solidFill>
              <a:latin typeface="+mn-lt"/>
              <a:ea typeface="Helvetica Neue"/>
              <a:cs typeface="Helvetica Neue"/>
              <a:sym typeface="Helvetica Neue"/>
            </a:endParaRPr>
          </a:p>
        </p:txBody>
      </p:sp>
      <p:sp>
        <p:nvSpPr>
          <p:cNvPr id="14" name="CasellaDiTesto 13">
            <a:extLst>
              <a:ext uri="{FF2B5EF4-FFF2-40B4-BE49-F238E27FC236}">
                <a16:creationId xmlns:a16="http://schemas.microsoft.com/office/drawing/2014/main" id="{998E63B5-40A0-5FCB-D160-0A2ECA04DFB6}"/>
              </a:ext>
            </a:extLst>
          </p:cNvPr>
          <p:cNvSpPr txBox="1"/>
          <p:nvPr/>
        </p:nvSpPr>
        <p:spPr>
          <a:xfrm>
            <a:off x="1277088" y="5060202"/>
            <a:ext cx="2952012" cy="3416320"/>
          </a:xfrm>
          <a:prstGeom prst="rect">
            <a:avLst/>
          </a:prstGeom>
          <a:noFill/>
        </p:spPr>
        <p:txBody>
          <a:bodyPr wrap="square" rtlCol="0">
            <a:spAutoFit/>
          </a:bodyPr>
          <a:lstStyle/>
          <a:p>
            <a:r>
              <a:rPr lang="en-GB" sz="2400" b="1" dirty="0"/>
              <a:t>Facebook</a:t>
            </a:r>
            <a:r>
              <a:rPr lang="en-GB" sz="2400" dirty="0"/>
              <a:t>, </a:t>
            </a:r>
            <a:r>
              <a:rPr lang="en-GB" sz="2400" b="1" dirty="0"/>
              <a:t>Instagram</a:t>
            </a:r>
            <a:r>
              <a:rPr lang="en-GB" sz="2400" dirty="0"/>
              <a:t>, </a:t>
            </a:r>
            <a:r>
              <a:rPr lang="en-GB" sz="2400" b="1" dirty="0" err="1"/>
              <a:t>TikTok</a:t>
            </a:r>
            <a:r>
              <a:rPr lang="en-GB" sz="2400" dirty="0"/>
              <a:t> </a:t>
            </a:r>
            <a:r>
              <a:rPr lang="en-GB" sz="2400" dirty="0" err="1"/>
              <a:t>i</a:t>
            </a:r>
            <a:r>
              <a:rPr lang="en-GB" sz="2400" dirty="0"/>
              <a:t> </a:t>
            </a:r>
            <a:r>
              <a:rPr lang="en-GB" sz="2400" b="1" dirty="0"/>
              <a:t>Twitter</a:t>
            </a:r>
            <a:r>
              <a:rPr lang="en-GB" sz="2400" dirty="0"/>
              <a:t>  </a:t>
            </a:r>
            <a:r>
              <a:rPr lang="hr-HR" sz="2400" dirty="0"/>
              <a:t>popularni su za dijeljenje fotografija, videozapisa i novosti s prijateljima, obitelji i pratiteljima.</a:t>
            </a:r>
          </a:p>
        </p:txBody>
      </p:sp>
      <p:sp>
        <p:nvSpPr>
          <p:cNvPr id="15" name="CasellaDiTesto 14">
            <a:extLst>
              <a:ext uri="{FF2B5EF4-FFF2-40B4-BE49-F238E27FC236}">
                <a16:creationId xmlns:a16="http://schemas.microsoft.com/office/drawing/2014/main" id="{2F0CF58F-53BF-2E21-CF47-2E7DE2FFA5C8}"/>
              </a:ext>
            </a:extLst>
          </p:cNvPr>
          <p:cNvSpPr txBox="1"/>
          <p:nvPr/>
        </p:nvSpPr>
        <p:spPr>
          <a:xfrm>
            <a:off x="4553292" y="5060202"/>
            <a:ext cx="2952012" cy="3046988"/>
          </a:xfrm>
          <a:prstGeom prst="rect">
            <a:avLst/>
          </a:prstGeom>
          <a:noFill/>
        </p:spPr>
        <p:txBody>
          <a:bodyPr wrap="square" rtlCol="0">
            <a:spAutoFit/>
          </a:bodyPr>
          <a:lstStyle/>
          <a:p>
            <a:r>
              <a:rPr lang="hr-HR" sz="2400" dirty="0"/>
              <a:t>Široko korišten alat za dijeljenje datoteka i dokumenata  koji pruža prikladan način za slanje i primanje informacija</a:t>
            </a:r>
            <a:r>
              <a:rPr lang="en-GB" sz="2400" dirty="0"/>
              <a:t>.</a:t>
            </a:r>
          </a:p>
        </p:txBody>
      </p:sp>
      <p:sp>
        <p:nvSpPr>
          <p:cNvPr id="16" name="CasellaDiTesto 15">
            <a:extLst>
              <a:ext uri="{FF2B5EF4-FFF2-40B4-BE49-F238E27FC236}">
                <a16:creationId xmlns:a16="http://schemas.microsoft.com/office/drawing/2014/main" id="{B6FEF04B-D050-A111-B496-0BAFDE1408AF}"/>
              </a:ext>
            </a:extLst>
          </p:cNvPr>
          <p:cNvSpPr txBox="1"/>
          <p:nvPr/>
        </p:nvSpPr>
        <p:spPr>
          <a:xfrm>
            <a:off x="7829496" y="5060202"/>
            <a:ext cx="2952012" cy="3046988"/>
          </a:xfrm>
          <a:prstGeom prst="rect">
            <a:avLst/>
          </a:prstGeom>
          <a:noFill/>
        </p:spPr>
        <p:txBody>
          <a:bodyPr wrap="square" rtlCol="0">
            <a:spAutoFit/>
          </a:bodyPr>
          <a:lstStyle/>
          <a:p>
            <a:r>
              <a:rPr lang="hr-HR" sz="2400" dirty="0"/>
              <a:t>Npr.</a:t>
            </a:r>
            <a:r>
              <a:rPr lang="hr-HR" sz="2400" b="1" dirty="0"/>
              <a:t> </a:t>
            </a:r>
            <a:r>
              <a:rPr lang="hr-HR" sz="2400" b="1" dirty="0" err="1"/>
              <a:t>Dropbox</a:t>
            </a:r>
            <a:r>
              <a:rPr lang="hr-HR" sz="2400" dirty="0"/>
              <a:t>, </a:t>
            </a:r>
            <a:r>
              <a:rPr lang="hr-HR" sz="2400" b="1" dirty="0"/>
              <a:t>Google </a:t>
            </a:r>
            <a:r>
              <a:rPr lang="hr-HR" sz="2400" b="1" dirty="0" err="1"/>
              <a:t>Drive</a:t>
            </a:r>
            <a:r>
              <a:rPr lang="hr-HR" sz="2400" dirty="0"/>
              <a:t> i </a:t>
            </a:r>
            <a:r>
              <a:rPr lang="hr-HR" sz="2400" b="1" dirty="0" err="1"/>
              <a:t>iCloud</a:t>
            </a:r>
            <a:r>
              <a:rPr lang="hr-HR" sz="2400" dirty="0"/>
              <a:t> omogućuju korisnicima sigurno pohranjivanje i dijeljenje datoteka na različitim uređajima.</a:t>
            </a:r>
          </a:p>
        </p:txBody>
      </p:sp>
      <p:sp>
        <p:nvSpPr>
          <p:cNvPr id="17" name="CasellaDiTesto 16">
            <a:extLst>
              <a:ext uri="{FF2B5EF4-FFF2-40B4-BE49-F238E27FC236}">
                <a16:creationId xmlns:a16="http://schemas.microsoft.com/office/drawing/2014/main" id="{FFA2F136-6B0C-6145-E053-A209EEFB69A5}"/>
              </a:ext>
            </a:extLst>
          </p:cNvPr>
          <p:cNvSpPr txBox="1"/>
          <p:nvPr/>
        </p:nvSpPr>
        <p:spPr>
          <a:xfrm>
            <a:off x="11105700" y="5060202"/>
            <a:ext cx="2952012" cy="3785652"/>
          </a:xfrm>
          <a:prstGeom prst="rect">
            <a:avLst/>
          </a:prstGeom>
          <a:noFill/>
        </p:spPr>
        <p:txBody>
          <a:bodyPr wrap="square" rtlCol="0">
            <a:spAutoFit/>
          </a:bodyPr>
          <a:lstStyle/>
          <a:p>
            <a:r>
              <a:rPr lang="hr-HR" sz="2400" dirty="0"/>
              <a:t>Npr.</a:t>
            </a:r>
            <a:r>
              <a:rPr lang="hr-HR" sz="2400" b="1" dirty="0"/>
              <a:t> Google </a:t>
            </a:r>
            <a:r>
              <a:rPr lang="hr-HR" sz="2400" b="1" dirty="0" err="1"/>
              <a:t>Docs</a:t>
            </a:r>
            <a:r>
              <a:rPr lang="hr-HR" sz="2400" b="1" dirty="0"/>
              <a:t> </a:t>
            </a:r>
            <a:r>
              <a:rPr lang="hr-HR" sz="2400" dirty="0"/>
              <a:t>i </a:t>
            </a:r>
            <a:r>
              <a:rPr lang="hr-HR" sz="2400" b="1" dirty="0"/>
              <a:t>Microsoft Office 365 </a:t>
            </a:r>
            <a:r>
              <a:rPr lang="hr-HR" sz="2400" dirty="0"/>
              <a:t>omogućuju većem broju korisnika da istodobno rade na istom dokumentu poboljšavajući timski rad i produktivnost</a:t>
            </a:r>
            <a:r>
              <a:rPr lang="en-GB" sz="2400" dirty="0"/>
              <a:t>.</a:t>
            </a:r>
          </a:p>
        </p:txBody>
      </p:sp>
      <p:sp>
        <p:nvSpPr>
          <p:cNvPr id="18" name="CasellaDiTesto 17">
            <a:extLst>
              <a:ext uri="{FF2B5EF4-FFF2-40B4-BE49-F238E27FC236}">
                <a16:creationId xmlns:a16="http://schemas.microsoft.com/office/drawing/2014/main" id="{53484C37-1E65-D975-B94B-8A5BD6700DA2}"/>
              </a:ext>
            </a:extLst>
          </p:cNvPr>
          <p:cNvSpPr txBox="1"/>
          <p:nvPr/>
        </p:nvSpPr>
        <p:spPr>
          <a:xfrm>
            <a:off x="14381904" y="5061124"/>
            <a:ext cx="2952012" cy="3785652"/>
          </a:xfrm>
          <a:prstGeom prst="rect">
            <a:avLst/>
          </a:prstGeom>
          <a:noFill/>
        </p:spPr>
        <p:txBody>
          <a:bodyPr wrap="square" rtlCol="0">
            <a:spAutoFit/>
          </a:bodyPr>
          <a:lstStyle/>
          <a:p>
            <a:r>
              <a:rPr lang="hr-HR" sz="2400" dirty="0"/>
              <a:t>Npr. </a:t>
            </a:r>
            <a:r>
              <a:rPr lang="hr-HR" sz="2400" b="1" dirty="0" err="1"/>
              <a:t>Zoom</a:t>
            </a:r>
            <a:r>
              <a:rPr lang="hr-HR" sz="2400" dirty="0"/>
              <a:t> i </a:t>
            </a:r>
            <a:r>
              <a:rPr lang="hr-HR" sz="2400" b="1" dirty="0"/>
              <a:t>Microsoft </a:t>
            </a:r>
            <a:r>
              <a:rPr lang="hr-HR" sz="2400" b="1" dirty="0" err="1"/>
              <a:t>Teams</a:t>
            </a:r>
            <a:r>
              <a:rPr lang="hr-HR" sz="2400" b="1" dirty="0"/>
              <a:t> </a:t>
            </a:r>
            <a:r>
              <a:rPr lang="hr-HR" sz="2400" dirty="0"/>
              <a:t>–  olakšavaju komunikaciju u stvarnom vremenu i dijeljenje zaslona  olakšavajući suradnju i predstavljanje informacija.</a:t>
            </a:r>
          </a:p>
        </p:txBody>
      </p:sp>
    </p:spTree>
    <p:extLst>
      <p:ext uri="{BB962C8B-B14F-4D97-AF65-F5344CB8AC3E}">
        <p14:creationId xmlns:p14="http://schemas.microsoft.com/office/powerpoint/2010/main" val="13317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6000" b="1" dirty="0">
                <a:solidFill>
                  <a:srgbClr val="58CDFC"/>
                </a:solidFill>
                <a:latin typeface="+mn-lt"/>
                <a:ea typeface="Helvetica Neue"/>
                <a:cs typeface="Helvetica Neue"/>
                <a:sym typeface="Helvetica Neue"/>
              </a:rPr>
              <a:t>Cjelina 2</a:t>
            </a:r>
            <a:endParaRPr lang="hr-HR"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hr-HR" sz="4800" b="1" dirty="0">
                <a:solidFill>
                  <a:schemeClr val="dk1"/>
                </a:solidFill>
                <a:latin typeface="+mn-lt"/>
                <a:ea typeface="Helvetica Neue"/>
                <a:cs typeface="Helvetica Neue"/>
                <a:sym typeface="Helvetica Neue"/>
              </a:rPr>
              <a:t>Osnovni alati i platforme za dijeljenje</a:t>
            </a:r>
            <a:endParaRPr lang="hr-HR"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14739</TotalTime>
  <Words>2621</Words>
  <Application>Microsoft Macintosh PowerPoint</Application>
  <PresentationFormat>Custom</PresentationFormat>
  <Paragraphs>316</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Wingdings</vt:lpstr>
      <vt:lpstr>DM Sans</vt:lpstr>
      <vt:lpstr>Helvetica Neue</vt:lpstr>
      <vt:lpstr>Yu Mincho</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Microsoft Office User</cp:lastModifiedBy>
  <cp:revision>203</cp:revision>
  <dcterms:created xsi:type="dcterms:W3CDTF">2022-01-27T16:04:38Z</dcterms:created>
  <dcterms:modified xsi:type="dcterms:W3CDTF">2023-08-30T19:17:25Z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