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26"/>
  </p:notesMasterIdLst>
  <p:sldIdLst>
    <p:sldId id="256" r:id="rId3"/>
    <p:sldId id="257" r:id="rId4"/>
    <p:sldId id="259" r:id="rId5"/>
    <p:sldId id="260" r:id="rId6"/>
    <p:sldId id="261" r:id="rId7"/>
    <p:sldId id="273" r:id="rId8"/>
    <p:sldId id="274" r:id="rId9"/>
    <p:sldId id="276" r:id="rId10"/>
    <p:sldId id="277" r:id="rId11"/>
    <p:sldId id="271" r:id="rId12"/>
    <p:sldId id="278" r:id="rId13"/>
    <p:sldId id="279" r:id="rId14"/>
    <p:sldId id="280" r:id="rId15"/>
    <p:sldId id="281" r:id="rId16"/>
    <p:sldId id="282" r:id="rId17"/>
    <p:sldId id="283" r:id="rId18"/>
    <p:sldId id="284" r:id="rId19"/>
    <p:sldId id="285" r:id="rId20"/>
    <p:sldId id="266" r:id="rId21"/>
    <p:sldId id="287" r:id="rId22"/>
    <p:sldId id="267" r:id="rId23"/>
    <p:sldId id="268" r:id="rId24"/>
    <p:sldId id="270"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DM Sans" pitchFamily="2" charset="0"/>
      <p:regular r:id="rId31"/>
      <p:bold r:id="rId32"/>
      <p:italic r:id="rId33"/>
      <p:boldItalic r:id="rId34"/>
    </p:embeddedFont>
    <p:embeddedFont>
      <p:font typeface="Helvetica Neue"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autoAdjust="0"/>
    <p:restoredTop sz="94660"/>
  </p:normalViewPr>
  <p:slideViewPr>
    <p:cSldViewPr snapToGrid="0">
      <p:cViewPr varScale="1">
        <p:scale>
          <a:sx n="58" d="100"/>
          <a:sy n="58" d="100"/>
        </p:scale>
        <p:origin x="73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38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13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00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247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95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85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288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97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32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17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13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60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23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4373548" y="4672448"/>
            <a:ext cx="9144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US" sz="4400" b="1" dirty="0">
                <a:solidFill>
                  <a:schemeClr val="tx1"/>
                </a:solidFill>
                <a:latin typeface="+mn-lt"/>
                <a:ea typeface="Helvetica Neue"/>
                <a:cs typeface="Helvetica Neue"/>
                <a:sym typeface="Helvetica Neue"/>
              </a:rPr>
              <a:t>Cyber ​​sigurnost: </a:t>
            </a:r>
            <a:r>
              <a:rPr lang="en-US" sz="4400" b="1" dirty="0" err="1">
                <a:solidFill>
                  <a:schemeClr val="tx1"/>
                </a:solidFill>
                <a:latin typeface="+mn-lt"/>
                <a:ea typeface="Helvetica Neue"/>
                <a:cs typeface="Helvetica Neue"/>
                <a:sym typeface="Helvetica Neue"/>
              </a:rPr>
              <a:t>alati</a:t>
            </a:r>
            <a:r>
              <a:rPr lang="en-US" sz="4400" b="1" dirty="0">
                <a:solidFill>
                  <a:schemeClr val="tx1"/>
                </a:solidFill>
                <a:latin typeface="+mn-lt"/>
                <a:ea typeface="Helvetica Neue"/>
                <a:cs typeface="Helvetica Neue"/>
                <a:sym typeface="Helvetica Neue"/>
              </a:rPr>
              <a:t> za </a:t>
            </a:r>
            <a:r>
              <a:rPr lang="en-US" sz="4400" b="1" dirty="0" err="1">
                <a:solidFill>
                  <a:schemeClr val="tx1"/>
                </a:solidFill>
                <a:latin typeface="+mn-lt"/>
                <a:ea typeface="Helvetica Neue"/>
                <a:cs typeface="Helvetica Neue"/>
                <a:sym typeface="Helvetica Neue"/>
              </a:rPr>
              <a:t>sigurnu</a:t>
            </a:r>
            <a:r>
              <a:rPr lang="en-US" sz="4400" b="1" dirty="0">
                <a:solidFill>
                  <a:schemeClr val="tx1"/>
                </a:solidFill>
                <a:latin typeface="+mn-lt"/>
                <a:ea typeface="Helvetica Neue"/>
                <a:cs typeface="Helvetica Neue"/>
                <a:sym typeface="Helvetica Neue"/>
              </a:rPr>
              <a:t> </a:t>
            </a:r>
            <a:r>
              <a:rPr lang="en-US" sz="4400" b="1" dirty="0" err="1">
                <a:solidFill>
                  <a:schemeClr val="tx1"/>
                </a:solidFill>
                <a:latin typeface="+mn-lt"/>
                <a:ea typeface="Helvetica Neue"/>
                <a:cs typeface="Helvetica Neue"/>
                <a:sym typeface="Helvetica Neue"/>
              </a:rPr>
              <a:t>navigaciju</a:t>
            </a:r>
            <a:endParaRPr lang="en-US"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72000" y="6179419"/>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dirty="0">
                <a:solidFill>
                  <a:schemeClr val="tx1"/>
                </a:solidFill>
                <a:latin typeface="Arial" pitchFamily="34" charset="0"/>
                <a:ea typeface="Helvetica Neue"/>
                <a:cs typeface="Arial" pitchFamily="34" charset="0"/>
                <a:sym typeface="Helvetica Neue"/>
              </a:rPr>
              <a:t>Omogućio: Hrvatski telekom d.d.</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2089116"/>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pregledavanje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interneta</a:t>
            </a:r>
            <a:endParaRPr dirty="0">
              <a:solidFill>
                <a:schemeClr val="tx1"/>
              </a:solidFill>
              <a:latin typeface="+mn-lt"/>
            </a:endParaRPr>
          </a:p>
        </p:txBody>
      </p:sp>
      <p:sp>
        <p:nvSpPr>
          <p:cNvPr id="119" name="Google Shape;119;p6"/>
          <p:cNvSpPr txBox="1"/>
          <p:nvPr/>
        </p:nvSpPr>
        <p:spPr>
          <a:xfrm>
            <a:off x="1295399" y="2920072"/>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Najbolji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primjeri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iz</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prakse</a:t>
            </a:r>
            <a:r>
              <a:rPr lang="en-US" sz="2800" b="1" dirty="0">
                <a:solidFill>
                  <a:srgbClr val="00CCFF"/>
                </a:solidFill>
                <a:latin typeface="+mn-lt"/>
                <a:ea typeface="Helvetica Neue"/>
                <a:cs typeface="Helvetica Neue"/>
                <a:sym typeface="Helvetica Neue"/>
              </a:rPr>
              <a:t> za sigurnost u </a:t>
            </a:r>
            <a:r>
              <a:rPr lang="en-US" sz="2800" b="1" dirty="0" err="1">
                <a:solidFill>
                  <a:srgbClr val="00CCFF"/>
                </a:solidFill>
                <a:latin typeface="+mn-lt"/>
                <a:ea typeface="Helvetica Neue"/>
                <a:cs typeface="Helvetica Neue"/>
                <a:sym typeface="Helvetica Neue"/>
              </a:rPr>
              <a:t>digitalnom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okruženju</a:t>
            </a:r>
            <a:endParaRPr lang="es-ES" dirty="0">
              <a:solidFill>
                <a:srgbClr val="00CCFF"/>
              </a:solidFill>
              <a:latin typeface="+mn-lt"/>
            </a:endParaRPr>
          </a:p>
        </p:txBody>
      </p:sp>
      <p:sp>
        <p:nvSpPr>
          <p:cNvPr id="120" name="Google Shape;120;p6"/>
          <p:cNvSpPr txBox="1"/>
          <p:nvPr/>
        </p:nvSpPr>
        <p:spPr>
          <a:xfrm>
            <a:off x="1295399" y="3751028"/>
            <a:ext cx="15880492" cy="584771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Vježbajte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navike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pregledavanja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Držite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pouzdanih</a:t>
            </a:r>
            <a:r>
              <a:rPr lang="en-US" sz="2400" dirty="0">
                <a:solidFill>
                  <a:schemeClr val="dk1"/>
                </a:solidFill>
                <a:latin typeface="+mn-lt"/>
                <a:ea typeface="Helvetica Neue"/>
                <a:cs typeface="Helvetica Neue"/>
                <a:sym typeface="Helvetica Neue"/>
              </a:rPr>
              <a:t> web </a:t>
            </a:r>
            <a:r>
              <a:rPr lang="en-US" sz="2400" dirty="0" err="1">
                <a:solidFill>
                  <a:schemeClr val="dk1"/>
                </a:solidFill>
                <a:latin typeface="+mn-lt"/>
                <a:ea typeface="Helvetica Neue"/>
                <a:cs typeface="Helvetica Neue"/>
                <a:sym typeface="Helvetica Neue"/>
              </a:rPr>
              <a:t>stranica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kupujete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obavljate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bankarstvo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dijelite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mreži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Potražite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simbol</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lokota</a:t>
            </a:r>
            <a:r>
              <a:rPr lang="en-US" sz="2400" dirty="0">
                <a:solidFill>
                  <a:schemeClr val="dk1"/>
                </a:solidFill>
                <a:latin typeface="+mn-lt"/>
                <a:ea typeface="Helvetica Neue"/>
                <a:cs typeface="Helvetica Neue"/>
                <a:sym typeface="Helvetica Neue"/>
              </a:rPr>
              <a:t> i "https://" u </a:t>
            </a:r>
            <a:r>
              <a:rPr lang="en-US" sz="2400" dirty="0" err="1">
                <a:solidFill>
                  <a:schemeClr val="dk1"/>
                </a:solidFill>
                <a:latin typeface="+mn-lt"/>
                <a:ea typeface="Helvetica Neue"/>
                <a:cs typeface="Helvetica Neue"/>
                <a:sym typeface="Helvetica Neue"/>
              </a:rPr>
              <a:t>adresi</a:t>
            </a:r>
            <a:r>
              <a:rPr lang="en-US" sz="2400" dirty="0">
                <a:solidFill>
                  <a:schemeClr val="dk1"/>
                </a:solidFill>
                <a:latin typeface="+mn-lt"/>
                <a:ea typeface="Helvetica Neue"/>
                <a:cs typeface="Helvetica Neue"/>
                <a:sym typeface="Helvetica Neue"/>
              </a:rPr>
              <a:t> web </a:t>
            </a:r>
            <a:r>
              <a:rPr lang="en-US" sz="2400" dirty="0" err="1">
                <a:solidFill>
                  <a:schemeClr val="dk1"/>
                </a:solidFill>
                <a:latin typeface="+mn-lt"/>
                <a:ea typeface="Helvetica Neue"/>
                <a:cs typeface="Helvetica Neue"/>
                <a:sym typeface="Helvetica Neue"/>
              </a:rPr>
              <a:t>stranice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ukazuje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vezu</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Budite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oprezni</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društvenim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inženjeringom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čuvajte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neželjenih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poziva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poruka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e-</a:t>
            </a:r>
            <a:r>
              <a:rPr lang="en-US" sz="2400" dirty="0" err="1">
                <a:solidFill>
                  <a:schemeClr val="dk1"/>
                </a:solidFill>
                <a:latin typeface="+mn-lt"/>
                <a:ea typeface="Helvetica Neue"/>
                <a:cs typeface="Helvetica Neue"/>
                <a:sym typeface="Helvetica Neue"/>
              </a:rPr>
              <a:t>pošte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kojima</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traže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financijski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detalji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Legitimne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organizacije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neće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tražiti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takve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putem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neželjenih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sredstava</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Redovito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kopirajte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izradite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kopije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datoteka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zasebnom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uređaju</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pohranu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usluzi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oblaku</a:t>
            </a:r>
            <a:r>
              <a:rPr lang="en-US" sz="2400" dirty="0">
                <a:solidFill>
                  <a:schemeClr val="dk1"/>
                </a:solidFill>
                <a:latin typeface="+mn-lt"/>
                <a:ea typeface="Helvetica Neue"/>
                <a:cs typeface="Helvetica Neue"/>
                <a:sym typeface="Helvetica Neue"/>
              </a:rPr>
              <a:t>. To </a:t>
            </a:r>
            <a:r>
              <a:rPr lang="en-US" sz="2400" dirty="0" err="1">
                <a:solidFill>
                  <a:schemeClr val="dk1"/>
                </a:solidFill>
                <a:latin typeface="+mn-lt"/>
                <a:ea typeface="Helvetica Neue"/>
                <a:cs typeface="Helvetica Neue"/>
                <a:sym typeface="Helvetica Neue"/>
              </a:rPr>
              <a:t>pomaže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zaštiti</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gubitka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zbog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kvara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hardvera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napada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ransomwarea</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Omogući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dvofaktorsku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autentifikaciju</a:t>
            </a:r>
            <a:r>
              <a:rPr lang="en-US" sz="2400" dirty="0">
                <a:solidFill>
                  <a:schemeClr val="dk1"/>
                </a:solidFill>
                <a:latin typeface="+mn-lt"/>
                <a:ea typeface="Helvetica Neue"/>
                <a:cs typeface="Helvetica Neue"/>
                <a:sym typeface="Helvetica Neue"/>
              </a:rPr>
              <a:t> (2FA): </a:t>
            </a:r>
            <a:r>
              <a:rPr lang="en-US" sz="2400" dirty="0" err="1">
                <a:solidFill>
                  <a:schemeClr val="dk1"/>
                </a:solidFill>
                <a:latin typeface="+mn-lt"/>
                <a:ea typeface="Helvetica Neue"/>
                <a:cs typeface="Helvetica Neue"/>
                <a:sym typeface="Helvetica Neue"/>
              </a:rPr>
              <a:t>Aktivirajte</a:t>
            </a:r>
            <a:r>
              <a:rPr lang="en-US" sz="2400" dirty="0">
                <a:solidFill>
                  <a:schemeClr val="dk1"/>
                </a:solidFill>
                <a:latin typeface="+mn-lt"/>
                <a:ea typeface="Helvetica Neue"/>
                <a:cs typeface="Helvetica Neue"/>
                <a:sym typeface="Helvetica Neue"/>
              </a:rPr>
              <a:t> 2FA </a:t>
            </a:r>
            <a:r>
              <a:rPr lang="en-US" sz="2400" dirty="0" err="1">
                <a:solidFill>
                  <a:schemeClr val="dk1"/>
                </a:solidFill>
                <a:latin typeface="+mn-lt"/>
                <a:ea typeface="Helvetica Neue"/>
                <a:cs typeface="Helvetica Neue"/>
                <a:sym typeface="Helvetica Neue"/>
              </a:rPr>
              <a:t>kad</a:t>
            </a:r>
            <a:r>
              <a:rPr lang="en-US" sz="2400" dirty="0">
                <a:solidFill>
                  <a:schemeClr val="dk1"/>
                </a:solidFill>
                <a:latin typeface="+mn-lt"/>
                <a:ea typeface="Helvetica Neue"/>
                <a:cs typeface="Helvetica Neue"/>
                <a:sym typeface="Helvetica Neue"/>
              </a:rPr>
              <a:t> god je </a:t>
            </a:r>
            <a:r>
              <a:rPr lang="en-US" sz="2400" dirty="0" err="1">
                <a:solidFill>
                  <a:schemeClr val="dk1"/>
                </a:solidFill>
                <a:latin typeface="+mn-lt"/>
                <a:ea typeface="Helvetica Neue"/>
                <a:cs typeface="Helvetica Neue"/>
                <a:sym typeface="Helvetica Neue"/>
              </a:rPr>
              <a:t>dostupna</a:t>
            </a:r>
            <a:r>
              <a:rPr lang="en-US" sz="2400" dirty="0">
                <a:solidFill>
                  <a:schemeClr val="dk1"/>
                </a:solidFill>
                <a:latin typeface="+mn-lt"/>
                <a:ea typeface="Helvetica Neue"/>
                <a:cs typeface="Helvetica Neue"/>
                <a:sym typeface="Helvetica Neue"/>
              </a:rPr>
              <a:t>. To </a:t>
            </a:r>
            <a:r>
              <a:rPr lang="en-US" sz="2400" dirty="0" err="1">
                <a:solidFill>
                  <a:schemeClr val="dk1"/>
                </a:solidFill>
                <a:latin typeface="+mn-lt"/>
                <a:ea typeface="Helvetica Neue"/>
                <a:cs typeface="Helvetica Neue"/>
                <a:sym typeface="Helvetica Neue"/>
              </a:rPr>
              <a:t>dodaje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dodatnu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razinu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zahtijevajući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sekundarni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korak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provjere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jedinstveni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kod</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poslan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mobilni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uz</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lozinku</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Vodite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računa</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dijeljenju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društvenim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medijima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budite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oprezni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dijelite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lokaciji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planove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odmor</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platformama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društvenih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Prekomjerno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dijeljenje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vrijedne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 cyber </a:t>
            </a:r>
            <a:r>
              <a:rPr lang="en-US" sz="2400" dirty="0" err="1">
                <a:solidFill>
                  <a:schemeClr val="dk1"/>
                </a:solidFill>
                <a:latin typeface="+mn-lt"/>
                <a:ea typeface="Helvetica Neue"/>
                <a:cs typeface="Helvetica Neue"/>
                <a:sym typeface="Helvetica Neue"/>
              </a:rPr>
              <a:t>kriminalcima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potencijalnim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provalnicima</a:t>
            </a:r>
            <a:r>
              <a:rPr lang="en-US" sz="2400" dirty="0">
                <a:solidFill>
                  <a:schemeClr val="dk1"/>
                </a:solidFill>
                <a:latin typeface="+mn-lt"/>
                <a:ea typeface="Helvetica Neue"/>
                <a:cs typeface="Helvetica Neue"/>
                <a:sym typeface="Helvetica Neue"/>
              </a:rPr>
              <a:t>.</a:t>
            </a: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215505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pregledavanje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interneta</a:t>
            </a:r>
            <a:endParaRP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Najbolji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primjeri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iz</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prakse</a:t>
            </a:r>
            <a:r>
              <a:rPr lang="en-US" sz="2800" b="1" dirty="0">
                <a:solidFill>
                  <a:srgbClr val="00CCFF"/>
                </a:solidFill>
                <a:latin typeface="+mn-lt"/>
                <a:ea typeface="Helvetica Neue"/>
                <a:cs typeface="Helvetica Neue"/>
                <a:sym typeface="Helvetica Neue"/>
              </a:rPr>
              <a:t> za sigurnost u </a:t>
            </a:r>
            <a:r>
              <a:rPr lang="en-US" sz="2800" b="1" dirty="0" err="1">
                <a:solidFill>
                  <a:srgbClr val="00CCFF"/>
                </a:solidFill>
                <a:latin typeface="+mn-lt"/>
                <a:ea typeface="Helvetica Neue"/>
                <a:cs typeface="Helvetica Neue"/>
                <a:sym typeface="Helvetica Neue"/>
              </a:rPr>
              <a:t>digitalnom</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okruženju</a:t>
            </a:r>
            <a:endParaRPr lang="es-ES" dirty="0">
              <a:solidFill>
                <a:srgbClr val="00CCFF"/>
              </a:solidFill>
              <a:latin typeface="+mn-lt"/>
            </a:endParaRPr>
          </a:p>
        </p:txBody>
      </p:sp>
      <p:sp>
        <p:nvSpPr>
          <p:cNvPr id="120" name="Google Shape;120;p6"/>
          <p:cNvSpPr txBox="1"/>
          <p:nvPr/>
        </p:nvSpPr>
        <p:spPr>
          <a:xfrm>
            <a:off x="1295400" y="4024780"/>
            <a:ext cx="13557422" cy="437038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Osigurajte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mobilne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Primijenite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značajke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šifre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otisak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prsta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prepoznavanje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lica</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zaključate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pametne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telefone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tablete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Instalirajte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renomirane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aplikacije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nude </a:t>
            </a:r>
            <a:r>
              <a:rPr lang="en-US" sz="2400" dirty="0" err="1">
                <a:solidFill>
                  <a:schemeClr val="dk1"/>
                </a:solidFill>
                <a:latin typeface="+mn-lt"/>
                <a:ea typeface="Helvetica Neue"/>
                <a:cs typeface="Helvetica Neue"/>
                <a:sym typeface="Helvetica Neue"/>
              </a:rPr>
              <a:t>značajke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daljinskog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praćenja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brisanja</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slučaju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gubitka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Vjerujte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instinktima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Ako</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nešto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čini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predobro</a:t>
            </a:r>
            <a:r>
              <a:rPr lang="en-US" sz="2400" dirty="0">
                <a:solidFill>
                  <a:schemeClr val="dk1"/>
                </a:solidFill>
                <a:latin typeface="+mn-lt"/>
                <a:ea typeface="Helvetica Neue"/>
                <a:cs typeface="Helvetica Neue"/>
                <a:sym typeface="Helvetica Neue"/>
              </a:rPr>
              <a:t> da bi </a:t>
            </a:r>
            <a:r>
              <a:rPr lang="en-US" sz="2400" dirty="0" err="1">
                <a:solidFill>
                  <a:schemeClr val="dk1"/>
                </a:solidFill>
                <a:latin typeface="+mn-lt"/>
                <a:ea typeface="Helvetica Neue"/>
                <a:cs typeface="Helvetica Neue"/>
                <a:sym typeface="Helvetica Neue"/>
              </a:rPr>
              <a:t>bilo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istinito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čini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sumnjivim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vjerujte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instinktima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Budite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skeptični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neočekivanim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ponudama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zahtjevima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novcem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hitnim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zahtjevima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osobnim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podacima</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Redovito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brisanje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pregledavanju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Redovito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brišite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povijest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pregledavanja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kolačiće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predmemorije</a:t>
            </a:r>
            <a:r>
              <a:rPr lang="en-US" sz="2400" dirty="0">
                <a:solidFill>
                  <a:schemeClr val="dk1"/>
                </a:solidFill>
                <a:latin typeface="+mn-lt"/>
                <a:ea typeface="Helvetica Neue"/>
                <a:cs typeface="Helvetica Neue"/>
                <a:sym typeface="Helvetica Neue"/>
              </a:rPr>
              <a:t>. To </a:t>
            </a:r>
            <a:r>
              <a:rPr lang="en-US" sz="2400" dirty="0" err="1">
                <a:solidFill>
                  <a:schemeClr val="dk1"/>
                </a:solidFill>
                <a:latin typeface="+mn-lt"/>
                <a:ea typeface="Helvetica Neue"/>
                <a:cs typeface="Helvetica Neue"/>
                <a:sym typeface="Helvetica Neue"/>
              </a:rPr>
              <a:t>pomaže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privatnost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uklanjanjem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pohranjenih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kojima</a:t>
            </a:r>
            <a:r>
              <a:rPr lang="en-US" sz="2400" dirty="0">
                <a:solidFill>
                  <a:schemeClr val="dk1"/>
                </a:solidFill>
                <a:latin typeface="+mn-lt"/>
                <a:ea typeface="Helvetica Neue"/>
                <a:cs typeface="Helvetica Neue"/>
                <a:sym typeface="Helvetica Neue"/>
              </a:rPr>
              <a:t> bi </a:t>
            </a:r>
            <a:r>
              <a:rPr lang="en-US" sz="2400" dirty="0" err="1">
                <a:solidFill>
                  <a:schemeClr val="dk1"/>
                </a:solidFill>
                <a:latin typeface="+mn-lt"/>
                <a:ea typeface="Helvetica Neue"/>
                <a:cs typeface="Helvetica Neue"/>
                <a:sym typeface="Helvetica Neue"/>
              </a:rPr>
              <a:t>potencijalno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mogle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pristupiti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neovlaštene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29966D7A-7FB9-1EDD-A2E0-F23B144514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74509" y="5998445"/>
            <a:ext cx="3436356" cy="3071813"/>
          </a:xfrm>
          <a:prstGeom prst="rect">
            <a:avLst/>
          </a:prstGeom>
        </p:spPr>
      </p:pic>
    </p:spTree>
    <p:extLst>
      <p:ext uri="{BB962C8B-B14F-4D97-AF65-F5344CB8AC3E}">
        <p14:creationId xmlns:p14="http://schemas.microsoft.com/office/powerpoint/2010/main" val="218169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pregledavanje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interneta</a:t>
            </a:r>
            <a:endParaRPr lang="es-ES" sz="4800" b="1" dirty="0">
              <a:solidFill>
                <a:schemeClr val="tx1"/>
              </a:solidFill>
              <a:latin typeface="+mn-lt"/>
              <a:ea typeface="Helvetica Neue"/>
              <a:cs typeface="Helvetica Neue"/>
              <a:sym typeface="Helvetica Neue"/>
            </a:endParaRPr>
          </a:p>
          <a:p>
            <a:pPr marL="0" marR="0" lvl="0" indent="0" algn="l" rtl="0">
              <a:spcBef>
                <a:spcPts val="0"/>
              </a:spcBef>
              <a:spcAft>
                <a:spcPts val="0"/>
              </a:spcAft>
              <a:buNone/>
            </a:pPr>
            <a:endParaRP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Poboljšanje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sigurnosti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na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mreži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pomoću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alata</a:t>
            </a:r>
            <a:r>
              <a:rPr lang="en-US" sz="2800" b="1" dirty="0">
                <a:solidFill>
                  <a:srgbClr val="00CCFF"/>
                </a:solidFill>
                <a:latin typeface="+mn-lt"/>
                <a:ea typeface="Helvetica Neue"/>
                <a:cs typeface="Helvetica Neue"/>
                <a:sym typeface="Helvetica Neue"/>
              </a:rPr>
              <a:t> za </a:t>
            </a:r>
            <a:r>
              <a:rPr lang="en-US" sz="2800" b="1" dirty="0" err="1">
                <a:solidFill>
                  <a:srgbClr val="00CCFF"/>
                </a:solidFill>
                <a:latin typeface="+mn-lt"/>
                <a:ea typeface="Helvetica Neue"/>
                <a:cs typeface="Helvetica Neue"/>
                <a:sym typeface="Helvetica Neue"/>
              </a:rPr>
              <a:t>sigurno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pregledavanje</a:t>
            </a:r>
            <a:endParaRPr lang="es-ES" dirty="0">
              <a:solidFill>
                <a:srgbClr val="00CCFF"/>
              </a:solidFill>
              <a:latin typeface="+mn-lt"/>
            </a:endParaRPr>
          </a:p>
        </p:txBody>
      </p:sp>
      <p:sp>
        <p:nvSpPr>
          <p:cNvPr id="120" name="Google Shape;120;p6"/>
          <p:cNvSpPr txBox="1"/>
          <p:nvPr/>
        </p:nvSpPr>
        <p:spPr>
          <a:xfrm>
            <a:off x="1295399" y="4361440"/>
            <a:ext cx="15031066" cy="473971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0CCFF"/>
              </a:buClr>
            </a:pPr>
            <a:r>
              <a:rPr lang="en-US" sz="2400" dirty="0" err="1">
                <a:solidFill>
                  <a:schemeClr val="dk1"/>
                </a:solidFill>
                <a:latin typeface="+mn-lt"/>
                <a:ea typeface="Helvetica Neue"/>
                <a:cs typeface="Helvetica Neue"/>
                <a:sym typeface="Helvetica Neue"/>
              </a:rPr>
              <a:t>Poboljšanje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alatima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važan</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aspekt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kibernetičke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Korištenjem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alata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privatnost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osigurati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smanjiti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a:t>
            </a:r>
            <a:r>
              <a:rPr lang="en-US" sz="2400" dirty="0">
                <a:solidFill>
                  <a:schemeClr val="dk1"/>
                </a:solidFill>
                <a:latin typeface="+mn-lt"/>
                <a:ea typeface="Helvetica Neue"/>
                <a:cs typeface="Helvetica Neue"/>
                <a:sym typeface="Helvetica Neue"/>
              </a:rPr>
              <a:t> od online </a:t>
            </a:r>
            <a:r>
              <a:rPr lang="en-US" sz="2400" dirty="0" err="1">
                <a:solidFill>
                  <a:schemeClr val="dk1"/>
                </a:solidFill>
                <a:latin typeface="+mn-lt"/>
                <a:ea typeface="Helvetica Neue"/>
                <a:cs typeface="Helvetica Neue"/>
                <a:sym typeface="Helvetica Neue"/>
              </a:rPr>
              <a:t>prijetnji</a:t>
            </a:r>
            <a:r>
              <a:rPr lang="en-US" sz="2400" dirty="0">
                <a:solidFill>
                  <a:schemeClr val="dk1"/>
                </a:solidFill>
                <a:latin typeface="+mn-lt"/>
                <a:ea typeface="Helvetica Neue"/>
                <a:cs typeface="Helvetica Neue"/>
                <a:sym typeface="Helvetica Neue"/>
              </a:rPr>
              <a:t>. Evo </a:t>
            </a:r>
            <a:r>
              <a:rPr lang="en-US" sz="2400" dirty="0" err="1">
                <a:solidFill>
                  <a:schemeClr val="dk1"/>
                </a:solidFill>
                <a:latin typeface="+mn-lt"/>
                <a:ea typeface="Helvetica Neue"/>
                <a:cs typeface="Helvetica Neue"/>
                <a:sym typeface="Helvetica Neue"/>
              </a:rPr>
              <a:t>nekoliko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bitnih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savjeta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povećanje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online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pomoću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alata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pregledavanje</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Instalirajte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koristite</a:t>
            </a:r>
            <a:r>
              <a:rPr lang="en-US" sz="2400" dirty="0">
                <a:solidFill>
                  <a:schemeClr val="dk1"/>
                </a:solidFill>
                <a:latin typeface="+mn-lt"/>
                <a:ea typeface="Helvetica Neue"/>
                <a:cs typeface="Helvetica Neue"/>
                <a:sym typeface="Helvetica Neue"/>
              </a:rPr>
              <a:t> web-</a:t>
            </a:r>
            <a:r>
              <a:rPr lang="en-US" sz="2400" dirty="0" err="1">
                <a:solidFill>
                  <a:schemeClr val="dk1"/>
                </a:solidFill>
                <a:latin typeface="+mn-lt"/>
                <a:ea typeface="Helvetica Neue"/>
                <a:cs typeface="Helvetica Neue"/>
                <a:sym typeface="Helvetica Neue"/>
              </a:rPr>
              <a:t>preglednik</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povjerenja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Odaberite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renomirani</a:t>
            </a:r>
            <a:r>
              <a:rPr lang="en-US" sz="2400" dirty="0">
                <a:solidFill>
                  <a:schemeClr val="dk1"/>
                </a:solidFill>
                <a:latin typeface="+mn-lt"/>
                <a:ea typeface="Helvetica Neue"/>
                <a:cs typeface="Helvetica Neue"/>
                <a:sym typeface="Helvetica Neue"/>
              </a:rPr>
              <a:t> web-</a:t>
            </a:r>
            <a:r>
              <a:rPr lang="en-US" sz="2400" dirty="0" err="1">
                <a:solidFill>
                  <a:schemeClr val="dk1"/>
                </a:solidFill>
                <a:latin typeface="+mn-lt"/>
                <a:ea typeface="Helvetica Neue"/>
                <a:cs typeface="Helvetica Neue"/>
                <a:sym typeface="Helvetica Neue"/>
              </a:rPr>
              <a:t>preglednik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Google Chrome, Mozilla Firefox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Microsoft Edge. </a:t>
            </a:r>
            <a:r>
              <a:rPr lang="en-US" sz="2400" dirty="0" err="1">
                <a:solidFill>
                  <a:schemeClr val="dk1"/>
                </a:solidFill>
                <a:latin typeface="+mn-lt"/>
                <a:ea typeface="Helvetica Neue"/>
                <a:cs typeface="Helvetica Neue"/>
                <a:sym typeface="Helvetica Neue"/>
              </a:rPr>
              <a:t>Ovi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preglednici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redovito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objavljuju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ažuriranja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rješavanje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ranjivosti</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Aktivirajte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značajke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preglednika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Upoznajte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značajkama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nudi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a:t>
            </a:r>
            <a:r>
              <a:rPr lang="en-US" sz="2400" dirty="0">
                <a:solidFill>
                  <a:schemeClr val="dk1"/>
                </a:solidFill>
                <a:latin typeface="+mn-lt"/>
                <a:ea typeface="Helvetica Neue"/>
                <a:cs typeface="Helvetica Neue"/>
                <a:sym typeface="Helvetica Neue"/>
              </a:rPr>
              <a:t> web </a:t>
            </a:r>
            <a:r>
              <a:rPr lang="en-US" sz="2400" dirty="0" err="1">
                <a:solidFill>
                  <a:schemeClr val="dk1"/>
                </a:solidFill>
                <a:latin typeface="+mn-lt"/>
                <a:ea typeface="Helvetica Neue"/>
                <a:cs typeface="Helvetica Neue"/>
                <a:sym typeface="Helvetica Neue"/>
              </a:rPr>
              <a:t>preglednik</a:t>
            </a:r>
            <a:r>
              <a:rPr lang="en-US" sz="2400" dirty="0">
                <a:solidFill>
                  <a:schemeClr val="dk1"/>
                </a:solidFill>
                <a:latin typeface="+mn-lt"/>
                <a:ea typeface="Helvetica Neue"/>
                <a:cs typeface="Helvetica Neue"/>
                <a:sym typeface="Helvetica Neue"/>
              </a:rPr>
              <a:t>. </a:t>
            </a:r>
            <a:endParaRPr lang="hr-HR"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Omogućite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značajke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blokatori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skočnih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prozora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način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pregledavanja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postavke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privatnosti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poboljšali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svoju</a:t>
            </a:r>
            <a:r>
              <a:rPr lang="en-US" sz="2400" dirty="0">
                <a:solidFill>
                  <a:schemeClr val="dk1"/>
                </a:solidFill>
                <a:latin typeface="+mn-lt"/>
                <a:ea typeface="Helvetica Neue"/>
                <a:cs typeface="Helvetica Neue"/>
                <a:sym typeface="Helvetica Neue"/>
              </a:rPr>
              <a:t> sigurnost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mreži</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D017A650-1C5B-C0C4-A1FD-E3264508C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56640" y="2135045"/>
            <a:ext cx="3639812" cy="2002715"/>
          </a:xfrm>
          <a:prstGeom prst="rect">
            <a:avLst/>
          </a:prstGeom>
        </p:spPr>
      </p:pic>
    </p:spTree>
    <p:extLst>
      <p:ext uri="{BB962C8B-B14F-4D97-AF65-F5344CB8AC3E}">
        <p14:creationId xmlns:p14="http://schemas.microsoft.com/office/powerpoint/2010/main" val="292906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810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Sigurno</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pregledavanje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interneta</a:t>
            </a:r>
            <a:endParaRP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Poboljšanje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sigurnosti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na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mreži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pomoću</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alata</a:t>
            </a:r>
            <a:r>
              <a:rPr lang="en-US" sz="2800" b="1" dirty="0">
                <a:solidFill>
                  <a:srgbClr val="00CCFF"/>
                </a:solidFill>
                <a:latin typeface="+mn-lt"/>
                <a:ea typeface="Helvetica Neue"/>
                <a:cs typeface="Helvetica Neue"/>
                <a:sym typeface="Helvetica Neue"/>
              </a:rPr>
              <a:t> za </a:t>
            </a:r>
            <a:r>
              <a:rPr lang="en-US" sz="2800" b="1" dirty="0" err="1">
                <a:solidFill>
                  <a:srgbClr val="00CCFF"/>
                </a:solidFill>
                <a:latin typeface="+mn-lt"/>
                <a:ea typeface="Helvetica Neue"/>
                <a:cs typeface="Helvetica Neue"/>
                <a:sym typeface="Helvetica Neue"/>
              </a:rPr>
              <a:t>sigurno</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pregledavanje</a:t>
            </a:r>
            <a:endParaRPr lang="en-US" sz="2800" b="1" dirty="0">
              <a:solidFill>
                <a:srgbClr val="00CCFF"/>
              </a:solidFill>
              <a:latin typeface="+mn-lt"/>
              <a:ea typeface="Helvetica Neue"/>
              <a:cs typeface="Helvetica Neue"/>
              <a:sym typeface="Helvetica Neue"/>
            </a:endParaRPr>
          </a:p>
        </p:txBody>
      </p:sp>
      <p:sp>
        <p:nvSpPr>
          <p:cNvPr id="120" name="Google Shape;120;p6"/>
          <p:cNvSpPr txBox="1"/>
          <p:nvPr/>
        </p:nvSpPr>
        <p:spPr>
          <a:xfrm>
            <a:off x="1295400" y="4024780"/>
            <a:ext cx="13557422" cy="36317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Omogući</a:t>
            </a:r>
            <a:r>
              <a:rPr lang="hr-HR" sz="2400" dirty="0">
                <a:solidFill>
                  <a:schemeClr val="dk1"/>
                </a:solidFill>
                <a:latin typeface="+mn-lt"/>
                <a:ea typeface="Helvetica Neue"/>
                <a:cs typeface="Helvetica Neue"/>
                <a:sym typeface="Helvetica Neue"/>
              </a:rPr>
              <a:t>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zaštitu</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zlonamjernog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softvera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Aktivirajte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ugrađene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značajke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zaštite</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zlonamjernog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softvera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nudi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a:t>
            </a:r>
            <a:r>
              <a:rPr lang="en-US" sz="2400" dirty="0">
                <a:solidFill>
                  <a:schemeClr val="dk1"/>
                </a:solidFill>
                <a:latin typeface="+mn-lt"/>
                <a:ea typeface="Helvetica Neue"/>
                <a:cs typeface="Helvetica Neue"/>
                <a:sym typeface="Helvetica Neue"/>
              </a:rPr>
              <a:t> web </a:t>
            </a:r>
            <a:r>
              <a:rPr lang="en-US" sz="2400" dirty="0" err="1">
                <a:solidFill>
                  <a:schemeClr val="dk1"/>
                </a:solidFill>
                <a:latin typeface="+mn-lt"/>
                <a:ea typeface="Helvetica Neue"/>
                <a:cs typeface="Helvetica Neue"/>
                <a:sym typeface="Helvetica Neue"/>
              </a:rPr>
              <a:t>preglednik</a:t>
            </a:r>
            <a:r>
              <a:rPr lang="en-US" sz="2400" dirty="0">
                <a:solidFill>
                  <a:schemeClr val="dk1"/>
                </a:solidFill>
                <a:latin typeface="+mn-lt"/>
                <a:ea typeface="Helvetica Neue"/>
                <a:cs typeface="Helvetica Neue"/>
                <a:sym typeface="Helvetica Neue"/>
              </a:rPr>
              <a:t>. Ove vas </a:t>
            </a:r>
            <a:r>
              <a:rPr lang="en-US" sz="2400" dirty="0" err="1">
                <a:solidFill>
                  <a:schemeClr val="dk1"/>
                </a:solidFill>
                <a:latin typeface="+mn-lt"/>
                <a:ea typeface="Helvetica Neue"/>
                <a:cs typeface="Helvetica Neue"/>
                <a:sym typeface="Helvetica Neue"/>
              </a:rPr>
              <a:t>značajke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upozoriti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sumnjiva</a:t>
            </a:r>
            <a:r>
              <a:rPr lang="en-US" sz="2400" dirty="0">
                <a:solidFill>
                  <a:schemeClr val="dk1"/>
                </a:solidFill>
                <a:latin typeface="+mn-lt"/>
                <a:ea typeface="Helvetica Neue"/>
                <a:cs typeface="Helvetica Neue"/>
                <a:sym typeface="Helvetica Neue"/>
              </a:rPr>
              <a:t> web-</a:t>
            </a:r>
            <a:r>
              <a:rPr lang="en-US" sz="2400" dirty="0" err="1">
                <a:solidFill>
                  <a:schemeClr val="dk1"/>
                </a:solidFill>
                <a:latin typeface="+mn-lt"/>
                <a:ea typeface="Helvetica Neue"/>
                <a:cs typeface="Helvetica Neue"/>
                <a:sym typeface="Helvetica Neue"/>
              </a:rPr>
              <a:t>mjesta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spriječiti</a:t>
            </a:r>
            <a:r>
              <a:rPr lang="en-US" sz="2400" dirty="0">
                <a:solidFill>
                  <a:schemeClr val="dk1"/>
                </a:solidFill>
                <a:latin typeface="+mn-lt"/>
                <a:ea typeface="Helvetica Neue"/>
                <a:cs typeface="Helvetica Neue"/>
                <a:sym typeface="Helvetica Neue"/>
              </a:rPr>
              <a:t> vas da </a:t>
            </a:r>
            <a:r>
              <a:rPr lang="en-US" sz="2400" dirty="0" err="1">
                <a:solidFill>
                  <a:schemeClr val="dk1"/>
                </a:solidFill>
                <a:latin typeface="+mn-lt"/>
                <a:ea typeface="Helvetica Neue"/>
                <a:cs typeface="Helvetica Neue"/>
                <a:sym typeface="Helvetica Neue"/>
              </a:rPr>
              <a:t>posjetite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poznata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zlonamjerna</a:t>
            </a:r>
            <a:r>
              <a:rPr lang="en-US" sz="2400" dirty="0">
                <a:solidFill>
                  <a:schemeClr val="dk1"/>
                </a:solidFill>
                <a:latin typeface="+mn-lt"/>
                <a:ea typeface="Helvetica Neue"/>
                <a:cs typeface="Helvetica Neue"/>
                <a:sym typeface="Helvetica Neue"/>
              </a:rPr>
              <a:t> web-</a:t>
            </a:r>
            <a:r>
              <a:rPr lang="en-US" sz="2400" dirty="0" err="1">
                <a:solidFill>
                  <a:schemeClr val="dk1"/>
                </a:solidFill>
                <a:latin typeface="+mn-lt"/>
                <a:ea typeface="Helvetica Neue"/>
                <a:cs typeface="Helvetica Neue"/>
                <a:sym typeface="Helvetica Neue"/>
              </a:rPr>
              <a:t>mjesta</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Budite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informirani</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ažurirani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Budite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informirani</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najnovijim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prijetnjama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mreži</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najboljim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praksama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Redovito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čitajte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pouzdane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izvore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uglednih</a:t>
            </a:r>
            <a:r>
              <a:rPr lang="en-US" sz="2400" dirty="0">
                <a:solidFill>
                  <a:schemeClr val="dk1"/>
                </a:solidFill>
                <a:latin typeface="+mn-lt"/>
                <a:ea typeface="Helvetica Neue"/>
                <a:cs typeface="Helvetica Neue"/>
                <a:sym typeface="Helvetica Neue"/>
              </a:rPr>
              <a:t> web-</a:t>
            </a:r>
            <a:r>
              <a:rPr lang="en-US" sz="2400" dirty="0" err="1">
                <a:solidFill>
                  <a:schemeClr val="dk1"/>
                </a:solidFill>
                <a:latin typeface="+mn-lt"/>
                <a:ea typeface="Helvetica Neue"/>
                <a:cs typeface="Helvetica Neue"/>
                <a:sym typeface="Helvetica Neue"/>
              </a:rPr>
              <a:t>mjesta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blogova</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kibersigurnosti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bili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tijeku</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razvojem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krajolika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D2DA4B23-4F19-70E3-E927-D6167506D4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1436" y="6038847"/>
            <a:ext cx="3066987" cy="3033098"/>
          </a:xfrm>
          <a:prstGeom prst="rect">
            <a:avLst/>
          </a:prstGeom>
        </p:spPr>
      </p:pic>
    </p:spTree>
    <p:extLst>
      <p:ext uri="{BB962C8B-B14F-4D97-AF65-F5344CB8AC3E}">
        <p14:creationId xmlns:p14="http://schemas.microsoft.com/office/powerpoint/2010/main" val="228471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1885117"/>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a:t>
            </a:r>
            <a:r>
              <a:rPr lang="pl-PL" sz="4800" b="1" dirty="0">
                <a:solidFill>
                  <a:schemeClr val="tx1"/>
                </a:solidFill>
                <a:latin typeface="+mn-lt"/>
                <a:ea typeface="Helvetica Neue"/>
                <a:cs typeface="Helvetica Neue"/>
                <a:sym typeface="Helvetica Neue"/>
              </a:rPr>
              <a:t>Zdravlje i dobrobit u digitalnom dobu</a:t>
            </a:r>
            <a:endParaRPr lang="hr-HR" dirty="0">
              <a:solidFill>
                <a:schemeClr val="tx1"/>
              </a:solidFill>
              <a:latin typeface="+mn-lt"/>
            </a:endParaRPr>
          </a:p>
        </p:txBody>
      </p:sp>
      <p:sp>
        <p:nvSpPr>
          <p:cNvPr id="119" name="Google Shape;119;p6"/>
          <p:cNvSpPr txBox="1"/>
          <p:nvPr/>
        </p:nvSpPr>
        <p:spPr>
          <a:xfrm>
            <a:off x="1295399" y="2847246"/>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Rizici</a:t>
            </a:r>
            <a:r>
              <a:rPr lang="en-US" sz="2800" b="1" dirty="0">
                <a:solidFill>
                  <a:srgbClr val="00CCFF"/>
                </a:solidFill>
                <a:latin typeface="+mn-lt"/>
                <a:ea typeface="Helvetica Neue"/>
                <a:cs typeface="Helvetica Neue"/>
                <a:sym typeface="Helvetica Neue"/>
              </a:rPr>
              <a:t> od </a:t>
            </a:r>
            <a:r>
              <a:rPr lang="en-US" sz="2800" b="1" dirty="0" err="1">
                <a:solidFill>
                  <a:srgbClr val="00CCFF"/>
                </a:solidFill>
                <a:latin typeface="+mn-lt"/>
                <a:ea typeface="Helvetica Neue"/>
                <a:cs typeface="Helvetica Neue"/>
                <a:sym typeface="Helvetica Neue"/>
              </a:rPr>
              <a:t>prekomjernog</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vremena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ispred</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ekrana</a:t>
            </a:r>
            <a:r>
              <a:rPr lang="en-US" sz="2800" b="1" dirty="0">
                <a:solidFill>
                  <a:srgbClr val="00CCFF"/>
                </a:solidFill>
                <a:latin typeface="+mn-lt"/>
                <a:ea typeface="Helvetica Neue"/>
                <a:cs typeface="Helvetica Neue"/>
                <a:sym typeface="Helvetica Neue"/>
              </a:rPr>
              <a:t> i </a:t>
            </a:r>
            <a:r>
              <a:rPr lang="en-US" sz="2800" b="1" dirty="0" err="1">
                <a:solidFill>
                  <a:srgbClr val="00CCFF"/>
                </a:solidFill>
                <a:latin typeface="+mn-lt"/>
                <a:ea typeface="Helvetica Neue"/>
                <a:cs typeface="Helvetica Neue"/>
                <a:sym typeface="Helvetica Neue"/>
              </a:rPr>
              <a:t>digitalne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ovisnosti</a:t>
            </a:r>
            <a:endParaRPr lang="es-ES" dirty="0">
              <a:solidFill>
                <a:srgbClr val="00CCFF"/>
              </a:solidFill>
              <a:latin typeface="+mn-lt"/>
            </a:endParaRPr>
          </a:p>
        </p:txBody>
      </p:sp>
      <p:sp>
        <p:nvSpPr>
          <p:cNvPr id="120" name="Google Shape;120;p6"/>
          <p:cNvSpPr txBox="1"/>
          <p:nvPr/>
        </p:nvSpPr>
        <p:spPr>
          <a:xfrm>
            <a:off x="1295399" y="3724334"/>
            <a:ext cx="13557422" cy="547838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0CCFF"/>
              </a:buClr>
            </a:pP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ublažili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rizike</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prekomjernog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vremena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ispred</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ekrana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digitalne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ovisnosti</a:t>
            </a:r>
            <a:r>
              <a:rPr lang="en-US" sz="2400" dirty="0">
                <a:solidFill>
                  <a:schemeClr val="dk1"/>
                </a:solidFill>
                <a:latin typeface="+mn-lt"/>
                <a:ea typeface="Helvetica Neue"/>
                <a:cs typeface="Helvetica Neue"/>
                <a:sym typeface="Helvetica Neue"/>
              </a:rPr>
              <a:t>, evo </a:t>
            </a:r>
            <a:r>
              <a:rPr lang="en-US" sz="2400" dirty="0" err="1">
                <a:solidFill>
                  <a:schemeClr val="dk1"/>
                </a:solidFill>
                <a:latin typeface="+mn-lt"/>
                <a:ea typeface="Helvetica Neue"/>
                <a:cs typeface="Helvetica Neue"/>
                <a:sym typeface="Helvetica Neue"/>
              </a:rPr>
              <a:t>nekoliko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strategija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praksi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razmotriti</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Postavite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vremenska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ograničenja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korištenje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zaslona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odredite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određena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vremenska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ograničenja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korištenje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zaslona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slobodne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aktivnosti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tako</a:t>
            </a:r>
            <a:r>
              <a:rPr lang="en-US" sz="2400" dirty="0">
                <a:solidFill>
                  <a:schemeClr val="dk1"/>
                </a:solidFill>
                <a:latin typeface="+mn-lt"/>
                <a:ea typeface="Helvetica Neue"/>
                <a:cs typeface="Helvetica Neue"/>
                <a:sym typeface="Helvetica Neue"/>
              </a:rPr>
              <a:t> i za </a:t>
            </a:r>
            <a:r>
              <a:rPr lang="en-US" sz="2400" dirty="0" err="1">
                <a:solidFill>
                  <a:schemeClr val="dk1"/>
                </a:solidFill>
                <a:latin typeface="+mn-lt"/>
                <a:ea typeface="Helvetica Neue"/>
                <a:cs typeface="Helvetica Neue"/>
                <a:sym typeface="Helvetica Neue"/>
              </a:rPr>
              <a:t>radne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zadatke</a:t>
            </a:r>
            <a:r>
              <a:rPr lang="en-US" sz="2400" dirty="0">
                <a:solidFill>
                  <a:schemeClr val="dk1"/>
                </a:solidFill>
                <a:latin typeface="+mn-lt"/>
                <a:ea typeface="Helvetica Neue"/>
                <a:cs typeface="Helvetica Neue"/>
                <a:sym typeface="Helvetica Neue"/>
              </a:rPr>
              <a:t>. To </a:t>
            </a:r>
            <a:r>
              <a:rPr lang="en-US" sz="2400" dirty="0" err="1">
                <a:solidFill>
                  <a:schemeClr val="dk1"/>
                </a:solidFill>
                <a:latin typeface="+mn-lt"/>
                <a:ea typeface="Helvetica Neue"/>
                <a:cs typeface="Helvetica Neue"/>
                <a:sym typeface="Helvetica Neue"/>
              </a:rPr>
              <a:t>pomaže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stvoriti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ravnotežu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između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vremena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ispred</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ekrana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drugih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aktivnosti</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Pravite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redovite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pauze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redovite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pauze</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ekrana</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svoju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dnevnu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rutinu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Ustanite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rastegnite</a:t>
            </a:r>
            <a:r>
              <a:rPr lang="en-US" sz="2400" dirty="0">
                <a:solidFill>
                  <a:schemeClr val="dk1"/>
                </a:solidFill>
                <a:latin typeface="+mn-lt"/>
                <a:ea typeface="Helvetica Neue"/>
                <a:cs typeface="Helvetica Neue"/>
                <a:sym typeface="Helvetica Neue"/>
              </a:rPr>
              <a:t> se i </a:t>
            </a:r>
            <a:r>
              <a:rPr lang="en-US" sz="2400" dirty="0" err="1">
                <a:solidFill>
                  <a:schemeClr val="dk1"/>
                </a:solidFill>
                <a:latin typeface="+mn-lt"/>
                <a:ea typeface="Helvetica Neue"/>
                <a:cs typeface="Helvetica Neue"/>
                <a:sym typeface="Helvetica Neue"/>
              </a:rPr>
              <a:t>bavite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fizičkim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aktivnostima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hobijima</a:t>
            </a:r>
            <a:r>
              <a:rPr lang="en-US" sz="2400" dirty="0">
                <a:solidFill>
                  <a:schemeClr val="dk1"/>
                </a:solidFill>
                <a:latin typeface="+mn-lt"/>
                <a:ea typeface="Helvetica Neue"/>
                <a:cs typeface="Helvetica Neue"/>
                <a:sym typeface="Helvetica Neue"/>
              </a:rPr>
              <a:t> koji ne </a:t>
            </a:r>
            <a:r>
              <a:rPr lang="en-US" sz="2400" dirty="0" err="1">
                <a:solidFill>
                  <a:schemeClr val="dk1"/>
                </a:solidFill>
                <a:latin typeface="+mn-lt"/>
                <a:ea typeface="Helvetica Neue"/>
                <a:cs typeface="Helvetica Neue"/>
                <a:sym typeface="Helvetica Neue"/>
              </a:rPr>
              <a:t>uključuju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uređaje</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Vježbajte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detoksikaciju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posvetite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određena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razdoblja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vikenda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večeri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potpunom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odvajanju</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digitalnih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Iskoristite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vrijeme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izvanmrežne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aktivnosti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provedite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vrijeme</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voljenima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bavite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hobijima</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Prakticirajte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pažljivo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korištenje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Vodite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računa</a:t>
            </a:r>
            <a:r>
              <a:rPr lang="en-US" sz="2400" dirty="0">
                <a:solidFill>
                  <a:schemeClr val="dk1"/>
                </a:solidFill>
                <a:latin typeface="+mn-lt"/>
                <a:ea typeface="Helvetica Neue"/>
                <a:cs typeface="Helvetica Neue"/>
                <a:sym typeface="Helvetica Neue"/>
              </a:rPr>
              <a:t> o tome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koristite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tehnologiju</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utjecaju</a:t>
            </a:r>
            <a:r>
              <a:rPr lang="en-US" sz="2400" dirty="0">
                <a:solidFill>
                  <a:schemeClr val="dk1"/>
                </a:solidFill>
                <a:latin typeface="+mn-lt"/>
                <a:ea typeface="Helvetica Neue"/>
                <a:cs typeface="Helvetica Neue"/>
                <a:sym typeface="Helvetica Neue"/>
              </a:rPr>
              <a:t> koji </a:t>
            </a:r>
            <a:r>
              <a:rPr lang="en-US" sz="2400" dirty="0" err="1">
                <a:solidFill>
                  <a:schemeClr val="dk1"/>
                </a:solidFill>
                <a:latin typeface="+mn-lt"/>
                <a:ea typeface="Helvetica Neue"/>
                <a:cs typeface="Helvetica Neue"/>
                <a:sym typeface="Helvetica Neue"/>
              </a:rPr>
              <a:t>ona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blagostanje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Razmislite</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svojim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navikama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procijenite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njihov</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učinak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život</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donesite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svjesne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odluke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umanjili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negativne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posljedice</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7D0E8AFD-8C14-E685-4317-7393F163B7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2822" y="3953557"/>
            <a:ext cx="2554298" cy="2379886"/>
          </a:xfrm>
          <a:prstGeom prst="rect">
            <a:avLst/>
          </a:prstGeom>
        </p:spPr>
      </p:pic>
    </p:spTree>
    <p:extLst>
      <p:ext uri="{BB962C8B-B14F-4D97-AF65-F5344CB8AC3E}">
        <p14:creationId xmlns:p14="http://schemas.microsoft.com/office/powerpoint/2010/main" val="108009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pl-PL" sz="4800" b="1" dirty="0">
                <a:solidFill>
                  <a:schemeClr val="tx1"/>
                </a:solidFill>
                <a:latin typeface="+mn-lt"/>
                <a:ea typeface="Helvetica Neue"/>
                <a:cs typeface="Helvetica Neue"/>
                <a:sym typeface="Helvetica Neue"/>
              </a:rPr>
              <a:t> Zdravlje i dobrobit u digitalnom dobu</a:t>
            </a:r>
            <a:endParaRPr lang="hr-H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Rizici</a:t>
            </a:r>
            <a:r>
              <a:rPr lang="en-US" sz="2800" b="1" dirty="0">
                <a:solidFill>
                  <a:srgbClr val="00CCFF"/>
                </a:solidFill>
                <a:latin typeface="+mn-lt"/>
                <a:ea typeface="Helvetica Neue"/>
                <a:cs typeface="Helvetica Neue"/>
                <a:sym typeface="Helvetica Neue"/>
              </a:rPr>
              <a:t> od </a:t>
            </a:r>
            <a:r>
              <a:rPr lang="en-US" sz="2800" b="1" dirty="0" err="1">
                <a:solidFill>
                  <a:srgbClr val="00CCFF"/>
                </a:solidFill>
                <a:latin typeface="+mn-lt"/>
                <a:ea typeface="Helvetica Neue"/>
                <a:cs typeface="Helvetica Neue"/>
                <a:sym typeface="Helvetica Neue"/>
              </a:rPr>
              <a:t>prekomjernog</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vremena</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ispred</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ekrana</a:t>
            </a:r>
            <a:r>
              <a:rPr lang="en-US" sz="2800" b="1" dirty="0">
                <a:solidFill>
                  <a:srgbClr val="00CCFF"/>
                </a:solidFill>
                <a:latin typeface="+mn-lt"/>
                <a:ea typeface="Helvetica Neue"/>
                <a:cs typeface="Helvetica Neue"/>
                <a:sym typeface="Helvetica Neue"/>
              </a:rPr>
              <a:t> i </a:t>
            </a:r>
            <a:r>
              <a:rPr lang="en-US" sz="2800" b="1" dirty="0" err="1">
                <a:solidFill>
                  <a:srgbClr val="00CCFF"/>
                </a:solidFill>
                <a:latin typeface="+mn-lt"/>
                <a:ea typeface="Helvetica Neue"/>
                <a:cs typeface="Helvetica Neue"/>
                <a:sym typeface="Helvetica Neue"/>
              </a:rPr>
              <a:t>digitalne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ovisnosti</a:t>
            </a:r>
            <a:endParaRPr lang="es-ES" dirty="0">
              <a:solidFill>
                <a:srgbClr val="00CCFF"/>
              </a:solidFill>
              <a:latin typeface="+mn-lt"/>
            </a:endParaRPr>
          </a:p>
        </p:txBody>
      </p:sp>
      <p:sp>
        <p:nvSpPr>
          <p:cNvPr id="120" name="Google Shape;120;p6"/>
          <p:cNvSpPr txBox="1"/>
          <p:nvPr/>
        </p:nvSpPr>
        <p:spPr>
          <a:xfrm>
            <a:off x="1295400" y="4024780"/>
            <a:ext cx="13557422" cy="473971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Potražite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podršku</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odgovornost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Podijelite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brige</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pouzdanim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članovima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obitelji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prijateljima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grupama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podršku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Uspostavite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uzajamnu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odgovornost</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poticanje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odgovorne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upotrebe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pružanje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podrške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održavanju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navika</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Postavite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granice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Definirajte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jasne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granice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korištenje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isključivanje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obavijesti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određeno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vrijeme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izbjegavanje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vremena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ispred</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spavanja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postavljanje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smjernica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korištenje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tijekom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obiteljskih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obroka</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Font typeface="Arial" panose="020B0604020202020204" pitchFamily="34" charset="0"/>
              <a:buChar char="•"/>
            </a:pP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Zapamtite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cilj</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razviti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odnos</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tehnologijom</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osigurati</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ona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obogaćuje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život</a:t>
            </a:r>
            <a:r>
              <a:rPr lang="en-US" sz="2400" dirty="0">
                <a:solidFill>
                  <a:schemeClr val="dk1"/>
                </a:solidFill>
                <a:latin typeface="+mn-lt"/>
                <a:ea typeface="Helvetica Neue"/>
                <a:cs typeface="Helvetica Neue"/>
                <a:sym typeface="Helvetica Neue"/>
              </a:rPr>
              <a:t>, a ne da </a:t>
            </a:r>
            <a:r>
              <a:rPr lang="en-US" sz="2400" dirty="0" err="1">
                <a:solidFill>
                  <a:schemeClr val="dk1"/>
                </a:solidFill>
                <a:latin typeface="+mn-lt"/>
                <a:ea typeface="Helvetica Neue"/>
                <a:cs typeface="Helvetica Neue"/>
                <a:sym typeface="Helvetica Neue"/>
              </a:rPr>
              <a:t>postane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izvor</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pretjerane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ovisnosti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Primjenom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strategija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ublažiti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povezane</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prekomjernim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vremenom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provedenim</a:t>
            </a:r>
            <a:r>
              <a:rPr lang="en-US" sz="2400" dirty="0">
                <a:solidFill>
                  <a:schemeClr val="dk1"/>
                </a:solidFill>
                <a:latin typeface="+mn-lt"/>
                <a:ea typeface="Helvetica Neue"/>
                <a:cs typeface="Helvetica Neue"/>
                <a:sym typeface="Helvetica Neue"/>
              </a:rPr>
              <a:t> pred </a:t>
            </a:r>
            <a:r>
              <a:rPr lang="en-US" sz="2400" dirty="0" err="1">
                <a:solidFill>
                  <a:schemeClr val="dk1"/>
                </a:solidFill>
                <a:latin typeface="+mn-lt"/>
                <a:ea typeface="Helvetica Neue"/>
                <a:cs typeface="Helvetica Neue"/>
                <a:sym typeface="Helvetica Neue"/>
              </a:rPr>
              <a:t>zaslonom</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promovirati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uravnoteženiji</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ispunjeniji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način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života</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234332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a:t>
            </a:r>
            <a:r>
              <a:rPr lang="pl-PL" sz="4800" b="1" dirty="0">
                <a:solidFill>
                  <a:schemeClr val="tx1"/>
                </a:solidFill>
                <a:latin typeface="+mn-lt"/>
                <a:ea typeface="Helvetica Neue"/>
                <a:cs typeface="Helvetica Neue"/>
                <a:sym typeface="Helvetica Neue"/>
              </a:rPr>
              <a:t>Zdravlje i dobrobit u digitalnom dobu</a:t>
            </a:r>
            <a:endParaRPr lang="hr-H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Zdravlje</a:t>
            </a:r>
            <a:r>
              <a:rPr lang="en-US" sz="2800" b="1" dirty="0">
                <a:solidFill>
                  <a:srgbClr val="00CCFF"/>
                </a:solidFill>
                <a:latin typeface="+mn-lt"/>
                <a:ea typeface="Helvetica Neue"/>
                <a:cs typeface="Helvetica Neue"/>
                <a:sym typeface="Helvetica Neue"/>
              </a:rPr>
              <a:t> i </a:t>
            </a:r>
            <a:r>
              <a:rPr lang="en-US" sz="2800" b="1" dirty="0" err="1">
                <a:solidFill>
                  <a:srgbClr val="00CCFF"/>
                </a:solidFill>
                <a:latin typeface="+mn-lt"/>
                <a:ea typeface="Helvetica Neue"/>
                <a:cs typeface="Helvetica Neue"/>
                <a:sym typeface="Helvetica Neue"/>
              </a:rPr>
              <a:t>digitalni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alati</a:t>
            </a:r>
            <a:endParaRPr lang="es-ES" dirty="0">
              <a:solidFill>
                <a:srgbClr val="00CCFF"/>
              </a:solidFill>
              <a:latin typeface="+mn-lt"/>
            </a:endParaRPr>
          </a:p>
        </p:txBody>
      </p:sp>
      <p:sp>
        <p:nvSpPr>
          <p:cNvPr id="120" name="Google Shape;120;p6"/>
          <p:cNvSpPr txBox="1"/>
          <p:nvPr/>
        </p:nvSpPr>
        <p:spPr>
          <a:xfrm>
            <a:off x="1295399" y="4024780"/>
            <a:ext cx="15534503" cy="510905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33CCFF"/>
              </a:buClr>
            </a:pPr>
            <a:r>
              <a:rPr lang="en-US" sz="2400" dirty="0" err="1">
                <a:solidFill>
                  <a:schemeClr val="dk1"/>
                </a:solidFill>
                <a:latin typeface="+mn-lt"/>
                <a:ea typeface="Helvetica Neue"/>
                <a:cs typeface="Helvetica Neue"/>
                <a:sym typeface="Helvetica Neue"/>
              </a:rPr>
              <a:t>Tehnologija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ponuditi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brojne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načine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podršku</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poboljšanje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zdravlja</a:t>
            </a:r>
            <a:r>
              <a:rPr lang="en-US" sz="2400" dirty="0">
                <a:solidFill>
                  <a:schemeClr val="dk1"/>
                </a:solidFill>
                <a:latin typeface="+mn-lt"/>
                <a:ea typeface="Helvetica Neue"/>
                <a:cs typeface="Helvetica Neue"/>
                <a:sym typeface="Helvetica Neue"/>
              </a:rPr>
              <a:t>. Evo </a:t>
            </a:r>
            <a:r>
              <a:rPr lang="en-US" sz="2400" dirty="0" err="1">
                <a:solidFill>
                  <a:schemeClr val="dk1"/>
                </a:solidFill>
                <a:latin typeface="+mn-lt"/>
                <a:ea typeface="Helvetica Neue"/>
                <a:cs typeface="Helvetica Neue"/>
                <a:sym typeface="Helvetica Neue"/>
              </a:rPr>
              <a:t>nekoliko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načina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pomoći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vašem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zdravlju</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33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Pristup</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informacijama</a:t>
            </a:r>
            <a:r>
              <a:rPr lang="en-US" sz="2400" dirty="0">
                <a:solidFill>
                  <a:schemeClr val="dk1"/>
                </a:solidFill>
                <a:latin typeface="+mn-lt"/>
                <a:ea typeface="Helvetica Neue"/>
                <a:cs typeface="Helvetica Neue"/>
                <a:sym typeface="Helvetica Neue"/>
              </a:rPr>
              <a:t>: Internet </a:t>
            </a:r>
            <a:r>
              <a:rPr lang="en-US" sz="2400" dirty="0" err="1">
                <a:solidFill>
                  <a:schemeClr val="dk1"/>
                </a:solidFill>
                <a:latin typeface="+mn-lt"/>
                <a:ea typeface="Helvetica Neue"/>
                <a:cs typeface="Helvetica Neue"/>
                <a:sym typeface="Helvetica Neue"/>
              </a:rPr>
              <a:t>pruža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mnoštvo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vezanih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uz</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omogućujući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istraživanje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simptoma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tretmana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preventivnih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mjera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Pouzdana</a:t>
            </a:r>
            <a:r>
              <a:rPr lang="en-US" sz="2400" dirty="0">
                <a:solidFill>
                  <a:schemeClr val="dk1"/>
                </a:solidFill>
                <a:latin typeface="+mn-lt"/>
                <a:ea typeface="Helvetica Neue"/>
                <a:cs typeface="Helvetica Neue"/>
                <a:sym typeface="Helvetica Neue"/>
              </a:rPr>
              <a:t> web-</a:t>
            </a:r>
            <a:r>
              <a:rPr lang="en-US" sz="2400" dirty="0" err="1">
                <a:solidFill>
                  <a:schemeClr val="dk1"/>
                </a:solidFill>
                <a:latin typeface="+mn-lt"/>
                <a:ea typeface="Helvetica Neue"/>
                <a:cs typeface="Helvetica Neue"/>
                <a:sym typeface="Helvetica Neue"/>
              </a:rPr>
              <a:t>mjesta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aplikacije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internetske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zajednice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vas </a:t>
            </a:r>
            <a:r>
              <a:rPr lang="en-US" sz="2400" dirty="0" err="1">
                <a:solidFill>
                  <a:schemeClr val="dk1"/>
                </a:solidFill>
                <a:latin typeface="+mn-lt"/>
                <a:ea typeface="Helvetica Neue"/>
                <a:cs typeface="Helvetica Neue"/>
                <a:sym typeface="Helvetica Neue"/>
              </a:rPr>
              <a:t>osnažiti</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donosite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informirane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odluke</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svom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zdravlju</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33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Praćenje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Nosivi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praćenje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fitnessa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pametnih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satova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pratiti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različite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aspekte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uključujući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broj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otkucaja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srca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obrasce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spavanja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tjelesnu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aktivnost</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potrošene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kalorije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uređaji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dragocjene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uvide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cjelokupno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blagostanje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pomoći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praćenju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napretka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ciljevima</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33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Telezdravstvo</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konzultacije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daljinu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Telezdravstvene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omogućuju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da se </a:t>
            </a:r>
            <a:r>
              <a:rPr lang="en-US" sz="2400" dirty="0" err="1">
                <a:solidFill>
                  <a:schemeClr val="dk1"/>
                </a:solidFill>
                <a:latin typeface="+mn-lt"/>
                <a:ea typeface="Helvetica Neue"/>
                <a:cs typeface="Helvetica Neue"/>
                <a:sym typeface="Helvetica Neue"/>
              </a:rPr>
              <a:t>savjetujete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radnicima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daljinu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putem</a:t>
            </a:r>
            <a:r>
              <a:rPr lang="en-US" sz="2400" dirty="0">
                <a:solidFill>
                  <a:schemeClr val="dk1"/>
                </a:solidFill>
                <a:latin typeface="+mn-lt"/>
                <a:ea typeface="Helvetica Neue"/>
                <a:cs typeface="Helvetica Neue"/>
                <a:sym typeface="Helvetica Neue"/>
              </a:rPr>
              <a:t> video </a:t>
            </a:r>
            <a:r>
              <a:rPr lang="en-US" sz="2400" dirty="0" err="1">
                <a:solidFill>
                  <a:schemeClr val="dk1"/>
                </a:solidFill>
                <a:latin typeface="+mn-lt"/>
                <a:ea typeface="Helvetica Neue"/>
                <a:cs typeface="Helvetica Neue"/>
                <a:sym typeface="Helvetica Neue"/>
              </a:rPr>
              <a:t>poziva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online </a:t>
            </a:r>
            <a:r>
              <a:rPr lang="en-US" sz="2400" dirty="0" err="1">
                <a:solidFill>
                  <a:schemeClr val="dk1"/>
                </a:solidFill>
                <a:latin typeface="+mn-lt"/>
                <a:ea typeface="Helvetica Neue"/>
                <a:cs typeface="Helvetica Neue"/>
                <a:sym typeface="Helvetica Neue"/>
              </a:rPr>
              <a:t>chatova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Ovaj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praktični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pristup</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štedi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vrijeme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posebno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koristan</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naknadne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rutinske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medicinske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konzultacije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nisu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hitne</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pic>
        <p:nvPicPr>
          <p:cNvPr id="3" name="Picture 2">
            <a:extLst>
              <a:ext uri="{FF2B5EF4-FFF2-40B4-BE49-F238E27FC236}">
                <a16:creationId xmlns:a16="http://schemas.microsoft.com/office/drawing/2014/main" id="{EDA07950-2E48-7211-9D07-37EBBC8BA8F7}"/>
              </a:ext>
            </a:extLst>
          </p:cNvPr>
          <p:cNvPicPr>
            <a:picLocks noChangeAspect="1"/>
          </p:cNvPicPr>
          <p:nvPr/>
        </p:nvPicPr>
        <p:blipFill>
          <a:blip r:embed="rId3"/>
          <a:stretch>
            <a:fillRect/>
          </a:stretch>
        </p:blipFill>
        <p:spPr>
          <a:xfrm>
            <a:off x="16418396" y="1911914"/>
            <a:ext cx="1762125" cy="1809750"/>
          </a:xfrm>
          <a:prstGeom prst="rect">
            <a:avLst/>
          </a:prstGeom>
        </p:spPr>
      </p:pic>
    </p:spTree>
    <p:extLst>
      <p:ext uri="{BB962C8B-B14F-4D97-AF65-F5344CB8AC3E}">
        <p14:creationId xmlns:p14="http://schemas.microsoft.com/office/powerpoint/2010/main" val="238570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a:t>
            </a:r>
            <a:r>
              <a:rPr lang="pl-PL" sz="4800" b="1" dirty="0">
                <a:solidFill>
                  <a:schemeClr val="tx1"/>
                </a:solidFill>
                <a:latin typeface="+mn-lt"/>
                <a:ea typeface="Helvetica Neue"/>
                <a:cs typeface="Helvetica Neue"/>
                <a:sym typeface="Helvetica Neue"/>
              </a:rPr>
              <a:t>Zdravlje i dobrobit u digitalnom dobu</a:t>
            </a:r>
            <a:endParaRPr lang="hr-H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Zdravlje</a:t>
            </a:r>
            <a:r>
              <a:rPr lang="en-US" sz="2800" b="1" dirty="0">
                <a:solidFill>
                  <a:srgbClr val="00CCFF"/>
                </a:solidFill>
                <a:latin typeface="+mn-lt"/>
                <a:ea typeface="Helvetica Neue"/>
                <a:cs typeface="Helvetica Neue"/>
                <a:sym typeface="Helvetica Neue"/>
              </a:rPr>
              <a:t> i </a:t>
            </a:r>
            <a:r>
              <a:rPr lang="en-US" sz="2800" b="1" dirty="0" err="1">
                <a:solidFill>
                  <a:srgbClr val="00CCFF"/>
                </a:solidFill>
                <a:latin typeface="+mn-lt"/>
                <a:ea typeface="Helvetica Neue"/>
                <a:cs typeface="Helvetica Neue"/>
                <a:sym typeface="Helvetica Neue"/>
              </a:rPr>
              <a:t>digitalni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alati</a:t>
            </a:r>
            <a:endParaRPr lang="es-ES" dirty="0">
              <a:solidFill>
                <a:srgbClr val="00CCFF"/>
              </a:solidFill>
              <a:latin typeface="+mn-lt"/>
            </a:endParaRPr>
          </a:p>
        </p:txBody>
      </p:sp>
      <p:sp>
        <p:nvSpPr>
          <p:cNvPr id="120" name="Google Shape;120;p6"/>
          <p:cNvSpPr txBox="1"/>
          <p:nvPr/>
        </p:nvSpPr>
        <p:spPr>
          <a:xfrm>
            <a:off x="1295399" y="4024780"/>
            <a:ext cx="15534503" cy="54783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Upravljanje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lijekovima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Mobilne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aplikacije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pametni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organizatori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tableta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pomoći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upravljanju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lijekovima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pružanjem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podsjetnika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uzimanje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tableta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praćenjem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rasporeda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uzimanja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lijekova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pružanjem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upozorenja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ponovno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punjenje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recept</a:t>
            </a:r>
            <a:r>
              <a:rPr lang="en-US" sz="2400" dirty="0">
                <a:solidFill>
                  <a:schemeClr val="dk1"/>
                </a:solidFill>
                <a:latin typeface="+mn-lt"/>
                <a:ea typeface="Helvetica Neue"/>
                <a:cs typeface="Helvetica Neue"/>
                <a:sym typeface="Helvetica Neue"/>
              </a:rPr>
              <a:t>. Ova </a:t>
            </a:r>
            <a:r>
              <a:rPr lang="en-US" sz="2400" dirty="0" err="1">
                <a:solidFill>
                  <a:schemeClr val="dk1"/>
                </a:solidFill>
                <a:latin typeface="+mn-lt"/>
                <a:ea typeface="Helvetica Neue"/>
                <a:cs typeface="Helvetica Neue"/>
                <a:sym typeface="Helvetica Neue"/>
              </a:rPr>
              <a:t>tehnologija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spriječiti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propuštene</a:t>
            </a:r>
            <a:r>
              <a:rPr lang="en-US" sz="2400" dirty="0">
                <a:solidFill>
                  <a:schemeClr val="dk1"/>
                </a:solidFill>
                <a:latin typeface="+mn-lt"/>
                <a:ea typeface="Helvetica Neue"/>
                <a:cs typeface="Helvetica Neue"/>
                <a:sym typeface="Helvetica Neue"/>
              </a:rPr>
              <a:t> doze i </a:t>
            </a:r>
            <a:r>
              <a:rPr lang="en-US" sz="2400" dirty="0" err="1">
                <a:solidFill>
                  <a:schemeClr val="dk1"/>
                </a:solidFill>
                <a:latin typeface="+mn-lt"/>
                <a:ea typeface="Helvetica Neue"/>
                <a:cs typeface="Helvetica Neue"/>
                <a:sym typeface="Helvetica Neue"/>
              </a:rPr>
              <a:t>potaknuti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pridržavanje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režima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uzimanja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lijekova</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33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Podrška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mentalno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aplikacije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mentalno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zdravlje</a:t>
            </a:r>
            <a:r>
              <a:rPr lang="en-US" sz="2400" dirty="0">
                <a:solidFill>
                  <a:schemeClr val="dk1"/>
                </a:solidFill>
                <a:latin typeface="+mn-lt"/>
                <a:ea typeface="Helvetica Neue"/>
                <a:cs typeface="Helvetica Neue"/>
                <a:sym typeface="Helvetica Neue"/>
              </a:rPr>
              <a:t> i online </a:t>
            </a:r>
            <a:r>
              <a:rPr lang="en-US" sz="2400" dirty="0" err="1">
                <a:solidFill>
                  <a:schemeClr val="dk1"/>
                </a:solidFill>
                <a:latin typeface="+mn-lt"/>
                <a:ea typeface="Helvetica Neue"/>
                <a:cs typeface="Helvetica Neue"/>
                <a:sym typeface="Helvetica Neue"/>
              </a:rPr>
              <a:t>platforme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resurse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upravljanje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stresom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tjeskobom</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depresijom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uključivati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vođenu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meditaciju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vježbe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disanja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praćenje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raspoloženja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terapijske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sesije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provode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putem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platformi</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33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Upravljanje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zapisima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zapisi</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portali</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pacijente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omogućuju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pristup</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upravljanje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povijesti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bolesti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rezultatima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testova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rasporedima</a:t>
            </a:r>
            <a:r>
              <a:rPr lang="en-US" sz="2400" dirty="0">
                <a:solidFill>
                  <a:schemeClr val="dk1"/>
                </a:solidFill>
                <a:latin typeface="+mn-lt"/>
                <a:ea typeface="Helvetica Neue"/>
                <a:cs typeface="Helvetica Neue"/>
                <a:sym typeface="Helvetica Neue"/>
              </a:rPr>
              <a:t> termina. Time se </a:t>
            </a:r>
            <a:r>
              <a:rPr lang="en-US" sz="2400" dirty="0" err="1">
                <a:solidFill>
                  <a:schemeClr val="dk1"/>
                </a:solidFill>
                <a:latin typeface="+mn-lt"/>
                <a:ea typeface="Helvetica Neue"/>
                <a:cs typeface="Helvetica Neue"/>
                <a:sym typeface="Helvetica Neue"/>
              </a:rPr>
              <a:t>pojednostavljuje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komunikacija</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pružateljima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osigurava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kontinuitet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skrbi</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33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Podrška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motivacija</a:t>
            </a:r>
            <a:r>
              <a:rPr lang="en-US" sz="2400" dirty="0">
                <a:solidFill>
                  <a:schemeClr val="dk1"/>
                </a:solidFill>
                <a:latin typeface="+mn-lt"/>
                <a:ea typeface="Helvetica Neue"/>
                <a:cs typeface="Helvetica Neue"/>
                <a:sym typeface="Helvetica Neue"/>
              </a:rPr>
              <a:t>: Online </a:t>
            </a:r>
            <a:r>
              <a:rPr lang="en-US" sz="2400" dirty="0" err="1">
                <a:solidFill>
                  <a:schemeClr val="dk1"/>
                </a:solidFill>
                <a:latin typeface="+mn-lt"/>
                <a:ea typeface="Helvetica Neue"/>
                <a:cs typeface="Helvetica Neue"/>
                <a:sym typeface="Helvetica Neue"/>
              </a:rPr>
              <a:t>zajednice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platforme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društvenih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posvećene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zdravlju</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dobrobiti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podršku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motivaciju</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ohrabrenje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Povezivanje</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istomišljenicima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potaknuti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osjećaj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zajedništva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pomoći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ostanete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odgovorni</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ciljeve</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9767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96746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 </a:t>
            </a:r>
            <a:r>
              <a:rPr lang="pl-PL" sz="4800" b="1" dirty="0">
                <a:solidFill>
                  <a:schemeClr val="tx1"/>
                </a:solidFill>
                <a:latin typeface="+mn-lt"/>
                <a:ea typeface="Helvetica Neue"/>
                <a:cs typeface="Helvetica Neue"/>
                <a:sym typeface="Helvetica Neue"/>
              </a:rPr>
              <a:t>Zdravlje i dobrobit u digitalnom dobu</a:t>
            </a:r>
            <a:endParaRPr lang="hr-HR" dirty="0">
              <a:solidFill>
                <a:schemeClr val="tx1"/>
              </a:solidFill>
              <a:latin typeface="+mn-lt"/>
            </a:endParaRPr>
          </a:p>
        </p:txBody>
      </p:sp>
      <p:sp>
        <p:nvSpPr>
          <p:cNvPr id="119" name="Google Shape;119;p6"/>
          <p:cNvSpPr txBox="1"/>
          <p:nvPr/>
        </p:nvSpPr>
        <p:spPr>
          <a:xfrm>
            <a:off x="1295399" y="3390900"/>
            <a:ext cx="146695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Zdravlje</a:t>
            </a:r>
            <a:r>
              <a:rPr lang="en-US" sz="2800" b="1" dirty="0">
                <a:solidFill>
                  <a:srgbClr val="00CCFF"/>
                </a:solidFill>
                <a:latin typeface="+mn-lt"/>
                <a:ea typeface="Helvetica Neue"/>
                <a:cs typeface="Helvetica Neue"/>
                <a:sym typeface="Helvetica Neue"/>
              </a:rPr>
              <a:t> i </a:t>
            </a:r>
            <a:r>
              <a:rPr lang="en-US" sz="2800" b="1" dirty="0" err="1">
                <a:solidFill>
                  <a:srgbClr val="00CCFF"/>
                </a:solidFill>
                <a:latin typeface="+mn-lt"/>
                <a:ea typeface="Helvetica Neue"/>
                <a:cs typeface="Helvetica Neue"/>
                <a:sym typeface="Helvetica Neue"/>
              </a:rPr>
              <a:t>digitalni</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alati</a:t>
            </a:r>
            <a:endParaRPr lang="es-ES" dirty="0">
              <a:solidFill>
                <a:srgbClr val="00CCFF"/>
              </a:solidFill>
              <a:latin typeface="+mn-lt"/>
            </a:endParaRPr>
          </a:p>
        </p:txBody>
      </p:sp>
      <p:sp>
        <p:nvSpPr>
          <p:cNvPr id="120" name="Google Shape;120;p6"/>
          <p:cNvSpPr txBox="1"/>
          <p:nvPr/>
        </p:nvSpPr>
        <p:spPr>
          <a:xfrm>
            <a:off x="1295399" y="4024780"/>
            <a:ext cx="15534503" cy="326239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33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Praćenje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analiza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omogućuje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praćenje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analizu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tijekom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vremena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krvnog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tlaka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razine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glukoze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krvi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težine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Praćenjem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trendova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obrazaca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identificirati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područja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poboljšanje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napraviti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potrebne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prilagodbe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optimizirali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zdravlje</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33CCFF"/>
              </a:buClr>
              <a:buFont typeface="Arial" panose="020B0604020202020204" pitchFamily="34" charset="0"/>
              <a:buChar char="•"/>
            </a:pP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33CCFF"/>
              </a:buClr>
              <a:buFont typeface="Arial" panose="020B0604020202020204" pitchFamily="34" charset="0"/>
              <a:buChar char="•"/>
            </a:pPr>
            <a:r>
              <a:rPr lang="en-US" sz="2400" dirty="0" err="1">
                <a:solidFill>
                  <a:schemeClr val="dk1"/>
                </a:solidFill>
                <a:latin typeface="+mn-lt"/>
                <a:ea typeface="Helvetica Neue"/>
                <a:cs typeface="Helvetica Neue"/>
                <a:sym typeface="Helvetica Neue"/>
              </a:rPr>
              <a:t>Upamtite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vrijedan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alat</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podršci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ju</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koristiti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mudro</a:t>
            </a:r>
            <a:r>
              <a:rPr lang="en-US" sz="2400" dirty="0">
                <a:solidFill>
                  <a:schemeClr val="dk1"/>
                </a:solidFill>
                <a:latin typeface="+mn-lt"/>
                <a:ea typeface="Helvetica Neue"/>
                <a:cs typeface="Helvetica Neue"/>
                <a:sym typeface="Helvetica Neue"/>
              </a:rPr>
              <a:t> i u </a:t>
            </a:r>
            <a:r>
              <a:rPr lang="en-US" sz="2400" dirty="0" err="1">
                <a:solidFill>
                  <a:schemeClr val="dk1"/>
                </a:solidFill>
                <a:latin typeface="+mn-lt"/>
                <a:ea typeface="Helvetica Neue"/>
                <a:cs typeface="Helvetica Neue"/>
                <a:sym typeface="Helvetica Neue"/>
              </a:rPr>
              <a:t>kombinaciji</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profesionalnim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medicinskim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savjetima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Uvijek</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posavjetujte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radnicima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točnu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dijagnozu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preporuke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liječenje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personalizirane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upute</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endParaRPr lang="hr-HR" dirty="0">
              <a:latin typeface="+mn-lt"/>
            </a:endParaRPr>
          </a:p>
        </p:txBody>
      </p:sp>
    </p:spTree>
    <p:extLst>
      <p:ext uri="{BB962C8B-B14F-4D97-AF65-F5344CB8AC3E}">
        <p14:creationId xmlns:p14="http://schemas.microsoft.com/office/powerpoint/2010/main" val="234407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03445" y="400516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lvl="0" indent="0">
              <a:buClr>
                <a:schemeClr val="dk1"/>
              </a:buClr>
              <a:buNone/>
            </a:pPr>
            <a:r>
              <a:rPr lang="hr-HR" sz="2000" dirty="0">
                <a:solidFill>
                  <a:schemeClr val="dk1"/>
                </a:solidFill>
                <a:latin typeface="+mn-lt"/>
              </a:rPr>
              <a:t>Što je društveni inženjering? </a:t>
            </a:r>
          </a:p>
          <a:p>
            <a:pPr marL="457200" lvl="0" indent="-457200">
              <a:buClr>
                <a:schemeClr val="dk1"/>
              </a:buClr>
              <a:buFont typeface="+mj-lt"/>
              <a:buAutoNum type="alphaLcParenR"/>
            </a:pPr>
            <a:r>
              <a:rPr lang="hr-HR" sz="2000" dirty="0">
                <a:solidFill>
                  <a:schemeClr val="dk1"/>
                </a:solidFill>
                <a:latin typeface="+mn-lt"/>
              </a:rPr>
              <a:t>Tehnika koju koriste kibernetički kriminalci.</a:t>
            </a:r>
          </a:p>
          <a:p>
            <a:pPr marL="457200" lvl="0" indent="-457200">
              <a:buClr>
                <a:schemeClr val="dk1"/>
              </a:buClr>
              <a:buFont typeface="+mj-lt"/>
              <a:buAutoNum type="alphaLcParenR"/>
            </a:pPr>
            <a:r>
              <a:rPr lang="hr-HR" sz="2000" dirty="0">
                <a:solidFill>
                  <a:schemeClr val="dk1"/>
                </a:solidFill>
                <a:latin typeface="+mn-lt"/>
              </a:rPr>
              <a:t>Proučavanje ljudskog ponašanja.</a:t>
            </a:r>
          </a:p>
          <a:p>
            <a:pPr marL="457200" lvl="0" indent="-457200">
              <a:buClr>
                <a:schemeClr val="dk1"/>
              </a:buClr>
              <a:buFont typeface="+mj-lt"/>
              <a:buAutoNum type="alphaLcParenR"/>
            </a:pPr>
            <a:r>
              <a:rPr lang="hr-HR" sz="2000" dirty="0">
                <a:solidFill>
                  <a:schemeClr val="dk1"/>
                </a:solidFill>
                <a:latin typeface="+mn-lt"/>
              </a:rPr>
              <a:t>Alat za sigurno pregledavanje. </a:t>
            </a:r>
          </a:p>
          <a:p>
            <a:pPr marL="457200" lvl="0" indent="-457200">
              <a:buClr>
                <a:schemeClr val="dk1"/>
              </a:buClr>
              <a:buFont typeface="+mj-lt"/>
              <a:buAutoNum type="alphaLcParenR"/>
            </a:pPr>
            <a:r>
              <a:rPr lang="hr-HR" sz="2000" dirty="0">
                <a:solidFill>
                  <a:schemeClr val="dk1"/>
                </a:solidFill>
                <a:latin typeface="+mn-lt"/>
              </a:rPr>
              <a:t>Vrsta računalnog virusa.</a:t>
            </a:r>
            <a:endParaRPr sz="2000" dirty="0">
              <a:solidFill>
                <a:schemeClr val="dk1"/>
              </a:solidFill>
              <a:latin typeface="+mn-lt"/>
              <a:sym typeface="Calibri"/>
            </a:endParaRPr>
          </a:p>
        </p:txBody>
      </p:sp>
      <p:sp>
        <p:nvSpPr>
          <p:cNvPr id="188" name="Google Shape;188;p11"/>
          <p:cNvSpPr/>
          <p:nvPr/>
        </p:nvSpPr>
        <p:spPr>
          <a:xfrm>
            <a:off x="8203445" y="1492597"/>
            <a:ext cx="589703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1" name="Google Shape;191;p11"/>
          <p:cNvSpPr txBox="1"/>
          <p:nvPr/>
        </p:nvSpPr>
        <p:spPr>
          <a:xfrm>
            <a:off x="1726734" y="1216281"/>
            <a:ext cx="651616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Provjerite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svoje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znanje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327145" y="2675437"/>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Molimo</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odgovorite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na</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sljedeća</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pitanja</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grpSp>
        <p:nvGrpSpPr>
          <p:cNvPr id="193" name="Google Shape;193;p11"/>
          <p:cNvGrpSpPr/>
          <p:nvPr/>
        </p:nvGrpSpPr>
        <p:grpSpPr>
          <a:xfrm>
            <a:off x="1476727" y="1598010"/>
            <a:ext cx="7016177" cy="3997327"/>
            <a:chOff x="-1349778" y="6090905"/>
            <a:chExt cx="8251891" cy="3997327"/>
          </a:xfrm>
        </p:grpSpPr>
        <p:sp>
          <p:nvSpPr>
            <p:cNvPr id="194" name="Google Shape;194;p11"/>
            <p:cNvSpPr/>
            <p:nvPr/>
          </p:nvSpPr>
          <p:spPr>
            <a:xfrm>
              <a:off x="-1349778" y="7779908"/>
              <a:ext cx="7353615"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336092" y="6090905"/>
              <a:ext cx="656602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203445" y="6181632"/>
            <a:ext cx="8168096" cy="2612771"/>
            <a:chOff x="7975626" y="4567276"/>
            <a:chExt cx="6154757" cy="2612771"/>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099585" y="4567276"/>
              <a:ext cx="5941311" cy="2554505"/>
            </a:xfrm>
            <a:prstGeom prst="rect">
              <a:avLst/>
            </a:prstGeom>
            <a:noFill/>
            <a:ln>
              <a:noFill/>
            </a:ln>
          </p:spPr>
          <p:txBody>
            <a:bodyPr spcFirstLastPara="1" wrap="square" lIns="91425" tIns="45700" rIns="91425" bIns="45700" anchor="t" anchorCtr="0">
              <a:spAutoFit/>
            </a:bodyPr>
            <a:lstStyle/>
            <a:p>
              <a:pPr>
                <a:buClr>
                  <a:schemeClr val="dk1"/>
                </a:buClr>
                <a:buSzPts val="2400"/>
              </a:pPr>
              <a:endParaRPr lang="en-US" sz="2000" dirty="0">
                <a:solidFill>
                  <a:schemeClr val="dk1"/>
                </a:solidFill>
                <a:latin typeface="+mn-lt"/>
                <a:sym typeface="Helvetica Neue"/>
              </a:endParaRPr>
            </a:p>
            <a:p>
              <a:pPr>
                <a:buClr>
                  <a:schemeClr val="dk1"/>
                </a:buClr>
                <a:buSzPts val="2400"/>
              </a:pPr>
              <a:r>
                <a:rPr lang="en-US" sz="2000" dirty="0" err="1">
                  <a:solidFill>
                    <a:schemeClr val="dk1"/>
                  </a:solidFill>
                  <a:latin typeface="+mn-lt"/>
                  <a:sym typeface="Helvetica Neue"/>
                </a:rPr>
                <a:t>Koje</a:t>
              </a:r>
              <a:r>
                <a:rPr lang="en-US" sz="2000" dirty="0">
                  <a:solidFill>
                    <a:schemeClr val="dk1"/>
                  </a:solidFill>
                  <a:latin typeface="+mn-lt"/>
                  <a:sym typeface="Helvetica Neue"/>
                </a:rPr>
                <a:t> </a:t>
              </a:r>
              <a:r>
                <a:rPr lang="en-US" sz="2000" dirty="0" err="1">
                  <a:solidFill>
                    <a:schemeClr val="dk1"/>
                  </a:solidFill>
                  <a:latin typeface="+mn-lt"/>
                  <a:sym typeface="Helvetica Neue"/>
                </a:rPr>
                <a:t>su</a:t>
              </a:r>
              <a:r>
                <a:rPr lang="en-US" sz="2000" dirty="0">
                  <a:solidFill>
                    <a:schemeClr val="dk1"/>
                  </a:solidFill>
                  <a:latin typeface="+mn-lt"/>
                  <a:sym typeface="Helvetica Neue"/>
                </a:rPr>
                <a:t> </a:t>
              </a:r>
              <a:r>
                <a:rPr lang="en-US" sz="2000" dirty="0" err="1">
                  <a:solidFill>
                    <a:schemeClr val="dk1"/>
                  </a:solidFill>
                  <a:latin typeface="+mn-lt"/>
                  <a:sym typeface="Helvetica Neue"/>
                </a:rPr>
                <a:t>neke</a:t>
              </a:r>
              <a:r>
                <a:rPr lang="en-US" sz="2000" dirty="0">
                  <a:solidFill>
                    <a:schemeClr val="dk1"/>
                  </a:solidFill>
                  <a:latin typeface="+mn-lt"/>
                  <a:sym typeface="Helvetica Neue"/>
                </a:rPr>
                <a:t> </a:t>
              </a:r>
              <a:r>
                <a:rPr lang="en-US" sz="2000" dirty="0" err="1">
                  <a:solidFill>
                    <a:schemeClr val="dk1"/>
                  </a:solidFill>
                  <a:latin typeface="+mn-lt"/>
                  <a:sym typeface="Helvetica Neue"/>
                </a:rPr>
                <a:t>strategije</a:t>
              </a:r>
              <a:r>
                <a:rPr lang="en-US" sz="2000" dirty="0">
                  <a:solidFill>
                    <a:schemeClr val="dk1"/>
                  </a:solidFill>
                  <a:latin typeface="+mn-lt"/>
                  <a:sym typeface="Helvetica Neue"/>
                </a:rPr>
                <a:t> za </a:t>
              </a:r>
              <a:r>
                <a:rPr lang="en-US" sz="2000" dirty="0" err="1">
                  <a:solidFill>
                    <a:schemeClr val="dk1"/>
                  </a:solidFill>
                  <a:latin typeface="+mn-lt"/>
                  <a:sym typeface="Helvetica Neue"/>
                </a:rPr>
                <a:t>ublažavanje</a:t>
              </a:r>
              <a:r>
                <a:rPr lang="en-US" sz="2000" dirty="0">
                  <a:solidFill>
                    <a:schemeClr val="dk1"/>
                  </a:solidFill>
                  <a:latin typeface="+mn-lt"/>
                  <a:sym typeface="Helvetica Neue"/>
                </a:rPr>
                <a:t> </a:t>
              </a:r>
              <a:r>
                <a:rPr lang="en-US" sz="2000" dirty="0" err="1">
                  <a:solidFill>
                    <a:schemeClr val="dk1"/>
                  </a:solidFill>
                  <a:latin typeface="+mn-lt"/>
                  <a:sym typeface="Helvetica Neue"/>
                </a:rPr>
                <a:t>rizika</a:t>
              </a:r>
              <a:r>
                <a:rPr lang="en-US" sz="2000" dirty="0">
                  <a:solidFill>
                    <a:schemeClr val="dk1"/>
                  </a:solidFill>
                  <a:latin typeface="+mn-lt"/>
                  <a:sym typeface="Helvetica Neue"/>
                </a:rPr>
                <a:t> od </a:t>
              </a:r>
              <a:r>
                <a:rPr lang="en-US" sz="2000" dirty="0" err="1">
                  <a:solidFill>
                    <a:schemeClr val="dk1"/>
                  </a:solidFill>
                  <a:latin typeface="+mn-lt"/>
                  <a:sym typeface="Helvetica Neue"/>
                </a:rPr>
                <a:t>prekomjernog</a:t>
              </a:r>
              <a:r>
                <a:rPr lang="en-US" sz="2000" dirty="0">
                  <a:solidFill>
                    <a:schemeClr val="dk1"/>
                  </a:solidFill>
                  <a:latin typeface="+mn-lt"/>
                  <a:sym typeface="Helvetica Neue"/>
                </a:rPr>
                <a:t> </a:t>
              </a:r>
              <a:r>
                <a:rPr lang="en-US" sz="2000" dirty="0" err="1">
                  <a:solidFill>
                    <a:schemeClr val="dk1"/>
                  </a:solidFill>
                  <a:latin typeface="+mn-lt"/>
                  <a:sym typeface="Helvetica Neue"/>
                </a:rPr>
                <a:t>vremena</a:t>
              </a:r>
              <a:r>
                <a:rPr lang="en-US" sz="2000" dirty="0">
                  <a:solidFill>
                    <a:schemeClr val="dk1"/>
                  </a:solidFill>
                  <a:latin typeface="+mn-lt"/>
                  <a:sym typeface="Helvetica Neue"/>
                </a:rPr>
                <a:t> </a:t>
              </a:r>
              <a:r>
                <a:rPr lang="en-US" sz="2000" dirty="0" err="1">
                  <a:solidFill>
                    <a:schemeClr val="dk1"/>
                  </a:solidFill>
                  <a:latin typeface="+mn-lt"/>
                  <a:sym typeface="Helvetica Neue"/>
                </a:rPr>
                <a:t>provedenog</a:t>
              </a:r>
              <a:r>
                <a:rPr lang="en-US" sz="2000" dirty="0">
                  <a:solidFill>
                    <a:schemeClr val="dk1"/>
                  </a:solidFill>
                  <a:latin typeface="+mn-lt"/>
                  <a:sym typeface="Helvetica Neue"/>
                </a:rPr>
                <a:t> </a:t>
              </a:r>
              <a:r>
                <a:rPr lang="en-US" sz="2000" dirty="0" err="1">
                  <a:solidFill>
                    <a:schemeClr val="dk1"/>
                  </a:solidFill>
                  <a:latin typeface="+mn-lt"/>
                  <a:sym typeface="Helvetica Neue"/>
                </a:rPr>
                <a:t>ispred</a:t>
              </a:r>
              <a:r>
                <a:rPr lang="en-US" sz="2000" dirty="0">
                  <a:solidFill>
                    <a:schemeClr val="dk1"/>
                  </a:solidFill>
                  <a:latin typeface="+mn-lt"/>
                  <a:sym typeface="Helvetica Neue"/>
                </a:rPr>
                <a:t> </a:t>
              </a:r>
              <a:r>
                <a:rPr lang="en-US" sz="2000" dirty="0" err="1">
                  <a:solidFill>
                    <a:schemeClr val="dk1"/>
                  </a:solidFill>
                  <a:latin typeface="+mn-lt"/>
                  <a:sym typeface="Helvetica Neue"/>
                </a:rPr>
                <a:t>ekrana</a:t>
              </a:r>
              <a:r>
                <a:rPr lang="en-US" sz="2000" dirty="0">
                  <a:solidFill>
                    <a:schemeClr val="dk1"/>
                  </a:solidFill>
                  <a:latin typeface="+mn-lt"/>
                  <a:sym typeface="Helvetica Neue"/>
                </a:rPr>
                <a:t>?</a:t>
              </a:r>
            </a:p>
            <a:p>
              <a:pPr marL="457200" indent="-457200">
                <a:buClr>
                  <a:schemeClr val="dk1"/>
                </a:buClr>
                <a:buSzPts val="2400"/>
                <a:buFont typeface="+mj-lt"/>
                <a:buAutoNum type="alphaLcParenR"/>
              </a:pPr>
              <a:r>
                <a:rPr lang="en-US" sz="2000" dirty="0" err="1">
                  <a:solidFill>
                    <a:schemeClr val="dk1"/>
                  </a:solidFill>
                  <a:latin typeface="+mn-lt"/>
                  <a:sym typeface="Helvetica Neue"/>
                </a:rPr>
                <a:t>Postavljanje</a:t>
              </a:r>
              <a:r>
                <a:rPr lang="en-US" sz="2000" dirty="0">
                  <a:solidFill>
                    <a:schemeClr val="dk1"/>
                  </a:solidFill>
                  <a:latin typeface="+mn-lt"/>
                  <a:sym typeface="Helvetica Neue"/>
                </a:rPr>
                <a:t> </a:t>
              </a:r>
              <a:r>
                <a:rPr lang="en-US" sz="2000" dirty="0" err="1">
                  <a:solidFill>
                    <a:schemeClr val="dk1"/>
                  </a:solidFill>
                  <a:latin typeface="+mn-lt"/>
                  <a:sym typeface="Helvetica Neue"/>
                </a:rPr>
                <a:t>ograničenja</a:t>
              </a:r>
              <a:r>
                <a:rPr lang="en-US" sz="2000" dirty="0">
                  <a:solidFill>
                    <a:schemeClr val="dk1"/>
                  </a:solidFill>
                  <a:latin typeface="+mn-lt"/>
                  <a:sym typeface="Helvetica Neue"/>
                </a:rPr>
                <a:t> </a:t>
              </a:r>
              <a:r>
                <a:rPr lang="en-US" sz="2000" dirty="0" err="1">
                  <a:solidFill>
                    <a:schemeClr val="dk1"/>
                  </a:solidFill>
                  <a:latin typeface="+mn-lt"/>
                  <a:sym typeface="Helvetica Neue"/>
                </a:rPr>
                <a:t>vremena</a:t>
              </a:r>
              <a:r>
                <a:rPr lang="en-US" sz="2000" dirty="0">
                  <a:solidFill>
                    <a:schemeClr val="dk1"/>
                  </a:solidFill>
                  <a:latin typeface="+mn-lt"/>
                  <a:sym typeface="Helvetica Neue"/>
                </a:rPr>
                <a:t> </a:t>
              </a:r>
              <a:r>
                <a:rPr lang="en-US" sz="2000" dirty="0" err="1">
                  <a:solidFill>
                    <a:schemeClr val="dk1"/>
                  </a:solidFill>
                  <a:latin typeface="+mn-lt"/>
                  <a:sym typeface="Helvetica Neue"/>
                </a:rPr>
                <a:t>ispred</a:t>
              </a:r>
              <a:r>
                <a:rPr lang="en-US" sz="2000" dirty="0">
                  <a:solidFill>
                    <a:schemeClr val="dk1"/>
                  </a:solidFill>
                  <a:latin typeface="+mn-lt"/>
                  <a:sym typeface="Helvetica Neue"/>
                </a:rPr>
                <a:t> </a:t>
              </a:r>
              <a:r>
                <a:rPr lang="en-US" sz="2000" dirty="0" err="1">
                  <a:solidFill>
                    <a:schemeClr val="dk1"/>
                  </a:solidFill>
                  <a:latin typeface="+mn-lt"/>
                  <a:sym typeface="Helvetica Neue"/>
                </a:rPr>
                <a:t>ekrana</a:t>
              </a:r>
              <a:r>
                <a:rPr lang="en-US" sz="2000" dirty="0">
                  <a:solidFill>
                    <a:schemeClr val="dk1"/>
                  </a:solidFill>
                  <a:latin typeface="+mn-lt"/>
                  <a:sym typeface="Helvetica Neue"/>
                </a:rPr>
                <a:t> i </a:t>
              </a:r>
              <a:r>
                <a:rPr lang="en-US" sz="2000" dirty="0" err="1">
                  <a:solidFill>
                    <a:schemeClr val="dk1"/>
                  </a:solidFill>
                  <a:latin typeface="+mn-lt"/>
                  <a:sym typeface="Helvetica Neue"/>
                </a:rPr>
                <a:t>pravljenje</a:t>
              </a:r>
              <a:r>
                <a:rPr lang="en-US" sz="2000" dirty="0">
                  <a:solidFill>
                    <a:schemeClr val="dk1"/>
                  </a:solidFill>
                  <a:latin typeface="+mn-lt"/>
                  <a:sym typeface="Helvetica Neue"/>
                </a:rPr>
                <a:t> </a:t>
              </a:r>
              <a:r>
                <a:rPr lang="en-US" sz="2000" dirty="0" err="1">
                  <a:solidFill>
                    <a:schemeClr val="dk1"/>
                  </a:solidFill>
                  <a:latin typeface="+mn-lt"/>
                  <a:sym typeface="Helvetica Neue"/>
                </a:rPr>
                <a:t>redovitih</a:t>
              </a:r>
              <a:r>
                <a:rPr lang="en-US" sz="2000" dirty="0">
                  <a:solidFill>
                    <a:schemeClr val="dk1"/>
                  </a:solidFill>
                  <a:latin typeface="+mn-lt"/>
                  <a:sym typeface="Helvetica Neue"/>
                </a:rPr>
                <a:t> </a:t>
              </a:r>
              <a:r>
                <a:rPr lang="en-US" sz="2000" dirty="0" err="1">
                  <a:solidFill>
                    <a:schemeClr val="dk1"/>
                  </a:solidFill>
                  <a:latin typeface="+mn-lt"/>
                  <a:sym typeface="Helvetica Neue"/>
                </a:rPr>
                <a:t>pauza</a:t>
              </a:r>
              <a:r>
                <a:rPr lang="en-US" sz="2000" dirty="0">
                  <a:solidFill>
                    <a:schemeClr val="dk1"/>
                  </a:solidFill>
                  <a:latin typeface="+mn-lt"/>
                  <a:sym typeface="Helvetica Neue"/>
                </a:rPr>
                <a:t>.</a:t>
              </a:r>
            </a:p>
            <a:p>
              <a:pPr marL="457200" indent="-457200">
                <a:buClr>
                  <a:schemeClr val="dk1"/>
                </a:buClr>
                <a:buSzPts val="2400"/>
                <a:buFont typeface="+mj-lt"/>
                <a:buAutoNum type="alphaLcParenR"/>
              </a:pPr>
              <a:r>
                <a:rPr lang="en-US" sz="2000" dirty="0" err="1">
                  <a:solidFill>
                    <a:schemeClr val="dk1"/>
                  </a:solidFill>
                  <a:latin typeface="+mn-lt"/>
                  <a:sym typeface="Helvetica Neue"/>
                </a:rPr>
                <a:t>Sve</a:t>
              </a:r>
              <a:r>
                <a:rPr lang="en-US" sz="2000" dirty="0">
                  <a:solidFill>
                    <a:schemeClr val="dk1"/>
                  </a:solidFill>
                  <a:latin typeface="+mn-lt"/>
                  <a:sym typeface="Helvetica Neue"/>
                </a:rPr>
                <a:t> </a:t>
              </a:r>
              <a:r>
                <a:rPr lang="en-US" sz="2000" dirty="0" err="1">
                  <a:solidFill>
                    <a:schemeClr val="dk1"/>
                  </a:solidFill>
                  <a:latin typeface="+mn-lt"/>
                  <a:sym typeface="Helvetica Neue"/>
                </a:rPr>
                <a:t>veća</a:t>
              </a:r>
              <a:r>
                <a:rPr lang="en-US" sz="2000" dirty="0">
                  <a:solidFill>
                    <a:schemeClr val="dk1"/>
                  </a:solidFill>
                  <a:latin typeface="+mn-lt"/>
                  <a:sym typeface="Helvetica Neue"/>
                </a:rPr>
                <a:t> </a:t>
              </a:r>
              <a:r>
                <a:rPr lang="en-US" sz="2000" dirty="0" err="1">
                  <a:solidFill>
                    <a:schemeClr val="dk1"/>
                  </a:solidFill>
                  <a:latin typeface="+mn-lt"/>
                  <a:sym typeface="Helvetica Neue"/>
                </a:rPr>
                <a:t>uporaba</a:t>
              </a:r>
              <a:r>
                <a:rPr lang="en-US" sz="2000" dirty="0">
                  <a:solidFill>
                    <a:schemeClr val="dk1"/>
                  </a:solidFill>
                  <a:latin typeface="+mn-lt"/>
                  <a:sym typeface="Helvetica Neue"/>
                </a:rPr>
                <a:t> </a:t>
              </a:r>
              <a:r>
                <a:rPr lang="en-US" sz="2000" dirty="0" err="1">
                  <a:solidFill>
                    <a:schemeClr val="dk1"/>
                  </a:solidFill>
                  <a:latin typeface="+mn-lt"/>
                  <a:sym typeface="Helvetica Neue"/>
                </a:rPr>
                <a:t>tehnologije</a:t>
              </a:r>
              <a:r>
                <a:rPr lang="en-US" sz="2000" dirty="0">
                  <a:solidFill>
                    <a:schemeClr val="dk1"/>
                  </a:solidFill>
                  <a:latin typeface="+mn-lt"/>
                  <a:sym typeface="Helvetica Neue"/>
                </a:rPr>
                <a:t> za </a:t>
              </a:r>
              <a:r>
                <a:rPr lang="en-US" sz="2000" dirty="0" err="1">
                  <a:solidFill>
                    <a:schemeClr val="dk1"/>
                  </a:solidFill>
                  <a:latin typeface="+mn-lt"/>
                  <a:sym typeface="Helvetica Neue"/>
                </a:rPr>
                <a:t>bolje</a:t>
              </a:r>
              <a:r>
                <a:rPr lang="en-US" sz="2000" dirty="0">
                  <a:solidFill>
                    <a:schemeClr val="dk1"/>
                  </a:solidFill>
                  <a:latin typeface="+mn-lt"/>
                  <a:sym typeface="Helvetica Neue"/>
                </a:rPr>
                <a:t> </a:t>
              </a:r>
              <a:r>
                <a:rPr lang="en-US" sz="2000" dirty="0" err="1">
                  <a:solidFill>
                    <a:schemeClr val="dk1"/>
                  </a:solidFill>
                  <a:latin typeface="+mn-lt"/>
                  <a:sym typeface="Helvetica Neue"/>
                </a:rPr>
                <a:t>zdravlje</a:t>
              </a:r>
              <a:r>
                <a:rPr lang="en-US" sz="2000" dirty="0">
                  <a:solidFill>
                    <a:schemeClr val="dk1"/>
                  </a:solidFill>
                  <a:latin typeface="+mn-lt"/>
                  <a:sym typeface="Helvetica Neue"/>
                </a:rPr>
                <a:t>.</a:t>
              </a:r>
            </a:p>
            <a:p>
              <a:pPr marL="457200" indent="-457200">
                <a:buClr>
                  <a:schemeClr val="dk1"/>
                </a:buClr>
                <a:buSzPts val="2400"/>
                <a:buFont typeface="+mj-lt"/>
                <a:buAutoNum type="alphaLcParenR"/>
              </a:pPr>
              <a:r>
                <a:rPr lang="en-US" sz="2000" dirty="0" err="1">
                  <a:solidFill>
                    <a:schemeClr val="dk1"/>
                  </a:solidFill>
                  <a:latin typeface="+mn-lt"/>
                  <a:sym typeface="Helvetica Neue"/>
                </a:rPr>
                <a:t>Potpuno</a:t>
              </a:r>
              <a:r>
                <a:rPr lang="en-US" sz="2000" dirty="0">
                  <a:solidFill>
                    <a:schemeClr val="dk1"/>
                  </a:solidFill>
                  <a:latin typeface="+mn-lt"/>
                  <a:sym typeface="Helvetica Neue"/>
                </a:rPr>
                <a:t> </a:t>
              </a:r>
              <a:r>
                <a:rPr lang="en-US" sz="2000" dirty="0" err="1">
                  <a:solidFill>
                    <a:schemeClr val="dk1"/>
                  </a:solidFill>
                  <a:latin typeface="+mn-lt"/>
                  <a:sym typeface="Helvetica Neue"/>
                </a:rPr>
                <a:t>odspajanje</a:t>
              </a:r>
              <a:r>
                <a:rPr lang="en-US" sz="2000" dirty="0">
                  <a:solidFill>
                    <a:schemeClr val="dk1"/>
                  </a:solidFill>
                  <a:latin typeface="+mn-lt"/>
                  <a:sym typeface="Helvetica Neue"/>
                </a:rPr>
                <a:t> s </a:t>
              </a:r>
              <a:r>
                <a:rPr lang="en-US" sz="2000" dirty="0" err="1">
                  <a:solidFill>
                    <a:schemeClr val="dk1"/>
                  </a:solidFill>
                  <a:latin typeface="+mn-lt"/>
                  <a:sym typeface="Helvetica Neue"/>
                </a:rPr>
                <a:t>digitalnih</a:t>
              </a:r>
              <a:r>
                <a:rPr lang="en-US" sz="2000" dirty="0">
                  <a:solidFill>
                    <a:schemeClr val="dk1"/>
                  </a:solidFill>
                  <a:latin typeface="+mn-lt"/>
                  <a:sym typeface="Helvetica Neue"/>
                </a:rPr>
                <a:t> </a:t>
              </a:r>
              <a:r>
                <a:rPr lang="en-US" sz="2000" dirty="0" err="1">
                  <a:solidFill>
                    <a:schemeClr val="dk1"/>
                  </a:solidFill>
                  <a:latin typeface="+mn-lt"/>
                  <a:sym typeface="Helvetica Neue"/>
                </a:rPr>
                <a:t>uređaja</a:t>
              </a:r>
              <a:r>
                <a:rPr lang="en-US" sz="2000" dirty="0">
                  <a:solidFill>
                    <a:schemeClr val="dk1"/>
                  </a:solidFill>
                  <a:latin typeface="+mn-lt"/>
                  <a:sym typeface="Helvetica Neue"/>
                </a:rPr>
                <a:t>.</a:t>
              </a:r>
            </a:p>
            <a:p>
              <a:pPr marL="457200" indent="-457200">
                <a:buClr>
                  <a:schemeClr val="dk1"/>
                </a:buClr>
                <a:buSzPts val="2400"/>
                <a:buFont typeface="+mj-lt"/>
                <a:buAutoNum type="alphaLcParenR"/>
              </a:pPr>
              <a:r>
                <a:rPr lang="en-US" sz="2000" dirty="0" err="1">
                  <a:solidFill>
                    <a:schemeClr val="dk1"/>
                  </a:solidFill>
                  <a:latin typeface="+mn-lt"/>
                  <a:sym typeface="Helvetica Neue"/>
                </a:rPr>
                <a:t>Traženje</a:t>
              </a:r>
              <a:r>
                <a:rPr lang="en-US" sz="2000" dirty="0">
                  <a:solidFill>
                    <a:schemeClr val="dk1"/>
                  </a:solidFill>
                  <a:latin typeface="+mn-lt"/>
                  <a:sym typeface="Helvetica Neue"/>
                </a:rPr>
                <a:t> </a:t>
              </a:r>
              <a:r>
                <a:rPr lang="en-US" sz="2000" dirty="0" err="1">
                  <a:solidFill>
                    <a:schemeClr val="dk1"/>
                  </a:solidFill>
                  <a:latin typeface="+mn-lt"/>
                  <a:sym typeface="Helvetica Neue"/>
                </a:rPr>
                <a:t>podrške</a:t>
              </a:r>
              <a:r>
                <a:rPr lang="en-US" sz="2000" dirty="0">
                  <a:solidFill>
                    <a:schemeClr val="dk1"/>
                  </a:solidFill>
                  <a:latin typeface="+mn-lt"/>
                  <a:sym typeface="Helvetica Neue"/>
                </a:rPr>
                <a:t> i </a:t>
              </a:r>
              <a:r>
                <a:rPr lang="en-US" sz="2000" dirty="0" err="1">
                  <a:solidFill>
                    <a:schemeClr val="dk1"/>
                  </a:solidFill>
                  <a:latin typeface="+mn-lt"/>
                  <a:sym typeface="Helvetica Neue"/>
                </a:rPr>
                <a:t>odgovornosti</a:t>
              </a:r>
              <a:r>
                <a:rPr lang="en-US" sz="2000" dirty="0">
                  <a:solidFill>
                    <a:schemeClr val="dk1"/>
                  </a:solidFill>
                  <a:latin typeface="+mn-lt"/>
                  <a:sym typeface="Helvetica Neue"/>
                </a:rPr>
                <a:t>.</a:t>
              </a:r>
            </a:p>
          </p:txBody>
        </p:sp>
      </p:grpSp>
      <p:sp>
        <p:nvSpPr>
          <p:cNvPr id="200" name="Google Shape;200;p11"/>
          <p:cNvSpPr/>
          <p:nvPr/>
        </p:nvSpPr>
        <p:spPr>
          <a:xfrm>
            <a:off x="1475741" y="5768218"/>
            <a:ext cx="6287434" cy="321261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0" name="TextBox 9">
            <a:extLst>
              <a:ext uri="{FF2B5EF4-FFF2-40B4-BE49-F238E27FC236}">
                <a16:creationId xmlns:a16="http://schemas.microsoft.com/office/drawing/2014/main" id="{8C8DBA9B-B615-6325-149B-3A6973971E44}"/>
              </a:ext>
            </a:extLst>
          </p:cNvPr>
          <p:cNvSpPr txBox="1"/>
          <p:nvPr/>
        </p:nvSpPr>
        <p:spPr>
          <a:xfrm>
            <a:off x="1612600" y="3481352"/>
            <a:ext cx="5937062" cy="1938992"/>
          </a:xfrm>
          <a:prstGeom prst="rect">
            <a:avLst/>
          </a:prstGeom>
          <a:noFill/>
        </p:spPr>
        <p:txBody>
          <a:bodyPr wrap="square">
            <a:spAutoFit/>
          </a:bodyPr>
          <a:lstStyle/>
          <a:p>
            <a:pPr>
              <a:buClr>
                <a:schemeClr val="dk1"/>
              </a:buClr>
            </a:pPr>
            <a:r>
              <a:rPr lang="hr-HR" sz="2000" dirty="0">
                <a:solidFill>
                  <a:schemeClr val="dk1"/>
                </a:solidFill>
                <a:latin typeface="+mn-lt"/>
              </a:rPr>
              <a:t>Koje su neke od uobičajenih vrsta cyber prijetnji?</a:t>
            </a:r>
          </a:p>
          <a:p>
            <a:pPr marL="457200" indent="-457200">
              <a:buClr>
                <a:schemeClr val="dk1"/>
              </a:buClr>
              <a:buFont typeface="+mj-lt"/>
              <a:buAutoNum type="alphaLcParenR"/>
            </a:pPr>
            <a:r>
              <a:rPr lang="hr-HR" sz="2000" dirty="0">
                <a:solidFill>
                  <a:schemeClr val="dk1"/>
                </a:solidFill>
                <a:latin typeface="+mn-lt"/>
              </a:rPr>
              <a:t>Fizički napadi na računala.</a:t>
            </a:r>
          </a:p>
          <a:p>
            <a:pPr marL="457200" indent="-457200">
              <a:buClr>
                <a:schemeClr val="dk1"/>
              </a:buClr>
              <a:buFont typeface="+mj-lt"/>
              <a:buAutoNum type="alphaLcParenR"/>
            </a:pPr>
            <a:r>
              <a:rPr lang="hr-HR" sz="2000" dirty="0">
                <a:solidFill>
                  <a:schemeClr val="dk1"/>
                </a:solidFill>
                <a:latin typeface="+mn-lt"/>
              </a:rPr>
              <a:t>Trikovi ili zamke koje koriste zli ljudi na internetu.</a:t>
            </a:r>
          </a:p>
          <a:p>
            <a:pPr marL="457200" indent="-457200">
              <a:buClr>
                <a:schemeClr val="dk1"/>
              </a:buClr>
              <a:buFont typeface="+mj-lt"/>
              <a:buAutoNum type="alphaLcParenR"/>
            </a:pPr>
            <a:r>
              <a:rPr lang="hr-HR" sz="2000" dirty="0">
                <a:solidFill>
                  <a:schemeClr val="dk1"/>
                </a:solidFill>
                <a:latin typeface="+mn-lt"/>
              </a:rPr>
              <a:t>Sigurnosne mjere za online kupovinu.</a:t>
            </a:r>
          </a:p>
          <a:p>
            <a:pPr marL="457200" indent="-457200">
              <a:buClr>
                <a:schemeClr val="dk1"/>
              </a:buClr>
              <a:buFont typeface="+mj-lt"/>
              <a:buAutoNum type="alphaLcParenR"/>
            </a:pPr>
            <a:r>
              <a:rPr lang="hr-HR" sz="2000" dirty="0">
                <a:solidFill>
                  <a:schemeClr val="dk1"/>
                </a:solidFill>
                <a:latin typeface="+mn-lt"/>
              </a:rPr>
              <a:t>Strategije za zaštitu osobnih podataka</a:t>
            </a:r>
          </a:p>
        </p:txBody>
      </p:sp>
      <p:sp>
        <p:nvSpPr>
          <p:cNvPr id="12" name="Rectangle 9">
            <a:extLst>
              <a:ext uri="{FF2B5EF4-FFF2-40B4-BE49-F238E27FC236}">
                <a16:creationId xmlns:a16="http://schemas.microsoft.com/office/drawing/2014/main" id="{7CEC3260-007D-86A9-24A4-974C9C5EE494}"/>
              </a:ext>
            </a:extLst>
          </p:cNvPr>
          <p:cNvSpPr>
            <a:spLocks noChangeArrowheads="1"/>
          </p:cNvSpPr>
          <p:nvPr/>
        </p:nvSpPr>
        <p:spPr bwMode="auto">
          <a:xfrm>
            <a:off x="8368177" y="1788475"/>
            <a:ext cx="5371269" cy="18081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 rIns="0" bIns="-19044" numCol="1" anchor="ctr" anchorCtr="0" compatLnSpc="1">
            <a:prstTxWarp prst="textNoShape">
              <a:avLst/>
            </a:prstTxWarp>
            <a:spAutoFit/>
          </a:bodyPr>
          <a:lstStyle/>
          <a:p>
            <a:pPr marL="0" lvl="0" indent="0" defTabSz="914400" eaLnBrk="0" fontAlgn="base" latinLnBrk="0" hangingPunct="0">
              <a:buClr>
                <a:schemeClr val="dk1"/>
              </a:buClr>
              <a:buSzTx/>
              <a:buFont typeface="Arial"/>
              <a:buNone/>
              <a:tabLst/>
            </a:pPr>
            <a:r>
              <a:rPr lang="hr-HR" altLang="sr-Latn-RS" sz="2000" dirty="0">
                <a:solidFill>
                  <a:schemeClr val="dk1"/>
                </a:solidFill>
                <a:latin typeface="+mn-lt"/>
              </a:rPr>
              <a:t>U kibernetičkoj sigurnosti, rizici se odnose na:</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Potencijalne opasnosti prilikom povezivanja na internet. </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Mjere fizičke sigurnosti. </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Mjere opreza protiv skliskih podova. </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Sigurne online prakse. </a:t>
            </a:r>
          </a:p>
        </p:txBody>
      </p:sp>
      <p:sp>
        <p:nvSpPr>
          <p:cNvPr id="14" name="Rectangle 11">
            <a:extLst>
              <a:ext uri="{FF2B5EF4-FFF2-40B4-BE49-F238E27FC236}">
                <a16:creationId xmlns:a16="http://schemas.microsoft.com/office/drawing/2014/main" id="{0CBD3846-E654-CF83-03E7-CC72DC3F933B}"/>
              </a:ext>
            </a:extLst>
          </p:cNvPr>
          <p:cNvSpPr>
            <a:spLocks noChangeArrowheads="1"/>
          </p:cNvSpPr>
          <p:nvPr/>
        </p:nvSpPr>
        <p:spPr bwMode="auto">
          <a:xfrm>
            <a:off x="1612600" y="5789676"/>
            <a:ext cx="6150575" cy="303930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 rIns="0" bIns="-19044" numCol="1" anchor="ctr" anchorCtr="0" compatLnSpc="1">
            <a:prstTxWarp prst="textNoShape">
              <a:avLst/>
            </a:prstTxWarp>
            <a:spAutoFit/>
          </a:bodyPr>
          <a:lstStyle/>
          <a:p>
            <a:pPr marL="0" lvl="0" indent="0" defTabSz="914400" eaLnBrk="0" fontAlgn="base" latinLnBrk="0" hangingPunct="0">
              <a:buClr>
                <a:schemeClr val="dk1"/>
              </a:buClr>
              <a:buSzTx/>
              <a:buFontTx/>
              <a:buNone/>
              <a:tabLst/>
            </a:pPr>
            <a:r>
              <a:rPr lang="hr-HR" altLang="sr-Latn-RS" sz="2000" dirty="0">
                <a:solidFill>
                  <a:schemeClr val="dk1"/>
                </a:solidFill>
                <a:latin typeface="+mn-lt"/>
              </a:rPr>
              <a:t>Kako možete poboljšati online sigurnost pomoću alata za sigurno pregledavanje? </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Korištenjem renomiranih web preglednika i aktiviranjem sigurnosnih značajki.</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 Povećanjem vremena ispred ekrana i digitalne ovisnosti. </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Dijeljenjem osobnih podataka na društvenim mrežama.</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Ignoriranjem </a:t>
            </a:r>
            <a:r>
              <a:rPr lang="hr-HR" altLang="sr-Latn-RS" sz="2000" dirty="0" err="1">
                <a:solidFill>
                  <a:schemeClr val="dk1"/>
                </a:solidFill>
                <a:latin typeface="+mn-lt"/>
              </a:rPr>
              <a:t>phishing</a:t>
            </a:r>
            <a:r>
              <a:rPr lang="hr-HR" altLang="sr-Latn-RS" sz="2000" dirty="0">
                <a:solidFill>
                  <a:schemeClr val="dk1"/>
                </a:solidFill>
                <a:latin typeface="+mn-lt"/>
              </a:rPr>
              <a:t> e-poruka i upozorenja o zlonamjernom softveru.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2660879"/>
            <a:ext cx="336103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rgbClr val="00CCFF"/>
                </a:solidFill>
                <a:latin typeface="+mn-lt"/>
                <a:ea typeface="Helvetica Neue"/>
                <a:cs typeface="Helvetica Neue"/>
                <a:sym typeface="Helvetica Neue"/>
              </a:rPr>
              <a:t>Indeks</a:t>
            </a:r>
            <a:endParaRPr lang="es-ES"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1</a:t>
            </a:r>
            <a:endParaRPr>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61" name="Google Shape;61;p2"/>
          <p:cNvSpPr txBox="1"/>
          <p:nvPr/>
        </p:nvSpPr>
        <p:spPr>
          <a:xfrm>
            <a:off x="2650217" y="3892895"/>
            <a:ext cx="379971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dirty="0">
                <a:solidFill>
                  <a:schemeClr val="dk1"/>
                </a:solidFill>
                <a:latin typeface="+mn-lt"/>
                <a:sym typeface="Helvetica Neue"/>
              </a:rPr>
              <a:t>Uvod u kibernetičku sigurnost</a:t>
            </a:r>
            <a:endParaRPr lang="hr-HR" dirty="0">
              <a:latin typeface="+mn-lt"/>
            </a:endParaRPr>
          </a:p>
        </p:txBody>
      </p:sp>
      <p:sp>
        <p:nvSpPr>
          <p:cNvPr id="62" name="Google Shape;62;p2"/>
          <p:cNvSpPr txBox="1"/>
          <p:nvPr/>
        </p:nvSpPr>
        <p:spPr>
          <a:xfrm>
            <a:off x="2613798" y="5927481"/>
            <a:ext cx="419257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Sigurno</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pregledavanje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interneta</a:t>
            </a:r>
            <a:endParaRPr lang="hr-HR" dirty="0">
              <a:latin typeface="+mn-lt"/>
            </a:endParaRPr>
          </a:p>
        </p:txBody>
      </p:sp>
      <p:sp>
        <p:nvSpPr>
          <p:cNvPr id="63" name="Google Shape;63;p2"/>
          <p:cNvSpPr txBox="1"/>
          <p:nvPr/>
        </p:nvSpPr>
        <p:spPr>
          <a:xfrm>
            <a:off x="2599943" y="7795628"/>
            <a:ext cx="346164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400" dirty="0">
                <a:solidFill>
                  <a:schemeClr val="dk1"/>
                </a:solidFill>
                <a:latin typeface="+mn-lt"/>
                <a:ea typeface="Helvetica Neue"/>
                <a:cs typeface="Helvetica Neue"/>
                <a:sym typeface="Helvetica Neue"/>
              </a:rPr>
              <a:t>Zdravlje i dobrobit u digitalnom dobu</a:t>
            </a:r>
            <a:endParaRPr lang="es-ES" dirty="0">
              <a:latin typeface="+mn-lt"/>
            </a:endParaRPr>
          </a:p>
        </p:txBody>
      </p:sp>
      <p:sp>
        <p:nvSpPr>
          <p:cNvPr id="67" name="Google Shape;67;p2"/>
          <p:cNvSpPr txBox="1"/>
          <p:nvPr/>
        </p:nvSpPr>
        <p:spPr>
          <a:xfrm>
            <a:off x="6792578" y="3363554"/>
            <a:ext cx="616706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Razumijevanje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rizika</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kibernetičke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sigurnosti</a:t>
            </a:r>
            <a:endParaRPr lang="es-ES" dirty="0">
              <a:latin typeface="+mn-lt"/>
            </a:endParaRPr>
          </a:p>
        </p:txBody>
      </p:sp>
      <p:sp>
        <p:nvSpPr>
          <p:cNvPr id="68" name="Google Shape;68;p2"/>
          <p:cNvSpPr txBox="1"/>
          <p:nvPr/>
        </p:nvSpPr>
        <p:spPr>
          <a:xfrm>
            <a:off x="6806376" y="3947207"/>
            <a:ext cx="667404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Uobičajene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vrste</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kibernetičkih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prijetnji</a:t>
            </a:r>
            <a:endParaRPr lang="es-ES" dirty="0">
              <a:latin typeface="+mn-lt"/>
            </a:endParaRPr>
          </a:p>
        </p:txBody>
      </p:sp>
      <p:sp>
        <p:nvSpPr>
          <p:cNvPr id="69" name="Google Shape;69;p2"/>
          <p:cNvSpPr txBox="1"/>
          <p:nvPr/>
        </p:nvSpPr>
        <p:spPr>
          <a:xfrm>
            <a:off x="6792577" y="4454429"/>
            <a:ext cx="788501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Važnost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kibernetičke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starije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endParaRPr dirty="0">
              <a:latin typeface="+mn-lt"/>
            </a:endParaRPr>
          </a:p>
        </p:txBody>
      </p:sp>
      <p:sp>
        <p:nvSpPr>
          <p:cNvPr id="70" name="Google Shape;70;p2"/>
          <p:cNvSpPr/>
          <p:nvPr/>
        </p:nvSpPr>
        <p:spPr>
          <a:xfrm>
            <a:off x="6362128"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6449930"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6375199"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3" name="Google Shape;73;p2"/>
          <p:cNvSpPr txBox="1"/>
          <p:nvPr/>
        </p:nvSpPr>
        <p:spPr>
          <a:xfrm>
            <a:off x="6792578" y="5284055"/>
            <a:ext cx="718211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Najbolji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primjeri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prakse</a:t>
            </a:r>
            <a:r>
              <a:rPr lang="en-US" sz="2400" dirty="0">
                <a:solidFill>
                  <a:schemeClr val="dk1"/>
                </a:solidFill>
                <a:latin typeface="+mn-lt"/>
                <a:ea typeface="Helvetica Neue"/>
                <a:cs typeface="Helvetica Neue"/>
                <a:sym typeface="Helvetica Neue"/>
              </a:rPr>
              <a:t> za sigurnost u </a:t>
            </a:r>
            <a:r>
              <a:rPr lang="en-US" sz="2400" dirty="0" err="1">
                <a:solidFill>
                  <a:schemeClr val="dk1"/>
                </a:solidFill>
                <a:latin typeface="+mn-lt"/>
                <a:ea typeface="Helvetica Neue"/>
                <a:cs typeface="Helvetica Neue"/>
                <a:sym typeface="Helvetica Neue"/>
              </a:rPr>
              <a:t>digitalnom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okruženju</a:t>
            </a:r>
            <a:endParaRPr dirty="0">
              <a:latin typeface="+mn-lt"/>
            </a:endParaRPr>
          </a:p>
        </p:txBody>
      </p:sp>
      <p:sp>
        <p:nvSpPr>
          <p:cNvPr id="75" name="Google Shape;75;p2"/>
          <p:cNvSpPr txBox="1"/>
          <p:nvPr/>
        </p:nvSpPr>
        <p:spPr>
          <a:xfrm>
            <a:off x="6792577" y="6120345"/>
            <a:ext cx="718211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Povećanje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mreži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pomoću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alata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pregledavanje</a:t>
            </a:r>
            <a:endParaRPr dirty="0">
              <a:latin typeface="+mn-lt"/>
            </a:endParaRPr>
          </a:p>
        </p:txBody>
      </p:sp>
      <p:sp>
        <p:nvSpPr>
          <p:cNvPr id="76" name="Google Shape;76;p2"/>
          <p:cNvSpPr txBox="1"/>
          <p:nvPr/>
        </p:nvSpPr>
        <p:spPr>
          <a:xfrm>
            <a:off x="6794332" y="7355440"/>
            <a:ext cx="67333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Risks of excessive screen time and digital   dependency</a:t>
            </a:r>
            <a:endParaRPr lang="en-US" sz="2400" dirty="0">
              <a:latin typeface="+mn-lt"/>
            </a:endParaRPr>
          </a:p>
        </p:txBody>
      </p:sp>
      <p:sp>
        <p:nvSpPr>
          <p:cNvPr id="78" name="Google Shape;78;p2"/>
          <p:cNvSpPr txBox="1"/>
          <p:nvPr/>
        </p:nvSpPr>
        <p:spPr>
          <a:xfrm>
            <a:off x="6806376" y="8211106"/>
            <a:ext cx="484131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hr-HR" sz="2400" dirty="0">
              <a:solidFill>
                <a:schemeClr val="dk1"/>
              </a:solidFill>
              <a:latin typeface="+mn-lt"/>
              <a:sym typeface="Helvetica Neue"/>
            </a:endParaRPr>
          </a:p>
          <a:p>
            <a:pPr marL="0" marR="0" lvl="0" indent="0" algn="l" rtl="0">
              <a:spcBef>
                <a:spcPts val="0"/>
              </a:spcBef>
              <a:spcAft>
                <a:spcPts val="0"/>
              </a:spcAft>
              <a:buNone/>
            </a:pPr>
            <a:r>
              <a:rPr lang="hr-HR" sz="2400" dirty="0">
                <a:solidFill>
                  <a:schemeClr val="dk1"/>
                </a:solidFill>
                <a:latin typeface="+mn-lt"/>
                <a:sym typeface="Helvetica Neue"/>
              </a:rPr>
              <a:t>Zdravlje i digitalni alati</a:t>
            </a:r>
          </a:p>
          <a:p>
            <a:pPr marL="0" marR="0" lvl="0" indent="0" algn="l" rtl="0">
              <a:spcBef>
                <a:spcPts val="0"/>
              </a:spcBef>
              <a:spcAft>
                <a:spcPts val="0"/>
              </a:spcAft>
              <a:buNone/>
            </a:pPr>
            <a:endParaRPr lang="hr-HR" sz="2400" dirty="0">
              <a:latin typeface="+mn-lt"/>
            </a:endParaRPr>
          </a:p>
        </p:txBody>
      </p:sp>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42052" y="4041257"/>
            <a:ext cx="4319294" cy="4989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03445" y="398933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lvl="0" indent="0">
              <a:buClr>
                <a:schemeClr val="dk1"/>
              </a:buClr>
              <a:buNone/>
            </a:pPr>
            <a:r>
              <a:rPr lang="hr-HR" sz="2000" dirty="0">
                <a:solidFill>
                  <a:schemeClr val="dk1"/>
                </a:solidFill>
                <a:latin typeface="+mn-lt"/>
              </a:rPr>
              <a:t>Što je društveni inženjering? </a:t>
            </a:r>
          </a:p>
          <a:p>
            <a:pPr marL="457200" lvl="0" indent="-457200">
              <a:buClr>
                <a:schemeClr val="dk1"/>
              </a:buClr>
              <a:buFont typeface="+mj-lt"/>
              <a:buAutoNum type="alphaLcParenR"/>
            </a:pPr>
            <a:r>
              <a:rPr lang="hr-HR" sz="2000" b="1" dirty="0">
                <a:solidFill>
                  <a:schemeClr val="dk1"/>
                </a:solidFill>
                <a:latin typeface="+mn-lt"/>
              </a:rPr>
              <a:t>Tehnika koju koriste kibernetički kriminalci.</a:t>
            </a:r>
          </a:p>
          <a:p>
            <a:pPr marL="457200" lvl="0" indent="-457200">
              <a:buClr>
                <a:schemeClr val="dk1"/>
              </a:buClr>
              <a:buFont typeface="+mj-lt"/>
              <a:buAutoNum type="alphaLcParenR"/>
            </a:pPr>
            <a:r>
              <a:rPr lang="hr-HR" sz="2000" dirty="0">
                <a:solidFill>
                  <a:schemeClr val="dk1"/>
                </a:solidFill>
                <a:latin typeface="+mn-lt"/>
              </a:rPr>
              <a:t>Proučavanje ljudskog ponašanja.</a:t>
            </a:r>
          </a:p>
          <a:p>
            <a:pPr marL="457200" lvl="0" indent="-457200">
              <a:buClr>
                <a:schemeClr val="dk1"/>
              </a:buClr>
              <a:buFont typeface="+mj-lt"/>
              <a:buAutoNum type="alphaLcParenR"/>
            </a:pPr>
            <a:r>
              <a:rPr lang="hr-HR" sz="2000" dirty="0">
                <a:solidFill>
                  <a:schemeClr val="dk1"/>
                </a:solidFill>
                <a:latin typeface="+mn-lt"/>
              </a:rPr>
              <a:t>Alat za sigurno pregledavanje. </a:t>
            </a:r>
          </a:p>
          <a:p>
            <a:pPr marL="457200" lvl="0" indent="-457200">
              <a:buClr>
                <a:schemeClr val="dk1"/>
              </a:buClr>
              <a:buFont typeface="+mj-lt"/>
              <a:buAutoNum type="alphaLcParenR"/>
            </a:pPr>
            <a:r>
              <a:rPr lang="hr-HR" sz="2000" dirty="0">
                <a:solidFill>
                  <a:schemeClr val="dk1"/>
                </a:solidFill>
                <a:latin typeface="+mn-lt"/>
              </a:rPr>
              <a:t>Vrsta računalnog virusa.</a:t>
            </a:r>
            <a:endParaRPr sz="2000" dirty="0">
              <a:solidFill>
                <a:schemeClr val="dk1"/>
              </a:solidFill>
              <a:latin typeface="+mn-lt"/>
              <a:sym typeface="Calibri"/>
            </a:endParaRPr>
          </a:p>
        </p:txBody>
      </p:sp>
      <p:sp>
        <p:nvSpPr>
          <p:cNvPr id="188" name="Google Shape;188;p11"/>
          <p:cNvSpPr/>
          <p:nvPr/>
        </p:nvSpPr>
        <p:spPr>
          <a:xfrm>
            <a:off x="8203445" y="1492597"/>
            <a:ext cx="589703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1" name="Google Shape;191;p11"/>
          <p:cNvSpPr txBox="1"/>
          <p:nvPr/>
        </p:nvSpPr>
        <p:spPr>
          <a:xfrm>
            <a:off x="1726734" y="1216281"/>
            <a:ext cx="651616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Provjerite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svoje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znanje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327145" y="2675437"/>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Molimo</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odgovorite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na</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sljedeća</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pitanja</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grpSp>
        <p:nvGrpSpPr>
          <p:cNvPr id="193" name="Google Shape;193;p11"/>
          <p:cNvGrpSpPr/>
          <p:nvPr/>
        </p:nvGrpSpPr>
        <p:grpSpPr>
          <a:xfrm>
            <a:off x="1476727" y="1598010"/>
            <a:ext cx="7016177" cy="3997327"/>
            <a:chOff x="-1349778" y="6090905"/>
            <a:chExt cx="8251891" cy="3997327"/>
          </a:xfrm>
        </p:grpSpPr>
        <p:sp>
          <p:nvSpPr>
            <p:cNvPr id="194" name="Google Shape;194;p11"/>
            <p:cNvSpPr/>
            <p:nvPr/>
          </p:nvSpPr>
          <p:spPr>
            <a:xfrm>
              <a:off x="-1349778" y="7779908"/>
              <a:ext cx="7353615"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336092" y="6090905"/>
              <a:ext cx="656602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203445" y="6181632"/>
            <a:ext cx="8168096" cy="2612771"/>
            <a:chOff x="7975626" y="4567276"/>
            <a:chExt cx="6154757" cy="2612771"/>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099585" y="4567276"/>
              <a:ext cx="5941311" cy="2554505"/>
            </a:xfrm>
            <a:prstGeom prst="rect">
              <a:avLst/>
            </a:prstGeom>
            <a:noFill/>
            <a:ln>
              <a:noFill/>
            </a:ln>
          </p:spPr>
          <p:txBody>
            <a:bodyPr spcFirstLastPara="1" wrap="square" lIns="91425" tIns="45700" rIns="91425" bIns="45700" anchor="t" anchorCtr="0">
              <a:spAutoFit/>
            </a:bodyPr>
            <a:lstStyle/>
            <a:p>
              <a:pPr>
                <a:buClr>
                  <a:schemeClr val="dk1"/>
                </a:buClr>
                <a:buSzPts val="2400"/>
              </a:pPr>
              <a:endParaRPr lang="en-US" sz="2000" dirty="0">
                <a:solidFill>
                  <a:schemeClr val="dk1"/>
                </a:solidFill>
                <a:latin typeface="+mn-lt"/>
                <a:sym typeface="Helvetica Neue"/>
              </a:endParaRPr>
            </a:p>
            <a:p>
              <a:pPr>
                <a:buClr>
                  <a:schemeClr val="dk1"/>
                </a:buClr>
                <a:buSzPts val="2400"/>
              </a:pPr>
              <a:r>
                <a:rPr lang="en-US" sz="2000" dirty="0" err="1">
                  <a:solidFill>
                    <a:schemeClr val="dk1"/>
                  </a:solidFill>
                  <a:latin typeface="+mn-lt"/>
                  <a:sym typeface="Helvetica Neue"/>
                </a:rPr>
                <a:t>Koje</a:t>
              </a:r>
              <a:r>
                <a:rPr lang="en-US" sz="2000" dirty="0">
                  <a:solidFill>
                    <a:schemeClr val="dk1"/>
                  </a:solidFill>
                  <a:latin typeface="+mn-lt"/>
                  <a:sym typeface="Helvetica Neue"/>
                </a:rPr>
                <a:t> </a:t>
              </a:r>
              <a:r>
                <a:rPr lang="en-US" sz="2000" dirty="0" err="1">
                  <a:solidFill>
                    <a:schemeClr val="dk1"/>
                  </a:solidFill>
                  <a:latin typeface="+mn-lt"/>
                  <a:sym typeface="Helvetica Neue"/>
                </a:rPr>
                <a:t>su</a:t>
              </a:r>
              <a:r>
                <a:rPr lang="en-US" sz="2000" dirty="0">
                  <a:solidFill>
                    <a:schemeClr val="dk1"/>
                  </a:solidFill>
                  <a:latin typeface="+mn-lt"/>
                  <a:sym typeface="Helvetica Neue"/>
                </a:rPr>
                <a:t> </a:t>
              </a:r>
              <a:r>
                <a:rPr lang="en-US" sz="2000" dirty="0" err="1">
                  <a:solidFill>
                    <a:schemeClr val="dk1"/>
                  </a:solidFill>
                  <a:latin typeface="+mn-lt"/>
                  <a:sym typeface="Helvetica Neue"/>
                </a:rPr>
                <a:t>neke</a:t>
              </a:r>
              <a:r>
                <a:rPr lang="en-US" sz="2000" dirty="0">
                  <a:solidFill>
                    <a:schemeClr val="dk1"/>
                  </a:solidFill>
                  <a:latin typeface="+mn-lt"/>
                  <a:sym typeface="Helvetica Neue"/>
                </a:rPr>
                <a:t> </a:t>
              </a:r>
              <a:r>
                <a:rPr lang="en-US" sz="2000" dirty="0" err="1">
                  <a:solidFill>
                    <a:schemeClr val="dk1"/>
                  </a:solidFill>
                  <a:latin typeface="+mn-lt"/>
                  <a:sym typeface="Helvetica Neue"/>
                </a:rPr>
                <a:t>strategije</a:t>
              </a:r>
              <a:r>
                <a:rPr lang="en-US" sz="2000" dirty="0">
                  <a:solidFill>
                    <a:schemeClr val="dk1"/>
                  </a:solidFill>
                  <a:latin typeface="+mn-lt"/>
                  <a:sym typeface="Helvetica Neue"/>
                </a:rPr>
                <a:t> za </a:t>
              </a:r>
              <a:r>
                <a:rPr lang="en-US" sz="2000" dirty="0" err="1">
                  <a:solidFill>
                    <a:schemeClr val="dk1"/>
                  </a:solidFill>
                  <a:latin typeface="+mn-lt"/>
                  <a:sym typeface="Helvetica Neue"/>
                </a:rPr>
                <a:t>ublažavanje</a:t>
              </a:r>
              <a:r>
                <a:rPr lang="en-US" sz="2000" dirty="0">
                  <a:solidFill>
                    <a:schemeClr val="dk1"/>
                  </a:solidFill>
                  <a:latin typeface="+mn-lt"/>
                  <a:sym typeface="Helvetica Neue"/>
                </a:rPr>
                <a:t> </a:t>
              </a:r>
              <a:r>
                <a:rPr lang="en-US" sz="2000" dirty="0" err="1">
                  <a:solidFill>
                    <a:schemeClr val="dk1"/>
                  </a:solidFill>
                  <a:latin typeface="+mn-lt"/>
                  <a:sym typeface="Helvetica Neue"/>
                </a:rPr>
                <a:t>rizika</a:t>
              </a:r>
              <a:r>
                <a:rPr lang="en-US" sz="2000" dirty="0">
                  <a:solidFill>
                    <a:schemeClr val="dk1"/>
                  </a:solidFill>
                  <a:latin typeface="+mn-lt"/>
                  <a:sym typeface="Helvetica Neue"/>
                </a:rPr>
                <a:t> od </a:t>
              </a:r>
              <a:r>
                <a:rPr lang="en-US" sz="2000" dirty="0" err="1">
                  <a:solidFill>
                    <a:schemeClr val="dk1"/>
                  </a:solidFill>
                  <a:latin typeface="+mn-lt"/>
                  <a:sym typeface="Helvetica Neue"/>
                </a:rPr>
                <a:t>prekomjernog</a:t>
              </a:r>
              <a:r>
                <a:rPr lang="en-US" sz="2000" dirty="0">
                  <a:solidFill>
                    <a:schemeClr val="dk1"/>
                  </a:solidFill>
                  <a:latin typeface="+mn-lt"/>
                  <a:sym typeface="Helvetica Neue"/>
                </a:rPr>
                <a:t> </a:t>
              </a:r>
              <a:r>
                <a:rPr lang="en-US" sz="2000" dirty="0" err="1">
                  <a:solidFill>
                    <a:schemeClr val="dk1"/>
                  </a:solidFill>
                  <a:latin typeface="+mn-lt"/>
                  <a:sym typeface="Helvetica Neue"/>
                </a:rPr>
                <a:t>vremena</a:t>
              </a:r>
              <a:r>
                <a:rPr lang="en-US" sz="2000" dirty="0">
                  <a:solidFill>
                    <a:schemeClr val="dk1"/>
                  </a:solidFill>
                  <a:latin typeface="+mn-lt"/>
                  <a:sym typeface="Helvetica Neue"/>
                </a:rPr>
                <a:t> </a:t>
              </a:r>
              <a:r>
                <a:rPr lang="en-US" sz="2000" dirty="0" err="1">
                  <a:solidFill>
                    <a:schemeClr val="dk1"/>
                  </a:solidFill>
                  <a:latin typeface="+mn-lt"/>
                  <a:sym typeface="Helvetica Neue"/>
                </a:rPr>
                <a:t>provedenog</a:t>
              </a:r>
              <a:r>
                <a:rPr lang="en-US" sz="2000" dirty="0">
                  <a:solidFill>
                    <a:schemeClr val="dk1"/>
                  </a:solidFill>
                  <a:latin typeface="+mn-lt"/>
                  <a:sym typeface="Helvetica Neue"/>
                </a:rPr>
                <a:t> </a:t>
              </a:r>
              <a:r>
                <a:rPr lang="en-US" sz="2000" dirty="0" err="1">
                  <a:solidFill>
                    <a:schemeClr val="dk1"/>
                  </a:solidFill>
                  <a:latin typeface="+mn-lt"/>
                  <a:sym typeface="Helvetica Neue"/>
                </a:rPr>
                <a:t>ispred</a:t>
              </a:r>
              <a:r>
                <a:rPr lang="en-US" sz="2000" dirty="0">
                  <a:solidFill>
                    <a:schemeClr val="dk1"/>
                  </a:solidFill>
                  <a:latin typeface="+mn-lt"/>
                  <a:sym typeface="Helvetica Neue"/>
                </a:rPr>
                <a:t> </a:t>
              </a:r>
              <a:r>
                <a:rPr lang="en-US" sz="2000" dirty="0" err="1">
                  <a:solidFill>
                    <a:schemeClr val="dk1"/>
                  </a:solidFill>
                  <a:latin typeface="+mn-lt"/>
                  <a:sym typeface="Helvetica Neue"/>
                </a:rPr>
                <a:t>ekrana</a:t>
              </a:r>
              <a:r>
                <a:rPr lang="en-US" sz="2000" dirty="0">
                  <a:solidFill>
                    <a:schemeClr val="dk1"/>
                  </a:solidFill>
                  <a:latin typeface="+mn-lt"/>
                  <a:sym typeface="Helvetica Neue"/>
                </a:rPr>
                <a:t>?</a:t>
              </a:r>
            </a:p>
            <a:p>
              <a:pPr marL="457200" indent="-457200">
                <a:buClr>
                  <a:schemeClr val="dk1"/>
                </a:buClr>
                <a:buSzPts val="2400"/>
                <a:buFont typeface="+mj-lt"/>
                <a:buAutoNum type="alphaLcParenR"/>
              </a:pPr>
              <a:r>
                <a:rPr lang="en-US" sz="2000" b="1" dirty="0" err="1">
                  <a:solidFill>
                    <a:schemeClr val="dk1"/>
                  </a:solidFill>
                  <a:latin typeface="+mn-lt"/>
                  <a:sym typeface="Helvetica Neue"/>
                </a:rPr>
                <a:t>Postavljanje</a:t>
              </a:r>
              <a:r>
                <a:rPr lang="en-US" sz="2000" b="1" dirty="0">
                  <a:solidFill>
                    <a:schemeClr val="dk1"/>
                  </a:solidFill>
                  <a:latin typeface="+mn-lt"/>
                  <a:sym typeface="Helvetica Neue"/>
                </a:rPr>
                <a:t> </a:t>
              </a:r>
              <a:r>
                <a:rPr lang="en-US" sz="2000" b="1" dirty="0" err="1">
                  <a:solidFill>
                    <a:schemeClr val="dk1"/>
                  </a:solidFill>
                  <a:latin typeface="+mn-lt"/>
                  <a:sym typeface="Helvetica Neue"/>
                </a:rPr>
                <a:t>ograničenja</a:t>
              </a:r>
              <a:r>
                <a:rPr lang="en-US" sz="2000" b="1" dirty="0">
                  <a:solidFill>
                    <a:schemeClr val="dk1"/>
                  </a:solidFill>
                  <a:latin typeface="+mn-lt"/>
                  <a:sym typeface="Helvetica Neue"/>
                </a:rPr>
                <a:t> </a:t>
              </a:r>
              <a:r>
                <a:rPr lang="en-US" sz="2000" b="1" dirty="0" err="1">
                  <a:solidFill>
                    <a:schemeClr val="dk1"/>
                  </a:solidFill>
                  <a:latin typeface="+mn-lt"/>
                  <a:sym typeface="Helvetica Neue"/>
                </a:rPr>
                <a:t>vremena</a:t>
              </a:r>
              <a:r>
                <a:rPr lang="en-US" sz="2000" b="1" dirty="0">
                  <a:solidFill>
                    <a:schemeClr val="dk1"/>
                  </a:solidFill>
                  <a:latin typeface="+mn-lt"/>
                  <a:sym typeface="Helvetica Neue"/>
                </a:rPr>
                <a:t> </a:t>
              </a:r>
              <a:r>
                <a:rPr lang="en-US" sz="2000" b="1" dirty="0" err="1">
                  <a:solidFill>
                    <a:schemeClr val="dk1"/>
                  </a:solidFill>
                  <a:latin typeface="+mn-lt"/>
                  <a:sym typeface="Helvetica Neue"/>
                </a:rPr>
                <a:t>ispred</a:t>
              </a:r>
              <a:r>
                <a:rPr lang="en-US" sz="2000" b="1" dirty="0">
                  <a:solidFill>
                    <a:schemeClr val="dk1"/>
                  </a:solidFill>
                  <a:latin typeface="+mn-lt"/>
                  <a:sym typeface="Helvetica Neue"/>
                </a:rPr>
                <a:t> </a:t>
              </a:r>
              <a:r>
                <a:rPr lang="en-US" sz="2000" b="1" dirty="0" err="1">
                  <a:solidFill>
                    <a:schemeClr val="dk1"/>
                  </a:solidFill>
                  <a:latin typeface="+mn-lt"/>
                  <a:sym typeface="Helvetica Neue"/>
                </a:rPr>
                <a:t>ekrana</a:t>
              </a:r>
              <a:r>
                <a:rPr lang="en-US" sz="2000" b="1" dirty="0">
                  <a:solidFill>
                    <a:schemeClr val="dk1"/>
                  </a:solidFill>
                  <a:latin typeface="+mn-lt"/>
                  <a:sym typeface="Helvetica Neue"/>
                </a:rPr>
                <a:t> i </a:t>
              </a:r>
              <a:r>
                <a:rPr lang="en-US" sz="2000" b="1" dirty="0" err="1">
                  <a:solidFill>
                    <a:schemeClr val="dk1"/>
                  </a:solidFill>
                  <a:latin typeface="+mn-lt"/>
                  <a:sym typeface="Helvetica Neue"/>
                </a:rPr>
                <a:t>pravljenje</a:t>
              </a:r>
              <a:r>
                <a:rPr lang="en-US" sz="2000" b="1" dirty="0">
                  <a:solidFill>
                    <a:schemeClr val="dk1"/>
                  </a:solidFill>
                  <a:latin typeface="+mn-lt"/>
                  <a:sym typeface="Helvetica Neue"/>
                </a:rPr>
                <a:t> </a:t>
              </a:r>
              <a:r>
                <a:rPr lang="en-US" sz="2000" b="1" dirty="0" err="1">
                  <a:solidFill>
                    <a:schemeClr val="dk1"/>
                  </a:solidFill>
                  <a:latin typeface="+mn-lt"/>
                  <a:sym typeface="Helvetica Neue"/>
                </a:rPr>
                <a:t>redovitih</a:t>
              </a:r>
              <a:r>
                <a:rPr lang="en-US" sz="2000" b="1" dirty="0">
                  <a:solidFill>
                    <a:schemeClr val="dk1"/>
                  </a:solidFill>
                  <a:latin typeface="+mn-lt"/>
                  <a:sym typeface="Helvetica Neue"/>
                </a:rPr>
                <a:t> </a:t>
              </a:r>
              <a:r>
                <a:rPr lang="en-US" sz="2000" b="1" dirty="0" err="1">
                  <a:solidFill>
                    <a:schemeClr val="dk1"/>
                  </a:solidFill>
                  <a:latin typeface="+mn-lt"/>
                  <a:sym typeface="Helvetica Neue"/>
                </a:rPr>
                <a:t>pauza</a:t>
              </a:r>
              <a:r>
                <a:rPr lang="en-US" sz="2000" b="1" dirty="0">
                  <a:solidFill>
                    <a:schemeClr val="dk1"/>
                  </a:solidFill>
                  <a:latin typeface="+mn-lt"/>
                  <a:sym typeface="Helvetica Neue"/>
                </a:rPr>
                <a:t>.</a:t>
              </a:r>
            </a:p>
            <a:p>
              <a:pPr marL="457200" indent="-457200">
                <a:buClr>
                  <a:schemeClr val="dk1"/>
                </a:buClr>
                <a:buSzPts val="2400"/>
                <a:buFont typeface="+mj-lt"/>
                <a:buAutoNum type="alphaLcParenR"/>
              </a:pPr>
              <a:r>
                <a:rPr lang="en-US" sz="2000" dirty="0" err="1">
                  <a:solidFill>
                    <a:schemeClr val="dk1"/>
                  </a:solidFill>
                  <a:latin typeface="+mn-lt"/>
                  <a:sym typeface="Helvetica Neue"/>
                </a:rPr>
                <a:t>Sve</a:t>
              </a:r>
              <a:r>
                <a:rPr lang="en-US" sz="2000" dirty="0">
                  <a:solidFill>
                    <a:schemeClr val="dk1"/>
                  </a:solidFill>
                  <a:latin typeface="+mn-lt"/>
                  <a:sym typeface="Helvetica Neue"/>
                </a:rPr>
                <a:t> </a:t>
              </a:r>
              <a:r>
                <a:rPr lang="en-US" sz="2000" dirty="0" err="1">
                  <a:solidFill>
                    <a:schemeClr val="dk1"/>
                  </a:solidFill>
                  <a:latin typeface="+mn-lt"/>
                  <a:sym typeface="Helvetica Neue"/>
                </a:rPr>
                <a:t>veća</a:t>
              </a:r>
              <a:r>
                <a:rPr lang="en-US" sz="2000" dirty="0">
                  <a:solidFill>
                    <a:schemeClr val="dk1"/>
                  </a:solidFill>
                  <a:latin typeface="+mn-lt"/>
                  <a:sym typeface="Helvetica Neue"/>
                </a:rPr>
                <a:t> </a:t>
              </a:r>
              <a:r>
                <a:rPr lang="en-US" sz="2000" dirty="0" err="1">
                  <a:solidFill>
                    <a:schemeClr val="dk1"/>
                  </a:solidFill>
                  <a:latin typeface="+mn-lt"/>
                  <a:sym typeface="Helvetica Neue"/>
                </a:rPr>
                <a:t>uporaba</a:t>
              </a:r>
              <a:r>
                <a:rPr lang="en-US" sz="2000" dirty="0">
                  <a:solidFill>
                    <a:schemeClr val="dk1"/>
                  </a:solidFill>
                  <a:latin typeface="+mn-lt"/>
                  <a:sym typeface="Helvetica Neue"/>
                </a:rPr>
                <a:t> </a:t>
              </a:r>
              <a:r>
                <a:rPr lang="en-US" sz="2000" dirty="0" err="1">
                  <a:solidFill>
                    <a:schemeClr val="dk1"/>
                  </a:solidFill>
                  <a:latin typeface="+mn-lt"/>
                  <a:sym typeface="Helvetica Neue"/>
                </a:rPr>
                <a:t>tehnologije</a:t>
              </a:r>
              <a:r>
                <a:rPr lang="en-US" sz="2000" dirty="0">
                  <a:solidFill>
                    <a:schemeClr val="dk1"/>
                  </a:solidFill>
                  <a:latin typeface="+mn-lt"/>
                  <a:sym typeface="Helvetica Neue"/>
                </a:rPr>
                <a:t> za </a:t>
              </a:r>
              <a:r>
                <a:rPr lang="en-US" sz="2000" dirty="0" err="1">
                  <a:solidFill>
                    <a:schemeClr val="dk1"/>
                  </a:solidFill>
                  <a:latin typeface="+mn-lt"/>
                  <a:sym typeface="Helvetica Neue"/>
                </a:rPr>
                <a:t>bolje</a:t>
              </a:r>
              <a:r>
                <a:rPr lang="en-US" sz="2000" dirty="0">
                  <a:solidFill>
                    <a:schemeClr val="dk1"/>
                  </a:solidFill>
                  <a:latin typeface="+mn-lt"/>
                  <a:sym typeface="Helvetica Neue"/>
                </a:rPr>
                <a:t> </a:t>
              </a:r>
              <a:r>
                <a:rPr lang="en-US" sz="2000" dirty="0" err="1">
                  <a:solidFill>
                    <a:schemeClr val="dk1"/>
                  </a:solidFill>
                  <a:latin typeface="+mn-lt"/>
                  <a:sym typeface="Helvetica Neue"/>
                </a:rPr>
                <a:t>zdravlje</a:t>
              </a:r>
              <a:r>
                <a:rPr lang="en-US" sz="2000" dirty="0">
                  <a:solidFill>
                    <a:schemeClr val="dk1"/>
                  </a:solidFill>
                  <a:latin typeface="+mn-lt"/>
                  <a:sym typeface="Helvetica Neue"/>
                </a:rPr>
                <a:t>.</a:t>
              </a:r>
            </a:p>
            <a:p>
              <a:pPr marL="457200" indent="-457200">
                <a:buClr>
                  <a:schemeClr val="dk1"/>
                </a:buClr>
                <a:buSzPts val="2400"/>
                <a:buFont typeface="+mj-lt"/>
                <a:buAutoNum type="alphaLcParenR"/>
              </a:pPr>
              <a:r>
                <a:rPr lang="en-US" sz="2000" dirty="0" err="1">
                  <a:solidFill>
                    <a:schemeClr val="dk1"/>
                  </a:solidFill>
                  <a:latin typeface="+mn-lt"/>
                  <a:sym typeface="Helvetica Neue"/>
                </a:rPr>
                <a:t>Potpuno</a:t>
              </a:r>
              <a:r>
                <a:rPr lang="en-US" sz="2000" dirty="0">
                  <a:solidFill>
                    <a:schemeClr val="dk1"/>
                  </a:solidFill>
                  <a:latin typeface="+mn-lt"/>
                  <a:sym typeface="Helvetica Neue"/>
                </a:rPr>
                <a:t> </a:t>
              </a:r>
              <a:r>
                <a:rPr lang="en-US" sz="2000" dirty="0" err="1">
                  <a:solidFill>
                    <a:schemeClr val="dk1"/>
                  </a:solidFill>
                  <a:latin typeface="+mn-lt"/>
                  <a:sym typeface="Helvetica Neue"/>
                </a:rPr>
                <a:t>odspajanje</a:t>
              </a:r>
              <a:r>
                <a:rPr lang="en-US" sz="2000" dirty="0">
                  <a:solidFill>
                    <a:schemeClr val="dk1"/>
                  </a:solidFill>
                  <a:latin typeface="+mn-lt"/>
                  <a:sym typeface="Helvetica Neue"/>
                </a:rPr>
                <a:t> s </a:t>
              </a:r>
              <a:r>
                <a:rPr lang="en-US" sz="2000" dirty="0" err="1">
                  <a:solidFill>
                    <a:schemeClr val="dk1"/>
                  </a:solidFill>
                  <a:latin typeface="+mn-lt"/>
                  <a:sym typeface="Helvetica Neue"/>
                </a:rPr>
                <a:t>digitalnih</a:t>
              </a:r>
              <a:r>
                <a:rPr lang="en-US" sz="2000" dirty="0">
                  <a:solidFill>
                    <a:schemeClr val="dk1"/>
                  </a:solidFill>
                  <a:latin typeface="+mn-lt"/>
                  <a:sym typeface="Helvetica Neue"/>
                </a:rPr>
                <a:t> </a:t>
              </a:r>
              <a:r>
                <a:rPr lang="en-US" sz="2000" dirty="0" err="1">
                  <a:solidFill>
                    <a:schemeClr val="dk1"/>
                  </a:solidFill>
                  <a:latin typeface="+mn-lt"/>
                  <a:sym typeface="Helvetica Neue"/>
                </a:rPr>
                <a:t>uređaja</a:t>
              </a:r>
              <a:r>
                <a:rPr lang="en-US" sz="2000" dirty="0">
                  <a:solidFill>
                    <a:schemeClr val="dk1"/>
                  </a:solidFill>
                  <a:latin typeface="+mn-lt"/>
                  <a:sym typeface="Helvetica Neue"/>
                </a:rPr>
                <a:t>.</a:t>
              </a:r>
            </a:p>
            <a:p>
              <a:pPr marL="457200" indent="-457200">
                <a:buClr>
                  <a:schemeClr val="dk1"/>
                </a:buClr>
                <a:buSzPts val="2400"/>
                <a:buFont typeface="+mj-lt"/>
                <a:buAutoNum type="alphaLcParenR"/>
              </a:pPr>
              <a:r>
                <a:rPr lang="en-US" sz="2000" dirty="0" err="1">
                  <a:solidFill>
                    <a:schemeClr val="dk1"/>
                  </a:solidFill>
                  <a:latin typeface="+mn-lt"/>
                  <a:sym typeface="Helvetica Neue"/>
                </a:rPr>
                <a:t>Traženje</a:t>
              </a:r>
              <a:r>
                <a:rPr lang="en-US" sz="2000" dirty="0">
                  <a:solidFill>
                    <a:schemeClr val="dk1"/>
                  </a:solidFill>
                  <a:latin typeface="+mn-lt"/>
                  <a:sym typeface="Helvetica Neue"/>
                </a:rPr>
                <a:t> </a:t>
              </a:r>
              <a:r>
                <a:rPr lang="en-US" sz="2000" dirty="0" err="1">
                  <a:solidFill>
                    <a:schemeClr val="dk1"/>
                  </a:solidFill>
                  <a:latin typeface="+mn-lt"/>
                  <a:sym typeface="Helvetica Neue"/>
                </a:rPr>
                <a:t>podrške</a:t>
              </a:r>
              <a:r>
                <a:rPr lang="en-US" sz="2000" dirty="0">
                  <a:solidFill>
                    <a:schemeClr val="dk1"/>
                  </a:solidFill>
                  <a:latin typeface="+mn-lt"/>
                  <a:sym typeface="Helvetica Neue"/>
                </a:rPr>
                <a:t> i </a:t>
              </a:r>
              <a:r>
                <a:rPr lang="en-US" sz="2000" dirty="0" err="1">
                  <a:solidFill>
                    <a:schemeClr val="dk1"/>
                  </a:solidFill>
                  <a:latin typeface="+mn-lt"/>
                  <a:sym typeface="Helvetica Neue"/>
                </a:rPr>
                <a:t>odgovornosti</a:t>
              </a:r>
              <a:r>
                <a:rPr lang="en-US" sz="2000" dirty="0">
                  <a:solidFill>
                    <a:schemeClr val="dk1"/>
                  </a:solidFill>
                  <a:latin typeface="+mn-lt"/>
                  <a:sym typeface="Helvetica Neue"/>
                </a:rPr>
                <a:t>.</a:t>
              </a:r>
            </a:p>
          </p:txBody>
        </p:sp>
      </p:grpSp>
      <p:sp>
        <p:nvSpPr>
          <p:cNvPr id="200" name="Google Shape;200;p11"/>
          <p:cNvSpPr/>
          <p:nvPr/>
        </p:nvSpPr>
        <p:spPr>
          <a:xfrm>
            <a:off x="1475741" y="5768218"/>
            <a:ext cx="6287434" cy="321261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0" name="TextBox 9">
            <a:extLst>
              <a:ext uri="{FF2B5EF4-FFF2-40B4-BE49-F238E27FC236}">
                <a16:creationId xmlns:a16="http://schemas.microsoft.com/office/drawing/2014/main" id="{8C8DBA9B-B615-6325-149B-3A6973971E44}"/>
              </a:ext>
            </a:extLst>
          </p:cNvPr>
          <p:cNvSpPr txBox="1"/>
          <p:nvPr/>
        </p:nvSpPr>
        <p:spPr>
          <a:xfrm>
            <a:off x="1612600" y="3481352"/>
            <a:ext cx="5937062" cy="1938992"/>
          </a:xfrm>
          <a:prstGeom prst="rect">
            <a:avLst/>
          </a:prstGeom>
          <a:noFill/>
        </p:spPr>
        <p:txBody>
          <a:bodyPr wrap="square">
            <a:spAutoFit/>
          </a:bodyPr>
          <a:lstStyle/>
          <a:p>
            <a:pPr>
              <a:buClr>
                <a:schemeClr val="dk1"/>
              </a:buClr>
            </a:pPr>
            <a:r>
              <a:rPr lang="hr-HR" sz="2000" dirty="0">
                <a:solidFill>
                  <a:schemeClr val="dk1"/>
                </a:solidFill>
                <a:latin typeface="+mn-lt"/>
              </a:rPr>
              <a:t>Koje su neke od uobičajenih vrsta cyber prijetnji?</a:t>
            </a:r>
          </a:p>
          <a:p>
            <a:pPr marL="457200" indent="-457200">
              <a:buClr>
                <a:schemeClr val="dk1"/>
              </a:buClr>
              <a:buFont typeface="+mj-lt"/>
              <a:buAutoNum type="alphaLcParenR"/>
            </a:pPr>
            <a:r>
              <a:rPr lang="hr-HR" sz="2000" dirty="0">
                <a:solidFill>
                  <a:schemeClr val="dk1"/>
                </a:solidFill>
                <a:latin typeface="+mn-lt"/>
              </a:rPr>
              <a:t>Fizički napadi na računala.</a:t>
            </a:r>
          </a:p>
          <a:p>
            <a:pPr marL="457200" indent="-457200">
              <a:buClr>
                <a:schemeClr val="dk1"/>
              </a:buClr>
              <a:buFont typeface="+mj-lt"/>
              <a:buAutoNum type="alphaLcParenR"/>
            </a:pPr>
            <a:r>
              <a:rPr lang="hr-HR" sz="2000" b="1" dirty="0">
                <a:solidFill>
                  <a:schemeClr val="dk1"/>
                </a:solidFill>
                <a:latin typeface="+mn-lt"/>
              </a:rPr>
              <a:t>Trikovi ili zamke koje koriste zli ljudi na internetu.</a:t>
            </a:r>
          </a:p>
          <a:p>
            <a:pPr marL="457200" indent="-457200">
              <a:buClr>
                <a:schemeClr val="dk1"/>
              </a:buClr>
              <a:buFont typeface="+mj-lt"/>
              <a:buAutoNum type="alphaLcParenR"/>
            </a:pPr>
            <a:r>
              <a:rPr lang="hr-HR" sz="2000" dirty="0">
                <a:solidFill>
                  <a:schemeClr val="dk1"/>
                </a:solidFill>
                <a:latin typeface="+mn-lt"/>
              </a:rPr>
              <a:t>Sigurnosne mjere za online kupovinu.</a:t>
            </a:r>
          </a:p>
          <a:p>
            <a:pPr marL="457200" indent="-457200">
              <a:buClr>
                <a:schemeClr val="dk1"/>
              </a:buClr>
              <a:buFont typeface="+mj-lt"/>
              <a:buAutoNum type="alphaLcParenR"/>
            </a:pPr>
            <a:r>
              <a:rPr lang="hr-HR" sz="2000" dirty="0">
                <a:solidFill>
                  <a:schemeClr val="dk1"/>
                </a:solidFill>
                <a:latin typeface="+mn-lt"/>
              </a:rPr>
              <a:t>Strategije za zaštitu osobnih podataka</a:t>
            </a:r>
          </a:p>
        </p:txBody>
      </p:sp>
      <p:sp>
        <p:nvSpPr>
          <p:cNvPr id="12" name="Rectangle 9">
            <a:extLst>
              <a:ext uri="{FF2B5EF4-FFF2-40B4-BE49-F238E27FC236}">
                <a16:creationId xmlns:a16="http://schemas.microsoft.com/office/drawing/2014/main" id="{7CEC3260-007D-86A9-24A4-974C9C5EE494}"/>
              </a:ext>
            </a:extLst>
          </p:cNvPr>
          <p:cNvSpPr>
            <a:spLocks noChangeArrowheads="1"/>
          </p:cNvSpPr>
          <p:nvPr/>
        </p:nvSpPr>
        <p:spPr bwMode="auto">
          <a:xfrm>
            <a:off x="8368177" y="1788475"/>
            <a:ext cx="5371269" cy="18081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 rIns="0" bIns="-19044" numCol="1" anchor="ctr" anchorCtr="0" compatLnSpc="1">
            <a:prstTxWarp prst="textNoShape">
              <a:avLst/>
            </a:prstTxWarp>
            <a:spAutoFit/>
          </a:bodyPr>
          <a:lstStyle/>
          <a:p>
            <a:pPr marL="0" lvl="0" indent="0" defTabSz="914400" eaLnBrk="0" fontAlgn="base" latinLnBrk="0" hangingPunct="0">
              <a:buClr>
                <a:schemeClr val="dk1"/>
              </a:buClr>
              <a:buSzTx/>
              <a:buFont typeface="Arial"/>
              <a:buNone/>
              <a:tabLst/>
            </a:pPr>
            <a:r>
              <a:rPr lang="hr-HR" altLang="sr-Latn-RS" sz="2000" dirty="0">
                <a:solidFill>
                  <a:schemeClr val="dk1"/>
                </a:solidFill>
                <a:latin typeface="+mn-lt"/>
              </a:rPr>
              <a:t>U kibernetičkoj sigurnosti, rizici se odnose na:</a:t>
            </a:r>
          </a:p>
          <a:p>
            <a:pPr marL="457200" lvl="0" indent="-457200" defTabSz="914400" eaLnBrk="0" fontAlgn="base" latinLnBrk="0" hangingPunct="0">
              <a:buClr>
                <a:schemeClr val="dk1"/>
              </a:buClr>
              <a:buSzTx/>
              <a:buFont typeface="+mj-lt"/>
              <a:buAutoNum type="alphaLcParenR"/>
              <a:tabLst/>
            </a:pPr>
            <a:r>
              <a:rPr lang="hr-HR" altLang="sr-Latn-RS" sz="2000" b="1" dirty="0">
                <a:solidFill>
                  <a:schemeClr val="dk1"/>
                </a:solidFill>
                <a:latin typeface="+mn-lt"/>
              </a:rPr>
              <a:t>Potencijalne opasnosti prilikom povezivanja na internet. </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Mjere fizičke sigurnosti. </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Mjere opreza protiv skliskih podova. </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Sigurne online prakse. </a:t>
            </a:r>
          </a:p>
        </p:txBody>
      </p:sp>
      <p:sp>
        <p:nvSpPr>
          <p:cNvPr id="14" name="Rectangle 11">
            <a:extLst>
              <a:ext uri="{FF2B5EF4-FFF2-40B4-BE49-F238E27FC236}">
                <a16:creationId xmlns:a16="http://schemas.microsoft.com/office/drawing/2014/main" id="{0CBD3846-E654-CF83-03E7-CC72DC3F933B}"/>
              </a:ext>
            </a:extLst>
          </p:cNvPr>
          <p:cNvSpPr>
            <a:spLocks noChangeArrowheads="1"/>
          </p:cNvSpPr>
          <p:nvPr/>
        </p:nvSpPr>
        <p:spPr bwMode="auto">
          <a:xfrm>
            <a:off x="1612600" y="5789676"/>
            <a:ext cx="6150575" cy="303930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 rIns="0" bIns="-19044" numCol="1" anchor="ctr" anchorCtr="0" compatLnSpc="1">
            <a:prstTxWarp prst="textNoShape">
              <a:avLst/>
            </a:prstTxWarp>
            <a:spAutoFit/>
          </a:bodyPr>
          <a:lstStyle/>
          <a:p>
            <a:pPr marL="0" lvl="0" indent="0" defTabSz="914400" eaLnBrk="0" fontAlgn="base" latinLnBrk="0" hangingPunct="0">
              <a:buClr>
                <a:schemeClr val="dk1"/>
              </a:buClr>
              <a:buSzTx/>
              <a:buFontTx/>
              <a:buNone/>
              <a:tabLst/>
            </a:pPr>
            <a:r>
              <a:rPr lang="hr-HR" altLang="sr-Latn-RS" sz="2000" dirty="0">
                <a:solidFill>
                  <a:schemeClr val="dk1"/>
                </a:solidFill>
                <a:latin typeface="+mn-lt"/>
              </a:rPr>
              <a:t>Kako možete poboljšati online sigurnost pomoću alata za sigurno pregledavanje? </a:t>
            </a:r>
          </a:p>
          <a:p>
            <a:pPr marL="457200" lvl="0" indent="-457200" defTabSz="914400" eaLnBrk="0" fontAlgn="base" latinLnBrk="0" hangingPunct="0">
              <a:buClr>
                <a:schemeClr val="dk1"/>
              </a:buClr>
              <a:buSzTx/>
              <a:buFont typeface="+mj-lt"/>
              <a:buAutoNum type="alphaLcParenR"/>
              <a:tabLst/>
            </a:pPr>
            <a:r>
              <a:rPr lang="hr-HR" altLang="sr-Latn-RS" sz="2000" b="1" dirty="0">
                <a:solidFill>
                  <a:schemeClr val="dk1"/>
                </a:solidFill>
                <a:latin typeface="+mn-lt"/>
              </a:rPr>
              <a:t>Korištenjem renomiranih web preglednika i aktiviranjem sigurnosnih značajki.</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 Povećanjem vremena ispred ekrana i digitalne ovisnosti. </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Dijeljenjem osobnih podataka na društvenim mrežama.</a:t>
            </a:r>
          </a:p>
          <a:p>
            <a:pPr marL="457200" lvl="0" indent="-457200" defTabSz="914400" eaLnBrk="0" fontAlgn="base" latinLnBrk="0" hangingPunct="0">
              <a:buClr>
                <a:schemeClr val="dk1"/>
              </a:buClr>
              <a:buSzTx/>
              <a:buFont typeface="+mj-lt"/>
              <a:buAutoNum type="alphaLcParenR"/>
              <a:tabLst/>
            </a:pPr>
            <a:r>
              <a:rPr lang="hr-HR" altLang="sr-Latn-RS" sz="2000" dirty="0">
                <a:solidFill>
                  <a:schemeClr val="dk1"/>
                </a:solidFill>
                <a:latin typeface="+mn-lt"/>
              </a:rPr>
              <a:t>Ignoriranjem </a:t>
            </a:r>
            <a:r>
              <a:rPr lang="hr-HR" altLang="sr-Latn-RS" sz="2000" dirty="0" err="1">
                <a:solidFill>
                  <a:schemeClr val="dk1"/>
                </a:solidFill>
                <a:latin typeface="+mn-lt"/>
              </a:rPr>
              <a:t>phishing</a:t>
            </a:r>
            <a:r>
              <a:rPr lang="hr-HR" altLang="sr-Latn-RS" sz="2000" dirty="0">
                <a:solidFill>
                  <a:schemeClr val="dk1"/>
                </a:solidFill>
                <a:latin typeface="+mn-lt"/>
              </a:rPr>
              <a:t> e-poruka i upozorenja o zlonamjernom softveru. </a:t>
            </a:r>
          </a:p>
        </p:txBody>
      </p:sp>
    </p:spTree>
    <p:extLst>
      <p:ext uri="{BB962C8B-B14F-4D97-AF65-F5344CB8AC3E}">
        <p14:creationId xmlns:p14="http://schemas.microsoft.com/office/powerpoint/2010/main" val="438502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340025" y="1795727"/>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sym typeface="Helvetica Neue"/>
              </a:rPr>
              <a:t>Sumirano</a:t>
            </a:r>
            <a:endParaRPr lang="es-ES" sz="4800" dirty="0">
              <a:solidFill>
                <a:schemeClr val="tx1"/>
              </a:solidFill>
              <a:latin typeface="+mn-lt"/>
            </a:endParaRPr>
          </a:p>
        </p:txBody>
      </p:sp>
      <p:sp>
        <p:nvSpPr>
          <p:cNvPr id="207" name="Google Shape;207;p12"/>
          <p:cNvSpPr txBox="1"/>
          <p:nvPr/>
        </p:nvSpPr>
        <p:spPr>
          <a:xfrm>
            <a:off x="1375166" y="2806351"/>
            <a:ext cx="7259700"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l-PL" sz="2800" b="1" dirty="0">
                <a:solidFill>
                  <a:srgbClr val="00CCFF"/>
                </a:solidFill>
                <a:latin typeface="+mn-lt"/>
                <a:ea typeface="Helvetica Neue"/>
                <a:cs typeface="Helvetica Neue"/>
                <a:sym typeface="Helvetica Neue"/>
              </a:rPr>
              <a:t>Dobro napravljeno! </a:t>
            </a:r>
          </a:p>
          <a:p>
            <a:pPr marL="0" marR="0" lvl="0" indent="0" algn="just" rtl="0">
              <a:spcBef>
                <a:spcPts val="0"/>
              </a:spcBef>
              <a:spcAft>
                <a:spcPts val="0"/>
              </a:spcAft>
              <a:buNone/>
            </a:pPr>
            <a:r>
              <a:rPr lang="pl-PL" sz="2800" b="1" dirty="0">
                <a:solidFill>
                  <a:srgbClr val="00CCFF"/>
                </a:solidFill>
                <a:latin typeface="+mn-lt"/>
                <a:ea typeface="Helvetica Neue"/>
                <a:cs typeface="Helvetica Neue"/>
                <a:sym typeface="Helvetica Neue"/>
              </a:rPr>
              <a:t>Sada znate više o:</a:t>
            </a:r>
            <a:endParaRPr dirty="0">
              <a:solidFill>
                <a:srgbClr val="00CCFF"/>
              </a:solidFill>
              <a:latin typeface="+mn-lt"/>
            </a:endParaRPr>
          </a:p>
        </p:txBody>
      </p:sp>
      <p:sp>
        <p:nvSpPr>
          <p:cNvPr id="17" name="Google Shape;99;p4"/>
          <p:cNvSpPr txBox="1"/>
          <p:nvPr/>
        </p:nvSpPr>
        <p:spPr>
          <a:xfrm>
            <a:off x="1627729" y="3889052"/>
            <a:ext cx="10426941" cy="45242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SzPct val="150000"/>
              <a:buFont typeface="Arial" panose="020B0604020202020204" pitchFamily="34" charset="0"/>
              <a:buChar char="•"/>
            </a:pPr>
            <a:r>
              <a:rPr lang="hr-HR" sz="2400" dirty="0">
                <a:solidFill>
                  <a:schemeClr val="dk1"/>
                </a:solidFill>
                <a:latin typeface="+mn-lt"/>
                <a:ea typeface="Helvetica Neue"/>
                <a:cs typeface="Helvetica Neue"/>
                <a:sym typeface="Helvetica Neue"/>
              </a:rPr>
              <a:t>Sada ste </a:t>
            </a:r>
            <a:r>
              <a:rPr lang="en-US" sz="2400" dirty="0" err="1">
                <a:solidFill>
                  <a:schemeClr val="dk1"/>
                </a:solidFill>
                <a:latin typeface="+mn-lt"/>
                <a:ea typeface="Helvetica Neue"/>
                <a:cs typeface="Helvetica Neue"/>
                <a:sym typeface="Helvetica Neue"/>
              </a:rPr>
              <a:t>svjesni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opasnosti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zaštititi</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Znate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rizike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prijevara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virusa</a:t>
            </a:r>
            <a:r>
              <a:rPr lang="en-US" sz="2400" dirty="0">
                <a:solidFill>
                  <a:schemeClr val="dk1"/>
                </a:solidFill>
                <a:latin typeface="+mn-lt"/>
                <a:ea typeface="Helvetica Neue"/>
                <a:cs typeface="Helvetica Neue"/>
                <a:sym typeface="Helvetica Neue"/>
              </a:rPr>
              <a:t>. Ovo </a:t>
            </a:r>
            <a:r>
              <a:rPr lang="hr-HR" sz="2400" dirty="0">
                <a:solidFill>
                  <a:schemeClr val="dk1"/>
                </a:solidFill>
                <a:latin typeface="+mn-lt"/>
                <a:ea typeface="Helvetica Neue"/>
                <a:cs typeface="Helvetica Neue"/>
                <a:sym typeface="Helvetica Neue"/>
              </a:rPr>
              <a:t>vam </a:t>
            </a:r>
            <a:r>
              <a:rPr lang="en-US" sz="2400" dirty="0" err="1">
                <a:solidFill>
                  <a:schemeClr val="dk1"/>
                </a:solidFill>
                <a:latin typeface="+mn-lt"/>
                <a:ea typeface="Helvetica Neue"/>
                <a:cs typeface="Helvetica Neue"/>
                <a:sym typeface="Helvetica Neue"/>
              </a:rPr>
              <a:t>znanje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pomaže</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donose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informirane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odluke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ostanu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SzPct val="150000"/>
              <a:buFont typeface="Arial" panose="020B0604020202020204" pitchFamily="34" charset="0"/>
              <a:buChar char="•"/>
            </a:pPr>
            <a:r>
              <a:rPr lang="hr-HR" sz="2400" dirty="0">
                <a:solidFill>
                  <a:schemeClr val="dk1"/>
                </a:solidFill>
                <a:latin typeface="+mn-lt"/>
                <a:ea typeface="Helvetica Neue"/>
                <a:cs typeface="Helvetica Neue"/>
                <a:sym typeface="Helvetica Neue"/>
              </a:rPr>
              <a:t>P</a:t>
            </a:r>
            <a:r>
              <a:rPr lang="en-US" sz="2400" dirty="0" err="1">
                <a:solidFill>
                  <a:schemeClr val="dk1"/>
                </a:solidFill>
                <a:latin typeface="+mn-lt"/>
                <a:ea typeface="Helvetica Neue"/>
                <a:cs typeface="Helvetica Neue"/>
                <a:sym typeface="Helvetica Neue"/>
              </a:rPr>
              <a:t>repoznaj</a:t>
            </a:r>
            <a:r>
              <a:rPr lang="hr-HR" sz="2400" dirty="0" err="1">
                <a:solidFill>
                  <a:schemeClr val="dk1"/>
                </a:solidFill>
                <a:latin typeface="+mn-lt"/>
                <a:ea typeface="Helvetica Neue"/>
                <a:cs typeface="Helvetica Neue"/>
                <a:sym typeface="Helvetica Neue"/>
              </a:rPr>
              <a:t>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različite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kibernetičke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prijetnje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zlonamjernog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softvera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Možete </a:t>
            </a:r>
            <a:r>
              <a:rPr lang="en-US" sz="2400" dirty="0" err="1">
                <a:solidFill>
                  <a:schemeClr val="dk1"/>
                </a:solidFill>
                <a:latin typeface="+mn-lt"/>
                <a:ea typeface="Helvetica Neue"/>
                <a:cs typeface="Helvetica Neue"/>
                <a:sym typeface="Helvetica Neue"/>
              </a:rPr>
              <a:t>identificirati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znakove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upozorenja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poduzeti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korake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bi </a:t>
            </a:r>
            <a:r>
              <a:rPr lang="en-US" sz="2400" dirty="0" err="1">
                <a:solidFill>
                  <a:schemeClr val="dk1"/>
                </a:solidFill>
                <a:latin typeface="+mn-lt"/>
                <a:ea typeface="Helvetica Neue"/>
                <a:cs typeface="Helvetica Neue"/>
                <a:sym typeface="Helvetica Neue"/>
              </a:rPr>
              <a:t>izbjegli</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postan</a:t>
            </a:r>
            <a:r>
              <a:rPr lang="hr-HR" sz="2400" dirty="0" err="1">
                <a:solidFill>
                  <a:schemeClr val="dk1"/>
                </a:solidFill>
                <a:latin typeface="+mn-lt"/>
                <a:ea typeface="Helvetica Neue"/>
                <a:cs typeface="Helvetica Neue"/>
                <a:sym typeface="Helvetica Neue"/>
              </a:rPr>
              <a:t>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žrtve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prijetnji</a:t>
            </a:r>
            <a:r>
              <a:rPr lang="en-US" sz="2400" dirty="0">
                <a:solidFill>
                  <a:schemeClr val="dk1"/>
                </a:solidFill>
                <a:latin typeface="+mn-lt"/>
                <a:ea typeface="Helvetica Neue"/>
                <a:cs typeface="Helvetica Neue"/>
                <a:sym typeface="Helvetica Neue"/>
              </a:rPr>
              <a:t>.</a:t>
            </a:r>
          </a:p>
          <a:p>
            <a:pPr marL="342900" marR="0" lvl="0" indent="-342900" algn="l" rtl="0">
              <a:spcBef>
                <a:spcPts val="0"/>
              </a:spcBef>
              <a:spcAft>
                <a:spcPts val="0"/>
              </a:spcAft>
              <a:buClr>
                <a:srgbClr val="00CCFF"/>
              </a:buClr>
              <a:buSzPct val="150000"/>
              <a:buFont typeface="Arial" panose="020B0604020202020204" pitchFamily="34" charset="0"/>
              <a:buChar char="•"/>
            </a:pPr>
            <a:r>
              <a:rPr lang="hr-HR" sz="2400" dirty="0">
                <a:solidFill>
                  <a:schemeClr val="dk1"/>
                </a:solidFill>
                <a:latin typeface="+mn-lt"/>
                <a:ea typeface="Helvetica Neue"/>
                <a:cs typeface="Helvetica Neue"/>
                <a:sym typeface="Helvetica Neue"/>
              </a:rPr>
              <a:t>Naučili ste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podržati</a:t>
            </a:r>
            <a:r>
              <a:rPr lang="en-US" sz="2400"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pružajući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pristup</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praćenje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zdravlja</a:t>
            </a:r>
            <a:r>
              <a:rPr lang="en-US" sz="2400" dirty="0">
                <a:solidFill>
                  <a:schemeClr val="dk1"/>
                </a:solidFill>
                <a:latin typeface="+mn-lt"/>
                <a:ea typeface="Helvetica Neue"/>
                <a:cs typeface="Helvetica Neue"/>
                <a:sym typeface="Helvetica Neue"/>
              </a:rPr>
              <a:t>, online </a:t>
            </a:r>
            <a:r>
              <a:rPr lang="en-US" sz="2400" dirty="0" err="1">
                <a:solidFill>
                  <a:schemeClr val="dk1"/>
                </a:solidFill>
                <a:latin typeface="+mn-lt"/>
                <a:ea typeface="Helvetica Neue"/>
                <a:cs typeface="Helvetica Neue"/>
                <a:sym typeface="Helvetica Neue"/>
              </a:rPr>
              <a:t>zajednice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mogućnost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praćenja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analize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zdravstvenih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a:t>
            </a:r>
            <a:endParaRPr lang="hr-HR" sz="2400" dirty="0">
              <a:solidFill>
                <a:schemeClr val="dk1"/>
              </a:solidFill>
              <a:latin typeface="+mn-lt"/>
              <a:cs typeface="Helvetica Neue"/>
              <a:sym typeface="Helvetica Neue"/>
            </a:endParaRPr>
          </a:p>
          <a:p>
            <a:pPr>
              <a:buClr>
                <a:srgbClr val="00CCFF"/>
              </a:buClr>
              <a:buSzPct val="150000"/>
            </a:pPr>
            <a:endParaRPr lang="en-US" sz="2400" dirty="0">
              <a:latin typeface="+mn-lt"/>
            </a:endParaRPr>
          </a:p>
          <a:p>
            <a:pPr marL="342900" marR="0" lvl="0" indent="-342900" algn="l" rtl="0">
              <a:spcBef>
                <a:spcPts val="0"/>
              </a:spcBef>
              <a:spcAft>
                <a:spcPts val="0"/>
              </a:spcAft>
              <a:buClr>
                <a:srgbClr val="00CCFF"/>
              </a:buClr>
              <a:buSzPct val="150000"/>
              <a:buFont typeface="Arial" panose="020B0604020202020204" pitchFamily="34" charset="0"/>
              <a:buChar char="•"/>
            </a:pPr>
            <a:endParaRPr lang="en-US" sz="2400" dirty="0">
              <a:solidFill>
                <a:schemeClr val="dk1"/>
              </a:solidFill>
              <a:latin typeface="+mn-lt"/>
              <a:ea typeface="Helvetica Neue"/>
              <a:cs typeface="Helvetica Neue"/>
              <a:sym typeface="Helvetica Neue"/>
            </a:endParaRP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5477" y="3332336"/>
            <a:ext cx="5219700" cy="532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Bibliografija</a:t>
            </a:r>
            <a:endParaRPr sz="1800" dirty="0">
              <a:solidFill>
                <a:schemeClr val="tx1"/>
              </a:solidFill>
              <a:latin typeface="+mn-lt"/>
              <a:ea typeface="Calibri"/>
              <a:cs typeface="Calibri"/>
              <a:sym typeface="Calibri"/>
            </a:endParaRPr>
          </a:p>
        </p:txBody>
      </p:sp>
      <p:sp>
        <p:nvSpPr>
          <p:cNvPr id="221" name="Google Shape;221;p13"/>
          <p:cNvSpPr/>
          <p:nvPr/>
        </p:nvSpPr>
        <p:spPr>
          <a:xfrm>
            <a:off x="1503600" y="3696970"/>
            <a:ext cx="15280800" cy="2893059"/>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https://staysafeonline.org/</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https://www.consumer.ftc.gov/topics/online-security</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https://www.cisa.gov/cybersecurity</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https://www.getsafeonline.org/</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https://us.norton.com/internetsecurity</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https://www.staysmartonline.gov.au/</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https://www.commonsense.org/education/digital-citizenship/privacy-and-security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hr-HR" sz="5400" b="1" dirty="0">
                <a:solidFill>
                  <a:schemeClr val="tx1"/>
                </a:solidFill>
                <a:latin typeface="+mn-lt"/>
                <a:ea typeface="Helvetica Neue"/>
                <a:cs typeface="Helvetica Neue"/>
                <a:sym typeface="Helvetica Neue"/>
              </a:rPr>
              <a:t>Hvala!</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Ciljevi</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1348469" y="4702727"/>
            <a:ext cx="11465694"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err="1">
                <a:solidFill>
                  <a:schemeClr val="dk1"/>
                </a:solidFill>
                <a:latin typeface="+mn-lt"/>
                <a:ea typeface="Helvetica Neue"/>
                <a:cs typeface="Helvetica Neue"/>
                <a:sym typeface="Helvetica Neue"/>
              </a:rPr>
              <a:t>Shvatit</a:t>
            </a:r>
            <a:r>
              <a:rPr lang="hr-HR" sz="2400" dirty="0">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kibernetičke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err="1">
                <a:solidFill>
                  <a:schemeClr val="dk1"/>
                </a:solidFill>
                <a:latin typeface="+mn-lt"/>
                <a:ea typeface="Helvetica Neue"/>
                <a:cs typeface="Helvetica Neue"/>
                <a:sym typeface="Helvetica Neue"/>
              </a:rPr>
              <a:t>Prepozna</a:t>
            </a:r>
            <a:r>
              <a:rPr lang="hr-HR" sz="2400" dirty="0">
                <a:solidFill>
                  <a:schemeClr val="dk1"/>
                </a:solidFill>
                <a:latin typeface="+mn-lt"/>
                <a:ea typeface="Helvetica Neue"/>
                <a:cs typeface="Helvetica Neue"/>
                <a:sym typeface="Helvetica Neue"/>
              </a:rPr>
              <a:t>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uobičajene</a:t>
            </a:r>
            <a:r>
              <a:rPr lang="en-US" sz="2400" dirty="0">
                <a:solidFill>
                  <a:schemeClr val="dk1"/>
                </a:solidFill>
                <a:latin typeface="+mn-lt"/>
                <a:ea typeface="Helvetica Neue"/>
                <a:cs typeface="Helvetica Neue"/>
                <a:sym typeface="Helvetica Neue"/>
              </a:rPr>
              <a:t> cyber </a:t>
            </a:r>
            <a:r>
              <a:rPr lang="en-US" sz="2400" dirty="0" err="1">
                <a:solidFill>
                  <a:schemeClr val="dk1"/>
                </a:solidFill>
                <a:latin typeface="+mn-lt"/>
                <a:ea typeface="Helvetica Neue"/>
                <a:cs typeface="Helvetica Neue"/>
                <a:sym typeface="Helvetica Neue"/>
              </a:rPr>
              <a:t>prijetnje</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err="1">
                <a:solidFill>
                  <a:schemeClr val="dk1"/>
                </a:solidFill>
                <a:latin typeface="+mn-lt"/>
                <a:ea typeface="Helvetica Neue"/>
                <a:cs typeface="Helvetica Neue"/>
                <a:sym typeface="Helvetica Neue"/>
              </a:rPr>
              <a:t>Vježba</a:t>
            </a:r>
            <a:r>
              <a:rPr lang="hr-HR" sz="2400" dirty="0">
                <a:solidFill>
                  <a:schemeClr val="dk1"/>
                </a:solidFill>
                <a:latin typeface="+mn-lt"/>
                <a:ea typeface="Helvetica Neue"/>
                <a:cs typeface="Helvetica Neue"/>
                <a:sym typeface="Helvetica Neue"/>
              </a:rPr>
              <a:t>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interneta</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err="1">
                <a:solidFill>
                  <a:schemeClr val="dk1"/>
                </a:solidFill>
                <a:latin typeface="+mn-lt"/>
                <a:ea typeface="Helvetica Neue"/>
                <a:cs typeface="Helvetica Neue"/>
                <a:sym typeface="Helvetica Neue"/>
              </a:rPr>
              <a:t>Zaštitit</a:t>
            </a:r>
            <a:r>
              <a:rPr lang="hr-HR" sz="2400" dirty="0">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err="1">
                <a:solidFill>
                  <a:schemeClr val="dk1"/>
                </a:solidFill>
                <a:latin typeface="+mn-lt"/>
                <a:ea typeface="Helvetica Neue"/>
                <a:cs typeface="Helvetica Neue"/>
                <a:sym typeface="Helvetica Neue"/>
              </a:rPr>
              <a:t>Odgovorit</a:t>
            </a:r>
            <a:r>
              <a:rPr lang="hr-HR" sz="2400" dirty="0">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cyber </a:t>
            </a:r>
            <a:r>
              <a:rPr lang="en-US" sz="2400" dirty="0" err="1">
                <a:solidFill>
                  <a:schemeClr val="dk1"/>
                </a:solidFill>
                <a:latin typeface="+mn-lt"/>
                <a:ea typeface="Helvetica Neue"/>
                <a:cs typeface="Helvetica Neue"/>
                <a:sym typeface="Helvetica Neue"/>
              </a:rPr>
              <a:t>incidente</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err="1">
                <a:solidFill>
                  <a:schemeClr val="dk1"/>
                </a:solidFill>
                <a:latin typeface="+mn-lt"/>
                <a:ea typeface="Helvetica Neue"/>
                <a:cs typeface="Helvetica Neue"/>
                <a:sym typeface="Helvetica Neue"/>
              </a:rPr>
              <a:t>Identificira</a:t>
            </a:r>
            <a:r>
              <a:rPr lang="hr-HR" sz="2400" dirty="0">
                <a:solidFill>
                  <a:schemeClr val="dk1"/>
                </a:solidFill>
                <a:latin typeface="+mn-lt"/>
                <a:ea typeface="Helvetica Neue"/>
                <a:cs typeface="Helvetica Neue"/>
                <a:sym typeface="Helvetica Neue"/>
              </a:rPr>
              <a:t>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zdravlje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dobrobit</a:t>
            </a:r>
            <a:endParaRPr lang="en-US" sz="24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rgbClr val="00CCFF"/>
              </a:buClr>
              <a:buSzPct val="150000"/>
              <a:buFont typeface="Arial" panose="020B0604020202020204" pitchFamily="34" charset="0"/>
              <a:buChar char="•"/>
            </a:pPr>
            <a:r>
              <a:rPr lang="en-US" sz="2400" dirty="0" err="1">
                <a:solidFill>
                  <a:schemeClr val="dk1"/>
                </a:solidFill>
                <a:latin typeface="+mn-lt"/>
                <a:ea typeface="Helvetica Neue"/>
                <a:cs typeface="Helvetica Neue"/>
                <a:sym typeface="Helvetica Neue"/>
              </a:rPr>
              <a:t>Iskoristit</a:t>
            </a:r>
            <a:r>
              <a:rPr lang="hr-HR" sz="2400" dirty="0">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digitalne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tehnologije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zdravlje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dobrobit</a:t>
            </a:r>
            <a:endParaRPr lang="hr-HR" dirty="0">
              <a:latin typeface="+mn-lt"/>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l-PL" sz="2400" dirty="0">
                <a:solidFill>
                  <a:schemeClr val="dk1"/>
                </a:solidFill>
                <a:latin typeface="+mn-lt"/>
                <a:ea typeface="Helvetica Neue"/>
                <a:cs typeface="Helvetica Neue"/>
                <a:sym typeface="Helvetica Neue"/>
              </a:rPr>
              <a:t>Na kraju ovog modula moći ćete:</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34543" y="2926406"/>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3146843" y="3803466"/>
            <a:ext cx="1099751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kibernetičku</a:t>
            </a:r>
            <a:r>
              <a:rPr lang="es-ES" sz="4800" b="1" dirty="0">
                <a:solidFill>
                  <a:schemeClr val="tx1"/>
                </a:solidFill>
                <a:latin typeface="+mn-lt"/>
                <a:ea typeface="Helvetica Neue"/>
                <a:cs typeface="Helvetica Neue"/>
                <a:sym typeface="Helvetica Neue"/>
              </a:rPr>
              <a:t> sigurnost</a:t>
            </a:r>
            <a:endParaRPr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6422484" y="2787844"/>
            <a:ext cx="4621568"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hr-HR" sz="6000" b="1" dirty="0">
                <a:solidFill>
                  <a:srgbClr val="00CCFF"/>
                </a:solidFill>
                <a:latin typeface="+mn-lt"/>
                <a:ea typeface="Helvetica Neue"/>
                <a:cs typeface="Helvetica Neue"/>
                <a:sym typeface="Helvetica Neue"/>
              </a:rPr>
              <a:t>Jedinica</a:t>
            </a:r>
            <a:r>
              <a:rPr lang="es-ES" sz="6000" b="1" dirty="0">
                <a:solidFill>
                  <a:srgbClr val="00CCFF"/>
                </a:solidFill>
                <a:latin typeface="+mn-lt"/>
                <a:ea typeface="Helvetica Neue"/>
                <a:cs typeface="Helvetica Neue"/>
                <a:sym typeface="Helvetica Neue"/>
              </a:rPr>
              <a:t> 1</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25450" y="421894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1855621"/>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kibernetičku</a:t>
            </a:r>
            <a:r>
              <a:rPr lang="es-ES" sz="4800" b="1" dirty="0">
                <a:solidFill>
                  <a:schemeClr val="tx1"/>
                </a:solidFill>
                <a:latin typeface="+mn-lt"/>
                <a:ea typeface="Helvetica Neue"/>
                <a:cs typeface="Helvetica Neue"/>
                <a:sym typeface="Helvetica Neue"/>
              </a:rPr>
              <a:t> sigurnost</a:t>
            </a:r>
            <a:endParaRPr lang="es-ES" dirty="0">
              <a:solidFill>
                <a:schemeClr val="tx1"/>
              </a:solidFill>
              <a:latin typeface="+mn-lt"/>
            </a:endParaRPr>
          </a:p>
        </p:txBody>
      </p:sp>
      <p:sp>
        <p:nvSpPr>
          <p:cNvPr id="119" name="Google Shape;119;p6"/>
          <p:cNvSpPr txBox="1"/>
          <p:nvPr/>
        </p:nvSpPr>
        <p:spPr>
          <a:xfrm>
            <a:off x="1332000" y="2852551"/>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Razumijevanje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rizika</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kibernetičke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sigurnosti</a:t>
            </a:r>
            <a:endParaRPr dirty="0">
              <a:solidFill>
                <a:srgbClr val="00CCFF"/>
              </a:solidFill>
              <a:latin typeface="+mn-lt"/>
            </a:endParaRPr>
          </a:p>
        </p:txBody>
      </p:sp>
      <p:sp>
        <p:nvSpPr>
          <p:cNvPr id="120" name="Google Shape;120;p6"/>
          <p:cNvSpPr txBox="1"/>
          <p:nvPr/>
        </p:nvSpPr>
        <p:spPr>
          <a:xfrm>
            <a:off x="1295399" y="3541705"/>
            <a:ext cx="13077174"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Razmišljajte</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rizicima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kibernetičke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potencijalnim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opasnostima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internet. </a:t>
            </a:r>
            <a:r>
              <a:rPr lang="en-US" sz="2400" dirty="0" err="1">
                <a:solidFill>
                  <a:schemeClr val="dk1"/>
                </a:solidFill>
                <a:latin typeface="+mn-lt"/>
                <a:ea typeface="Helvetica Neue"/>
                <a:cs typeface="Helvetica Neue"/>
                <a:sym typeface="Helvetica Neue"/>
              </a:rPr>
              <a:t>Baš</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poduzimate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mjere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opreza</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ostali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fizičkom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svijetu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zaključavanje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vrata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svijest</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kibernetičkim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pomaže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ostanete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digitalnom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svijetu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uključivati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stvari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hakeri</a:t>
            </a:r>
            <a:r>
              <a:rPr lang="en-US" sz="2400" dirty="0">
                <a:solidFill>
                  <a:schemeClr val="dk1"/>
                </a:solidFill>
                <a:latin typeface="+mn-lt"/>
                <a:ea typeface="Helvetica Neue"/>
                <a:cs typeface="Helvetica Neue"/>
                <a:sym typeface="Helvetica Neue"/>
              </a:rPr>
              <a:t> koji </a:t>
            </a:r>
            <a:r>
              <a:rPr lang="en-US" sz="2400" dirty="0" err="1">
                <a:solidFill>
                  <a:schemeClr val="dk1"/>
                </a:solidFill>
                <a:latin typeface="+mn-lt"/>
                <a:ea typeface="Helvetica Neue"/>
                <a:cs typeface="Helvetica Neue"/>
                <a:sym typeface="Helvetica Neue"/>
              </a:rPr>
              <a:t>pokušavaju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ukrasti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prijevare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vas </a:t>
            </a:r>
            <a:r>
              <a:rPr lang="en-US" sz="2400" dirty="0" err="1">
                <a:solidFill>
                  <a:schemeClr val="dk1"/>
                </a:solidFill>
                <a:latin typeface="+mn-lt"/>
                <a:ea typeface="Helvetica Neue"/>
                <a:cs typeface="Helvetica Neue"/>
                <a:sym typeface="Helvetica Neue"/>
              </a:rPr>
              <a:t>navedu</a:t>
            </a:r>
            <a:r>
              <a:rPr lang="en-US" sz="2400" dirty="0">
                <a:solidFill>
                  <a:schemeClr val="dk1"/>
                </a:solidFill>
                <a:latin typeface="+mn-lt"/>
                <a:ea typeface="Helvetica Neue"/>
                <a:cs typeface="Helvetica Neue"/>
                <a:sym typeface="Helvetica Neue"/>
              </a:rPr>
              <a:t> da date </a:t>
            </a:r>
            <a:r>
              <a:rPr lang="en-US" sz="2400" dirty="0" err="1">
                <a:solidFill>
                  <a:schemeClr val="dk1"/>
                </a:solidFill>
                <a:latin typeface="+mn-lt"/>
                <a:ea typeface="Helvetica Neue"/>
                <a:cs typeface="Helvetica Neue"/>
                <a:sym typeface="Helvetica Neue"/>
              </a:rPr>
              <a:t>svoj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novac</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viruse</a:t>
            </a:r>
            <a:r>
              <a:rPr lang="en-US" sz="2400" dirty="0">
                <a:solidFill>
                  <a:schemeClr val="dk1"/>
                </a:solidFill>
                <a:latin typeface="+mn-lt"/>
                <a:ea typeface="Helvetica Neue"/>
                <a:cs typeface="Helvetica Neue"/>
                <a:sym typeface="Helvetica Neue"/>
              </a:rPr>
              <a:t> koji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oštetiti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računalo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Štoviše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kibernetička</a:t>
            </a:r>
            <a:r>
              <a:rPr lang="en-US" sz="2400" dirty="0">
                <a:solidFill>
                  <a:schemeClr val="dk1"/>
                </a:solidFill>
                <a:latin typeface="+mn-lt"/>
                <a:ea typeface="Helvetica Neue"/>
                <a:cs typeface="Helvetica Neue"/>
                <a:sym typeface="Helvetica Neue"/>
              </a:rPr>
              <a:t> sigurnost </a:t>
            </a:r>
            <a:r>
              <a:rPr lang="en-US" sz="2400" dirty="0" err="1">
                <a:solidFill>
                  <a:schemeClr val="dk1"/>
                </a:solidFill>
                <a:latin typeface="+mn-lt"/>
                <a:ea typeface="Helvetica Neue"/>
                <a:cs typeface="Helvetica Neue"/>
                <a:sym typeface="Helvetica Neue"/>
              </a:rPr>
              <a:t>naglašava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njegovanje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kulture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osviještene</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promicanjem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svijesti</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obrazovanja</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sigurnim</a:t>
            </a:r>
            <a:r>
              <a:rPr lang="en-US" sz="2400" dirty="0">
                <a:solidFill>
                  <a:schemeClr val="dk1"/>
                </a:solidFill>
                <a:latin typeface="+mn-lt"/>
                <a:ea typeface="Helvetica Neue"/>
                <a:cs typeface="Helvetica Neue"/>
                <a:sym typeface="Helvetica Neue"/>
              </a:rPr>
              <a:t> online </a:t>
            </a:r>
            <a:r>
              <a:rPr lang="en-US" sz="2400" dirty="0" err="1">
                <a:solidFill>
                  <a:schemeClr val="dk1"/>
                </a:solidFill>
                <a:latin typeface="+mn-lt"/>
                <a:ea typeface="Helvetica Neue"/>
                <a:cs typeface="Helvetica Neue"/>
                <a:sym typeface="Helvetica Neue"/>
              </a:rPr>
              <a:t>praksama</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Učenjem</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ovim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rizicima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bolje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zaštititi</a:t>
            </a:r>
            <a:r>
              <a:rPr lang="en-US" sz="2400" dirty="0">
                <a:solidFill>
                  <a:schemeClr val="dk1"/>
                </a:solidFill>
                <a:latin typeface="+mn-lt"/>
                <a:ea typeface="Helvetica Neue"/>
                <a:cs typeface="Helvetica Neue"/>
                <a:sym typeface="Helvetica Neue"/>
              </a:rPr>
              <a:t>. To je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da </a:t>
            </a:r>
            <a:r>
              <a:rPr lang="hr-HR" sz="2400" dirty="0">
                <a:solidFill>
                  <a:schemeClr val="dk1"/>
                </a:solidFill>
                <a:latin typeface="+mn-lt"/>
                <a:ea typeface="Helvetica Neue"/>
                <a:cs typeface="Helvetica Neue"/>
                <a:sym typeface="Helvetica Neue"/>
              </a:rPr>
              <a:t>znate </a:t>
            </a:r>
            <a:r>
              <a:rPr lang="en-US" sz="2400" dirty="0" err="1">
                <a:solidFill>
                  <a:schemeClr val="dk1"/>
                </a:solidFill>
                <a:latin typeface="+mn-lt"/>
                <a:ea typeface="Helvetica Neue"/>
                <a:cs typeface="Helvetica Neue"/>
                <a:sym typeface="Helvetica Neue"/>
              </a:rPr>
              <a:t>znakov</a:t>
            </a:r>
            <a:r>
              <a:rPr lang="hr-HR" sz="2400" dirty="0">
                <a:solidFill>
                  <a:schemeClr val="dk1"/>
                </a:solidFill>
                <a:latin typeface="+mn-lt"/>
                <a:ea typeface="Helvetica Neue"/>
                <a:cs typeface="Helvetica Neue"/>
                <a:sym typeface="Helvetica Neue"/>
              </a:rPr>
              <a: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skliskog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hodati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pažljivo</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izbjeći</a:t>
            </a:r>
            <a:r>
              <a:rPr lang="en-US" sz="2400" dirty="0">
                <a:solidFill>
                  <a:schemeClr val="dk1"/>
                </a:solidFill>
                <a:latin typeface="+mn-lt"/>
                <a:ea typeface="Helvetica Neue"/>
                <a:cs typeface="Helvetica Neue"/>
                <a:sym typeface="Helvetica Neue"/>
              </a:rPr>
              <a:t> pad. </a:t>
            </a:r>
            <a:r>
              <a:rPr lang="en-US" sz="2400" dirty="0" err="1">
                <a:solidFill>
                  <a:schemeClr val="dk1"/>
                </a:solidFill>
                <a:latin typeface="+mn-lt"/>
                <a:ea typeface="Helvetica Neue"/>
                <a:cs typeface="Helvetica Neue"/>
                <a:sym typeface="Helvetica Neue"/>
              </a:rPr>
              <a:t>Razgovarat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ćemo</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uobičajenim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kibernetičkim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rizicima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prepoznati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tako</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možete</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povjerenjem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upravljati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svijetom</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donositi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informirane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odluke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sebe</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Upamtite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znanje</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moć</a:t>
            </a:r>
            <a:r>
              <a:rPr lang="en-US" sz="2400" dirty="0">
                <a:solidFill>
                  <a:schemeClr val="dk1"/>
                </a:solidFill>
                <a:latin typeface="+mn-lt"/>
                <a:ea typeface="Helvetica Neue"/>
                <a:cs typeface="Helvetica Neue"/>
                <a:sym typeface="Helvetica Neue"/>
              </a:rPr>
              <a:t>, a </a:t>
            </a:r>
            <a:r>
              <a:rPr lang="en-US" sz="2400" dirty="0" err="1">
                <a:solidFill>
                  <a:schemeClr val="dk1"/>
                </a:solidFill>
                <a:latin typeface="+mn-lt"/>
                <a:ea typeface="Helvetica Neue"/>
                <a:cs typeface="Helvetica Neue"/>
                <a:sym typeface="Helvetica Neue"/>
              </a:rPr>
              <a:t>razumijevanjem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rizika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kibernetičke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poduzimate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važan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korak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sebe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a:t>
            </a:r>
            <a:endParaRPr lang="es-ES" dirty="0">
              <a:latin typeface="+mn-lt"/>
            </a:endParaRPr>
          </a:p>
        </p:txBody>
      </p:sp>
      <p:pic>
        <p:nvPicPr>
          <p:cNvPr id="3" name="Picture 2">
            <a:extLst>
              <a:ext uri="{FF2B5EF4-FFF2-40B4-BE49-F238E27FC236}">
                <a16:creationId xmlns:a16="http://schemas.microsoft.com/office/drawing/2014/main" id="{F85D51E8-78BA-1568-AA98-8915ADF93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7051" y="6709298"/>
            <a:ext cx="3651889" cy="20953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kibernetičku</a:t>
            </a:r>
            <a:r>
              <a:rPr lang="es-ES" sz="4800" b="1" dirty="0">
                <a:solidFill>
                  <a:schemeClr val="tx1"/>
                </a:solidFill>
                <a:latin typeface="+mn-lt"/>
                <a:ea typeface="Helvetica Neue"/>
                <a:cs typeface="Helvetica Neue"/>
                <a:sym typeface="Helvetica Neue"/>
              </a:rPr>
              <a:t> sigurnost</a:t>
            </a:r>
            <a:endParaRPr lang="es-ES"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Uobičajene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vrste</a:t>
            </a:r>
            <a:r>
              <a:rPr lang="en-US" sz="2800" b="1" dirty="0">
                <a:solidFill>
                  <a:srgbClr val="00CCFF"/>
                </a:solidFill>
                <a:latin typeface="+mn-lt"/>
                <a:ea typeface="Helvetica Neue"/>
                <a:cs typeface="Helvetica Neue"/>
                <a:sym typeface="Helvetica Neue"/>
              </a:rPr>
              <a:t> cyber </a:t>
            </a:r>
            <a:r>
              <a:rPr lang="en-US" sz="2800" b="1" dirty="0" err="1">
                <a:solidFill>
                  <a:srgbClr val="00CCFF"/>
                </a:solidFill>
                <a:latin typeface="+mn-lt"/>
                <a:ea typeface="Helvetica Neue"/>
                <a:cs typeface="Helvetica Neue"/>
                <a:sym typeface="Helvetica Neue"/>
              </a:rPr>
              <a:t>prijetnji</a:t>
            </a:r>
            <a:endParaRPr lang="es-ES" dirty="0">
              <a:solidFill>
                <a:srgbClr val="00CCFF"/>
              </a:solidFill>
              <a:latin typeface="+mn-lt"/>
            </a:endParaRPr>
          </a:p>
        </p:txBody>
      </p:sp>
      <p:sp>
        <p:nvSpPr>
          <p:cNvPr id="120" name="Google Shape;120;p6"/>
          <p:cNvSpPr txBox="1"/>
          <p:nvPr/>
        </p:nvSpPr>
        <p:spPr>
          <a:xfrm>
            <a:off x="1332000" y="3243510"/>
            <a:ext cx="16140454"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U </a:t>
            </a:r>
            <a:r>
              <a:rPr lang="en-US" sz="2400" dirty="0" err="1">
                <a:solidFill>
                  <a:schemeClr val="dk1"/>
                </a:solidFill>
                <a:latin typeface="+mn-lt"/>
                <a:ea typeface="Helvetica Neue"/>
                <a:cs typeface="Helvetica Neue"/>
                <a:sym typeface="Helvetica Neue"/>
              </a:rPr>
              <a:t>ovoj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jedinici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istražit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ćemo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uobičajene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vrste</a:t>
            </a:r>
            <a:r>
              <a:rPr lang="en-US" sz="2400" dirty="0">
                <a:solidFill>
                  <a:schemeClr val="dk1"/>
                </a:solidFill>
                <a:latin typeface="+mn-lt"/>
                <a:ea typeface="Helvetica Neue"/>
                <a:cs typeface="Helvetica Neue"/>
                <a:sym typeface="Helvetica Neue"/>
              </a:rPr>
              <a:t> cyber </a:t>
            </a:r>
            <a:r>
              <a:rPr lang="en-US" sz="2400" dirty="0" err="1">
                <a:solidFill>
                  <a:schemeClr val="dk1"/>
                </a:solidFill>
                <a:latin typeface="+mn-lt"/>
                <a:ea typeface="Helvetica Neue"/>
                <a:cs typeface="Helvetica Neue"/>
                <a:sym typeface="Helvetica Neue"/>
              </a:rPr>
              <a:t>prijetnji</a:t>
            </a:r>
            <a:r>
              <a:rPr lang="en-US" sz="2400" dirty="0">
                <a:solidFill>
                  <a:schemeClr val="dk1"/>
                </a:solidFill>
                <a:latin typeface="+mn-lt"/>
                <a:ea typeface="Helvetica Neue"/>
                <a:cs typeface="Helvetica Neue"/>
                <a:sym typeface="Helvetica Neue"/>
              </a:rPr>
              <a:t>, a to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različiti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načini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loši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akteri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pokušavaju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naštetiti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računalu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koristite</a:t>
            </a:r>
            <a:r>
              <a:rPr lang="en-US" sz="2400" dirty="0">
                <a:solidFill>
                  <a:schemeClr val="dk1"/>
                </a:solidFill>
                <a:latin typeface="+mn-lt"/>
                <a:ea typeface="Helvetica Neue"/>
                <a:cs typeface="Helvetica Neue"/>
                <a:sym typeface="Helvetica Neue"/>
              </a:rPr>
              <a:t> internet. </a:t>
            </a:r>
            <a:r>
              <a:rPr lang="en-US" sz="2400" dirty="0" err="1">
                <a:solidFill>
                  <a:schemeClr val="dk1"/>
                </a:solidFill>
                <a:latin typeface="+mn-lt"/>
                <a:ea typeface="Helvetica Neue"/>
                <a:cs typeface="Helvetica Neue"/>
                <a:sym typeface="Helvetica Neue"/>
              </a:rPr>
              <a:t>Razumijevanje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prijetnji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pomaže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ostanete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sigurni</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izbjegnete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potencijalnu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Razložimo</a:t>
            </a:r>
            <a:r>
              <a:rPr lang="en-US" sz="2400" dirty="0">
                <a:solidFill>
                  <a:schemeClr val="dk1"/>
                </a:solidFill>
                <a:latin typeface="+mn-lt"/>
                <a:ea typeface="Helvetica Neue"/>
                <a:cs typeface="Helvetica Neue"/>
                <a:sym typeface="Helvetica Neue"/>
              </a:rPr>
              <a:t> to </a:t>
            </a:r>
            <a:r>
              <a:rPr lang="en-US" sz="2400" dirty="0" err="1">
                <a:solidFill>
                  <a:schemeClr val="dk1"/>
                </a:solidFill>
                <a:latin typeface="+mn-lt"/>
                <a:ea typeface="Helvetica Neue"/>
                <a:cs typeface="Helvetica Neue"/>
                <a:sym typeface="Helvetica Neue"/>
              </a:rPr>
              <a:t>jednostavnim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riječima</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Zamislite</a:t>
            </a:r>
            <a:r>
              <a:rPr lang="en-US" sz="2400" dirty="0">
                <a:solidFill>
                  <a:schemeClr val="dk1"/>
                </a:solidFill>
                <a:latin typeface="+mn-lt"/>
                <a:ea typeface="Helvetica Neue"/>
                <a:cs typeface="Helvetica Neue"/>
                <a:sym typeface="Helvetica Neue"/>
              </a:rPr>
              <a:t> cyber </a:t>
            </a:r>
            <a:r>
              <a:rPr lang="en-US" sz="2400" dirty="0" err="1">
                <a:solidFill>
                  <a:schemeClr val="dk1"/>
                </a:solidFill>
                <a:latin typeface="+mn-lt"/>
                <a:ea typeface="Helvetica Neue"/>
                <a:cs typeface="Helvetica Neue"/>
                <a:sym typeface="Helvetica Neue"/>
              </a:rPr>
              <a:t>prijetnje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lukave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trikove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zamke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ljudi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mreži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Žele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ukrasti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zaraziti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računalo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štetnim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softverom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vas </a:t>
            </a:r>
            <a:r>
              <a:rPr lang="en-US" sz="2400" dirty="0" err="1">
                <a:solidFill>
                  <a:schemeClr val="dk1"/>
                </a:solidFill>
                <a:latin typeface="+mn-lt"/>
                <a:ea typeface="Helvetica Neue"/>
                <a:cs typeface="Helvetica Neue"/>
                <a:sym typeface="Helvetica Neue"/>
              </a:rPr>
              <a:t>prevariti</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im</a:t>
            </a:r>
            <a:r>
              <a:rPr lang="en-US" sz="2400" dirty="0">
                <a:solidFill>
                  <a:schemeClr val="dk1"/>
                </a:solidFill>
                <a:latin typeface="+mn-lt"/>
                <a:ea typeface="Helvetica Neue"/>
                <a:cs typeface="Helvetica Neue"/>
                <a:sym typeface="Helvetica Neue"/>
              </a:rPr>
              <a:t> date </a:t>
            </a:r>
            <a:r>
              <a:rPr lang="en-US" sz="2400" dirty="0" err="1">
                <a:solidFill>
                  <a:schemeClr val="dk1"/>
                </a:solidFill>
                <a:latin typeface="+mn-lt"/>
                <a:ea typeface="Helvetica Neue"/>
                <a:cs typeface="Helvetica Neue"/>
                <a:sym typeface="Helvetica Neue"/>
              </a:rPr>
              <a:t>svoj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novac</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uobičajene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vrste</a:t>
            </a:r>
            <a:r>
              <a:rPr lang="en-US" sz="2400" dirty="0">
                <a:solidFill>
                  <a:schemeClr val="dk1"/>
                </a:solidFill>
                <a:latin typeface="+mn-lt"/>
                <a:ea typeface="Helvetica Neue"/>
                <a:cs typeface="Helvetica Neue"/>
                <a:sym typeface="Helvetica Neue"/>
              </a:rPr>
              <a:t> cyber </a:t>
            </a:r>
            <a:r>
              <a:rPr lang="en-US" sz="2400" dirty="0" err="1">
                <a:solidFill>
                  <a:schemeClr val="dk1"/>
                </a:solidFill>
                <a:latin typeface="+mn-lt"/>
                <a:ea typeface="Helvetica Neue"/>
                <a:cs typeface="Helvetica Neue"/>
                <a:sym typeface="Helvetica Neue"/>
              </a:rPr>
              <a:t>prijetnji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stvari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zlonamjernog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softvera</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krađe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Phishing je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lažne</a:t>
            </a:r>
            <a:r>
              <a:rPr lang="en-US" sz="2400" dirty="0">
                <a:solidFill>
                  <a:schemeClr val="dk1"/>
                </a:solidFill>
                <a:latin typeface="+mn-lt"/>
                <a:ea typeface="Helvetica Neue"/>
                <a:cs typeface="Helvetica Neue"/>
                <a:sym typeface="Helvetica Neue"/>
              </a:rPr>
              <a:t> e-</a:t>
            </a:r>
            <a:r>
              <a:rPr lang="en-US" sz="2400" dirty="0" err="1">
                <a:solidFill>
                  <a:schemeClr val="dk1"/>
                </a:solidFill>
                <a:latin typeface="+mn-lt"/>
                <a:ea typeface="Helvetica Neue"/>
                <a:cs typeface="Helvetica Neue"/>
                <a:sym typeface="Helvetica Neue"/>
              </a:rPr>
              <a:t>pošte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poruke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koja</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pretvara</a:t>
            </a:r>
            <a:r>
              <a:rPr lang="en-US" sz="2400" dirty="0">
                <a:solidFill>
                  <a:schemeClr val="dk1"/>
                </a:solidFill>
                <a:latin typeface="+mn-lt"/>
                <a:ea typeface="Helvetica Neue"/>
                <a:cs typeface="Helvetica Neue"/>
                <a:sym typeface="Helvetica Neue"/>
              </a:rPr>
              <a:t> da je od </a:t>
            </a:r>
            <a:r>
              <a:rPr lang="en-US" sz="2400" dirty="0" err="1">
                <a:solidFill>
                  <a:schemeClr val="dk1"/>
                </a:solidFill>
                <a:latin typeface="+mn-lt"/>
                <a:ea typeface="Helvetica Neue"/>
                <a:cs typeface="Helvetica Neue"/>
                <a:sym typeface="Helvetica Neue"/>
              </a:rPr>
              <a:t>nekoga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kome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vjerujete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ali</a:t>
            </a:r>
            <a:r>
              <a:rPr lang="en-US" sz="2400" dirty="0">
                <a:solidFill>
                  <a:schemeClr val="dk1"/>
                </a:solidFill>
                <a:latin typeface="+mn-lt"/>
                <a:ea typeface="Helvetica Neue"/>
                <a:cs typeface="Helvetica Neue"/>
                <a:sym typeface="Helvetica Neue"/>
              </a:rPr>
              <a:t> vas </a:t>
            </a:r>
            <a:r>
              <a:rPr lang="en-US" sz="2400" dirty="0" err="1">
                <a:solidFill>
                  <a:schemeClr val="dk1"/>
                </a:solidFill>
                <a:latin typeface="+mn-lt"/>
                <a:ea typeface="Helvetica Neue"/>
                <a:cs typeface="Helvetica Neue"/>
                <a:sym typeface="Helvetica Neue"/>
              </a:rPr>
              <a:t>pokušava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prevariti</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odate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To je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da se </a:t>
            </a:r>
            <a:r>
              <a:rPr lang="en-US" sz="2400" dirty="0" err="1">
                <a:solidFill>
                  <a:schemeClr val="dk1"/>
                </a:solidFill>
                <a:latin typeface="+mn-lt"/>
                <a:ea typeface="Helvetica Neue"/>
                <a:cs typeface="Helvetica Neue"/>
                <a:sym typeface="Helvetica Neue"/>
              </a:rPr>
              <a:t>netko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pretvara</a:t>
            </a:r>
            <a:r>
              <a:rPr lang="en-US" sz="2400" dirty="0">
                <a:solidFill>
                  <a:schemeClr val="dk1"/>
                </a:solidFill>
                <a:latin typeface="+mn-lt"/>
                <a:ea typeface="Helvetica Neue"/>
                <a:cs typeface="Helvetica Neue"/>
                <a:sym typeface="Helvetica Neue"/>
              </a:rPr>
              <a:t> da je </a:t>
            </a:r>
            <a:r>
              <a:rPr lang="en-US" sz="2400" dirty="0" err="1">
                <a:solidFill>
                  <a:schemeClr val="dk1"/>
                </a:solidFill>
                <a:latin typeface="+mn-lt"/>
                <a:ea typeface="Helvetica Neue"/>
                <a:cs typeface="Helvetica Neue"/>
                <a:sym typeface="Helvetica Neue"/>
              </a:rPr>
              <a:t>prijatelj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bi </a:t>
            </a:r>
            <a:r>
              <a:rPr lang="en-US" sz="2400" dirty="0" err="1">
                <a:solidFill>
                  <a:schemeClr val="dk1"/>
                </a:solidFill>
                <a:latin typeface="+mn-lt"/>
                <a:ea typeface="Helvetica Neue"/>
                <a:cs typeface="Helvetica Neue"/>
                <a:sym typeface="Helvetica Neue"/>
              </a:rPr>
              <a:t>dobio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pristup</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tvojim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tajnama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Uobičajene</a:t>
            </a:r>
            <a:r>
              <a:rPr lang="en-US" sz="2400" dirty="0">
                <a:solidFill>
                  <a:schemeClr val="dk1"/>
                </a:solidFill>
                <a:latin typeface="+mn-lt"/>
                <a:ea typeface="Helvetica Neue"/>
                <a:cs typeface="Helvetica Neue"/>
                <a:sym typeface="Helvetica Neue"/>
              </a:rPr>
              <a:t> phishing </a:t>
            </a:r>
            <a:r>
              <a:rPr lang="en-US" sz="2400" dirty="0" err="1">
                <a:solidFill>
                  <a:schemeClr val="dk1"/>
                </a:solidFill>
                <a:latin typeface="+mn-lt"/>
                <a:ea typeface="Helvetica Neue"/>
                <a:cs typeface="Helvetica Neue"/>
                <a:sym typeface="Helvetica Neue"/>
              </a:rPr>
              <a:t>poruke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lažna</a:t>
            </a:r>
            <a:r>
              <a:rPr lang="en-US" sz="2400" dirty="0">
                <a:solidFill>
                  <a:schemeClr val="dk1"/>
                </a:solidFill>
                <a:latin typeface="+mn-lt"/>
                <a:ea typeface="Helvetica Neue"/>
                <a:cs typeface="Helvetica Neue"/>
                <a:sym typeface="Helvetica Neue"/>
              </a:rPr>
              <a:t> e-</a:t>
            </a:r>
            <a:r>
              <a:rPr lang="en-US" sz="2400" dirty="0" err="1">
                <a:solidFill>
                  <a:schemeClr val="dk1"/>
                </a:solidFill>
                <a:latin typeface="+mn-lt"/>
                <a:ea typeface="Helvetica Neue"/>
                <a:cs typeface="Helvetica Neue"/>
                <a:sym typeface="Helvetica Neue"/>
              </a:rPr>
              <a:t>pošta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banke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izvješća</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dobicima</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kockanja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igara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sreću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besplatnih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nagrada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pružatelja</a:t>
            </a:r>
            <a:r>
              <a:rPr lang="en-US" sz="2400" dirty="0">
                <a:solidFill>
                  <a:schemeClr val="dk1"/>
                </a:solidFill>
                <a:latin typeface="+mn-lt"/>
                <a:ea typeface="Helvetica Neue"/>
                <a:cs typeface="Helvetica Neue"/>
                <a:sym typeface="Helvetica Neue"/>
              </a:rPr>
              <a:t> IT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usluga</a:t>
            </a:r>
            <a:r>
              <a:rPr lang="en-US" sz="2400" dirty="0">
                <a:solidFill>
                  <a:schemeClr val="dk1"/>
                </a:solidFill>
                <a:latin typeface="+mn-lt"/>
                <a:ea typeface="Helvetica Neue"/>
                <a:cs typeface="Helvetica Neue"/>
                <a:sym typeface="Helvetica Neue"/>
              </a:rPr>
              <a:t> plaćanja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trgovina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potvrde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navodnih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naloga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podsjetnici</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plaćanje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poruke</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politici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privatnosti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uvjetima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treba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prihvatiti</a:t>
            </a:r>
            <a:r>
              <a:rPr lang="en-US" sz="2400" dirty="0">
                <a:solidFill>
                  <a:schemeClr val="dk1"/>
                </a:solidFill>
                <a:latin typeface="+mn-lt"/>
                <a:ea typeface="Helvetica Neue"/>
                <a:cs typeface="Helvetica Neue"/>
                <a:sym typeface="Helvetica Neue"/>
              </a:rPr>
              <a:t>.</a:t>
            </a:r>
            <a:endParaRPr lang="es-ES" dirty="0">
              <a:latin typeface="+mn-lt"/>
            </a:endParaRPr>
          </a:p>
        </p:txBody>
      </p:sp>
    </p:spTree>
    <p:extLst>
      <p:ext uri="{BB962C8B-B14F-4D97-AF65-F5344CB8AC3E}">
        <p14:creationId xmlns:p14="http://schemas.microsoft.com/office/powerpoint/2010/main" val="322827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kibernetičku</a:t>
            </a:r>
            <a:r>
              <a:rPr lang="es-ES" sz="4800" b="1" dirty="0">
                <a:solidFill>
                  <a:schemeClr val="tx1"/>
                </a:solidFill>
                <a:latin typeface="+mn-lt"/>
                <a:ea typeface="Helvetica Neue"/>
                <a:cs typeface="Helvetica Neue"/>
                <a:sym typeface="Helvetica Neue"/>
              </a:rPr>
              <a:t> sigurnost</a:t>
            </a:r>
            <a:endParaRPr lang="es-ES" dirty="0">
              <a:solidFill>
                <a:schemeClr val="tx1"/>
              </a:solidFill>
              <a:latin typeface="+mn-lt"/>
            </a:endParaRPr>
          </a:p>
        </p:txBody>
      </p:sp>
      <p:sp>
        <p:nvSpPr>
          <p:cNvPr id="119" name="Google Shape;119;p6"/>
          <p:cNvSpPr txBox="1"/>
          <p:nvPr/>
        </p:nvSpPr>
        <p:spPr>
          <a:xfrm>
            <a:off x="1332000" y="2515575"/>
            <a:ext cx="9034849" cy="738623"/>
          </a:xfrm>
          <a:prstGeom prst="rect">
            <a:avLst/>
          </a:prstGeom>
          <a:noFill/>
          <a:ln>
            <a:noFill/>
          </a:ln>
        </p:spPr>
        <p:txBody>
          <a:bodyPr spcFirstLastPara="1" wrap="square" lIns="91425" tIns="45700" rIns="91425" bIns="45700" anchor="t" anchorCtr="0">
            <a:spAutoFit/>
          </a:bodyPr>
          <a:lstStyle/>
          <a:p>
            <a:r>
              <a:rPr lang="es-E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Uobičajene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vrste</a:t>
            </a:r>
            <a:r>
              <a:rPr lang="en-US" sz="2800" b="1" dirty="0">
                <a:solidFill>
                  <a:srgbClr val="00CCFF"/>
                </a:solidFill>
                <a:latin typeface="+mn-lt"/>
                <a:ea typeface="Helvetica Neue"/>
                <a:cs typeface="Helvetica Neue"/>
                <a:sym typeface="Helvetica Neue"/>
              </a:rPr>
              <a:t> cyber </a:t>
            </a:r>
            <a:r>
              <a:rPr lang="en-US" sz="2800" b="1" dirty="0" err="1">
                <a:solidFill>
                  <a:srgbClr val="00CCFF"/>
                </a:solidFill>
                <a:latin typeface="+mn-lt"/>
                <a:ea typeface="Helvetica Neue"/>
                <a:cs typeface="Helvetica Neue"/>
                <a:sym typeface="Helvetica Neue"/>
              </a:rPr>
              <a:t>prijetnji</a:t>
            </a:r>
            <a:endParaRPr lang="es-ES" sz="2800" dirty="0">
              <a:solidFill>
                <a:srgbClr val="00CCFF"/>
              </a:solidFill>
              <a:latin typeface="+mn-lt"/>
            </a:endParaRPr>
          </a:p>
          <a:p>
            <a:pPr marL="0" marR="0" lvl="0" indent="0" algn="l" rtl="0">
              <a:spcBef>
                <a:spcPts val="0"/>
              </a:spcBef>
              <a:spcAft>
                <a:spcPts val="0"/>
              </a:spcAft>
              <a:buNone/>
            </a:pPr>
            <a:endParaRPr lang="es-ES" dirty="0">
              <a:solidFill>
                <a:srgbClr val="00CCFF"/>
              </a:solidFill>
              <a:latin typeface="+mn-lt"/>
            </a:endParaRPr>
          </a:p>
        </p:txBody>
      </p:sp>
      <p:sp>
        <p:nvSpPr>
          <p:cNvPr id="120" name="Google Shape;120;p6"/>
          <p:cNvSpPr txBox="1"/>
          <p:nvPr/>
        </p:nvSpPr>
        <p:spPr>
          <a:xfrm>
            <a:off x="1332000" y="3225934"/>
            <a:ext cx="16140454" cy="62170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Poruka</a:t>
            </a:r>
            <a:r>
              <a:rPr lang="en-US" sz="2400" dirty="0">
                <a:solidFill>
                  <a:schemeClr val="dk1"/>
                </a:solidFill>
                <a:latin typeface="+mn-lt"/>
                <a:ea typeface="Helvetica Neue"/>
                <a:cs typeface="Helvetica Neue"/>
                <a:sym typeface="Helvetica Neue"/>
              </a:rPr>
              <a:t> e-</a:t>
            </a:r>
            <a:r>
              <a:rPr lang="en-US" sz="2400" dirty="0" err="1">
                <a:solidFill>
                  <a:schemeClr val="dk1"/>
                </a:solidFill>
                <a:latin typeface="+mn-lt"/>
                <a:ea typeface="Helvetica Neue"/>
                <a:cs typeface="Helvetica Neue"/>
                <a:sym typeface="Helvetica Neue"/>
              </a:rPr>
              <a:t>pošte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krađu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glasiti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kreditna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kartica</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istekla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istekao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privremeno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blokiran</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potvrdite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prijavu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Izgledom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korporacijskim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dizajnom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adresom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pošiljatelja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izravnim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pozdravom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korisnika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stvoriti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dojam</a:t>
            </a:r>
            <a:r>
              <a:rPr lang="en-US" sz="2400" dirty="0">
                <a:solidFill>
                  <a:schemeClr val="dk1"/>
                </a:solidFill>
                <a:latin typeface="+mn-lt"/>
                <a:ea typeface="Helvetica Neue"/>
                <a:cs typeface="Helvetica Neue"/>
                <a:sym typeface="Helvetica Neue"/>
              </a:rPr>
              <a:t> da se </a:t>
            </a:r>
            <a:r>
              <a:rPr lang="en-US" sz="2400" dirty="0" err="1">
                <a:solidFill>
                  <a:schemeClr val="dk1"/>
                </a:solidFill>
                <a:latin typeface="+mn-lt"/>
                <a:ea typeface="Helvetica Neue"/>
                <a:cs typeface="Helvetica Neue"/>
                <a:sym typeface="Helvetica Neue"/>
              </a:rPr>
              <a:t>radi</a:t>
            </a:r>
            <a:r>
              <a:rPr lang="en-US" sz="2400" dirty="0">
                <a:solidFill>
                  <a:schemeClr val="dk1"/>
                </a:solidFill>
                <a:latin typeface="+mn-lt"/>
                <a:ea typeface="Helvetica Neue"/>
                <a:cs typeface="Helvetica Neue"/>
                <a:sym typeface="Helvetica Neue"/>
              </a:rPr>
              <a:t> o e-</a:t>
            </a:r>
            <a:r>
              <a:rPr lang="en-US" sz="2400" dirty="0" err="1">
                <a:solidFill>
                  <a:schemeClr val="dk1"/>
                </a:solidFill>
                <a:latin typeface="+mn-lt"/>
                <a:ea typeface="Helvetica Neue"/>
                <a:cs typeface="Helvetica Neue"/>
                <a:sym typeface="Helvetica Neue"/>
              </a:rPr>
              <a:t>poruci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koju</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poslala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banka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neki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drugi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pružatelj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usluge</a:t>
            </a:r>
            <a:r>
              <a:rPr lang="en-US" sz="2400" dirty="0">
                <a:solidFill>
                  <a:schemeClr val="dk1"/>
                </a:solidFill>
                <a:latin typeface="+mn-lt"/>
                <a:ea typeface="Helvetica Neue"/>
                <a:cs typeface="Helvetica Neue"/>
                <a:sym typeface="Helvetica Neue"/>
              </a:rPr>
              <a:t>. E-mail </a:t>
            </a:r>
            <a:r>
              <a:rPr lang="en-US" sz="2400" dirty="0" err="1">
                <a:solidFill>
                  <a:schemeClr val="dk1"/>
                </a:solidFill>
                <a:latin typeface="+mn-lt"/>
                <a:ea typeface="Helvetica Neue"/>
                <a:cs typeface="Helvetica Neue"/>
                <a:sym typeface="Helvetica Neue"/>
              </a:rPr>
              <a:t>poruke</a:t>
            </a:r>
            <a:r>
              <a:rPr lang="en-US" sz="2400" dirty="0">
                <a:solidFill>
                  <a:schemeClr val="dk1"/>
                </a:solidFill>
                <a:latin typeface="+mn-lt"/>
                <a:ea typeface="Helvetica Neue"/>
                <a:cs typeface="Helvetica Neue"/>
                <a:sym typeface="Helvetica Neue"/>
              </a:rPr>
              <a:t> u HTML </a:t>
            </a:r>
            <a:r>
              <a:rPr lang="en-US" sz="2400" dirty="0" err="1">
                <a:solidFill>
                  <a:schemeClr val="dk1"/>
                </a:solidFill>
                <a:latin typeface="+mn-lt"/>
                <a:ea typeface="Helvetica Neue"/>
                <a:cs typeface="Helvetica Neue"/>
                <a:sym typeface="Helvetica Neue"/>
              </a:rPr>
              <a:t>formatu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prikazuju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legalnu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vezu</a:t>
            </a:r>
            <a:r>
              <a:rPr lang="en-US" sz="2400" dirty="0">
                <a:solidFill>
                  <a:schemeClr val="dk1"/>
                </a:solidFill>
                <a:latin typeface="+mn-lt"/>
                <a:ea typeface="Helvetica Neue"/>
                <a:cs typeface="Helvetica Neue"/>
                <a:sym typeface="Helvetica Neue"/>
              </a:rPr>
              <a:t> do </a:t>
            </a:r>
            <a:r>
              <a:rPr lang="en-US" sz="2400" dirty="0" err="1">
                <a:solidFill>
                  <a:schemeClr val="dk1"/>
                </a:solidFill>
                <a:latin typeface="+mn-lt"/>
                <a:ea typeface="Helvetica Neue"/>
                <a:cs typeface="Helvetica Neue"/>
                <a:sym typeface="Helvetica Neue"/>
              </a:rPr>
              <a:t>primatelja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sadrži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skrivenu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poveznicu</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pozadini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vodi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izravno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zlonamjerni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sadržaj</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Malware je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virusa</a:t>
            </a:r>
            <a:r>
              <a:rPr lang="en-US" sz="2400" dirty="0">
                <a:solidFill>
                  <a:schemeClr val="dk1"/>
                </a:solidFill>
                <a:latin typeface="+mn-lt"/>
                <a:ea typeface="Helvetica Neue"/>
                <a:cs typeface="Helvetica Neue"/>
                <a:sym typeface="Helvetica Neue"/>
              </a:rPr>
              <a:t> koji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zaraziti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računalo</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uzrokovati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štetu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usporiti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računalo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čak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ukrasti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Krađa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kada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netko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ukrade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vašeg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imena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adrese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o </a:t>
            </a:r>
            <a:r>
              <a:rPr lang="en-US" sz="2400" dirty="0" err="1">
                <a:solidFill>
                  <a:schemeClr val="dk1"/>
                </a:solidFill>
                <a:latin typeface="+mn-lt"/>
                <a:ea typeface="Helvetica Neue"/>
                <a:cs typeface="Helvetica Neue"/>
                <a:sym typeface="Helvetica Neue"/>
              </a:rPr>
              <a:t>kreditnoj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kartici</a:t>
            </a:r>
            <a:r>
              <a:rPr lang="en-US" sz="2400" dirty="0">
                <a:solidFill>
                  <a:schemeClr val="dk1"/>
                </a:solidFill>
                <a:latin typeface="+mn-lt"/>
                <a:ea typeface="Helvetica Neue"/>
                <a:cs typeface="Helvetica Neue"/>
                <a:sym typeface="Helvetica Neue"/>
              </a:rPr>
              <a:t>, i </a:t>
            </a:r>
            <a:r>
              <a:rPr lang="en-US" sz="2400" dirty="0" err="1">
                <a:solidFill>
                  <a:schemeClr val="dk1"/>
                </a:solidFill>
                <a:latin typeface="+mn-lt"/>
                <a:ea typeface="Helvetica Neue"/>
                <a:cs typeface="Helvetica Neue"/>
                <a:sym typeface="Helvetica Neue"/>
              </a:rPr>
              <a:t>koristi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ih</a:t>
            </a:r>
            <a:r>
              <a:rPr lang="en-US" sz="2400" dirty="0">
                <a:solidFill>
                  <a:schemeClr val="dk1"/>
                </a:solidFill>
                <a:latin typeface="+mn-lt"/>
                <a:ea typeface="Helvetica Neue"/>
                <a:cs typeface="Helvetica Neue"/>
                <a:sym typeface="Helvetica Neue"/>
              </a:rPr>
              <a:t> bez </a:t>
            </a:r>
            <a:r>
              <a:rPr lang="en-US" sz="2400" dirty="0" err="1">
                <a:solidFill>
                  <a:schemeClr val="dk1"/>
                </a:solidFill>
                <a:latin typeface="+mn-lt"/>
                <a:ea typeface="Helvetica Neue"/>
                <a:cs typeface="Helvetica Neue"/>
                <a:sym typeface="Helvetica Neue"/>
              </a:rPr>
              <a:t>vašeg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dopuštenja</a:t>
            </a:r>
            <a:r>
              <a:rPr lang="en-US" sz="2400" dirty="0">
                <a:solidFill>
                  <a:schemeClr val="dk1"/>
                </a:solidFill>
                <a:latin typeface="+mn-lt"/>
                <a:ea typeface="Helvetica Neue"/>
                <a:cs typeface="Helvetica Neue"/>
                <a:sym typeface="Helvetica Neue"/>
              </a:rPr>
              <a:t>. To je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da se </a:t>
            </a:r>
            <a:r>
              <a:rPr lang="en-US" sz="2400" dirty="0" err="1">
                <a:solidFill>
                  <a:schemeClr val="dk1"/>
                </a:solidFill>
                <a:latin typeface="+mn-lt"/>
                <a:ea typeface="Helvetica Neue"/>
                <a:cs typeface="Helvetica Neue"/>
                <a:sym typeface="Helvetica Neue"/>
              </a:rPr>
              <a:t>netko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pretvara</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ste</a:t>
            </a:r>
            <a:r>
              <a:rPr lang="en-US" sz="2400" dirty="0">
                <a:solidFill>
                  <a:schemeClr val="dk1"/>
                </a:solidFill>
                <a:latin typeface="+mn-lt"/>
                <a:ea typeface="Helvetica Neue"/>
                <a:cs typeface="Helvetica Neue"/>
                <a:sym typeface="Helvetica Neue"/>
              </a:rPr>
              <a:t> vi i </a:t>
            </a:r>
            <a:r>
              <a:rPr lang="en-US" sz="2400" dirty="0" err="1">
                <a:solidFill>
                  <a:schemeClr val="dk1"/>
                </a:solidFill>
                <a:latin typeface="+mn-lt"/>
                <a:ea typeface="Helvetica Neue"/>
                <a:cs typeface="Helvetica Neue"/>
                <a:sym typeface="Helvetica Neue"/>
              </a:rPr>
              <a:t>koristi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vaš</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novac</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kupuje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stvari</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vaše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ime</a:t>
            </a:r>
            <a:r>
              <a:rPr lang="en-US" sz="2400" dirty="0">
                <a:solidFill>
                  <a:schemeClr val="dk1"/>
                </a:solidFill>
                <a:latin typeface="+mn-lt"/>
                <a:ea typeface="Helvetica Neue"/>
                <a:cs typeface="Helvetica Neue"/>
                <a:sym typeface="Helvetica Neue"/>
              </a:rPr>
              <a:t>.</a:t>
            </a:r>
          </a:p>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Kradljivci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također</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poruke</a:t>
            </a:r>
            <a:r>
              <a:rPr lang="en-US" sz="2400" dirty="0">
                <a:solidFill>
                  <a:schemeClr val="dk1"/>
                </a:solidFill>
                <a:latin typeface="+mn-lt"/>
                <a:ea typeface="Helvetica Neue"/>
                <a:cs typeface="Helvetica Neue"/>
                <a:sym typeface="Helvetica Neue"/>
              </a:rPr>
              <a:t> e-</a:t>
            </a:r>
            <a:r>
              <a:rPr lang="en-US" sz="2400" dirty="0" err="1">
                <a:solidFill>
                  <a:schemeClr val="dk1"/>
                </a:solidFill>
                <a:latin typeface="+mn-lt"/>
                <a:ea typeface="Helvetica Neue"/>
                <a:cs typeface="Helvetica Neue"/>
                <a:sym typeface="Helvetica Neue"/>
              </a:rPr>
              <a:t>pošte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integrirati</a:t>
            </a:r>
            <a:r>
              <a:rPr lang="en-US" sz="2400" dirty="0">
                <a:solidFill>
                  <a:schemeClr val="dk1"/>
                </a:solidFill>
                <a:latin typeface="+mn-lt"/>
                <a:ea typeface="Helvetica Neue"/>
                <a:cs typeface="Helvetica Neue"/>
                <a:sym typeface="Helvetica Neue"/>
              </a:rPr>
              <a:t> malware </a:t>
            </a:r>
            <a:r>
              <a:rPr lang="en-US" sz="2400" dirty="0" err="1">
                <a:solidFill>
                  <a:schemeClr val="dk1"/>
                </a:solidFill>
                <a:latin typeface="+mn-lt"/>
                <a:ea typeface="Helvetica Neue"/>
                <a:cs typeface="Helvetica Neue"/>
                <a:sym typeface="Helvetica Neue"/>
              </a:rPr>
              <a:t>poput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virusa</a:t>
            </a:r>
            <a:endParaRPr lang="en-US" sz="24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trojanski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softver</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poveznica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privitak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izvorni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kod</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poruci</a:t>
            </a:r>
            <a:r>
              <a:rPr lang="en-US" sz="2400" dirty="0">
                <a:solidFill>
                  <a:schemeClr val="dk1"/>
                </a:solidFill>
                <a:latin typeface="+mn-lt"/>
                <a:ea typeface="Helvetica Neue"/>
                <a:cs typeface="Helvetica Neue"/>
                <a:sym typeface="Helvetica Neue"/>
              </a:rPr>
              <a:t> e-</a:t>
            </a:r>
            <a:r>
              <a:rPr lang="en-US" sz="2400" dirty="0" err="1">
                <a:solidFill>
                  <a:schemeClr val="dk1"/>
                </a:solidFill>
                <a:latin typeface="+mn-lt"/>
                <a:ea typeface="Helvetica Neue"/>
                <a:cs typeface="Helvetica Neue"/>
                <a:sym typeface="Helvetica Neue"/>
              </a:rPr>
              <a:t>pošte</a:t>
            </a:r>
            <a:r>
              <a:rPr lang="en-US" sz="2400" dirty="0">
                <a:solidFill>
                  <a:schemeClr val="dk1"/>
                </a:solidFill>
                <a:latin typeface="+mn-lt"/>
                <a:ea typeface="Helvetica Neue"/>
                <a:cs typeface="Helvetica Neue"/>
                <a:sym typeface="Helvetica Neue"/>
              </a:rPr>
              <a:t> u HTML </a:t>
            </a:r>
            <a:r>
              <a:rPr lang="en-US" sz="2400" dirty="0" err="1">
                <a:solidFill>
                  <a:schemeClr val="dk1"/>
                </a:solidFill>
                <a:latin typeface="+mn-lt"/>
                <a:ea typeface="Helvetica Neue"/>
                <a:cs typeface="Helvetica Neue"/>
                <a:sym typeface="Helvetica Neue"/>
              </a:rPr>
              <a:t>formatu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Samo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klik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sliku</a:t>
            </a:r>
            <a:r>
              <a:rPr lang="en-US" sz="2400" dirty="0">
                <a:solidFill>
                  <a:schemeClr val="dk1"/>
                </a:solidFill>
                <a:latin typeface="+mn-lt"/>
                <a:ea typeface="Helvetica Neue"/>
                <a:cs typeface="Helvetica Neue"/>
                <a:sym typeface="Helvetica Neue"/>
              </a:rPr>
              <a:t> u Phishing </a:t>
            </a:r>
            <a:r>
              <a:rPr lang="en-US" sz="2400" dirty="0" err="1">
                <a:solidFill>
                  <a:schemeClr val="dk1"/>
                </a:solidFill>
                <a:latin typeface="+mn-lt"/>
                <a:ea typeface="Helvetica Neue"/>
                <a:cs typeface="Helvetica Neue"/>
                <a:sym typeface="Helvetica Neue"/>
              </a:rPr>
              <a:t>poruci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imati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ozbiljne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posljedice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Prevaranti</a:t>
            </a:r>
            <a:r>
              <a:rPr lang="en-US" sz="2400" dirty="0">
                <a:solidFill>
                  <a:schemeClr val="dk1"/>
                </a:solidFill>
                <a:latin typeface="+mn-lt"/>
                <a:ea typeface="Helvetica Neue"/>
                <a:cs typeface="Helvetica Neue"/>
                <a:sym typeface="Helvetica Neue"/>
              </a:rPr>
              <a:t> koji </a:t>
            </a:r>
            <a:r>
              <a:rPr lang="en-US" sz="2400" dirty="0" err="1">
                <a:solidFill>
                  <a:schemeClr val="dk1"/>
                </a:solidFill>
                <a:latin typeface="+mn-lt"/>
                <a:ea typeface="Helvetica Neue"/>
                <a:cs typeface="Helvetica Neue"/>
                <a:sym typeface="Helvetica Neue"/>
              </a:rPr>
              <a:t>kradu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često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koriste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adrese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tek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neznatno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razlikuju</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originalnih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Kradljivac</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identiteta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zamijeniti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znakove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stvaranje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lažnih</a:t>
            </a:r>
            <a:r>
              <a:rPr lang="en-US" sz="2400" dirty="0">
                <a:solidFill>
                  <a:schemeClr val="dk1"/>
                </a:solidFill>
                <a:latin typeface="+mn-lt"/>
                <a:ea typeface="Helvetica Neue"/>
                <a:cs typeface="Helvetica Neue"/>
                <a:sym typeface="Helvetica Neue"/>
              </a:rPr>
              <a:t> URL-ova. Na </a:t>
            </a:r>
            <a:r>
              <a:rPr lang="en-US" sz="2400" dirty="0" err="1">
                <a:solidFill>
                  <a:schemeClr val="dk1"/>
                </a:solidFill>
                <a:latin typeface="+mn-lt"/>
                <a:ea typeface="Helvetica Neue"/>
                <a:cs typeface="Helvetica Neue"/>
                <a:sym typeface="Helvetica Neue"/>
              </a:rPr>
              <a:t>primjer</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umjesto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izvorne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adrese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je http://www.onlinebank.com.hr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lažno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predstavljati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adresa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je http://www.on1inebank.com.hr.</a:t>
            </a:r>
            <a:endParaRPr lang="es-ES" dirty="0">
              <a:latin typeface="+mn-lt"/>
            </a:endParaRPr>
          </a:p>
        </p:txBody>
      </p:sp>
    </p:spTree>
    <p:extLst>
      <p:ext uri="{BB962C8B-B14F-4D97-AF65-F5344CB8AC3E}">
        <p14:creationId xmlns:p14="http://schemas.microsoft.com/office/powerpoint/2010/main" val="276486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kibernetičku</a:t>
            </a:r>
            <a:r>
              <a:rPr lang="es-ES" sz="4800" b="1" dirty="0">
                <a:solidFill>
                  <a:schemeClr val="tx1"/>
                </a:solidFill>
                <a:latin typeface="+mn-lt"/>
                <a:ea typeface="Helvetica Neue"/>
                <a:cs typeface="Helvetica Neue"/>
                <a:sym typeface="Helvetica Neue"/>
              </a:rPr>
              <a:t> sigurnost</a:t>
            </a:r>
            <a:endParaRPr lang="es-ES"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Uobičajene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vrste</a:t>
            </a:r>
            <a:r>
              <a:rPr lang="en-US" sz="2800" b="1" dirty="0">
                <a:solidFill>
                  <a:srgbClr val="00CCFF"/>
                </a:solidFill>
                <a:latin typeface="+mn-lt"/>
                <a:ea typeface="Helvetica Neue"/>
                <a:cs typeface="Helvetica Neue"/>
                <a:sym typeface="Helvetica Neue"/>
              </a:rPr>
              <a:t> cyber </a:t>
            </a:r>
            <a:r>
              <a:rPr lang="en-US" sz="2800" b="1" dirty="0" err="1">
                <a:solidFill>
                  <a:srgbClr val="00CCFF"/>
                </a:solidFill>
                <a:latin typeface="+mn-lt"/>
                <a:ea typeface="Helvetica Neue"/>
                <a:cs typeface="Helvetica Neue"/>
                <a:sym typeface="Helvetica Neue"/>
              </a:rPr>
              <a:t>prijetnji</a:t>
            </a:r>
            <a:endParaRPr lang="es-ES" dirty="0">
              <a:solidFill>
                <a:srgbClr val="00CCFF"/>
              </a:solidFill>
              <a:latin typeface="+mn-lt"/>
            </a:endParaRPr>
          </a:p>
        </p:txBody>
      </p:sp>
      <p:sp>
        <p:nvSpPr>
          <p:cNvPr id="120" name="Google Shape;120;p6"/>
          <p:cNvSpPr txBox="1"/>
          <p:nvPr/>
        </p:nvSpPr>
        <p:spPr>
          <a:xfrm>
            <a:off x="1332000" y="3038755"/>
            <a:ext cx="16140454" cy="62170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rPr>
              <a:t>Kako</a:t>
            </a:r>
            <a:r>
              <a:rPr lang="en-US" sz="2400" dirty="0">
                <a:solidFill>
                  <a:schemeClr val="dk1"/>
                </a:solidFill>
                <a:latin typeface="+mn-lt"/>
              </a:rPr>
              <a:t> </a:t>
            </a:r>
            <a:r>
              <a:rPr lang="en-US" sz="2400" dirty="0" err="1">
                <a:solidFill>
                  <a:schemeClr val="dk1"/>
                </a:solidFill>
                <a:latin typeface="+mn-lt"/>
              </a:rPr>
              <a:t>znati</a:t>
            </a:r>
            <a:r>
              <a:rPr lang="en-US" sz="2400" dirty="0">
                <a:solidFill>
                  <a:schemeClr val="dk1"/>
                </a:solidFill>
                <a:latin typeface="+mn-lt"/>
              </a:rPr>
              <a:t> je li </a:t>
            </a:r>
            <a:r>
              <a:rPr lang="en-US" sz="2400" dirty="0" err="1">
                <a:solidFill>
                  <a:schemeClr val="dk1"/>
                </a:solidFill>
                <a:latin typeface="+mn-lt"/>
              </a:rPr>
              <a:t>nešto</a:t>
            </a:r>
            <a:r>
              <a:rPr lang="en-US" sz="2400" dirty="0">
                <a:solidFill>
                  <a:schemeClr val="dk1"/>
                </a:solidFill>
                <a:latin typeface="+mn-lt"/>
              </a:rPr>
              <a:t> </a:t>
            </a:r>
            <a:r>
              <a:rPr lang="en-US" sz="2400" dirty="0" err="1">
                <a:solidFill>
                  <a:schemeClr val="dk1"/>
                </a:solidFill>
                <a:latin typeface="+mn-lt"/>
              </a:rPr>
              <a:t>zlonamjerno</a:t>
            </a:r>
            <a:r>
              <a:rPr lang="en-US" sz="2400" dirty="0">
                <a:solidFill>
                  <a:schemeClr val="dk1"/>
                </a:solidFill>
                <a:latin typeface="+mn-lt"/>
              </a:rPr>
              <a:t>?</a:t>
            </a:r>
          </a:p>
          <a:p>
            <a:pPr marL="0" marR="0" lvl="0" indent="0" algn="l" rtl="0">
              <a:spcBef>
                <a:spcPts val="0"/>
              </a:spcBef>
              <a:spcAft>
                <a:spcPts val="0"/>
              </a:spcAft>
              <a:buNone/>
            </a:pPr>
            <a:r>
              <a:rPr lang="en-US" sz="2400" dirty="0">
                <a:solidFill>
                  <a:schemeClr val="dk1"/>
                </a:solidFill>
                <a:latin typeface="+mn-lt"/>
              </a:rPr>
              <a:t>LAŽNA ADRESA POŠILJA</a:t>
            </a:r>
            <a:r>
              <a:rPr lang="hr-HR" sz="2400" dirty="0">
                <a:solidFill>
                  <a:schemeClr val="dk1"/>
                </a:solidFill>
                <a:latin typeface="+mn-lt"/>
              </a:rPr>
              <a:t>TELJA</a:t>
            </a:r>
            <a:endParaRPr lang="en-US" sz="2400" dirty="0">
              <a:solidFill>
                <a:schemeClr val="dk1"/>
              </a:solidFill>
              <a:latin typeface="+mn-lt"/>
            </a:endParaRPr>
          </a:p>
          <a:p>
            <a:pPr marL="0" marR="0" lvl="0" indent="0" algn="l" rtl="0">
              <a:spcBef>
                <a:spcPts val="0"/>
              </a:spcBef>
              <a:spcAft>
                <a:spcPts val="0"/>
              </a:spcAft>
              <a:buNone/>
            </a:pPr>
            <a:r>
              <a:rPr lang="en-US" sz="2400" dirty="0" err="1">
                <a:solidFill>
                  <a:schemeClr val="dk1"/>
                </a:solidFill>
                <a:latin typeface="+mn-lt"/>
              </a:rPr>
              <a:t>Zadržite</a:t>
            </a:r>
            <a:r>
              <a:rPr lang="en-US" sz="2400" dirty="0">
                <a:solidFill>
                  <a:schemeClr val="dk1"/>
                </a:solidFill>
                <a:latin typeface="+mn-lt"/>
              </a:rPr>
              <a:t> </a:t>
            </a:r>
            <a:r>
              <a:rPr lang="en-US" sz="2400" dirty="0" err="1">
                <a:solidFill>
                  <a:schemeClr val="dk1"/>
                </a:solidFill>
                <a:latin typeface="+mn-lt"/>
              </a:rPr>
              <a:t>pokazivač</a:t>
            </a:r>
            <a:r>
              <a:rPr lang="en-US" sz="2400" dirty="0">
                <a:solidFill>
                  <a:schemeClr val="dk1"/>
                </a:solidFill>
                <a:latin typeface="+mn-lt"/>
              </a:rPr>
              <a:t> </a:t>
            </a:r>
            <a:r>
              <a:rPr lang="en-US" sz="2400" dirty="0" err="1">
                <a:solidFill>
                  <a:schemeClr val="dk1"/>
                </a:solidFill>
                <a:latin typeface="+mn-lt"/>
              </a:rPr>
              <a:t>miša</a:t>
            </a:r>
            <a:r>
              <a:rPr lang="en-US" sz="2400" dirty="0">
                <a:solidFill>
                  <a:schemeClr val="dk1"/>
                </a:solidFill>
                <a:latin typeface="+mn-lt"/>
              </a:rPr>
              <a:t> </a:t>
            </a:r>
            <a:r>
              <a:rPr lang="en-US" sz="2400" dirty="0" err="1">
                <a:solidFill>
                  <a:schemeClr val="dk1"/>
                </a:solidFill>
                <a:latin typeface="+mn-lt"/>
              </a:rPr>
              <a:t>iznad</a:t>
            </a:r>
            <a:r>
              <a:rPr lang="en-US" sz="2400" dirty="0">
                <a:solidFill>
                  <a:schemeClr val="dk1"/>
                </a:solidFill>
                <a:latin typeface="+mn-lt"/>
              </a:rPr>
              <a:t> </a:t>
            </a:r>
            <a:r>
              <a:rPr lang="en-US" sz="2400" dirty="0" err="1">
                <a:solidFill>
                  <a:schemeClr val="dk1"/>
                </a:solidFill>
                <a:latin typeface="+mn-lt"/>
              </a:rPr>
              <a:t>adrese</a:t>
            </a:r>
            <a:r>
              <a:rPr lang="en-US" sz="2400" dirty="0">
                <a:solidFill>
                  <a:schemeClr val="dk1"/>
                </a:solidFill>
                <a:latin typeface="+mn-lt"/>
              </a:rPr>
              <a:t> </a:t>
            </a:r>
            <a:r>
              <a:rPr lang="en-US" sz="2400" dirty="0" err="1">
                <a:solidFill>
                  <a:schemeClr val="dk1"/>
                </a:solidFill>
                <a:latin typeface="+mn-lt"/>
              </a:rPr>
              <a:t>pošiljatelja</a:t>
            </a:r>
            <a:r>
              <a:rPr lang="en-US" sz="2400" dirty="0">
                <a:solidFill>
                  <a:schemeClr val="dk1"/>
                </a:solidFill>
                <a:latin typeface="+mn-lt"/>
              </a:rPr>
              <a:t>. </a:t>
            </a:r>
            <a:r>
              <a:rPr lang="en-US" sz="2400" dirty="0" err="1">
                <a:solidFill>
                  <a:schemeClr val="dk1"/>
                </a:solidFill>
                <a:latin typeface="+mn-lt"/>
              </a:rPr>
              <a:t>Sadrži</a:t>
            </a:r>
            <a:r>
              <a:rPr lang="en-US" sz="2400" dirty="0">
                <a:solidFill>
                  <a:schemeClr val="dk1"/>
                </a:solidFill>
                <a:latin typeface="+mn-lt"/>
              </a:rPr>
              <a:t> li </a:t>
            </a:r>
            <a:r>
              <a:rPr lang="en-US" sz="2400" dirty="0" err="1">
                <a:solidFill>
                  <a:schemeClr val="dk1"/>
                </a:solidFill>
                <a:latin typeface="+mn-lt"/>
              </a:rPr>
              <a:t>adresa</a:t>
            </a:r>
            <a:r>
              <a:rPr lang="en-US" sz="2400" dirty="0">
                <a:solidFill>
                  <a:schemeClr val="dk1"/>
                </a:solidFill>
                <a:latin typeface="+mn-lt"/>
              </a:rPr>
              <a:t> e-</a:t>
            </a:r>
            <a:r>
              <a:rPr lang="en-US" sz="2400" dirty="0" err="1">
                <a:solidFill>
                  <a:schemeClr val="dk1"/>
                </a:solidFill>
                <a:latin typeface="+mn-lt"/>
              </a:rPr>
              <a:t>pošte</a:t>
            </a:r>
            <a:r>
              <a:rPr lang="en-US" sz="2400" dirty="0">
                <a:solidFill>
                  <a:schemeClr val="dk1"/>
                </a:solidFill>
                <a:latin typeface="+mn-lt"/>
              </a:rPr>
              <a:t> </a:t>
            </a:r>
            <a:r>
              <a:rPr lang="en-US" sz="2400" dirty="0" err="1">
                <a:solidFill>
                  <a:schemeClr val="dk1"/>
                </a:solidFill>
                <a:latin typeface="+mn-lt"/>
              </a:rPr>
              <a:t>sumnjive</a:t>
            </a:r>
            <a:r>
              <a:rPr lang="en-US" sz="2400" dirty="0">
                <a:solidFill>
                  <a:schemeClr val="dk1"/>
                </a:solidFill>
                <a:latin typeface="+mn-lt"/>
              </a:rPr>
              <a:t> </a:t>
            </a:r>
            <a:r>
              <a:rPr lang="en-US" sz="2400" dirty="0" err="1">
                <a:solidFill>
                  <a:schemeClr val="dk1"/>
                </a:solidFill>
                <a:latin typeface="+mn-lt"/>
              </a:rPr>
              <a:t>elemente</a:t>
            </a:r>
            <a:r>
              <a:rPr lang="en-US" sz="2400" dirty="0">
                <a:solidFill>
                  <a:schemeClr val="dk1"/>
                </a:solidFill>
                <a:latin typeface="+mn-lt"/>
              </a:rPr>
              <a:t>? Ima li </a:t>
            </a:r>
            <a:r>
              <a:rPr lang="en-US" sz="2400" dirty="0" err="1">
                <a:solidFill>
                  <a:schemeClr val="dk1"/>
                </a:solidFill>
                <a:latin typeface="+mn-lt"/>
              </a:rPr>
              <a:t>pravopisnih</a:t>
            </a:r>
            <a:r>
              <a:rPr lang="en-US" sz="2400" dirty="0">
                <a:solidFill>
                  <a:schemeClr val="dk1"/>
                </a:solidFill>
                <a:latin typeface="+mn-lt"/>
              </a:rPr>
              <a:t> </a:t>
            </a:r>
            <a:r>
              <a:rPr lang="en-US" sz="2400" dirty="0" err="1">
                <a:solidFill>
                  <a:schemeClr val="dk1"/>
                </a:solidFill>
                <a:latin typeface="+mn-lt"/>
              </a:rPr>
              <a:t>grešaka</a:t>
            </a:r>
            <a:r>
              <a:rPr lang="en-US" sz="2400" dirty="0">
                <a:solidFill>
                  <a:schemeClr val="dk1"/>
                </a:solidFill>
                <a:latin typeface="+mn-lt"/>
              </a:rPr>
              <a:t> u </a:t>
            </a:r>
            <a:r>
              <a:rPr lang="en-US" sz="2400" dirty="0" err="1">
                <a:solidFill>
                  <a:schemeClr val="dk1"/>
                </a:solidFill>
                <a:latin typeface="+mn-lt"/>
              </a:rPr>
              <a:t>adresi</a:t>
            </a:r>
            <a:r>
              <a:rPr lang="en-US" sz="2400" dirty="0">
                <a:solidFill>
                  <a:schemeClr val="dk1"/>
                </a:solidFill>
                <a:latin typeface="+mn-lt"/>
              </a:rPr>
              <a:t>, </a:t>
            </a:r>
            <a:r>
              <a:rPr lang="en-US" sz="2400" dirty="0" err="1">
                <a:solidFill>
                  <a:schemeClr val="dk1"/>
                </a:solidFill>
                <a:latin typeface="+mn-lt"/>
              </a:rPr>
              <a:t>čak</a:t>
            </a:r>
            <a:r>
              <a:rPr lang="en-US" sz="2400" dirty="0">
                <a:solidFill>
                  <a:schemeClr val="dk1"/>
                </a:solidFill>
                <a:latin typeface="+mn-lt"/>
              </a:rPr>
              <a:t> i </a:t>
            </a:r>
            <a:r>
              <a:rPr lang="en-US" sz="2400" dirty="0" err="1">
                <a:solidFill>
                  <a:schemeClr val="dk1"/>
                </a:solidFill>
                <a:latin typeface="+mn-lt"/>
              </a:rPr>
              <a:t>ako</a:t>
            </a:r>
            <a:r>
              <a:rPr lang="en-US" sz="2400" dirty="0">
                <a:solidFill>
                  <a:schemeClr val="dk1"/>
                </a:solidFill>
                <a:latin typeface="+mn-lt"/>
              </a:rPr>
              <a:t> </a:t>
            </a:r>
            <a:r>
              <a:rPr lang="en-US" sz="2400" dirty="0" err="1">
                <a:solidFill>
                  <a:schemeClr val="dk1"/>
                </a:solidFill>
                <a:latin typeface="+mn-lt"/>
              </a:rPr>
              <a:t>su</a:t>
            </a:r>
            <a:r>
              <a:rPr lang="en-US" sz="2400" dirty="0">
                <a:solidFill>
                  <a:schemeClr val="dk1"/>
                </a:solidFill>
                <a:latin typeface="+mn-lt"/>
              </a:rPr>
              <a:t> </a:t>
            </a:r>
            <a:r>
              <a:rPr lang="en-US" sz="2400" dirty="0" err="1">
                <a:solidFill>
                  <a:schemeClr val="dk1"/>
                </a:solidFill>
                <a:latin typeface="+mn-lt"/>
              </a:rPr>
              <a:t>beznačajne</a:t>
            </a:r>
            <a:r>
              <a:rPr lang="en-US" sz="2400" dirty="0">
                <a:solidFill>
                  <a:schemeClr val="dk1"/>
                </a:solidFill>
                <a:latin typeface="+mn-lt"/>
              </a:rPr>
              <a:t>?</a:t>
            </a:r>
          </a:p>
          <a:p>
            <a:pPr marL="0" marR="0" lvl="0" indent="0" algn="l" rtl="0">
              <a:spcBef>
                <a:spcPts val="0"/>
              </a:spcBef>
              <a:spcAft>
                <a:spcPts val="0"/>
              </a:spcAft>
              <a:buNone/>
            </a:pPr>
            <a:r>
              <a:rPr lang="en-US" sz="2400" dirty="0">
                <a:solidFill>
                  <a:schemeClr val="dk1"/>
                </a:solidFill>
                <a:latin typeface="+mn-lt"/>
              </a:rPr>
              <a:t>ZAHTJEV ZA POVJERLJIVE PODATKE</a:t>
            </a:r>
          </a:p>
          <a:p>
            <a:pPr marL="0" marR="0" lvl="0" indent="0" algn="l" rtl="0">
              <a:spcBef>
                <a:spcPts val="0"/>
              </a:spcBef>
              <a:spcAft>
                <a:spcPts val="0"/>
              </a:spcAft>
              <a:buNone/>
            </a:pPr>
            <a:r>
              <a:rPr lang="en-US" sz="2400" dirty="0" err="1">
                <a:solidFill>
                  <a:schemeClr val="dk1"/>
                </a:solidFill>
                <a:latin typeface="+mn-lt"/>
              </a:rPr>
              <a:t>Traži</a:t>
            </a:r>
            <a:r>
              <a:rPr lang="en-US" sz="2400" dirty="0">
                <a:solidFill>
                  <a:schemeClr val="dk1"/>
                </a:solidFill>
                <a:latin typeface="+mn-lt"/>
              </a:rPr>
              <a:t> li </a:t>
            </a:r>
            <a:r>
              <a:rPr lang="en-US" sz="2400" dirty="0" err="1">
                <a:solidFill>
                  <a:schemeClr val="dk1"/>
                </a:solidFill>
                <a:latin typeface="+mn-lt"/>
              </a:rPr>
              <a:t>poveznica</a:t>
            </a:r>
            <a:r>
              <a:rPr lang="en-US" sz="2400" dirty="0">
                <a:solidFill>
                  <a:schemeClr val="dk1"/>
                </a:solidFill>
                <a:latin typeface="+mn-lt"/>
              </a:rPr>
              <a:t> u e-</a:t>
            </a:r>
            <a:r>
              <a:rPr lang="en-US" sz="2400" dirty="0" err="1">
                <a:solidFill>
                  <a:schemeClr val="dk1"/>
                </a:solidFill>
                <a:latin typeface="+mn-lt"/>
              </a:rPr>
              <a:t>poruci</a:t>
            </a:r>
            <a:r>
              <a:rPr lang="en-US" sz="2400" dirty="0">
                <a:solidFill>
                  <a:schemeClr val="dk1"/>
                </a:solidFill>
                <a:latin typeface="+mn-lt"/>
              </a:rPr>
              <a:t> </a:t>
            </a:r>
            <a:r>
              <a:rPr lang="en-US" sz="2400" dirty="0" err="1">
                <a:solidFill>
                  <a:schemeClr val="dk1"/>
                </a:solidFill>
                <a:latin typeface="+mn-lt"/>
              </a:rPr>
              <a:t>unos</a:t>
            </a:r>
            <a:r>
              <a:rPr lang="en-US" sz="2400" dirty="0">
                <a:solidFill>
                  <a:schemeClr val="dk1"/>
                </a:solidFill>
                <a:latin typeface="+mn-lt"/>
              </a:rPr>
              <a:t> </a:t>
            </a:r>
            <a:r>
              <a:rPr lang="en-US" sz="2400" dirty="0" err="1">
                <a:solidFill>
                  <a:schemeClr val="dk1"/>
                </a:solidFill>
                <a:latin typeface="+mn-lt"/>
              </a:rPr>
              <a:t>osobnih</a:t>
            </a:r>
            <a:r>
              <a:rPr lang="en-US" sz="2400" dirty="0">
                <a:solidFill>
                  <a:schemeClr val="dk1"/>
                </a:solidFill>
                <a:latin typeface="+mn-lt"/>
              </a:rPr>
              <a:t> </a:t>
            </a:r>
            <a:r>
              <a:rPr lang="en-US" sz="2400" dirty="0" err="1">
                <a:solidFill>
                  <a:schemeClr val="dk1"/>
                </a:solidFill>
                <a:latin typeface="+mn-lt"/>
              </a:rPr>
              <a:t>podataka</a:t>
            </a:r>
            <a:r>
              <a:rPr lang="en-US" sz="2400" dirty="0">
                <a:solidFill>
                  <a:schemeClr val="dk1"/>
                </a:solidFill>
                <a:latin typeface="+mn-lt"/>
              </a:rPr>
              <a:t>? </a:t>
            </a:r>
            <a:r>
              <a:rPr lang="en-US" sz="2400" dirty="0" err="1">
                <a:solidFill>
                  <a:schemeClr val="dk1"/>
                </a:solidFill>
                <a:latin typeface="+mn-lt"/>
              </a:rPr>
              <a:t>Jeste</a:t>
            </a:r>
            <a:r>
              <a:rPr lang="en-US" sz="2400" dirty="0">
                <a:solidFill>
                  <a:schemeClr val="dk1"/>
                </a:solidFill>
                <a:latin typeface="+mn-lt"/>
              </a:rPr>
              <a:t> li </a:t>
            </a:r>
            <a:r>
              <a:rPr lang="en-US" sz="2400" dirty="0" err="1">
                <a:solidFill>
                  <a:schemeClr val="dk1"/>
                </a:solidFill>
                <a:latin typeface="+mn-lt"/>
              </a:rPr>
              <a:t>dužni</a:t>
            </a:r>
            <a:r>
              <a:rPr lang="en-US" sz="2400" dirty="0">
                <a:solidFill>
                  <a:schemeClr val="dk1"/>
                </a:solidFill>
                <a:latin typeface="+mn-lt"/>
              </a:rPr>
              <a:t> </a:t>
            </a:r>
            <a:r>
              <a:rPr lang="en-US" sz="2400" dirty="0" err="1">
                <a:solidFill>
                  <a:schemeClr val="dk1"/>
                </a:solidFill>
                <a:latin typeface="+mn-lt"/>
              </a:rPr>
              <a:t>dati</a:t>
            </a:r>
            <a:r>
              <a:rPr lang="en-US" sz="2400" dirty="0">
                <a:solidFill>
                  <a:schemeClr val="dk1"/>
                </a:solidFill>
                <a:latin typeface="+mn-lt"/>
              </a:rPr>
              <a:t> </a:t>
            </a:r>
            <a:r>
              <a:rPr lang="en-US" sz="2400" dirty="0" err="1">
                <a:solidFill>
                  <a:schemeClr val="dk1"/>
                </a:solidFill>
                <a:latin typeface="+mn-lt"/>
              </a:rPr>
              <a:t>povjerljive</a:t>
            </a:r>
            <a:r>
              <a:rPr lang="en-US" sz="2400" dirty="0">
                <a:solidFill>
                  <a:schemeClr val="dk1"/>
                </a:solidFill>
                <a:latin typeface="+mn-lt"/>
              </a:rPr>
              <a:t> </a:t>
            </a:r>
            <a:r>
              <a:rPr lang="en-US" sz="2400" dirty="0" err="1">
                <a:solidFill>
                  <a:schemeClr val="dk1"/>
                </a:solidFill>
                <a:latin typeface="+mn-lt"/>
              </a:rPr>
              <a:t>informacije</a:t>
            </a:r>
            <a:r>
              <a:rPr lang="en-US" sz="2400" dirty="0">
                <a:solidFill>
                  <a:schemeClr val="dk1"/>
                </a:solidFill>
                <a:latin typeface="+mn-lt"/>
              </a:rPr>
              <a:t> </a:t>
            </a:r>
            <a:r>
              <a:rPr lang="en-US" sz="2400" dirty="0" err="1">
                <a:solidFill>
                  <a:schemeClr val="dk1"/>
                </a:solidFill>
                <a:latin typeface="+mn-lt"/>
              </a:rPr>
              <a:t>poput</a:t>
            </a:r>
            <a:r>
              <a:rPr lang="en-US" sz="2400" dirty="0">
                <a:solidFill>
                  <a:schemeClr val="dk1"/>
                </a:solidFill>
                <a:latin typeface="+mn-lt"/>
              </a:rPr>
              <a:t> PIN-a </a:t>
            </a:r>
            <a:r>
              <a:rPr lang="en-US" sz="2400" dirty="0" err="1">
                <a:solidFill>
                  <a:schemeClr val="dk1"/>
                </a:solidFill>
                <a:latin typeface="+mn-lt"/>
              </a:rPr>
              <a:t>ili</a:t>
            </a:r>
            <a:r>
              <a:rPr lang="en-US" sz="2400" dirty="0">
                <a:solidFill>
                  <a:schemeClr val="dk1"/>
                </a:solidFill>
                <a:latin typeface="+mn-lt"/>
              </a:rPr>
              <a:t> </a:t>
            </a:r>
            <a:r>
              <a:rPr lang="en-US" sz="2400" dirty="0" err="1">
                <a:solidFill>
                  <a:schemeClr val="dk1"/>
                </a:solidFill>
                <a:latin typeface="+mn-lt"/>
              </a:rPr>
              <a:t>lozinke</a:t>
            </a:r>
            <a:r>
              <a:rPr lang="en-US" sz="2400" dirty="0">
                <a:solidFill>
                  <a:schemeClr val="dk1"/>
                </a:solidFill>
                <a:latin typeface="+mn-lt"/>
              </a:rPr>
              <a:t>?</a:t>
            </a:r>
          </a:p>
          <a:p>
            <a:pPr marL="0" marR="0" lvl="0" indent="0" algn="l" rtl="0">
              <a:spcBef>
                <a:spcPts val="0"/>
              </a:spcBef>
              <a:spcAft>
                <a:spcPts val="0"/>
              </a:spcAft>
              <a:buNone/>
            </a:pPr>
            <a:r>
              <a:rPr lang="en-US" sz="2400" dirty="0">
                <a:solidFill>
                  <a:schemeClr val="dk1"/>
                </a:solidFill>
                <a:latin typeface="+mn-lt"/>
              </a:rPr>
              <a:t>HITNOST</a:t>
            </a:r>
          </a:p>
          <a:p>
            <a:pPr marL="0" marR="0" lvl="0" indent="0" algn="l" rtl="0">
              <a:spcBef>
                <a:spcPts val="0"/>
              </a:spcBef>
              <a:spcAft>
                <a:spcPts val="0"/>
              </a:spcAft>
              <a:buNone/>
            </a:pPr>
            <a:r>
              <a:rPr lang="en-US" sz="2400" dirty="0" err="1">
                <a:solidFill>
                  <a:schemeClr val="dk1"/>
                </a:solidFill>
                <a:latin typeface="+mn-lt"/>
              </a:rPr>
              <a:t>Traži</a:t>
            </a:r>
            <a:r>
              <a:rPr lang="en-US" sz="2400" dirty="0">
                <a:solidFill>
                  <a:schemeClr val="dk1"/>
                </a:solidFill>
                <a:latin typeface="+mn-lt"/>
              </a:rPr>
              <a:t> li e-mail da </a:t>
            </a:r>
            <a:r>
              <a:rPr lang="en-US" sz="2400" dirty="0" err="1">
                <a:solidFill>
                  <a:schemeClr val="dk1"/>
                </a:solidFill>
                <a:latin typeface="+mn-lt"/>
              </a:rPr>
              <a:t>djelujete</a:t>
            </a:r>
            <a:r>
              <a:rPr lang="en-US" sz="2400" dirty="0">
                <a:solidFill>
                  <a:schemeClr val="dk1"/>
                </a:solidFill>
                <a:latin typeface="+mn-lt"/>
              </a:rPr>
              <a:t> </a:t>
            </a:r>
            <a:r>
              <a:rPr lang="en-US" sz="2400" dirty="0" err="1">
                <a:solidFill>
                  <a:schemeClr val="dk1"/>
                </a:solidFill>
                <a:latin typeface="+mn-lt"/>
              </a:rPr>
              <a:t>odmah</a:t>
            </a:r>
            <a:r>
              <a:rPr lang="en-US" sz="2400" dirty="0">
                <a:solidFill>
                  <a:schemeClr val="dk1"/>
                </a:solidFill>
                <a:latin typeface="+mn-lt"/>
              </a:rPr>
              <a:t> </a:t>
            </a:r>
            <a:r>
              <a:rPr lang="en-US" sz="2400" dirty="0" err="1">
                <a:solidFill>
                  <a:schemeClr val="dk1"/>
                </a:solidFill>
                <a:latin typeface="+mn-lt"/>
              </a:rPr>
              <a:t>ili</a:t>
            </a:r>
            <a:r>
              <a:rPr lang="en-US" sz="2400" dirty="0">
                <a:solidFill>
                  <a:schemeClr val="dk1"/>
                </a:solidFill>
                <a:latin typeface="+mn-lt"/>
              </a:rPr>
              <a:t> </a:t>
            </a:r>
            <a:r>
              <a:rPr lang="en-US" sz="2400" dirty="0" err="1">
                <a:solidFill>
                  <a:schemeClr val="dk1"/>
                </a:solidFill>
                <a:latin typeface="+mn-lt"/>
              </a:rPr>
              <a:t>hitno</a:t>
            </a:r>
            <a:r>
              <a:rPr lang="en-US" sz="2400" dirty="0">
                <a:solidFill>
                  <a:schemeClr val="dk1"/>
                </a:solidFill>
                <a:latin typeface="+mn-lt"/>
              </a:rPr>
              <a:t>? </a:t>
            </a:r>
            <a:r>
              <a:rPr lang="en-US" sz="2400" dirty="0" err="1">
                <a:solidFill>
                  <a:schemeClr val="dk1"/>
                </a:solidFill>
                <a:latin typeface="+mn-lt"/>
              </a:rPr>
              <a:t>Sadrži</a:t>
            </a:r>
            <a:r>
              <a:rPr lang="en-US" sz="2400" dirty="0">
                <a:solidFill>
                  <a:schemeClr val="dk1"/>
                </a:solidFill>
                <a:latin typeface="+mn-lt"/>
              </a:rPr>
              <a:t> li </a:t>
            </a:r>
            <a:r>
              <a:rPr lang="en-US" sz="2400" dirty="0" err="1">
                <a:solidFill>
                  <a:schemeClr val="dk1"/>
                </a:solidFill>
                <a:latin typeface="+mn-lt"/>
              </a:rPr>
              <a:t>poruka</a:t>
            </a:r>
            <a:r>
              <a:rPr lang="en-US" sz="2400" dirty="0">
                <a:solidFill>
                  <a:schemeClr val="dk1"/>
                </a:solidFill>
                <a:latin typeface="+mn-lt"/>
              </a:rPr>
              <a:t> </a:t>
            </a:r>
            <a:r>
              <a:rPr lang="en-US" sz="2400" dirty="0" err="1">
                <a:solidFill>
                  <a:schemeClr val="dk1"/>
                </a:solidFill>
                <a:latin typeface="+mn-lt"/>
              </a:rPr>
              <a:t>prijetnju</a:t>
            </a:r>
            <a:r>
              <a:rPr lang="en-US" sz="2400" dirty="0">
                <a:solidFill>
                  <a:schemeClr val="dk1"/>
                </a:solidFill>
                <a:latin typeface="+mn-lt"/>
              </a:rPr>
              <a:t> </a:t>
            </a:r>
            <a:r>
              <a:rPr lang="en-US" sz="2400" dirty="0" err="1">
                <a:solidFill>
                  <a:schemeClr val="dk1"/>
                </a:solidFill>
                <a:latin typeface="+mn-lt"/>
              </a:rPr>
              <a:t>ili</a:t>
            </a:r>
            <a:r>
              <a:rPr lang="en-US" sz="2400" dirty="0">
                <a:solidFill>
                  <a:schemeClr val="dk1"/>
                </a:solidFill>
                <a:latin typeface="+mn-lt"/>
              </a:rPr>
              <a:t> </a:t>
            </a:r>
            <a:r>
              <a:rPr lang="en-US" sz="2400" dirty="0" err="1">
                <a:solidFill>
                  <a:schemeClr val="dk1"/>
                </a:solidFill>
                <a:latin typeface="+mn-lt"/>
              </a:rPr>
              <a:t>upozorenje</a:t>
            </a:r>
            <a:r>
              <a:rPr lang="en-US" sz="2400" dirty="0">
                <a:solidFill>
                  <a:schemeClr val="dk1"/>
                </a:solidFill>
                <a:latin typeface="+mn-lt"/>
              </a:rPr>
              <a:t>?</a:t>
            </a:r>
          </a:p>
          <a:p>
            <a:pPr marL="0" marR="0" lvl="0" indent="0" algn="l" rtl="0">
              <a:spcBef>
                <a:spcPts val="0"/>
              </a:spcBef>
              <a:spcAft>
                <a:spcPts val="0"/>
              </a:spcAft>
              <a:buNone/>
            </a:pPr>
            <a:r>
              <a:rPr lang="en-US" sz="2400" dirty="0">
                <a:solidFill>
                  <a:schemeClr val="dk1"/>
                </a:solidFill>
                <a:latin typeface="+mn-lt"/>
              </a:rPr>
              <a:t>LINKOVI NA LAŽNE WEB STRANICE</a:t>
            </a:r>
          </a:p>
          <a:p>
            <a:pPr marL="0" marR="0" lvl="0" indent="0" algn="l" rtl="0">
              <a:spcBef>
                <a:spcPts val="0"/>
              </a:spcBef>
              <a:spcAft>
                <a:spcPts val="0"/>
              </a:spcAft>
              <a:buNone/>
            </a:pPr>
            <a:r>
              <a:rPr lang="en-US" sz="2400" dirty="0">
                <a:solidFill>
                  <a:schemeClr val="dk1"/>
                </a:solidFill>
                <a:latin typeface="+mn-lt"/>
              </a:rPr>
              <a:t>Koji se URL </a:t>
            </a:r>
            <a:r>
              <a:rPr lang="en-US" sz="2400" dirty="0" err="1">
                <a:solidFill>
                  <a:schemeClr val="dk1"/>
                </a:solidFill>
                <a:latin typeface="+mn-lt"/>
              </a:rPr>
              <a:t>pojavljuje</a:t>
            </a:r>
            <a:r>
              <a:rPr lang="en-US" sz="2400" dirty="0">
                <a:solidFill>
                  <a:schemeClr val="dk1"/>
                </a:solidFill>
                <a:latin typeface="+mn-lt"/>
              </a:rPr>
              <a:t> </a:t>
            </a:r>
            <a:r>
              <a:rPr lang="en-US" sz="2400" dirty="0" err="1">
                <a:solidFill>
                  <a:schemeClr val="dk1"/>
                </a:solidFill>
                <a:latin typeface="+mn-lt"/>
              </a:rPr>
              <a:t>kada</a:t>
            </a:r>
            <a:r>
              <a:rPr lang="en-US" sz="2400" dirty="0">
                <a:solidFill>
                  <a:schemeClr val="dk1"/>
                </a:solidFill>
                <a:latin typeface="+mn-lt"/>
              </a:rPr>
              <a:t> </a:t>
            </a:r>
            <a:r>
              <a:rPr lang="en-US" sz="2400" dirty="0" err="1">
                <a:solidFill>
                  <a:schemeClr val="dk1"/>
                </a:solidFill>
                <a:latin typeface="+mn-lt"/>
              </a:rPr>
              <a:t>mišem</a:t>
            </a:r>
            <a:r>
              <a:rPr lang="en-US" sz="2400" dirty="0">
                <a:solidFill>
                  <a:schemeClr val="dk1"/>
                </a:solidFill>
                <a:latin typeface="+mn-lt"/>
              </a:rPr>
              <a:t> </a:t>
            </a:r>
            <a:r>
              <a:rPr lang="en-US" sz="2400" dirty="0" err="1">
                <a:solidFill>
                  <a:schemeClr val="dk1"/>
                </a:solidFill>
                <a:latin typeface="+mn-lt"/>
              </a:rPr>
              <a:t>prijeđete</a:t>
            </a:r>
            <a:r>
              <a:rPr lang="en-US" sz="2400" dirty="0">
                <a:solidFill>
                  <a:schemeClr val="dk1"/>
                </a:solidFill>
                <a:latin typeface="+mn-lt"/>
              </a:rPr>
              <a:t> </a:t>
            </a:r>
            <a:r>
              <a:rPr lang="en-US" sz="2400" dirty="0" err="1">
                <a:solidFill>
                  <a:schemeClr val="dk1"/>
                </a:solidFill>
                <a:latin typeface="+mn-lt"/>
              </a:rPr>
              <a:t>preko</a:t>
            </a:r>
            <a:r>
              <a:rPr lang="en-US" sz="2400" dirty="0">
                <a:solidFill>
                  <a:schemeClr val="dk1"/>
                </a:solidFill>
                <a:latin typeface="+mn-lt"/>
              </a:rPr>
              <a:t> </a:t>
            </a:r>
            <a:r>
              <a:rPr lang="en-US" sz="2400" dirty="0" err="1">
                <a:solidFill>
                  <a:schemeClr val="dk1"/>
                </a:solidFill>
                <a:latin typeface="+mn-lt"/>
              </a:rPr>
              <a:t>veze</a:t>
            </a:r>
            <a:r>
              <a:rPr lang="en-US" sz="2400" dirty="0">
                <a:solidFill>
                  <a:schemeClr val="dk1"/>
                </a:solidFill>
                <a:latin typeface="+mn-lt"/>
              </a:rPr>
              <a:t>? Je li to </a:t>
            </a:r>
            <a:r>
              <a:rPr lang="en-US" sz="2400" dirty="0" err="1">
                <a:solidFill>
                  <a:schemeClr val="dk1"/>
                </a:solidFill>
                <a:latin typeface="+mn-lt"/>
              </a:rPr>
              <a:t>sigurna</a:t>
            </a:r>
            <a:r>
              <a:rPr lang="en-US" sz="2400" dirty="0">
                <a:solidFill>
                  <a:schemeClr val="dk1"/>
                </a:solidFill>
                <a:latin typeface="+mn-lt"/>
              </a:rPr>
              <a:t> </a:t>
            </a:r>
            <a:r>
              <a:rPr lang="en-US" sz="2400" dirty="0" err="1">
                <a:solidFill>
                  <a:schemeClr val="dk1"/>
                </a:solidFill>
                <a:latin typeface="+mn-lt"/>
              </a:rPr>
              <a:t>stranica</a:t>
            </a:r>
            <a:r>
              <a:rPr lang="en-US" sz="2400" dirty="0">
                <a:solidFill>
                  <a:schemeClr val="dk1"/>
                </a:solidFill>
                <a:latin typeface="+mn-lt"/>
              </a:rPr>
              <a:t> (URL </a:t>
            </a:r>
            <a:r>
              <a:rPr lang="en-US" sz="2400" dirty="0" err="1">
                <a:solidFill>
                  <a:schemeClr val="dk1"/>
                </a:solidFill>
                <a:latin typeface="+mn-lt"/>
              </a:rPr>
              <a:t>treba</a:t>
            </a:r>
            <a:r>
              <a:rPr lang="en-US" sz="2400" dirty="0">
                <a:solidFill>
                  <a:schemeClr val="dk1"/>
                </a:solidFill>
                <a:latin typeface="+mn-lt"/>
              </a:rPr>
              <a:t> </a:t>
            </a:r>
            <a:r>
              <a:rPr lang="en-US" sz="2400" dirty="0" err="1">
                <a:solidFill>
                  <a:schemeClr val="dk1"/>
                </a:solidFill>
                <a:latin typeface="+mn-lt"/>
              </a:rPr>
              <a:t>započeti</a:t>
            </a:r>
            <a:r>
              <a:rPr lang="en-US" sz="2400" dirty="0">
                <a:solidFill>
                  <a:schemeClr val="dk1"/>
                </a:solidFill>
                <a:latin typeface="+mn-lt"/>
              </a:rPr>
              <a:t> s "https://") i </a:t>
            </a:r>
            <a:r>
              <a:rPr lang="en-US" sz="2400" dirty="0" err="1">
                <a:solidFill>
                  <a:schemeClr val="dk1"/>
                </a:solidFill>
                <a:latin typeface="+mn-lt"/>
              </a:rPr>
              <a:t>šifrirana</a:t>
            </a:r>
            <a:r>
              <a:rPr lang="en-US" sz="2400" dirty="0">
                <a:solidFill>
                  <a:schemeClr val="dk1"/>
                </a:solidFill>
                <a:latin typeface="+mn-lt"/>
              </a:rPr>
              <a:t> (</a:t>
            </a:r>
            <a:r>
              <a:rPr lang="en-US" sz="2400" dirty="0" err="1">
                <a:solidFill>
                  <a:schemeClr val="dk1"/>
                </a:solidFill>
                <a:latin typeface="+mn-lt"/>
              </a:rPr>
              <a:t>simbol</a:t>
            </a:r>
            <a:r>
              <a:rPr lang="en-US" sz="2400" dirty="0">
                <a:solidFill>
                  <a:schemeClr val="dk1"/>
                </a:solidFill>
                <a:latin typeface="+mn-lt"/>
              </a:rPr>
              <a:t> </a:t>
            </a:r>
            <a:r>
              <a:rPr lang="en-US" sz="2400" dirty="0" err="1">
                <a:solidFill>
                  <a:schemeClr val="dk1"/>
                </a:solidFill>
                <a:latin typeface="+mn-lt"/>
              </a:rPr>
              <a:t>lokota</a:t>
            </a:r>
            <a:r>
              <a:rPr lang="en-US" sz="2400" dirty="0">
                <a:solidFill>
                  <a:schemeClr val="dk1"/>
                </a:solidFill>
                <a:latin typeface="+mn-lt"/>
              </a:rPr>
              <a:t> </a:t>
            </a:r>
            <a:r>
              <a:rPr lang="en-US" sz="2400" dirty="0" err="1">
                <a:solidFill>
                  <a:schemeClr val="dk1"/>
                </a:solidFill>
                <a:latin typeface="+mn-lt"/>
              </a:rPr>
              <a:t>ispred</a:t>
            </a:r>
            <a:r>
              <a:rPr lang="en-US" sz="2400" dirty="0">
                <a:solidFill>
                  <a:schemeClr val="dk1"/>
                </a:solidFill>
                <a:latin typeface="+mn-lt"/>
              </a:rPr>
              <a:t> URL-a)?</a:t>
            </a:r>
          </a:p>
          <a:p>
            <a:pPr marL="0" marR="0" lvl="0" indent="0" algn="l" rtl="0">
              <a:spcBef>
                <a:spcPts val="0"/>
              </a:spcBef>
              <a:spcAft>
                <a:spcPts val="0"/>
              </a:spcAft>
              <a:buNone/>
            </a:pPr>
            <a:r>
              <a:rPr lang="en-US" sz="2400" dirty="0">
                <a:solidFill>
                  <a:schemeClr val="dk1"/>
                </a:solidFill>
                <a:latin typeface="+mn-lt"/>
              </a:rPr>
              <a:t>ČUDNE FORMULACIJE I PRAVOPISNE GREŠKE</a:t>
            </a:r>
          </a:p>
          <a:p>
            <a:pPr marL="0" marR="0" lvl="0" indent="0" algn="l" rtl="0">
              <a:spcBef>
                <a:spcPts val="0"/>
              </a:spcBef>
              <a:spcAft>
                <a:spcPts val="0"/>
              </a:spcAft>
              <a:buNone/>
            </a:pPr>
            <a:r>
              <a:rPr lang="en-US" sz="2400" dirty="0">
                <a:solidFill>
                  <a:schemeClr val="dk1"/>
                </a:solidFill>
                <a:latin typeface="+mn-lt"/>
              </a:rPr>
              <a:t>Je li </a:t>
            </a:r>
            <a:r>
              <a:rPr lang="en-US" sz="2400" dirty="0" err="1">
                <a:solidFill>
                  <a:schemeClr val="dk1"/>
                </a:solidFill>
                <a:latin typeface="+mn-lt"/>
              </a:rPr>
              <a:t>pozdravna</a:t>
            </a:r>
            <a:r>
              <a:rPr lang="en-US" sz="2400" dirty="0">
                <a:solidFill>
                  <a:schemeClr val="dk1"/>
                </a:solidFill>
                <a:latin typeface="+mn-lt"/>
              </a:rPr>
              <a:t> </a:t>
            </a:r>
            <a:r>
              <a:rPr lang="en-US" sz="2400" dirty="0" err="1">
                <a:solidFill>
                  <a:schemeClr val="dk1"/>
                </a:solidFill>
                <a:latin typeface="+mn-lt"/>
              </a:rPr>
              <a:t>poruka</a:t>
            </a:r>
            <a:r>
              <a:rPr lang="en-US" sz="2400" dirty="0">
                <a:solidFill>
                  <a:schemeClr val="dk1"/>
                </a:solidFill>
                <a:latin typeface="+mn-lt"/>
              </a:rPr>
              <a:t> e-</a:t>
            </a:r>
            <a:r>
              <a:rPr lang="en-US" sz="2400" dirty="0" err="1">
                <a:solidFill>
                  <a:schemeClr val="dk1"/>
                </a:solidFill>
                <a:latin typeface="+mn-lt"/>
              </a:rPr>
              <a:t>poštom</a:t>
            </a:r>
            <a:r>
              <a:rPr lang="en-US" sz="2400" dirty="0">
                <a:solidFill>
                  <a:schemeClr val="dk1"/>
                </a:solidFill>
                <a:latin typeface="+mn-lt"/>
              </a:rPr>
              <a:t> </a:t>
            </a:r>
            <a:r>
              <a:rPr lang="en-US" sz="2400" dirty="0" err="1">
                <a:solidFill>
                  <a:schemeClr val="dk1"/>
                </a:solidFill>
                <a:latin typeface="+mn-lt"/>
              </a:rPr>
              <a:t>općenita</a:t>
            </a:r>
            <a:r>
              <a:rPr lang="en-US" sz="2400" dirty="0">
                <a:solidFill>
                  <a:schemeClr val="dk1"/>
                </a:solidFill>
                <a:latin typeface="+mn-lt"/>
              </a:rPr>
              <a:t>? </a:t>
            </a:r>
            <a:r>
              <a:rPr lang="en-US" sz="2400" dirty="0" err="1">
                <a:solidFill>
                  <a:schemeClr val="dk1"/>
                </a:solidFill>
                <a:latin typeface="+mn-lt"/>
              </a:rPr>
              <a:t>Sadrži</a:t>
            </a:r>
            <a:r>
              <a:rPr lang="en-US" sz="2400" dirty="0">
                <a:solidFill>
                  <a:schemeClr val="dk1"/>
                </a:solidFill>
                <a:latin typeface="+mn-lt"/>
              </a:rPr>
              <a:t> li </a:t>
            </a:r>
            <a:r>
              <a:rPr lang="en-US" sz="2400" dirty="0" err="1">
                <a:solidFill>
                  <a:schemeClr val="dk1"/>
                </a:solidFill>
                <a:latin typeface="+mn-lt"/>
              </a:rPr>
              <a:t>pravopisne</a:t>
            </a:r>
            <a:r>
              <a:rPr lang="en-US" sz="2400" dirty="0">
                <a:solidFill>
                  <a:schemeClr val="dk1"/>
                </a:solidFill>
                <a:latin typeface="+mn-lt"/>
              </a:rPr>
              <a:t> </a:t>
            </a:r>
            <a:r>
              <a:rPr lang="en-US" sz="2400" dirty="0" err="1">
                <a:solidFill>
                  <a:schemeClr val="dk1"/>
                </a:solidFill>
                <a:latin typeface="+mn-lt"/>
              </a:rPr>
              <a:t>pogreške</a:t>
            </a:r>
            <a:r>
              <a:rPr lang="en-US" sz="2400" dirty="0">
                <a:solidFill>
                  <a:schemeClr val="dk1"/>
                </a:solidFill>
                <a:latin typeface="+mn-lt"/>
              </a:rPr>
              <a:t>, </a:t>
            </a:r>
            <a:r>
              <a:rPr lang="en-US" sz="2400" dirty="0" err="1">
                <a:solidFill>
                  <a:schemeClr val="dk1"/>
                </a:solidFill>
                <a:latin typeface="+mn-lt"/>
              </a:rPr>
              <a:t>netočnu</a:t>
            </a:r>
            <a:r>
              <a:rPr lang="en-US" sz="2400" dirty="0">
                <a:solidFill>
                  <a:schemeClr val="dk1"/>
                </a:solidFill>
                <a:latin typeface="+mn-lt"/>
              </a:rPr>
              <a:t> </a:t>
            </a:r>
            <a:r>
              <a:rPr lang="en-US" sz="2400" dirty="0" err="1">
                <a:solidFill>
                  <a:schemeClr val="dk1"/>
                </a:solidFill>
                <a:latin typeface="+mn-lt"/>
              </a:rPr>
              <a:t>interpunkciju</a:t>
            </a:r>
            <a:r>
              <a:rPr lang="en-US" sz="2400" dirty="0">
                <a:solidFill>
                  <a:schemeClr val="dk1"/>
                </a:solidFill>
                <a:latin typeface="+mn-lt"/>
              </a:rPr>
              <a:t> </a:t>
            </a:r>
            <a:r>
              <a:rPr lang="en-US" sz="2400" dirty="0" err="1">
                <a:solidFill>
                  <a:schemeClr val="dk1"/>
                </a:solidFill>
                <a:latin typeface="+mn-lt"/>
              </a:rPr>
              <a:t>ili</a:t>
            </a:r>
            <a:r>
              <a:rPr lang="en-US" sz="2400" dirty="0">
                <a:solidFill>
                  <a:schemeClr val="dk1"/>
                </a:solidFill>
                <a:latin typeface="+mn-lt"/>
              </a:rPr>
              <a:t> </a:t>
            </a:r>
            <a:r>
              <a:rPr lang="en-US" sz="2400" dirty="0" err="1">
                <a:solidFill>
                  <a:schemeClr val="dk1"/>
                </a:solidFill>
                <a:latin typeface="+mn-lt"/>
              </a:rPr>
              <a:t>posebne</a:t>
            </a:r>
            <a:r>
              <a:rPr lang="en-US" sz="2400" dirty="0">
                <a:solidFill>
                  <a:schemeClr val="dk1"/>
                </a:solidFill>
                <a:latin typeface="+mn-lt"/>
              </a:rPr>
              <a:t> </a:t>
            </a:r>
            <a:r>
              <a:rPr lang="en-US" sz="2400" dirty="0" err="1">
                <a:solidFill>
                  <a:schemeClr val="dk1"/>
                </a:solidFill>
                <a:latin typeface="+mn-lt"/>
              </a:rPr>
              <a:t>znakove</a:t>
            </a:r>
            <a:r>
              <a:rPr lang="en-US" sz="2400" dirty="0">
                <a:solidFill>
                  <a:schemeClr val="dk1"/>
                </a:solidFill>
                <a:latin typeface="+mn-lt"/>
              </a:rPr>
              <a:t>?</a:t>
            </a:r>
          </a:p>
          <a:p>
            <a:pPr marL="0" marR="0" lvl="0" indent="0" algn="l" rtl="0">
              <a:spcBef>
                <a:spcPts val="0"/>
              </a:spcBef>
              <a:spcAft>
                <a:spcPts val="0"/>
              </a:spcAft>
              <a:buNone/>
            </a:pPr>
            <a:r>
              <a:rPr lang="en-US" sz="2400" dirty="0" err="1">
                <a:solidFill>
                  <a:schemeClr val="dk1"/>
                </a:solidFill>
                <a:latin typeface="+mn-lt"/>
              </a:rPr>
              <a:t>Učenjem</a:t>
            </a:r>
            <a:r>
              <a:rPr lang="en-US" sz="2400" dirty="0">
                <a:solidFill>
                  <a:schemeClr val="dk1"/>
                </a:solidFill>
                <a:latin typeface="+mn-lt"/>
              </a:rPr>
              <a:t> o </a:t>
            </a:r>
            <a:r>
              <a:rPr lang="en-US" sz="2400" dirty="0" err="1">
                <a:solidFill>
                  <a:schemeClr val="dk1"/>
                </a:solidFill>
                <a:latin typeface="+mn-lt"/>
              </a:rPr>
              <a:t>ovim</a:t>
            </a:r>
            <a:r>
              <a:rPr lang="en-US" sz="2400" dirty="0">
                <a:solidFill>
                  <a:schemeClr val="dk1"/>
                </a:solidFill>
                <a:latin typeface="+mn-lt"/>
              </a:rPr>
              <a:t> </a:t>
            </a:r>
            <a:r>
              <a:rPr lang="en-US" sz="2400" dirty="0" err="1">
                <a:solidFill>
                  <a:schemeClr val="dk1"/>
                </a:solidFill>
                <a:latin typeface="+mn-lt"/>
              </a:rPr>
              <a:t>uobičajenim</a:t>
            </a:r>
            <a:r>
              <a:rPr lang="en-US" sz="2400" dirty="0">
                <a:solidFill>
                  <a:schemeClr val="dk1"/>
                </a:solidFill>
                <a:latin typeface="+mn-lt"/>
              </a:rPr>
              <a:t> </a:t>
            </a:r>
            <a:r>
              <a:rPr lang="en-US" sz="2400" dirty="0" err="1">
                <a:solidFill>
                  <a:schemeClr val="dk1"/>
                </a:solidFill>
                <a:latin typeface="+mn-lt"/>
              </a:rPr>
              <a:t>vrstama</a:t>
            </a:r>
            <a:r>
              <a:rPr lang="en-US" sz="2400" dirty="0">
                <a:solidFill>
                  <a:schemeClr val="dk1"/>
                </a:solidFill>
                <a:latin typeface="+mn-lt"/>
              </a:rPr>
              <a:t> cyber </a:t>
            </a:r>
            <a:r>
              <a:rPr lang="en-US" sz="2400" dirty="0" err="1">
                <a:solidFill>
                  <a:schemeClr val="dk1"/>
                </a:solidFill>
                <a:latin typeface="+mn-lt"/>
              </a:rPr>
              <a:t>prijetnji</a:t>
            </a:r>
            <a:r>
              <a:rPr lang="en-US" sz="2400" dirty="0">
                <a:solidFill>
                  <a:schemeClr val="dk1"/>
                </a:solidFill>
                <a:latin typeface="+mn-lt"/>
              </a:rPr>
              <a:t>, </a:t>
            </a:r>
            <a:r>
              <a:rPr lang="en-US" sz="2400" dirty="0" err="1">
                <a:solidFill>
                  <a:schemeClr val="dk1"/>
                </a:solidFill>
                <a:latin typeface="+mn-lt"/>
              </a:rPr>
              <a:t>možete</a:t>
            </a:r>
            <a:r>
              <a:rPr lang="en-US" sz="2400" dirty="0">
                <a:solidFill>
                  <a:schemeClr val="dk1"/>
                </a:solidFill>
                <a:latin typeface="+mn-lt"/>
              </a:rPr>
              <a:t> </a:t>
            </a:r>
            <a:r>
              <a:rPr lang="en-US" sz="2400" dirty="0" err="1">
                <a:solidFill>
                  <a:schemeClr val="dk1"/>
                </a:solidFill>
                <a:latin typeface="+mn-lt"/>
              </a:rPr>
              <a:t>ih</a:t>
            </a:r>
            <a:r>
              <a:rPr lang="en-US" sz="2400" dirty="0">
                <a:solidFill>
                  <a:schemeClr val="dk1"/>
                </a:solidFill>
                <a:latin typeface="+mn-lt"/>
              </a:rPr>
              <a:t> </a:t>
            </a:r>
            <a:r>
              <a:rPr lang="en-US" sz="2400" dirty="0" err="1">
                <a:solidFill>
                  <a:schemeClr val="dk1"/>
                </a:solidFill>
                <a:latin typeface="+mn-lt"/>
              </a:rPr>
              <a:t>prepoznati</a:t>
            </a:r>
            <a:r>
              <a:rPr lang="en-US" sz="2400" dirty="0">
                <a:solidFill>
                  <a:schemeClr val="dk1"/>
                </a:solidFill>
                <a:latin typeface="+mn-lt"/>
              </a:rPr>
              <a:t> i </a:t>
            </a:r>
            <a:r>
              <a:rPr lang="en-US" sz="2400" dirty="0" err="1">
                <a:solidFill>
                  <a:schemeClr val="dk1"/>
                </a:solidFill>
                <a:latin typeface="+mn-lt"/>
              </a:rPr>
              <a:t>poduzeti</a:t>
            </a:r>
            <a:r>
              <a:rPr lang="en-US" sz="2400" dirty="0">
                <a:solidFill>
                  <a:schemeClr val="dk1"/>
                </a:solidFill>
                <a:latin typeface="+mn-lt"/>
              </a:rPr>
              <a:t> </a:t>
            </a:r>
            <a:r>
              <a:rPr lang="en-US" sz="2400" dirty="0" err="1">
                <a:solidFill>
                  <a:schemeClr val="dk1"/>
                </a:solidFill>
                <a:latin typeface="+mn-lt"/>
              </a:rPr>
              <a:t>korake</a:t>
            </a:r>
            <a:r>
              <a:rPr lang="en-US" sz="2400" dirty="0">
                <a:solidFill>
                  <a:schemeClr val="dk1"/>
                </a:solidFill>
                <a:latin typeface="+mn-lt"/>
              </a:rPr>
              <a:t> da se </a:t>
            </a:r>
            <a:r>
              <a:rPr lang="en-US" sz="2400" dirty="0" err="1">
                <a:solidFill>
                  <a:schemeClr val="dk1"/>
                </a:solidFill>
                <a:latin typeface="+mn-lt"/>
              </a:rPr>
              <a:t>zaštitite</a:t>
            </a:r>
            <a:r>
              <a:rPr lang="en-US" sz="2400" dirty="0">
                <a:solidFill>
                  <a:schemeClr val="dk1"/>
                </a:solidFill>
                <a:latin typeface="+mn-lt"/>
              </a:rPr>
              <a:t>. </a:t>
            </a:r>
            <a:r>
              <a:rPr lang="en-US" sz="2400" dirty="0" err="1">
                <a:solidFill>
                  <a:schemeClr val="dk1"/>
                </a:solidFill>
                <a:latin typeface="+mn-lt"/>
              </a:rPr>
              <a:t>Razgovarat</a:t>
            </a:r>
            <a:r>
              <a:rPr lang="en-US" sz="2400" dirty="0">
                <a:solidFill>
                  <a:schemeClr val="dk1"/>
                </a:solidFill>
                <a:latin typeface="+mn-lt"/>
              </a:rPr>
              <a:t> </a:t>
            </a:r>
            <a:r>
              <a:rPr lang="en-US" sz="2400" dirty="0" err="1">
                <a:solidFill>
                  <a:schemeClr val="dk1"/>
                </a:solidFill>
                <a:latin typeface="+mn-lt"/>
              </a:rPr>
              <a:t>ćemo</a:t>
            </a:r>
            <a:r>
              <a:rPr lang="en-US" sz="2400" dirty="0">
                <a:solidFill>
                  <a:schemeClr val="dk1"/>
                </a:solidFill>
                <a:latin typeface="+mn-lt"/>
              </a:rPr>
              <a:t> o </a:t>
            </a:r>
            <a:r>
              <a:rPr lang="en-US" sz="2400" dirty="0" err="1">
                <a:solidFill>
                  <a:schemeClr val="dk1"/>
                </a:solidFill>
                <a:latin typeface="+mn-lt"/>
              </a:rPr>
              <a:t>strategijama</a:t>
            </a:r>
            <a:r>
              <a:rPr lang="en-US" sz="2400" dirty="0">
                <a:solidFill>
                  <a:schemeClr val="dk1"/>
                </a:solidFill>
                <a:latin typeface="+mn-lt"/>
              </a:rPr>
              <a:t> </a:t>
            </a:r>
            <a:r>
              <a:rPr lang="en-US" sz="2400" dirty="0" err="1">
                <a:solidFill>
                  <a:schemeClr val="dk1"/>
                </a:solidFill>
                <a:latin typeface="+mn-lt"/>
              </a:rPr>
              <a:t>kako</a:t>
            </a:r>
            <a:r>
              <a:rPr lang="en-US" sz="2400" dirty="0">
                <a:solidFill>
                  <a:schemeClr val="dk1"/>
                </a:solidFill>
                <a:latin typeface="+mn-lt"/>
              </a:rPr>
              <a:t> </a:t>
            </a:r>
            <a:r>
              <a:rPr lang="en-US" sz="2400" dirty="0" err="1">
                <a:solidFill>
                  <a:schemeClr val="dk1"/>
                </a:solidFill>
                <a:latin typeface="+mn-lt"/>
              </a:rPr>
              <a:t>ostati</a:t>
            </a:r>
            <a:r>
              <a:rPr lang="en-US" sz="2400" dirty="0">
                <a:solidFill>
                  <a:schemeClr val="dk1"/>
                </a:solidFill>
                <a:latin typeface="+mn-lt"/>
              </a:rPr>
              <a:t> </a:t>
            </a:r>
            <a:r>
              <a:rPr lang="en-US" sz="2400" dirty="0" err="1">
                <a:solidFill>
                  <a:schemeClr val="dk1"/>
                </a:solidFill>
                <a:latin typeface="+mn-lt"/>
              </a:rPr>
              <a:t>siguran</a:t>
            </a:r>
            <a:r>
              <a:rPr lang="en-US" sz="2400" dirty="0">
                <a:solidFill>
                  <a:schemeClr val="dk1"/>
                </a:solidFill>
                <a:latin typeface="+mn-lt"/>
              </a:rPr>
              <a:t> i </a:t>
            </a:r>
            <a:r>
              <a:rPr lang="en-US" sz="2400" dirty="0" err="1">
                <a:solidFill>
                  <a:schemeClr val="dk1"/>
                </a:solidFill>
                <a:latin typeface="+mn-lt"/>
              </a:rPr>
              <a:t>izbjeći</a:t>
            </a:r>
            <a:r>
              <a:rPr lang="en-US" sz="2400" dirty="0">
                <a:solidFill>
                  <a:schemeClr val="dk1"/>
                </a:solidFill>
                <a:latin typeface="+mn-lt"/>
              </a:rPr>
              <a:t> da </a:t>
            </a:r>
            <a:r>
              <a:rPr lang="en-US" sz="2400" dirty="0" err="1">
                <a:solidFill>
                  <a:schemeClr val="dk1"/>
                </a:solidFill>
                <a:latin typeface="+mn-lt"/>
              </a:rPr>
              <a:t>postanete</a:t>
            </a:r>
            <a:r>
              <a:rPr lang="en-US" sz="2400" dirty="0">
                <a:solidFill>
                  <a:schemeClr val="dk1"/>
                </a:solidFill>
                <a:latin typeface="+mn-lt"/>
              </a:rPr>
              <a:t> </a:t>
            </a:r>
            <a:r>
              <a:rPr lang="en-US" sz="2400" dirty="0" err="1">
                <a:solidFill>
                  <a:schemeClr val="dk1"/>
                </a:solidFill>
                <a:latin typeface="+mn-lt"/>
              </a:rPr>
              <a:t>žrtva</a:t>
            </a:r>
            <a:r>
              <a:rPr lang="en-US" sz="2400" dirty="0">
                <a:solidFill>
                  <a:schemeClr val="dk1"/>
                </a:solidFill>
                <a:latin typeface="+mn-lt"/>
              </a:rPr>
              <a:t> </a:t>
            </a:r>
            <a:r>
              <a:rPr lang="en-US" sz="2400" dirty="0" err="1">
                <a:solidFill>
                  <a:schemeClr val="dk1"/>
                </a:solidFill>
                <a:latin typeface="+mn-lt"/>
              </a:rPr>
              <a:t>ovih</a:t>
            </a:r>
            <a:r>
              <a:rPr lang="en-US" sz="2400" dirty="0">
                <a:solidFill>
                  <a:schemeClr val="dk1"/>
                </a:solidFill>
                <a:latin typeface="+mn-lt"/>
              </a:rPr>
              <a:t> </a:t>
            </a:r>
            <a:r>
              <a:rPr lang="en-US" sz="2400" dirty="0" err="1">
                <a:solidFill>
                  <a:schemeClr val="dk1"/>
                </a:solidFill>
                <a:latin typeface="+mn-lt"/>
              </a:rPr>
              <a:t>prijetnji</a:t>
            </a:r>
            <a:r>
              <a:rPr lang="en-US" sz="2400" dirty="0">
                <a:solidFill>
                  <a:schemeClr val="dk1"/>
                </a:solidFill>
                <a:latin typeface="+mn-lt"/>
              </a:rPr>
              <a:t>, </a:t>
            </a:r>
            <a:r>
              <a:rPr lang="en-US" sz="2400" dirty="0" err="1">
                <a:solidFill>
                  <a:schemeClr val="dk1"/>
                </a:solidFill>
                <a:latin typeface="+mn-lt"/>
              </a:rPr>
              <a:t>osnažujući</a:t>
            </a:r>
            <a:r>
              <a:rPr lang="en-US" sz="2400" dirty="0">
                <a:solidFill>
                  <a:schemeClr val="dk1"/>
                </a:solidFill>
                <a:latin typeface="+mn-lt"/>
              </a:rPr>
              <a:t> vas da </a:t>
            </a:r>
            <a:r>
              <a:rPr lang="en-US" sz="2400" dirty="0" err="1">
                <a:solidFill>
                  <a:schemeClr val="dk1"/>
                </a:solidFill>
                <a:latin typeface="+mn-lt"/>
              </a:rPr>
              <a:t>uživate</a:t>
            </a:r>
            <a:r>
              <a:rPr lang="en-US" sz="2400" dirty="0">
                <a:solidFill>
                  <a:schemeClr val="dk1"/>
                </a:solidFill>
                <a:latin typeface="+mn-lt"/>
              </a:rPr>
              <a:t> u online </a:t>
            </a:r>
            <a:r>
              <a:rPr lang="en-US" sz="2400" dirty="0" err="1">
                <a:solidFill>
                  <a:schemeClr val="dk1"/>
                </a:solidFill>
                <a:latin typeface="+mn-lt"/>
              </a:rPr>
              <a:t>svijetu</a:t>
            </a:r>
            <a:r>
              <a:rPr lang="en-US" sz="2400" dirty="0">
                <a:solidFill>
                  <a:schemeClr val="dk1"/>
                </a:solidFill>
                <a:latin typeface="+mn-lt"/>
              </a:rPr>
              <a:t> s </a:t>
            </a:r>
            <a:r>
              <a:rPr lang="en-US" sz="2400" dirty="0" err="1">
                <a:solidFill>
                  <a:schemeClr val="dk1"/>
                </a:solidFill>
                <a:latin typeface="+mn-lt"/>
              </a:rPr>
              <a:t>povjerenjem</a:t>
            </a:r>
            <a:r>
              <a:rPr lang="en-US" sz="2400" dirty="0">
                <a:solidFill>
                  <a:schemeClr val="dk1"/>
                </a:solidFill>
                <a:latin typeface="+mn-lt"/>
              </a:rPr>
              <a:t> i </a:t>
            </a:r>
            <a:r>
              <a:rPr lang="en-US" sz="2400" dirty="0" err="1">
                <a:solidFill>
                  <a:schemeClr val="dk1"/>
                </a:solidFill>
                <a:latin typeface="+mn-lt"/>
              </a:rPr>
              <a:t>mirom</a:t>
            </a:r>
            <a:r>
              <a:rPr lang="en-US" sz="2400" dirty="0">
                <a:solidFill>
                  <a:schemeClr val="dk1"/>
                </a:solidFill>
                <a:latin typeface="+mn-lt"/>
              </a:rPr>
              <a:t>.</a:t>
            </a:r>
            <a:endParaRPr lang="en-US" dirty="0">
              <a:latin typeface="+mn-lt"/>
            </a:endParaRP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89466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684619"/>
            <a:ext cx="1280413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Uvod</a:t>
            </a:r>
            <a:r>
              <a:rPr lang="es-ES" sz="4800" b="1" dirty="0">
                <a:solidFill>
                  <a:schemeClr val="tx1"/>
                </a:solidFill>
                <a:latin typeface="+mn-lt"/>
                <a:ea typeface="Helvetica Neue"/>
                <a:cs typeface="Helvetica Neue"/>
                <a:sym typeface="Helvetica Neue"/>
              </a:rPr>
              <a:t> u </a:t>
            </a:r>
            <a:r>
              <a:rPr lang="es-ES" sz="4800" b="1" dirty="0" err="1">
                <a:solidFill>
                  <a:schemeClr val="tx1"/>
                </a:solidFill>
                <a:latin typeface="+mn-lt"/>
                <a:ea typeface="Helvetica Neue"/>
                <a:cs typeface="Helvetica Neue"/>
                <a:sym typeface="Helvetica Neue"/>
              </a:rPr>
              <a:t>kibernetičku</a:t>
            </a:r>
            <a:r>
              <a:rPr lang="es-ES" sz="4800" b="1" dirty="0">
                <a:solidFill>
                  <a:schemeClr val="tx1"/>
                </a:solidFill>
                <a:latin typeface="+mn-lt"/>
                <a:ea typeface="Helvetica Neue"/>
                <a:cs typeface="Helvetica Neue"/>
                <a:sym typeface="Helvetica Neue"/>
              </a:rPr>
              <a:t> sigurnost</a:t>
            </a:r>
            <a:endParaRPr lang="es-ES" dirty="0">
              <a:solidFill>
                <a:schemeClr val="tx1"/>
              </a:solidFill>
              <a:latin typeface="+mn-lt"/>
            </a:endParaRPr>
          </a:p>
        </p:txBody>
      </p:sp>
      <p:sp>
        <p:nvSpPr>
          <p:cNvPr id="119" name="Google Shape;119;p6"/>
          <p:cNvSpPr txBox="1"/>
          <p:nvPr/>
        </p:nvSpPr>
        <p:spPr>
          <a:xfrm>
            <a:off x="1332000" y="2515575"/>
            <a:ext cx="90348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CCFF"/>
                </a:solidFill>
                <a:latin typeface="+mn-lt"/>
                <a:ea typeface="Helvetica Neue"/>
                <a:cs typeface="Helvetica Neue"/>
                <a:sym typeface="Helvetica Neue"/>
              </a:rPr>
              <a:t>Važnost</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kibernetičke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sigurnosti</a:t>
            </a:r>
            <a:r>
              <a:rPr lang="en-US" sz="2800" b="1" dirty="0">
                <a:solidFill>
                  <a:srgbClr val="00CCFF"/>
                </a:solidFill>
                <a:latin typeface="+mn-lt"/>
                <a:ea typeface="Helvetica Neue"/>
                <a:cs typeface="Helvetica Neue"/>
                <a:sym typeface="Helvetica Neue"/>
              </a:rPr>
              <a:t> za </a:t>
            </a:r>
            <a:r>
              <a:rPr lang="en-US" sz="2800" b="1" dirty="0" err="1">
                <a:solidFill>
                  <a:srgbClr val="00CCFF"/>
                </a:solidFill>
                <a:latin typeface="+mn-lt"/>
                <a:ea typeface="Helvetica Neue"/>
                <a:cs typeface="Helvetica Neue"/>
                <a:sym typeface="Helvetica Neue"/>
              </a:rPr>
              <a:t>starije</a:t>
            </a:r>
            <a:r>
              <a:rPr lang="en-US" sz="2800" b="1" dirty="0">
                <a:solidFill>
                  <a:srgbClr val="00CCFF"/>
                </a:solidFill>
                <a:latin typeface="+mn-lt"/>
                <a:ea typeface="Helvetica Neue"/>
                <a:cs typeface="Helvetica Neue"/>
                <a:sym typeface="Helvetica Neue"/>
              </a:rPr>
              <a:t> </a:t>
            </a:r>
            <a:r>
              <a:rPr lang="en-US" sz="2800" b="1" dirty="0" err="1">
                <a:solidFill>
                  <a:srgbClr val="00CCFF"/>
                </a:solidFill>
                <a:latin typeface="+mn-lt"/>
                <a:ea typeface="Helvetica Neue"/>
                <a:cs typeface="Helvetica Neue"/>
                <a:sym typeface="Helvetica Neue"/>
              </a:rPr>
              <a:t>osobe</a:t>
            </a:r>
            <a:endParaRPr lang="es-ES" dirty="0">
              <a:solidFill>
                <a:srgbClr val="00CCFF"/>
              </a:solidFill>
              <a:latin typeface="+mn-lt"/>
            </a:endParaRPr>
          </a:p>
        </p:txBody>
      </p:sp>
      <p:sp>
        <p:nvSpPr>
          <p:cNvPr id="120" name="Google Shape;120;p6"/>
          <p:cNvSpPr txBox="1"/>
          <p:nvPr/>
        </p:nvSpPr>
        <p:spPr>
          <a:xfrm>
            <a:off x="1332000" y="3346531"/>
            <a:ext cx="16140454" cy="4739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mn-lt"/>
              </a:rPr>
              <a:t>Zamislite</a:t>
            </a:r>
            <a:r>
              <a:rPr lang="en-US" sz="2400" dirty="0">
                <a:solidFill>
                  <a:schemeClr val="dk1"/>
                </a:solidFill>
                <a:latin typeface="+mn-lt"/>
              </a:rPr>
              <a:t> </a:t>
            </a:r>
            <a:r>
              <a:rPr lang="en-US" sz="2400" dirty="0" err="1">
                <a:solidFill>
                  <a:schemeClr val="dk1"/>
                </a:solidFill>
                <a:latin typeface="+mn-lt"/>
              </a:rPr>
              <a:t>kibernetičku</a:t>
            </a:r>
            <a:r>
              <a:rPr lang="en-US" sz="2400" dirty="0">
                <a:solidFill>
                  <a:schemeClr val="dk1"/>
                </a:solidFill>
                <a:latin typeface="+mn-lt"/>
              </a:rPr>
              <a:t> sigurnost </a:t>
            </a:r>
            <a:r>
              <a:rPr lang="en-US" sz="2400" dirty="0" err="1">
                <a:solidFill>
                  <a:schemeClr val="dk1"/>
                </a:solidFill>
                <a:latin typeface="+mn-lt"/>
              </a:rPr>
              <a:t>kao</a:t>
            </a:r>
            <a:r>
              <a:rPr lang="en-US" sz="2400" dirty="0">
                <a:solidFill>
                  <a:schemeClr val="dk1"/>
                </a:solidFill>
                <a:latin typeface="+mn-lt"/>
              </a:rPr>
              <a:t> </a:t>
            </a:r>
            <a:r>
              <a:rPr lang="en-US" sz="2400" dirty="0" err="1">
                <a:solidFill>
                  <a:schemeClr val="dk1"/>
                </a:solidFill>
                <a:latin typeface="+mn-lt"/>
              </a:rPr>
              <a:t>svog</a:t>
            </a:r>
            <a:r>
              <a:rPr lang="en-US" sz="2400" dirty="0">
                <a:solidFill>
                  <a:schemeClr val="dk1"/>
                </a:solidFill>
                <a:latin typeface="+mn-lt"/>
              </a:rPr>
              <a:t> </a:t>
            </a:r>
            <a:r>
              <a:rPr lang="en-US" sz="2400" dirty="0" err="1">
                <a:solidFill>
                  <a:schemeClr val="dk1"/>
                </a:solidFill>
                <a:latin typeface="+mn-lt"/>
              </a:rPr>
              <a:t>osobnog</a:t>
            </a:r>
            <a:r>
              <a:rPr lang="en-US" sz="2400" dirty="0">
                <a:solidFill>
                  <a:schemeClr val="dk1"/>
                </a:solidFill>
                <a:latin typeface="+mn-lt"/>
              </a:rPr>
              <a:t> </a:t>
            </a:r>
            <a:r>
              <a:rPr lang="en-US" sz="2400" dirty="0" err="1">
                <a:solidFill>
                  <a:schemeClr val="dk1"/>
                </a:solidFill>
                <a:latin typeface="+mn-lt"/>
              </a:rPr>
              <a:t>tjelohranitelja</a:t>
            </a:r>
            <a:r>
              <a:rPr lang="en-US" sz="2400" dirty="0">
                <a:solidFill>
                  <a:schemeClr val="dk1"/>
                </a:solidFill>
                <a:latin typeface="+mn-lt"/>
              </a:rPr>
              <a:t> u </a:t>
            </a:r>
            <a:r>
              <a:rPr lang="en-US" sz="2400" dirty="0" err="1">
                <a:solidFill>
                  <a:schemeClr val="dk1"/>
                </a:solidFill>
                <a:latin typeface="+mn-lt"/>
              </a:rPr>
              <a:t>digitalnom</a:t>
            </a:r>
            <a:r>
              <a:rPr lang="en-US" sz="2400" dirty="0">
                <a:solidFill>
                  <a:schemeClr val="dk1"/>
                </a:solidFill>
                <a:latin typeface="+mn-lt"/>
              </a:rPr>
              <a:t> </a:t>
            </a:r>
            <a:r>
              <a:rPr lang="en-US" sz="2400" dirty="0" err="1">
                <a:solidFill>
                  <a:schemeClr val="dk1"/>
                </a:solidFill>
                <a:latin typeface="+mn-lt"/>
              </a:rPr>
              <a:t>svijetu</a:t>
            </a:r>
            <a:r>
              <a:rPr lang="en-US" sz="2400" dirty="0">
                <a:solidFill>
                  <a:schemeClr val="dk1"/>
                </a:solidFill>
                <a:latin typeface="+mn-lt"/>
              </a:rPr>
              <a:t> koji brine o </a:t>
            </a:r>
            <a:r>
              <a:rPr lang="en-US" sz="2400" dirty="0" err="1">
                <a:solidFill>
                  <a:schemeClr val="dk1"/>
                </a:solidFill>
                <a:latin typeface="+mn-lt"/>
              </a:rPr>
              <a:t>vašoj</a:t>
            </a:r>
            <a:r>
              <a:rPr lang="en-US" sz="2400" dirty="0">
                <a:solidFill>
                  <a:schemeClr val="dk1"/>
                </a:solidFill>
                <a:latin typeface="+mn-lt"/>
              </a:rPr>
              <a:t> </a:t>
            </a:r>
            <a:r>
              <a:rPr lang="en-US" sz="2400" dirty="0" err="1">
                <a:solidFill>
                  <a:schemeClr val="dk1"/>
                </a:solidFill>
                <a:latin typeface="+mn-lt"/>
              </a:rPr>
              <a:t>dobrobiti</a:t>
            </a:r>
            <a:r>
              <a:rPr lang="en-US" sz="2400" dirty="0">
                <a:solidFill>
                  <a:schemeClr val="dk1"/>
                </a:solidFill>
                <a:latin typeface="+mn-lt"/>
              </a:rPr>
              <a:t>. To je </a:t>
            </a:r>
            <a:r>
              <a:rPr lang="en-US" sz="2400" dirty="0" err="1">
                <a:solidFill>
                  <a:schemeClr val="dk1"/>
                </a:solidFill>
                <a:latin typeface="+mn-lt"/>
              </a:rPr>
              <a:t>kao</a:t>
            </a:r>
            <a:r>
              <a:rPr lang="en-US" sz="2400" dirty="0">
                <a:solidFill>
                  <a:schemeClr val="dk1"/>
                </a:solidFill>
                <a:latin typeface="+mn-lt"/>
              </a:rPr>
              <a:t> da </a:t>
            </a:r>
            <a:r>
              <a:rPr lang="en-US" sz="2400" dirty="0" err="1">
                <a:solidFill>
                  <a:schemeClr val="dk1"/>
                </a:solidFill>
                <a:latin typeface="+mn-lt"/>
              </a:rPr>
              <a:t>imate</a:t>
            </a:r>
            <a:r>
              <a:rPr lang="en-US" sz="2400" dirty="0">
                <a:solidFill>
                  <a:schemeClr val="dk1"/>
                </a:solidFill>
                <a:latin typeface="+mn-lt"/>
              </a:rPr>
              <a:t> </a:t>
            </a:r>
            <a:r>
              <a:rPr lang="en-US" sz="2400" dirty="0" err="1">
                <a:solidFill>
                  <a:schemeClr val="dk1"/>
                </a:solidFill>
                <a:latin typeface="+mn-lt"/>
              </a:rPr>
              <a:t>nekoga</a:t>
            </a:r>
            <a:r>
              <a:rPr lang="en-US" sz="2400" dirty="0">
                <a:solidFill>
                  <a:schemeClr val="dk1"/>
                </a:solidFill>
                <a:latin typeface="+mn-lt"/>
              </a:rPr>
              <a:t> </a:t>
            </a:r>
            <a:r>
              <a:rPr lang="en-US" sz="2400" dirty="0" err="1">
                <a:solidFill>
                  <a:schemeClr val="dk1"/>
                </a:solidFill>
                <a:latin typeface="+mn-lt"/>
              </a:rPr>
              <a:t>tko</a:t>
            </a:r>
            <a:r>
              <a:rPr lang="en-US" sz="2400" dirty="0">
                <a:solidFill>
                  <a:schemeClr val="dk1"/>
                </a:solidFill>
                <a:latin typeface="+mn-lt"/>
              </a:rPr>
              <a:t> </a:t>
            </a:r>
            <a:r>
              <a:rPr lang="en-US" sz="2400" dirty="0" err="1">
                <a:solidFill>
                  <a:schemeClr val="dk1"/>
                </a:solidFill>
                <a:latin typeface="+mn-lt"/>
              </a:rPr>
              <a:t>pazi</a:t>
            </a:r>
            <a:r>
              <a:rPr lang="en-US" sz="2400" dirty="0">
                <a:solidFill>
                  <a:schemeClr val="dk1"/>
                </a:solidFill>
                <a:latin typeface="+mn-lt"/>
              </a:rPr>
              <a:t> </a:t>
            </a:r>
            <a:r>
              <a:rPr lang="en-US" sz="2400" dirty="0" err="1">
                <a:solidFill>
                  <a:schemeClr val="dk1"/>
                </a:solidFill>
                <a:latin typeface="+mn-lt"/>
              </a:rPr>
              <a:t>na</a:t>
            </a:r>
            <a:r>
              <a:rPr lang="en-US" sz="2400" dirty="0">
                <a:solidFill>
                  <a:schemeClr val="dk1"/>
                </a:solidFill>
                <a:latin typeface="+mn-lt"/>
              </a:rPr>
              <a:t> vas i brine da </a:t>
            </a:r>
            <a:r>
              <a:rPr lang="en-US" sz="2400" dirty="0" err="1">
                <a:solidFill>
                  <a:schemeClr val="dk1"/>
                </a:solidFill>
                <a:latin typeface="+mn-lt"/>
              </a:rPr>
              <a:t>vaši</a:t>
            </a:r>
            <a:r>
              <a:rPr lang="en-US" sz="2400" dirty="0">
                <a:solidFill>
                  <a:schemeClr val="dk1"/>
                </a:solidFill>
                <a:latin typeface="+mn-lt"/>
              </a:rPr>
              <a:t> </a:t>
            </a:r>
            <a:r>
              <a:rPr lang="en-US" sz="2400" dirty="0" err="1">
                <a:solidFill>
                  <a:schemeClr val="dk1"/>
                </a:solidFill>
                <a:latin typeface="+mn-lt"/>
              </a:rPr>
              <a:t>osobni</a:t>
            </a:r>
            <a:r>
              <a:rPr lang="en-US" sz="2400" dirty="0">
                <a:solidFill>
                  <a:schemeClr val="dk1"/>
                </a:solidFill>
                <a:latin typeface="+mn-lt"/>
              </a:rPr>
              <a:t> </a:t>
            </a:r>
            <a:r>
              <a:rPr lang="en-US" sz="2400" dirty="0" err="1">
                <a:solidFill>
                  <a:schemeClr val="dk1"/>
                </a:solidFill>
                <a:latin typeface="+mn-lt"/>
              </a:rPr>
              <a:t>podaci</a:t>
            </a:r>
            <a:r>
              <a:rPr lang="en-US" sz="2400" dirty="0">
                <a:solidFill>
                  <a:schemeClr val="dk1"/>
                </a:solidFill>
                <a:latin typeface="+mn-lt"/>
              </a:rPr>
              <a:t> </a:t>
            </a:r>
            <a:r>
              <a:rPr lang="en-US" sz="2400" dirty="0" err="1">
                <a:solidFill>
                  <a:schemeClr val="dk1"/>
                </a:solidFill>
                <a:latin typeface="+mn-lt"/>
              </a:rPr>
              <a:t>ostanu</a:t>
            </a:r>
            <a:r>
              <a:rPr lang="en-US" sz="2400" dirty="0">
                <a:solidFill>
                  <a:schemeClr val="dk1"/>
                </a:solidFill>
                <a:latin typeface="+mn-lt"/>
              </a:rPr>
              <a:t> </a:t>
            </a:r>
            <a:r>
              <a:rPr lang="en-US" sz="2400" dirty="0" err="1">
                <a:solidFill>
                  <a:schemeClr val="dk1"/>
                </a:solidFill>
                <a:latin typeface="+mn-lt"/>
              </a:rPr>
              <a:t>sigurni</a:t>
            </a:r>
            <a:r>
              <a:rPr lang="en-US" sz="2400" dirty="0">
                <a:solidFill>
                  <a:schemeClr val="dk1"/>
                </a:solidFill>
                <a:latin typeface="+mn-lt"/>
              </a:rPr>
              <a:t>, a </a:t>
            </a:r>
            <a:r>
              <a:rPr lang="en-US" sz="2400" dirty="0" err="1">
                <a:solidFill>
                  <a:schemeClr val="dk1"/>
                </a:solidFill>
                <a:latin typeface="+mn-lt"/>
              </a:rPr>
              <a:t>vaši</a:t>
            </a:r>
            <a:r>
              <a:rPr lang="en-US" sz="2400" dirty="0">
                <a:solidFill>
                  <a:schemeClr val="dk1"/>
                </a:solidFill>
                <a:latin typeface="+mn-lt"/>
              </a:rPr>
              <a:t> </a:t>
            </a:r>
            <a:r>
              <a:rPr lang="en-US" sz="2400" dirty="0" err="1">
                <a:solidFill>
                  <a:schemeClr val="dk1"/>
                </a:solidFill>
                <a:latin typeface="+mn-lt"/>
              </a:rPr>
              <a:t>uređaji</a:t>
            </a:r>
            <a:r>
              <a:rPr lang="en-US" sz="2400" dirty="0">
                <a:solidFill>
                  <a:schemeClr val="dk1"/>
                </a:solidFill>
                <a:latin typeface="+mn-lt"/>
              </a:rPr>
              <a:t> </a:t>
            </a:r>
            <a:r>
              <a:rPr lang="en-US" sz="2400" dirty="0" err="1">
                <a:solidFill>
                  <a:schemeClr val="dk1"/>
                </a:solidFill>
                <a:latin typeface="+mn-lt"/>
              </a:rPr>
              <a:t>sigurni</a:t>
            </a:r>
            <a:r>
              <a:rPr lang="en-US" sz="2400" dirty="0">
                <a:solidFill>
                  <a:schemeClr val="dk1"/>
                </a:solidFill>
                <a:latin typeface="+mn-lt"/>
              </a:rPr>
              <a:t>. </a:t>
            </a:r>
            <a:r>
              <a:rPr lang="en-US" sz="2400" dirty="0" err="1">
                <a:solidFill>
                  <a:schemeClr val="dk1"/>
                </a:solidFill>
                <a:latin typeface="+mn-lt"/>
              </a:rPr>
              <a:t>Kako</a:t>
            </a:r>
            <a:r>
              <a:rPr lang="en-US" sz="2400" dirty="0">
                <a:solidFill>
                  <a:schemeClr val="dk1"/>
                </a:solidFill>
                <a:latin typeface="+mn-lt"/>
              </a:rPr>
              <a:t> </a:t>
            </a:r>
            <a:r>
              <a:rPr lang="en-US" sz="2400" dirty="0" err="1">
                <a:solidFill>
                  <a:schemeClr val="dk1"/>
                </a:solidFill>
                <a:latin typeface="+mn-lt"/>
              </a:rPr>
              <a:t>bismo</a:t>
            </a:r>
            <a:r>
              <a:rPr lang="en-US" sz="2400" dirty="0">
                <a:solidFill>
                  <a:schemeClr val="dk1"/>
                </a:solidFill>
                <a:latin typeface="+mn-lt"/>
              </a:rPr>
              <a:t> </a:t>
            </a:r>
            <a:r>
              <a:rPr lang="en-US" sz="2400" dirty="0" err="1">
                <a:solidFill>
                  <a:schemeClr val="dk1"/>
                </a:solidFill>
                <a:latin typeface="+mn-lt"/>
              </a:rPr>
              <a:t>osigurali</a:t>
            </a:r>
            <a:r>
              <a:rPr lang="en-US" sz="2400" dirty="0">
                <a:solidFill>
                  <a:schemeClr val="dk1"/>
                </a:solidFill>
                <a:latin typeface="+mn-lt"/>
              </a:rPr>
              <a:t> </a:t>
            </a:r>
            <a:r>
              <a:rPr lang="en-US" sz="2400" dirty="0" err="1">
                <a:solidFill>
                  <a:schemeClr val="dk1"/>
                </a:solidFill>
                <a:latin typeface="+mn-lt"/>
              </a:rPr>
              <a:t>kibernetičku</a:t>
            </a:r>
            <a:r>
              <a:rPr lang="en-US" sz="2400" dirty="0">
                <a:solidFill>
                  <a:schemeClr val="dk1"/>
                </a:solidFill>
                <a:latin typeface="+mn-lt"/>
              </a:rPr>
              <a:t> sigurnost, </a:t>
            </a:r>
            <a:r>
              <a:rPr lang="en-US" sz="2400" dirty="0" err="1">
                <a:solidFill>
                  <a:schemeClr val="dk1"/>
                </a:solidFill>
                <a:latin typeface="+mn-lt"/>
              </a:rPr>
              <a:t>moramo</a:t>
            </a:r>
            <a:r>
              <a:rPr lang="en-US" sz="2400" dirty="0">
                <a:solidFill>
                  <a:schemeClr val="dk1"/>
                </a:solidFill>
                <a:latin typeface="+mn-lt"/>
              </a:rPr>
              <a:t> </a:t>
            </a:r>
            <a:r>
              <a:rPr lang="en-US" sz="2400" dirty="0" err="1">
                <a:solidFill>
                  <a:schemeClr val="dk1"/>
                </a:solidFill>
                <a:latin typeface="+mn-lt"/>
              </a:rPr>
              <a:t>prakticirati</a:t>
            </a:r>
            <a:r>
              <a:rPr lang="en-US" sz="2400" dirty="0">
                <a:solidFill>
                  <a:schemeClr val="dk1"/>
                </a:solidFill>
                <a:latin typeface="+mn-lt"/>
              </a:rPr>
              <a:t> </a:t>
            </a:r>
            <a:r>
              <a:rPr lang="en-US" sz="2400" dirty="0" err="1">
                <a:solidFill>
                  <a:schemeClr val="dk1"/>
                </a:solidFill>
                <a:latin typeface="+mn-lt"/>
              </a:rPr>
              <a:t>sigurne</a:t>
            </a:r>
            <a:r>
              <a:rPr lang="en-US" sz="2400" dirty="0">
                <a:solidFill>
                  <a:schemeClr val="dk1"/>
                </a:solidFill>
                <a:latin typeface="+mn-lt"/>
              </a:rPr>
              <a:t> online </a:t>
            </a:r>
            <a:r>
              <a:rPr lang="en-US" sz="2400" dirty="0" err="1">
                <a:solidFill>
                  <a:schemeClr val="dk1"/>
                </a:solidFill>
                <a:latin typeface="+mn-lt"/>
              </a:rPr>
              <a:t>navike</a:t>
            </a:r>
            <a:r>
              <a:rPr lang="en-US" sz="2400" dirty="0">
                <a:solidFill>
                  <a:schemeClr val="dk1"/>
                </a:solidFill>
                <a:latin typeface="+mn-lt"/>
              </a:rPr>
              <a:t>, </a:t>
            </a:r>
            <a:r>
              <a:rPr lang="en-US" sz="2400" dirty="0" err="1">
                <a:solidFill>
                  <a:schemeClr val="dk1"/>
                </a:solidFill>
                <a:latin typeface="+mn-lt"/>
              </a:rPr>
              <a:t>poput</a:t>
            </a:r>
            <a:r>
              <a:rPr lang="en-US" sz="2400" dirty="0">
                <a:solidFill>
                  <a:schemeClr val="dk1"/>
                </a:solidFill>
                <a:latin typeface="+mn-lt"/>
              </a:rPr>
              <a:t> </a:t>
            </a:r>
            <a:r>
              <a:rPr lang="en-US" sz="2400" dirty="0" err="1">
                <a:solidFill>
                  <a:schemeClr val="dk1"/>
                </a:solidFill>
                <a:latin typeface="+mn-lt"/>
              </a:rPr>
              <a:t>stvaranja</a:t>
            </a:r>
            <a:r>
              <a:rPr lang="en-US" sz="2400" dirty="0">
                <a:solidFill>
                  <a:schemeClr val="dk1"/>
                </a:solidFill>
                <a:latin typeface="+mn-lt"/>
              </a:rPr>
              <a:t> </a:t>
            </a:r>
            <a:r>
              <a:rPr lang="en-US" sz="2400" dirty="0" err="1">
                <a:solidFill>
                  <a:schemeClr val="dk1"/>
                </a:solidFill>
                <a:latin typeface="+mn-lt"/>
              </a:rPr>
              <a:t>jakih</a:t>
            </a:r>
            <a:r>
              <a:rPr lang="en-US" sz="2400" dirty="0">
                <a:solidFill>
                  <a:schemeClr val="dk1"/>
                </a:solidFill>
                <a:latin typeface="+mn-lt"/>
              </a:rPr>
              <a:t> i </a:t>
            </a:r>
            <a:r>
              <a:rPr lang="en-US" sz="2400" dirty="0" err="1">
                <a:solidFill>
                  <a:schemeClr val="dk1"/>
                </a:solidFill>
                <a:latin typeface="+mn-lt"/>
              </a:rPr>
              <a:t>jedinstvenih</a:t>
            </a:r>
            <a:r>
              <a:rPr lang="en-US" sz="2400" dirty="0">
                <a:solidFill>
                  <a:schemeClr val="dk1"/>
                </a:solidFill>
                <a:latin typeface="+mn-lt"/>
              </a:rPr>
              <a:t> </a:t>
            </a:r>
            <a:r>
              <a:rPr lang="en-US" sz="2400" dirty="0" err="1">
                <a:solidFill>
                  <a:schemeClr val="dk1"/>
                </a:solidFill>
                <a:latin typeface="+mn-lt"/>
              </a:rPr>
              <a:t>lozinki</a:t>
            </a:r>
            <a:r>
              <a:rPr lang="en-US" sz="2400" dirty="0">
                <a:solidFill>
                  <a:schemeClr val="dk1"/>
                </a:solidFill>
                <a:latin typeface="+mn-lt"/>
              </a:rPr>
              <a:t>, </a:t>
            </a:r>
            <a:r>
              <a:rPr lang="en-US" sz="2400" dirty="0" err="1">
                <a:solidFill>
                  <a:schemeClr val="dk1"/>
                </a:solidFill>
                <a:latin typeface="+mn-lt"/>
              </a:rPr>
              <a:t>biti</a:t>
            </a:r>
            <a:r>
              <a:rPr lang="en-US" sz="2400" dirty="0">
                <a:solidFill>
                  <a:schemeClr val="dk1"/>
                </a:solidFill>
                <a:latin typeface="+mn-lt"/>
              </a:rPr>
              <a:t> </a:t>
            </a:r>
            <a:r>
              <a:rPr lang="en-US" sz="2400" dirty="0" err="1">
                <a:solidFill>
                  <a:schemeClr val="dk1"/>
                </a:solidFill>
                <a:latin typeface="+mn-lt"/>
              </a:rPr>
              <a:t>oprezni</a:t>
            </a:r>
            <a:r>
              <a:rPr lang="en-US" sz="2400" dirty="0">
                <a:solidFill>
                  <a:schemeClr val="dk1"/>
                </a:solidFill>
                <a:latin typeface="+mn-lt"/>
              </a:rPr>
              <a:t> </a:t>
            </a:r>
            <a:r>
              <a:rPr lang="en-US" sz="2400" dirty="0" err="1">
                <a:solidFill>
                  <a:schemeClr val="dk1"/>
                </a:solidFill>
                <a:latin typeface="+mn-lt"/>
              </a:rPr>
              <a:t>pri</a:t>
            </a:r>
            <a:r>
              <a:rPr lang="en-US" sz="2400" dirty="0">
                <a:solidFill>
                  <a:schemeClr val="dk1"/>
                </a:solidFill>
                <a:latin typeface="+mn-lt"/>
              </a:rPr>
              <a:t> </a:t>
            </a:r>
            <a:r>
              <a:rPr lang="en-US" sz="2400" dirty="0" err="1">
                <a:solidFill>
                  <a:schemeClr val="dk1"/>
                </a:solidFill>
                <a:latin typeface="+mn-lt"/>
              </a:rPr>
              <a:t>klikanju</a:t>
            </a:r>
            <a:r>
              <a:rPr lang="en-US" sz="2400" dirty="0">
                <a:solidFill>
                  <a:schemeClr val="dk1"/>
                </a:solidFill>
                <a:latin typeface="+mn-lt"/>
              </a:rPr>
              <a:t> </a:t>
            </a:r>
            <a:r>
              <a:rPr lang="en-US" sz="2400" dirty="0" err="1">
                <a:solidFill>
                  <a:schemeClr val="dk1"/>
                </a:solidFill>
                <a:latin typeface="+mn-lt"/>
              </a:rPr>
              <a:t>na</a:t>
            </a:r>
            <a:r>
              <a:rPr lang="en-US" sz="2400" dirty="0">
                <a:solidFill>
                  <a:schemeClr val="dk1"/>
                </a:solidFill>
                <a:latin typeface="+mn-lt"/>
              </a:rPr>
              <a:t> </a:t>
            </a:r>
            <a:r>
              <a:rPr lang="en-US" sz="2400" dirty="0" err="1">
                <a:solidFill>
                  <a:schemeClr val="dk1"/>
                </a:solidFill>
                <a:latin typeface="+mn-lt"/>
              </a:rPr>
              <a:t>sumnjive</a:t>
            </a:r>
            <a:r>
              <a:rPr lang="en-US" sz="2400" dirty="0">
                <a:solidFill>
                  <a:schemeClr val="dk1"/>
                </a:solidFill>
                <a:latin typeface="+mn-lt"/>
              </a:rPr>
              <a:t> </a:t>
            </a:r>
            <a:r>
              <a:rPr lang="en-US" sz="2400" dirty="0" err="1">
                <a:solidFill>
                  <a:schemeClr val="dk1"/>
                </a:solidFill>
                <a:latin typeface="+mn-lt"/>
              </a:rPr>
              <a:t>poveznice</a:t>
            </a:r>
            <a:r>
              <a:rPr lang="en-US" sz="2400" dirty="0">
                <a:solidFill>
                  <a:schemeClr val="dk1"/>
                </a:solidFill>
                <a:latin typeface="+mn-lt"/>
              </a:rPr>
              <a:t> </a:t>
            </a:r>
            <a:r>
              <a:rPr lang="en-US" sz="2400" dirty="0" err="1">
                <a:solidFill>
                  <a:schemeClr val="dk1"/>
                </a:solidFill>
                <a:latin typeface="+mn-lt"/>
              </a:rPr>
              <a:t>ili</a:t>
            </a:r>
            <a:r>
              <a:rPr lang="en-US" sz="2400" dirty="0">
                <a:solidFill>
                  <a:schemeClr val="dk1"/>
                </a:solidFill>
                <a:latin typeface="+mn-lt"/>
              </a:rPr>
              <a:t> </a:t>
            </a:r>
            <a:r>
              <a:rPr lang="en-US" sz="2400" dirty="0" err="1">
                <a:solidFill>
                  <a:schemeClr val="dk1"/>
                </a:solidFill>
                <a:latin typeface="+mn-lt"/>
              </a:rPr>
              <a:t>preuzimanju</a:t>
            </a:r>
            <a:r>
              <a:rPr lang="en-US" sz="2400" dirty="0">
                <a:solidFill>
                  <a:schemeClr val="dk1"/>
                </a:solidFill>
                <a:latin typeface="+mn-lt"/>
              </a:rPr>
              <a:t> </a:t>
            </a:r>
            <a:r>
              <a:rPr lang="en-US" sz="2400" dirty="0" err="1">
                <a:solidFill>
                  <a:schemeClr val="dk1"/>
                </a:solidFill>
                <a:latin typeface="+mn-lt"/>
              </a:rPr>
              <a:t>datoteka</a:t>
            </a:r>
            <a:r>
              <a:rPr lang="en-US" sz="2400" dirty="0">
                <a:solidFill>
                  <a:schemeClr val="dk1"/>
                </a:solidFill>
                <a:latin typeface="+mn-lt"/>
              </a:rPr>
              <a:t> </a:t>
            </a:r>
            <a:r>
              <a:rPr lang="en-US" sz="2400" dirty="0" err="1">
                <a:solidFill>
                  <a:schemeClr val="dk1"/>
                </a:solidFill>
                <a:latin typeface="+mn-lt"/>
              </a:rPr>
              <a:t>iz</a:t>
            </a:r>
            <a:r>
              <a:rPr lang="en-US" sz="2400" dirty="0">
                <a:solidFill>
                  <a:schemeClr val="dk1"/>
                </a:solidFill>
                <a:latin typeface="+mn-lt"/>
              </a:rPr>
              <a:t> </a:t>
            </a:r>
            <a:r>
              <a:rPr lang="en-US" sz="2400" dirty="0" err="1">
                <a:solidFill>
                  <a:schemeClr val="dk1"/>
                </a:solidFill>
                <a:latin typeface="+mn-lt"/>
              </a:rPr>
              <a:t>nepoznatih</a:t>
            </a:r>
            <a:r>
              <a:rPr lang="en-US" sz="2400" dirty="0">
                <a:solidFill>
                  <a:schemeClr val="dk1"/>
                </a:solidFill>
                <a:latin typeface="+mn-lt"/>
              </a:rPr>
              <a:t> </a:t>
            </a:r>
            <a:r>
              <a:rPr lang="en-US" sz="2400" dirty="0" err="1">
                <a:solidFill>
                  <a:schemeClr val="dk1"/>
                </a:solidFill>
                <a:latin typeface="+mn-lt"/>
              </a:rPr>
              <a:t>izvora</a:t>
            </a:r>
            <a:r>
              <a:rPr lang="en-US" sz="2400" dirty="0">
                <a:solidFill>
                  <a:schemeClr val="dk1"/>
                </a:solidFill>
                <a:latin typeface="+mn-lt"/>
              </a:rPr>
              <a:t> i </a:t>
            </a:r>
            <a:r>
              <a:rPr lang="en-US" sz="2400" dirty="0" err="1">
                <a:solidFill>
                  <a:schemeClr val="dk1"/>
                </a:solidFill>
                <a:latin typeface="+mn-lt"/>
              </a:rPr>
              <a:t>održavati</a:t>
            </a:r>
            <a:r>
              <a:rPr lang="en-US" sz="2400" dirty="0">
                <a:solidFill>
                  <a:schemeClr val="dk1"/>
                </a:solidFill>
                <a:latin typeface="+mn-lt"/>
              </a:rPr>
              <a:t> </a:t>
            </a:r>
            <a:r>
              <a:rPr lang="en-US" sz="2400" dirty="0" err="1">
                <a:solidFill>
                  <a:schemeClr val="dk1"/>
                </a:solidFill>
                <a:latin typeface="+mn-lt"/>
              </a:rPr>
              <a:t>svoje</a:t>
            </a:r>
            <a:r>
              <a:rPr lang="en-US" sz="2400" dirty="0">
                <a:solidFill>
                  <a:schemeClr val="dk1"/>
                </a:solidFill>
                <a:latin typeface="+mn-lt"/>
              </a:rPr>
              <a:t> </a:t>
            </a:r>
            <a:r>
              <a:rPr lang="en-US" sz="2400" dirty="0" err="1">
                <a:solidFill>
                  <a:schemeClr val="dk1"/>
                </a:solidFill>
                <a:latin typeface="+mn-lt"/>
              </a:rPr>
              <a:t>uređaje</a:t>
            </a:r>
            <a:r>
              <a:rPr lang="en-US" sz="2400" dirty="0">
                <a:solidFill>
                  <a:schemeClr val="dk1"/>
                </a:solidFill>
                <a:latin typeface="+mn-lt"/>
              </a:rPr>
              <a:t> i </a:t>
            </a:r>
            <a:r>
              <a:rPr lang="en-US" sz="2400" dirty="0" err="1">
                <a:solidFill>
                  <a:schemeClr val="dk1"/>
                </a:solidFill>
                <a:latin typeface="+mn-lt"/>
              </a:rPr>
              <a:t>softver</a:t>
            </a:r>
            <a:r>
              <a:rPr lang="en-US" sz="2400" dirty="0">
                <a:solidFill>
                  <a:schemeClr val="dk1"/>
                </a:solidFill>
                <a:latin typeface="+mn-lt"/>
              </a:rPr>
              <a:t> </a:t>
            </a:r>
            <a:r>
              <a:rPr lang="en-US" sz="2400" dirty="0" err="1">
                <a:solidFill>
                  <a:schemeClr val="dk1"/>
                </a:solidFill>
                <a:latin typeface="+mn-lt"/>
              </a:rPr>
              <a:t>ažurnima</a:t>
            </a:r>
            <a:r>
              <a:rPr lang="en-US" sz="2400" dirty="0">
                <a:solidFill>
                  <a:schemeClr val="dk1"/>
                </a:solidFill>
                <a:latin typeface="+mn-lt"/>
              </a:rPr>
              <a:t>.</a:t>
            </a: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mn-lt"/>
              </a:rPr>
              <a:t>Nikada</a:t>
            </a:r>
            <a:r>
              <a:rPr lang="en-US" sz="2400" dirty="0">
                <a:solidFill>
                  <a:schemeClr val="dk1"/>
                </a:solidFill>
                <a:latin typeface="+mn-lt"/>
              </a:rPr>
              <a:t> </a:t>
            </a:r>
            <a:r>
              <a:rPr lang="en-US" sz="2400" dirty="0" err="1">
                <a:solidFill>
                  <a:schemeClr val="dk1"/>
                </a:solidFill>
                <a:latin typeface="+mn-lt"/>
              </a:rPr>
              <a:t>nemojte</a:t>
            </a:r>
            <a:r>
              <a:rPr lang="en-US" sz="2400" dirty="0">
                <a:solidFill>
                  <a:schemeClr val="dk1"/>
                </a:solidFill>
                <a:latin typeface="+mn-lt"/>
              </a:rPr>
              <a:t> </a:t>
            </a:r>
            <a:r>
              <a:rPr lang="en-US" sz="2400" dirty="0" err="1">
                <a:solidFill>
                  <a:schemeClr val="dk1"/>
                </a:solidFill>
                <a:latin typeface="+mn-lt"/>
              </a:rPr>
              <a:t>potvrditi</a:t>
            </a:r>
            <a:r>
              <a:rPr lang="en-US" sz="2400" dirty="0">
                <a:solidFill>
                  <a:schemeClr val="dk1"/>
                </a:solidFill>
                <a:latin typeface="+mn-lt"/>
              </a:rPr>
              <a:t> </a:t>
            </a:r>
            <a:r>
              <a:rPr lang="en-US" sz="2400" dirty="0" err="1">
                <a:solidFill>
                  <a:schemeClr val="dk1"/>
                </a:solidFill>
                <a:latin typeface="+mn-lt"/>
              </a:rPr>
              <a:t>svoj</a:t>
            </a:r>
            <a:r>
              <a:rPr lang="en-US" sz="2400" dirty="0">
                <a:solidFill>
                  <a:schemeClr val="dk1"/>
                </a:solidFill>
                <a:latin typeface="+mn-lt"/>
              </a:rPr>
              <a:t> </a:t>
            </a:r>
            <a:r>
              <a:rPr lang="en-US" sz="2400" dirty="0" err="1">
                <a:solidFill>
                  <a:schemeClr val="dk1"/>
                </a:solidFill>
                <a:latin typeface="+mn-lt"/>
              </a:rPr>
              <a:t>broj</a:t>
            </a:r>
            <a:r>
              <a:rPr lang="en-US" sz="2400" dirty="0">
                <a:solidFill>
                  <a:schemeClr val="dk1"/>
                </a:solidFill>
                <a:latin typeface="+mn-lt"/>
              </a:rPr>
              <a:t> </a:t>
            </a:r>
            <a:r>
              <a:rPr lang="en-US" sz="2400" dirty="0" err="1">
                <a:solidFill>
                  <a:schemeClr val="dk1"/>
                </a:solidFill>
                <a:latin typeface="+mn-lt"/>
              </a:rPr>
              <a:t>računa</a:t>
            </a:r>
            <a:r>
              <a:rPr lang="en-US" sz="2400" dirty="0">
                <a:solidFill>
                  <a:schemeClr val="dk1"/>
                </a:solidFill>
                <a:latin typeface="+mn-lt"/>
              </a:rPr>
              <a:t>, </a:t>
            </a:r>
            <a:r>
              <a:rPr lang="en-US" sz="2400" dirty="0" err="1">
                <a:solidFill>
                  <a:schemeClr val="dk1"/>
                </a:solidFill>
                <a:latin typeface="+mn-lt"/>
              </a:rPr>
              <a:t>lozinku</a:t>
            </a:r>
            <a:r>
              <a:rPr lang="en-US" sz="2400" dirty="0">
                <a:solidFill>
                  <a:schemeClr val="dk1"/>
                </a:solidFill>
                <a:latin typeface="+mn-lt"/>
              </a:rPr>
              <a:t> </a:t>
            </a:r>
            <a:r>
              <a:rPr lang="en-US" sz="2400" dirty="0" err="1">
                <a:solidFill>
                  <a:schemeClr val="dk1"/>
                </a:solidFill>
                <a:latin typeface="+mn-lt"/>
              </a:rPr>
              <a:t>ili</a:t>
            </a:r>
            <a:r>
              <a:rPr lang="en-US" sz="2400" dirty="0">
                <a:solidFill>
                  <a:schemeClr val="dk1"/>
                </a:solidFill>
                <a:latin typeface="+mn-lt"/>
              </a:rPr>
              <a:t> </a:t>
            </a:r>
            <a:r>
              <a:rPr lang="en-US" sz="2400" dirty="0" err="1">
                <a:solidFill>
                  <a:schemeClr val="dk1"/>
                </a:solidFill>
                <a:latin typeface="+mn-lt"/>
              </a:rPr>
              <a:t>druge</a:t>
            </a:r>
            <a:r>
              <a:rPr lang="en-US" sz="2400" dirty="0">
                <a:solidFill>
                  <a:schemeClr val="dk1"/>
                </a:solidFill>
                <a:latin typeface="+mn-lt"/>
              </a:rPr>
              <a:t> </a:t>
            </a:r>
            <a:r>
              <a:rPr lang="en-US" sz="2400" dirty="0" err="1">
                <a:solidFill>
                  <a:schemeClr val="dk1"/>
                </a:solidFill>
                <a:latin typeface="+mn-lt"/>
              </a:rPr>
              <a:t>tajne</a:t>
            </a:r>
            <a:r>
              <a:rPr lang="en-US" sz="2400" dirty="0">
                <a:solidFill>
                  <a:schemeClr val="dk1"/>
                </a:solidFill>
                <a:latin typeface="+mn-lt"/>
              </a:rPr>
              <a:t> </a:t>
            </a:r>
            <a:r>
              <a:rPr lang="en-US" sz="2400" dirty="0" err="1">
                <a:solidFill>
                  <a:schemeClr val="dk1"/>
                </a:solidFill>
                <a:latin typeface="+mn-lt"/>
              </a:rPr>
              <a:t>informacije</a:t>
            </a:r>
            <a:r>
              <a:rPr lang="en-US" sz="2400" dirty="0">
                <a:solidFill>
                  <a:schemeClr val="dk1"/>
                </a:solidFill>
                <a:latin typeface="+mn-lt"/>
              </a:rPr>
              <a:t> </a:t>
            </a:r>
            <a:r>
              <a:rPr lang="en-US" sz="2400" dirty="0" err="1">
                <a:solidFill>
                  <a:schemeClr val="dk1"/>
                </a:solidFill>
                <a:latin typeface="+mn-lt"/>
              </a:rPr>
              <a:t>ako</a:t>
            </a:r>
            <a:r>
              <a:rPr lang="en-US" sz="2400" dirty="0">
                <a:solidFill>
                  <a:schemeClr val="dk1"/>
                </a:solidFill>
                <a:latin typeface="+mn-lt"/>
              </a:rPr>
              <a:t> se to od vas </a:t>
            </a:r>
            <a:r>
              <a:rPr lang="en-US" sz="2400" dirty="0" err="1">
                <a:solidFill>
                  <a:schemeClr val="dk1"/>
                </a:solidFill>
                <a:latin typeface="+mn-lt"/>
              </a:rPr>
              <a:t>traži</a:t>
            </a:r>
            <a:r>
              <a:rPr lang="en-US" sz="2400" dirty="0">
                <a:solidFill>
                  <a:schemeClr val="dk1"/>
                </a:solidFill>
                <a:latin typeface="+mn-lt"/>
              </a:rPr>
              <a:t> u </a:t>
            </a:r>
            <a:r>
              <a:rPr lang="en-US" sz="2400" dirty="0" err="1">
                <a:solidFill>
                  <a:schemeClr val="dk1"/>
                </a:solidFill>
                <a:latin typeface="+mn-lt"/>
              </a:rPr>
              <a:t>poruci</a:t>
            </a:r>
            <a:r>
              <a:rPr lang="en-US" sz="2400" dirty="0">
                <a:solidFill>
                  <a:schemeClr val="dk1"/>
                </a:solidFill>
                <a:latin typeface="+mn-lt"/>
              </a:rPr>
              <a:t> e-</a:t>
            </a:r>
            <a:r>
              <a:rPr lang="en-US" sz="2400" dirty="0" err="1">
                <a:solidFill>
                  <a:schemeClr val="dk1"/>
                </a:solidFill>
                <a:latin typeface="+mn-lt"/>
              </a:rPr>
              <a:t>pošte</a:t>
            </a:r>
            <a:r>
              <a:rPr lang="en-US" sz="2400" dirty="0">
                <a:solidFill>
                  <a:schemeClr val="dk1"/>
                </a:solidFill>
                <a:latin typeface="+mn-lt"/>
              </a:rPr>
              <a:t>. </a:t>
            </a:r>
            <a:r>
              <a:rPr lang="en-US" sz="2400" dirty="0" err="1">
                <a:solidFill>
                  <a:schemeClr val="dk1"/>
                </a:solidFill>
                <a:latin typeface="+mn-lt"/>
              </a:rPr>
              <a:t>Prave</a:t>
            </a:r>
            <a:r>
              <a:rPr lang="en-US" sz="2400" dirty="0">
                <a:solidFill>
                  <a:schemeClr val="dk1"/>
                </a:solidFill>
                <a:latin typeface="+mn-lt"/>
              </a:rPr>
              <a:t> </a:t>
            </a:r>
            <a:r>
              <a:rPr lang="en-US" sz="2400" dirty="0" err="1">
                <a:solidFill>
                  <a:schemeClr val="dk1"/>
                </a:solidFill>
                <a:latin typeface="+mn-lt"/>
              </a:rPr>
              <a:t>banke</a:t>
            </a:r>
            <a:r>
              <a:rPr lang="en-US" sz="2400" dirty="0">
                <a:solidFill>
                  <a:schemeClr val="dk1"/>
                </a:solidFill>
                <a:latin typeface="+mn-lt"/>
              </a:rPr>
              <a:t> i </a:t>
            </a:r>
            <a:r>
              <a:rPr lang="en-US" sz="2400" dirty="0" err="1">
                <a:solidFill>
                  <a:schemeClr val="dk1"/>
                </a:solidFill>
                <a:latin typeface="+mn-lt"/>
              </a:rPr>
              <a:t>tvrtke</a:t>
            </a:r>
            <a:r>
              <a:rPr lang="en-US" sz="2400" dirty="0">
                <a:solidFill>
                  <a:schemeClr val="dk1"/>
                </a:solidFill>
                <a:latin typeface="+mn-lt"/>
              </a:rPr>
              <a:t> to </a:t>
            </a:r>
            <a:r>
              <a:rPr lang="en-US" sz="2400" dirty="0" err="1">
                <a:solidFill>
                  <a:schemeClr val="dk1"/>
                </a:solidFill>
                <a:latin typeface="+mn-lt"/>
              </a:rPr>
              <a:t>nikada</a:t>
            </a:r>
            <a:r>
              <a:rPr lang="en-US" sz="2400" dirty="0">
                <a:solidFill>
                  <a:schemeClr val="dk1"/>
                </a:solidFill>
                <a:latin typeface="+mn-lt"/>
              </a:rPr>
              <a:t> ne bi </a:t>
            </a:r>
            <a:r>
              <a:rPr lang="en-US" sz="2400" dirty="0" err="1">
                <a:solidFill>
                  <a:schemeClr val="dk1"/>
                </a:solidFill>
                <a:latin typeface="+mn-lt"/>
              </a:rPr>
              <a:t>koristile</a:t>
            </a:r>
            <a:r>
              <a:rPr lang="en-US" sz="2400" dirty="0">
                <a:solidFill>
                  <a:schemeClr val="dk1"/>
                </a:solidFill>
                <a:latin typeface="+mn-lt"/>
              </a:rPr>
              <a:t> </a:t>
            </a:r>
            <a:r>
              <a:rPr lang="en-US" sz="2400" dirty="0" err="1">
                <a:solidFill>
                  <a:schemeClr val="dk1"/>
                </a:solidFill>
                <a:latin typeface="+mn-lt"/>
              </a:rPr>
              <a:t>iz</a:t>
            </a:r>
            <a:r>
              <a:rPr lang="en-US" sz="2400" dirty="0">
                <a:solidFill>
                  <a:schemeClr val="dk1"/>
                </a:solidFill>
                <a:latin typeface="+mn-lt"/>
              </a:rPr>
              <a:t> </a:t>
            </a:r>
            <a:r>
              <a:rPr lang="en-US" sz="2400" dirty="0" err="1">
                <a:solidFill>
                  <a:schemeClr val="dk1"/>
                </a:solidFill>
                <a:latin typeface="+mn-lt"/>
              </a:rPr>
              <a:t>sigurnosnih</a:t>
            </a:r>
            <a:r>
              <a:rPr lang="en-US" sz="2400" dirty="0">
                <a:solidFill>
                  <a:schemeClr val="dk1"/>
                </a:solidFill>
                <a:latin typeface="+mn-lt"/>
              </a:rPr>
              <a:t> </a:t>
            </a:r>
            <a:r>
              <a:rPr lang="en-US" sz="2400" dirty="0" err="1">
                <a:solidFill>
                  <a:schemeClr val="dk1"/>
                </a:solidFill>
                <a:latin typeface="+mn-lt"/>
              </a:rPr>
              <a:t>razloga</a:t>
            </a:r>
            <a:r>
              <a:rPr lang="en-US" sz="2400" dirty="0">
                <a:solidFill>
                  <a:schemeClr val="dk1"/>
                </a:solidFill>
                <a:latin typeface="+mn-lt"/>
              </a:rPr>
              <a:t>.</a:t>
            </a: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mn-lt"/>
              </a:rPr>
              <a:t>Prije</a:t>
            </a:r>
            <a:r>
              <a:rPr lang="en-US" sz="2400" dirty="0">
                <a:solidFill>
                  <a:schemeClr val="dk1"/>
                </a:solidFill>
                <a:latin typeface="+mn-lt"/>
              </a:rPr>
              <a:t> </a:t>
            </a:r>
            <a:r>
              <a:rPr lang="en-US" sz="2400" dirty="0" err="1">
                <a:solidFill>
                  <a:schemeClr val="dk1"/>
                </a:solidFill>
                <a:latin typeface="+mn-lt"/>
              </a:rPr>
              <a:t>unosa</a:t>
            </a:r>
            <a:r>
              <a:rPr lang="en-US" sz="2400" dirty="0">
                <a:solidFill>
                  <a:schemeClr val="dk1"/>
                </a:solidFill>
                <a:latin typeface="+mn-lt"/>
              </a:rPr>
              <a:t> </a:t>
            </a:r>
            <a:r>
              <a:rPr lang="en-US" sz="2400" dirty="0" err="1">
                <a:solidFill>
                  <a:schemeClr val="dk1"/>
                </a:solidFill>
                <a:latin typeface="+mn-lt"/>
              </a:rPr>
              <a:t>osobnih</a:t>
            </a:r>
            <a:r>
              <a:rPr lang="en-US" sz="2400" dirty="0">
                <a:solidFill>
                  <a:schemeClr val="dk1"/>
                </a:solidFill>
                <a:latin typeface="+mn-lt"/>
              </a:rPr>
              <a:t> </a:t>
            </a:r>
            <a:r>
              <a:rPr lang="en-US" sz="2400" dirty="0" err="1">
                <a:solidFill>
                  <a:schemeClr val="dk1"/>
                </a:solidFill>
                <a:latin typeface="+mn-lt"/>
              </a:rPr>
              <a:t>podataka</a:t>
            </a:r>
            <a:r>
              <a:rPr lang="en-US" sz="2400" dirty="0">
                <a:solidFill>
                  <a:schemeClr val="dk1"/>
                </a:solidFill>
                <a:latin typeface="+mn-lt"/>
              </a:rPr>
              <a:t> </a:t>
            </a:r>
            <a:r>
              <a:rPr lang="en-US" sz="2400" dirty="0" err="1">
                <a:solidFill>
                  <a:schemeClr val="dk1"/>
                </a:solidFill>
                <a:latin typeface="+mn-lt"/>
              </a:rPr>
              <a:t>provjerite</a:t>
            </a:r>
            <a:r>
              <a:rPr lang="en-US" sz="2400" dirty="0">
                <a:solidFill>
                  <a:schemeClr val="dk1"/>
                </a:solidFill>
                <a:latin typeface="+mn-lt"/>
              </a:rPr>
              <a:t> </a:t>
            </a:r>
            <a:r>
              <a:rPr lang="en-US" sz="2400" dirty="0" err="1">
                <a:solidFill>
                  <a:schemeClr val="dk1"/>
                </a:solidFill>
                <a:latin typeface="+mn-lt"/>
              </a:rPr>
              <a:t>sigurnosni</a:t>
            </a:r>
            <a:r>
              <a:rPr lang="en-US" sz="2400" dirty="0">
                <a:solidFill>
                  <a:schemeClr val="dk1"/>
                </a:solidFill>
                <a:latin typeface="+mn-lt"/>
              </a:rPr>
              <a:t> status web </a:t>
            </a:r>
            <a:r>
              <a:rPr lang="en-US" sz="2400" dirty="0" err="1">
                <a:solidFill>
                  <a:schemeClr val="dk1"/>
                </a:solidFill>
                <a:latin typeface="+mn-lt"/>
              </a:rPr>
              <a:t>stranica</a:t>
            </a:r>
            <a:r>
              <a:rPr lang="en-US" sz="2400" dirty="0">
                <a:solidFill>
                  <a:schemeClr val="dk1"/>
                </a:solidFill>
                <a:latin typeface="+mn-lt"/>
              </a:rPr>
              <a:t>. HTTPS ne </a:t>
            </a:r>
            <a:r>
              <a:rPr lang="en-US" sz="2400" dirty="0" err="1">
                <a:solidFill>
                  <a:schemeClr val="dk1"/>
                </a:solidFill>
                <a:latin typeface="+mn-lt"/>
              </a:rPr>
              <a:t>jamči</a:t>
            </a:r>
            <a:r>
              <a:rPr lang="en-US" sz="2400" dirty="0">
                <a:solidFill>
                  <a:schemeClr val="dk1"/>
                </a:solidFill>
                <a:latin typeface="+mn-lt"/>
              </a:rPr>
              <a:t> da je web </a:t>
            </a:r>
            <a:r>
              <a:rPr lang="en-US" sz="2400" dirty="0" err="1">
                <a:solidFill>
                  <a:schemeClr val="dk1"/>
                </a:solidFill>
                <a:latin typeface="+mn-lt"/>
              </a:rPr>
              <a:t>stranica</a:t>
            </a:r>
            <a:r>
              <a:rPr lang="en-US" sz="2400" dirty="0">
                <a:solidFill>
                  <a:schemeClr val="dk1"/>
                </a:solidFill>
                <a:latin typeface="+mn-lt"/>
              </a:rPr>
              <a:t> </a:t>
            </a:r>
            <a:r>
              <a:rPr lang="en-US" sz="2400" dirty="0" err="1">
                <a:solidFill>
                  <a:schemeClr val="dk1"/>
                </a:solidFill>
                <a:latin typeface="+mn-lt"/>
              </a:rPr>
              <a:t>stvarna</a:t>
            </a:r>
            <a:r>
              <a:rPr lang="en-US" sz="2400" dirty="0">
                <a:solidFill>
                  <a:schemeClr val="dk1"/>
                </a:solidFill>
                <a:latin typeface="+mn-lt"/>
              </a:rPr>
              <a:t>. </a:t>
            </a:r>
            <a:r>
              <a:rPr lang="en-US" sz="2400" dirty="0" err="1">
                <a:solidFill>
                  <a:schemeClr val="dk1"/>
                </a:solidFill>
                <a:latin typeface="+mn-lt"/>
              </a:rPr>
              <a:t>Kliknite</a:t>
            </a:r>
            <a:r>
              <a:rPr lang="en-US" sz="2400" dirty="0">
                <a:solidFill>
                  <a:schemeClr val="dk1"/>
                </a:solidFill>
                <a:latin typeface="+mn-lt"/>
              </a:rPr>
              <a:t> </a:t>
            </a:r>
            <a:r>
              <a:rPr lang="en-US" sz="2400" dirty="0" err="1">
                <a:solidFill>
                  <a:schemeClr val="dk1"/>
                </a:solidFill>
                <a:latin typeface="+mn-lt"/>
              </a:rPr>
              <a:t>na</a:t>
            </a:r>
            <a:r>
              <a:rPr lang="en-US" sz="2400" dirty="0">
                <a:solidFill>
                  <a:schemeClr val="dk1"/>
                </a:solidFill>
                <a:latin typeface="+mn-lt"/>
              </a:rPr>
              <a:t> </a:t>
            </a:r>
            <a:r>
              <a:rPr lang="en-US" sz="2400" dirty="0" err="1">
                <a:solidFill>
                  <a:schemeClr val="dk1"/>
                </a:solidFill>
                <a:latin typeface="+mn-lt"/>
              </a:rPr>
              <a:t>simbol</a:t>
            </a:r>
            <a:r>
              <a:rPr lang="en-US" sz="2400" dirty="0">
                <a:solidFill>
                  <a:schemeClr val="dk1"/>
                </a:solidFill>
                <a:latin typeface="+mn-lt"/>
              </a:rPr>
              <a:t> </a:t>
            </a:r>
            <a:r>
              <a:rPr lang="en-US" sz="2400" dirty="0" err="1">
                <a:solidFill>
                  <a:schemeClr val="dk1"/>
                </a:solidFill>
                <a:latin typeface="+mn-lt"/>
              </a:rPr>
              <a:t>lokota</a:t>
            </a:r>
            <a:r>
              <a:rPr lang="en-US" sz="2400" dirty="0">
                <a:solidFill>
                  <a:schemeClr val="dk1"/>
                </a:solidFill>
                <a:latin typeface="+mn-lt"/>
              </a:rPr>
              <a:t> </a:t>
            </a:r>
            <a:r>
              <a:rPr lang="en-US" sz="2400" dirty="0" err="1">
                <a:solidFill>
                  <a:schemeClr val="dk1"/>
                </a:solidFill>
                <a:latin typeface="+mn-lt"/>
              </a:rPr>
              <a:t>prikazan</a:t>
            </a:r>
            <a:r>
              <a:rPr lang="en-US" sz="2400" dirty="0">
                <a:solidFill>
                  <a:schemeClr val="dk1"/>
                </a:solidFill>
                <a:latin typeface="+mn-lt"/>
              </a:rPr>
              <a:t> </a:t>
            </a:r>
            <a:r>
              <a:rPr lang="en-US" sz="2400" dirty="0" err="1">
                <a:solidFill>
                  <a:schemeClr val="dk1"/>
                </a:solidFill>
                <a:latin typeface="+mn-lt"/>
              </a:rPr>
              <a:t>pokraj</a:t>
            </a:r>
            <a:r>
              <a:rPr lang="en-US" sz="2400" dirty="0">
                <a:solidFill>
                  <a:schemeClr val="dk1"/>
                </a:solidFill>
                <a:latin typeface="+mn-lt"/>
              </a:rPr>
              <a:t> URL-a u </a:t>
            </a:r>
            <a:r>
              <a:rPr lang="en-US" sz="2400" dirty="0" err="1">
                <a:solidFill>
                  <a:schemeClr val="dk1"/>
                </a:solidFill>
                <a:latin typeface="+mn-lt"/>
              </a:rPr>
              <a:t>vašem</a:t>
            </a:r>
            <a:r>
              <a:rPr lang="en-US" sz="2400" dirty="0">
                <a:solidFill>
                  <a:schemeClr val="dk1"/>
                </a:solidFill>
                <a:latin typeface="+mn-lt"/>
              </a:rPr>
              <a:t> </a:t>
            </a:r>
            <a:r>
              <a:rPr lang="en-US" sz="2400" dirty="0" err="1">
                <a:solidFill>
                  <a:schemeClr val="dk1"/>
                </a:solidFill>
                <a:latin typeface="+mn-lt"/>
              </a:rPr>
              <a:t>pregledniku</a:t>
            </a:r>
            <a:r>
              <a:rPr lang="en-US" sz="2400" dirty="0">
                <a:solidFill>
                  <a:schemeClr val="dk1"/>
                </a:solidFill>
                <a:latin typeface="+mn-lt"/>
              </a:rPr>
              <a:t> </a:t>
            </a:r>
            <a:r>
              <a:rPr lang="en-US" sz="2400" dirty="0" err="1">
                <a:solidFill>
                  <a:schemeClr val="dk1"/>
                </a:solidFill>
                <a:latin typeface="+mn-lt"/>
              </a:rPr>
              <a:t>kako</a:t>
            </a:r>
            <a:r>
              <a:rPr lang="en-US" sz="2400" dirty="0">
                <a:solidFill>
                  <a:schemeClr val="dk1"/>
                </a:solidFill>
                <a:latin typeface="+mn-lt"/>
              </a:rPr>
              <a:t> </a:t>
            </a:r>
            <a:r>
              <a:rPr lang="en-US" sz="2400" dirty="0" err="1">
                <a:solidFill>
                  <a:schemeClr val="dk1"/>
                </a:solidFill>
                <a:latin typeface="+mn-lt"/>
              </a:rPr>
              <a:t>biste</a:t>
            </a:r>
            <a:r>
              <a:rPr lang="en-US" sz="2400" dirty="0">
                <a:solidFill>
                  <a:schemeClr val="dk1"/>
                </a:solidFill>
                <a:latin typeface="+mn-lt"/>
              </a:rPr>
              <a:t> </a:t>
            </a:r>
            <a:r>
              <a:rPr lang="en-US" sz="2400" dirty="0" err="1">
                <a:solidFill>
                  <a:schemeClr val="dk1"/>
                </a:solidFill>
                <a:latin typeface="+mn-lt"/>
              </a:rPr>
              <a:t>provjerili</a:t>
            </a:r>
            <a:r>
              <a:rPr lang="en-US" sz="2400" dirty="0">
                <a:solidFill>
                  <a:schemeClr val="dk1"/>
                </a:solidFill>
                <a:latin typeface="+mn-lt"/>
              </a:rPr>
              <a:t> </a:t>
            </a:r>
            <a:r>
              <a:rPr lang="en-US" sz="2400" dirty="0" err="1">
                <a:solidFill>
                  <a:schemeClr val="dk1"/>
                </a:solidFill>
                <a:latin typeface="+mn-lt"/>
              </a:rPr>
              <a:t>sigurnosni</a:t>
            </a:r>
            <a:r>
              <a:rPr lang="en-US" sz="2400" dirty="0">
                <a:solidFill>
                  <a:schemeClr val="dk1"/>
                </a:solidFill>
                <a:latin typeface="+mn-lt"/>
              </a:rPr>
              <a:t> </a:t>
            </a:r>
            <a:r>
              <a:rPr lang="en-US" sz="2400" dirty="0" err="1">
                <a:solidFill>
                  <a:schemeClr val="dk1"/>
                </a:solidFill>
                <a:latin typeface="+mn-lt"/>
              </a:rPr>
              <a:t>certifikat</a:t>
            </a:r>
            <a:r>
              <a:rPr lang="en-US" sz="2400" dirty="0">
                <a:solidFill>
                  <a:schemeClr val="dk1"/>
                </a:solidFill>
                <a:latin typeface="+mn-lt"/>
              </a:rPr>
              <a:t> web </a:t>
            </a:r>
            <a:r>
              <a:rPr lang="en-US" sz="2400" dirty="0" err="1">
                <a:solidFill>
                  <a:schemeClr val="dk1"/>
                </a:solidFill>
                <a:latin typeface="+mn-lt"/>
              </a:rPr>
              <a:t>stranice</a:t>
            </a:r>
            <a:r>
              <a:rPr lang="en-US" sz="2400" dirty="0">
                <a:solidFill>
                  <a:schemeClr val="dk1"/>
                </a:solidFill>
                <a:latin typeface="+mn-lt"/>
              </a:rPr>
              <a:t>.</a:t>
            </a: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mn-lt"/>
              </a:rPr>
              <a:t>Vjera</a:t>
            </a:r>
            <a:r>
              <a:rPr lang="en-US" sz="2400" dirty="0">
                <a:solidFill>
                  <a:schemeClr val="dk1"/>
                </a:solidFill>
                <a:latin typeface="+mn-lt"/>
              </a:rPr>
              <a:t> u </a:t>
            </a:r>
            <a:r>
              <a:rPr lang="en-US" sz="2400" dirty="0" err="1">
                <a:solidFill>
                  <a:schemeClr val="dk1"/>
                </a:solidFill>
                <a:latin typeface="+mn-lt"/>
              </a:rPr>
              <a:t>nepogrešivost</a:t>
            </a:r>
            <a:r>
              <a:rPr lang="en-US" sz="2400" dirty="0">
                <a:solidFill>
                  <a:schemeClr val="dk1"/>
                </a:solidFill>
                <a:latin typeface="+mn-lt"/>
              </a:rPr>
              <a:t> </a:t>
            </a:r>
            <a:r>
              <a:rPr lang="en-US" sz="2400" dirty="0" err="1">
                <a:solidFill>
                  <a:schemeClr val="dk1"/>
                </a:solidFill>
                <a:latin typeface="+mn-lt"/>
              </a:rPr>
              <a:t>tehnologije</a:t>
            </a:r>
            <a:r>
              <a:rPr lang="en-US" sz="2400" dirty="0">
                <a:solidFill>
                  <a:schemeClr val="dk1"/>
                </a:solidFill>
                <a:latin typeface="+mn-lt"/>
              </a:rPr>
              <a:t> </a:t>
            </a:r>
            <a:r>
              <a:rPr lang="en-US" sz="2400" dirty="0" err="1">
                <a:solidFill>
                  <a:schemeClr val="dk1"/>
                </a:solidFill>
                <a:latin typeface="+mn-lt"/>
              </a:rPr>
              <a:t>može</a:t>
            </a:r>
            <a:r>
              <a:rPr lang="en-US" sz="2400" dirty="0">
                <a:solidFill>
                  <a:schemeClr val="dk1"/>
                </a:solidFill>
                <a:latin typeface="+mn-lt"/>
              </a:rPr>
              <a:t> </a:t>
            </a:r>
            <a:r>
              <a:rPr lang="en-US" sz="2400" dirty="0" err="1">
                <a:solidFill>
                  <a:schemeClr val="dk1"/>
                </a:solidFill>
                <a:latin typeface="+mn-lt"/>
              </a:rPr>
              <a:t>ostaviti</a:t>
            </a:r>
            <a:r>
              <a:rPr lang="en-US" sz="2400" dirty="0">
                <a:solidFill>
                  <a:schemeClr val="dk1"/>
                </a:solidFill>
                <a:latin typeface="+mn-lt"/>
              </a:rPr>
              <a:t> </a:t>
            </a:r>
            <a:r>
              <a:rPr lang="en-US" sz="2400" dirty="0" err="1">
                <a:solidFill>
                  <a:schemeClr val="dk1"/>
                </a:solidFill>
                <a:latin typeface="+mn-lt"/>
              </a:rPr>
              <a:t>prostora</a:t>
            </a:r>
            <a:r>
              <a:rPr lang="en-US" sz="2400" dirty="0">
                <a:solidFill>
                  <a:schemeClr val="dk1"/>
                </a:solidFill>
                <a:latin typeface="+mn-lt"/>
              </a:rPr>
              <a:t> za phishing </a:t>
            </a:r>
            <a:r>
              <a:rPr lang="en-US" sz="2400" dirty="0" err="1">
                <a:solidFill>
                  <a:schemeClr val="dk1"/>
                </a:solidFill>
                <a:latin typeface="+mn-lt"/>
              </a:rPr>
              <a:t>napade</a:t>
            </a:r>
            <a:r>
              <a:rPr lang="en-US" sz="2400" dirty="0">
                <a:solidFill>
                  <a:schemeClr val="dk1"/>
                </a:solidFill>
                <a:latin typeface="+mn-lt"/>
              </a:rPr>
              <a:t>. </a:t>
            </a:r>
            <a:r>
              <a:rPr lang="en-US" sz="2400" dirty="0" err="1">
                <a:solidFill>
                  <a:schemeClr val="dk1"/>
                </a:solidFill>
                <a:latin typeface="+mn-lt"/>
              </a:rPr>
              <a:t>Zdrava</a:t>
            </a:r>
            <a:r>
              <a:rPr lang="en-US" sz="2400" dirty="0">
                <a:solidFill>
                  <a:schemeClr val="dk1"/>
                </a:solidFill>
                <a:latin typeface="+mn-lt"/>
              </a:rPr>
              <a:t> </a:t>
            </a:r>
            <a:r>
              <a:rPr lang="en-US" sz="2400" dirty="0" err="1">
                <a:solidFill>
                  <a:schemeClr val="dk1"/>
                </a:solidFill>
                <a:latin typeface="+mn-lt"/>
              </a:rPr>
              <a:t>razina</a:t>
            </a:r>
            <a:r>
              <a:rPr lang="en-US" sz="2400" dirty="0">
                <a:solidFill>
                  <a:schemeClr val="dk1"/>
                </a:solidFill>
                <a:latin typeface="+mn-lt"/>
              </a:rPr>
              <a:t> </a:t>
            </a:r>
            <a:r>
              <a:rPr lang="en-US" sz="2400" dirty="0" err="1">
                <a:solidFill>
                  <a:schemeClr val="dk1"/>
                </a:solidFill>
                <a:latin typeface="+mn-lt"/>
              </a:rPr>
              <a:t>nepovjerenja</a:t>
            </a:r>
            <a:r>
              <a:rPr lang="en-US" sz="2400" dirty="0">
                <a:solidFill>
                  <a:schemeClr val="dk1"/>
                </a:solidFill>
                <a:latin typeface="+mn-lt"/>
              </a:rPr>
              <a:t> </a:t>
            </a:r>
            <a:r>
              <a:rPr lang="en-US" sz="2400" dirty="0" err="1">
                <a:solidFill>
                  <a:schemeClr val="dk1"/>
                </a:solidFill>
                <a:latin typeface="+mn-lt"/>
              </a:rPr>
              <a:t>sprječava</a:t>
            </a:r>
            <a:r>
              <a:rPr lang="en-US" sz="2400" dirty="0">
                <a:solidFill>
                  <a:schemeClr val="dk1"/>
                </a:solidFill>
                <a:latin typeface="+mn-lt"/>
              </a:rPr>
              <a:t> </a:t>
            </a:r>
            <a:r>
              <a:rPr lang="en-US" sz="2400" dirty="0" err="1">
                <a:solidFill>
                  <a:schemeClr val="dk1"/>
                </a:solidFill>
                <a:latin typeface="+mn-lt"/>
              </a:rPr>
              <a:t>napadače</a:t>
            </a:r>
            <a:r>
              <a:rPr lang="en-US" sz="2400" dirty="0">
                <a:solidFill>
                  <a:schemeClr val="dk1"/>
                </a:solidFill>
                <a:latin typeface="+mn-lt"/>
              </a:rPr>
              <a:t> da </a:t>
            </a:r>
            <a:r>
              <a:rPr lang="en-US" sz="2400" dirty="0" err="1">
                <a:solidFill>
                  <a:schemeClr val="dk1"/>
                </a:solidFill>
                <a:latin typeface="+mn-lt"/>
              </a:rPr>
              <a:t>vam</a:t>
            </a:r>
            <a:r>
              <a:rPr lang="en-US" sz="2400" dirty="0">
                <a:solidFill>
                  <a:schemeClr val="dk1"/>
                </a:solidFill>
                <a:latin typeface="+mn-lt"/>
              </a:rPr>
              <a:t> </a:t>
            </a:r>
            <a:r>
              <a:rPr lang="en-US" sz="2400" dirty="0" err="1">
                <a:solidFill>
                  <a:schemeClr val="dk1"/>
                </a:solidFill>
                <a:latin typeface="+mn-lt"/>
              </a:rPr>
              <a:t>ukradu</a:t>
            </a:r>
            <a:r>
              <a:rPr lang="en-US" sz="2400" dirty="0">
                <a:solidFill>
                  <a:schemeClr val="dk1"/>
                </a:solidFill>
                <a:latin typeface="+mn-lt"/>
              </a:rPr>
              <a:t> </a:t>
            </a:r>
            <a:r>
              <a:rPr lang="en-US" sz="2400" dirty="0" err="1">
                <a:solidFill>
                  <a:schemeClr val="dk1"/>
                </a:solidFill>
                <a:latin typeface="+mn-lt"/>
              </a:rPr>
              <a:t>identitet</a:t>
            </a:r>
            <a:r>
              <a:rPr lang="en-US" sz="2400" dirty="0">
                <a:solidFill>
                  <a:schemeClr val="dk1"/>
                </a:solidFill>
                <a:latin typeface="+mn-lt"/>
              </a:rPr>
              <a:t> i </a:t>
            </a:r>
            <a:r>
              <a:rPr lang="en-US" sz="2400" dirty="0" err="1">
                <a:solidFill>
                  <a:schemeClr val="dk1"/>
                </a:solidFill>
                <a:latin typeface="+mn-lt"/>
              </a:rPr>
              <a:t>pristup</a:t>
            </a:r>
            <a:r>
              <a:rPr lang="en-US" sz="2400" dirty="0">
                <a:solidFill>
                  <a:schemeClr val="dk1"/>
                </a:solidFill>
                <a:latin typeface="+mn-lt"/>
              </a:rPr>
              <a:t> </a:t>
            </a:r>
            <a:r>
              <a:rPr lang="en-US" sz="2400" dirty="0" err="1">
                <a:solidFill>
                  <a:schemeClr val="dk1"/>
                </a:solidFill>
                <a:latin typeface="+mn-lt"/>
              </a:rPr>
              <a:t>vašim</a:t>
            </a:r>
            <a:r>
              <a:rPr lang="en-US" sz="2400" dirty="0">
                <a:solidFill>
                  <a:schemeClr val="dk1"/>
                </a:solidFill>
                <a:latin typeface="+mn-lt"/>
              </a:rPr>
              <a:t> </a:t>
            </a:r>
            <a:r>
              <a:rPr lang="en-US" sz="2400" dirty="0" err="1">
                <a:solidFill>
                  <a:schemeClr val="dk1"/>
                </a:solidFill>
                <a:latin typeface="+mn-lt"/>
              </a:rPr>
              <a:t>računima</a:t>
            </a:r>
            <a:r>
              <a:rPr lang="en-US" sz="2400" dirty="0">
                <a:solidFill>
                  <a:schemeClr val="dk1"/>
                </a:solidFill>
                <a:latin typeface="+mn-lt"/>
              </a:rPr>
              <a:t> i </a:t>
            </a:r>
            <a:r>
              <a:rPr lang="en-US" sz="2400" dirty="0" err="1">
                <a:solidFill>
                  <a:schemeClr val="dk1"/>
                </a:solidFill>
                <a:latin typeface="+mn-lt"/>
              </a:rPr>
              <a:t>informacijskim</a:t>
            </a:r>
            <a:r>
              <a:rPr lang="en-US" sz="2400" dirty="0">
                <a:solidFill>
                  <a:schemeClr val="dk1"/>
                </a:solidFill>
                <a:latin typeface="+mn-lt"/>
              </a:rPr>
              <a:t> </a:t>
            </a:r>
            <a:r>
              <a:rPr lang="en-US" sz="2400" dirty="0" err="1">
                <a:solidFill>
                  <a:schemeClr val="dk1"/>
                </a:solidFill>
                <a:latin typeface="+mn-lt"/>
              </a:rPr>
              <a:t>sustavima</a:t>
            </a:r>
            <a:r>
              <a:rPr lang="en-US" sz="2400" dirty="0">
                <a:solidFill>
                  <a:schemeClr val="dk1"/>
                </a:solidFill>
                <a:latin typeface="+mn-lt"/>
              </a:rPr>
              <a:t>.</a:t>
            </a:r>
            <a:endParaRPr lang="en-US" dirty="0">
              <a:latin typeface="+mn-lt"/>
            </a:endParaRPr>
          </a:p>
          <a:p>
            <a:pPr marL="0" marR="0" lvl="0" indent="0" algn="l" rtl="0">
              <a:spcBef>
                <a:spcPts val="0"/>
              </a:spcBef>
              <a:spcAft>
                <a:spcPts val="0"/>
              </a:spcAft>
              <a:buNone/>
            </a:pPr>
            <a:endParaRPr lang="es-ES" dirty="0">
              <a:latin typeface="+mn-lt"/>
            </a:endParaRPr>
          </a:p>
        </p:txBody>
      </p:sp>
    </p:spTree>
    <p:extLst>
      <p:ext uri="{BB962C8B-B14F-4D97-AF65-F5344CB8AC3E}">
        <p14:creationId xmlns:p14="http://schemas.microsoft.com/office/powerpoint/2010/main" val="410180221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3108</Words>
  <Application>Microsoft Office PowerPoint</Application>
  <PresentationFormat>Personalizado</PresentationFormat>
  <Paragraphs>194</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Arial</vt:lpstr>
      <vt:lpstr>Helvetica Neue</vt:lpstr>
      <vt:lpstr>Calibri</vt:lpstr>
      <vt:lpstr>Wingdings</vt:lpstr>
      <vt:lpstr>DM Sans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Nikolina Pejovic</dc:creator>
  <cp:lastModifiedBy>Miriam IWS</cp:lastModifiedBy>
  <cp:revision>42</cp:revision>
  <dcterms:created xsi:type="dcterms:W3CDTF">2022-01-27T16:04:38Z</dcterms:created>
  <dcterms:modified xsi:type="dcterms:W3CDTF">2023-09-22T09:58:56Z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