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5"/>
  </p:notesMasterIdLst>
  <p:sldIdLst>
    <p:sldId id="256" r:id="rId3"/>
    <p:sldId id="257" r:id="rId4"/>
    <p:sldId id="259" r:id="rId5"/>
    <p:sldId id="260" r:id="rId6"/>
    <p:sldId id="261" r:id="rId7"/>
    <p:sldId id="282" r:id="rId8"/>
    <p:sldId id="280" r:id="rId9"/>
    <p:sldId id="281" r:id="rId10"/>
    <p:sldId id="283" r:id="rId11"/>
    <p:sldId id="284" r:id="rId12"/>
    <p:sldId id="285" r:id="rId13"/>
    <p:sldId id="286" r:id="rId14"/>
    <p:sldId id="287" r:id="rId15"/>
    <p:sldId id="289" r:id="rId16"/>
    <p:sldId id="306" r:id="rId17"/>
    <p:sldId id="295" r:id="rId18"/>
    <p:sldId id="296" r:id="rId19"/>
    <p:sldId id="271" r:id="rId20"/>
    <p:sldId id="288" r:id="rId21"/>
    <p:sldId id="274" r:id="rId22"/>
    <p:sldId id="292" r:id="rId23"/>
    <p:sldId id="290" r:id="rId24"/>
    <p:sldId id="293" r:id="rId25"/>
    <p:sldId id="276" r:id="rId26"/>
    <p:sldId id="294" r:id="rId27"/>
    <p:sldId id="305" r:id="rId28"/>
    <p:sldId id="275" r:id="rId29"/>
    <p:sldId id="297" r:id="rId30"/>
    <p:sldId id="298" r:id="rId31"/>
    <p:sldId id="299" r:id="rId32"/>
    <p:sldId id="279" r:id="rId33"/>
    <p:sldId id="303" r:id="rId34"/>
    <p:sldId id="304" r:id="rId35"/>
    <p:sldId id="300" r:id="rId36"/>
    <p:sldId id="277" r:id="rId37"/>
    <p:sldId id="301" r:id="rId38"/>
    <p:sldId id="302" r:id="rId39"/>
    <p:sldId id="278" r:id="rId40"/>
    <p:sldId id="266" r:id="rId41"/>
    <p:sldId id="267" r:id="rId42"/>
    <p:sldId id="268" r:id="rId43"/>
    <p:sldId id="270" r:id="rId44"/>
  </p:sldIdLst>
  <p:sldSz cx="18288000" cy="10287000"/>
  <p:notesSz cx="18288000" cy="10287000"/>
  <p:embeddedFontLst>
    <p:embeddedFont>
      <p:font typeface="Calibri" panose="020F0502020204030204" pitchFamily="34" charset="0"/>
      <p:regular r:id="rId46"/>
      <p:bold r:id="rId47"/>
      <p:italic r:id="rId48"/>
      <p:boldItalic r:id="rId49"/>
    </p:embeddedFont>
    <p:embeddedFont>
      <p:font typeface="DM Sans" pitchFamily="2" charset="0"/>
      <p:regular r:id="rId50"/>
      <p:bold r:id="rId51"/>
      <p:italic r:id="rId52"/>
      <p:boldItalic r:id="rId53"/>
    </p:embeddedFont>
    <p:embeddedFont>
      <p:font typeface="Helvetica Neue"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0" autoAdjust="0"/>
    <p:restoredTop sz="94605" autoAdjust="0"/>
  </p:normalViewPr>
  <p:slideViewPr>
    <p:cSldViewPr snapToGrid="0">
      <p:cViewPr varScale="1">
        <p:scale>
          <a:sx n="58" d="100"/>
          <a:sy n="58" d="100"/>
        </p:scale>
        <p:origin x="341" y="58"/>
      </p:cViewPr>
      <p:guideLst>
        <p:guide orient="horz" pos="2880"/>
        <p:guide pos="2160"/>
      </p:guideLst>
    </p:cSldViewPr>
  </p:slideViewPr>
  <p:outlineViewPr>
    <p:cViewPr>
      <p:scale>
        <a:sx n="33" d="100"/>
        <a:sy n="33" d="100"/>
      </p:scale>
      <p:origin x="0" y="-954"/>
    </p:cViewPr>
  </p:outlineViewPr>
  <p:notesTextViewPr>
    <p:cViewPr>
      <p:scale>
        <a:sx n="1" d="1"/>
        <a:sy n="1" d="1"/>
      </p:scale>
      <p:origin x="0" y="0"/>
    </p:cViewPr>
  </p:notesTextViewPr>
  <p:sorterViewPr>
    <p:cViewPr>
      <p:scale>
        <a:sx n="100" d="100"/>
        <a:sy n="100" d="100"/>
      </p:scale>
      <p:origin x="0" y="-30228"/>
    </p:cViewPr>
  </p:sorterViewPr>
  <p:notesViewPr>
    <p:cSldViewPr snapToGrid="0">
      <p:cViewPr varScale="1">
        <p:scale>
          <a:sx n="70" d="100"/>
          <a:sy n="70" d="100"/>
        </p:scale>
        <p:origin x="72" y="1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52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05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05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3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76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949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50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42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60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03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656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6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042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014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933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10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401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9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50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90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103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837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348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90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571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21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88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62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1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noProof="0">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de-DE" sz="1100" noProof="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noProof="0">
                <a:solidFill>
                  <a:schemeClr val="dk1"/>
                </a:solidFill>
                <a:latin typeface="Calibri"/>
                <a:ea typeface="Calibri"/>
                <a:cs typeface="Calibri"/>
                <a:sym typeface="Calibri"/>
              </a:rPr>
              <a:t>Rechtliche Beschreibung - Creative-Commons-Lizenzierung</a:t>
            </a:r>
            <a:r>
              <a:rPr lang="de-DE" sz="1100" b="0" i="0" noProof="0">
                <a:solidFill>
                  <a:schemeClr val="dk1"/>
                </a:solidFill>
                <a:latin typeface="DM Sans"/>
                <a:ea typeface="DM Sans"/>
                <a:cs typeface="DM Sans"/>
                <a:sym typeface="DM Sans"/>
              </a:rPr>
              <a:t>: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lang="de-DE" sz="1100" noProof="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noProof="0">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lang="de-DE" sz="1100" noProof="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noProof="0">
                <a:solidFill>
                  <a:schemeClr val="dk1"/>
                </a:solidFill>
                <a:latin typeface="Calibri"/>
                <a:ea typeface="Calibri"/>
                <a:cs typeface="Calibri"/>
                <a:sym typeface="Calibri"/>
              </a:rPr>
              <a:t>Rechtliche Beschreibung - Creative-Commons-Lizenzierung</a:t>
            </a:r>
            <a:r>
              <a:rPr lang="de-DE" sz="1100" b="0" i="0" noProof="0">
                <a:solidFill>
                  <a:schemeClr val="dk1"/>
                </a:solidFill>
                <a:latin typeface="DM Sans"/>
                <a:ea typeface="DM Sans"/>
                <a:cs typeface="DM Sans"/>
                <a:sym typeface="DM Sans"/>
              </a:rPr>
              <a:t>: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lang="de-DE" sz="1100" noProof="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List_of_fact-checking_websit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nfowars.com/posts/australia-admits-widespread-severe-adverse-reactions-from-covid-jab-already-making-compensation-payments/"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seecheck.org/index.php/2022/01/19/no-79000-severe-reactions-to-covid-19-vaccines-have-been-reported-in-australia/" TargetMode="External"/><Relationship Id="rId4" Type="http://schemas.openxmlformats.org/officeDocument/2006/relationships/hyperlink" Target="https://www.youtube.com/watch?v=BzUSjTsjcac"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and.org/research/projects/truth-decay/fighting-disinformation/search.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verywellmind.com/what-is-a-cognitive-bias-2794963#:~:text=Signs%20of%20Cognitive%20Bias&amp;text=Only%20paying%20attention%20to%20news,shares%20your%20opinions%20or%20beliefs" TargetMode="External"/><Relationship Id="rId7" Type="http://schemas.openxmlformats.org/officeDocument/2006/relationships/hyperlink" Target="https://firstdraftnews.org/long-form-article/understanding-information-disorde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firstdraftnews.org/articles/5-lessons-for-reporting-in-an-age-of-disinformation" TargetMode="External"/><Relationship Id="rId5" Type="http://schemas.openxmlformats.org/officeDocument/2006/relationships/hyperlink" Target="https://www.unhcr.org/innovation/wp-content/uploads/2022/02/Factsheet-4.pdf" TargetMode="External"/><Relationship Id="rId4" Type="http://schemas.openxmlformats.org/officeDocument/2006/relationships/hyperlink" Target="https://chat.openai.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3348000" y="4672448"/>
            <a:ext cx="11592000" cy="1446509"/>
          </a:xfrm>
          <a:prstGeom prst="rect">
            <a:avLst/>
          </a:prstGeom>
          <a:noFill/>
          <a:ln>
            <a:noFill/>
          </a:ln>
        </p:spPr>
        <p:txBody>
          <a:bodyPr spcFirstLastPara="1" wrap="square" lIns="91425" tIns="45700" rIns="91425" bIns="45700" anchor="t" anchorCtr="0">
            <a:spAutoFit/>
          </a:bodyPr>
          <a:lstStyle/>
          <a:p>
            <a:pPr lvl="0" algn="ctr">
              <a:buClr>
                <a:srgbClr val="4D94B7"/>
              </a:buClr>
              <a:buSzPts val="3600"/>
            </a:pPr>
            <a:r>
              <a:rPr lang="de-DE" sz="4400" b="1" dirty="0">
                <a:solidFill>
                  <a:schemeClr val="tx1"/>
                </a:solidFill>
                <a:latin typeface="+mn-lt"/>
                <a:ea typeface="Helvetica Neue"/>
                <a:cs typeface="Helvetica Neue"/>
                <a:sym typeface="Helvetica Neue"/>
              </a:rPr>
              <a:t>Navigieren in der Welt der Desinformation</a:t>
            </a:r>
            <a:endParaRPr lang="de-DE"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de-DE" sz="1800" b="1" dirty="0">
                <a:solidFill>
                  <a:srgbClr val="00CCFF"/>
                </a:solidFill>
              </a:rPr>
              <a:t>www.digital-boomer.eu</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3204000" y="5762998"/>
            <a:ext cx="118800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000" dirty="0">
                <a:solidFill>
                  <a:schemeClr val="tx1"/>
                </a:solidFill>
                <a:latin typeface="Arial" pitchFamily="34" charset="0"/>
                <a:ea typeface="Helvetica Neue"/>
                <a:cs typeface="Arial" pitchFamily="34" charset="0"/>
                <a:sym typeface="Helvetica Neue"/>
              </a:rPr>
              <a:t>Zur Verfügung gestellt von: University </a:t>
            </a:r>
            <a:r>
              <a:rPr lang="de-DE" sz="4000" dirty="0" err="1">
                <a:solidFill>
                  <a:schemeClr val="tx1"/>
                </a:solidFill>
                <a:latin typeface="Arial" pitchFamily="34" charset="0"/>
                <a:ea typeface="Helvetica Neue"/>
                <a:cs typeface="Arial" pitchFamily="34" charset="0"/>
                <a:sym typeface="Helvetica Neue"/>
              </a:rPr>
              <a:t>of</a:t>
            </a:r>
            <a:r>
              <a:rPr lang="de-DE" sz="4000" dirty="0">
                <a:solidFill>
                  <a:schemeClr val="tx1"/>
                </a:solidFill>
                <a:latin typeface="Arial" pitchFamily="34" charset="0"/>
                <a:ea typeface="Helvetica Neue"/>
                <a:cs typeface="Arial" pitchFamily="34" charset="0"/>
                <a:sym typeface="Helvetica Neue"/>
              </a:rPr>
              <a:t> Dubrovnik</a:t>
            </a:r>
            <a:endParaRPr lang="de-DE"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ea typeface="Helvetica Neue"/>
                <a:cs typeface="Helvetica Neue"/>
                <a:sym typeface="Helvetica Neue"/>
              </a:rPr>
              <a:t>1.</a:t>
            </a:r>
            <a:r>
              <a:rPr lang="de-DE" sz="4800" b="1">
                <a:solidFill>
                  <a:schemeClr val="tx1"/>
                </a:solidFill>
                <a:latin typeface="+mn-lt"/>
                <a:ea typeface="Helvetica Neue"/>
                <a:cs typeface="Helvetica Neue"/>
                <a:sym typeface="Helvetica Neue"/>
              </a:rPr>
              <a:t>2.3. </a:t>
            </a:r>
            <a:r>
              <a:rPr lang="de-DE" sz="4800" b="1">
                <a:solidFill>
                  <a:schemeClr val="tx1"/>
                </a:solidFill>
                <a:ea typeface="Helvetica Neue"/>
                <a:cs typeface="Helvetica Neue"/>
                <a:sym typeface="Helvetica Neue"/>
              </a:rPr>
              <a:t>Arten von Desinformation </a:t>
            </a:r>
            <a:endParaRPr lang="de-DE">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de-DE" sz="2800" b="1">
                <a:solidFill>
                  <a:srgbClr val="00CCFF"/>
                </a:solidFill>
              </a:rPr>
              <a:t>Gefälschter Inhalt</a:t>
            </a:r>
            <a:endParaRPr lang="de-DE">
              <a:solidFill>
                <a:srgbClr val="00CCFF"/>
              </a:solidFill>
              <a:latin typeface="+mn-lt"/>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de-DE"/>
              <a:t>Quelle: https://www.jutarnji.hr/vijesti/hrvatska/mrezama-se-siri-lazna-vijest-ne-capakov-sin-nije-zavrsio-u-bolnici-i-jutarnji-to-nikad-nije-objavio-15121369</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71948" y="2816789"/>
            <a:ext cx="5839097" cy="5461273"/>
          </a:xfrm>
          <a:prstGeom prst="rect">
            <a:avLst/>
          </a:prstGeom>
        </p:spPr>
      </p:pic>
      <p:sp>
        <p:nvSpPr>
          <p:cNvPr id="11" name="Google Shape;120;p6"/>
          <p:cNvSpPr txBox="1"/>
          <p:nvPr/>
        </p:nvSpPr>
        <p:spPr>
          <a:xfrm>
            <a:off x="1295399" y="4024780"/>
            <a:ext cx="6404113" cy="2800726"/>
          </a:xfrm>
          <a:prstGeom prst="rect">
            <a:avLst/>
          </a:prstGeom>
          <a:noFill/>
          <a:ln>
            <a:noFill/>
          </a:ln>
        </p:spPr>
        <p:txBody>
          <a:bodyPr spcFirstLastPara="1" wrap="square" lIns="91425" tIns="45700" rIns="91425" bIns="45700" anchor="t" anchorCtr="0">
            <a:spAutoFit/>
          </a:bodyPr>
          <a:lstStyle/>
          <a:p>
            <a:pPr lvl="0"/>
            <a:r>
              <a:rPr lang="de-DE" sz="2200">
                <a:latin typeface="+mn-lt"/>
              </a:rPr>
              <a:t>Die führende kroatische Zeitung: Jutarnji list veröffentlichte angeblich die Falschmeldung, dass der Sohn des HZJZ-Direktors Krunoslav Capak nach einer Impfung ins Krankenhaus eingeliefert wurde. Die ursprüngliche Schlagzeile wurde geändert, um eine irreführende Darstellung zu schaffen, und einer zuverlässigen Quelle zugeschrieben.</a:t>
            </a:r>
          </a:p>
        </p:txBody>
      </p:sp>
    </p:spTree>
    <p:extLst>
      <p:ext uri="{BB962C8B-B14F-4D97-AF65-F5344CB8AC3E}">
        <p14:creationId xmlns:p14="http://schemas.microsoft.com/office/powerpoint/2010/main" val="390187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ea typeface="Helvetica Neue"/>
                <a:cs typeface="Helvetica Neue"/>
                <a:sym typeface="Helvetica Neue"/>
              </a:rPr>
              <a:t>1.</a:t>
            </a:r>
            <a:r>
              <a:rPr lang="de-DE" sz="4800" b="1">
                <a:solidFill>
                  <a:schemeClr val="tx1"/>
                </a:solidFill>
                <a:latin typeface="+mn-lt"/>
                <a:ea typeface="Helvetica Neue"/>
                <a:cs typeface="Helvetica Neue"/>
                <a:sym typeface="Helvetica Neue"/>
              </a:rPr>
              <a:t>2.4. </a:t>
            </a:r>
            <a:r>
              <a:rPr lang="de-DE" sz="4800" b="1">
                <a:solidFill>
                  <a:schemeClr val="tx1"/>
                </a:solidFill>
                <a:ea typeface="Helvetica Neue"/>
                <a:cs typeface="Helvetica Neue"/>
                <a:sym typeface="Helvetica Neue"/>
              </a:rPr>
              <a:t>Arten von Desinformation </a:t>
            </a:r>
            <a:endParaRPr lang="de-DE">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de-DE" sz="2800" b="1">
                <a:solidFill>
                  <a:srgbClr val="00CCFF"/>
                </a:solidFill>
              </a:rPr>
              <a:t>Falscher Kontext</a:t>
            </a:r>
            <a:endParaRPr lang="de-DE">
              <a:solidFill>
                <a:srgbClr val="00CCFF"/>
              </a:solidFill>
              <a:latin typeface="+mn-lt"/>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de-DE"/>
              <a:t>Quelle: https://www.24sata.hr/news/navijacku-povorku-iz-graza-je-objavila-kao-korona-prosvjed-milas-zasto-sto-imate-od-toga-797784</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7953" y="3232267"/>
            <a:ext cx="5734595" cy="5000838"/>
          </a:xfrm>
          <a:prstGeom prst="rect">
            <a:avLst/>
          </a:prstGeom>
        </p:spPr>
      </p:pic>
      <p:sp>
        <p:nvSpPr>
          <p:cNvPr id="3" name="Rectangle 2"/>
          <p:cNvSpPr/>
          <p:nvPr/>
        </p:nvSpPr>
        <p:spPr>
          <a:xfrm>
            <a:off x="1332000" y="4072713"/>
            <a:ext cx="5512937" cy="2462213"/>
          </a:xfrm>
          <a:prstGeom prst="rect">
            <a:avLst/>
          </a:prstGeom>
        </p:spPr>
        <p:txBody>
          <a:bodyPr wrap="square">
            <a:spAutoFit/>
          </a:bodyPr>
          <a:lstStyle/>
          <a:p>
            <a:r>
              <a:rPr lang="de-DE" sz="2200"/>
              <a:t>Das Foto zeigt 6.000 Fans von Borussia Mönchengladbach beim Spiel gegen Wolfsburg in der Merkur Arena in Graz, Österreich und wurde auf Facebook als angeblicher Protest gegen die Covid 19 Maßnahmen in Graz, Österreich, veröffentlicht.</a:t>
            </a:r>
          </a:p>
        </p:txBody>
      </p:sp>
    </p:spTree>
    <p:extLst>
      <p:ext uri="{BB962C8B-B14F-4D97-AF65-F5344CB8AC3E}">
        <p14:creationId xmlns:p14="http://schemas.microsoft.com/office/powerpoint/2010/main" val="64867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1.2.5. </a:t>
            </a:r>
            <a:r>
              <a:rPr lang="de-DE" sz="4800" b="1">
                <a:solidFill>
                  <a:schemeClr val="tx1"/>
                </a:solidFill>
                <a:ea typeface="Helvetica Neue"/>
                <a:cs typeface="Helvetica Neue"/>
                <a:sym typeface="Helvetica Neue"/>
              </a:rPr>
              <a:t>Arten von Desinformation </a:t>
            </a:r>
            <a:endParaRPr lang="de-DE">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de-DE" sz="2800" b="1">
                <a:solidFill>
                  <a:srgbClr val="00CCFF"/>
                </a:solidFill>
              </a:rPr>
              <a:t>Satire und Parodie</a:t>
            </a:r>
            <a:endParaRPr lang="de-DE">
              <a:solidFill>
                <a:srgbClr val="00CCFF"/>
              </a:solidFill>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de-DE"/>
              <a:t>Quelle: https://www.theonion.com/dalai-lama-announces-next-life-to-be-his-last-before-re-1826007993</a:t>
            </a:r>
          </a:p>
        </p:txBody>
      </p:sp>
      <p:sp>
        <p:nvSpPr>
          <p:cNvPr id="3" name="Rectangle 2"/>
          <p:cNvSpPr/>
          <p:nvPr/>
        </p:nvSpPr>
        <p:spPr>
          <a:xfrm>
            <a:off x="1332000" y="4072713"/>
            <a:ext cx="5512937" cy="2123658"/>
          </a:xfrm>
          <a:prstGeom prst="rect">
            <a:avLst/>
          </a:prstGeom>
        </p:spPr>
        <p:txBody>
          <a:bodyPr wrap="square">
            <a:spAutoFit/>
          </a:bodyPr>
          <a:lstStyle/>
          <a:p>
            <a:r>
              <a:rPr lang="de-DE" sz="2200" dirty="0"/>
              <a:t>Das Satiremagazin The </a:t>
            </a:r>
            <a:r>
              <a:rPr lang="de-DE" sz="2200" dirty="0" err="1"/>
              <a:t>Onion</a:t>
            </a:r>
            <a:r>
              <a:rPr lang="de-DE" sz="2200" dirty="0"/>
              <a:t> veröffentlichte einen Witz, wonach der Dalai Lama plant, sich nach einem weiteren Leben zurückzuziehen. Viele Leser*innen hielten dies für eine korrekte Information.</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89246" y="3390900"/>
            <a:ext cx="6591132" cy="4728754"/>
          </a:xfrm>
          <a:prstGeom prst="rect">
            <a:avLst/>
          </a:prstGeom>
        </p:spPr>
      </p:pic>
    </p:spTree>
    <p:extLst>
      <p:ext uri="{BB962C8B-B14F-4D97-AF65-F5344CB8AC3E}">
        <p14:creationId xmlns:p14="http://schemas.microsoft.com/office/powerpoint/2010/main" val="376567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1.3.6. </a:t>
            </a:r>
            <a:r>
              <a:rPr lang="de-DE" sz="4800" b="1" dirty="0">
                <a:solidFill>
                  <a:schemeClr val="tx1"/>
                </a:solidFill>
                <a:ea typeface="Helvetica Neue"/>
                <a:cs typeface="Helvetica Neue"/>
                <a:sym typeface="Helvetica Neue"/>
              </a:rPr>
              <a:t>Arten von Desinformation </a:t>
            </a:r>
            <a:endParaRPr lang="de-DE"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de-DE" sz="2800" b="1" dirty="0">
                <a:solidFill>
                  <a:srgbClr val="00CCFF"/>
                </a:solidFill>
              </a:rPr>
              <a:t>Falsche Verbindungen</a:t>
            </a:r>
            <a:endParaRPr lang="de-DE" dirty="0">
              <a:solidFill>
                <a:srgbClr val="00CCFF"/>
              </a:solidFill>
            </a:endParaRPr>
          </a:p>
        </p:txBody>
      </p:sp>
      <p:sp>
        <p:nvSpPr>
          <p:cNvPr id="4" name="TextBox 3"/>
          <p:cNvSpPr txBox="1"/>
          <p:nvPr/>
        </p:nvSpPr>
        <p:spPr>
          <a:xfrm>
            <a:off x="9287691" y="8451669"/>
            <a:ext cx="7807613" cy="307777"/>
          </a:xfrm>
          <a:prstGeom prst="rect">
            <a:avLst/>
          </a:prstGeom>
          <a:noFill/>
        </p:spPr>
        <p:txBody>
          <a:bodyPr wrap="square" rtlCol="0">
            <a:spAutoFit/>
          </a:bodyPr>
          <a:lstStyle/>
          <a:p>
            <a:r>
              <a:rPr lang="de-DE" dirty="0"/>
              <a:t>Quelle: https://ethicalmediatraining.eu/training/activities/media-disinformation/</a:t>
            </a:r>
          </a:p>
        </p:txBody>
      </p:sp>
      <p:sp>
        <p:nvSpPr>
          <p:cNvPr id="3" name="Rectangle 2"/>
          <p:cNvSpPr/>
          <p:nvPr/>
        </p:nvSpPr>
        <p:spPr>
          <a:xfrm>
            <a:off x="1332000" y="4072713"/>
            <a:ext cx="5512937" cy="461665"/>
          </a:xfrm>
          <a:prstGeom prst="rect">
            <a:avLst/>
          </a:prstGeom>
        </p:spPr>
        <p:txBody>
          <a:bodyPr wrap="square">
            <a:spAutoFit/>
          </a:bodyPr>
          <a:lstStyle/>
          <a:p>
            <a:endParaRPr lang="de-DE" sz="2400" dirty="0"/>
          </a:p>
        </p:txBody>
      </p:sp>
      <p:pic>
        <p:nvPicPr>
          <p:cNvPr id="3074" name="Picture 2" descr="http://ethicalmediatraining.eu/wp-content/uploads/2019/07/clickbate-300x2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87404" y="3611190"/>
            <a:ext cx="5814150" cy="42055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4072712"/>
            <a:ext cx="6137366" cy="2123658"/>
          </a:xfrm>
          <a:prstGeom prst="rect">
            <a:avLst/>
          </a:prstGeom>
        </p:spPr>
        <p:txBody>
          <a:bodyPr wrap="square">
            <a:spAutoFit/>
          </a:bodyPr>
          <a:lstStyle/>
          <a:p>
            <a:r>
              <a:rPr lang="de-DE" sz="2200" dirty="0"/>
              <a:t>Die Überschrift war überbetont oder irreführend, um eine Person zum Klicken auf einen Link zu verleiten. Sobald der Link angeklickt wird, wird der/die Nutzer*in auf eine andere Website umgeleitet, die zahlreiche Werbung und manchmal auch bösartige Inhalte enthält.</a:t>
            </a:r>
          </a:p>
        </p:txBody>
      </p:sp>
    </p:spTree>
    <p:extLst>
      <p:ext uri="{BB962C8B-B14F-4D97-AF65-F5344CB8AC3E}">
        <p14:creationId xmlns:p14="http://schemas.microsoft.com/office/powerpoint/2010/main" val="242168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1.3. </a:t>
            </a:r>
            <a:r>
              <a:rPr lang="de-DE" sz="4800" b="1">
                <a:solidFill>
                  <a:schemeClr val="tx1"/>
                </a:solidFill>
                <a:ea typeface="Helvetica Neue"/>
                <a:cs typeface="Helvetica Neue"/>
                <a:sym typeface="Helvetica Neue"/>
              </a:rPr>
              <a:t>Cheapfakes &amp; Deepfakes</a:t>
            </a:r>
            <a:endParaRPr lang="de-DE">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de-DE" sz="2400"/>
          </a:p>
        </p:txBody>
      </p:sp>
      <p:sp>
        <p:nvSpPr>
          <p:cNvPr id="2" name="Rectangle 1"/>
          <p:cNvSpPr/>
          <p:nvPr/>
        </p:nvSpPr>
        <p:spPr>
          <a:xfrm>
            <a:off x="1332000" y="3294683"/>
            <a:ext cx="6137366" cy="4493538"/>
          </a:xfrm>
          <a:prstGeom prst="rect">
            <a:avLst/>
          </a:prstGeom>
        </p:spPr>
        <p:txBody>
          <a:bodyPr wrap="square">
            <a:spAutoFit/>
          </a:bodyPr>
          <a:lstStyle/>
          <a:p>
            <a:r>
              <a:rPr lang="de-DE" sz="2200" b="1" dirty="0" err="1"/>
              <a:t>Cheapfakes</a:t>
            </a:r>
            <a:r>
              <a:rPr lang="de-DE" sz="2200" b="1" dirty="0"/>
              <a:t> </a:t>
            </a:r>
            <a:r>
              <a:rPr lang="de-DE" sz="2200" dirty="0"/>
              <a:t>beziehen sich auf manipulierte oder bearbeitete Medien, die relativ einfach und kostengünstig zu erstellen sind. In der Regel handelt es sich dabei um einfache Änderungen an Bildern oder Videos, wie das Hinzufügen oder Entfernen von Elementen, das Ändern des Kontexts oder die Anwendung einfacher Filter. </a:t>
            </a:r>
            <a:br>
              <a:rPr lang="de-DE" sz="2200" dirty="0"/>
            </a:br>
            <a:endParaRPr lang="de-DE" sz="2200" dirty="0"/>
          </a:p>
          <a:p>
            <a:r>
              <a:rPr lang="de-DE" sz="2200" b="1" dirty="0"/>
              <a:t>Bei Deepfakes handelt es sich </a:t>
            </a:r>
            <a:r>
              <a:rPr lang="de-DE" sz="2200" dirty="0"/>
              <a:t>um hochgradig realistische und ausgefeilte manipulierte Medien, die mithilfe von Deep-Learning-Algorithmen und Techniken der künstlichen Intelligenz (KI) erstellt werden. </a:t>
            </a:r>
          </a:p>
        </p:txBody>
      </p:sp>
      <p:pic>
        <p:nvPicPr>
          <p:cNvPr id="5" name="Picture 4"/>
          <p:cNvPicPr>
            <a:picLocks noChangeAspect="1"/>
          </p:cNvPicPr>
          <p:nvPr/>
        </p:nvPicPr>
        <p:blipFill>
          <a:blip r:embed="rId3"/>
          <a:stretch>
            <a:fillRect/>
          </a:stretch>
        </p:blipFill>
        <p:spPr>
          <a:xfrm>
            <a:off x="10213164" y="3424119"/>
            <a:ext cx="4572000" cy="4495800"/>
          </a:xfrm>
          <a:prstGeom prst="rect">
            <a:avLst/>
          </a:prstGeom>
        </p:spPr>
      </p:pic>
      <p:sp>
        <p:nvSpPr>
          <p:cNvPr id="6" name="TextBox 5"/>
          <p:cNvSpPr txBox="1"/>
          <p:nvPr/>
        </p:nvSpPr>
        <p:spPr>
          <a:xfrm>
            <a:off x="11348047" y="7511221"/>
            <a:ext cx="2164375" cy="307777"/>
          </a:xfrm>
          <a:prstGeom prst="rect">
            <a:avLst/>
          </a:prstGeom>
          <a:noFill/>
        </p:spPr>
        <p:txBody>
          <a:bodyPr wrap="none" rtlCol="0">
            <a:spAutoFit/>
          </a:bodyPr>
          <a:lstStyle/>
          <a:p>
            <a:r>
              <a:rPr lang="de-DE" b="1">
                <a:solidFill>
                  <a:schemeClr val="bg1"/>
                </a:solidFill>
              </a:rPr>
              <a:t>Deepfake mit Ai erstellt</a:t>
            </a:r>
          </a:p>
        </p:txBody>
      </p:sp>
    </p:spTree>
    <p:extLst>
      <p:ext uri="{BB962C8B-B14F-4D97-AF65-F5344CB8AC3E}">
        <p14:creationId xmlns:p14="http://schemas.microsoft.com/office/powerpoint/2010/main" val="234943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4472000" cy="1569620"/>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1.3.1.  Beispiel für </a:t>
            </a:r>
            <a:r>
              <a:rPr lang="de-DE" sz="4800" b="1" dirty="0">
                <a:solidFill>
                  <a:schemeClr val="tx1"/>
                </a:solidFill>
                <a:ea typeface="Helvetica Neue"/>
                <a:cs typeface="Helvetica Neue"/>
                <a:sym typeface="Helvetica Neue"/>
              </a:rPr>
              <a:t>billige Fälschungen</a:t>
            </a:r>
          </a:p>
        </p:txBody>
      </p:sp>
      <p:sp>
        <p:nvSpPr>
          <p:cNvPr id="3" name="Rectangle 2"/>
          <p:cNvSpPr/>
          <p:nvPr/>
        </p:nvSpPr>
        <p:spPr>
          <a:xfrm>
            <a:off x="1332000" y="4072713"/>
            <a:ext cx="5512937" cy="461665"/>
          </a:xfrm>
          <a:prstGeom prst="rect">
            <a:avLst/>
          </a:prstGeom>
        </p:spPr>
        <p:txBody>
          <a:bodyPr wrap="square">
            <a:spAutoFit/>
          </a:bodyPr>
          <a:lstStyle/>
          <a:p>
            <a:endParaRPr lang="de-DE" sz="2400"/>
          </a:p>
        </p:txBody>
      </p:sp>
      <p:pic>
        <p:nvPicPr>
          <p:cNvPr id="4" name="Picture 1">
            <a:extLst>
              <a:ext uri="{FF2B5EF4-FFF2-40B4-BE49-F238E27FC236}">
                <a16:creationId xmlns:a16="http://schemas.microsoft.com/office/drawing/2014/main" id="{AD784B21-589B-BCEC-C4DA-69713036830D}"/>
              </a:ext>
            </a:extLst>
          </p:cNvPr>
          <p:cNvPicPr>
            <a:picLocks noChangeAspect="1"/>
          </p:cNvPicPr>
          <p:nvPr/>
        </p:nvPicPr>
        <p:blipFill>
          <a:blip r:embed="rId3"/>
          <a:stretch>
            <a:fillRect/>
          </a:stretch>
        </p:blipFill>
        <p:spPr>
          <a:xfrm>
            <a:off x="1982749" y="3440460"/>
            <a:ext cx="9724375" cy="2847297"/>
          </a:xfrm>
          <a:prstGeom prst="rect">
            <a:avLst/>
          </a:prstGeom>
        </p:spPr>
      </p:pic>
      <p:sp>
        <p:nvSpPr>
          <p:cNvPr id="7" name="Rectangle 2">
            <a:extLst>
              <a:ext uri="{FF2B5EF4-FFF2-40B4-BE49-F238E27FC236}">
                <a16:creationId xmlns:a16="http://schemas.microsoft.com/office/drawing/2014/main" id="{1F2AA156-AD0E-AA64-A1B5-9C9B1A563086}"/>
              </a:ext>
            </a:extLst>
          </p:cNvPr>
          <p:cNvSpPr/>
          <p:nvPr/>
        </p:nvSpPr>
        <p:spPr>
          <a:xfrm>
            <a:off x="1878246" y="6418391"/>
            <a:ext cx="7909538" cy="307777"/>
          </a:xfrm>
          <a:prstGeom prst="rect">
            <a:avLst/>
          </a:prstGeom>
        </p:spPr>
        <p:txBody>
          <a:bodyPr wrap="none">
            <a:spAutoFit/>
          </a:bodyPr>
          <a:lstStyle/>
          <a:p>
            <a:r>
              <a:rPr lang="de-DE"/>
              <a:t>Quelle: https://en.ejo.ch/ethics-quality/the-cheapfake-photo-trend-fuelling-dangerous-propaganda</a:t>
            </a:r>
          </a:p>
        </p:txBody>
      </p:sp>
      <p:pic>
        <p:nvPicPr>
          <p:cNvPr id="8" name="Picture 3">
            <a:extLst>
              <a:ext uri="{FF2B5EF4-FFF2-40B4-BE49-F238E27FC236}">
                <a16:creationId xmlns:a16="http://schemas.microsoft.com/office/drawing/2014/main" id="{507263D9-1481-BBC7-C3EA-8BEA4E26B7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96920" y="3440460"/>
            <a:ext cx="4418520" cy="4728755"/>
          </a:xfrm>
          <a:prstGeom prst="rect">
            <a:avLst/>
          </a:prstGeom>
        </p:spPr>
      </p:pic>
      <p:sp>
        <p:nvSpPr>
          <p:cNvPr id="9" name="Rectangle 4">
            <a:extLst>
              <a:ext uri="{FF2B5EF4-FFF2-40B4-BE49-F238E27FC236}">
                <a16:creationId xmlns:a16="http://schemas.microsoft.com/office/drawing/2014/main" id="{195DBBDD-55A2-0030-F71C-EE71F3113226}"/>
              </a:ext>
            </a:extLst>
          </p:cNvPr>
          <p:cNvSpPr/>
          <p:nvPr/>
        </p:nvSpPr>
        <p:spPr>
          <a:xfrm>
            <a:off x="1982749" y="7156537"/>
            <a:ext cx="9144000" cy="1785104"/>
          </a:xfrm>
          <a:prstGeom prst="rect">
            <a:avLst/>
          </a:prstGeom>
        </p:spPr>
        <p:txBody>
          <a:bodyPr>
            <a:spAutoFit/>
          </a:bodyPr>
          <a:lstStyle/>
          <a:p>
            <a:r>
              <a:rPr lang="de-DE" sz="2200" dirty="0"/>
              <a:t>Ein Reuters-Foto von 1999, das eine albanische Frau zeigt, die versucht, nach Nordmazedonien einzureisen, wurde später verändert. Das manipulierte Bild, das als Propaganda verbreitet wurde, stellt die Frau fälschlicherweise als serbisches Opfer eines Bombenangriffs dar (NATO), wie die russische Botschaft auf Twitter mitteilte.</a:t>
            </a:r>
          </a:p>
        </p:txBody>
      </p:sp>
    </p:spTree>
    <p:extLst>
      <p:ext uri="{BB962C8B-B14F-4D97-AF65-F5344CB8AC3E}">
        <p14:creationId xmlns:p14="http://schemas.microsoft.com/office/powerpoint/2010/main" val="117717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1.4. </a:t>
            </a:r>
            <a:r>
              <a:rPr lang="de-DE" sz="4800" b="1">
                <a:solidFill>
                  <a:schemeClr val="tx1"/>
                </a:solidFill>
                <a:ea typeface="Helvetica Neue"/>
                <a:cs typeface="Helvetica Neue"/>
                <a:sym typeface="Helvetica Neue"/>
              </a:rPr>
              <a:t>Verschwörungstheorien</a:t>
            </a:r>
            <a:endParaRPr lang="de-DE">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de-DE" sz="2400"/>
          </a:p>
        </p:txBody>
      </p:sp>
      <p:sp>
        <p:nvSpPr>
          <p:cNvPr id="2" name="Rectangle 1"/>
          <p:cNvSpPr/>
          <p:nvPr/>
        </p:nvSpPr>
        <p:spPr>
          <a:xfrm>
            <a:off x="1332000" y="3255494"/>
            <a:ext cx="8462554" cy="5170646"/>
          </a:xfrm>
          <a:prstGeom prst="rect">
            <a:avLst/>
          </a:prstGeom>
        </p:spPr>
        <p:txBody>
          <a:bodyPr wrap="square">
            <a:spAutoFit/>
          </a:bodyPr>
          <a:lstStyle/>
          <a:p>
            <a:r>
              <a:rPr lang="de-DE" sz="2200" b="1" dirty="0"/>
              <a:t>Verschwörungstheorien </a:t>
            </a:r>
            <a:r>
              <a:rPr lang="de-DE" sz="2200" dirty="0"/>
              <a:t>sind Erklärungen oder Überzeugungen, die von einem geheimen, oft ruchlosen Komplott einer Gruppe von Personen oder Organisationen ausgehen, um Ereignisse zu manipulieren oder bestimmte Ergebnisse zu kontrollieren. Diese Theorien beinhalten in der Regel Behauptungen über versteckte Pläne, Vertuschung und geheime Absprachen zwischen mächtigen Personen. Verschwörungstheorien haben oft keine glaubwürdigen Beweise und beruhen auf Spekulationen, Fehlinterpretationen oder der Erfindung von Fakten. Sie können ein breites Spektrum von Themen abdecken, von Politik und Regierung bis hin zu Gesundheit, Wissenschaft und Popkultur. Verschwörungstheorien können erhebliche soziale und psychologische Auswirkungen haben, die öffentliche Meinung beeinflussen, Misstrauen fördern und manchmal zu schädlichen Handlungen führen.</a:t>
            </a:r>
          </a:p>
        </p:txBody>
      </p:sp>
      <p:graphicFrame>
        <p:nvGraphicFramePr>
          <p:cNvPr id="4" name="Table 3"/>
          <p:cNvGraphicFramePr>
            <a:graphicFrameLocks noGrp="1"/>
          </p:cNvGraphicFramePr>
          <p:nvPr>
            <p:extLst>
              <p:ext uri="{D42A27DB-BD31-4B8C-83A1-F6EECF244321}">
                <p14:modId xmlns:p14="http://schemas.microsoft.com/office/powerpoint/2010/main" val="1505801964"/>
              </p:ext>
            </p:extLst>
          </p:nvPr>
        </p:nvGraphicFramePr>
        <p:xfrm>
          <a:off x="9794555" y="3384000"/>
          <a:ext cx="8208000" cy="5760720"/>
        </p:xfrm>
        <a:graphic>
          <a:graphicData uri="http://schemas.openxmlformats.org/drawingml/2006/table">
            <a:tbl>
              <a:tblPr/>
              <a:tblGrid>
                <a:gridCol w="2700000">
                  <a:extLst>
                    <a:ext uri="{9D8B030D-6E8A-4147-A177-3AD203B41FA5}">
                      <a16:colId xmlns:a16="http://schemas.microsoft.com/office/drawing/2014/main" val="903899393"/>
                    </a:ext>
                  </a:extLst>
                </a:gridCol>
                <a:gridCol w="5508000">
                  <a:extLst>
                    <a:ext uri="{9D8B030D-6E8A-4147-A177-3AD203B41FA5}">
                      <a16:colId xmlns:a16="http://schemas.microsoft.com/office/drawing/2014/main" val="62657877"/>
                    </a:ext>
                  </a:extLst>
                </a:gridCol>
              </a:tblGrid>
              <a:tr h="0">
                <a:tc>
                  <a:txBody>
                    <a:bodyPr/>
                    <a:lstStyle/>
                    <a:p>
                      <a:pPr fontAlgn="b"/>
                      <a:r>
                        <a:rPr lang="en-US" sz="1800" b="1" dirty="0" err="1">
                          <a:effectLst/>
                        </a:rPr>
                        <a:t>Verschwörungstheorie</a:t>
                      </a:r>
                      <a:endParaRPr lang="en-US" sz="1800" b="1" dirty="0">
                        <a:effectLst/>
                      </a:endParaRP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1800" b="1">
                          <a:effectLst/>
                        </a:rPr>
                        <a:t>Beschreibung</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353190500"/>
                  </a:ext>
                </a:extLst>
              </a:tr>
              <a:tr h="0">
                <a:tc>
                  <a:txBody>
                    <a:bodyPr/>
                    <a:lstStyle/>
                    <a:p>
                      <a:pPr fontAlgn="base"/>
                      <a:r>
                        <a:rPr lang="en-US" sz="1800" b="1" dirty="0">
                          <a:solidFill>
                            <a:schemeClr val="bg2"/>
                          </a:solidFill>
                          <a:effectLst/>
                        </a:rPr>
                        <a:t>9/11 Inside Job</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dirty="0" err="1">
                          <a:effectLst/>
                        </a:rPr>
                        <a:t>Behauptungen</a:t>
                      </a:r>
                      <a:r>
                        <a:rPr lang="en-US" sz="1800" dirty="0">
                          <a:effectLst/>
                        </a:rPr>
                        <a:t>, </a:t>
                      </a:r>
                      <a:r>
                        <a:rPr lang="en-US" sz="1800" dirty="0" err="1">
                          <a:effectLst/>
                        </a:rPr>
                        <a:t>dass</a:t>
                      </a:r>
                      <a:r>
                        <a:rPr lang="en-US" sz="1800" dirty="0">
                          <a:effectLst/>
                        </a:rPr>
                        <a:t> die </a:t>
                      </a:r>
                      <a:r>
                        <a:rPr lang="en-US" sz="1800" dirty="0" err="1">
                          <a:effectLst/>
                        </a:rPr>
                        <a:t>Anschläge</a:t>
                      </a:r>
                      <a:r>
                        <a:rPr lang="en-US" sz="1800" dirty="0">
                          <a:effectLst/>
                        </a:rPr>
                        <a:t> </a:t>
                      </a:r>
                      <a:r>
                        <a:rPr lang="en-US" sz="1800" dirty="0" err="1">
                          <a:effectLst/>
                        </a:rPr>
                        <a:t>vom</a:t>
                      </a:r>
                      <a:r>
                        <a:rPr lang="en-US" sz="1800" dirty="0">
                          <a:effectLst/>
                        </a:rPr>
                        <a:t> 11. September in den </a:t>
                      </a:r>
                      <a:r>
                        <a:rPr lang="en-US" sz="1800" dirty="0" err="1">
                          <a:effectLst/>
                        </a:rPr>
                        <a:t>Vereinigten</a:t>
                      </a:r>
                      <a:r>
                        <a:rPr lang="en-US" sz="1800" dirty="0">
                          <a:effectLst/>
                        </a:rPr>
                        <a:t> </a:t>
                      </a:r>
                      <a:r>
                        <a:rPr lang="en-US" sz="1800" dirty="0" err="1">
                          <a:effectLst/>
                        </a:rPr>
                        <a:t>Staaten</a:t>
                      </a:r>
                      <a:r>
                        <a:rPr lang="en-US" sz="1800" dirty="0">
                          <a:effectLst/>
                        </a:rPr>
                        <a:t> von der </a:t>
                      </a:r>
                      <a:r>
                        <a:rPr lang="en-US" sz="1800" dirty="0" err="1">
                          <a:effectLst/>
                        </a:rPr>
                        <a:t>Regierung</a:t>
                      </a:r>
                      <a:r>
                        <a:rPr lang="en-US" sz="1800" dirty="0">
                          <a:effectLst/>
                        </a:rPr>
                        <a:t> </a:t>
                      </a:r>
                      <a:r>
                        <a:rPr lang="en-US" sz="1800" dirty="0" err="1">
                          <a:effectLst/>
                        </a:rPr>
                        <a:t>inszeniert</a:t>
                      </a:r>
                      <a:r>
                        <a:rPr lang="en-US" sz="1800" dirty="0">
                          <a:effectLst/>
                        </a:rPr>
                        <a:t> </a:t>
                      </a:r>
                      <a:r>
                        <a:rPr lang="en-US" sz="1800" dirty="0" err="1">
                          <a:effectLst/>
                        </a:rPr>
                        <a:t>wurden</a:t>
                      </a:r>
                      <a:r>
                        <a:rPr lang="en-US" sz="1800" dirty="0">
                          <a:effectLst/>
                        </a:rPr>
                        <a:t>, um </a:t>
                      </a:r>
                      <a:r>
                        <a:rPr lang="en-US" sz="1800" dirty="0" err="1">
                          <a:effectLst/>
                        </a:rPr>
                        <a:t>politische</a:t>
                      </a:r>
                      <a:r>
                        <a:rPr lang="en-US" sz="1800" dirty="0">
                          <a:effectLst/>
                        </a:rPr>
                        <a:t> </a:t>
                      </a:r>
                      <a:r>
                        <a:rPr lang="en-US" sz="1800" dirty="0" err="1">
                          <a:effectLst/>
                        </a:rPr>
                        <a:t>Ziele</a:t>
                      </a:r>
                      <a:r>
                        <a:rPr lang="en-US" sz="1800" dirty="0">
                          <a:effectLst/>
                        </a:rPr>
                        <a:t> </a:t>
                      </a:r>
                      <a:r>
                        <a:rPr lang="en-US" sz="1800" dirty="0" err="1">
                          <a:effectLst/>
                        </a:rPr>
                        <a:t>zu</a:t>
                      </a:r>
                      <a:r>
                        <a:rPr lang="en-US" sz="1800" dirty="0">
                          <a:effectLst/>
                        </a:rPr>
                        <a:t> </a:t>
                      </a:r>
                      <a:r>
                        <a:rPr lang="en-US" sz="1800" dirty="0" err="1">
                          <a:effectLst/>
                        </a:rPr>
                        <a:t>fördern</a:t>
                      </a:r>
                      <a:r>
                        <a:rPr lang="en-US" sz="1800" dirty="0">
                          <a:effectLst/>
                        </a:rPr>
                        <a:t> </a:t>
                      </a:r>
                      <a:r>
                        <a:rPr lang="en-US" sz="1800" dirty="0" err="1">
                          <a:effectLst/>
                        </a:rPr>
                        <a:t>oder</a:t>
                      </a:r>
                      <a:r>
                        <a:rPr lang="en-US" sz="1800" dirty="0">
                          <a:effectLst/>
                        </a:rPr>
                        <a:t> </a:t>
                      </a:r>
                      <a:r>
                        <a:rPr lang="en-US" sz="1800" dirty="0" err="1">
                          <a:effectLst/>
                        </a:rPr>
                        <a:t>militärische</a:t>
                      </a:r>
                      <a:r>
                        <a:rPr lang="en-US" sz="1800" dirty="0">
                          <a:effectLst/>
                        </a:rPr>
                        <a:t> </a:t>
                      </a:r>
                      <a:r>
                        <a:rPr lang="en-US" sz="1800" dirty="0" err="1">
                          <a:effectLst/>
                        </a:rPr>
                        <a:t>Aktionen</a:t>
                      </a:r>
                      <a:r>
                        <a:rPr lang="en-US" sz="1800" dirty="0">
                          <a:effectLst/>
                        </a:rPr>
                        <a:t> </a:t>
                      </a:r>
                      <a:r>
                        <a:rPr lang="en-US" sz="1800" dirty="0" err="1">
                          <a:effectLst/>
                        </a:rPr>
                        <a:t>zu</a:t>
                      </a:r>
                      <a:r>
                        <a:rPr lang="en-US" sz="1800" dirty="0">
                          <a:effectLst/>
                        </a:rPr>
                        <a:t> </a:t>
                      </a:r>
                      <a:r>
                        <a:rPr lang="en-US" sz="1800" dirty="0" err="1">
                          <a:effectLst/>
                        </a:rPr>
                        <a:t>rechtfertigen</a:t>
                      </a:r>
                      <a:r>
                        <a:rPr lang="en-US" sz="18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410958217"/>
                  </a:ext>
                </a:extLst>
              </a:tr>
              <a:tr h="0">
                <a:tc>
                  <a:txBody>
                    <a:bodyPr/>
                    <a:lstStyle/>
                    <a:p>
                      <a:pPr fontAlgn="base"/>
                      <a:r>
                        <a:rPr lang="en-US" sz="1800" b="1">
                          <a:solidFill>
                            <a:schemeClr val="bg2"/>
                          </a:solidFill>
                          <a:effectLst/>
                        </a:rPr>
                        <a:t>Mondlandungs-Hoax</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a:effectLst/>
                        </a:rPr>
                        <a:t>Legt nahe, dass die Apollo-Mondlandungen von der NASA als Teil einer größeren Verschwörung zur Täuschung der Öffentlichkeit gefälscht wurden.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095860899"/>
                  </a:ext>
                </a:extLst>
              </a:tr>
              <a:tr h="0">
                <a:tc>
                  <a:txBody>
                    <a:bodyPr/>
                    <a:lstStyle/>
                    <a:p>
                      <a:pPr fontAlgn="base"/>
                      <a:r>
                        <a:rPr lang="en-US" sz="1800" b="1">
                          <a:solidFill>
                            <a:schemeClr val="bg2"/>
                          </a:solidFill>
                          <a:effectLst/>
                        </a:rPr>
                        <a:t>Illuminati Kontrolle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a:effectLst/>
                        </a:rPr>
                        <a:t>Es wird behauptet, dass ein Geheimbund namens Illuminati das Weltgeschehen, Regierungen und wichtige Institutionen kontrolliert, um das Weltgeschehen zu manipulieren.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28206897"/>
                  </a:ext>
                </a:extLst>
              </a:tr>
              <a:tr h="0">
                <a:tc>
                  <a:txBody>
                    <a:bodyPr/>
                    <a:lstStyle/>
                    <a:p>
                      <a:pPr fontAlgn="base"/>
                      <a:r>
                        <a:rPr lang="en-US" sz="1800" b="1">
                          <a:solidFill>
                            <a:schemeClr val="bg2"/>
                          </a:solidFill>
                          <a:effectLst/>
                        </a:rPr>
                        <a:t>Chemtrails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dirty="0">
                          <a:effectLst/>
                        </a:rPr>
                        <a:t>Glaubt, dass die Kondensstreifen von Flugzeugen in Wirklichkeit chemische oder biologische Stoffe sind, die von der Regierung zu nicht genannten Zwecken versprüht werden.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239104662"/>
                  </a:ext>
                </a:extLst>
              </a:tr>
              <a:tr h="0">
                <a:tc>
                  <a:txBody>
                    <a:bodyPr/>
                    <a:lstStyle/>
                    <a:p>
                      <a:pPr fontAlgn="base"/>
                      <a:r>
                        <a:rPr lang="en-US" sz="1800" b="1" dirty="0">
                          <a:solidFill>
                            <a:schemeClr val="bg2"/>
                          </a:solidFill>
                          <a:effectLst/>
                        </a:rPr>
                        <a:t>COVID-19 Biowaffe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dirty="0">
                          <a:effectLst/>
                        </a:rPr>
                        <a:t>geht davon aus, dass die COVID-19-Pandemie absichtlich erzeugt oder als Biowaffe freigesetzt wurde und nicht auf natürliche Weise entstanden ist.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16561158"/>
                  </a:ext>
                </a:extLst>
              </a:tr>
            </a:tbl>
          </a:graphicData>
        </a:graphic>
      </p:graphicFrame>
    </p:spTree>
    <p:extLst>
      <p:ext uri="{BB962C8B-B14F-4D97-AF65-F5344CB8AC3E}">
        <p14:creationId xmlns:p14="http://schemas.microsoft.com/office/powerpoint/2010/main" val="15339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0728000" cy="1569620"/>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1.5. </a:t>
            </a:r>
            <a:r>
              <a:rPr lang="de-DE" sz="4800" b="1" dirty="0">
                <a:solidFill>
                  <a:schemeClr val="tx1"/>
                </a:solidFill>
                <a:ea typeface="Helvetica Neue"/>
                <a:cs typeface="Helvetica Neue"/>
                <a:sym typeface="Helvetica Neue"/>
              </a:rPr>
              <a:t>Fake News &amp; Pseudo-Medien</a:t>
            </a:r>
            <a:endParaRPr lang="de-DE"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de-DE" sz="2400"/>
          </a:p>
        </p:txBody>
      </p:sp>
      <p:sp>
        <p:nvSpPr>
          <p:cNvPr id="2" name="Rectangle 1"/>
          <p:cNvSpPr/>
          <p:nvPr/>
        </p:nvSpPr>
        <p:spPr>
          <a:xfrm>
            <a:off x="1332000" y="3516751"/>
            <a:ext cx="16488000" cy="3816429"/>
          </a:xfrm>
          <a:prstGeom prst="rect">
            <a:avLst/>
          </a:prstGeom>
        </p:spPr>
        <p:txBody>
          <a:bodyPr wrap="square">
            <a:spAutoFit/>
          </a:bodyPr>
          <a:lstStyle/>
          <a:p>
            <a:r>
              <a:rPr lang="de-DE" sz="2200" b="1" dirty="0"/>
              <a:t>Unter Fake News versteht </a:t>
            </a:r>
            <a:r>
              <a:rPr lang="de-DE" sz="2200" dirty="0"/>
              <a:t>man absichtlich gefälschte oder irreführende Informationen, die als legitime Nachrichten präsentiert werden. Dazu können falsche Geschichten, manipulierte Bilder oder Videos und irreführende Schlagzeilen gehören, die über verschiedene Kanäle wie soziale Medien, Websites und traditionelle Medien verbreitet werden. Fake News zielen oft darauf ab, Leser*innen zu täuschen oder zu manipulieren, emotionale Reaktionen hervorzurufen oder bestimmte Ziele zu fördern. Es ist wichtig, Quellen kritisch zu bewerten und Informationen auf ihre Richtigkeit hin zu überprüfen, um zu verhindern, dass man auf Fake News hereinfällt, und um die Verbreitung genauer und zuverlässiger Informationen zu fördern.</a:t>
            </a:r>
            <a:br>
              <a:rPr lang="de-DE" sz="2200" dirty="0"/>
            </a:br>
            <a:endParaRPr lang="de-DE" sz="2200" dirty="0"/>
          </a:p>
          <a:p>
            <a:r>
              <a:rPr lang="de-DE" sz="2200" b="1" dirty="0"/>
              <a:t>Pseudomedien </a:t>
            </a:r>
            <a:r>
              <a:rPr lang="de-DE" sz="2200" dirty="0"/>
              <a:t>sind Medien oder Plattformen, die betrügerische oder irreführende Praktiken anwenden und sich als legitime Nachrichten- oder Informationsquellen ausgeben, ohne journalistische Integrität zu besitzen oder ethische Standards einzuhalten. Pseudomedien können absichtlich falsche oder verzerrte Informationen verbreiten, Fakten manipulieren oder Sensationsmeldungen verbreiten, um Aufmerksamkeit zu erregen oder bestimmte Darstellungen zu fördern.</a:t>
            </a:r>
          </a:p>
        </p:txBody>
      </p:sp>
    </p:spTree>
    <p:extLst>
      <p:ext uri="{BB962C8B-B14F-4D97-AF65-F5344CB8AC3E}">
        <p14:creationId xmlns:p14="http://schemas.microsoft.com/office/powerpoint/2010/main" val="228613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1.6. Die Motive der Desinformation </a:t>
            </a:r>
            <a:endParaRPr lang="de-DE">
              <a:solidFill>
                <a:schemeClr val="tx1"/>
              </a:solidFill>
              <a:latin typeface="+mn-lt"/>
            </a:endParaRPr>
          </a:p>
        </p:txBody>
      </p:sp>
      <p:sp>
        <p:nvSpPr>
          <p:cNvPr id="120" name="Google Shape;120;p6"/>
          <p:cNvSpPr txBox="1"/>
          <p:nvPr/>
        </p:nvSpPr>
        <p:spPr>
          <a:xfrm>
            <a:off x="1332000" y="3423889"/>
            <a:ext cx="16488000" cy="6278601"/>
          </a:xfrm>
          <a:prstGeom prst="rect">
            <a:avLst/>
          </a:prstGeom>
          <a:noFill/>
          <a:ln>
            <a:noFill/>
          </a:ln>
        </p:spPr>
        <p:txBody>
          <a:bodyPr spcFirstLastPara="1" wrap="square" lIns="91425" tIns="45700" rIns="91425" bIns="45700" anchor="t" anchorCtr="0">
            <a:spAutoFit/>
          </a:bodyPr>
          <a:lstStyle/>
          <a:p>
            <a:pPr>
              <a:spcAft>
                <a:spcPts val="1200"/>
              </a:spcAft>
            </a:pPr>
            <a:r>
              <a:rPr lang="de-DE" sz="1900" b="1" dirty="0"/>
              <a:t>Politische Manipulation: </a:t>
            </a:r>
            <a:r>
              <a:rPr lang="de-DE" sz="1900" dirty="0"/>
              <a:t>Desinformation kann eingesetzt werden, um die öffentliche Meinung zu manipulieren, Wahlen zu beeinflussen oder politische Darstellungen zugunsten eines bestimmten Kandidaten, einer Partei oder einer Ideologie zu beeinflussen. Sie zielt darauf ab, Zwietracht zu säen, das Vertrauen in demokratische Prozesse zu untergraben oder geopolitische Interessen durchzusetzen.</a:t>
            </a:r>
          </a:p>
          <a:p>
            <a:pPr>
              <a:spcAft>
                <a:spcPts val="1200"/>
              </a:spcAft>
            </a:pPr>
            <a:r>
              <a:rPr lang="de-DE" sz="1900" b="1" dirty="0"/>
              <a:t>Propaganda und Ideologie: </a:t>
            </a:r>
            <a:r>
              <a:rPr lang="de-DE" sz="1900" dirty="0"/>
              <a:t>Desinformation kann eingesetzt werden, um eine bestimmte Ideologie zu fördern, Propagandaagenden voranzutreiben oder extremistische oder separatistische Bewegungen zu unterstützen. Sie zielt darauf ab, die Wahrnehmung zu beeinflussen, Anhänger zu rekrutieren oder gegnerische Gruppen zu dämonisieren.</a:t>
            </a:r>
          </a:p>
          <a:p>
            <a:pPr>
              <a:spcAft>
                <a:spcPts val="1200"/>
              </a:spcAft>
            </a:pPr>
            <a:r>
              <a:rPr lang="de-DE" sz="1900" b="1" dirty="0"/>
              <a:t>Wirtschaftlicher Gewinn: </a:t>
            </a:r>
            <a:r>
              <a:rPr lang="de-DE" sz="1900" dirty="0"/>
              <a:t>Desinformation kann durch finanzielle Anreize motiviert sein. Einzelpersonen oder Gruppen können falsche Informationen verbreiten, um die Besucherzahlen auf ihren Websites zu erhöhen, die Werbeeinnahmen zu steigern oder Produkte oder Dienstleistungen mit irreführenden Behauptungen zu bewerben.</a:t>
            </a:r>
          </a:p>
          <a:p>
            <a:pPr>
              <a:spcAft>
                <a:spcPts val="1200"/>
              </a:spcAft>
            </a:pPr>
            <a:r>
              <a:rPr lang="de-DE" sz="1900" b="1" dirty="0"/>
              <a:t>Soziale Spaltung und Polarisierung: </a:t>
            </a:r>
            <a:r>
              <a:rPr lang="de-DE" sz="1900" dirty="0"/>
              <a:t>Desinformation kann gesellschaftliche Bruchlinien ausnutzen, bestehende Spannungen verschärfen und soziale Spaltungen vertiefen. Durch die Verstärkung kontroverser oder spaltender Themen zielt sie darauf ab, Misstrauen zu schüren, Feindseligkeit zu erzeugen und den sozialen Zusammenhalt zu untergraben.</a:t>
            </a:r>
          </a:p>
          <a:p>
            <a:pPr>
              <a:spcAft>
                <a:spcPts val="1200"/>
              </a:spcAft>
            </a:pPr>
            <a:r>
              <a:rPr lang="de-DE" sz="1900" b="1" dirty="0"/>
              <a:t>Persönlicher oder organisatorischer Ruf: </a:t>
            </a:r>
            <a:r>
              <a:rPr lang="de-DE" sz="1900" dirty="0"/>
              <a:t>Desinformationen können eingesetzt werden, um den Ruf von Einzelpersonen, Organisationen oder Institutionen zu schädigen. Sie zielen darauf ab, die Glaubwürdigkeit zu beschädigen, das Vertrauen zu untergraben oder persönliche oder berufliche Rivalitäten beizulegen.</a:t>
            </a:r>
          </a:p>
          <a:p>
            <a:pPr>
              <a:spcAft>
                <a:spcPts val="1200"/>
              </a:spcAft>
            </a:pPr>
            <a:r>
              <a:rPr lang="de-DE" sz="1900" b="1" dirty="0"/>
              <a:t>Staatlich geförderte Beeinflussung: </a:t>
            </a:r>
            <a:r>
              <a:rPr lang="de-DE" sz="1900" dirty="0"/>
              <a:t>Desinformationskampagnen können von Nationalstaaten inszeniert werden, um strategische Ziele zu erreichen. Dazu kann die Verbreitung falscher Darstellungen gehören, um rivalisierende Nationen zu destabilisieren, die globale Wahrnehmung zu manipulieren oder außenpolitische Ziele zu fördern.</a:t>
            </a:r>
          </a:p>
        </p:txBody>
      </p:sp>
    </p:spTree>
    <p:extLst>
      <p:ext uri="{BB962C8B-B14F-4D97-AF65-F5344CB8AC3E}">
        <p14:creationId xmlns:p14="http://schemas.microsoft.com/office/powerpoint/2010/main" val="21550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1.6.1. </a:t>
            </a:r>
            <a:r>
              <a:rPr lang="de-DE" sz="4800" b="1">
                <a:solidFill>
                  <a:schemeClr val="tx1"/>
                </a:solidFill>
                <a:ea typeface="Helvetica Neue"/>
                <a:cs typeface="Helvetica Neue"/>
                <a:sym typeface="Helvetica Neue"/>
              </a:rPr>
              <a:t>Veles Geschichte</a:t>
            </a:r>
            <a:endParaRPr lang="de-DE">
              <a:solidFill>
                <a:schemeClr val="tx1"/>
              </a:solidFill>
              <a:latin typeface="+mn-lt"/>
            </a:endParaRPr>
          </a:p>
        </p:txBody>
      </p:sp>
      <p:sp>
        <p:nvSpPr>
          <p:cNvPr id="119" name="Google Shape;119;p6"/>
          <p:cNvSpPr txBox="1"/>
          <p:nvPr/>
        </p:nvSpPr>
        <p:spPr>
          <a:xfrm>
            <a:off x="1295400" y="3390900"/>
            <a:ext cx="4932000" cy="954067"/>
          </a:xfrm>
          <a:prstGeom prst="rect">
            <a:avLst/>
          </a:prstGeom>
          <a:noFill/>
          <a:ln>
            <a:noFill/>
          </a:ln>
        </p:spPr>
        <p:txBody>
          <a:bodyPr spcFirstLastPara="1" wrap="square" lIns="91425" tIns="45700" rIns="91425" bIns="45700" anchor="t" anchorCtr="0">
            <a:spAutoFit/>
          </a:bodyPr>
          <a:lstStyle/>
          <a:p>
            <a:pPr lvl="0"/>
            <a:r>
              <a:rPr lang="de-DE" sz="2800" b="1" dirty="0">
                <a:solidFill>
                  <a:srgbClr val="00CCFF"/>
                </a:solidFill>
              </a:rPr>
              <a:t>Wirtschaftlicher Gewinn</a:t>
            </a:r>
            <a:endParaRPr lang="de-DE" dirty="0">
              <a:solidFill>
                <a:srgbClr val="00CCFF"/>
              </a:solidFill>
            </a:endParaRPr>
          </a:p>
        </p:txBody>
      </p:sp>
      <p:sp>
        <p:nvSpPr>
          <p:cNvPr id="4" name="TextBox 3"/>
          <p:cNvSpPr txBox="1"/>
          <p:nvPr/>
        </p:nvSpPr>
        <p:spPr>
          <a:xfrm>
            <a:off x="9318832" y="8332510"/>
            <a:ext cx="7807613" cy="307777"/>
          </a:xfrm>
          <a:prstGeom prst="rect">
            <a:avLst/>
          </a:prstGeom>
          <a:noFill/>
        </p:spPr>
        <p:txBody>
          <a:bodyPr wrap="square" rtlCol="0">
            <a:spAutoFit/>
          </a:bodyPr>
          <a:lstStyle/>
          <a:p>
            <a:r>
              <a:rPr lang="de-DE" dirty="0"/>
              <a:t>Quelle: https://money.cnn.com/interactive/media/the-macedonia-story/</a:t>
            </a:r>
          </a:p>
        </p:txBody>
      </p:sp>
      <p:sp>
        <p:nvSpPr>
          <p:cNvPr id="3" name="Rectangle 2"/>
          <p:cNvSpPr/>
          <p:nvPr/>
        </p:nvSpPr>
        <p:spPr>
          <a:xfrm>
            <a:off x="1332000" y="4072713"/>
            <a:ext cx="5512937" cy="461665"/>
          </a:xfrm>
          <a:prstGeom prst="rect">
            <a:avLst/>
          </a:prstGeom>
        </p:spPr>
        <p:txBody>
          <a:bodyPr wrap="square">
            <a:spAutoFit/>
          </a:bodyPr>
          <a:lstStyle/>
          <a:p>
            <a:endParaRPr lang="de-DE" sz="2400"/>
          </a:p>
        </p:txBody>
      </p:sp>
      <p:sp>
        <p:nvSpPr>
          <p:cNvPr id="2" name="Rectangle 1"/>
          <p:cNvSpPr/>
          <p:nvPr/>
        </p:nvSpPr>
        <p:spPr>
          <a:xfrm>
            <a:off x="1295400" y="4072712"/>
            <a:ext cx="6137366" cy="3477875"/>
          </a:xfrm>
          <a:prstGeom prst="rect">
            <a:avLst/>
          </a:prstGeom>
        </p:spPr>
        <p:txBody>
          <a:bodyPr wrap="square">
            <a:spAutoFit/>
          </a:bodyPr>
          <a:lstStyle/>
          <a:p>
            <a:r>
              <a:rPr lang="de-DE" sz="2200" dirty="0"/>
              <a:t>Jugendliche in </a:t>
            </a:r>
            <a:r>
              <a:rPr lang="de-DE" sz="2200" dirty="0" err="1"/>
              <a:t>Veles</a:t>
            </a:r>
            <a:r>
              <a:rPr lang="de-DE" sz="2200" dirty="0"/>
              <a:t>, Mazedonien, haben mit Hilfe von Desinformationen Fake-News-Websites erstellt, um Werbeeinnahmen zu erzielen. Sie produzierten sensationslüsterne Geschichten zugunsten von Donald Trump, die in den sozialen Medien großen Anklang fanden. Die Auswirkungen auf die US-Wahlen 2016 sind zwar umstritten, aber sie haben gezeigt, wie anfällig Online-Informations-Ökosysteme für Manipulationen sind.</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63382" y="3757289"/>
            <a:ext cx="9263063" cy="4575221"/>
          </a:xfrm>
          <a:prstGeom prst="rect">
            <a:avLst/>
          </a:prstGeom>
        </p:spPr>
      </p:pic>
    </p:spTree>
    <p:extLst>
      <p:ext uri="{BB962C8B-B14F-4D97-AF65-F5344CB8AC3E}">
        <p14:creationId xmlns:p14="http://schemas.microsoft.com/office/powerpoint/2010/main" val="130349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00CCFF"/>
                </a:solidFill>
                <a:latin typeface="+mn-lt"/>
                <a:ea typeface="Helvetica Neue"/>
                <a:cs typeface="Helvetica Neue"/>
                <a:sym typeface="Helvetica Neue"/>
              </a:rPr>
              <a:t>Index</a:t>
            </a:r>
            <a:endParaRPr lang="de-DE" dirty="0">
              <a:solidFill>
                <a:srgbClr val="00CCFF"/>
              </a:solidFill>
              <a:latin typeface="+mn-lt"/>
            </a:endParaRPr>
          </a:p>
        </p:txBody>
      </p:sp>
      <p:sp>
        <p:nvSpPr>
          <p:cNvPr id="58" name="Google Shape;58;p2"/>
          <p:cNvSpPr txBox="1"/>
          <p:nvPr/>
        </p:nvSpPr>
        <p:spPr>
          <a:xfrm>
            <a:off x="1953510" y="4284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33CCFF"/>
                </a:solidFill>
                <a:latin typeface="+mn-lt"/>
                <a:ea typeface="Helvetica Neue"/>
                <a:cs typeface="Helvetica Neue"/>
                <a:sym typeface="Helvetica Neue"/>
              </a:rPr>
              <a:t>1</a:t>
            </a:r>
            <a:endParaRPr lang="de-DE" dirty="0">
              <a:solidFill>
                <a:srgbClr val="33CCFF"/>
              </a:solidFill>
              <a:latin typeface="+mn-lt"/>
            </a:endParaRPr>
          </a:p>
        </p:txBody>
      </p:sp>
      <p:sp>
        <p:nvSpPr>
          <p:cNvPr id="59" name="Google Shape;59;p2"/>
          <p:cNvSpPr txBox="1"/>
          <p:nvPr/>
        </p:nvSpPr>
        <p:spPr>
          <a:xfrm>
            <a:off x="1953510" y="6192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33CCFF"/>
                </a:solidFill>
                <a:latin typeface="+mn-lt"/>
                <a:ea typeface="Helvetica Neue"/>
                <a:cs typeface="Helvetica Neue"/>
                <a:sym typeface="Helvetica Neue"/>
              </a:rPr>
              <a:t>2</a:t>
            </a:r>
            <a:endParaRPr lang="de-DE" dirty="0">
              <a:solidFill>
                <a:srgbClr val="33CCFF"/>
              </a:solidFill>
              <a:latin typeface="+mn-lt"/>
            </a:endParaRPr>
          </a:p>
        </p:txBody>
      </p:sp>
      <p:sp>
        <p:nvSpPr>
          <p:cNvPr id="60" name="Google Shape;60;p2"/>
          <p:cNvSpPr txBox="1"/>
          <p:nvPr/>
        </p:nvSpPr>
        <p:spPr>
          <a:xfrm>
            <a:off x="1946583" y="7956000"/>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33CCFF"/>
                </a:solidFill>
                <a:latin typeface="+mn-lt"/>
                <a:ea typeface="Helvetica Neue"/>
                <a:cs typeface="Helvetica Neue"/>
                <a:sym typeface="Helvetica Neue"/>
              </a:rPr>
              <a:t>3</a:t>
            </a:r>
            <a:endParaRPr lang="de-DE" dirty="0">
              <a:solidFill>
                <a:srgbClr val="33CCFF"/>
              </a:solidFill>
              <a:latin typeface="+mn-lt"/>
            </a:endParaRPr>
          </a:p>
        </p:txBody>
      </p:sp>
      <p:sp>
        <p:nvSpPr>
          <p:cNvPr id="61" name="Google Shape;61;p2"/>
          <p:cNvSpPr txBox="1"/>
          <p:nvPr/>
        </p:nvSpPr>
        <p:spPr>
          <a:xfrm>
            <a:off x="2650217" y="4284000"/>
            <a:ext cx="2935381" cy="830956"/>
          </a:xfrm>
          <a:prstGeom prst="rect">
            <a:avLst/>
          </a:prstGeom>
          <a:noFill/>
          <a:ln>
            <a:noFill/>
          </a:ln>
        </p:spPr>
        <p:txBody>
          <a:bodyPr spcFirstLastPara="1" wrap="square" lIns="91425" tIns="45700" rIns="91425" bIns="45700" anchor="t" anchorCtr="0">
            <a:spAutoFit/>
          </a:bodyPr>
          <a:lstStyle/>
          <a:p>
            <a:pPr lvl="0"/>
            <a:r>
              <a:rPr lang="de-DE" sz="2400" dirty="0">
                <a:solidFill>
                  <a:schemeClr val="dk1"/>
                </a:solidFill>
                <a:latin typeface="+mn-lt"/>
                <a:ea typeface="Helvetica Neue"/>
                <a:cs typeface="Helvetica Neue"/>
                <a:sym typeface="Helvetica Neue"/>
              </a:rPr>
              <a:t>Desinformation verstehen</a:t>
            </a:r>
            <a:endParaRPr lang="de-DE" dirty="0">
              <a:latin typeface="+mn-lt"/>
            </a:endParaRPr>
          </a:p>
        </p:txBody>
      </p:sp>
      <p:sp>
        <p:nvSpPr>
          <p:cNvPr id="62" name="Google Shape;62;p2"/>
          <p:cNvSpPr txBox="1"/>
          <p:nvPr/>
        </p:nvSpPr>
        <p:spPr>
          <a:xfrm>
            <a:off x="2613798" y="6228000"/>
            <a:ext cx="2935381" cy="830956"/>
          </a:xfrm>
          <a:prstGeom prst="rect">
            <a:avLst/>
          </a:prstGeom>
          <a:noFill/>
          <a:ln>
            <a:noFill/>
          </a:ln>
        </p:spPr>
        <p:txBody>
          <a:bodyPr spcFirstLastPara="1" wrap="square" lIns="91425" tIns="45700" rIns="91425" bIns="45700" anchor="t" anchorCtr="0">
            <a:spAutoFit/>
          </a:bodyPr>
          <a:lstStyle/>
          <a:p>
            <a:pPr lvl="0"/>
            <a:r>
              <a:rPr lang="de-DE" sz="2400" dirty="0">
                <a:latin typeface="+mn-lt"/>
              </a:rPr>
              <a:t>Identifizierung von Desinformation</a:t>
            </a:r>
          </a:p>
        </p:txBody>
      </p:sp>
      <p:sp>
        <p:nvSpPr>
          <p:cNvPr id="63" name="Google Shape;63;p2"/>
          <p:cNvSpPr txBox="1"/>
          <p:nvPr/>
        </p:nvSpPr>
        <p:spPr>
          <a:xfrm>
            <a:off x="2599942" y="7992000"/>
            <a:ext cx="3132000" cy="830956"/>
          </a:xfrm>
          <a:prstGeom prst="rect">
            <a:avLst/>
          </a:prstGeom>
          <a:noFill/>
          <a:ln>
            <a:noFill/>
          </a:ln>
        </p:spPr>
        <p:txBody>
          <a:bodyPr spcFirstLastPara="1" wrap="square" lIns="91425" tIns="45700" rIns="91425" bIns="45700" anchor="t" anchorCtr="0">
            <a:spAutoFit/>
          </a:bodyPr>
          <a:lstStyle/>
          <a:p>
            <a:pPr lvl="0"/>
            <a:r>
              <a:rPr lang="de-DE" sz="2400" dirty="0">
                <a:solidFill>
                  <a:schemeClr val="dk1"/>
                </a:solidFill>
                <a:latin typeface="+mn-lt"/>
                <a:ea typeface="Helvetica Neue"/>
                <a:cs typeface="Helvetica Neue"/>
                <a:sym typeface="Helvetica Neue"/>
              </a:rPr>
              <a:t>Verantwortungsvolles Online-Verhalten</a:t>
            </a:r>
            <a:endParaRPr lang="de-DE" dirty="0">
              <a:latin typeface="+mn-lt"/>
            </a:endParaRPr>
          </a:p>
        </p:txBody>
      </p:sp>
      <p:sp>
        <p:nvSpPr>
          <p:cNvPr id="70" name="Google Shape;70;p2"/>
          <p:cNvSpPr/>
          <p:nvPr/>
        </p:nvSpPr>
        <p:spPr>
          <a:xfrm>
            <a:off x="5757444" y="3527999"/>
            <a:ext cx="175604" cy="230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mn-lt"/>
              <a:ea typeface="Calibri"/>
              <a:cs typeface="Calibri"/>
              <a:sym typeface="Calibri"/>
            </a:endParaRPr>
          </a:p>
        </p:txBody>
      </p:sp>
      <p:sp>
        <p:nvSpPr>
          <p:cNvPr id="71" name="Google Shape;71;p2"/>
          <p:cNvSpPr/>
          <p:nvPr/>
        </p:nvSpPr>
        <p:spPr>
          <a:xfrm>
            <a:off x="5845246" y="7740000"/>
            <a:ext cx="237794" cy="1332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mn-lt"/>
              <a:ea typeface="Calibri"/>
              <a:cs typeface="Calibri"/>
              <a:sym typeface="Calibri"/>
            </a:endParaRPr>
          </a:p>
        </p:txBody>
      </p:sp>
      <p:sp>
        <p:nvSpPr>
          <p:cNvPr id="72" name="Google Shape;72;p2"/>
          <p:cNvSpPr/>
          <p:nvPr/>
        </p:nvSpPr>
        <p:spPr>
          <a:xfrm>
            <a:off x="5770515" y="6084000"/>
            <a:ext cx="237794" cy="1152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mn-lt"/>
              <a:ea typeface="Calibri"/>
              <a:cs typeface="Calibri"/>
              <a:sym typeface="Calibri"/>
            </a:endParaRPr>
          </a:p>
        </p:txBody>
      </p:sp>
      <p:sp>
        <p:nvSpPr>
          <p:cNvPr id="76" name="Google Shape;76;p2"/>
          <p:cNvSpPr txBox="1"/>
          <p:nvPr/>
        </p:nvSpPr>
        <p:spPr>
          <a:xfrm>
            <a:off x="6096453" y="7740000"/>
            <a:ext cx="7632000" cy="1800453"/>
          </a:xfrm>
          <a:prstGeom prst="rect">
            <a:avLst/>
          </a:prstGeom>
          <a:noFill/>
          <a:ln>
            <a:noFill/>
          </a:ln>
        </p:spPr>
        <p:txBody>
          <a:bodyPr spcFirstLastPara="1" wrap="square" lIns="91425" tIns="45700" rIns="91425" bIns="45700" anchor="t" anchorCtr="0">
            <a:spAutoFit/>
          </a:bodyPr>
          <a:lstStyle/>
          <a:p>
            <a:pPr>
              <a:spcAft>
                <a:spcPts val="600"/>
              </a:spcAft>
            </a:pPr>
            <a:r>
              <a:rPr lang="de-DE" sz="2400" dirty="0">
                <a:latin typeface="+mn-lt"/>
              </a:rPr>
              <a:t>Verantwortungsvolles Online-Verhalten</a:t>
            </a:r>
          </a:p>
          <a:p>
            <a:pPr lvl="0">
              <a:spcAft>
                <a:spcPts val="600"/>
              </a:spcAft>
            </a:pPr>
            <a:r>
              <a:rPr lang="de-DE" sz="2400" dirty="0">
                <a:latin typeface="+mn-lt"/>
              </a:rPr>
              <a:t>Erkennen von kognitiven Verzerrungen</a:t>
            </a:r>
          </a:p>
          <a:p>
            <a:pPr lvl="0">
              <a:spcAft>
                <a:spcPts val="600"/>
              </a:spcAft>
            </a:pPr>
            <a:r>
              <a:rPr lang="de-DE" sz="2400" dirty="0">
                <a:latin typeface="+mn-lt"/>
              </a:rPr>
              <a:t>Widerstandsfähigkeit gegen Desinformation aufbauen</a:t>
            </a:r>
            <a:endParaRPr lang="de-DE" dirty="0">
              <a:latin typeface="+mn-lt"/>
            </a:endParaRPr>
          </a:p>
        </p:txBody>
      </p:sp>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58271" y="5358063"/>
            <a:ext cx="3389434" cy="3915068"/>
          </a:xfrm>
          <a:prstGeom prst="rect">
            <a:avLst/>
          </a:prstGeom>
          <a:noFill/>
          <a:extLst>
            <a:ext uri="{909E8E84-426E-40DD-AFC4-6F175D3DCCD1}">
              <a14:hiddenFill xmlns:a14="http://schemas.microsoft.com/office/drawing/2010/main">
                <a:solidFill>
                  <a:srgbClr val="FFFFFF"/>
                </a:solidFill>
              </a14:hiddenFill>
            </a:ext>
          </a:extLst>
        </p:spPr>
      </p:pic>
      <p:sp>
        <p:nvSpPr>
          <p:cNvPr id="67" name="Google Shape;67;p2"/>
          <p:cNvSpPr txBox="1"/>
          <p:nvPr/>
        </p:nvSpPr>
        <p:spPr>
          <a:xfrm>
            <a:off x="6061693" y="3528000"/>
            <a:ext cx="11412000" cy="2323673"/>
          </a:xfrm>
          <a:prstGeom prst="rect">
            <a:avLst/>
          </a:prstGeom>
          <a:noFill/>
          <a:ln>
            <a:noFill/>
          </a:ln>
        </p:spPr>
        <p:txBody>
          <a:bodyPr spcFirstLastPara="1" wrap="square" lIns="91425" tIns="45700" rIns="91425" bIns="45700" anchor="t" anchorCtr="0">
            <a:spAutoFit/>
          </a:bodyPr>
          <a:lstStyle/>
          <a:p>
            <a:pPr lvl="0">
              <a:spcAft>
                <a:spcPts val="600"/>
              </a:spcAft>
            </a:pPr>
            <a:r>
              <a:rPr lang="de-DE" sz="2400" dirty="0">
                <a:solidFill>
                  <a:schemeClr val="dk1"/>
                </a:solidFill>
                <a:latin typeface="+mn-lt"/>
                <a:ea typeface="Helvetica Neue"/>
                <a:cs typeface="Helvetica Neue"/>
                <a:sym typeface="Helvetica Neue"/>
              </a:rPr>
              <a:t>Definition von Desinformation und ihre Auswirkungen auf die Gesellschaft</a:t>
            </a:r>
          </a:p>
          <a:p>
            <a:pPr lvl="0">
              <a:spcAft>
                <a:spcPts val="600"/>
              </a:spcAft>
            </a:pPr>
            <a:r>
              <a:rPr lang="de-DE" sz="2400" dirty="0">
                <a:solidFill>
                  <a:schemeClr val="dk1"/>
                </a:solidFill>
                <a:latin typeface="+mn-lt"/>
                <a:ea typeface="Helvetica Neue"/>
                <a:cs typeface="Helvetica Neue"/>
                <a:sym typeface="Helvetica Neue"/>
              </a:rPr>
              <a:t>Häufige Formen der Desinformation</a:t>
            </a:r>
          </a:p>
          <a:p>
            <a:pPr lvl="0">
              <a:spcAft>
                <a:spcPts val="600"/>
              </a:spcAft>
            </a:pPr>
            <a:r>
              <a:rPr lang="de-DE" sz="2400" dirty="0">
                <a:solidFill>
                  <a:schemeClr val="dk1"/>
                </a:solidFill>
                <a:latin typeface="+mn-lt"/>
                <a:ea typeface="Helvetica Neue"/>
                <a:cs typeface="Helvetica Neue"/>
                <a:sym typeface="Helvetica Neue"/>
              </a:rPr>
              <a:t>Die Motive hinter Desinformation verstehen </a:t>
            </a:r>
          </a:p>
          <a:p>
            <a:pPr lvl="0">
              <a:spcAft>
                <a:spcPts val="600"/>
              </a:spcAft>
            </a:pPr>
            <a:r>
              <a:rPr lang="de-DE" sz="2400" dirty="0">
                <a:solidFill>
                  <a:schemeClr val="dk1"/>
                </a:solidFill>
                <a:latin typeface="+mn-lt"/>
                <a:ea typeface="Helvetica Neue"/>
                <a:cs typeface="Helvetica Neue"/>
                <a:sym typeface="Helvetica Neue"/>
              </a:rPr>
              <a:t>Die Rolle der sozialen Medien bei der Verbreitung von Desinformation</a:t>
            </a:r>
          </a:p>
          <a:p>
            <a:pPr lvl="0">
              <a:spcAft>
                <a:spcPts val="600"/>
              </a:spcAft>
            </a:pPr>
            <a:r>
              <a:rPr lang="de-DE" sz="2400" dirty="0">
                <a:solidFill>
                  <a:schemeClr val="dk1"/>
                </a:solidFill>
                <a:latin typeface="+mn-lt"/>
                <a:ea typeface="Helvetica Neue"/>
                <a:cs typeface="Helvetica Neue"/>
                <a:sym typeface="Helvetica Neue"/>
              </a:rPr>
              <a:t>Die Rolle von Organisationen zur Überprüfung von Fakten</a:t>
            </a:r>
          </a:p>
        </p:txBody>
      </p:sp>
      <p:sp>
        <p:nvSpPr>
          <p:cNvPr id="73" name="Google Shape;73;p2"/>
          <p:cNvSpPr txBox="1"/>
          <p:nvPr/>
        </p:nvSpPr>
        <p:spPr>
          <a:xfrm>
            <a:off x="6096451" y="5940000"/>
            <a:ext cx="8388000" cy="1431121"/>
          </a:xfrm>
          <a:prstGeom prst="rect">
            <a:avLst/>
          </a:prstGeom>
          <a:noFill/>
          <a:ln>
            <a:noFill/>
          </a:ln>
        </p:spPr>
        <p:txBody>
          <a:bodyPr spcFirstLastPara="1" wrap="square" lIns="91425" tIns="45700" rIns="91425" bIns="45700" anchor="t" anchorCtr="0">
            <a:spAutoFit/>
          </a:bodyPr>
          <a:lstStyle/>
          <a:p>
            <a:pPr lvl="0">
              <a:spcAft>
                <a:spcPts val="600"/>
              </a:spcAft>
            </a:pPr>
            <a:r>
              <a:rPr lang="de-DE" sz="2400" dirty="0">
                <a:latin typeface="+mn-lt"/>
              </a:rPr>
              <a:t>Erkennen von Desinformation und legitimen Inhalten</a:t>
            </a:r>
          </a:p>
          <a:p>
            <a:pPr lvl="0">
              <a:spcAft>
                <a:spcPts val="600"/>
              </a:spcAft>
            </a:pPr>
            <a:r>
              <a:rPr lang="de-DE" sz="2400" dirty="0">
                <a:latin typeface="+mn-lt"/>
              </a:rPr>
              <a:t>“Rote Fahnen” der Desinformation</a:t>
            </a:r>
          </a:p>
          <a:p>
            <a:pPr lvl="0">
              <a:spcAft>
                <a:spcPts val="600"/>
              </a:spcAft>
            </a:pPr>
            <a:r>
              <a:rPr lang="de-DE" sz="2400" dirty="0">
                <a:latin typeface="+mn-lt"/>
              </a:rPr>
              <a:t>Tools zur Faktenüberprüfung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1.7. Auswirkungen auf die Gesellschaft</a:t>
            </a:r>
            <a:endParaRPr lang="de-DE">
              <a:solidFill>
                <a:schemeClr val="tx1"/>
              </a:solidFill>
              <a:latin typeface="+mn-lt"/>
            </a:endParaRPr>
          </a:p>
        </p:txBody>
      </p:sp>
      <p:sp>
        <p:nvSpPr>
          <p:cNvPr id="119" name="Google Shape;119;p6"/>
          <p:cNvSpPr txBox="1"/>
          <p:nvPr/>
        </p:nvSpPr>
        <p:spPr>
          <a:xfrm>
            <a:off x="1295400" y="3390900"/>
            <a:ext cx="15768000" cy="504000"/>
          </a:xfrm>
          <a:prstGeom prst="rect">
            <a:avLst/>
          </a:prstGeom>
          <a:noFill/>
          <a:ln>
            <a:noFill/>
          </a:ln>
        </p:spPr>
        <p:txBody>
          <a:bodyPr spcFirstLastPara="1" wrap="square" lIns="91425" tIns="45700" rIns="91425" bIns="45700" anchor="t" anchorCtr="0">
            <a:spAutoFit/>
          </a:bodyPr>
          <a:lstStyle/>
          <a:p>
            <a:pPr lvl="0"/>
            <a:r>
              <a:rPr lang="de-DE" sz="2800" b="1" dirty="0">
                <a:solidFill>
                  <a:srgbClr val="00CCFF"/>
                </a:solidFill>
                <a:latin typeface="+mn-lt"/>
                <a:ea typeface="Helvetica Neue"/>
                <a:cs typeface="Helvetica Neue"/>
                <a:sym typeface="Helvetica Neue"/>
              </a:rPr>
              <a:t>Die wichtigsten Möglichkeiten, wie Desinformation die Gesellschaft beeinflussen kann:</a:t>
            </a:r>
            <a:endParaRPr lang="de-DE" dirty="0">
              <a:solidFill>
                <a:srgbClr val="00CCFF"/>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321592663"/>
              </p:ext>
            </p:extLst>
          </p:nvPr>
        </p:nvGraphicFramePr>
        <p:xfrm>
          <a:off x="1371599" y="3924000"/>
          <a:ext cx="16446829" cy="5361877"/>
        </p:xfrm>
        <a:graphic>
          <a:graphicData uri="http://schemas.openxmlformats.org/drawingml/2006/table">
            <a:tbl>
              <a:tblPr/>
              <a:tblGrid>
                <a:gridCol w="3306829">
                  <a:extLst>
                    <a:ext uri="{9D8B030D-6E8A-4147-A177-3AD203B41FA5}">
                      <a16:colId xmlns:a16="http://schemas.microsoft.com/office/drawing/2014/main" val="3151531003"/>
                    </a:ext>
                  </a:extLst>
                </a:gridCol>
                <a:gridCol w="13140000">
                  <a:extLst>
                    <a:ext uri="{9D8B030D-6E8A-4147-A177-3AD203B41FA5}">
                      <a16:colId xmlns:a16="http://schemas.microsoft.com/office/drawing/2014/main" val="3554687189"/>
                    </a:ext>
                  </a:extLst>
                </a:gridCol>
              </a:tblGrid>
              <a:tr h="0">
                <a:tc>
                  <a:txBody>
                    <a:bodyPr/>
                    <a:lstStyle/>
                    <a:p>
                      <a:pPr fontAlgn="b"/>
                      <a:r>
                        <a:rPr lang="en-US" sz="1600" b="1">
                          <a:effectLst/>
                        </a:rPr>
                        <a:t>Auswirkungen</a:t>
                      </a:r>
                    </a:p>
                  </a:txBody>
                  <a:tcPr marL="80260" marR="80260" marT="40130" marB="4013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US" sz="1600" b="1" dirty="0">
                          <a:effectLst/>
                        </a:rPr>
                        <a:t>Beschreibung</a:t>
                      </a:r>
                    </a:p>
                  </a:txBody>
                  <a:tcPr marL="80260" marR="80260" marT="40130" marB="4013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703476485"/>
                  </a:ext>
                </a:extLst>
              </a:tr>
              <a:tr h="659833">
                <a:tc>
                  <a:txBody>
                    <a:bodyPr/>
                    <a:lstStyle/>
                    <a:p>
                      <a:pPr fontAlgn="base"/>
                      <a:r>
                        <a:rPr lang="en-US" sz="1600" dirty="0">
                          <a:effectLst/>
                        </a:rPr>
                        <a:t>Untergrabung des Vertrauens</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Schwindet das Vertrauen in Institutionen, Medien und Personen des öffentlichen Lebens, so dass es schwieriger wird, zwischen richtigen und falschen Informationen zu unterscheiden.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962668424"/>
                  </a:ext>
                </a:extLst>
              </a:tr>
              <a:tr h="510839">
                <a:tc>
                  <a:txBody>
                    <a:bodyPr/>
                    <a:lstStyle/>
                    <a:p>
                      <a:pPr fontAlgn="base"/>
                      <a:r>
                        <a:rPr lang="en-US" sz="1600" dirty="0">
                          <a:effectLst/>
                        </a:rPr>
                        <a:t>Polarisierung und Spaltung</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Nutzt Spaltungen aus, schürt Feindseligkeit und trägt zu sozialer Polarisierung und Unruhen bei.</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2004720"/>
                  </a:ext>
                </a:extLst>
              </a:tr>
              <a:tr h="510839">
                <a:tc>
                  <a:txBody>
                    <a:bodyPr/>
                    <a:lstStyle/>
                    <a:p>
                      <a:pPr fontAlgn="base"/>
                      <a:r>
                        <a:rPr lang="en-US" sz="1600" dirty="0">
                          <a:effectLst/>
                        </a:rPr>
                        <a:t>Die Manipulation der öffentlichen Meinung</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Sie prägt die Erzählungen, verzerrt die öffentliche Wahrnehmung und beeinflusst Wahlen und politische Entscheidungen.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87265939"/>
                  </a:ext>
                </a:extLst>
              </a:tr>
              <a:tr h="659833">
                <a:tc>
                  <a:txBody>
                    <a:bodyPr/>
                    <a:lstStyle/>
                    <a:p>
                      <a:pPr fontAlgn="base"/>
                      <a:r>
                        <a:rPr lang="en-US" sz="1600" dirty="0">
                          <a:effectLst/>
                        </a:rPr>
                        <a:t>Öffentliche Gesundheit und Sicherheit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Gefährdet die öffentliche Gesundheit durch die Verbreitung falscher Informationen über medizinische Behandlungen, Impfstoffe und Notfälle im Gesundheitswesen.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690412278"/>
                  </a:ext>
                </a:extLst>
              </a:tr>
              <a:tr h="659833">
                <a:tc>
                  <a:txBody>
                    <a:bodyPr/>
                    <a:lstStyle/>
                    <a:p>
                      <a:pPr fontAlgn="base"/>
                      <a:r>
                        <a:rPr lang="en-US" sz="1600" dirty="0">
                          <a:effectLst/>
                        </a:rPr>
                        <a:t>Wirtschaftliche Auswirkungen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Schädigt Unternehmen und Märkte durch falsche Informationen, die den Ruf, die Aktienkurse und das Verbraucherverhalten beeinträchtigen.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478185569"/>
                  </a:ext>
                </a:extLst>
              </a:tr>
              <a:tr h="659833">
                <a:tc>
                  <a:txBody>
                    <a:bodyPr/>
                    <a:lstStyle/>
                    <a:p>
                      <a:pPr fontAlgn="base"/>
                      <a:r>
                        <a:rPr lang="en-US" sz="1600" dirty="0">
                          <a:effectLst/>
                        </a:rPr>
                        <a:t>Persönliche und soziale Folgen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Es schädigt den Ruf des Einzelnen, verbreitet falsche Anschuldigungen und trägt zur psychischen Belastung und zur Erosion des sozialen Zusammenhalts bei.</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865002019"/>
                  </a:ext>
                </a:extLst>
              </a:tr>
              <a:tr h="659833">
                <a:tc>
                  <a:txBody>
                    <a:bodyPr/>
                    <a:lstStyle/>
                    <a:p>
                      <a:pPr fontAlgn="base"/>
                      <a:r>
                        <a:rPr lang="en-US" sz="1600" dirty="0">
                          <a:effectLst/>
                        </a:rPr>
                        <a:t>Fehlallokation von Ressourcen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Vergeudet Ressourcen für die Entlarvung falscher Behauptungen, die Untersuchung von Fake-News-Quellen und die Umsetzung von Maßnahmen zur Bekämpfung von Desinformation.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559767708"/>
                  </a:ext>
                </a:extLst>
              </a:tr>
              <a:tr h="659833">
                <a:tc>
                  <a:txBody>
                    <a:bodyPr/>
                    <a:lstStyle/>
                    <a:p>
                      <a:pPr fontAlgn="base"/>
                      <a:r>
                        <a:rPr lang="en-US" sz="1600" dirty="0">
                          <a:effectLst/>
                        </a:rPr>
                        <a:t>Bedrohungen der Demokratie</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a:effectLst/>
                        </a:rPr>
                        <a:t>Untergräbt demokratische Prozesse durch die Manipulation von Informationen und die potenzielle Beeinflussung von Wahlergebnissen.</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649315775"/>
                  </a:ext>
                </a:extLst>
              </a:tr>
            </a:tbl>
          </a:graphicData>
        </a:graphic>
      </p:graphicFrame>
    </p:spTree>
    <p:extLst>
      <p:ext uri="{BB962C8B-B14F-4D97-AF65-F5344CB8AC3E}">
        <p14:creationId xmlns:p14="http://schemas.microsoft.com/office/powerpoint/2010/main" val="68898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4832000" cy="828000"/>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1.7.1. Beispiel für die </a:t>
            </a:r>
            <a:r>
              <a:rPr lang="de-DE" sz="4800" b="1" dirty="0">
                <a:solidFill>
                  <a:schemeClr val="tx1"/>
                </a:solidFill>
                <a:ea typeface="Helvetica Neue"/>
                <a:cs typeface="Helvetica Neue"/>
                <a:sym typeface="Helvetica Neue"/>
              </a:rPr>
              <a:t>Belagerung des Capitol Hill</a:t>
            </a:r>
            <a:endParaRPr lang="de-DE" dirty="0">
              <a:solidFill>
                <a:schemeClr val="tx1"/>
              </a:solidFill>
              <a:latin typeface="+mn-lt"/>
            </a:endParaRPr>
          </a:p>
        </p:txBody>
      </p:sp>
      <p:sp>
        <p:nvSpPr>
          <p:cNvPr id="119" name="Google Shape;119;p6"/>
          <p:cNvSpPr txBox="1"/>
          <p:nvPr/>
        </p:nvSpPr>
        <p:spPr>
          <a:xfrm>
            <a:off x="1295398" y="3390900"/>
            <a:ext cx="8244000" cy="954067"/>
          </a:xfrm>
          <a:prstGeom prst="rect">
            <a:avLst/>
          </a:prstGeom>
          <a:noFill/>
          <a:ln>
            <a:noFill/>
          </a:ln>
        </p:spPr>
        <p:txBody>
          <a:bodyPr spcFirstLastPara="1" wrap="square" lIns="91425" tIns="45700" rIns="91425" bIns="45700" anchor="t" anchorCtr="0">
            <a:spAutoFit/>
          </a:bodyPr>
          <a:lstStyle/>
          <a:p>
            <a:pPr lvl="0"/>
            <a:r>
              <a:rPr lang="de-DE" sz="2800" b="1" dirty="0">
                <a:solidFill>
                  <a:srgbClr val="00CCFF"/>
                </a:solidFill>
              </a:rPr>
              <a:t>Trump-Fans haben das US-Kapitol gestürmt</a:t>
            </a:r>
            <a:endParaRPr lang="de-DE" dirty="0">
              <a:solidFill>
                <a:srgbClr val="00CCFF"/>
              </a:solidFill>
            </a:endParaRPr>
          </a:p>
        </p:txBody>
      </p:sp>
      <p:sp>
        <p:nvSpPr>
          <p:cNvPr id="3" name="Rectangle 2"/>
          <p:cNvSpPr/>
          <p:nvPr/>
        </p:nvSpPr>
        <p:spPr>
          <a:xfrm>
            <a:off x="1332000" y="4072713"/>
            <a:ext cx="5512937" cy="461665"/>
          </a:xfrm>
          <a:prstGeom prst="rect">
            <a:avLst/>
          </a:prstGeom>
        </p:spPr>
        <p:txBody>
          <a:bodyPr wrap="square">
            <a:spAutoFit/>
          </a:bodyPr>
          <a:lstStyle/>
          <a:p>
            <a:endParaRPr lang="de-DE" sz="2400"/>
          </a:p>
        </p:txBody>
      </p:sp>
      <p:sp>
        <p:nvSpPr>
          <p:cNvPr id="2" name="Rectangle 1"/>
          <p:cNvSpPr/>
          <p:nvPr/>
        </p:nvSpPr>
        <p:spPr>
          <a:xfrm>
            <a:off x="1295399" y="4072712"/>
            <a:ext cx="7247709" cy="4493538"/>
          </a:xfrm>
          <a:prstGeom prst="rect">
            <a:avLst/>
          </a:prstGeom>
        </p:spPr>
        <p:txBody>
          <a:bodyPr wrap="square">
            <a:spAutoFit/>
          </a:bodyPr>
          <a:lstStyle/>
          <a:p>
            <a:r>
              <a:rPr lang="de-DE" sz="2200" dirty="0"/>
              <a:t>Desinformation spielte bei der Belagerung des Capitol Hill am 6. Januar 2021 eine wichtige Rolle. Falsche Wahlbehauptungen, Verschwörungstheorien und falsche Zuschreibungen an Antifa und BLM schürten den Glauben, die Wahl sei gestohlen worden, und radikalisierten die Menschen. Extremistische Ansichten wurden verstärkt, was zur Organisation und Koordinierung des Angriffs führte. Durch die Verbreitung falscher Darstellungen wurde die gewalttätige Absicht heruntergespielt. Der Vorfall unterstrich die gefährlichen Folgen von Desinformation und machte deutlich, dass sie in der Lage ist, realen Schaden anzurichten und demokratische Prozesse zu untergraben.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5628" y="3904319"/>
            <a:ext cx="6618757" cy="4408092"/>
          </a:xfrm>
          <a:prstGeom prst="rect">
            <a:avLst/>
          </a:prstGeom>
        </p:spPr>
      </p:pic>
      <p:sp>
        <p:nvSpPr>
          <p:cNvPr id="8" name="Rectangle 7"/>
          <p:cNvSpPr/>
          <p:nvPr/>
        </p:nvSpPr>
        <p:spPr>
          <a:xfrm>
            <a:off x="9965628" y="8282379"/>
            <a:ext cx="7185903" cy="523220"/>
          </a:xfrm>
          <a:prstGeom prst="rect">
            <a:avLst/>
          </a:prstGeom>
        </p:spPr>
        <p:txBody>
          <a:bodyPr wrap="square">
            <a:spAutoFit/>
          </a:bodyPr>
          <a:lstStyle/>
          <a:p>
            <a:r>
              <a:rPr lang="de-DE"/>
              <a:t>Quelle: https://apnews.com/article/us-capitol-trump-supporters-1806ea8dc15a2c04f2a68acd6b55cace</a:t>
            </a:r>
          </a:p>
        </p:txBody>
      </p:sp>
    </p:spTree>
    <p:extLst>
      <p:ext uri="{BB962C8B-B14F-4D97-AF65-F5344CB8AC3E}">
        <p14:creationId xmlns:p14="http://schemas.microsoft.com/office/powerpoint/2010/main" val="335392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1.8. Die Rolle der sozialen Medien </a:t>
            </a:r>
            <a:endParaRPr lang="de-DE">
              <a:solidFill>
                <a:schemeClr val="tx1"/>
              </a:solidFill>
              <a:latin typeface="+mn-lt"/>
            </a:endParaRPr>
          </a:p>
        </p:txBody>
      </p:sp>
      <p:sp>
        <p:nvSpPr>
          <p:cNvPr id="120" name="Google Shape;120;p6"/>
          <p:cNvSpPr txBox="1"/>
          <p:nvPr/>
        </p:nvSpPr>
        <p:spPr>
          <a:xfrm>
            <a:off x="1295401" y="3629884"/>
            <a:ext cx="7132982" cy="4493497"/>
          </a:xfrm>
          <a:prstGeom prst="rect">
            <a:avLst/>
          </a:prstGeom>
          <a:noFill/>
          <a:ln>
            <a:noFill/>
          </a:ln>
        </p:spPr>
        <p:txBody>
          <a:bodyPr spcFirstLastPara="1" wrap="square" lIns="91425" tIns="45700" rIns="91425" bIns="45700" anchor="t" anchorCtr="0">
            <a:spAutoFit/>
          </a:bodyPr>
          <a:lstStyle/>
          <a:p>
            <a:pPr lvl="0"/>
            <a:r>
              <a:rPr lang="de-DE" sz="2200" b="1" dirty="0"/>
              <a:t>Die sozialen Medien </a:t>
            </a:r>
            <a:r>
              <a:rPr lang="de-DE" sz="2200" dirty="0"/>
              <a:t>spielen eine wichtige Rolle bei der Verbreitung von Desinformationen. Ihre einfache Nutzung und große Reichweite machen sie zu einem Nährboden für die schnelle Verbreitung falscher oder irreführender Informationen. Soziale Medienplattformen verstärken und verbreiten Fehlinformationen durch nutzergenerierte Inhalte, gefälschte Konten und algorithmische Verzerrungen. Der virale Charakter des Austauschs in den sozialen Medien kann Desinformationen schnell verstärken, was zu einer Erosion des Vertrauens, einer Polarisierung der Meinungen und potenziellen Konsequenzen in der realen Welt führt. </a:t>
            </a:r>
            <a:endParaRPr lang="de-DE" sz="22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4024920951"/>
              </p:ext>
            </p:extLst>
          </p:nvPr>
        </p:nvGraphicFramePr>
        <p:xfrm>
          <a:off x="11443706" y="2237657"/>
          <a:ext cx="6696000" cy="6725419"/>
        </p:xfrm>
        <a:graphic>
          <a:graphicData uri="http://schemas.openxmlformats.org/drawingml/2006/table">
            <a:tbl>
              <a:tblPr/>
              <a:tblGrid>
                <a:gridCol w="1912304">
                  <a:extLst>
                    <a:ext uri="{9D8B030D-6E8A-4147-A177-3AD203B41FA5}">
                      <a16:colId xmlns:a16="http://schemas.microsoft.com/office/drawing/2014/main" val="3418769370"/>
                    </a:ext>
                  </a:extLst>
                </a:gridCol>
                <a:gridCol w="2728647">
                  <a:extLst>
                    <a:ext uri="{9D8B030D-6E8A-4147-A177-3AD203B41FA5}">
                      <a16:colId xmlns:a16="http://schemas.microsoft.com/office/drawing/2014/main" val="1378741876"/>
                    </a:ext>
                  </a:extLst>
                </a:gridCol>
                <a:gridCol w="2055049">
                  <a:extLst>
                    <a:ext uri="{9D8B030D-6E8A-4147-A177-3AD203B41FA5}">
                      <a16:colId xmlns:a16="http://schemas.microsoft.com/office/drawing/2014/main" val="296403501"/>
                    </a:ext>
                  </a:extLst>
                </a:gridCol>
              </a:tblGrid>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Land </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Facebook* </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Instagram*</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318481479"/>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Österreich</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660.000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46.000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473213172"/>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Belgien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err="1">
                          <a:solidFill>
                            <a:srgbClr val="000000"/>
                          </a:solidFill>
                          <a:effectLst/>
                          <a:latin typeface="Arial" panose="020B0604020202020204" pitchFamily="34" charset="0"/>
                        </a:rPr>
                        <a:t>Über</a:t>
                      </a:r>
                      <a:r>
                        <a:rPr lang="en-US" sz="1200" b="0" i="0" u="none" strike="noStrike" dirty="0">
                          <a:solidFill>
                            <a:srgbClr val="000000"/>
                          </a:solidFill>
                          <a:effectLst/>
                          <a:latin typeface="Arial" panose="020B0604020202020204" pitchFamily="34" charset="0"/>
                        </a:rPr>
                        <a:t> 990.000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66.000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473864119"/>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Bulgarien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510.000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18.000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30244339"/>
                  </a:ext>
                </a:extLst>
              </a:tr>
              <a:tr h="230897">
                <a:tc>
                  <a:txBody>
                    <a:bodyPr/>
                    <a:lstStyle/>
                    <a:p>
                      <a:pPr rtl="0" fontAlgn="b">
                        <a:spcBef>
                          <a:spcPts val="0"/>
                        </a:spcBef>
                        <a:spcAft>
                          <a:spcPts val="0"/>
                        </a:spcAft>
                      </a:pPr>
                      <a:r>
                        <a:rPr lang="en-US" sz="1200" b="0" i="0" u="none" strike="noStrike">
                          <a:solidFill>
                            <a:schemeClr val="bg2"/>
                          </a:solidFill>
                          <a:effectLst/>
                          <a:latin typeface="Arial" panose="020B0604020202020204" pitchFamily="34" charset="0"/>
                        </a:rPr>
                        <a:t>Kroatien</a:t>
                      </a:r>
                      <a:endParaRPr lang="en-US" sz="140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chemeClr val="bg2"/>
                          </a:solidFill>
                          <a:effectLst/>
                          <a:latin typeface="Arial" panose="020B0604020202020204" pitchFamily="34" charset="0"/>
                        </a:rPr>
                        <a:t>Über 410.000</a:t>
                      </a:r>
                      <a:endParaRPr lang="en-US" sz="140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chemeClr val="bg2"/>
                          </a:solidFill>
                          <a:effectLst/>
                          <a:latin typeface="Arial" panose="020B0604020202020204" pitchFamily="34" charset="0"/>
                        </a:rPr>
                        <a:t>Über 21.000</a:t>
                      </a:r>
                      <a:endParaRPr lang="en-US" sz="1400" dirty="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8042763"/>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Zypern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189.000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21.000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02678275"/>
                  </a:ext>
                </a:extLst>
              </a:tr>
              <a:tr h="230897">
                <a:tc>
                  <a:txBody>
                    <a:bodyPr/>
                    <a:lstStyle/>
                    <a:p>
                      <a:pPr rtl="0" fontAlgn="b">
                        <a:spcBef>
                          <a:spcPts val="0"/>
                        </a:spcBef>
                        <a:spcAft>
                          <a:spcPts val="0"/>
                        </a:spcAft>
                      </a:pPr>
                      <a:r>
                        <a:rPr lang="en-US" sz="1200" b="0" i="0" u="none" strike="noStrike" dirty="0" err="1">
                          <a:solidFill>
                            <a:srgbClr val="000000"/>
                          </a:solidFill>
                          <a:effectLst/>
                          <a:latin typeface="Arial" panose="020B0604020202020204" pitchFamily="34" charset="0"/>
                        </a:rPr>
                        <a:t>Tschechische</a:t>
                      </a:r>
                      <a:r>
                        <a:rPr lang="en-US" sz="1200" b="0" i="0" u="none" strike="noStrike" dirty="0">
                          <a:solidFill>
                            <a:srgbClr val="000000"/>
                          </a:solidFill>
                          <a:effectLst/>
                          <a:latin typeface="Arial" panose="020B0604020202020204" pitchFamily="34" charset="0"/>
                        </a:rPr>
                        <a:t> </a:t>
                      </a:r>
                      <a:r>
                        <a:rPr lang="en-US" sz="1200" b="0" i="0" u="none" strike="noStrike" dirty="0" err="1">
                          <a:solidFill>
                            <a:srgbClr val="000000"/>
                          </a:solidFill>
                          <a:effectLst/>
                          <a:latin typeface="Arial" panose="020B0604020202020204" pitchFamily="34" charset="0"/>
                        </a:rPr>
                        <a:t>Republik</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600.000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30.000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626249108"/>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Dänemark</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410.000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33.000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380439575"/>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Estland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77.000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9.900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201704633"/>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Finnland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30.000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493294174"/>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Frankreich</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4.000.000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150.000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699881251"/>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Deutschland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3.700.000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210.000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91394030"/>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Griechenland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Über 860.000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42.000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15752779"/>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Ungarn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450.000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Über 21.000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585083078"/>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Irland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580.000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119943619"/>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Italien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4.000.000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170.000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92357223"/>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Lettland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80643511"/>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Litauen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210.000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19860759"/>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Luxemburg</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97.000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50447324"/>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Malta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81.000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9.200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99318055"/>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Niederlande</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104.000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8393934"/>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Polen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1.700.000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52.000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050701826"/>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Portugal</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1.600.000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240.000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08016094"/>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Rumänien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1.100.000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34.000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447603886"/>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Slowakei</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360.000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14914859"/>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Slowenien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220.000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12.000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139658200"/>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Spanien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3.500.000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200.000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9504983"/>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Schweden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620.000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69.000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962583314"/>
                  </a:ext>
                </a:extLst>
              </a:tr>
              <a:tr h="23089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EU insgesamt</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Über 28.000.000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Über 1.700.000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844149998"/>
                  </a:ext>
                </a:extLst>
              </a:tr>
            </a:tbl>
          </a:graphicData>
        </a:graphic>
      </p:graphicFrame>
      <p:sp>
        <p:nvSpPr>
          <p:cNvPr id="3" name="Rectangle 1"/>
          <p:cNvSpPr>
            <a:spLocks noChangeArrowheads="1"/>
          </p:cNvSpPr>
          <p:nvPr/>
        </p:nvSpPr>
        <p:spPr bwMode="auto">
          <a:xfrm>
            <a:off x="5953125" y="26638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6844295" y="8052186"/>
            <a:ext cx="4793709" cy="954107"/>
          </a:xfrm>
          <a:prstGeom prst="rect">
            <a:avLst/>
          </a:prstGeom>
        </p:spPr>
        <p:txBody>
          <a:bodyPr wrap="square">
            <a:spAutoFit/>
          </a:bodyPr>
          <a:lstStyle/>
          <a:p>
            <a:r>
              <a:rPr lang="de-DE" dirty="0"/>
              <a:t>Vom 1. Oktober bis zum 31. Dezember 2022 die Anzahl der verschiedenen Beiträge auf Facebook, die nach der Bewertung durch Faktenprüfungsorganisationen als Desinformation gekennzeichnet wurden.</a:t>
            </a:r>
          </a:p>
        </p:txBody>
      </p:sp>
      <p:sp>
        <p:nvSpPr>
          <p:cNvPr id="5" name="Rectangle 4"/>
          <p:cNvSpPr/>
          <p:nvPr/>
        </p:nvSpPr>
        <p:spPr>
          <a:xfrm>
            <a:off x="6950068" y="8963076"/>
            <a:ext cx="4387864" cy="307777"/>
          </a:xfrm>
          <a:prstGeom prst="rect">
            <a:avLst/>
          </a:prstGeom>
        </p:spPr>
        <p:txBody>
          <a:bodyPr wrap="square">
            <a:spAutoFit/>
          </a:bodyPr>
          <a:lstStyle/>
          <a:p>
            <a:r>
              <a:rPr lang="de-DE" dirty="0"/>
              <a:t>Quelle: https://disinfocode.eu</a:t>
            </a:r>
          </a:p>
        </p:txBody>
      </p:sp>
    </p:spTree>
    <p:extLst>
      <p:ext uri="{BB962C8B-B14F-4D97-AF65-F5344CB8AC3E}">
        <p14:creationId xmlns:p14="http://schemas.microsoft.com/office/powerpoint/2010/main" val="364857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1.8.1. Die Trompete der Verstärkung</a:t>
            </a:r>
            <a:endParaRPr lang="de-DE" dirty="0">
              <a:solidFill>
                <a:schemeClr val="tx1"/>
              </a:solidFill>
              <a:latin typeface="+mn-lt"/>
            </a:endParaRPr>
          </a:p>
        </p:txBody>
      </p:sp>
      <p:sp>
        <p:nvSpPr>
          <p:cNvPr id="120" name="Google Shape;120;p6"/>
          <p:cNvSpPr txBox="1"/>
          <p:nvPr/>
        </p:nvSpPr>
        <p:spPr>
          <a:xfrm>
            <a:off x="1295401" y="3629884"/>
            <a:ext cx="7132982" cy="3139281"/>
          </a:xfrm>
          <a:prstGeom prst="rect">
            <a:avLst/>
          </a:prstGeom>
          <a:noFill/>
          <a:ln>
            <a:noFill/>
          </a:ln>
        </p:spPr>
        <p:txBody>
          <a:bodyPr spcFirstLastPara="1" wrap="square" lIns="91425" tIns="45700" rIns="91425" bIns="45700" anchor="t" anchorCtr="0">
            <a:spAutoFit/>
          </a:bodyPr>
          <a:lstStyle/>
          <a:p>
            <a:pPr lvl="0"/>
            <a:r>
              <a:rPr lang="de-DE" sz="2200" dirty="0"/>
              <a:t>Das Diagramm veranschaulicht den Weg, den Desinformation oft nimmt: Sie beginnt bei anonymen Webplattformen, bewegt sich durch geschlossene Gruppen, Verschwörungsgemeinschaften und erreicht schließlich offene soziale Netzwerke und professionelle Medien. Desinformationsagenten versuchen, ihre Botschaft zu verbreiten, und das gelingt ihnen leider oft, wenn falsche Informationen in Nachrichtenartikel eingebettet werden. </a:t>
            </a:r>
            <a:endParaRPr lang="de-DE" sz="2200" dirty="0">
              <a:latin typeface="+mn-lt"/>
            </a:endParaRPr>
          </a:p>
        </p:txBody>
      </p:sp>
      <p:sp>
        <p:nvSpPr>
          <p:cNvPr id="3" name="Rectangle 1"/>
          <p:cNvSpPr>
            <a:spLocks noChangeArrowheads="1"/>
          </p:cNvSpPr>
          <p:nvPr/>
        </p:nvSpPr>
        <p:spPr bwMode="auto">
          <a:xfrm>
            <a:off x="5953125" y="26638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290" name="Picture 2" descr="https://lh6.googleusercontent.com/XUvHmBKc522ZuzR6NroQyBPsbEmIOlJbJsoEOr8kMn3ymySYbZUcwLL6s8JuYq3F5fz0EVQdC0bTq8Pqezo1Wwdc-UhOf0cdTjx-7pPFrgfhsI8YScmbak9_d3rWv5QMBjv2bG6STwRD93caxTaLHyM75rn4_1Hze9em2bOEXMljxTY7LhYP3OmJBlBIhwut13Y=s20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7935" y="3947936"/>
            <a:ext cx="7559834" cy="42419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05852" y="8597735"/>
            <a:ext cx="7471917" cy="307777"/>
          </a:xfrm>
          <a:prstGeom prst="rect">
            <a:avLst/>
          </a:prstGeom>
        </p:spPr>
        <p:txBody>
          <a:bodyPr wrap="none">
            <a:spAutoFit/>
          </a:bodyPr>
          <a:lstStyle/>
          <a:p>
            <a:r>
              <a:rPr lang="de-DE" dirty="0"/>
              <a:t>Quelle: https://firstdraftnews.org/articles/5-lessons-for-reporting-in-an-age-of-disinformation/</a:t>
            </a:r>
          </a:p>
        </p:txBody>
      </p:sp>
    </p:spTree>
    <p:extLst>
      <p:ext uri="{BB962C8B-B14F-4D97-AF65-F5344CB8AC3E}">
        <p14:creationId xmlns:p14="http://schemas.microsoft.com/office/powerpoint/2010/main" val="341125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408000" cy="1569620"/>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1.9. Die Organisationen zur Überprüfung der Fakten</a:t>
            </a:r>
            <a:endParaRPr lang="de-DE" dirty="0">
              <a:solidFill>
                <a:schemeClr val="tx1"/>
              </a:solidFill>
              <a:latin typeface="+mn-lt"/>
            </a:endParaRPr>
          </a:p>
        </p:txBody>
      </p:sp>
      <p:sp>
        <p:nvSpPr>
          <p:cNvPr id="120" name="Google Shape;120;p6"/>
          <p:cNvSpPr txBox="1"/>
          <p:nvPr/>
        </p:nvSpPr>
        <p:spPr>
          <a:xfrm>
            <a:off x="1331999" y="3397763"/>
            <a:ext cx="16488000" cy="4154943"/>
          </a:xfrm>
          <a:prstGeom prst="rect">
            <a:avLst/>
          </a:prstGeom>
          <a:noFill/>
          <a:ln>
            <a:noFill/>
          </a:ln>
        </p:spPr>
        <p:txBody>
          <a:bodyPr spcFirstLastPara="1" wrap="square" lIns="91425" tIns="45700" rIns="91425" bIns="45700" anchor="t" anchorCtr="0">
            <a:spAutoFit/>
          </a:bodyPr>
          <a:lstStyle/>
          <a:p>
            <a:pPr lvl="0"/>
            <a:r>
              <a:rPr lang="de-DE" sz="2200" dirty="0">
                <a:solidFill>
                  <a:schemeClr val="dk1"/>
                </a:solidFill>
                <a:latin typeface="+mn-lt"/>
                <a:ea typeface="Helvetica Neue"/>
                <a:cs typeface="Helvetica Neue"/>
                <a:sym typeface="Helvetica Neue"/>
              </a:rPr>
              <a:t>Fact-Checking-Organisationen sind unabhängige Einrichtungen, die sich der Bewertung der Richtigkeit und des Wahrheitsgehalts von Behauptungen widmen, die im öffentlichen Diskurs, insbesondere in den Medien und auf Online-Plattformen, aufgestellt werden. Sie beschäftigen Journalisten, Forscher und Fachexperten, um Behauptungen zu untersuchen, Beweise zu analysieren und objektive Bewertungen abzugeben. Fact-Checker verwenden verschiedene Methoden, wie z. B. die Beschaffung zuverlässiger Informationen, die Durchführung von Interviews und die Analyse von Daten, um die Gültigkeit von Aussagen zu ermitteln. Zu den bekannten Fact-Checking-Organisationen gehören </a:t>
            </a:r>
            <a:r>
              <a:rPr lang="de-DE" sz="2200" dirty="0" err="1">
                <a:solidFill>
                  <a:schemeClr val="dk1"/>
                </a:solidFill>
                <a:latin typeface="+mn-lt"/>
                <a:ea typeface="Helvetica Neue"/>
                <a:cs typeface="Helvetica Neue"/>
                <a:sym typeface="Helvetica Neue"/>
              </a:rPr>
              <a:t>PolitiFact</a:t>
            </a:r>
            <a:r>
              <a:rPr lang="de-DE" sz="2200" dirty="0">
                <a:solidFill>
                  <a:schemeClr val="dk1"/>
                </a:solidFill>
                <a:latin typeface="+mn-lt"/>
                <a:ea typeface="Helvetica Neue"/>
                <a:cs typeface="Helvetica Neue"/>
                <a:sym typeface="Helvetica Neue"/>
              </a:rPr>
              <a:t>, </a:t>
            </a:r>
            <a:r>
              <a:rPr lang="de-DE" sz="2200" dirty="0" err="1">
                <a:solidFill>
                  <a:schemeClr val="dk1"/>
                </a:solidFill>
                <a:latin typeface="+mn-lt"/>
                <a:ea typeface="Helvetica Neue"/>
                <a:cs typeface="Helvetica Neue"/>
                <a:sym typeface="Helvetica Neue"/>
              </a:rPr>
              <a:t>Snopes</a:t>
            </a:r>
            <a:r>
              <a:rPr lang="de-DE" sz="2200" dirty="0">
                <a:solidFill>
                  <a:schemeClr val="dk1"/>
                </a:solidFill>
                <a:latin typeface="+mn-lt"/>
                <a:ea typeface="Helvetica Neue"/>
                <a:cs typeface="Helvetica Neue"/>
                <a:sym typeface="Helvetica Neue"/>
              </a:rPr>
              <a:t>, FactCheck.org, AFP Fact Check, </a:t>
            </a:r>
            <a:r>
              <a:rPr lang="de-DE" sz="2200" dirty="0" err="1">
                <a:solidFill>
                  <a:schemeClr val="dk1"/>
                </a:solidFill>
                <a:latin typeface="+mn-lt"/>
                <a:ea typeface="Helvetica Neue"/>
                <a:cs typeface="Helvetica Neue"/>
                <a:sym typeface="Helvetica Neue"/>
              </a:rPr>
              <a:t>Full</a:t>
            </a:r>
            <a:r>
              <a:rPr lang="de-DE" sz="2200" dirty="0">
                <a:solidFill>
                  <a:schemeClr val="dk1"/>
                </a:solidFill>
                <a:latin typeface="+mn-lt"/>
                <a:ea typeface="Helvetica Neue"/>
                <a:cs typeface="Helvetica Neue"/>
                <a:sym typeface="Helvetica Neue"/>
              </a:rPr>
              <a:t> Fact und der Fact Checker der Washington Post. Diese Organisationen spielen eine entscheidende Rolle bei der Förderung der Wahrheit und der Bekämpfung der Verbreitung von Fehlinformationen.</a:t>
            </a:r>
          </a:p>
          <a:p>
            <a:pPr lvl="0"/>
            <a:endParaRPr lang="de-DE" sz="2200" dirty="0">
              <a:solidFill>
                <a:schemeClr val="dk1"/>
              </a:solidFill>
              <a:latin typeface="+mn-lt"/>
              <a:sym typeface="Helvetica Neue"/>
            </a:endParaRPr>
          </a:p>
          <a:p>
            <a:pPr lvl="0"/>
            <a:r>
              <a:rPr lang="de-DE" sz="2200" dirty="0">
                <a:latin typeface="+mn-lt"/>
              </a:rPr>
              <a:t>Die Liste der Fact-Checking-Organisationen </a:t>
            </a:r>
            <a:r>
              <a:rPr lang="de-DE" sz="2200" dirty="0">
                <a:latin typeface="+mn-lt"/>
                <a:hlinkClick r:id="rId3"/>
              </a:rPr>
              <a:t>https://en.wikipedia.org/wiki/List_of_fact-checking_websites</a:t>
            </a:r>
            <a:endParaRPr lang="de-DE" sz="2200" dirty="0">
              <a:latin typeface="+mn-lt"/>
            </a:endParaRPr>
          </a:p>
          <a:p>
            <a:pPr lvl="0"/>
            <a:endParaRPr lang="de-DE" sz="2200" dirty="0">
              <a:latin typeface="+mn-lt"/>
            </a:endParaRPr>
          </a:p>
        </p:txBody>
      </p:sp>
    </p:spTree>
    <p:extLst>
      <p:ext uri="{BB962C8B-B14F-4D97-AF65-F5344CB8AC3E}">
        <p14:creationId xmlns:p14="http://schemas.microsoft.com/office/powerpoint/2010/main" val="933776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8" y="2401311"/>
            <a:ext cx="16164000" cy="1569620"/>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1.9.1. Internationales Netzwerk zur Faktenüberprüfung</a:t>
            </a:r>
            <a:endParaRPr lang="de-DE" dirty="0">
              <a:solidFill>
                <a:schemeClr val="tx1"/>
              </a:solidFill>
              <a:latin typeface="+mn-lt"/>
            </a:endParaRPr>
          </a:p>
        </p:txBody>
      </p:sp>
      <p:sp>
        <p:nvSpPr>
          <p:cNvPr id="120" name="Google Shape;120;p6"/>
          <p:cNvSpPr txBox="1"/>
          <p:nvPr/>
        </p:nvSpPr>
        <p:spPr>
          <a:xfrm>
            <a:off x="1332000" y="3397763"/>
            <a:ext cx="8713337" cy="4493497"/>
          </a:xfrm>
          <a:prstGeom prst="rect">
            <a:avLst/>
          </a:prstGeom>
          <a:noFill/>
          <a:ln>
            <a:noFill/>
          </a:ln>
        </p:spPr>
        <p:txBody>
          <a:bodyPr spcFirstLastPara="1" wrap="square" lIns="91425" tIns="45700" rIns="91425" bIns="45700" anchor="t" anchorCtr="0">
            <a:spAutoFit/>
          </a:bodyPr>
          <a:lstStyle/>
          <a:p>
            <a:pPr lvl="0"/>
            <a:r>
              <a:rPr lang="de-DE" sz="2200" dirty="0"/>
              <a:t>Das </a:t>
            </a:r>
            <a:r>
              <a:rPr lang="de-DE" sz="2200" b="1" dirty="0"/>
              <a:t>International Fact-Checking Network (IFCN) ist </a:t>
            </a:r>
            <a:r>
              <a:rPr lang="de-DE" sz="2200" dirty="0"/>
              <a:t>eine wichtige globale Organisation, die die Genauigkeit und Verantwortlichkeit im Journalismus fördert. Es legt Standards für Fact-Checking-Organisationen fest, bietet Schulungen und Ressourcen an und erleichtert den Austausch bewährter Verfahren. Darüber hinaus zertifiziert das IFCN Fact-Checker durch das transparente Verfahren des IFCN Code </a:t>
            </a:r>
            <a:r>
              <a:rPr lang="de-DE" sz="2200" dirty="0" err="1"/>
              <a:t>of</a:t>
            </a:r>
            <a:r>
              <a:rPr lang="de-DE" sz="2200" dirty="0"/>
              <a:t> </a:t>
            </a:r>
            <a:r>
              <a:rPr lang="de-DE" sz="2200" dirty="0" err="1"/>
              <a:t>Principles</a:t>
            </a:r>
            <a:r>
              <a:rPr lang="de-DE" sz="2200" dirty="0"/>
              <a:t>. Parallel dazu bringt das </a:t>
            </a:r>
            <a:r>
              <a:rPr lang="de-DE" sz="2200" b="1" dirty="0"/>
              <a:t>European Fact-Checking Standards Network Project</a:t>
            </a:r>
            <a:r>
              <a:rPr lang="de-DE" sz="2200" dirty="0"/>
              <a:t>, eine EU-Initiative, unabhängige Fact-Checking-Organisationen zusammen, um Standards für Unabhängigkeit, Transparenz und journalistische Qualität im Kampf gegen Desinformation zu definieren. Diese gemeinsamen Bemühungen verbessern die Informationsqualität und fördern das Vertrauen der Öffentlichkeit in die Medien.</a:t>
            </a:r>
            <a:endParaRPr lang="de-DE" sz="2200" dirty="0">
              <a:latin typeface="+mn-lt"/>
            </a:endParaRPr>
          </a:p>
        </p:txBody>
      </p:sp>
      <p:pic>
        <p:nvPicPr>
          <p:cNvPr id="2" name="Picture 1"/>
          <p:cNvPicPr>
            <a:picLocks noChangeAspect="1"/>
          </p:cNvPicPr>
          <p:nvPr/>
        </p:nvPicPr>
        <p:blipFill>
          <a:blip r:embed="rId3"/>
          <a:stretch>
            <a:fillRect/>
          </a:stretch>
        </p:blipFill>
        <p:spPr>
          <a:xfrm>
            <a:off x="12610556" y="6015853"/>
            <a:ext cx="3543300" cy="2200275"/>
          </a:xfrm>
          <a:prstGeom prst="rect">
            <a:avLst/>
          </a:prstGeom>
        </p:spPr>
      </p:pic>
      <p:pic>
        <p:nvPicPr>
          <p:cNvPr id="3" name="Picture 2"/>
          <p:cNvPicPr>
            <a:picLocks noChangeAspect="1"/>
          </p:cNvPicPr>
          <p:nvPr/>
        </p:nvPicPr>
        <p:blipFill>
          <a:blip r:embed="rId4"/>
          <a:stretch>
            <a:fillRect/>
          </a:stretch>
        </p:blipFill>
        <p:spPr>
          <a:xfrm>
            <a:off x="12283984" y="3204972"/>
            <a:ext cx="3966209" cy="2277890"/>
          </a:xfrm>
          <a:prstGeom prst="rect">
            <a:avLst/>
          </a:prstGeom>
        </p:spPr>
      </p:pic>
    </p:spTree>
    <p:extLst>
      <p:ext uri="{BB962C8B-B14F-4D97-AF65-F5344CB8AC3E}">
        <p14:creationId xmlns:p14="http://schemas.microsoft.com/office/powerpoint/2010/main" val="417962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285337"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1.9.2. Meta (Facebook) und Faktenchecker</a:t>
            </a:r>
            <a:endParaRPr lang="de-DE">
              <a:solidFill>
                <a:schemeClr val="tx1"/>
              </a:solidFill>
              <a:latin typeface="+mn-lt"/>
            </a:endParaRPr>
          </a:p>
        </p:txBody>
      </p:sp>
      <p:sp>
        <p:nvSpPr>
          <p:cNvPr id="5" name="TekstniOkvir 4">
            <a:extLst>
              <a:ext uri="{FF2B5EF4-FFF2-40B4-BE49-F238E27FC236}">
                <a16:creationId xmlns:a16="http://schemas.microsoft.com/office/drawing/2014/main" id="{4DD38E85-541F-2694-D389-E13AAFCD89F4}"/>
              </a:ext>
            </a:extLst>
          </p:cNvPr>
          <p:cNvSpPr txBox="1"/>
          <p:nvPr/>
        </p:nvSpPr>
        <p:spPr>
          <a:xfrm>
            <a:off x="1331998" y="3269082"/>
            <a:ext cx="9088711" cy="4832092"/>
          </a:xfrm>
          <a:prstGeom prst="rect">
            <a:avLst/>
          </a:prstGeom>
          <a:noFill/>
        </p:spPr>
        <p:txBody>
          <a:bodyPr wrap="square">
            <a:spAutoFit/>
          </a:bodyPr>
          <a:lstStyle/>
          <a:p>
            <a:r>
              <a:rPr lang="de-DE" sz="2200" dirty="0" err="1"/>
              <a:t>Meta</a:t>
            </a:r>
            <a:r>
              <a:rPr lang="de-DE" sz="2200" dirty="0"/>
              <a:t> arbeitet mit zertifizierten unabhängigen Faktenprüfern des International Fact-Checking Network zusammen, um Desinformation zu bekämpfen. Sie arbeiten unabhängig, um potenzielle Desinformationen auf </a:t>
            </a:r>
            <a:r>
              <a:rPr lang="de-DE" sz="2200" dirty="0" err="1"/>
              <a:t>Metas</a:t>
            </a:r>
            <a:r>
              <a:rPr lang="de-DE" sz="2200" dirty="0"/>
              <a:t> Plattformen zu überprüfen und zu bewerten. Mehr als 90 Organisationen in 60 Sprachen nehmen teil und gehen gegen virale Hoaxes und falsche Behauptungen vor. </a:t>
            </a:r>
            <a:r>
              <a:rPr lang="de-DE" sz="2200" dirty="0" err="1"/>
              <a:t>Meta</a:t>
            </a:r>
            <a:r>
              <a:rPr lang="de-DE" sz="2200" dirty="0"/>
              <a:t> und die Faktenprüfer arbeiten auf drei Arten zusammen: Identifizierung potenzieller Desinformationen, Überprüfung und Bewertung der Richtigkeit von Inhalten und Ergreifen von Maßnahmen. Wenn sich ein Inhalt als falsch herausstellt, wird seine Verbreitung erheblich eingeschränkt, Warnhinweise werden veröffentlicht und die Menschen werden benachrichtigt. </a:t>
            </a:r>
            <a:r>
              <a:rPr lang="de-DE" sz="2200" dirty="0" err="1"/>
              <a:t>Metas</a:t>
            </a:r>
            <a:r>
              <a:rPr lang="de-DE" sz="2200" dirty="0"/>
              <a:t> dreiteiliger Ansatz besteht darin, problematische Inhalte zu entfernen, zu reduzieren und darüber zu informieren. Die Fact-Checking-Partner halten sich an den IFCN-Prinzipienkodex.</a:t>
            </a:r>
          </a:p>
        </p:txBody>
      </p:sp>
      <p:pic>
        <p:nvPicPr>
          <p:cNvPr id="6" name="Slika 5">
            <a:extLst>
              <a:ext uri="{FF2B5EF4-FFF2-40B4-BE49-F238E27FC236}">
                <a16:creationId xmlns:a16="http://schemas.microsoft.com/office/drawing/2014/main" id="{61E94B26-2EEA-738D-EDC7-0E5015795C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38294" y="3506639"/>
            <a:ext cx="6017708" cy="5206041"/>
          </a:xfrm>
          <a:prstGeom prst="rect">
            <a:avLst/>
          </a:prstGeom>
        </p:spPr>
      </p:pic>
    </p:spTree>
    <p:extLst>
      <p:ext uri="{BB962C8B-B14F-4D97-AF65-F5344CB8AC3E}">
        <p14:creationId xmlns:p14="http://schemas.microsoft.com/office/powerpoint/2010/main" val="308499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93895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de-DE" sz="6000" b="1" dirty="0">
                <a:solidFill>
                  <a:srgbClr val="00CCFF"/>
                </a:solidFill>
                <a:latin typeface="+mn-lt"/>
                <a:ea typeface="Helvetica Neue"/>
                <a:cs typeface="Helvetica Neue"/>
                <a:sym typeface="Helvetica Neue"/>
              </a:rPr>
              <a:t>2. Die Identifizierung von Desinformation</a:t>
            </a: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0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2.1. Wie </a:t>
            </a:r>
            <a:r>
              <a:rPr lang="de-DE" sz="4800" b="1">
                <a:latin typeface="+mn-lt"/>
              </a:rPr>
              <a:t>erkennt </a:t>
            </a:r>
            <a:r>
              <a:rPr lang="de-DE" sz="4800" b="1">
                <a:solidFill>
                  <a:schemeClr val="tx1"/>
                </a:solidFill>
                <a:latin typeface="+mn-lt"/>
                <a:ea typeface="Helvetica Neue"/>
                <a:cs typeface="Helvetica Neue"/>
                <a:sym typeface="Helvetica Neue"/>
              </a:rPr>
              <a:t>man </a:t>
            </a:r>
            <a:r>
              <a:rPr lang="de-DE" sz="4800" b="1">
                <a:latin typeface="+mn-lt"/>
              </a:rPr>
              <a:t>Desinformation</a:t>
            </a:r>
            <a:r>
              <a:rPr lang="de-DE" sz="4800" b="1">
                <a:solidFill>
                  <a:schemeClr val="tx1"/>
                </a:solidFill>
                <a:latin typeface="+mn-lt"/>
                <a:ea typeface="Helvetica Neue"/>
                <a:cs typeface="Helvetica Neue"/>
                <a:sym typeface="Helvetica Neue"/>
              </a:rPr>
              <a:t>? </a:t>
            </a:r>
            <a:endParaRPr lang="de-DE" b="1">
              <a:solidFill>
                <a:schemeClr val="tx1"/>
              </a:solidFill>
              <a:latin typeface="+mn-lt"/>
            </a:endParaRPr>
          </a:p>
        </p:txBody>
      </p:sp>
      <p:sp>
        <p:nvSpPr>
          <p:cNvPr id="3" name="Rectangle 2"/>
          <p:cNvSpPr/>
          <p:nvPr/>
        </p:nvSpPr>
        <p:spPr>
          <a:xfrm>
            <a:off x="1750420" y="3510477"/>
            <a:ext cx="16056000" cy="2800767"/>
          </a:xfrm>
          <a:prstGeom prst="rect">
            <a:avLst/>
          </a:prstGeom>
        </p:spPr>
        <p:txBody>
          <a:bodyPr wrap="square">
            <a:spAutoFit/>
          </a:bodyPr>
          <a:lstStyle/>
          <a:p>
            <a:r>
              <a:rPr lang="de-DE" sz="2200" dirty="0"/>
              <a:t>Das Erkennen von Desinformationen kann eine Herausforderung sein, da sie oft realistisch erscheinen und weit verbreitet sind. Befolgen Sie diese Schritte, um Desinformationen zu analysieren und zu erkennen: </a:t>
            </a:r>
          </a:p>
          <a:p>
            <a:endParaRPr lang="de-DE" sz="2200" dirty="0"/>
          </a:p>
          <a:p>
            <a:pPr marL="457200" indent="-457200">
              <a:buAutoNum type="arabicParenR"/>
            </a:pPr>
            <a:r>
              <a:rPr lang="de-DE" sz="2200" dirty="0"/>
              <a:t>Überprüfen Sie die Quelle auf Glaubwürdigkeit und die URLs.</a:t>
            </a:r>
          </a:p>
          <a:p>
            <a:pPr marL="457200" indent="-457200">
              <a:buAutoNum type="arabicParenR"/>
            </a:pPr>
            <a:r>
              <a:rPr lang="de-DE" sz="2200" dirty="0"/>
              <a:t>Achten Sie nicht nur auf die Überschrift, sondern auch auf grammatikalische Fehler und Ungereimtheiten.</a:t>
            </a:r>
          </a:p>
          <a:p>
            <a:pPr marL="457200" indent="-457200">
              <a:buAutoNum type="arabicParenR"/>
            </a:pPr>
            <a:r>
              <a:rPr lang="de-DE" sz="2200" dirty="0"/>
              <a:t>Unterscheiden Sie zwischen Satire und sachlichem Inhalt.</a:t>
            </a:r>
          </a:p>
          <a:p>
            <a:pPr marL="457200" indent="-457200">
              <a:buAutoNum type="arabicParenR"/>
            </a:pPr>
            <a:r>
              <a:rPr lang="de-DE" sz="2200" dirty="0"/>
              <a:t>Überprüfen Sie die Referenzen in der Geschichte und ihre Glaubwürdigkeit.</a:t>
            </a:r>
          </a:p>
          <a:p>
            <a:pPr marL="457200" indent="-457200">
              <a:buAutoNum type="arabicParenR"/>
            </a:pPr>
            <a:r>
              <a:rPr lang="de-DE" sz="2200" dirty="0"/>
              <a:t>Seien Sie sich Ihrer persönlichen Voreingenommenheit bewusst und betrachten Sie die Fakten objektiv.</a:t>
            </a:r>
          </a:p>
        </p:txBody>
      </p:sp>
      <p:sp>
        <p:nvSpPr>
          <p:cNvPr id="4" name="Rectangle 3"/>
          <p:cNvSpPr/>
          <p:nvPr/>
        </p:nvSpPr>
        <p:spPr>
          <a:xfrm>
            <a:off x="12395122" y="8163886"/>
            <a:ext cx="4641014" cy="307777"/>
          </a:xfrm>
          <a:prstGeom prst="rect">
            <a:avLst/>
          </a:prstGeom>
        </p:spPr>
        <p:txBody>
          <a:bodyPr wrap="none">
            <a:spAutoFit/>
          </a:bodyPr>
          <a:lstStyle/>
          <a:p>
            <a:r>
              <a:rPr lang="de-DE"/>
              <a:t>Quelle: https://yali.state.gov/how-to-spot-disinformation/</a:t>
            </a:r>
          </a:p>
        </p:txBody>
      </p:sp>
    </p:spTree>
    <p:extLst>
      <p:ext uri="{BB962C8B-B14F-4D97-AF65-F5344CB8AC3E}">
        <p14:creationId xmlns:p14="http://schemas.microsoft.com/office/powerpoint/2010/main" val="2049680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2.1.1. Seltsame URLs</a:t>
            </a:r>
            <a:endParaRPr lang="de-DE">
              <a:solidFill>
                <a:schemeClr val="tx1"/>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4249528234"/>
              </p:ext>
            </p:extLst>
          </p:nvPr>
        </p:nvGraphicFramePr>
        <p:xfrm>
          <a:off x="2455817" y="3396296"/>
          <a:ext cx="13925006" cy="4693920"/>
        </p:xfrm>
        <a:graphic>
          <a:graphicData uri="http://schemas.openxmlformats.org/drawingml/2006/table">
            <a:tbl>
              <a:tblPr/>
              <a:tblGrid>
                <a:gridCol w="3657600">
                  <a:extLst>
                    <a:ext uri="{9D8B030D-6E8A-4147-A177-3AD203B41FA5}">
                      <a16:colId xmlns:a16="http://schemas.microsoft.com/office/drawing/2014/main" val="3613334493"/>
                    </a:ext>
                  </a:extLst>
                </a:gridCol>
                <a:gridCol w="10267406">
                  <a:extLst>
                    <a:ext uri="{9D8B030D-6E8A-4147-A177-3AD203B41FA5}">
                      <a16:colId xmlns:a16="http://schemas.microsoft.com/office/drawing/2014/main" val="3527138437"/>
                    </a:ext>
                  </a:extLst>
                </a:gridCol>
              </a:tblGrid>
              <a:tr h="0">
                <a:tc>
                  <a:txBody>
                    <a:bodyPr/>
                    <a:lstStyle/>
                    <a:p>
                      <a:pPr fontAlgn="b"/>
                      <a:r>
                        <a:rPr lang="en-US" sz="2200" b="1" dirty="0">
                          <a:effectLst/>
                        </a:rPr>
                        <a:t>Seltsame URL</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2200" b="1">
                          <a:effectLst/>
                        </a:rPr>
                        <a:t>Beispiel Website</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06117646"/>
                  </a:ext>
                </a:extLst>
              </a:tr>
              <a:tr h="0">
                <a:tc>
                  <a:txBody>
                    <a:bodyPr/>
                    <a:lstStyle/>
                    <a:p>
                      <a:pPr fontAlgn="base"/>
                      <a:r>
                        <a:rPr lang="en-US" sz="2200">
                          <a:effectLst/>
                        </a:rPr>
                        <a:t>abcnews.com.co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Gefälschte</a:t>
                      </a:r>
                      <a:r>
                        <a:rPr lang="en-US" sz="2200" dirty="0">
                          <a:effectLst/>
                        </a:rPr>
                        <a:t> </a:t>
                      </a:r>
                      <a:r>
                        <a:rPr lang="en-US" sz="2200" dirty="0" err="1">
                          <a:effectLst/>
                        </a:rPr>
                        <a:t>Nachrichtenseite</a:t>
                      </a:r>
                      <a:r>
                        <a:rPr lang="en-US" sz="2200" dirty="0">
                          <a:effectLst/>
                        </a:rPr>
                        <a:t>, die </a:t>
                      </a:r>
                      <a:r>
                        <a:rPr lang="en-US" sz="2200" dirty="0" err="1">
                          <a:effectLst/>
                        </a:rPr>
                        <a:t>sich</a:t>
                      </a:r>
                      <a:r>
                        <a:rPr lang="en-US" sz="2200" dirty="0">
                          <a:effectLst/>
                        </a:rPr>
                        <a:t> </a:t>
                      </a:r>
                      <a:r>
                        <a:rPr lang="en-US" sz="2200" dirty="0" err="1">
                          <a:effectLst/>
                        </a:rPr>
                        <a:t>als</a:t>
                      </a:r>
                      <a:r>
                        <a:rPr lang="en-US" sz="2200" dirty="0">
                          <a:effectLst/>
                        </a:rPr>
                        <a:t> ABC News </a:t>
                      </a:r>
                      <a:r>
                        <a:rPr lang="en-US" sz="2200" dirty="0" err="1">
                          <a:effectLst/>
                        </a:rPr>
                        <a:t>ausgibt</a:t>
                      </a:r>
                      <a:endParaRPr lang="en-US" sz="22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711253797"/>
                  </a:ext>
                </a:extLst>
              </a:tr>
              <a:tr h="0">
                <a:tc>
                  <a:txBody>
                    <a:bodyPr/>
                    <a:lstStyle/>
                    <a:p>
                      <a:pPr fontAlgn="base"/>
                      <a:r>
                        <a:rPr lang="en-US" sz="2200">
                          <a:effectLst/>
                        </a:rPr>
                        <a:t>cnn-trending.com</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Gefälschte</a:t>
                      </a:r>
                      <a:r>
                        <a:rPr lang="en-US" sz="2200" dirty="0">
                          <a:effectLst/>
                        </a:rPr>
                        <a:t> </a:t>
                      </a:r>
                      <a:r>
                        <a:rPr lang="en-US" sz="2200" dirty="0" err="1">
                          <a:effectLst/>
                        </a:rPr>
                        <a:t>Nachrichtenseite</a:t>
                      </a:r>
                      <a:r>
                        <a:rPr lang="en-US" sz="2200" dirty="0">
                          <a:effectLst/>
                        </a:rPr>
                        <a:t> </a:t>
                      </a:r>
                      <a:r>
                        <a:rPr lang="en-US" sz="2200" dirty="0" err="1">
                          <a:effectLst/>
                        </a:rPr>
                        <a:t>imitiert</a:t>
                      </a:r>
                      <a:r>
                        <a:rPr lang="en-US" sz="2200" dirty="0">
                          <a:effectLst/>
                        </a:rPr>
                        <a:t> CNN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64758131"/>
                  </a:ext>
                </a:extLst>
              </a:tr>
              <a:tr h="0">
                <a:tc>
                  <a:txBody>
                    <a:bodyPr/>
                    <a:lstStyle/>
                    <a:p>
                      <a:pPr fontAlgn="base"/>
                      <a:r>
                        <a:rPr lang="en-US" sz="2200">
                          <a:effectLst/>
                        </a:rPr>
                        <a:t>nytimes.com.co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Gefälschte</a:t>
                      </a:r>
                      <a:r>
                        <a:rPr lang="en-US" sz="2200" dirty="0">
                          <a:effectLst/>
                        </a:rPr>
                        <a:t> </a:t>
                      </a:r>
                      <a:r>
                        <a:rPr lang="en-US" sz="2200" dirty="0" err="1">
                          <a:effectLst/>
                        </a:rPr>
                        <a:t>Nachrichtenseite</a:t>
                      </a:r>
                      <a:r>
                        <a:rPr lang="en-US" sz="2200" dirty="0">
                          <a:effectLst/>
                        </a:rPr>
                        <a:t> </a:t>
                      </a:r>
                      <a:r>
                        <a:rPr lang="en-US" sz="2200" dirty="0" err="1">
                          <a:effectLst/>
                        </a:rPr>
                        <a:t>imitiert</a:t>
                      </a:r>
                      <a:r>
                        <a:rPr lang="en-US" sz="2200" dirty="0">
                          <a:effectLst/>
                        </a:rPr>
                        <a:t> die New York Times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381053576"/>
                  </a:ext>
                </a:extLst>
              </a:tr>
              <a:tr h="0">
                <a:tc>
                  <a:txBody>
                    <a:bodyPr/>
                    <a:lstStyle/>
                    <a:p>
                      <a:pPr fontAlgn="base"/>
                      <a:r>
                        <a:rPr lang="en-US" sz="2200">
                          <a:effectLst/>
                        </a:rPr>
                        <a:t>bbc-news.co.uk</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Gefälschte</a:t>
                      </a:r>
                      <a:r>
                        <a:rPr lang="en-US" sz="2200" dirty="0">
                          <a:effectLst/>
                        </a:rPr>
                        <a:t> </a:t>
                      </a:r>
                      <a:r>
                        <a:rPr lang="en-US" sz="2200" dirty="0" err="1">
                          <a:effectLst/>
                        </a:rPr>
                        <a:t>Nachrichtenseite</a:t>
                      </a:r>
                      <a:r>
                        <a:rPr lang="en-US" sz="2200" dirty="0">
                          <a:effectLst/>
                        </a:rPr>
                        <a:t>, die BBC News </a:t>
                      </a:r>
                      <a:r>
                        <a:rPr lang="en-US" sz="2200" dirty="0" err="1">
                          <a:effectLst/>
                        </a:rPr>
                        <a:t>ähnelt</a:t>
                      </a:r>
                      <a:endParaRPr lang="en-US" sz="22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271357648"/>
                  </a:ext>
                </a:extLst>
              </a:tr>
              <a:tr h="0">
                <a:tc>
                  <a:txBody>
                    <a:bodyPr/>
                    <a:lstStyle/>
                    <a:p>
                      <a:pPr fontAlgn="base"/>
                      <a:r>
                        <a:rPr lang="en-US" sz="2200">
                          <a:effectLst/>
                        </a:rPr>
                        <a:t>washingtonpost.com.co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Gefälschte</a:t>
                      </a:r>
                      <a:r>
                        <a:rPr lang="en-US" sz="2200" dirty="0">
                          <a:effectLst/>
                        </a:rPr>
                        <a:t> </a:t>
                      </a:r>
                      <a:r>
                        <a:rPr lang="en-US" sz="2200" dirty="0" err="1">
                          <a:effectLst/>
                        </a:rPr>
                        <a:t>Nachrichtenseite</a:t>
                      </a:r>
                      <a:r>
                        <a:rPr lang="en-US" sz="2200" dirty="0">
                          <a:effectLst/>
                        </a:rPr>
                        <a:t>, die </a:t>
                      </a:r>
                      <a:r>
                        <a:rPr lang="en-US" sz="2200" dirty="0" err="1">
                          <a:effectLst/>
                        </a:rPr>
                        <a:t>vorgibt</a:t>
                      </a:r>
                      <a:r>
                        <a:rPr lang="en-US" sz="2200" dirty="0">
                          <a:effectLst/>
                        </a:rPr>
                        <a:t>, die Washington Post </a:t>
                      </a:r>
                      <a:r>
                        <a:rPr lang="en-US" sz="2200" dirty="0" err="1">
                          <a:effectLst/>
                        </a:rPr>
                        <a:t>zu</a:t>
                      </a:r>
                      <a:r>
                        <a:rPr lang="en-US" sz="2200" dirty="0">
                          <a:effectLst/>
                        </a:rPr>
                        <a:t> sein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82144463"/>
                  </a:ext>
                </a:extLst>
              </a:tr>
              <a:tr h="0">
                <a:tc>
                  <a:txBody>
                    <a:bodyPr/>
                    <a:lstStyle/>
                    <a:p>
                      <a:pPr fontAlgn="base"/>
                      <a:r>
                        <a:rPr lang="en-US" sz="2200">
                          <a:effectLst/>
                        </a:rPr>
                        <a:t>huffingtonpost.com.co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Gefälschte</a:t>
                      </a:r>
                      <a:r>
                        <a:rPr lang="en-US" sz="2200" dirty="0">
                          <a:effectLst/>
                        </a:rPr>
                        <a:t> </a:t>
                      </a:r>
                      <a:r>
                        <a:rPr lang="en-US" sz="2200" dirty="0" err="1">
                          <a:effectLst/>
                        </a:rPr>
                        <a:t>Nachrichtenseite</a:t>
                      </a:r>
                      <a:r>
                        <a:rPr lang="en-US" sz="2200" dirty="0">
                          <a:effectLst/>
                        </a:rPr>
                        <a:t>, die </a:t>
                      </a:r>
                      <a:r>
                        <a:rPr lang="en-US" sz="2200" dirty="0" err="1">
                          <a:effectLst/>
                        </a:rPr>
                        <a:t>sich</a:t>
                      </a:r>
                      <a:r>
                        <a:rPr lang="en-US" sz="2200" dirty="0">
                          <a:effectLst/>
                        </a:rPr>
                        <a:t> </a:t>
                      </a:r>
                      <a:r>
                        <a:rPr lang="en-US" sz="2200" dirty="0" err="1">
                          <a:effectLst/>
                        </a:rPr>
                        <a:t>als</a:t>
                      </a:r>
                      <a:r>
                        <a:rPr lang="en-US" sz="2200" dirty="0">
                          <a:effectLst/>
                        </a:rPr>
                        <a:t> The Huffington Post </a:t>
                      </a:r>
                      <a:r>
                        <a:rPr lang="en-US" sz="2200" dirty="0" err="1">
                          <a:effectLst/>
                        </a:rPr>
                        <a:t>ausgibt</a:t>
                      </a:r>
                      <a:endParaRPr lang="en-US" sz="22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250562613"/>
                  </a:ext>
                </a:extLst>
              </a:tr>
              <a:tr h="0">
                <a:tc>
                  <a:txBody>
                    <a:bodyPr/>
                    <a:lstStyle/>
                    <a:p>
                      <a:pPr fontAlgn="base"/>
                      <a:r>
                        <a:rPr lang="en-US" sz="2200">
                          <a:effectLst/>
                        </a:rPr>
                        <a:t>fox-news24.com</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Gefälschte</a:t>
                      </a:r>
                      <a:r>
                        <a:rPr lang="en-US" sz="2200" dirty="0">
                          <a:effectLst/>
                        </a:rPr>
                        <a:t> </a:t>
                      </a:r>
                      <a:r>
                        <a:rPr lang="en-US" sz="2200" dirty="0" err="1">
                          <a:effectLst/>
                        </a:rPr>
                        <a:t>Nachrichtenseite</a:t>
                      </a:r>
                      <a:r>
                        <a:rPr lang="en-US" sz="2200" dirty="0">
                          <a:effectLst/>
                        </a:rPr>
                        <a:t> </a:t>
                      </a:r>
                      <a:r>
                        <a:rPr lang="en-US" sz="2200" dirty="0" err="1">
                          <a:effectLst/>
                        </a:rPr>
                        <a:t>imitiert</a:t>
                      </a:r>
                      <a:r>
                        <a:rPr lang="en-US" sz="2200" dirty="0">
                          <a:effectLst/>
                        </a:rPr>
                        <a:t> Fox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924186352"/>
                  </a:ext>
                </a:extLst>
              </a:tr>
              <a:tr h="0">
                <a:tc>
                  <a:txBody>
                    <a:bodyPr/>
                    <a:lstStyle/>
                    <a:p>
                      <a:pPr fontAlgn="base"/>
                      <a:r>
                        <a:rPr lang="en-US" sz="2200">
                          <a:effectLst/>
                        </a:rPr>
                        <a:t>nbcnews.com.co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Gefälschte</a:t>
                      </a:r>
                      <a:r>
                        <a:rPr lang="en-US" sz="2200" dirty="0">
                          <a:effectLst/>
                        </a:rPr>
                        <a:t> </a:t>
                      </a:r>
                      <a:r>
                        <a:rPr lang="en-US" sz="2200" dirty="0" err="1">
                          <a:effectLst/>
                        </a:rPr>
                        <a:t>Nachrichtenseite</a:t>
                      </a:r>
                      <a:r>
                        <a:rPr lang="en-US" sz="2200" dirty="0">
                          <a:effectLst/>
                        </a:rPr>
                        <a:t> </a:t>
                      </a:r>
                      <a:r>
                        <a:rPr lang="en-US" sz="2200" dirty="0" err="1">
                          <a:effectLst/>
                        </a:rPr>
                        <a:t>ahmt</a:t>
                      </a:r>
                      <a:r>
                        <a:rPr lang="en-US" sz="2200" dirty="0">
                          <a:effectLst/>
                        </a:rPr>
                        <a:t> NBC News </a:t>
                      </a:r>
                      <a:r>
                        <a:rPr lang="en-US" sz="2200" dirty="0" err="1">
                          <a:effectLst/>
                        </a:rPr>
                        <a:t>nach</a:t>
                      </a:r>
                      <a:endParaRPr lang="en-US" sz="22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5814159"/>
                  </a:ext>
                </a:extLst>
              </a:tr>
              <a:tr h="0">
                <a:tc>
                  <a:txBody>
                    <a:bodyPr/>
                    <a:lstStyle/>
                    <a:p>
                      <a:pPr fontAlgn="base"/>
                      <a:r>
                        <a:rPr lang="en-US" sz="2200">
                          <a:effectLst/>
                        </a:rPr>
                        <a:t>usatoday.com.co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Gefälschte</a:t>
                      </a:r>
                      <a:r>
                        <a:rPr lang="en-US" sz="2200" dirty="0">
                          <a:effectLst/>
                        </a:rPr>
                        <a:t> </a:t>
                      </a:r>
                      <a:r>
                        <a:rPr lang="en-US" sz="2200" dirty="0" err="1">
                          <a:effectLst/>
                        </a:rPr>
                        <a:t>Nachrichtenseite</a:t>
                      </a:r>
                      <a:r>
                        <a:rPr lang="en-US" sz="2200" dirty="0">
                          <a:effectLst/>
                        </a:rPr>
                        <a:t>, die </a:t>
                      </a:r>
                      <a:r>
                        <a:rPr lang="en-US" sz="2200" dirty="0" err="1">
                          <a:effectLst/>
                        </a:rPr>
                        <a:t>sich</a:t>
                      </a:r>
                      <a:r>
                        <a:rPr lang="en-US" sz="2200" dirty="0">
                          <a:effectLst/>
                        </a:rPr>
                        <a:t> </a:t>
                      </a:r>
                      <a:r>
                        <a:rPr lang="en-US" sz="2200" dirty="0" err="1">
                          <a:effectLst/>
                        </a:rPr>
                        <a:t>als</a:t>
                      </a:r>
                      <a:r>
                        <a:rPr lang="en-US" sz="2200" dirty="0">
                          <a:effectLst/>
                        </a:rPr>
                        <a:t> USA Today </a:t>
                      </a:r>
                      <a:r>
                        <a:rPr lang="en-US" sz="2200" dirty="0" err="1">
                          <a:effectLst/>
                        </a:rPr>
                        <a:t>ausgibt</a:t>
                      </a:r>
                      <a:endParaRPr lang="en-US" sz="22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29148229"/>
                  </a:ext>
                </a:extLst>
              </a:tr>
              <a:tr h="0">
                <a:tc>
                  <a:txBody>
                    <a:bodyPr/>
                    <a:lstStyle/>
                    <a:p>
                      <a:pPr fontAlgn="base"/>
                      <a:r>
                        <a:rPr lang="en-US" sz="2200">
                          <a:effectLst/>
                        </a:rPr>
                        <a:t>zeit-nachrichten.net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a:effectLst/>
                        </a:rPr>
                        <a:t>Gefälschte Nachrichtenseite, die dem Time Magazine ähnelt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17460177"/>
                  </a:ext>
                </a:extLst>
              </a:tr>
            </a:tbl>
          </a:graphicData>
        </a:graphic>
      </p:graphicFrame>
    </p:spTree>
    <p:extLst>
      <p:ext uri="{BB962C8B-B14F-4D97-AF65-F5344CB8AC3E}">
        <p14:creationId xmlns:p14="http://schemas.microsoft.com/office/powerpoint/2010/main" val="251209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04114" y="3821613"/>
            <a:ext cx="4852388" cy="469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Google Shape;98;p4"/>
          <p:cNvSpPr txBox="1"/>
          <p:nvPr/>
        </p:nvSpPr>
        <p:spPr>
          <a:xfrm>
            <a:off x="1295399" y="2525000"/>
            <a:ext cx="7185991"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Zielsetzungen</a:t>
            </a:r>
          </a:p>
        </p:txBody>
      </p:sp>
      <p:sp>
        <p:nvSpPr>
          <p:cNvPr id="99" name="Google Shape;99;p4"/>
          <p:cNvSpPr txBox="1"/>
          <p:nvPr/>
        </p:nvSpPr>
        <p:spPr>
          <a:xfrm>
            <a:off x="2076077" y="4477313"/>
            <a:ext cx="9468000" cy="1200288"/>
          </a:xfrm>
          <a:prstGeom prst="rect">
            <a:avLst/>
          </a:prstGeom>
          <a:noFill/>
          <a:ln>
            <a:noFill/>
          </a:ln>
        </p:spPr>
        <p:txBody>
          <a:bodyPr spcFirstLastPara="1" wrap="square" lIns="91425" tIns="45700" rIns="91425" bIns="45700" anchor="t" anchorCtr="0">
            <a:spAutoFit/>
          </a:bodyPr>
          <a:lstStyle/>
          <a:p>
            <a:pPr lvl="0"/>
            <a:r>
              <a:rPr lang="de-DE" sz="2400" dirty="0">
                <a:solidFill>
                  <a:schemeClr val="dk1"/>
                </a:solidFill>
                <a:latin typeface="+mn-lt"/>
                <a:ea typeface="Helvetica Neue"/>
                <a:cs typeface="Helvetica Neue"/>
                <a:sym typeface="Helvetica Neue"/>
              </a:rPr>
              <a:t>Desinformation zu verstehen, einschließlich ihrer Definition, gängiger Formen und ihrer Auswirkungen auf den Einzelnen und die Gesellschaft.</a:t>
            </a:r>
            <a:endParaRPr lang="de-DE" dirty="0">
              <a:latin typeface="+mn-lt"/>
            </a:endParaRPr>
          </a:p>
        </p:txBody>
      </p:sp>
      <p:sp>
        <p:nvSpPr>
          <p:cNvPr id="100" name="Google Shape;100;p4"/>
          <p:cNvSpPr txBox="1"/>
          <p:nvPr/>
        </p:nvSpPr>
        <p:spPr>
          <a:xfrm>
            <a:off x="2076077" y="5659040"/>
            <a:ext cx="10548000" cy="1800000"/>
          </a:xfrm>
          <a:prstGeom prst="rect">
            <a:avLst/>
          </a:prstGeom>
          <a:noFill/>
          <a:ln>
            <a:noFill/>
          </a:ln>
        </p:spPr>
        <p:txBody>
          <a:bodyPr spcFirstLastPara="1" wrap="square" lIns="91425" tIns="45700" rIns="91425" bIns="45700" anchor="t" anchorCtr="0">
            <a:spAutoFit/>
          </a:bodyPr>
          <a:lstStyle/>
          <a:p>
            <a:pPr lvl="0"/>
            <a:r>
              <a:rPr lang="de-DE" sz="2400" dirty="0">
                <a:solidFill>
                  <a:schemeClr val="dk1"/>
                </a:solidFill>
                <a:latin typeface="+mn-lt"/>
                <a:ea typeface="Helvetica Neue"/>
                <a:cs typeface="Helvetica Neue"/>
                <a:sym typeface="Helvetica Neue"/>
              </a:rPr>
              <a:t>Ihre Fähigkeiten zum kritischen Denken zu entwickeln und zu verbessern, die es Ihnen ermöglicht, Informationen kritisch zu bewerten und diese Fähigkeiten anzuwenden, um potenzielle Desinformationen zu erkennen und zu beurteilen.</a:t>
            </a:r>
            <a:endParaRPr lang="de-DE" dirty="0">
              <a:latin typeface="+mn-lt"/>
            </a:endParaRPr>
          </a:p>
        </p:txBody>
      </p:sp>
      <p:sp>
        <p:nvSpPr>
          <p:cNvPr id="101" name="Google Shape;101;p4"/>
          <p:cNvSpPr txBox="1"/>
          <p:nvPr/>
        </p:nvSpPr>
        <p:spPr>
          <a:xfrm>
            <a:off x="2076077" y="7228660"/>
            <a:ext cx="9468000" cy="1692000"/>
          </a:xfrm>
          <a:prstGeom prst="rect">
            <a:avLst/>
          </a:prstGeom>
          <a:noFill/>
          <a:ln>
            <a:noFill/>
          </a:ln>
        </p:spPr>
        <p:txBody>
          <a:bodyPr spcFirstLastPara="1" wrap="square" lIns="91425" tIns="45700" rIns="91425" bIns="45700" anchor="t" anchorCtr="0">
            <a:spAutoFit/>
          </a:bodyPr>
          <a:lstStyle/>
          <a:p>
            <a:pPr lvl="0"/>
            <a:r>
              <a:rPr lang="de-DE" sz="2400" dirty="0">
                <a:solidFill>
                  <a:schemeClr val="dk1"/>
                </a:solidFill>
                <a:latin typeface="+mn-lt"/>
                <a:ea typeface="Helvetica Neue"/>
                <a:cs typeface="Helvetica Neue"/>
                <a:sym typeface="Helvetica Neue"/>
              </a:rPr>
              <a:t>grundlegende Techniken der Faktenüberprüfung anzuwenden, um Informationen zu verifizieren, bevor sie weitergegeben werden, und </a:t>
            </a:r>
          </a:p>
          <a:p>
            <a:pPr lvl="0"/>
            <a:r>
              <a:rPr lang="de-DE" sz="2400" dirty="0">
                <a:solidFill>
                  <a:schemeClr val="dk1"/>
                </a:solidFill>
                <a:latin typeface="+mn-lt"/>
                <a:ea typeface="Helvetica Neue"/>
                <a:cs typeface="Helvetica Neue"/>
                <a:sym typeface="Helvetica Neue"/>
              </a:rPr>
              <a:t>verantwortungsvolles Online-Verhalten verstehen.</a:t>
            </a: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Am Ende dieses Moduls werden Sie in der Lage sein:</a:t>
            </a:r>
            <a:endParaRPr lang="de-DE" dirty="0">
              <a:latin typeface="+mn-lt"/>
              <a:ea typeface="Helvetica Neue"/>
              <a:cs typeface="Helvetica Neue"/>
              <a:sym typeface="Helvetica Neue"/>
            </a:endParaRPr>
          </a:p>
        </p:txBody>
      </p:sp>
      <p:sp>
        <p:nvSpPr>
          <p:cNvPr id="2" name="Hexagon 1"/>
          <p:cNvSpPr/>
          <p:nvPr/>
        </p:nvSpPr>
        <p:spPr>
          <a:xfrm>
            <a:off x="1516332" y="46361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Hexagon 13"/>
          <p:cNvSpPr/>
          <p:nvPr/>
        </p:nvSpPr>
        <p:spPr>
          <a:xfrm>
            <a:off x="1511787" y="581787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Hexagon 10"/>
          <p:cNvSpPr/>
          <p:nvPr/>
        </p:nvSpPr>
        <p:spPr>
          <a:xfrm>
            <a:off x="1516040" y="743331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344000" cy="1569620"/>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2.1.2. Wie kann ich feststellen, ob eine Quelle glaubwürdig ist?</a:t>
            </a:r>
            <a:endParaRPr lang="de-DE" dirty="0">
              <a:solidFill>
                <a:schemeClr val="tx1"/>
              </a:solidFill>
              <a:latin typeface="+mn-lt"/>
            </a:endParaRPr>
          </a:p>
        </p:txBody>
      </p:sp>
      <p:sp>
        <p:nvSpPr>
          <p:cNvPr id="4" name="Rectangle 3"/>
          <p:cNvSpPr/>
          <p:nvPr/>
        </p:nvSpPr>
        <p:spPr>
          <a:xfrm>
            <a:off x="1528354" y="4140000"/>
            <a:ext cx="16272000" cy="4493538"/>
          </a:xfrm>
          <a:prstGeom prst="rect">
            <a:avLst/>
          </a:prstGeom>
        </p:spPr>
        <p:txBody>
          <a:bodyPr wrap="square">
            <a:spAutoFit/>
          </a:bodyPr>
          <a:lstStyle/>
          <a:p>
            <a:pPr marL="457200" indent="-457200">
              <a:buFont typeface="+mj-lt"/>
              <a:buAutoNum type="arabicPeriod"/>
            </a:pPr>
            <a:r>
              <a:rPr lang="de-DE" sz="2200" dirty="0"/>
              <a:t>Suchen Sie nach Inhalten, die von maßgeblichen Autoren oder angesehenen Verlagen geschrieben wurden, z. B. von anerkannten Experten auf dem Gebiet oder etablierten Medien wie der NY Times oder dem Wall Street Journal.</a:t>
            </a:r>
          </a:p>
          <a:p>
            <a:pPr marL="457200" indent="-457200">
              <a:buFont typeface="+mj-lt"/>
              <a:buAutoNum type="arabicPeriod"/>
            </a:pPr>
            <a:endParaRPr lang="de-DE" sz="2200" dirty="0"/>
          </a:p>
          <a:p>
            <a:pPr marL="457200" indent="-457200">
              <a:buFont typeface="+mj-lt"/>
              <a:buAutoNum type="arabicPeriod"/>
            </a:pPr>
            <a:r>
              <a:rPr lang="de-DE" sz="2200" dirty="0"/>
              <a:t>Prüfen Sie, ob die im Inhalt verwendeten Zitate oder Verweise auf verlässliche Quellen korrekt sind, um die Transparenz und die Nachprüfbarkeit der bereitgestellten Informationen zu gewährleisten.</a:t>
            </a:r>
          </a:p>
          <a:p>
            <a:pPr marL="457200" indent="-457200">
              <a:buFont typeface="+mj-lt"/>
              <a:buAutoNum type="arabicPeriod"/>
            </a:pPr>
            <a:endParaRPr lang="de-DE" sz="2200" dirty="0"/>
          </a:p>
          <a:p>
            <a:pPr marL="457200" indent="-457200">
              <a:buFont typeface="+mj-lt"/>
              <a:buAutoNum type="arabicPeriod"/>
            </a:pPr>
            <a:r>
              <a:rPr lang="de-DE" sz="2200" dirty="0"/>
              <a:t>Suchen Sie nach aktuellen Informationen zu Ihrem Thema, denn sie spiegeln das aktuellste Verständnis und Wissen zu diesem Thema wider.</a:t>
            </a:r>
          </a:p>
          <a:p>
            <a:pPr marL="457200" indent="-457200">
              <a:buFont typeface="+mj-lt"/>
              <a:buAutoNum type="arabicPeriod"/>
            </a:pPr>
            <a:endParaRPr lang="de-DE" sz="2200" dirty="0"/>
          </a:p>
          <a:p>
            <a:pPr marL="457200" indent="-457200">
              <a:buFont typeface="+mj-lt"/>
              <a:buAutoNum type="arabicPeriod"/>
            </a:pPr>
            <a:r>
              <a:rPr lang="de-DE" sz="2200" dirty="0"/>
              <a:t>Stellen Sie sicher, dass der Inhalt eine unvoreingenommene Analyse des Themas darstellt, bei der der Autor mehrere Perspektiven untersucht und verschiedene Standpunkte in Betracht zieht, anstatt einen bestimmten Standpunkt zu bevorzugen.</a:t>
            </a:r>
          </a:p>
        </p:txBody>
      </p:sp>
      <p:sp>
        <p:nvSpPr>
          <p:cNvPr id="5" name="Rectangle 4"/>
          <p:cNvSpPr/>
          <p:nvPr/>
        </p:nvSpPr>
        <p:spPr>
          <a:xfrm>
            <a:off x="11610237" y="7916838"/>
            <a:ext cx="4522392" cy="307777"/>
          </a:xfrm>
          <a:prstGeom prst="rect">
            <a:avLst/>
          </a:prstGeom>
        </p:spPr>
        <p:txBody>
          <a:bodyPr wrap="none">
            <a:spAutoFit/>
          </a:bodyPr>
          <a:lstStyle/>
          <a:p>
            <a:r>
              <a:rPr lang="de-DE"/>
              <a:t>Quelle: https://hbl.gcc.libguides.com/research/credible</a:t>
            </a:r>
          </a:p>
        </p:txBody>
      </p:sp>
    </p:spTree>
    <p:extLst>
      <p:ext uri="{BB962C8B-B14F-4D97-AF65-F5344CB8AC3E}">
        <p14:creationId xmlns:p14="http://schemas.microsoft.com/office/powerpoint/2010/main" val="3422634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2.2. Rote Fahnen der Desinformation </a:t>
            </a:r>
            <a:endParaRPr lang="de-DE">
              <a:solidFill>
                <a:schemeClr val="tx1"/>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4059854398"/>
              </p:ext>
            </p:extLst>
          </p:nvPr>
        </p:nvGraphicFramePr>
        <p:xfrm>
          <a:off x="1540043" y="3674972"/>
          <a:ext cx="16234610" cy="5212355"/>
        </p:xfrm>
        <a:graphic>
          <a:graphicData uri="http://schemas.openxmlformats.org/drawingml/2006/table">
            <a:tbl>
              <a:tblPr/>
              <a:tblGrid>
                <a:gridCol w="6461937">
                  <a:extLst>
                    <a:ext uri="{9D8B030D-6E8A-4147-A177-3AD203B41FA5}">
                      <a16:colId xmlns:a16="http://schemas.microsoft.com/office/drawing/2014/main" val="3805352674"/>
                    </a:ext>
                  </a:extLst>
                </a:gridCol>
                <a:gridCol w="9772673">
                  <a:extLst>
                    <a:ext uri="{9D8B030D-6E8A-4147-A177-3AD203B41FA5}">
                      <a16:colId xmlns:a16="http://schemas.microsoft.com/office/drawing/2014/main" val="198573016"/>
                    </a:ext>
                  </a:extLst>
                </a:gridCol>
              </a:tblGrid>
              <a:tr h="496415">
                <a:tc>
                  <a:txBody>
                    <a:bodyPr/>
                    <a:lstStyle/>
                    <a:p>
                      <a:pPr fontAlgn="b"/>
                      <a:r>
                        <a:rPr lang="en-US" sz="2200" b="1" dirty="0">
                          <a:effectLst/>
                        </a:rPr>
                        <a:t>“Rote </a:t>
                      </a:r>
                      <a:r>
                        <a:rPr lang="en-US" sz="2200" b="1" dirty="0" err="1">
                          <a:effectLst/>
                        </a:rPr>
                        <a:t>Fahnen</a:t>
                      </a:r>
                      <a:r>
                        <a:rPr lang="en-US" sz="2200" b="1" dirty="0">
                          <a:effectLst/>
                        </a:rPr>
                        <a:t> </a:t>
                      </a:r>
                      <a:r>
                        <a:rPr lang="en-US" sz="2200" b="1" dirty="0" err="1">
                          <a:effectLst/>
                        </a:rPr>
                        <a:t>bei</a:t>
                      </a:r>
                      <a:r>
                        <a:rPr lang="en-US" sz="2200" b="1" dirty="0">
                          <a:effectLst/>
                        </a:rPr>
                        <a:t> </a:t>
                      </a:r>
                      <a:r>
                        <a:rPr lang="en-US" sz="2200" b="1" dirty="0" err="1">
                          <a:effectLst/>
                        </a:rPr>
                        <a:t>Fehlinformationen</a:t>
                      </a:r>
                      <a:r>
                        <a:rPr lang="en-US" sz="2200" b="1" dirty="0">
                          <a:effectLst/>
                        </a:rPr>
                        <a:t>”</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2200" b="1">
                          <a:effectLst/>
                        </a:rPr>
                        <a:t>Beschreibung</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370969176"/>
                  </a:ext>
                </a:extLst>
              </a:tr>
              <a:tr h="886455">
                <a:tc>
                  <a:txBody>
                    <a:bodyPr/>
                    <a:lstStyle/>
                    <a:p>
                      <a:pPr fontAlgn="base"/>
                      <a:r>
                        <a:rPr lang="en-US" sz="2200" dirty="0">
                          <a:effectLst/>
                        </a:rPr>
                        <a:t>Mangel an glaubwürdigen Quellen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a:effectLst/>
                        </a:rPr>
                        <a:t>Behauptungen ohne glaubwürdige Quellen sollten misstrauisch machen und auf mögliche </a:t>
                      </a:r>
                      <a:r>
                        <a:rPr lang="en-US" sz="2200" dirty="0" err="1">
                          <a:effectLst/>
                        </a:rPr>
                        <a:t>Desinformation </a:t>
                      </a:r>
                      <a:r>
                        <a:rPr lang="en-US" sz="2200" dirty="0">
                          <a:effectLst/>
                        </a:rPr>
                        <a:t>hinweisen.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62005031"/>
                  </a:ext>
                </a:extLst>
              </a:tr>
              <a:tr h="1276495">
                <a:tc>
                  <a:txBody>
                    <a:bodyPr/>
                    <a:lstStyle/>
                    <a:p>
                      <a:pPr fontAlgn="base"/>
                      <a:r>
                        <a:rPr lang="en-US" sz="2200" dirty="0">
                          <a:effectLst/>
                        </a:rPr>
                        <a:t>Emotionaler Inhalt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Desinformation </a:t>
                      </a:r>
                      <a:r>
                        <a:rPr lang="en-US" sz="2200" dirty="0">
                          <a:effectLst/>
                        </a:rPr>
                        <a:t>ruft oft starke Emotionen hervor, um die Leser zu manipulieren. Seien Sie vorsichtig, wenn Sie auf emotional aufgeladene Beiträge stoßen.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4317879"/>
                  </a:ext>
                </a:extLst>
              </a:tr>
              <a:tr h="1276495">
                <a:tc>
                  <a:txBody>
                    <a:bodyPr/>
                    <a:lstStyle/>
                    <a:p>
                      <a:pPr fontAlgn="base"/>
                      <a:r>
                        <a:rPr lang="en-US" sz="2200" dirty="0">
                          <a:effectLst/>
                        </a:rPr>
                        <a:t>Querveröffentlichte Inhalte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err="1">
                          <a:effectLst/>
                        </a:rPr>
                        <a:t>Desinformanten </a:t>
                      </a:r>
                      <a:r>
                        <a:rPr lang="en-US" sz="2200" dirty="0">
                          <a:effectLst/>
                        </a:rPr>
                        <a:t>verbreiten falsche Informationen, indem sie sie auf mehreren sozialen Plattformen teilen. Achten Sie auf plattformübergreifend geteilte Inhalte.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664274306"/>
                  </a:ext>
                </a:extLst>
              </a:tr>
              <a:tr h="1276495">
                <a:tc>
                  <a:txBody>
                    <a:bodyPr/>
                    <a:lstStyle/>
                    <a:p>
                      <a:pPr fontAlgn="base"/>
                      <a:r>
                        <a:rPr lang="en-US" sz="2200" dirty="0" err="1">
                          <a:effectLst/>
                        </a:rPr>
                        <a:t>Desinformation </a:t>
                      </a:r>
                      <a:r>
                        <a:rPr lang="en-US" sz="2200" dirty="0">
                          <a:effectLst/>
                        </a:rPr>
                        <a:t>in Memen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200" dirty="0">
                          <a:effectLst/>
                        </a:rPr>
                        <a:t>Memes sind zwar unterhaltsam, können aber auch eine Quelle der </a:t>
                      </a:r>
                      <a:r>
                        <a:rPr lang="en-US" sz="2200" dirty="0" err="1">
                          <a:effectLst/>
                        </a:rPr>
                        <a:t>Desinformation sein</a:t>
                      </a:r>
                      <a:r>
                        <a:rPr lang="en-US" sz="2200" dirty="0">
                          <a:effectLst/>
                        </a:rPr>
                        <a:t>. Seien Sie vorsichtig und überprüfen Sie die Fakten, bevor Sie Memes teilen.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324542553"/>
                  </a:ext>
                </a:extLst>
              </a:tr>
            </a:tbl>
          </a:graphicData>
        </a:graphic>
      </p:graphicFrame>
    </p:spTree>
    <p:extLst>
      <p:ext uri="{BB962C8B-B14F-4D97-AF65-F5344CB8AC3E}">
        <p14:creationId xmlns:p14="http://schemas.microsoft.com/office/powerpoint/2010/main" val="431132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8360" y="1716192"/>
            <a:ext cx="7562344" cy="6635932"/>
          </a:xfrm>
          <a:prstGeom prst="rect">
            <a:avLst/>
          </a:prstGeom>
        </p:spPr>
      </p:pic>
      <p:sp>
        <p:nvSpPr>
          <p:cNvPr id="3" name="Rectangle 2"/>
          <p:cNvSpPr/>
          <p:nvPr/>
        </p:nvSpPr>
        <p:spPr>
          <a:xfrm>
            <a:off x="9267297" y="1826189"/>
            <a:ext cx="8928000" cy="8063746"/>
          </a:xfrm>
          <a:prstGeom prst="rect">
            <a:avLst/>
          </a:prstGeom>
        </p:spPr>
        <p:txBody>
          <a:bodyPr wrap="square">
            <a:spAutoFit/>
          </a:bodyPr>
          <a:lstStyle/>
          <a:p>
            <a:r>
              <a:rPr lang="de-DE" dirty="0"/>
              <a:t>Überprüfen Sie den Domänennamen - </a:t>
            </a:r>
            <a:r>
              <a:rPr lang="de-DE" dirty="0" err="1"/>
              <a:t>Inforwars</a:t>
            </a:r>
            <a:endParaRPr lang="de-DE" dirty="0"/>
          </a:p>
          <a:p>
            <a:r>
              <a:rPr lang="de-DE" dirty="0"/>
              <a:t>Prüfen Sie den Autor -N/a</a:t>
            </a:r>
          </a:p>
          <a:p>
            <a:r>
              <a:rPr lang="de-DE" dirty="0"/>
              <a:t>Prüfen Sie das Datum - 2. Januar 2022</a:t>
            </a:r>
          </a:p>
          <a:p>
            <a:endParaRPr lang="de-DE" dirty="0"/>
          </a:p>
          <a:p>
            <a:r>
              <a:rPr lang="de-DE" dirty="0"/>
              <a:t>Überprüfen Sie die Behauptungen und die Quellen, auf die sich der Artikel bezieht</a:t>
            </a:r>
          </a:p>
          <a:p>
            <a:endParaRPr lang="de-DE" dirty="0"/>
          </a:p>
          <a:p>
            <a:r>
              <a:rPr lang="de-DE" dirty="0"/>
              <a:t>Lesen Sie den Artikel </a:t>
            </a:r>
            <a:r>
              <a:rPr lang="de-DE" dirty="0">
                <a:hlinkClick r:id="rId3"/>
              </a:rPr>
              <a:t>https://www.infowars.com/posts/australia-admits-widespread-severe-adverse-reactions-from-covid-jab-already-making-compensation-payments/</a:t>
            </a:r>
            <a:endParaRPr lang="de-DE" dirty="0"/>
          </a:p>
          <a:p>
            <a:endParaRPr lang="de-DE" dirty="0"/>
          </a:p>
          <a:p>
            <a:r>
              <a:rPr lang="de-DE" dirty="0"/>
              <a:t>Sehen Sie sich das im Artikel erwähnte Video an</a:t>
            </a:r>
          </a:p>
          <a:p>
            <a:r>
              <a:rPr lang="de-DE" dirty="0">
                <a:hlinkClick r:id="rId4"/>
              </a:rPr>
              <a:t>https://www.youtube.com/watch?v=BzUSjTsjcac</a:t>
            </a:r>
            <a:endParaRPr lang="de-DE" dirty="0"/>
          </a:p>
          <a:p>
            <a:endParaRPr lang="de-DE" dirty="0"/>
          </a:p>
          <a:p>
            <a:endParaRPr lang="de-DE" dirty="0"/>
          </a:p>
          <a:p>
            <a:pPr algn="ctr"/>
            <a:r>
              <a:rPr lang="de-DE" dirty="0"/>
              <a:t>Analyse:</a:t>
            </a:r>
          </a:p>
          <a:p>
            <a:endParaRPr lang="de-DE" dirty="0"/>
          </a:p>
          <a:p>
            <a:r>
              <a:rPr lang="de-DE" dirty="0"/>
              <a:t>In der Überschrift wird "</a:t>
            </a:r>
            <a:r>
              <a:rPr lang="de-DE" b="1" dirty="0"/>
              <a:t>schwerwiegende Nachteile</a:t>
            </a:r>
            <a:r>
              <a:rPr lang="de-DE" dirty="0"/>
              <a:t>" verwendet, aber im Video wird nur "</a:t>
            </a:r>
            <a:r>
              <a:rPr lang="de-DE" b="1" dirty="0"/>
              <a:t>Nachteile</a:t>
            </a:r>
            <a:r>
              <a:rPr lang="de-DE" dirty="0"/>
              <a:t>" erwähnt.</a:t>
            </a:r>
          </a:p>
          <a:p>
            <a:endParaRPr lang="de-DE" dirty="0"/>
          </a:p>
          <a:p>
            <a:r>
              <a:rPr lang="de-DE" dirty="0"/>
              <a:t>Text: </a:t>
            </a:r>
            <a:br>
              <a:rPr lang="de-DE" dirty="0"/>
            </a:br>
            <a:endParaRPr lang="de-DE" dirty="0"/>
          </a:p>
          <a:p>
            <a:r>
              <a:rPr lang="de-DE" dirty="0"/>
              <a:t>"7News Australia berichtete am Freitag, dass bis zu 79.000 Menschen </a:t>
            </a:r>
            <a:r>
              <a:rPr lang="de-DE" b="1" dirty="0"/>
              <a:t>unter schweren Nebenwirkungen </a:t>
            </a:r>
            <a:r>
              <a:rPr lang="de-DE" dirty="0"/>
              <a:t>der COVID-Impfung </a:t>
            </a:r>
            <a:r>
              <a:rPr lang="de-DE" b="1" dirty="0"/>
              <a:t>gelitten </a:t>
            </a:r>
            <a:r>
              <a:rPr lang="de-DE" dirty="0"/>
              <a:t>haben und die Regierung bereit ist, über 600.000 Dollar Entschädigung für einige Opfer zu zahlen.</a:t>
            </a:r>
          </a:p>
          <a:p>
            <a:endParaRPr lang="de-DE" dirty="0"/>
          </a:p>
          <a:p>
            <a:r>
              <a:rPr lang="de-DE" dirty="0"/>
              <a:t>Referenz-Videobericht:</a:t>
            </a:r>
            <a:br>
              <a:rPr lang="de-DE" dirty="0"/>
            </a:br>
            <a:endParaRPr lang="de-DE" dirty="0"/>
          </a:p>
          <a:p>
            <a:r>
              <a:rPr lang="de-DE" dirty="0"/>
              <a:t>" Schätzungsweise 79.000 Menschen haben </a:t>
            </a:r>
            <a:r>
              <a:rPr lang="de-DE" b="1" dirty="0"/>
              <a:t>unerwünschte Reaktionen </a:t>
            </a:r>
            <a:r>
              <a:rPr lang="de-DE" dirty="0"/>
              <a:t>auf Impfstoffe erlitten. Jetzt bietet die Regierung eine Entschädigung an. Bei Ansprüchen unter $20.000 ist ein Nachweis von Ihrem Arzt erforderlich. Ansprüche über 20.000 Dollar werden von einem Team von Rechtsexperten geprüft. Der höchste Betrag ist nur für die schwersten Fälle reserviert.</a:t>
            </a:r>
          </a:p>
          <a:p>
            <a:endParaRPr lang="de-DE" dirty="0"/>
          </a:p>
          <a:p>
            <a:r>
              <a:rPr lang="de-DE" b="1" dirty="0"/>
              <a:t>"Nachteilig" bezieht sich in der Regel auf etwas Schädliches, Ungünstiges oder Nachteiliges, während "schwer" auf etwas Intensives, Ernstes oder Extremes hinweist. </a:t>
            </a:r>
          </a:p>
          <a:p>
            <a:endParaRPr lang="de-DE" b="1" dirty="0"/>
          </a:p>
          <a:p>
            <a:r>
              <a:rPr lang="de-DE" b="1" dirty="0"/>
              <a:t>Fakten-Check </a:t>
            </a:r>
            <a:r>
              <a:rPr lang="de-DE" b="1" dirty="0">
                <a:hlinkClick r:id="rId5"/>
              </a:rPr>
              <a:t>https://seecheck.org/index.php/2022/01/19/no-79000-severe-reactions-to-covid-19-vaccines-have-been-reported-in-australia/</a:t>
            </a:r>
            <a:endParaRPr lang="de-DE" b="1" dirty="0"/>
          </a:p>
          <a:p>
            <a:endParaRPr lang="de-DE" b="1" dirty="0"/>
          </a:p>
        </p:txBody>
      </p:sp>
      <p:sp>
        <p:nvSpPr>
          <p:cNvPr id="4" name="Rectangle 3"/>
          <p:cNvSpPr/>
          <p:nvPr/>
        </p:nvSpPr>
        <p:spPr>
          <a:xfrm rot="19233173">
            <a:off x="1827301" y="2317457"/>
            <a:ext cx="2223686" cy="923330"/>
          </a:xfrm>
          <a:prstGeom prst="rect">
            <a:avLst/>
          </a:prstGeom>
          <a:noFill/>
        </p:spPr>
        <p:txBody>
          <a:bodyPr wrap="none" lIns="91440" tIns="45720" rIns="91440" bIns="45720">
            <a:spAutoFit/>
          </a:bodyPr>
          <a:lstStyle/>
          <a:p>
            <a:pPr algn="ctr"/>
            <a:r>
              <a:rPr lang="de-DE" sz="5400" dirty="0">
                <a:ln w="0"/>
                <a:solidFill>
                  <a:srgbClr val="FF0000"/>
                </a:solidFill>
                <a:effectLst>
                  <a:outerShdw blurRad="38100" dist="19050" dir="2700000" algn="tl" rotWithShape="0">
                    <a:schemeClr val="dk1">
                      <a:alpha val="40000"/>
                    </a:schemeClr>
                  </a:outerShdw>
                </a:effectLst>
              </a:rPr>
              <a:t>Falsch</a:t>
            </a:r>
            <a:endParaRPr lang="de-DE"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349496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9246" y="1416438"/>
            <a:ext cx="11965577" cy="7701437"/>
          </a:xfrm>
          <a:prstGeom prst="rect">
            <a:avLst/>
          </a:prstGeom>
        </p:spPr>
      </p:pic>
      <p:sp>
        <p:nvSpPr>
          <p:cNvPr id="3" name="Oval 2"/>
          <p:cNvSpPr/>
          <p:nvPr/>
        </p:nvSpPr>
        <p:spPr>
          <a:xfrm>
            <a:off x="9562011" y="4245429"/>
            <a:ext cx="4271555" cy="41278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84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272274" cy="830956"/>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2.3. Tools zur Faktenüberprüfung</a:t>
            </a:r>
            <a:endParaRPr lang="de-DE" dirty="0">
              <a:solidFill>
                <a:schemeClr val="tx1"/>
              </a:solidFill>
              <a:latin typeface="+mn-lt"/>
            </a:endParaRPr>
          </a:p>
        </p:txBody>
      </p:sp>
      <p:sp>
        <p:nvSpPr>
          <p:cNvPr id="2" name="Rectangle 1"/>
          <p:cNvSpPr/>
          <p:nvPr/>
        </p:nvSpPr>
        <p:spPr>
          <a:xfrm>
            <a:off x="1332000" y="3392523"/>
            <a:ext cx="11560629" cy="5847755"/>
          </a:xfrm>
          <a:prstGeom prst="rect">
            <a:avLst/>
          </a:prstGeom>
        </p:spPr>
        <p:txBody>
          <a:bodyPr wrap="square">
            <a:spAutoFit/>
          </a:bodyPr>
          <a:lstStyle/>
          <a:p>
            <a:r>
              <a:rPr lang="de-DE" sz="2200" dirty="0"/>
              <a:t>Bürger*innen haben Zugang zu verschiedenen Tools zur Überprüfung von Fakten, die ihnen helfen können, Informationen zu verifizieren und potenzielle Desinformationen zu erkennen. Ein beliebtes Tool ist "</a:t>
            </a:r>
            <a:r>
              <a:rPr lang="de-DE" sz="2200" b="1" dirty="0"/>
              <a:t>FactCheck.org</a:t>
            </a:r>
            <a:r>
              <a:rPr lang="de-DE" sz="2200" dirty="0"/>
              <a:t>", das unvoreingenommene Analysen von politischen Behauptungen und Nachrichtenartikeln liefert. "</a:t>
            </a:r>
            <a:r>
              <a:rPr lang="de-DE" sz="2200" b="1" dirty="0" err="1"/>
              <a:t>Snopes</a:t>
            </a:r>
            <a:r>
              <a:rPr lang="de-DE" sz="2200" dirty="0"/>
              <a:t>" ist eine weitere bekannte Plattform, die urbane Legenden, Gerüchte und Fehlinformationen verifiziert. Um Inhalte in sozialen Medien zu überprüfen, können Tools wie "</a:t>
            </a:r>
            <a:r>
              <a:rPr lang="de-DE" sz="2200" b="1" dirty="0"/>
              <a:t>Google Reverse Image Search</a:t>
            </a:r>
            <a:r>
              <a:rPr lang="de-DE" sz="2200" dirty="0"/>
              <a:t>" dabei helfen, die Echtheit von Bildern zu bestimmen. Darüber hinaus bieten Browsererweiterungen wie "</a:t>
            </a:r>
            <a:r>
              <a:rPr lang="de-DE" sz="2200" b="1" dirty="0" err="1"/>
              <a:t>NewsGuard</a:t>
            </a:r>
            <a:r>
              <a:rPr lang="de-DE" sz="2200" dirty="0"/>
              <a:t>" Glaubwürdigkeitsbewertungen für Websites, die unzuverlässige Quellen kennzeichnen. Die Bürger*innen können auch verlässliche Nachrichtenagenturen konsultieren und Datenbanken zur Überprüfung von Fakten wie "</a:t>
            </a:r>
            <a:r>
              <a:rPr lang="de-DE" sz="2200" b="1" dirty="0" err="1"/>
              <a:t>PolitiFact</a:t>
            </a:r>
            <a:r>
              <a:rPr lang="de-DE" sz="2200" dirty="0"/>
              <a:t>", "The Washington </a:t>
            </a:r>
            <a:r>
              <a:rPr lang="de-DE" sz="2200" dirty="0" err="1"/>
              <a:t>Post's</a:t>
            </a:r>
            <a:r>
              <a:rPr lang="de-DE" sz="2200" dirty="0"/>
              <a:t> </a:t>
            </a:r>
            <a:r>
              <a:rPr lang="de-DE" sz="2200" b="1" dirty="0"/>
              <a:t>Fact Checker</a:t>
            </a:r>
            <a:r>
              <a:rPr lang="de-DE" sz="2200" dirty="0"/>
              <a:t>" oder "</a:t>
            </a:r>
            <a:r>
              <a:rPr lang="de-DE" sz="2200" b="1" dirty="0"/>
              <a:t>AP Fact Check</a:t>
            </a:r>
            <a:r>
              <a:rPr lang="de-DE" sz="2200" dirty="0"/>
              <a:t>" nutzen, um genaue Informationen zu erhalten. Durch die Nutzung dieser Tools können sich die Bürger*innen aktiv am Kampf gegen Desinformation beteiligen und informierte Diskussionen fördern.</a:t>
            </a:r>
          </a:p>
          <a:p>
            <a:endParaRPr lang="de-DE" sz="2200" dirty="0"/>
          </a:p>
          <a:p>
            <a:r>
              <a:rPr lang="de-DE" sz="2200" dirty="0"/>
              <a:t>Die Liste der Werkzeuge: </a:t>
            </a:r>
            <a:r>
              <a:rPr lang="de-DE" sz="2200" dirty="0">
                <a:hlinkClick r:id="rId3"/>
              </a:rPr>
              <a:t>https://www.rand.org/research/projects/truth-decay/fighting-disinformation/search.html</a:t>
            </a:r>
            <a:endParaRPr lang="de-DE" sz="2200" dirty="0"/>
          </a:p>
        </p:txBody>
      </p:sp>
      <p:pic>
        <p:nvPicPr>
          <p:cNvPr id="18440" name="Picture 8" descr="No photo description availab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84480" y="3663879"/>
            <a:ext cx="4801598" cy="480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227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93895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de-DE" sz="6000" b="1" dirty="0">
                <a:solidFill>
                  <a:srgbClr val="00CCFF"/>
                </a:solidFill>
                <a:latin typeface="+mn-lt"/>
                <a:ea typeface="Helvetica Neue"/>
                <a:cs typeface="Helvetica Neue"/>
                <a:sym typeface="Helvetica Neue"/>
              </a:rPr>
              <a:t>3. Verantwortungsvolles Online-Verhalten</a:t>
            </a: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19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4364000" cy="1569620"/>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3.1. Erkennen Sie Ihre kognitiven Verzerrungen </a:t>
            </a:r>
            <a:endParaRPr lang="de-DE" dirty="0">
              <a:solidFill>
                <a:schemeClr val="tx1"/>
              </a:solidFill>
              <a:latin typeface="+mn-lt"/>
            </a:endParaRPr>
          </a:p>
        </p:txBody>
      </p:sp>
      <p:sp>
        <p:nvSpPr>
          <p:cNvPr id="120" name="Google Shape;120;p6"/>
          <p:cNvSpPr txBox="1"/>
          <p:nvPr/>
        </p:nvSpPr>
        <p:spPr>
          <a:xfrm>
            <a:off x="1331999" y="3332449"/>
            <a:ext cx="16488000" cy="5509160"/>
          </a:xfrm>
          <a:prstGeom prst="rect">
            <a:avLst/>
          </a:prstGeom>
          <a:noFill/>
          <a:ln>
            <a:noFill/>
          </a:ln>
        </p:spPr>
        <p:txBody>
          <a:bodyPr spcFirstLastPara="1" wrap="square" lIns="91425" tIns="45700" rIns="91425" bIns="45700" anchor="t" anchorCtr="0">
            <a:spAutoFit/>
          </a:bodyPr>
          <a:lstStyle/>
          <a:p>
            <a:pPr lvl="0"/>
            <a:r>
              <a:rPr lang="de-DE" sz="2200" dirty="0">
                <a:solidFill>
                  <a:schemeClr val="dk1"/>
                </a:solidFill>
                <a:latin typeface="+mn-lt"/>
                <a:ea typeface="Helvetica Neue"/>
                <a:cs typeface="Helvetica Neue"/>
                <a:sym typeface="Helvetica Neue"/>
              </a:rPr>
              <a:t>Kognitive Verzerrungen sind inhärente Tendenzen in unserem Denken, die zu Fehleinschätzungen führen können. Für ältere Erwachsene ist es wichtig, sich dieser Voreingenommenheit bewusst zu sein, wenn sie sich in der Online-Welt bewegen. Zu den verbreiteten kognitiven </a:t>
            </a:r>
            <a:r>
              <a:rPr lang="de-DE" sz="2200" dirty="0" err="1">
                <a:solidFill>
                  <a:schemeClr val="dk1"/>
                </a:solidFill>
                <a:latin typeface="+mn-lt"/>
                <a:ea typeface="Helvetica Neue"/>
                <a:cs typeface="Helvetica Neue"/>
                <a:sym typeface="Helvetica Neue"/>
              </a:rPr>
              <a:t>Voreingenommenheiten</a:t>
            </a:r>
            <a:r>
              <a:rPr lang="de-DE" sz="2200" dirty="0">
                <a:solidFill>
                  <a:schemeClr val="dk1"/>
                </a:solidFill>
                <a:latin typeface="+mn-lt"/>
                <a:ea typeface="Helvetica Neue"/>
                <a:cs typeface="Helvetica Neue"/>
                <a:sym typeface="Helvetica Neue"/>
              </a:rPr>
              <a:t> gehören die Bestätigungsvoreingenommenheit (Bevorzugung von Informationen, die bereits vorhandene Überzeugungen bestätigen), die Verfügbarkeitsvoreingenommenheit (Verlassen auf leicht verfügbare Informationen) und die Verankerungsvoreingenommenheit (Beeinflussung durch die ursprünglich erhaltenen Informationen). Das Erkennen dieser Voreingenommenheit kann älteren Menschen helfen, Online-Inhalte mit einer kritischen Einstellung zu betrachten und zu vermeiden, dass sie sich leicht von irreführenden Informationen beeinflussen lassen.</a:t>
            </a:r>
          </a:p>
          <a:p>
            <a:pPr lvl="0"/>
            <a:endParaRPr lang="de-DE" sz="2200" dirty="0">
              <a:solidFill>
                <a:schemeClr val="dk1"/>
              </a:solidFill>
              <a:latin typeface="+mn-lt"/>
              <a:sym typeface="Helvetica Neue"/>
            </a:endParaRPr>
          </a:p>
          <a:p>
            <a:pPr lvl="0"/>
            <a:r>
              <a:rPr lang="de-DE" sz="2200" b="1" dirty="0">
                <a:latin typeface="+mn-lt"/>
              </a:rPr>
              <a:t>Anzeichen für kognitive Verzerrungen erkennen</a:t>
            </a:r>
          </a:p>
          <a:p>
            <a:pPr lvl="0"/>
            <a:endParaRPr lang="de-DE" sz="2200" b="1" dirty="0">
              <a:latin typeface="+mn-lt"/>
            </a:endParaRPr>
          </a:p>
          <a:p>
            <a:pPr marL="457200" lvl="0" indent="-457200">
              <a:buFont typeface="+mj-lt"/>
              <a:buAutoNum type="arabicPeriod"/>
            </a:pPr>
            <a:r>
              <a:rPr lang="de-DE" sz="2200" dirty="0">
                <a:latin typeface="+mn-lt"/>
              </a:rPr>
              <a:t>Sie achten nur auf Nachrichten, die Ihre Meinung bestätigen</a:t>
            </a:r>
          </a:p>
          <a:p>
            <a:pPr marL="457200" lvl="0" indent="-457200">
              <a:buFont typeface="+mj-lt"/>
              <a:buAutoNum type="arabicPeriod"/>
            </a:pPr>
            <a:r>
              <a:rPr lang="de-DE" sz="2200" dirty="0">
                <a:latin typeface="+mn-lt"/>
              </a:rPr>
              <a:t>Sie geben externen Faktoren die Schuld, wenn die Dinge nicht so laufen, wie Sie wollen</a:t>
            </a:r>
          </a:p>
          <a:p>
            <a:pPr marL="457200" lvl="0" indent="-457200">
              <a:buFont typeface="+mj-lt"/>
              <a:buAutoNum type="arabicPeriod"/>
            </a:pPr>
            <a:r>
              <a:rPr lang="de-DE" sz="2200" dirty="0">
                <a:latin typeface="+mn-lt"/>
              </a:rPr>
              <a:t>Den Erfolg anderer Menschen dem Glück zuschreiben, während man selbst die Lorbeeren für seine Leistungen erntet</a:t>
            </a:r>
          </a:p>
          <a:p>
            <a:pPr marL="457200" lvl="0" indent="-457200">
              <a:buFont typeface="+mj-lt"/>
              <a:buAutoNum type="arabicPeriod"/>
            </a:pPr>
            <a:r>
              <a:rPr lang="de-DE" sz="2200" dirty="0">
                <a:latin typeface="+mn-lt"/>
              </a:rPr>
              <a:t>Anzunehmen, dass alle anderen Ihre Meinungen oder Überzeugungen teilen</a:t>
            </a:r>
          </a:p>
          <a:p>
            <a:pPr marL="457200" lvl="0" indent="-457200">
              <a:buFont typeface="+mj-lt"/>
              <a:buAutoNum type="arabicPeriod"/>
            </a:pPr>
            <a:r>
              <a:rPr lang="de-DE" sz="2200" dirty="0">
                <a:latin typeface="+mn-lt"/>
              </a:rPr>
              <a:t>Ein wenig über ein Thema lernen und dann annehmen, dass man alles darüber weiß</a:t>
            </a:r>
          </a:p>
        </p:txBody>
      </p:sp>
    </p:spTree>
    <p:extLst>
      <p:ext uri="{BB962C8B-B14F-4D97-AF65-F5344CB8AC3E}">
        <p14:creationId xmlns:p14="http://schemas.microsoft.com/office/powerpoint/2010/main" val="3769626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200000" cy="1785064"/>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3.2. Widerstandsfähigkeit gegen Desinformation aufbauen</a:t>
            </a:r>
          </a:p>
          <a:p>
            <a:pPr lvl="0"/>
            <a:endParaRPr lang="de-DE" dirty="0">
              <a:solidFill>
                <a:schemeClr val="tx1"/>
              </a:solidFill>
              <a:latin typeface="+mn-lt"/>
            </a:endParaRPr>
          </a:p>
        </p:txBody>
      </p:sp>
      <p:sp>
        <p:nvSpPr>
          <p:cNvPr id="3" name="TekstniOkvir 2">
            <a:extLst>
              <a:ext uri="{FF2B5EF4-FFF2-40B4-BE49-F238E27FC236}">
                <a16:creationId xmlns:a16="http://schemas.microsoft.com/office/drawing/2014/main" id="{78434B8E-328D-F75A-881E-99FB6530641C}"/>
              </a:ext>
            </a:extLst>
          </p:cNvPr>
          <p:cNvSpPr txBox="1"/>
          <p:nvPr/>
        </p:nvSpPr>
        <p:spPr>
          <a:xfrm>
            <a:off x="1332000" y="4284000"/>
            <a:ext cx="16488000" cy="3816429"/>
          </a:xfrm>
          <a:prstGeom prst="rect">
            <a:avLst/>
          </a:prstGeom>
          <a:noFill/>
        </p:spPr>
        <p:txBody>
          <a:bodyPr wrap="square">
            <a:spAutoFit/>
          </a:bodyPr>
          <a:lstStyle/>
          <a:p>
            <a:r>
              <a:rPr lang="de-DE" sz="2200" dirty="0"/>
              <a:t>Um sich in der Online-Welt verantwortungsvoll zu bewegen, sind einige wichtige Schritte zu beachten. Erstens: Überprüfen Sie Informationen, bevor Sie sie glauben oder weitergeben. Suchen Sie nach zuverlässigen Quellen und konsultieren Sie seriöse Organisationen, die Fakten überprüfen, und vergleichen Sie die Informationen mit Querverweisen, um ihre Richtigkeit sicherzustellen. Zweitens: Achten Sie auf emotionale Auslöser, die sich Desinformation oft zunutze macht. Seien Sie sich der Inhalte bewusst, die starke Emotionen hervorrufen, und treten Sie einen Schritt zurück, um die Glaubwürdigkeit zu bewerten und alternative Perspektiven in Betracht zu ziehen, bevor Sie reagieren oder Informationen weitergeben. Drittens: Entwickeln Sie einen kritischen Blick, wenn Sie Online-Inhalte konsumieren, indem Sie Quellen und Belege genau prüfen und Behauptungen in Frage stellen, die zu schön sind, um wahr zu sein, oder für die es keine ausreichenden Beweise gibt. Und schließlich sollten Sie verschiedene Perspektiven einnehmen, um ein umfassendes Verständnis zu erlangen, indem Sie sich mit seriösen Nachrichtensendern, Expertenmeinungen und alternativen Standpunkten auseinandersetzen, um zu vermeiden, dass Sie in Echokammern geraten und sich von einseitigen Darstellungen beeinflussen lassen.</a:t>
            </a:r>
          </a:p>
        </p:txBody>
      </p:sp>
    </p:spTree>
    <p:extLst>
      <p:ext uri="{BB962C8B-B14F-4D97-AF65-F5344CB8AC3E}">
        <p14:creationId xmlns:p14="http://schemas.microsoft.com/office/powerpoint/2010/main" val="3600439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884000" cy="1569620"/>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3.3. 6 Schritte zu verantwortungsvollem Online-Verhalten</a:t>
            </a:r>
            <a:endParaRPr lang="de-DE" dirty="0">
              <a:solidFill>
                <a:schemeClr val="tx1"/>
              </a:solidFill>
              <a:latin typeface="+mn-lt"/>
            </a:endParaRPr>
          </a:p>
        </p:txBody>
      </p:sp>
      <p:sp>
        <p:nvSpPr>
          <p:cNvPr id="2" name="Rectangle 1"/>
          <p:cNvSpPr/>
          <p:nvPr/>
        </p:nvSpPr>
        <p:spPr>
          <a:xfrm>
            <a:off x="1423851" y="3380596"/>
            <a:ext cx="16416000" cy="6155531"/>
          </a:xfrm>
          <a:prstGeom prst="rect">
            <a:avLst/>
          </a:prstGeom>
        </p:spPr>
        <p:txBody>
          <a:bodyPr wrap="square">
            <a:spAutoFit/>
          </a:bodyPr>
          <a:lstStyle/>
          <a:p>
            <a:pPr marL="457200" indent="-457200">
              <a:buFont typeface="+mj-lt"/>
              <a:buAutoNum type="arabicPeriod"/>
            </a:pPr>
            <a:r>
              <a:rPr lang="de-DE" sz="2000" b="1" dirty="0"/>
              <a:t>Überprüfen Sie vor der Weitergabe</a:t>
            </a:r>
            <a:r>
              <a:rPr lang="de-DE" sz="2000" dirty="0"/>
              <a:t>: Überprüfen Sie die Authentizität und Glaubwürdigkeit von Informationen anhand zuverlässiger Quellen oder Organisationen, die Fakten überprüfen, bevor Sie sie weitergeben.</a:t>
            </a:r>
          </a:p>
          <a:p>
            <a:pPr marL="457200" indent="-457200">
              <a:buFont typeface="+mj-lt"/>
              <a:buAutoNum type="arabicPeriod"/>
            </a:pPr>
            <a:endParaRPr lang="de-DE" sz="2000" dirty="0"/>
          </a:p>
          <a:p>
            <a:pPr marL="457200" indent="-457200">
              <a:buFont typeface="+mj-lt"/>
              <a:buAutoNum type="arabicPeriod"/>
            </a:pPr>
            <a:r>
              <a:rPr lang="de-DE" sz="2000" b="1" dirty="0"/>
              <a:t>Diversifizieren Sie Ihre Quellen</a:t>
            </a:r>
            <a:r>
              <a:rPr lang="de-DE" sz="2000" dirty="0"/>
              <a:t>: Verlassen Sie sich auf mehrere vertrauenswürdige Quellen für Nachrichten und Informationen, um Verzerrungen und Fehlinformationen zu vermeiden. Verfolgen Sie seriöse Nachrichtensender, Websites zur Überprüfung von Fakten und Experten in verschiedenen Bereichen.</a:t>
            </a:r>
          </a:p>
          <a:p>
            <a:pPr marL="457200" indent="-457200">
              <a:buFont typeface="+mj-lt"/>
              <a:buAutoNum type="arabicPeriod"/>
            </a:pPr>
            <a:endParaRPr lang="de-DE" sz="2000" dirty="0"/>
          </a:p>
          <a:p>
            <a:pPr marL="457200" indent="-457200">
              <a:buFont typeface="+mj-lt"/>
              <a:buAutoNum type="arabicPeriod"/>
            </a:pPr>
            <a:r>
              <a:rPr lang="de-DE" sz="2000" b="1" dirty="0"/>
              <a:t>Hinterfragen und Analysieren</a:t>
            </a:r>
            <a:r>
              <a:rPr lang="de-DE" sz="2000" dirty="0"/>
              <a:t>: Entwickeln Sie eine kritische Denkweise, indem Sie die Informationen, auf die Sie stoßen, hinterfragen. Bewerten Sie die Quelle, prüfen Sie die vorgelegten Beweise und beurteilen Sie mögliche Voreingenommenheit oder Interessenkonflikte.</a:t>
            </a:r>
          </a:p>
          <a:p>
            <a:pPr marL="457200" indent="-457200">
              <a:buFont typeface="+mj-lt"/>
              <a:buAutoNum type="arabicPeriod"/>
            </a:pPr>
            <a:endParaRPr lang="de-DE" sz="2000" dirty="0"/>
          </a:p>
          <a:p>
            <a:pPr marL="457200" indent="-457200">
              <a:buFont typeface="+mj-lt"/>
              <a:buAutoNum type="arabicPeriod"/>
            </a:pPr>
            <a:r>
              <a:rPr lang="de-DE" sz="2000" b="1" dirty="0"/>
              <a:t>Nutzen Sie Tools zur Überprüfung der Fakten</a:t>
            </a:r>
            <a:r>
              <a:rPr lang="de-DE" sz="2000" dirty="0"/>
              <a:t>: Nutzen Sie online verfügbare Tools und Ressourcen zur Überprüfung von Fakten, um die Richtigkeit von Behauptungen und Aussagen zu verifizieren.</a:t>
            </a:r>
          </a:p>
          <a:p>
            <a:pPr marL="457200" indent="-457200">
              <a:buFont typeface="+mj-lt"/>
              <a:buAutoNum type="arabicPeriod"/>
            </a:pPr>
            <a:endParaRPr lang="de-DE" sz="2000" dirty="0"/>
          </a:p>
          <a:p>
            <a:pPr marL="457200" indent="-457200">
              <a:buFont typeface="+mj-lt"/>
              <a:buAutoNum type="arabicPeriod"/>
            </a:pPr>
            <a:r>
              <a:rPr lang="de-DE" sz="2000" b="1" dirty="0"/>
              <a:t>Achten Sie auf emotionale Auslöser</a:t>
            </a:r>
            <a:r>
              <a:rPr lang="de-DE" sz="2000" dirty="0"/>
              <a:t>: Desinformation zielt oft darauf ab, starke Emotionen zu wecken. Seien Sie sich der emotionalen Auslöser bewusst und nehmen Sie sich einen Moment Zeit, um nachzudenken, bevor Sie reagieren oder etwas mitteilen. Emotionale Reaktionen können das Urteilsvermögen trüben und zur Verbreitung von Fehlinformationen beitragen.</a:t>
            </a:r>
          </a:p>
          <a:p>
            <a:pPr marL="457200" indent="-457200">
              <a:buFont typeface="+mj-lt"/>
              <a:buAutoNum type="arabicPeriod"/>
            </a:pPr>
            <a:endParaRPr lang="de-DE" sz="2000" dirty="0"/>
          </a:p>
          <a:p>
            <a:pPr marL="457200" indent="-457200">
              <a:buFont typeface="+mj-lt"/>
              <a:buAutoNum type="arabicPeriod"/>
            </a:pPr>
            <a:r>
              <a:rPr lang="de-DE" sz="2000" b="1" dirty="0"/>
              <a:t>Melden und kennzeichnen Sie Desinformationen</a:t>
            </a:r>
            <a:r>
              <a:rPr lang="de-DE" sz="2000" dirty="0"/>
              <a:t>: Wenn Sie auf falsche oder irreführende Informationen stoßen, melden Sie diese an die Plattform oder die soziale Medienseite, auf der Sie sie gefunden haben.</a:t>
            </a:r>
          </a:p>
          <a:p>
            <a:endParaRPr lang="de-DE" dirty="0"/>
          </a:p>
        </p:txBody>
      </p:sp>
    </p:spTree>
    <p:extLst>
      <p:ext uri="{BB962C8B-B14F-4D97-AF65-F5344CB8AC3E}">
        <p14:creationId xmlns:p14="http://schemas.microsoft.com/office/powerpoint/2010/main" val="34786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235895" y="5544000"/>
            <a:ext cx="8496000" cy="2016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grpSp>
        <p:nvGrpSpPr>
          <p:cNvPr id="187" name="Google Shape;187;p11"/>
          <p:cNvGrpSpPr/>
          <p:nvPr/>
        </p:nvGrpSpPr>
        <p:grpSpPr>
          <a:xfrm>
            <a:off x="8242899" y="3055560"/>
            <a:ext cx="9268724" cy="2308284"/>
            <a:chOff x="1219200" y="2400300"/>
            <a:chExt cx="5812593" cy="2308284"/>
          </a:xfrm>
        </p:grpSpPr>
        <p:sp>
          <p:nvSpPr>
            <p:cNvPr id="188" name="Google Shape;188;p11"/>
            <p:cNvSpPr/>
            <p:nvPr/>
          </p:nvSpPr>
          <p:spPr>
            <a:xfrm>
              <a:off x="1219200" y="2400300"/>
              <a:ext cx="5328003" cy="2268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1219200" y="2400300"/>
              <a:ext cx="5812593"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2400" b="1" dirty="0">
                  <a:solidFill>
                    <a:schemeClr val="dk1"/>
                  </a:solidFill>
                  <a:latin typeface="+mn-lt"/>
                  <a:ea typeface="Helvetica Neue"/>
                  <a:cs typeface="Helvetica Neue"/>
                  <a:sym typeface="Helvetica Neue"/>
                </a:rPr>
                <a:t>Was ist eine falsche oder irreführende Information, die absichtlich zum Zweck der Täuschung oder Manipulation anderer verbreitet wird?</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sym typeface="Helvetica Neue"/>
                </a:rPr>
                <a:t>Desinformation</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sym typeface="Helvetica Neue"/>
                </a:rPr>
                <a:t>Fehlinformation</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sym typeface="Helvetica Neue"/>
                </a:rPr>
                <a:t>Fehlinformationen</a:t>
              </a:r>
              <a:endParaRPr lang="de-DE"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8295711" y="5544000"/>
            <a:ext cx="8496000"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2400" b="1" dirty="0">
                <a:solidFill>
                  <a:schemeClr val="dk1"/>
                </a:solidFill>
                <a:latin typeface="+mn-lt"/>
                <a:ea typeface="Helvetica Neue"/>
                <a:cs typeface="Helvetica Neue"/>
                <a:sym typeface="Helvetica Neue"/>
              </a:rPr>
              <a:t>Warum ist es wichtig, sich im Internet verantwortungsvoll zu verhalten?</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Bekämpfung von Desinformation</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Zum Schutz der Privatsphäre</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Um bessere Entscheidungen zu treffen</a:t>
            </a:r>
          </a:p>
          <a:p>
            <a:pPr marR="0" lvl="0" algn="l" rtl="0">
              <a:spcBef>
                <a:spcPts val="0"/>
              </a:spcBef>
              <a:spcAft>
                <a:spcPts val="0"/>
              </a:spcAft>
              <a:buClr>
                <a:schemeClr val="dk1"/>
              </a:buClr>
              <a:buSzPts val="2400"/>
            </a:pPr>
            <a:endParaRPr lang="de-DE" sz="2400" dirty="0">
              <a:solidFill>
                <a:schemeClr val="dk1"/>
              </a:solidFill>
              <a:latin typeface="+mn-lt"/>
              <a:ea typeface="Helvetica Neue"/>
              <a:cs typeface="Helvetica Neue"/>
              <a:sym typeface="Helvetica Neue"/>
            </a:endParaRPr>
          </a:p>
        </p:txBody>
      </p:sp>
      <p:sp>
        <p:nvSpPr>
          <p:cNvPr id="191" name="Google Shape;191;p11"/>
          <p:cNvSpPr txBox="1"/>
          <p:nvPr/>
        </p:nvSpPr>
        <p:spPr>
          <a:xfrm>
            <a:off x="1247010" y="2332285"/>
            <a:ext cx="729950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Testen Sie Ihr Wissen!</a:t>
            </a:r>
            <a:endParaRPr lang="de-DE" dirty="0">
              <a:solidFill>
                <a:schemeClr val="tx1"/>
              </a:solidFill>
              <a:latin typeface="+mn-lt"/>
            </a:endParaRPr>
          </a:p>
        </p:txBody>
      </p:sp>
      <p:sp>
        <p:nvSpPr>
          <p:cNvPr id="192" name="Google Shape;192;p11"/>
          <p:cNvSpPr txBox="1"/>
          <p:nvPr/>
        </p:nvSpPr>
        <p:spPr>
          <a:xfrm>
            <a:off x="1366599" y="3183450"/>
            <a:ext cx="68763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rgbClr val="00CCFF"/>
                </a:solidFill>
                <a:latin typeface="+mn-lt"/>
                <a:ea typeface="Helvetica Neue"/>
                <a:cs typeface="Helvetica Neue"/>
                <a:sym typeface="Helvetica Neue"/>
              </a:rPr>
              <a:t>Bitte beantworten Sie die folgenden Fragen:</a:t>
            </a:r>
            <a:endParaRPr lang="de-DE" sz="2400" dirty="0">
              <a:solidFill>
                <a:srgbClr val="00CCFF"/>
              </a:solidFill>
              <a:latin typeface="+mn-lt"/>
            </a:endParaRPr>
          </a:p>
        </p:txBody>
      </p:sp>
      <p:grpSp>
        <p:nvGrpSpPr>
          <p:cNvPr id="193" name="Google Shape;193;p11"/>
          <p:cNvGrpSpPr/>
          <p:nvPr/>
        </p:nvGrpSpPr>
        <p:grpSpPr>
          <a:xfrm>
            <a:off x="1429427" y="3960787"/>
            <a:ext cx="6562667" cy="2440013"/>
            <a:chOff x="1191108" y="4871723"/>
            <a:chExt cx="6784518" cy="2440013"/>
          </a:xfrm>
        </p:grpSpPr>
        <p:sp>
          <p:nvSpPr>
            <p:cNvPr id="194" name="Google Shape;194;p11"/>
            <p:cNvSpPr/>
            <p:nvPr/>
          </p:nvSpPr>
          <p:spPr>
            <a:xfrm>
              <a:off x="1191108" y="4871723"/>
              <a:ext cx="6722680" cy="244001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1191108" y="4871723"/>
              <a:ext cx="6784518"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2400" b="1" dirty="0">
                  <a:solidFill>
                    <a:schemeClr val="dk1"/>
                  </a:solidFill>
                  <a:latin typeface="+mn-lt"/>
                  <a:ea typeface="Helvetica Neue"/>
                  <a:cs typeface="Helvetica Neue"/>
                  <a:sym typeface="Helvetica Neue"/>
                </a:rPr>
                <a:t>Wie nennt man manipulierte oder bearbeitete Medien, die relativ einfach und kostengünstig zu erstellen sind?</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Deepfake</a:t>
              </a:r>
            </a:p>
            <a:p>
              <a:pPr marL="457200" marR="0" lvl="0" indent="-457200" algn="l" rtl="0">
                <a:spcBef>
                  <a:spcPts val="0"/>
                </a:spcBef>
                <a:spcAft>
                  <a:spcPts val="0"/>
                </a:spcAft>
                <a:buClr>
                  <a:schemeClr val="dk1"/>
                </a:buClr>
                <a:buSzPts val="2400"/>
                <a:buFont typeface="+mj-lt"/>
                <a:buAutoNum type="alphaLcParenR"/>
              </a:pPr>
              <a:r>
                <a:rPr lang="de-DE" sz="2400" dirty="0" err="1">
                  <a:solidFill>
                    <a:schemeClr val="dk1"/>
                  </a:solidFill>
                  <a:latin typeface="+mn-lt"/>
                  <a:sym typeface="Helvetica Neue"/>
                </a:rPr>
                <a:t>Cheapfake</a:t>
              </a:r>
              <a:endParaRPr lang="de-DE" sz="2400" dirty="0">
                <a:solidFill>
                  <a:schemeClr val="dk1"/>
                </a:solidFill>
                <a:latin typeface="+mn-lt"/>
                <a:sym typeface="Helvetica Neue"/>
              </a:endParaRP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Fälschen</a:t>
              </a:r>
            </a:p>
          </p:txBody>
        </p:sp>
      </p:grpSp>
      <p:grpSp>
        <p:nvGrpSpPr>
          <p:cNvPr id="199" name="Google Shape;199;p11"/>
          <p:cNvGrpSpPr/>
          <p:nvPr/>
        </p:nvGrpSpPr>
        <p:grpSpPr>
          <a:xfrm>
            <a:off x="1429427" y="6652369"/>
            <a:ext cx="6714476" cy="2308324"/>
            <a:chOff x="1191056" y="4871723"/>
            <a:chExt cx="6934141" cy="2308324"/>
          </a:xfrm>
        </p:grpSpPr>
        <p:sp>
          <p:nvSpPr>
            <p:cNvPr id="200" name="Google Shape;200;p11"/>
            <p:cNvSpPr/>
            <p:nvPr/>
          </p:nvSpPr>
          <p:spPr>
            <a:xfrm>
              <a:off x="1191107" y="4871723"/>
              <a:ext cx="6766350"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191056" y="4871723"/>
              <a:ext cx="6934141"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2400" b="1" dirty="0">
                  <a:solidFill>
                    <a:schemeClr val="dk1"/>
                  </a:solidFill>
                  <a:latin typeface="+mn-lt"/>
                  <a:ea typeface="Helvetica Neue"/>
                  <a:cs typeface="Helvetica Neue"/>
                  <a:sym typeface="Helvetica Neue"/>
                </a:rPr>
                <a:t>In welcher Phase der "Trompete der Verstärkung" erreichen die Desinformationsagenten ihr Ziel?</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Anonymus web</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Soziale Medien</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Professionelle Medien</a:t>
              </a:r>
            </a:p>
          </p:txBody>
        </p:sp>
      </p:grpSp>
      <p:sp>
        <p:nvSpPr>
          <p:cNvPr id="2" name="Google Shape;186;p11">
            <a:extLst>
              <a:ext uri="{FF2B5EF4-FFF2-40B4-BE49-F238E27FC236}">
                <a16:creationId xmlns:a16="http://schemas.microsoft.com/office/drawing/2014/main" id="{8EBD4546-5FDE-ACE6-BAAB-448E28BDE758}"/>
              </a:ext>
            </a:extLst>
          </p:cNvPr>
          <p:cNvSpPr/>
          <p:nvPr/>
        </p:nvSpPr>
        <p:spPr>
          <a:xfrm>
            <a:off x="8235895" y="7632000"/>
            <a:ext cx="8496000" cy="1584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3" name="Google Shape;190;p11">
            <a:extLst>
              <a:ext uri="{FF2B5EF4-FFF2-40B4-BE49-F238E27FC236}">
                <a16:creationId xmlns:a16="http://schemas.microsoft.com/office/drawing/2014/main" id="{98F86229-392E-F9BD-C633-2DEF29F6BD0D}"/>
              </a:ext>
            </a:extLst>
          </p:cNvPr>
          <p:cNvSpPr/>
          <p:nvPr/>
        </p:nvSpPr>
        <p:spPr>
          <a:xfrm>
            <a:off x="8295711" y="7668000"/>
            <a:ext cx="8424000"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de-DE" sz="2400" b="1" dirty="0">
                <a:solidFill>
                  <a:schemeClr val="dk1"/>
                </a:solidFill>
                <a:latin typeface="+mn-lt"/>
                <a:ea typeface="Helvetica Neue"/>
                <a:cs typeface="Helvetica Neue"/>
                <a:sym typeface="Helvetica Neue"/>
              </a:rPr>
              <a:t>Wer überprüft die Informationen für </a:t>
            </a:r>
            <a:r>
              <a:rPr lang="de-DE" sz="2400" b="1" dirty="0" err="1">
                <a:solidFill>
                  <a:schemeClr val="dk1"/>
                </a:solidFill>
                <a:latin typeface="+mn-lt"/>
                <a:ea typeface="Helvetica Neue"/>
                <a:cs typeface="Helvetica Neue"/>
                <a:sym typeface="Helvetica Neue"/>
              </a:rPr>
              <a:t>Meta</a:t>
            </a:r>
            <a:r>
              <a:rPr lang="de-DE" sz="2400" b="1" dirty="0">
                <a:solidFill>
                  <a:schemeClr val="dk1"/>
                </a:solidFill>
                <a:latin typeface="+mn-lt"/>
                <a:ea typeface="Helvetica Neue"/>
                <a:cs typeface="Helvetica Neue"/>
                <a:sym typeface="Helvetica Neue"/>
              </a:rPr>
              <a:t>?</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Organisationen zur Überprüfung der Fakten</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Medienorganisationen</a:t>
            </a:r>
          </a:p>
          <a:p>
            <a:pPr marL="457200" marR="0" lvl="0" indent="-457200" algn="l" rtl="0">
              <a:spcBef>
                <a:spcPts val="0"/>
              </a:spcBef>
              <a:spcAft>
                <a:spcPts val="0"/>
              </a:spcAft>
              <a:buClr>
                <a:schemeClr val="dk1"/>
              </a:buClr>
              <a:buSzPts val="2400"/>
              <a:buFont typeface="+mj-lt"/>
              <a:buAutoNum type="alphaLcParenR"/>
            </a:pPr>
            <a:r>
              <a:rPr lang="de-DE" sz="2400" dirty="0">
                <a:solidFill>
                  <a:schemeClr val="dk1"/>
                </a:solidFill>
                <a:latin typeface="+mn-lt"/>
                <a:ea typeface="Helvetica Neue"/>
                <a:cs typeface="Helvetica Neue"/>
                <a:sym typeface="Helvetica Neue"/>
              </a:rPr>
              <a:t>Staatliche Stellen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93895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de-DE" sz="6000" b="1" dirty="0">
                <a:solidFill>
                  <a:srgbClr val="00CCFF"/>
                </a:solidFill>
                <a:latin typeface="+mn-lt"/>
                <a:ea typeface="Helvetica Neue"/>
                <a:cs typeface="Helvetica Neue"/>
                <a:sym typeface="Helvetica Neue"/>
              </a:rPr>
              <a:t>1. Das Verständnis von Desinformation</a:t>
            </a: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295399" y="2400300"/>
            <a:ext cx="6372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tx1"/>
                </a:solidFill>
                <a:latin typeface="+mn-lt"/>
                <a:ea typeface="Helvetica Neue"/>
                <a:cs typeface="Helvetica Neue"/>
                <a:sym typeface="Helvetica Neue"/>
              </a:rPr>
              <a:t>Zusammenfassung</a:t>
            </a:r>
            <a:endParaRPr lang="de-DE" dirty="0">
              <a:solidFill>
                <a:schemeClr val="tx1"/>
              </a:solidFill>
              <a:latin typeface="+mn-lt"/>
            </a:endParaRPr>
          </a:p>
        </p:txBody>
      </p:sp>
      <p:sp>
        <p:nvSpPr>
          <p:cNvPr id="207" name="Google Shape;207;p12"/>
          <p:cNvSpPr txBox="1"/>
          <p:nvPr/>
        </p:nvSpPr>
        <p:spPr>
          <a:xfrm>
            <a:off x="1340025" y="3533675"/>
            <a:ext cx="7848000"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00CCFF"/>
                </a:solidFill>
                <a:latin typeface="+mn-lt"/>
                <a:ea typeface="Helvetica Neue"/>
                <a:cs typeface="Helvetica Neue"/>
                <a:sym typeface="Helvetica Neue"/>
              </a:rPr>
              <a:t>Gut gemacht! Jetzt wissen Sie mehr über:</a:t>
            </a:r>
            <a:endParaRPr lang="de-DE" dirty="0">
              <a:solidFill>
                <a:srgbClr val="00CCFF"/>
              </a:solidFill>
              <a:latin typeface="+mn-lt"/>
            </a:endParaRPr>
          </a:p>
        </p:txBody>
      </p:sp>
      <p:sp>
        <p:nvSpPr>
          <p:cNvPr id="17" name="Google Shape;99;p4"/>
          <p:cNvSpPr txBox="1"/>
          <p:nvPr/>
        </p:nvSpPr>
        <p:spPr>
          <a:xfrm>
            <a:off x="2056107" y="4183892"/>
            <a:ext cx="10080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latin typeface="+mn-lt"/>
              </a:rPr>
              <a:t>Desinformation als absichtlich falsche Information, die darauf abzielt, Menschen zu täuschen oder zu manipulieren, mit weitreichenden und nachteiligen Auswirkungen auf die Gesellschaft.</a:t>
            </a:r>
          </a:p>
        </p:txBody>
      </p:sp>
      <p:sp>
        <p:nvSpPr>
          <p:cNvPr id="19" name="Google Shape;101;p4"/>
          <p:cNvSpPr txBox="1"/>
          <p:nvPr/>
        </p:nvSpPr>
        <p:spPr>
          <a:xfrm>
            <a:off x="2056018" y="5511197"/>
            <a:ext cx="10080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latin typeface="+mn-lt"/>
              </a:rPr>
              <a:t>Die Folgen von Desinformation, die Verwirrung stiften, das Vertrauen untergraben und eine sachkundige Entscheidungsfindung behindern kann, insbesondere für die Altersgruppe 60+.</a:t>
            </a:r>
            <a:endParaRPr lang="de-DE" dirty="0">
              <a:latin typeface="+mn-lt"/>
            </a:endParaRPr>
          </a:p>
        </p:txBody>
      </p:sp>
      <p:sp>
        <p:nvSpPr>
          <p:cNvPr id="20" name="Hexagon 19"/>
          <p:cNvSpPr/>
          <p:nvPr/>
        </p:nvSpPr>
        <p:spPr>
          <a:xfrm>
            <a:off x="1496362" y="434272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Hexagon 21"/>
          <p:cNvSpPr/>
          <p:nvPr/>
        </p:nvSpPr>
        <p:spPr>
          <a:xfrm>
            <a:off x="1509854" y="565740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70918" y="3139168"/>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1;p4">
            <a:extLst>
              <a:ext uri="{FF2B5EF4-FFF2-40B4-BE49-F238E27FC236}">
                <a16:creationId xmlns:a16="http://schemas.microsoft.com/office/drawing/2014/main" id="{9633DCFE-79D0-A261-E247-5805ABBD2F08}"/>
              </a:ext>
            </a:extLst>
          </p:cNvPr>
          <p:cNvSpPr txBox="1"/>
          <p:nvPr/>
        </p:nvSpPr>
        <p:spPr>
          <a:xfrm>
            <a:off x="2056018" y="7077841"/>
            <a:ext cx="100800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latin typeface="+mn-lt"/>
              </a:rPr>
              <a:t>Die Bedeutung der Überprüfung von Informationen, die Rolle emotionaler Auslöser, die kritische Bewertung von Inhalten und die Suche nach verschiedenen Perspektiven, um sich in der Online-Welt verantwortungsvoll zu bewegen.</a:t>
            </a:r>
          </a:p>
        </p:txBody>
      </p:sp>
      <p:sp>
        <p:nvSpPr>
          <p:cNvPr id="3" name="Hexagon 21">
            <a:extLst>
              <a:ext uri="{FF2B5EF4-FFF2-40B4-BE49-F238E27FC236}">
                <a16:creationId xmlns:a16="http://schemas.microsoft.com/office/drawing/2014/main" id="{0846DB54-52CC-DE4D-9941-3FD8C8B0BAF1}"/>
              </a:ext>
            </a:extLst>
          </p:cNvPr>
          <p:cNvSpPr/>
          <p:nvPr/>
        </p:nvSpPr>
        <p:spPr>
          <a:xfrm>
            <a:off x="1509854" y="7224050"/>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6552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de-DE" sz="4800" b="1" dirty="0">
                <a:solidFill>
                  <a:schemeClr val="tx1"/>
                </a:solidFill>
                <a:latin typeface="+mn-lt"/>
                <a:ea typeface="Helvetica Neue"/>
                <a:cs typeface="Helvetica Neue"/>
                <a:sym typeface="Helvetica Neue"/>
              </a:rPr>
              <a:t>Literaturverzeichnis</a:t>
            </a:r>
            <a:endParaRPr lang="de-DE" sz="1800" dirty="0">
              <a:solidFill>
                <a:schemeClr val="tx1"/>
              </a:solidFill>
              <a:latin typeface="+mn-lt"/>
              <a:ea typeface="Calibri"/>
              <a:cs typeface="Calibri"/>
              <a:sym typeface="Calibri"/>
            </a:endParaRPr>
          </a:p>
        </p:txBody>
      </p:sp>
      <p:sp>
        <p:nvSpPr>
          <p:cNvPr id="2" name="Google Shape;221;p13">
            <a:extLst>
              <a:ext uri="{FF2B5EF4-FFF2-40B4-BE49-F238E27FC236}">
                <a16:creationId xmlns:a16="http://schemas.microsoft.com/office/drawing/2014/main" id="{A6639745-1034-CBF8-F091-FB2BFDE457EC}"/>
              </a:ext>
            </a:extLst>
          </p:cNvPr>
          <p:cNvSpPr/>
          <p:nvPr/>
        </p:nvSpPr>
        <p:spPr>
          <a:xfrm>
            <a:off x="1483200" y="3805200"/>
            <a:ext cx="15280800" cy="5847714"/>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lvl="0" indent="-342900">
              <a:buClr>
                <a:schemeClr val="dk1"/>
              </a:buClr>
              <a:buSzPts val="3360"/>
              <a:buFont typeface="Wingdings" pitchFamily="2" charset="2"/>
              <a:buChar char="§"/>
            </a:pPr>
            <a:r>
              <a:rPr lang="hr-HR" sz="2400" dirty="0" err="1">
                <a:latin typeface="+mn-lt"/>
              </a:rPr>
              <a:t>Cherry</a:t>
            </a:r>
            <a:r>
              <a:rPr lang="hr-HR" sz="2400" dirty="0">
                <a:latin typeface="+mn-lt"/>
              </a:rPr>
              <a:t>, K. (2022). </a:t>
            </a:r>
            <a:r>
              <a:rPr lang="hr-HR" sz="2400" dirty="0" err="1">
                <a:latin typeface="+mn-lt"/>
              </a:rPr>
              <a:t>What</a:t>
            </a:r>
            <a:r>
              <a:rPr lang="hr-HR" sz="2400" dirty="0">
                <a:latin typeface="+mn-lt"/>
              </a:rPr>
              <a:t> </a:t>
            </a:r>
            <a:r>
              <a:rPr lang="hr-HR" sz="2400" dirty="0" err="1">
                <a:latin typeface="+mn-lt"/>
              </a:rPr>
              <a:t>Is</a:t>
            </a:r>
            <a:r>
              <a:rPr lang="hr-HR" sz="2400" dirty="0">
                <a:latin typeface="+mn-lt"/>
              </a:rPr>
              <a:t> </a:t>
            </a:r>
            <a:r>
              <a:rPr lang="hr-HR" sz="2400" dirty="0" err="1">
                <a:latin typeface="+mn-lt"/>
              </a:rPr>
              <a:t>Cognitive</a:t>
            </a:r>
            <a:r>
              <a:rPr lang="hr-HR" sz="2400" dirty="0">
                <a:latin typeface="+mn-lt"/>
              </a:rPr>
              <a:t> </a:t>
            </a:r>
            <a:r>
              <a:rPr lang="hr-HR" sz="2400" dirty="0" err="1">
                <a:latin typeface="+mn-lt"/>
              </a:rPr>
              <a:t>Bias</a:t>
            </a:r>
            <a:r>
              <a:rPr lang="hr-HR" sz="2400" dirty="0">
                <a:latin typeface="+mn-lt"/>
              </a:rPr>
              <a:t>? </a:t>
            </a:r>
            <a:r>
              <a:rPr lang="hr-HR" sz="2400" dirty="0">
                <a:latin typeface="+mn-lt"/>
                <a:hlinkClick r:id="rId3"/>
              </a:rPr>
              <a:t>https://www.verywellmind.com/what-is-a-cognitive-bias-2794963#:~:text=Signs%20of%20Cognitive%20Bias&amp;text=Only%20paying%20attention%20to%20news,shares%20your%20opinions%20or%20beliefs</a:t>
            </a:r>
            <a:endParaRPr lang="hr-HR" sz="2400" dirty="0">
              <a:latin typeface="+mn-lt"/>
            </a:endParaRPr>
          </a:p>
          <a:p>
            <a:pPr marL="342900" lvl="0" indent="-342900">
              <a:buClr>
                <a:schemeClr val="dk1"/>
              </a:buClr>
              <a:buSzPts val="3360"/>
              <a:buFont typeface="Wingdings" pitchFamily="2" charset="2"/>
              <a:buChar char="§"/>
            </a:pPr>
            <a:r>
              <a:rPr lang="fr-FR" sz="2400" dirty="0" err="1">
                <a:latin typeface="+mn-lt"/>
              </a:rPr>
              <a:t>OpenAI</a:t>
            </a:r>
            <a:r>
              <a:rPr lang="fr-FR" sz="2400" dirty="0">
                <a:latin typeface="+mn-lt"/>
              </a:rPr>
              <a:t>. (202</a:t>
            </a:r>
            <a:r>
              <a:rPr lang="hr-HR" sz="2400" dirty="0">
                <a:latin typeface="+mn-lt"/>
              </a:rPr>
              <a:t>3</a:t>
            </a:r>
            <a:r>
              <a:rPr lang="fr-FR" sz="2400" dirty="0">
                <a:latin typeface="+mn-lt"/>
              </a:rPr>
              <a:t>). </a:t>
            </a:r>
            <a:r>
              <a:rPr lang="fr-FR" sz="2400" dirty="0" err="1">
                <a:latin typeface="+mn-lt"/>
              </a:rPr>
              <a:t>ChatGPT</a:t>
            </a:r>
            <a:r>
              <a:rPr lang="hr-HR" sz="2400" dirty="0">
                <a:latin typeface="+mn-lt"/>
              </a:rPr>
              <a:t> </a:t>
            </a:r>
            <a:r>
              <a:rPr lang="fr-FR" sz="2400" dirty="0">
                <a:latin typeface="+mn-lt"/>
              </a:rPr>
              <a:t>[</a:t>
            </a:r>
            <a:r>
              <a:rPr lang="hr-HR" sz="2400" dirty="0">
                <a:latin typeface="+mn-lt"/>
              </a:rPr>
              <a:t>GPT-3.5</a:t>
            </a:r>
            <a:r>
              <a:rPr lang="fr-FR" sz="2400" dirty="0">
                <a:latin typeface="+mn-lt"/>
              </a:rPr>
              <a:t>]. </a:t>
            </a:r>
            <a:r>
              <a:rPr lang="fr-FR" sz="2400" dirty="0">
                <a:latin typeface="+mn-lt"/>
                <a:hlinkClick r:id="rId4"/>
              </a:rPr>
              <a:t>https://chat.openai.com/</a:t>
            </a:r>
            <a:endParaRPr lang="hr-HR" sz="2400" dirty="0">
              <a:latin typeface="+mn-lt"/>
            </a:endParaRPr>
          </a:p>
          <a:p>
            <a:pPr marL="342900" lvl="0" indent="-342900">
              <a:buClr>
                <a:schemeClr val="dk1"/>
              </a:buClr>
              <a:buSzPts val="3360"/>
              <a:buFont typeface="Wingdings" pitchFamily="2" charset="2"/>
              <a:buChar char="§"/>
            </a:pPr>
            <a:r>
              <a:rPr lang="hr-HR" sz="2400" dirty="0" err="1">
                <a:latin typeface="+mn-lt"/>
              </a:rPr>
              <a:t>Poynter</a:t>
            </a:r>
            <a:r>
              <a:rPr lang="hr-HR" sz="2400" dirty="0">
                <a:latin typeface="+mn-lt"/>
              </a:rPr>
              <a:t>.(2023). </a:t>
            </a:r>
            <a:r>
              <a:rPr lang="hr-HR" sz="2400" dirty="0" err="1">
                <a:latin typeface="+mn-lt"/>
              </a:rPr>
              <a:t>Misinformation</a:t>
            </a:r>
            <a:r>
              <a:rPr lang="hr-HR" sz="2400" dirty="0">
                <a:latin typeface="+mn-lt"/>
              </a:rPr>
              <a:t> red </a:t>
            </a:r>
            <a:r>
              <a:rPr lang="hr-HR" sz="2400" dirty="0" err="1">
                <a:latin typeface="+mn-lt"/>
              </a:rPr>
              <a:t>flags</a:t>
            </a:r>
            <a:r>
              <a:rPr lang="hr-HR" sz="2400" dirty="0">
                <a:latin typeface="+mn-lt"/>
              </a:rPr>
              <a:t>. https://www.poynter.org/mediawise/is-this-legit-digital-media-literacy-101/misinformation-red-flags/</a:t>
            </a:r>
          </a:p>
          <a:p>
            <a:pPr marL="342900" lvl="0" indent="-342900">
              <a:buClr>
                <a:schemeClr val="dk1"/>
              </a:buClr>
              <a:buSzPts val="3360"/>
              <a:buFont typeface="Wingdings" pitchFamily="2" charset="2"/>
              <a:buChar char="§"/>
            </a:pPr>
            <a:r>
              <a:rPr lang="hr-HR" sz="2400" dirty="0">
                <a:latin typeface="+mn-lt"/>
              </a:rPr>
              <a:t>UNHCR. (2022). </a:t>
            </a:r>
            <a:r>
              <a:rPr lang="en-US" sz="2400" dirty="0">
                <a:latin typeface="+mn-lt"/>
              </a:rPr>
              <a:t>Factsheet 4: Types of</a:t>
            </a:r>
            <a:r>
              <a:rPr lang="hr-HR" sz="2400" dirty="0">
                <a:latin typeface="+mn-lt"/>
              </a:rPr>
              <a:t> </a:t>
            </a:r>
            <a:r>
              <a:rPr lang="en-US" sz="2400" dirty="0">
                <a:latin typeface="+mn-lt"/>
              </a:rPr>
              <a:t>Misinformation and</a:t>
            </a:r>
            <a:r>
              <a:rPr lang="hr-HR" sz="2400" dirty="0">
                <a:latin typeface="+mn-lt"/>
              </a:rPr>
              <a:t> </a:t>
            </a:r>
            <a:r>
              <a:rPr lang="en-US" sz="2400" dirty="0">
                <a:latin typeface="+mn-lt"/>
              </a:rPr>
              <a:t>Disinformation</a:t>
            </a:r>
            <a:r>
              <a:rPr lang="hr-HR" sz="2400" dirty="0">
                <a:latin typeface="+mn-lt"/>
              </a:rPr>
              <a:t>. </a:t>
            </a:r>
            <a:r>
              <a:rPr lang="hr-HR" sz="2400" dirty="0">
                <a:latin typeface="+mn-lt"/>
                <a:hlinkClick r:id="rId5"/>
              </a:rPr>
              <a:t>https://www.unhcr.org/innovation/wp-content/uploads/2022/02/Factsheet-4.pdf</a:t>
            </a:r>
            <a:endParaRPr lang="hr-HR" sz="2400" dirty="0">
              <a:latin typeface="+mn-lt"/>
            </a:endParaRPr>
          </a:p>
          <a:p>
            <a:pPr marL="342900" indent="-342900">
              <a:buClr>
                <a:schemeClr val="dk1"/>
              </a:buClr>
              <a:buSzPts val="3360"/>
              <a:buFont typeface="Wingdings" pitchFamily="2" charset="2"/>
              <a:buChar char="§"/>
            </a:pPr>
            <a:r>
              <a:rPr lang="hr-HR" sz="2400" dirty="0" err="1"/>
              <a:t>Wardle</a:t>
            </a:r>
            <a:r>
              <a:rPr lang="hr-HR" sz="2400" dirty="0"/>
              <a:t>, C. (2018). </a:t>
            </a:r>
            <a:r>
              <a:rPr lang="en-US" sz="2400" dirty="0"/>
              <a:t>5 Lessons for Reporting in an Age of Disinformation</a:t>
            </a:r>
            <a:r>
              <a:rPr lang="hr-HR" sz="2400" dirty="0"/>
              <a:t>. </a:t>
            </a:r>
            <a:r>
              <a:rPr lang="en-US" sz="2400" dirty="0">
                <a:hlinkClick r:id="rId6"/>
              </a:rPr>
              <a:t>https://firstdraftnews.org/articles/5-lessons-for-reporting-in-an-age-of-disinformation</a:t>
            </a:r>
            <a:endParaRPr lang="hr-HR" sz="2400" dirty="0"/>
          </a:p>
          <a:p>
            <a:pPr marL="342900" lvl="0" indent="-342900">
              <a:buClr>
                <a:schemeClr val="dk1"/>
              </a:buClr>
              <a:buSzPts val="3360"/>
              <a:buFont typeface="Wingdings" pitchFamily="2" charset="2"/>
              <a:buChar char="§"/>
            </a:pPr>
            <a:r>
              <a:rPr lang="hr-HR" sz="2400" dirty="0" err="1"/>
              <a:t>Wardle</a:t>
            </a:r>
            <a:r>
              <a:rPr lang="hr-HR" sz="2400" dirty="0"/>
              <a:t>, C. (2020). </a:t>
            </a:r>
            <a:r>
              <a:rPr lang="hr-HR" sz="2400" dirty="0" err="1"/>
              <a:t>Understanding</a:t>
            </a:r>
            <a:r>
              <a:rPr lang="hr-HR" sz="2400" dirty="0"/>
              <a:t> </a:t>
            </a:r>
            <a:r>
              <a:rPr lang="hr-HR" sz="2400" dirty="0" err="1"/>
              <a:t>Information</a:t>
            </a:r>
            <a:r>
              <a:rPr lang="hr-HR" sz="2400" dirty="0"/>
              <a:t> </a:t>
            </a:r>
            <a:r>
              <a:rPr lang="hr-HR" sz="2400" dirty="0" err="1"/>
              <a:t>disorder</a:t>
            </a:r>
            <a:r>
              <a:rPr lang="hr-HR" sz="2400" dirty="0"/>
              <a:t>. </a:t>
            </a:r>
            <a:r>
              <a:rPr lang="hr-HR" sz="2400" dirty="0">
                <a:hlinkClick r:id="rId7"/>
              </a:rPr>
              <a:t>https://firstdraftnews.org/long-form-article/understanding-information-disorder</a:t>
            </a:r>
            <a:endParaRPr lang="hr-HR" sz="2400" dirty="0"/>
          </a:p>
          <a:p>
            <a:pPr marL="342900" lvl="0" indent="-342900">
              <a:buClr>
                <a:schemeClr val="dk1"/>
              </a:buClr>
              <a:buSzPts val="3360"/>
              <a:buFont typeface="Wingdings" pitchFamily="2" charset="2"/>
              <a:buChar char="§"/>
            </a:pPr>
            <a:endParaRPr lang="hr-HR" sz="2400" dirty="0"/>
          </a:p>
          <a:p>
            <a:pPr marL="342900" lvl="0" indent="-342900">
              <a:buClr>
                <a:schemeClr val="dk1"/>
              </a:buClr>
              <a:buSzPts val="3360"/>
              <a:buFont typeface="Wingdings" pitchFamily="2" charset="2"/>
              <a:buChar char="§"/>
            </a:pPr>
            <a:endParaRPr lang="hr-HR" sz="2400" dirty="0">
              <a:latin typeface="+mn-lt"/>
            </a:endParaRPr>
          </a:p>
          <a:p>
            <a:pPr marL="342900" lvl="0" indent="-342900">
              <a:buClr>
                <a:schemeClr val="dk1"/>
              </a:buClr>
              <a:buSzPts val="3360"/>
              <a:buFont typeface="Wingdings" pitchFamily="2" charset="2"/>
              <a:buChar char="§"/>
            </a:pPr>
            <a:endParaRPr sz="2400"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de-DE" sz="5400" b="1" dirty="0">
                <a:solidFill>
                  <a:schemeClr val="tx1"/>
                </a:solidFill>
                <a:latin typeface="+mn-lt"/>
                <a:ea typeface="Helvetica Neue"/>
                <a:cs typeface="Helvetica Neue"/>
                <a:sym typeface="Helvetica Neue"/>
              </a:rPr>
              <a:t>Vielen Dank!</a:t>
            </a:r>
            <a:endParaRPr lang="de-DE"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de-DE" sz="2400" b="1">
                <a:solidFill>
                  <a:srgbClr val="00CCFF"/>
                </a:solidFill>
                <a:latin typeface="+mn-lt"/>
              </a:rPr>
              <a:t>www.digital-boomer.eu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732000" cy="1569620"/>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1.1. Definition von Desinformation </a:t>
            </a:r>
            <a:endParaRPr lang="de-DE" dirty="0">
              <a:solidFill>
                <a:schemeClr val="tx1"/>
              </a:solidFill>
              <a:latin typeface="+mn-lt"/>
            </a:endParaRPr>
          </a:p>
        </p:txBody>
      </p:sp>
      <p:sp>
        <p:nvSpPr>
          <p:cNvPr id="119" name="Google Shape;119;p6"/>
          <p:cNvSpPr txBox="1"/>
          <p:nvPr/>
        </p:nvSpPr>
        <p:spPr>
          <a:xfrm>
            <a:off x="1295399" y="3390900"/>
            <a:ext cx="9533709" cy="523180"/>
          </a:xfrm>
          <a:prstGeom prst="rect">
            <a:avLst/>
          </a:prstGeom>
          <a:noFill/>
          <a:ln>
            <a:noFill/>
          </a:ln>
        </p:spPr>
        <p:txBody>
          <a:bodyPr spcFirstLastPara="1" wrap="square" lIns="91425" tIns="45700" rIns="91425" bIns="45700" anchor="t" anchorCtr="0">
            <a:spAutoFit/>
          </a:bodyPr>
          <a:lstStyle/>
          <a:p>
            <a:pPr lvl="0"/>
            <a:r>
              <a:rPr lang="de-DE" sz="2800" b="1">
                <a:solidFill>
                  <a:srgbClr val="00CCFF"/>
                </a:solidFill>
                <a:latin typeface="+mn-lt"/>
                <a:ea typeface="Helvetica Neue"/>
                <a:cs typeface="Helvetica Neue"/>
                <a:sym typeface="Helvetica Neue"/>
              </a:rPr>
              <a:t>Desinformation, Fehlinformation und Desinformation</a:t>
            </a:r>
            <a:endParaRPr lang="de-DE">
              <a:solidFill>
                <a:srgbClr val="00CCFF"/>
              </a:solidFill>
              <a:latin typeface="+mn-lt"/>
            </a:endParaRPr>
          </a:p>
        </p:txBody>
      </p:sp>
      <p:sp>
        <p:nvSpPr>
          <p:cNvPr id="120" name="Google Shape;120;p6"/>
          <p:cNvSpPr txBox="1"/>
          <p:nvPr/>
        </p:nvSpPr>
        <p:spPr>
          <a:xfrm>
            <a:off x="1295399" y="4024780"/>
            <a:ext cx="9638211" cy="5509160"/>
          </a:xfrm>
          <a:prstGeom prst="rect">
            <a:avLst/>
          </a:prstGeom>
          <a:noFill/>
          <a:ln>
            <a:noFill/>
          </a:ln>
        </p:spPr>
        <p:txBody>
          <a:bodyPr spcFirstLastPara="1" wrap="square" lIns="91425" tIns="45700" rIns="91425" bIns="45700" anchor="t" anchorCtr="0">
            <a:spAutoFit/>
          </a:bodyPr>
          <a:lstStyle/>
          <a:p>
            <a:pPr lvl="0"/>
            <a:r>
              <a:rPr lang="de-DE" sz="2200" b="1" dirty="0">
                <a:solidFill>
                  <a:schemeClr val="dk1"/>
                </a:solidFill>
                <a:latin typeface="+mn-lt"/>
                <a:ea typeface="Helvetica Neue"/>
                <a:cs typeface="Helvetica Neue"/>
                <a:sym typeface="Helvetica Neue"/>
              </a:rPr>
              <a:t>Desinformation </a:t>
            </a:r>
            <a:r>
              <a:rPr lang="de-DE" sz="2200" dirty="0">
                <a:solidFill>
                  <a:schemeClr val="dk1"/>
                </a:solidFill>
                <a:latin typeface="+mn-lt"/>
                <a:ea typeface="Helvetica Neue"/>
                <a:cs typeface="Helvetica Neue"/>
                <a:sym typeface="Helvetica Neue"/>
              </a:rPr>
              <a:t>ist eine falsche oder irreführende Information, die absichtlich mit dem Ziel verbreitet wird, andere zu täuschen oder zu manipulieren.</a:t>
            </a:r>
            <a:br>
              <a:rPr lang="de-DE" sz="2200" dirty="0">
                <a:solidFill>
                  <a:schemeClr val="dk1"/>
                </a:solidFill>
                <a:latin typeface="+mn-lt"/>
                <a:ea typeface="Helvetica Neue"/>
                <a:cs typeface="Helvetica Neue"/>
                <a:sym typeface="Helvetica Neue"/>
              </a:rPr>
            </a:br>
            <a:endParaRPr lang="de-DE" sz="2200" dirty="0">
              <a:solidFill>
                <a:schemeClr val="dk1"/>
              </a:solidFill>
              <a:latin typeface="+mn-lt"/>
              <a:ea typeface="Helvetica Neue"/>
              <a:cs typeface="Helvetica Neue"/>
              <a:sym typeface="Helvetica Neue"/>
            </a:endParaRPr>
          </a:p>
          <a:p>
            <a:pPr lvl="0"/>
            <a:r>
              <a:rPr lang="de-DE" sz="2200" b="1" dirty="0">
                <a:solidFill>
                  <a:schemeClr val="dk1"/>
                </a:solidFill>
                <a:latin typeface="+mn-lt"/>
                <a:ea typeface="Helvetica Neue"/>
                <a:cs typeface="Helvetica Neue"/>
                <a:sym typeface="Helvetica Neue"/>
              </a:rPr>
              <a:t>Fehlinformationen </a:t>
            </a:r>
            <a:r>
              <a:rPr lang="de-DE" sz="2200" dirty="0">
                <a:solidFill>
                  <a:schemeClr val="dk1"/>
                </a:solidFill>
                <a:latin typeface="+mn-lt"/>
                <a:ea typeface="Helvetica Neue"/>
                <a:cs typeface="Helvetica Neue"/>
                <a:sym typeface="Helvetica Neue"/>
              </a:rPr>
              <a:t>sind falsche oder ungenaue Informationen, die ohne die Absicht der Täuschung verbreitet werden. Sie kann aus verschiedenen Gründen entstehen, z. B. durch Missverständnisse, Fehlinterpretationen oder mangelndes Wissen der Person, die die Informationen weitergibt. </a:t>
            </a:r>
            <a:br>
              <a:rPr lang="de-DE" sz="2200" dirty="0">
                <a:solidFill>
                  <a:schemeClr val="dk1"/>
                </a:solidFill>
                <a:latin typeface="+mn-lt"/>
                <a:ea typeface="Helvetica Neue"/>
                <a:cs typeface="Helvetica Neue"/>
                <a:sym typeface="Helvetica Neue"/>
              </a:rPr>
            </a:br>
            <a:endParaRPr lang="de-DE" sz="2200" dirty="0">
              <a:solidFill>
                <a:schemeClr val="dk1"/>
              </a:solidFill>
              <a:latin typeface="+mn-lt"/>
              <a:ea typeface="Helvetica Neue"/>
              <a:cs typeface="Helvetica Neue"/>
              <a:sym typeface="Helvetica Neue"/>
            </a:endParaRPr>
          </a:p>
          <a:p>
            <a:pPr lvl="0"/>
            <a:r>
              <a:rPr lang="de-DE" sz="2200" b="1" dirty="0">
                <a:solidFill>
                  <a:schemeClr val="dk1"/>
                </a:solidFill>
                <a:latin typeface="+mn-lt"/>
                <a:ea typeface="Helvetica Neue"/>
                <a:cs typeface="Helvetica Neue"/>
                <a:sym typeface="Helvetica Neue"/>
              </a:rPr>
              <a:t>Falsche Informationen </a:t>
            </a:r>
            <a:r>
              <a:rPr lang="de-DE" sz="2200" dirty="0">
                <a:solidFill>
                  <a:schemeClr val="dk1"/>
                </a:solidFill>
                <a:latin typeface="+mn-lt"/>
                <a:ea typeface="Helvetica Neue"/>
                <a:cs typeface="Helvetica Neue"/>
                <a:sym typeface="Helvetica Neue"/>
              </a:rPr>
              <a:t>sind wahre Informationen, die mit der ausdrücklichen Absicht weitergegeben werden, Schaden anzurichten, den Ruf zu schädigen oder die Privatsphäre zu verletzen. Dazu gehört die absichtliche Offenlegung privater oder vertraulicher Informationen ohne Zustimmung, die Weitergabe sensibler Dokumente oder die Weitergabe persönlicher Informationen, um den Ruf einer Person zu schädigen. </a:t>
            </a:r>
          </a:p>
          <a:p>
            <a:pPr lvl="0"/>
            <a:endParaRPr lang="de-DE" sz="2200" dirty="0">
              <a:latin typeface="+mn-lt"/>
            </a:endParaRPr>
          </a:p>
        </p:txBody>
      </p:sp>
      <p:pic>
        <p:nvPicPr>
          <p:cNvPr id="2" name="Picture 1"/>
          <p:cNvPicPr>
            <a:picLocks noChangeAspect="1"/>
          </p:cNvPicPr>
          <p:nvPr/>
        </p:nvPicPr>
        <p:blipFill>
          <a:blip r:embed="rId3"/>
          <a:stretch>
            <a:fillRect/>
          </a:stretch>
        </p:blipFill>
        <p:spPr>
          <a:xfrm>
            <a:off x="11482415" y="3716053"/>
            <a:ext cx="5638800" cy="3352800"/>
          </a:xfrm>
          <a:prstGeom prst="rect">
            <a:avLst/>
          </a:prstGeom>
        </p:spPr>
      </p:pic>
      <p:sp>
        <p:nvSpPr>
          <p:cNvPr id="3" name="TextBox 2"/>
          <p:cNvSpPr txBox="1"/>
          <p:nvPr/>
        </p:nvSpPr>
        <p:spPr>
          <a:xfrm>
            <a:off x="10685416" y="8048898"/>
            <a:ext cx="6984604" cy="307777"/>
          </a:xfrm>
          <a:prstGeom prst="rect">
            <a:avLst/>
          </a:prstGeom>
          <a:noFill/>
        </p:spPr>
        <p:txBody>
          <a:bodyPr wrap="none" rtlCol="0">
            <a:spAutoFit/>
          </a:bodyPr>
          <a:lstStyle/>
          <a:p>
            <a:r>
              <a:rPr lang="de-DE"/>
              <a:t>Quelle: https://firstdraftnews.org/long-form-article/understanding-information-disorder/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9106298"/>
              </p:ext>
            </p:extLst>
          </p:nvPr>
        </p:nvGraphicFramePr>
        <p:xfrm>
          <a:off x="1941094" y="2935705"/>
          <a:ext cx="15159790" cy="5881724"/>
        </p:xfrm>
        <a:graphic>
          <a:graphicData uri="http://schemas.openxmlformats.org/drawingml/2006/table">
            <a:tbl>
              <a:tblPr>
                <a:tableStyleId>{073A0DAA-6AF3-43AB-8588-CEC1D06C72B9}</a:tableStyleId>
              </a:tblPr>
              <a:tblGrid>
                <a:gridCol w="4358561">
                  <a:extLst>
                    <a:ext uri="{9D8B030D-6E8A-4147-A177-3AD203B41FA5}">
                      <a16:colId xmlns:a16="http://schemas.microsoft.com/office/drawing/2014/main" val="2315992801"/>
                    </a:ext>
                  </a:extLst>
                </a:gridCol>
                <a:gridCol w="3036223">
                  <a:extLst>
                    <a:ext uri="{9D8B030D-6E8A-4147-A177-3AD203B41FA5}">
                      <a16:colId xmlns:a16="http://schemas.microsoft.com/office/drawing/2014/main" val="2255160268"/>
                    </a:ext>
                  </a:extLst>
                </a:gridCol>
                <a:gridCol w="3697391">
                  <a:extLst>
                    <a:ext uri="{9D8B030D-6E8A-4147-A177-3AD203B41FA5}">
                      <a16:colId xmlns:a16="http://schemas.microsoft.com/office/drawing/2014/main" val="2946662783"/>
                    </a:ext>
                  </a:extLst>
                </a:gridCol>
                <a:gridCol w="4067615">
                  <a:extLst>
                    <a:ext uri="{9D8B030D-6E8A-4147-A177-3AD203B41FA5}">
                      <a16:colId xmlns:a16="http://schemas.microsoft.com/office/drawing/2014/main" val="2517979559"/>
                    </a:ext>
                  </a:extLst>
                </a:gridCol>
              </a:tblGrid>
              <a:tr h="908993">
                <a:tc>
                  <a:txBody>
                    <a:bodyPr/>
                    <a:lstStyle/>
                    <a:p>
                      <a:pPr algn="ctr" fontAlgn="b"/>
                      <a:r>
                        <a:rPr lang="de-DE" sz="2400" b="1" noProof="0">
                          <a:effectLst/>
                        </a:rPr>
                        <a:t>Typ</a:t>
                      </a:r>
                    </a:p>
                  </a:txBody>
                  <a:tcPr anchor="ctr"/>
                </a:tc>
                <a:tc>
                  <a:txBody>
                    <a:bodyPr/>
                    <a:lstStyle/>
                    <a:p>
                      <a:pPr algn="ctr" fontAlgn="b"/>
                      <a:r>
                        <a:rPr lang="de-DE" sz="2400" b="1" noProof="0">
                          <a:effectLst/>
                        </a:rPr>
                        <a:t>Absicht</a:t>
                      </a:r>
                    </a:p>
                  </a:txBody>
                  <a:tcPr anchor="ctr"/>
                </a:tc>
                <a:tc>
                  <a:txBody>
                    <a:body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de-DE" sz="2400" b="1" noProof="0">
                          <a:effectLst/>
                        </a:rPr>
                        <a:t>Wahrhaftigkeit der Informationen</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sz="2400" b="1" noProof="0">
                          <a:effectLst/>
                        </a:rPr>
                        <a:t>Zweck</a:t>
                      </a:r>
                      <a:endParaRPr lang="de-DE" sz="2400" noProof="0"/>
                    </a:p>
                  </a:txBody>
                  <a:tcPr anchor="ctr"/>
                </a:tc>
                <a:extLst>
                  <a:ext uri="{0D108BD9-81ED-4DB2-BD59-A6C34878D82A}">
                    <a16:rowId xmlns:a16="http://schemas.microsoft.com/office/drawing/2014/main" val="984431956"/>
                  </a:ext>
                </a:extLst>
              </a:tr>
              <a:tr h="1657577">
                <a:tc>
                  <a:txBody>
                    <a:bodyPr/>
                    <a:lstStyle/>
                    <a:p>
                      <a:pPr fontAlgn="base"/>
                      <a:r>
                        <a:rPr lang="de-DE" sz="2400" noProof="0" dirty="0">
                          <a:effectLst/>
                        </a:rPr>
                        <a:t>Desinformation</a:t>
                      </a:r>
                    </a:p>
                  </a:txBody>
                  <a:tcPr anchor="ctr"/>
                </a:tc>
                <a:tc>
                  <a:txBody>
                    <a:bodyPr/>
                    <a:lstStyle/>
                    <a:p>
                      <a:pPr fontAlgn="base"/>
                      <a:r>
                        <a:rPr lang="de-DE" sz="2400" noProof="0">
                          <a:effectLst/>
                        </a:rPr>
                        <a:t>Vorsätzliche Täuschung</a:t>
                      </a:r>
                    </a:p>
                  </a:txBody>
                  <a:tcPr anchor="ctr"/>
                </a:tc>
                <a:tc>
                  <a:txBody>
                    <a:bodyPr/>
                    <a:lstStyle/>
                    <a:p>
                      <a:pPr fontAlgn="base"/>
                      <a:r>
                        <a:rPr lang="de-DE" sz="2400" noProof="0">
                          <a:effectLst/>
                        </a:rPr>
                        <a:t>Falsch oder irreführend</a:t>
                      </a:r>
                    </a:p>
                  </a:txBody>
                  <a:tcPr anchor="ctr"/>
                </a:tc>
                <a:tc>
                  <a:txBody>
                    <a:bodyPr/>
                    <a:lstStyle/>
                    <a:p>
                      <a:pPr fontAlgn="base"/>
                      <a:r>
                        <a:rPr lang="de-DE" sz="2400" noProof="0">
                          <a:effectLst/>
                        </a:rPr>
                        <a:t>Täuschung, Manipulation, Beeinflussung der öffentlichen Meinung</a:t>
                      </a:r>
                    </a:p>
                  </a:txBody>
                  <a:tcPr anchor="ctr"/>
                </a:tc>
                <a:extLst>
                  <a:ext uri="{0D108BD9-81ED-4DB2-BD59-A6C34878D82A}">
                    <a16:rowId xmlns:a16="http://schemas.microsoft.com/office/drawing/2014/main" val="2165790051"/>
                  </a:ext>
                </a:extLst>
              </a:tr>
              <a:tr h="1657577">
                <a:tc>
                  <a:txBody>
                    <a:bodyPr/>
                    <a:lstStyle/>
                    <a:p>
                      <a:pPr fontAlgn="base"/>
                      <a:r>
                        <a:rPr lang="de-DE" sz="2400" noProof="0">
                          <a:effectLst/>
                        </a:rPr>
                        <a:t>Fehlinformationen</a:t>
                      </a:r>
                    </a:p>
                  </a:txBody>
                  <a:tcPr anchor="ctr"/>
                </a:tc>
                <a:tc>
                  <a:txBody>
                    <a:bodyPr/>
                    <a:lstStyle/>
                    <a:p>
                      <a:pPr fontAlgn="base"/>
                      <a:r>
                        <a:rPr lang="de-DE" sz="2400" noProof="0">
                          <a:effectLst/>
                        </a:rPr>
                        <a:t>Unbeabsichtigte Weitergabe</a:t>
                      </a:r>
                    </a:p>
                  </a:txBody>
                  <a:tcPr anchor="ctr"/>
                </a:tc>
                <a:tc>
                  <a:txBody>
                    <a:bodyPr/>
                    <a:lstStyle/>
                    <a:p>
                      <a:pPr fontAlgn="base"/>
                      <a:r>
                        <a:rPr lang="de-DE" sz="2400" noProof="0">
                          <a:effectLst/>
                        </a:rPr>
                        <a:t>Falsch oder ungenau</a:t>
                      </a:r>
                    </a:p>
                  </a:txBody>
                  <a:tcPr anchor="ctr"/>
                </a:tc>
                <a:tc>
                  <a:txBody>
                    <a:bodyPr/>
                    <a:lstStyle/>
                    <a:p>
                      <a:pPr fontAlgn="base"/>
                      <a:r>
                        <a:rPr lang="de-DE" sz="2400" noProof="0">
                          <a:effectLst/>
                        </a:rPr>
                        <a:t>Mangelndes Wissen, Missverständnisse</a:t>
                      </a:r>
                    </a:p>
                  </a:txBody>
                  <a:tcPr anchor="ctr"/>
                </a:tc>
                <a:extLst>
                  <a:ext uri="{0D108BD9-81ED-4DB2-BD59-A6C34878D82A}">
                    <a16:rowId xmlns:a16="http://schemas.microsoft.com/office/drawing/2014/main" val="2805618701"/>
                  </a:ext>
                </a:extLst>
              </a:tr>
              <a:tr h="1657577">
                <a:tc>
                  <a:txBody>
                    <a:bodyPr/>
                    <a:lstStyle/>
                    <a:p>
                      <a:pPr fontAlgn="base"/>
                      <a:r>
                        <a:rPr lang="de-DE" sz="2400" noProof="0">
                          <a:effectLst/>
                        </a:rPr>
                        <a:t>Fehlinformationen</a:t>
                      </a:r>
                    </a:p>
                  </a:txBody>
                  <a:tcPr anchor="ctr"/>
                </a:tc>
                <a:tc>
                  <a:txBody>
                    <a:bodyPr/>
                    <a:lstStyle/>
                    <a:p>
                      <a:pPr fontAlgn="base"/>
                      <a:r>
                        <a:rPr lang="de-DE" sz="2400" noProof="0">
                          <a:effectLst/>
                        </a:rPr>
                        <a:t>Vorsätzliche Schädigung</a:t>
                      </a:r>
                    </a:p>
                  </a:txBody>
                  <a:tcPr anchor="ctr"/>
                </a:tc>
                <a:tc>
                  <a:txBody>
                    <a:bodyPr/>
                    <a:lstStyle/>
                    <a:p>
                      <a:pPr fontAlgn="base"/>
                      <a:r>
                        <a:rPr lang="de-DE" sz="2400" noProof="0">
                          <a:effectLst/>
                        </a:rPr>
                        <a:t>Wahr</a:t>
                      </a:r>
                    </a:p>
                  </a:txBody>
                  <a:tcPr anchor="ctr"/>
                </a:tc>
                <a:tc>
                  <a:txBody>
                    <a:bodyPr/>
                    <a:lstStyle/>
                    <a:p>
                      <a:pPr fontAlgn="base"/>
                      <a:r>
                        <a:rPr lang="de-DE" sz="2400" noProof="0" dirty="0">
                          <a:effectLst/>
                        </a:rPr>
                        <a:t>Schaden verursachen, den Ruf schädigen, die Privatsphäre verletzen</a:t>
                      </a:r>
                    </a:p>
                  </a:txBody>
                  <a:tcPr anchor="ctr"/>
                </a:tc>
                <a:extLst>
                  <a:ext uri="{0D108BD9-81ED-4DB2-BD59-A6C34878D82A}">
                    <a16:rowId xmlns:a16="http://schemas.microsoft.com/office/drawing/2014/main" val="2981158939"/>
                  </a:ext>
                </a:extLst>
              </a:tr>
            </a:tbl>
          </a:graphicData>
        </a:graphic>
      </p:graphicFrame>
    </p:spTree>
    <p:extLst>
      <p:ext uri="{BB962C8B-B14F-4D97-AF65-F5344CB8AC3E}">
        <p14:creationId xmlns:p14="http://schemas.microsoft.com/office/powerpoint/2010/main" val="253987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latin typeface="+mn-lt"/>
                <a:ea typeface="Helvetica Neue"/>
                <a:cs typeface="Helvetica Neue"/>
                <a:sym typeface="Helvetica Neue"/>
              </a:rPr>
              <a:t>1.2. Arten von Desinformation </a:t>
            </a:r>
            <a:endParaRPr lang="de-DE"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rgbClr val="00CCFF"/>
                </a:solidFill>
                <a:latin typeface="+mn-lt"/>
                <a:ea typeface="Helvetica Neue"/>
                <a:cs typeface="Helvetica Neue"/>
                <a:sym typeface="Helvetica Neue"/>
              </a:rPr>
              <a:t>UNHCR (2022):</a:t>
            </a:r>
            <a:endParaRPr lang="de-DE">
              <a:solidFill>
                <a:srgbClr val="00CCFF"/>
              </a:solidFill>
              <a:latin typeface="+mn-lt"/>
            </a:endParaRPr>
          </a:p>
        </p:txBody>
      </p:sp>
      <p:sp>
        <p:nvSpPr>
          <p:cNvPr id="120" name="Google Shape;120;p6"/>
          <p:cNvSpPr txBox="1"/>
          <p:nvPr/>
        </p:nvSpPr>
        <p:spPr>
          <a:xfrm>
            <a:off x="1295400" y="4072752"/>
            <a:ext cx="16300269" cy="5262939"/>
          </a:xfrm>
          <a:prstGeom prst="rect">
            <a:avLst/>
          </a:prstGeom>
          <a:noFill/>
          <a:ln>
            <a:noFill/>
          </a:ln>
        </p:spPr>
        <p:txBody>
          <a:bodyPr spcFirstLastPara="1" wrap="square" lIns="91425" tIns="45700" rIns="91425" bIns="45700" anchor="t" anchorCtr="0">
            <a:spAutoFit/>
          </a:bodyPr>
          <a:lstStyle/>
          <a:p>
            <a:pPr lvl="0">
              <a:spcAft>
                <a:spcPts val="600"/>
              </a:spcAft>
            </a:pPr>
            <a:r>
              <a:rPr lang="de-DE" sz="2200" b="1" dirty="0"/>
              <a:t>Gefälschter Inhalt</a:t>
            </a:r>
            <a:r>
              <a:rPr lang="de-DE" sz="2200" dirty="0"/>
              <a:t>: Völlig falscher Inhalt; </a:t>
            </a:r>
          </a:p>
          <a:p>
            <a:pPr lvl="0">
              <a:spcAft>
                <a:spcPts val="600"/>
              </a:spcAft>
            </a:pPr>
            <a:r>
              <a:rPr lang="de-DE" sz="2200" b="1" dirty="0"/>
              <a:t>Manipulierter Inhalt</a:t>
            </a:r>
            <a:r>
              <a:rPr lang="de-DE" sz="2200" dirty="0"/>
              <a:t>: Echte Informationen oder Bilder, die verzerrt wurden, z. B. durch eine reißerische Schlagzeile oder einen populistischen "Klick-Köder"; </a:t>
            </a:r>
          </a:p>
          <a:p>
            <a:pPr lvl="0">
              <a:spcAft>
                <a:spcPts val="600"/>
              </a:spcAft>
            </a:pPr>
            <a:r>
              <a:rPr lang="de-DE" sz="2200" b="1" dirty="0"/>
              <a:t>Gefälschte Inhalte</a:t>
            </a:r>
            <a:r>
              <a:rPr lang="de-DE" sz="2200" dirty="0"/>
              <a:t>: Nachahmung echter Quellen, z. B. unter Verwendung des Markenzeichens einer etablierten Agentur; </a:t>
            </a:r>
          </a:p>
          <a:p>
            <a:pPr lvl="0">
              <a:spcAft>
                <a:spcPts val="600"/>
              </a:spcAft>
            </a:pPr>
            <a:r>
              <a:rPr lang="de-DE" sz="2200" b="1" dirty="0"/>
              <a:t>Irreführender Inhalt</a:t>
            </a:r>
            <a:r>
              <a:rPr lang="de-DE" sz="2200" dirty="0"/>
              <a:t>: Irreführende Informationen, z. B. ein als Tatsache dargestellter Kommentar; </a:t>
            </a:r>
          </a:p>
          <a:p>
            <a:pPr lvl="0">
              <a:spcAft>
                <a:spcPts val="600"/>
              </a:spcAft>
            </a:pPr>
            <a:r>
              <a:rPr lang="de-DE" sz="2200" b="1" dirty="0"/>
              <a:t>Falscher Kontext</a:t>
            </a:r>
            <a:r>
              <a:rPr lang="de-DE" sz="2200" dirty="0"/>
              <a:t>: Sachlich richtiger Inhalt in Kombination mit falschen Kontextinformationen, z. B. wenn die Überschrift eines Artikels nicht dem Inhalt entspricht; </a:t>
            </a:r>
          </a:p>
          <a:p>
            <a:pPr lvl="0">
              <a:spcAft>
                <a:spcPts val="600"/>
              </a:spcAft>
            </a:pPr>
            <a:r>
              <a:rPr lang="de-DE" sz="2200" b="1" dirty="0"/>
              <a:t>Satire und Parodie</a:t>
            </a:r>
            <a:r>
              <a:rPr lang="de-DE" sz="2200" dirty="0"/>
              <a:t>: Humorvolle, aber falsche Geschäfte, die als wahr ausgegeben werden. Es besteht keine Absicht zu schaden, aber die Leser können getäuscht werden; </a:t>
            </a:r>
          </a:p>
          <a:p>
            <a:pPr lvl="0">
              <a:spcAft>
                <a:spcPts val="600"/>
              </a:spcAft>
            </a:pPr>
            <a:r>
              <a:rPr lang="de-DE" sz="2200" b="1" dirty="0"/>
              <a:t>Falsche Verknüpfungen</a:t>
            </a:r>
            <a:r>
              <a:rPr lang="de-DE" sz="2200" dirty="0"/>
              <a:t>: Wenn Überschriften, Bildmaterial oder Untertitel den Inhalt nicht unterstützen; </a:t>
            </a:r>
          </a:p>
          <a:p>
            <a:pPr lvl="0">
              <a:spcAft>
                <a:spcPts val="600"/>
              </a:spcAft>
            </a:pPr>
            <a:r>
              <a:rPr lang="de-DE" sz="2200" b="1" dirty="0"/>
              <a:t>Gesponserte Inhalte</a:t>
            </a:r>
            <a:r>
              <a:rPr lang="de-DE" sz="2200" dirty="0"/>
              <a:t>: Werbung oder PR, getarnt als redaktioneller Inhalt; </a:t>
            </a:r>
          </a:p>
          <a:p>
            <a:pPr lvl="0">
              <a:spcAft>
                <a:spcPts val="600"/>
              </a:spcAft>
            </a:pPr>
            <a:r>
              <a:rPr lang="de-DE" sz="2200" b="1" dirty="0"/>
              <a:t>Propaganda</a:t>
            </a:r>
            <a:r>
              <a:rPr lang="de-DE" sz="2200" dirty="0"/>
              <a:t>: Inhalte, die zur Steuerung von Einstellungen, Werten und Wissen verwendet werden; </a:t>
            </a:r>
          </a:p>
          <a:p>
            <a:pPr lvl="0">
              <a:spcAft>
                <a:spcPts val="600"/>
              </a:spcAft>
            </a:pPr>
            <a:r>
              <a:rPr lang="de-DE" sz="2200" b="1" dirty="0"/>
              <a:t>Fehler</a:t>
            </a:r>
            <a:r>
              <a:rPr lang="de-DE" sz="2200" dirty="0"/>
              <a:t>: Ein Fehler, den etablierte neue Agenturen bei ihrer Berichterstattung machen.</a:t>
            </a:r>
            <a:endParaRPr lang="de-DE" sz="2200" dirty="0">
              <a:solidFill>
                <a:schemeClr val="dk1"/>
              </a:solidFill>
              <a:latin typeface="+mn-lt"/>
              <a:ea typeface="Helvetica Neue"/>
              <a:cs typeface="Helvetica Neue"/>
              <a:sym typeface="Helvetica Neue"/>
            </a:endParaRPr>
          </a:p>
        </p:txBody>
      </p:sp>
    </p:spTree>
    <p:extLst>
      <p:ext uri="{BB962C8B-B14F-4D97-AF65-F5344CB8AC3E}">
        <p14:creationId xmlns:p14="http://schemas.microsoft.com/office/powerpoint/2010/main" val="288215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de-DE" sz="4800" b="1">
                <a:solidFill>
                  <a:schemeClr val="tx1"/>
                </a:solidFill>
                <a:latin typeface="+mn-lt"/>
                <a:ea typeface="Helvetica Neue"/>
                <a:cs typeface="Helvetica Neue"/>
                <a:sym typeface="Helvetica Neue"/>
              </a:rPr>
              <a:t>1.2.1. </a:t>
            </a:r>
            <a:r>
              <a:rPr lang="de-DE" sz="4800" b="1">
                <a:solidFill>
                  <a:schemeClr val="tx1"/>
                </a:solidFill>
                <a:ea typeface="Helvetica Neue"/>
                <a:cs typeface="Helvetica Neue"/>
                <a:sym typeface="Helvetica Neue"/>
              </a:rPr>
              <a:t>Arten von Desinformation </a:t>
            </a:r>
            <a:endParaRPr lang="de-DE">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de-DE" sz="2800" b="1">
                <a:solidFill>
                  <a:srgbClr val="00CCFF"/>
                </a:solidFill>
              </a:rPr>
              <a:t>Vorgefertigter Inhalt</a:t>
            </a:r>
            <a:endParaRPr lang="de-DE">
              <a:solidFill>
                <a:srgbClr val="00CCFF"/>
              </a:solidFill>
              <a:latin typeface="+mn-lt"/>
            </a:endParaRPr>
          </a:p>
        </p:txBody>
      </p:sp>
      <p:sp>
        <p:nvSpPr>
          <p:cNvPr id="120" name="Google Shape;120;p6"/>
          <p:cNvSpPr txBox="1"/>
          <p:nvPr/>
        </p:nvSpPr>
        <p:spPr>
          <a:xfrm>
            <a:off x="1295400" y="4024780"/>
            <a:ext cx="5654040" cy="2123618"/>
          </a:xfrm>
          <a:prstGeom prst="rect">
            <a:avLst/>
          </a:prstGeom>
          <a:noFill/>
          <a:ln>
            <a:noFill/>
          </a:ln>
        </p:spPr>
        <p:txBody>
          <a:bodyPr spcFirstLastPara="1" wrap="square" lIns="91425" tIns="45700" rIns="91425" bIns="45700" anchor="t" anchorCtr="0">
            <a:spAutoFit/>
          </a:bodyPr>
          <a:lstStyle/>
          <a:p>
            <a:pPr lvl="0"/>
            <a:r>
              <a:rPr lang="de-DE" sz="2200"/>
              <a:t>Die Nachricht, dass Papst Franziskus Donald Trump vor den US-Präsidentschaftswahlen 2016 unterstützt hat, war erfunden - eine Falschinformation, die absichtlich erstellt und verbreitet wurde, um zu täuschen.</a:t>
            </a:r>
          </a:p>
        </p:txBody>
      </p:sp>
      <p:pic>
        <p:nvPicPr>
          <p:cNvPr id="2" name="Picture 1"/>
          <p:cNvPicPr>
            <a:picLocks noChangeAspect="1"/>
          </p:cNvPicPr>
          <p:nvPr/>
        </p:nvPicPr>
        <p:blipFill>
          <a:blip r:embed="rId3"/>
          <a:stretch>
            <a:fillRect/>
          </a:stretch>
        </p:blipFill>
        <p:spPr>
          <a:xfrm>
            <a:off x="9240882" y="3390900"/>
            <a:ext cx="7696200" cy="5619750"/>
          </a:xfrm>
          <a:prstGeom prst="rect">
            <a:avLst/>
          </a:prstGeom>
        </p:spPr>
      </p:pic>
      <p:sp>
        <p:nvSpPr>
          <p:cNvPr id="3" name="TextBox 2"/>
          <p:cNvSpPr txBox="1"/>
          <p:nvPr/>
        </p:nvSpPr>
        <p:spPr>
          <a:xfrm>
            <a:off x="9353006" y="9015394"/>
            <a:ext cx="6984604" cy="307777"/>
          </a:xfrm>
          <a:prstGeom prst="rect">
            <a:avLst/>
          </a:prstGeom>
          <a:noFill/>
        </p:spPr>
        <p:txBody>
          <a:bodyPr wrap="none" rtlCol="0">
            <a:spAutoFit/>
          </a:bodyPr>
          <a:lstStyle/>
          <a:p>
            <a:r>
              <a:rPr lang="de-DE"/>
              <a:t>Quelle: https://firstdraftnews.org/long-form-article/understanding-information-disorder/</a:t>
            </a:r>
          </a:p>
        </p:txBody>
      </p:sp>
    </p:spTree>
    <p:extLst>
      <p:ext uri="{BB962C8B-B14F-4D97-AF65-F5344CB8AC3E}">
        <p14:creationId xmlns:p14="http://schemas.microsoft.com/office/powerpoint/2010/main" val="302879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de-DE" sz="4800" b="1" dirty="0">
                <a:solidFill>
                  <a:schemeClr val="tx1"/>
                </a:solidFill>
                <a:ea typeface="Helvetica Neue"/>
                <a:cs typeface="Helvetica Neue"/>
                <a:sym typeface="Helvetica Neue"/>
              </a:rPr>
              <a:t>1.</a:t>
            </a:r>
            <a:r>
              <a:rPr lang="de-DE" sz="4800" b="1" dirty="0">
                <a:solidFill>
                  <a:schemeClr val="tx1"/>
                </a:solidFill>
                <a:latin typeface="+mn-lt"/>
                <a:ea typeface="Helvetica Neue"/>
                <a:cs typeface="Helvetica Neue"/>
                <a:sym typeface="Helvetica Neue"/>
              </a:rPr>
              <a:t>2.2. </a:t>
            </a:r>
            <a:r>
              <a:rPr lang="de-DE" sz="4800" b="1" dirty="0">
                <a:solidFill>
                  <a:schemeClr val="tx1"/>
                </a:solidFill>
                <a:ea typeface="Helvetica Neue"/>
                <a:cs typeface="Helvetica Neue"/>
                <a:sym typeface="Helvetica Neue"/>
              </a:rPr>
              <a:t>Arten von Desinformation </a:t>
            </a:r>
            <a:endParaRPr lang="de-DE"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de-DE" sz="2800" b="1" dirty="0">
                <a:solidFill>
                  <a:srgbClr val="00CCFF"/>
                </a:solidFill>
              </a:rPr>
              <a:t>Manipulierter Inhalt</a:t>
            </a:r>
            <a:endParaRPr lang="de-DE" dirty="0">
              <a:solidFill>
                <a:srgbClr val="00CCFF"/>
              </a:solidFill>
              <a:latin typeface="+mn-lt"/>
            </a:endParaRPr>
          </a:p>
        </p:txBody>
      </p:sp>
      <p:pic>
        <p:nvPicPr>
          <p:cNvPr id="2050" name="Picture 2" descr="https://d33wubrfki0l68.cloudfront.net/c5e41545f42538e32485da9582c50982657bf99f/38755/images/juniush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66067" y="3652490"/>
            <a:ext cx="7036435" cy="4201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66067" y="7966102"/>
            <a:ext cx="7694024" cy="523220"/>
          </a:xfrm>
          <a:prstGeom prst="rect">
            <a:avLst/>
          </a:prstGeom>
          <a:noFill/>
        </p:spPr>
        <p:txBody>
          <a:bodyPr wrap="square" rtlCol="0">
            <a:spAutoFit/>
          </a:bodyPr>
          <a:lstStyle/>
          <a:p>
            <a:r>
              <a:rPr lang="de-DE" dirty="0"/>
              <a:t>Quelle: https://factcheck.afp.com/image-has-been-doctored-photo-hong-kong-politician-junius-ho-waving-chinese-flag-beijing</a:t>
            </a:r>
          </a:p>
        </p:txBody>
      </p:sp>
      <p:sp>
        <p:nvSpPr>
          <p:cNvPr id="8" name="Google Shape;120;p6"/>
          <p:cNvSpPr txBox="1"/>
          <p:nvPr/>
        </p:nvSpPr>
        <p:spPr>
          <a:xfrm>
            <a:off x="1295399" y="4024780"/>
            <a:ext cx="5575663" cy="2462172"/>
          </a:xfrm>
          <a:prstGeom prst="rect">
            <a:avLst/>
          </a:prstGeom>
          <a:noFill/>
          <a:ln>
            <a:noFill/>
          </a:ln>
        </p:spPr>
        <p:txBody>
          <a:bodyPr spcFirstLastPara="1" wrap="square" lIns="91425" tIns="45700" rIns="91425" bIns="45700" anchor="t" anchorCtr="0">
            <a:spAutoFit/>
          </a:bodyPr>
          <a:lstStyle/>
          <a:p>
            <a:pPr lvl="0"/>
            <a:r>
              <a:rPr lang="de-DE" sz="2200" dirty="0"/>
              <a:t>Ein gefälschtes Foto, das den Peking-freundlichen Politiker Junius Ho zeigt, wie er bei einer Demonstration für Demokratie in Hongkong die amerikanische Flagge schwenkt, wurde in den sozialen Medien verbreitet.</a:t>
            </a:r>
          </a:p>
          <a:p>
            <a:pPr lvl="0"/>
            <a:endParaRPr lang="de-DE" sz="2200" dirty="0">
              <a:latin typeface="+mn-lt"/>
            </a:endParaRPr>
          </a:p>
        </p:txBody>
      </p:sp>
    </p:spTree>
    <p:extLst>
      <p:ext uri="{BB962C8B-B14F-4D97-AF65-F5344CB8AC3E}">
        <p14:creationId xmlns:p14="http://schemas.microsoft.com/office/powerpoint/2010/main" val="154207438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4904</Words>
  <Application>Microsoft Office PowerPoint</Application>
  <PresentationFormat>Personalizado</PresentationFormat>
  <Paragraphs>394</Paragraphs>
  <Slides>42</Slides>
  <Notes>39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42</vt:i4>
      </vt:variant>
    </vt:vector>
  </HeadingPairs>
  <TitlesOfParts>
    <vt:vector size="49" baseType="lpstr">
      <vt:lpstr>Arial</vt:lpstr>
      <vt:lpstr>Calibri</vt:lpstr>
      <vt:lpstr>Wingdings</vt:lpstr>
      <vt:lpstr>Helvetica Neue</vt:lpstr>
      <vt:lpstr>DM Sans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docId:C67603C05A034DCD86E73E5CC5476E2C</cp:keywords>
  <cp:lastModifiedBy>Miriam IWS</cp:lastModifiedBy>
  <cp:revision>68</cp:revision>
  <dcterms:created xsi:type="dcterms:W3CDTF">2022-01-27T16:04:38Z</dcterms:created>
  <dcterms:modified xsi:type="dcterms:W3CDTF">2023-10-20T09:33:09Z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