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45"/>
  </p:notesMasterIdLst>
  <p:sldIdLst>
    <p:sldId id="256" r:id="rId3"/>
    <p:sldId id="257" r:id="rId4"/>
    <p:sldId id="259" r:id="rId5"/>
    <p:sldId id="260" r:id="rId6"/>
    <p:sldId id="261" r:id="rId7"/>
    <p:sldId id="282" r:id="rId8"/>
    <p:sldId id="280" r:id="rId9"/>
    <p:sldId id="281" r:id="rId10"/>
    <p:sldId id="283" r:id="rId11"/>
    <p:sldId id="284" r:id="rId12"/>
    <p:sldId id="285" r:id="rId13"/>
    <p:sldId id="286" r:id="rId14"/>
    <p:sldId id="287" r:id="rId15"/>
    <p:sldId id="289" r:id="rId16"/>
    <p:sldId id="306" r:id="rId17"/>
    <p:sldId id="295" r:id="rId18"/>
    <p:sldId id="296" r:id="rId19"/>
    <p:sldId id="271" r:id="rId20"/>
    <p:sldId id="288" r:id="rId21"/>
    <p:sldId id="274" r:id="rId22"/>
    <p:sldId id="292" r:id="rId23"/>
    <p:sldId id="290" r:id="rId24"/>
    <p:sldId id="293" r:id="rId25"/>
    <p:sldId id="276" r:id="rId26"/>
    <p:sldId id="294" r:id="rId27"/>
    <p:sldId id="305" r:id="rId28"/>
    <p:sldId id="275" r:id="rId29"/>
    <p:sldId id="297" r:id="rId30"/>
    <p:sldId id="298" r:id="rId31"/>
    <p:sldId id="299" r:id="rId32"/>
    <p:sldId id="279" r:id="rId33"/>
    <p:sldId id="303" r:id="rId34"/>
    <p:sldId id="304" r:id="rId35"/>
    <p:sldId id="300" r:id="rId36"/>
    <p:sldId id="277" r:id="rId37"/>
    <p:sldId id="301" r:id="rId38"/>
    <p:sldId id="302" r:id="rId39"/>
    <p:sldId id="278" r:id="rId40"/>
    <p:sldId id="266" r:id="rId41"/>
    <p:sldId id="267" r:id="rId42"/>
    <p:sldId id="268" r:id="rId43"/>
    <p:sldId id="270" r:id="rId44"/>
  </p:sldIdLst>
  <p:sldSz cx="18288000" cy="10287000"/>
  <p:notesSz cx="18288000" cy="10287000"/>
  <p:embeddedFontLst>
    <p:embeddedFont>
      <p:font typeface="Calibri" panose="020F0502020204030204" pitchFamily="34" charset="0"/>
      <p:regular r:id="rId46"/>
      <p:bold r:id="rId47"/>
      <p:italic r:id="rId48"/>
      <p:boldItalic r:id="rId49"/>
    </p:embeddedFont>
    <p:embeddedFont>
      <p:font typeface="DM Sans" pitchFamily="2" charset="0"/>
      <p:regular r:id="rId50"/>
      <p:bold r:id="rId51"/>
      <p:italic r:id="rId52"/>
      <p:boldItalic r:id="rId53"/>
    </p:embeddedFont>
    <p:embeddedFont>
      <p:font typeface="Helvetica Neue"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0" autoAdjust="0"/>
    <p:restoredTop sz="94605" autoAdjust="0"/>
  </p:normalViewPr>
  <p:slideViewPr>
    <p:cSldViewPr snapToGrid="0">
      <p:cViewPr varScale="1">
        <p:scale>
          <a:sx n="58" d="100"/>
          <a:sy n="58" d="100"/>
        </p:scale>
        <p:origin x="341" y="58"/>
      </p:cViewPr>
      <p:guideLst>
        <p:guide orient="horz" pos="2880"/>
        <p:guide pos="2160"/>
      </p:guideLst>
    </p:cSldViewPr>
  </p:slideViewPr>
  <p:outlineViewPr>
    <p:cViewPr>
      <p:scale>
        <a:sx n="33" d="100"/>
        <a:sy n="33" d="100"/>
      </p:scale>
      <p:origin x="0" y="-954"/>
    </p:cViewPr>
  </p:outlineViewPr>
  <p:notesTextViewPr>
    <p:cViewPr>
      <p:scale>
        <a:sx n="1" d="1"/>
        <a:sy n="1" d="1"/>
      </p:scale>
      <p:origin x="0" y="0"/>
    </p:cViewPr>
  </p:notesTextViewPr>
  <p:sorterViewPr>
    <p:cViewPr>
      <p:scale>
        <a:sx n="100" d="100"/>
        <a:sy n="100" d="100"/>
      </p:scale>
      <p:origin x="0" y="-30228"/>
    </p:cViewPr>
  </p:sorterViewPr>
  <p:notesViewPr>
    <p:cSldViewPr snapToGrid="0">
      <p:cViewPr varScale="1">
        <p:scale>
          <a:sx n="70" d="100"/>
          <a:sy n="70" d="100"/>
        </p:scale>
        <p:origin x="72" y="1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52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05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05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3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76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949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50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42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60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03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656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76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042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014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933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10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401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9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50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90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103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837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348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903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571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21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88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62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1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List_of_fact-checking_websit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nfowars.com/posts/australia-admits-widespread-severe-adverse-reactions-from-covid-jab-already-making-compensation-payments/"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seecheck.org/index.php/2022/01/19/no-79000-severe-reactions-to-covid-19-vaccines-have-been-reported-in-australia/" TargetMode="External"/><Relationship Id="rId4" Type="http://schemas.openxmlformats.org/officeDocument/2006/relationships/hyperlink" Target="https://www.youtube.com/watch?v=BzUSjTsjcac"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and.org/research/projects/truth-decay/fighting-disinformation/search.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verywellmind.com/what-is-a-cognitive-bias-2794963#:~:text=Signs%20of%20Cognitive%20Bias&amp;text=Only%20paying%20attention%20to%20news,shares%20your%20opinions%20or%20beliefs" TargetMode="External"/><Relationship Id="rId7" Type="http://schemas.openxmlformats.org/officeDocument/2006/relationships/hyperlink" Target="https://firstdraftnews.org/long-form-article/understanding-information-disorde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firstdraftnews.org/articles/5-lessons-for-reporting-in-an-age-of-disinformation" TargetMode="External"/><Relationship Id="rId5" Type="http://schemas.openxmlformats.org/officeDocument/2006/relationships/hyperlink" Target="https://www.unhcr.org/innovation/wp-content/uploads/2022/02/Factsheet-4.pdf" TargetMode="External"/><Relationship Id="rId4" Type="http://schemas.openxmlformats.org/officeDocument/2006/relationships/hyperlink" Target="https://chat.openai.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4373547" y="4672448"/>
            <a:ext cx="10792429" cy="769401"/>
          </a:xfrm>
          <a:prstGeom prst="rect">
            <a:avLst/>
          </a:prstGeom>
          <a:noFill/>
          <a:ln>
            <a:noFill/>
          </a:ln>
        </p:spPr>
        <p:txBody>
          <a:bodyPr spcFirstLastPara="1" wrap="square" lIns="91425" tIns="45700" rIns="91425" bIns="45700" anchor="t" anchorCtr="0">
            <a:spAutoFit/>
          </a:bodyPr>
          <a:lstStyle/>
          <a:p>
            <a:pPr lvl="0" algn="ctr">
              <a:buClr>
                <a:srgbClr val="4D94B7"/>
              </a:buClr>
              <a:buSzPts val="3600"/>
            </a:pPr>
            <a:r>
              <a:rPr lang="en-US" sz="4400" b="1" dirty="0">
                <a:solidFill>
                  <a:schemeClr val="tx1"/>
                </a:solidFill>
                <a:latin typeface="+mn-lt"/>
                <a:ea typeface="Helvetica Neue"/>
                <a:cs typeface="Helvetica Neue"/>
                <a:sym typeface="Helvetica Neue"/>
              </a:rPr>
              <a:t>Navigating the </a:t>
            </a:r>
            <a:r>
              <a:rPr lang="hr-HR" sz="4400" b="1" dirty="0">
                <a:solidFill>
                  <a:schemeClr val="tx1"/>
                </a:solidFill>
                <a:latin typeface="+mn-lt"/>
                <a:ea typeface="Helvetica Neue"/>
                <a:cs typeface="Helvetica Neue"/>
                <a:sym typeface="Helvetica Neue"/>
              </a:rPr>
              <a:t>W</a:t>
            </a:r>
            <a:r>
              <a:rPr lang="en-US" sz="4400" b="1" dirty="0" err="1">
                <a:solidFill>
                  <a:schemeClr val="tx1"/>
                </a:solidFill>
                <a:latin typeface="+mn-lt"/>
                <a:ea typeface="Helvetica Neue"/>
                <a:cs typeface="Helvetica Neue"/>
                <a:sym typeface="Helvetica Neue"/>
              </a:rPr>
              <a:t>orld</a:t>
            </a:r>
            <a:r>
              <a:rPr lang="en-US" sz="4400" b="1" dirty="0">
                <a:solidFill>
                  <a:schemeClr val="tx1"/>
                </a:solidFill>
                <a:latin typeface="+mn-lt"/>
                <a:ea typeface="Helvetica Neue"/>
                <a:cs typeface="Helvetica Neue"/>
                <a:sym typeface="Helvetica Neue"/>
              </a:rPr>
              <a:t> of </a:t>
            </a:r>
            <a:r>
              <a:rPr lang="hr-HR" sz="4400" b="1" dirty="0">
                <a:solidFill>
                  <a:schemeClr val="tx1"/>
                </a:solidFill>
                <a:latin typeface="+mn-lt"/>
                <a:ea typeface="Helvetica Neue"/>
                <a:cs typeface="Helvetica Neue"/>
                <a:sym typeface="Helvetica Neue"/>
              </a:rPr>
              <a:t>D</a:t>
            </a:r>
            <a:r>
              <a:rPr lang="en-US" sz="4400" b="1" dirty="0" err="1">
                <a:solidFill>
                  <a:schemeClr val="tx1"/>
                </a:solidFill>
                <a:latin typeface="+mn-lt"/>
                <a:ea typeface="Helvetica Neue"/>
                <a:cs typeface="Helvetica Neue"/>
                <a:sym typeface="Helvetica Neue"/>
              </a:rPr>
              <a:t>isinformation</a:t>
            </a:r>
            <a:endParaRPr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5762998"/>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000" dirty="0" err="1">
                <a:solidFill>
                  <a:schemeClr val="tx1"/>
                </a:solidFill>
                <a:latin typeface="Arial" pitchFamily="34" charset="0"/>
                <a:ea typeface="Helvetica Neue"/>
                <a:cs typeface="Arial" pitchFamily="34" charset="0"/>
                <a:sym typeface="Helvetica Neue"/>
              </a:rPr>
              <a:t>Provided</a:t>
            </a:r>
            <a:r>
              <a:rPr lang="hr-HR" sz="4000" dirty="0">
                <a:solidFill>
                  <a:schemeClr val="tx1"/>
                </a:solidFill>
                <a:latin typeface="Arial" pitchFamily="34" charset="0"/>
                <a:ea typeface="Helvetica Neue"/>
                <a:cs typeface="Arial" pitchFamily="34" charset="0"/>
                <a:sym typeface="Helvetica Neue"/>
              </a:rPr>
              <a:t> </a:t>
            </a:r>
            <a:r>
              <a:rPr lang="hr-HR" sz="4000" dirty="0" err="1">
                <a:solidFill>
                  <a:schemeClr val="tx1"/>
                </a:solidFill>
                <a:latin typeface="Arial" pitchFamily="34" charset="0"/>
                <a:ea typeface="Helvetica Neue"/>
                <a:cs typeface="Arial" pitchFamily="34" charset="0"/>
                <a:sym typeface="Helvetica Neue"/>
              </a:rPr>
              <a:t>by</a:t>
            </a:r>
            <a:r>
              <a:rPr lang="hr-HR" sz="4000" dirty="0">
                <a:solidFill>
                  <a:schemeClr val="tx1"/>
                </a:solidFill>
                <a:latin typeface="Arial" pitchFamily="34" charset="0"/>
                <a:ea typeface="Helvetica Neue"/>
                <a:cs typeface="Arial" pitchFamily="34" charset="0"/>
                <a:sym typeface="Helvetica Neue"/>
              </a:rPr>
              <a:t>: University </a:t>
            </a:r>
            <a:r>
              <a:rPr lang="hr-HR" sz="4000" dirty="0" err="1">
                <a:solidFill>
                  <a:schemeClr val="tx1"/>
                </a:solidFill>
                <a:latin typeface="Arial" pitchFamily="34" charset="0"/>
                <a:ea typeface="Helvetica Neue"/>
                <a:cs typeface="Arial" pitchFamily="34" charset="0"/>
                <a:sym typeface="Helvetica Neue"/>
              </a:rPr>
              <a:t>of</a:t>
            </a:r>
            <a:r>
              <a:rPr lang="hr-HR" sz="4000" dirty="0">
                <a:solidFill>
                  <a:schemeClr val="tx1"/>
                </a:solidFill>
                <a:latin typeface="Arial" pitchFamily="34" charset="0"/>
                <a:ea typeface="Helvetica Neue"/>
                <a:cs typeface="Arial" pitchFamily="34" charset="0"/>
                <a:sym typeface="Helvetica Neue"/>
              </a:rPr>
              <a:t> Dubrovnik</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Types</a:t>
            </a:r>
            <a:r>
              <a:rPr lang="es-ES" sz="4800" b="1" dirty="0">
                <a:solidFill>
                  <a:schemeClr val="tx1"/>
                </a:solidFill>
                <a:ea typeface="Helvetica Neue"/>
                <a:cs typeface="Helvetica Neue"/>
                <a:sym typeface="Helvetica Neue"/>
              </a:rPr>
              <a:t> of </a:t>
            </a:r>
            <a:r>
              <a:rPr lang="es-ES" sz="4800" b="1" dirty="0" err="1">
                <a:solidFill>
                  <a:schemeClr val="tx1"/>
                </a:solidFill>
                <a:ea typeface="Helvetica Neue"/>
                <a:cs typeface="Helvetica Neue"/>
                <a:sym typeface="Helvetica Neue"/>
              </a:rPr>
              <a:t>disinformation</a:t>
            </a:r>
            <a:r>
              <a:rPr lang="es-ES" sz="4800" b="1" dirty="0">
                <a:solidFill>
                  <a:schemeClr val="tx1"/>
                </a:solidFill>
                <a:ea typeface="Helvetica Neue"/>
                <a:cs typeface="Helvetica Neue"/>
                <a:sym typeface="Helvetica Neue"/>
              </a:rPr>
              <a:t> </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Imposter Content</a:t>
            </a:r>
            <a:endParaRPr dirty="0">
              <a:solidFill>
                <a:srgbClr val="00CCFF"/>
              </a:solidFill>
              <a:latin typeface="+mn-lt"/>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hr-HR" dirty="0" err="1"/>
              <a:t>Source</a:t>
            </a:r>
            <a:r>
              <a:rPr lang="hr-HR" dirty="0"/>
              <a:t>: https://www.jutarnji.hr/vijesti/hrvatska/mrezama-se-siri-lazna-vijest-ne-capakov-sin-nije-zavrsio-u-bolnici-i-jutarnji-to-nikad-nije-objavio-15121369</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71948" y="2816789"/>
            <a:ext cx="5839097" cy="5461273"/>
          </a:xfrm>
          <a:prstGeom prst="rect">
            <a:avLst/>
          </a:prstGeom>
        </p:spPr>
      </p:pic>
      <p:sp>
        <p:nvSpPr>
          <p:cNvPr id="11" name="Google Shape;120;p6"/>
          <p:cNvSpPr txBox="1"/>
          <p:nvPr/>
        </p:nvSpPr>
        <p:spPr>
          <a:xfrm>
            <a:off x="1295400" y="4024780"/>
            <a:ext cx="5588726" cy="3046948"/>
          </a:xfrm>
          <a:prstGeom prst="rect">
            <a:avLst/>
          </a:prstGeom>
          <a:noFill/>
          <a:ln>
            <a:noFill/>
          </a:ln>
        </p:spPr>
        <p:txBody>
          <a:bodyPr spcFirstLastPara="1" wrap="square" lIns="91425" tIns="45700" rIns="91425" bIns="45700" anchor="t" anchorCtr="0">
            <a:spAutoFit/>
          </a:bodyPr>
          <a:lstStyle/>
          <a:p>
            <a:pPr lvl="0"/>
            <a:r>
              <a:rPr lang="en-US" sz="2400" dirty="0">
                <a:latin typeface="+mn-lt"/>
              </a:rPr>
              <a:t>The leading Croatian newspaper </a:t>
            </a:r>
            <a:r>
              <a:rPr lang="en-US" sz="2400" dirty="0" err="1">
                <a:latin typeface="+mn-lt"/>
              </a:rPr>
              <a:t>Jutarnji</a:t>
            </a:r>
            <a:r>
              <a:rPr lang="en-US" sz="2400" dirty="0">
                <a:latin typeface="+mn-lt"/>
              </a:rPr>
              <a:t> list allegedly published disinformation that the son of HZJZ director </a:t>
            </a:r>
            <a:r>
              <a:rPr lang="en-US" sz="2400" dirty="0" err="1">
                <a:latin typeface="+mn-lt"/>
              </a:rPr>
              <a:t>Krunoslav</a:t>
            </a:r>
            <a:r>
              <a:rPr lang="en-US" sz="2400" dirty="0">
                <a:latin typeface="+mn-lt"/>
              </a:rPr>
              <a:t> </a:t>
            </a:r>
            <a:r>
              <a:rPr lang="en-US" sz="2400" dirty="0" err="1">
                <a:latin typeface="+mn-lt"/>
              </a:rPr>
              <a:t>Capak</a:t>
            </a:r>
            <a:r>
              <a:rPr lang="en-US" sz="2400" dirty="0">
                <a:latin typeface="+mn-lt"/>
              </a:rPr>
              <a:t> was hospitalized after being vaccinated. The original headline was changed to create a misleading narrative and attributed to a reliable source.</a:t>
            </a:r>
            <a:endParaRPr sz="2400" dirty="0">
              <a:latin typeface="+mn-lt"/>
            </a:endParaRPr>
          </a:p>
        </p:txBody>
      </p:sp>
    </p:spTree>
    <p:extLst>
      <p:ext uri="{BB962C8B-B14F-4D97-AF65-F5344CB8AC3E}">
        <p14:creationId xmlns:p14="http://schemas.microsoft.com/office/powerpoint/2010/main" val="390187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4.</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Types</a:t>
            </a:r>
            <a:r>
              <a:rPr lang="es-ES" sz="4800" b="1" dirty="0">
                <a:solidFill>
                  <a:schemeClr val="tx1"/>
                </a:solidFill>
                <a:ea typeface="Helvetica Neue"/>
                <a:cs typeface="Helvetica Neue"/>
                <a:sym typeface="Helvetica Neue"/>
              </a:rPr>
              <a:t> of </a:t>
            </a:r>
            <a:r>
              <a:rPr lang="es-ES" sz="4800" b="1" dirty="0" err="1">
                <a:solidFill>
                  <a:schemeClr val="tx1"/>
                </a:solidFill>
                <a:ea typeface="Helvetica Neue"/>
                <a:cs typeface="Helvetica Neue"/>
                <a:sym typeface="Helvetica Neue"/>
              </a:rPr>
              <a:t>disinformation</a:t>
            </a:r>
            <a:r>
              <a:rPr lang="es-ES" sz="4800" b="1" dirty="0">
                <a:solidFill>
                  <a:schemeClr val="tx1"/>
                </a:solidFill>
                <a:ea typeface="Helvetica Neue"/>
                <a:cs typeface="Helvetica Neue"/>
                <a:sym typeface="Helvetica Neue"/>
              </a:rPr>
              <a:t> </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False Context</a:t>
            </a:r>
            <a:endParaRPr dirty="0">
              <a:solidFill>
                <a:srgbClr val="00CCFF"/>
              </a:solidFill>
              <a:latin typeface="+mn-lt"/>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hr-HR" dirty="0" err="1"/>
              <a:t>Source</a:t>
            </a:r>
            <a:r>
              <a:rPr lang="hr-HR" dirty="0"/>
              <a:t>: https://www.24sata.hr/news/navijacku-povorku-iz-graza-je-objavila-kao-korona-prosvjed-milas-zasto-sto-imate-od-toga-797784</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7953" y="3232267"/>
            <a:ext cx="5734595" cy="5000838"/>
          </a:xfrm>
          <a:prstGeom prst="rect">
            <a:avLst/>
          </a:prstGeom>
        </p:spPr>
      </p:pic>
      <p:sp>
        <p:nvSpPr>
          <p:cNvPr id="3" name="Rectangle 2"/>
          <p:cNvSpPr/>
          <p:nvPr/>
        </p:nvSpPr>
        <p:spPr>
          <a:xfrm>
            <a:off x="1332000" y="4072713"/>
            <a:ext cx="5512937" cy="2308324"/>
          </a:xfrm>
          <a:prstGeom prst="rect">
            <a:avLst/>
          </a:prstGeom>
        </p:spPr>
        <p:txBody>
          <a:bodyPr wrap="square">
            <a:spAutoFit/>
          </a:bodyPr>
          <a:lstStyle/>
          <a:p>
            <a:r>
              <a:rPr lang="en-US" sz="2400" dirty="0"/>
              <a:t>The </a:t>
            </a:r>
            <a:r>
              <a:rPr lang="hr-HR" sz="2400" dirty="0" err="1"/>
              <a:t>photo</a:t>
            </a:r>
            <a:r>
              <a:rPr lang="en-US" sz="2400" dirty="0"/>
              <a:t> shows 6,000 fans of Borussia </a:t>
            </a:r>
            <a:r>
              <a:rPr lang="en-US" sz="2400" dirty="0" err="1"/>
              <a:t>Moenchengladbach</a:t>
            </a:r>
            <a:r>
              <a:rPr lang="en-US" sz="2400" dirty="0"/>
              <a:t> playing against </a:t>
            </a:r>
            <a:r>
              <a:rPr lang="en-US" sz="2400" dirty="0" err="1"/>
              <a:t>Wolfsberg</a:t>
            </a:r>
            <a:r>
              <a:rPr lang="en-US" sz="2400" dirty="0"/>
              <a:t> at the </a:t>
            </a:r>
            <a:r>
              <a:rPr lang="en-US" sz="2400" dirty="0" err="1"/>
              <a:t>Merkur</a:t>
            </a:r>
            <a:r>
              <a:rPr lang="en-US" sz="2400" dirty="0"/>
              <a:t> Arena in Graz, Austria, and was featured on Facebook as an alleged protest against </a:t>
            </a:r>
            <a:r>
              <a:rPr lang="en-US" sz="2400" dirty="0" err="1"/>
              <a:t>Covid</a:t>
            </a:r>
            <a:r>
              <a:rPr lang="en-US" sz="2400" dirty="0"/>
              <a:t> 19 measures in Graz, Austria.</a:t>
            </a:r>
          </a:p>
        </p:txBody>
      </p:sp>
    </p:spTree>
    <p:extLst>
      <p:ext uri="{BB962C8B-B14F-4D97-AF65-F5344CB8AC3E}">
        <p14:creationId xmlns:p14="http://schemas.microsoft.com/office/powerpoint/2010/main" val="64867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5.</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Types</a:t>
            </a:r>
            <a:r>
              <a:rPr lang="es-ES" sz="4800" b="1" dirty="0">
                <a:solidFill>
                  <a:schemeClr val="tx1"/>
                </a:solidFill>
                <a:ea typeface="Helvetica Neue"/>
                <a:cs typeface="Helvetica Neue"/>
                <a:sym typeface="Helvetica Neue"/>
              </a:rPr>
              <a:t> of </a:t>
            </a:r>
            <a:r>
              <a:rPr lang="es-ES" sz="4800" b="1" dirty="0" err="1">
                <a:solidFill>
                  <a:schemeClr val="tx1"/>
                </a:solidFill>
                <a:ea typeface="Helvetica Neue"/>
                <a:cs typeface="Helvetica Neue"/>
                <a:sym typeface="Helvetica Neue"/>
              </a:rPr>
              <a:t>disinformation</a:t>
            </a:r>
            <a:r>
              <a:rPr lang="es-ES" sz="4800" b="1" dirty="0">
                <a:solidFill>
                  <a:schemeClr val="tx1"/>
                </a:solidFill>
                <a:ea typeface="Helvetica Neue"/>
                <a:cs typeface="Helvetica Neue"/>
                <a:sym typeface="Helvetica Neue"/>
              </a:rPr>
              <a:t> </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Satire and Parody</a:t>
            </a:r>
            <a:endParaRPr lang="en-US" dirty="0">
              <a:solidFill>
                <a:srgbClr val="00CCFF"/>
              </a:solidFill>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hr-HR" dirty="0" err="1"/>
              <a:t>Source</a:t>
            </a:r>
            <a:r>
              <a:rPr lang="hr-HR" dirty="0"/>
              <a:t>: https://www.theonion.com/dalai-lama-announces-next-life-to-be-his-last-before-re-1826007993</a:t>
            </a:r>
            <a:endParaRPr lang="en-US" dirty="0"/>
          </a:p>
        </p:txBody>
      </p:sp>
      <p:sp>
        <p:nvSpPr>
          <p:cNvPr id="3" name="Rectangle 2"/>
          <p:cNvSpPr/>
          <p:nvPr/>
        </p:nvSpPr>
        <p:spPr>
          <a:xfrm>
            <a:off x="1332000" y="4072713"/>
            <a:ext cx="5512937" cy="1938992"/>
          </a:xfrm>
          <a:prstGeom prst="rect">
            <a:avLst/>
          </a:prstGeom>
        </p:spPr>
        <p:txBody>
          <a:bodyPr wrap="square">
            <a:spAutoFit/>
          </a:bodyPr>
          <a:lstStyle/>
          <a:p>
            <a:r>
              <a:rPr lang="en-US" sz="2400" dirty="0"/>
              <a:t>The satirical magazine The Onion published a joke that the Dalai Lama plans to retire after another lifetime. Many readers considered this to be correct information.</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89246" y="3390900"/>
            <a:ext cx="6591132" cy="4728754"/>
          </a:xfrm>
          <a:prstGeom prst="rect">
            <a:avLst/>
          </a:prstGeom>
        </p:spPr>
      </p:pic>
    </p:spTree>
    <p:extLst>
      <p:ext uri="{BB962C8B-B14F-4D97-AF65-F5344CB8AC3E}">
        <p14:creationId xmlns:p14="http://schemas.microsoft.com/office/powerpoint/2010/main" val="376567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6.</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Types</a:t>
            </a:r>
            <a:r>
              <a:rPr lang="es-ES" sz="4800" b="1" dirty="0">
                <a:solidFill>
                  <a:schemeClr val="tx1"/>
                </a:solidFill>
                <a:ea typeface="Helvetica Neue"/>
                <a:cs typeface="Helvetica Neue"/>
                <a:sym typeface="Helvetica Neue"/>
              </a:rPr>
              <a:t> of </a:t>
            </a:r>
            <a:r>
              <a:rPr lang="es-ES" sz="4800" b="1" dirty="0" err="1">
                <a:solidFill>
                  <a:schemeClr val="tx1"/>
                </a:solidFill>
                <a:ea typeface="Helvetica Neue"/>
                <a:cs typeface="Helvetica Neue"/>
                <a:sym typeface="Helvetica Neue"/>
              </a:rPr>
              <a:t>disinformation</a:t>
            </a:r>
            <a:r>
              <a:rPr lang="es-ES" sz="4800" b="1" dirty="0">
                <a:solidFill>
                  <a:schemeClr val="tx1"/>
                </a:solidFill>
                <a:ea typeface="Helvetica Neue"/>
                <a:cs typeface="Helvetica Neue"/>
                <a:sym typeface="Helvetica Neue"/>
              </a:rPr>
              <a:t> </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False Connections</a:t>
            </a:r>
            <a:endParaRPr lang="en-US" dirty="0">
              <a:solidFill>
                <a:srgbClr val="00CCFF"/>
              </a:solidFill>
            </a:endParaRPr>
          </a:p>
        </p:txBody>
      </p:sp>
      <p:sp>
        <p:nvSpPr>
          <p:cNvPr id="4" name="TextBox 3"/>
          <p:cNvSpPr txBox="1"/>
          <p:nvPr/>
        </p:nvSpPr>
        <p:spPr>
          <a:xfrm>
            <a:off x="9287691" y="8451669"/>
            <a:ext cx="7807613" cy="307777"/>
          </a:xfrm>
          <a:prstGeom prst="rect">
            <a:avLst/>
          </a:prstGeom>
          <a:noFill/>
        </p:spPr>
        <p:txBody>
          <a:bodyPr wrap="square" rtlCol="0">
            <a:spAutoFit/>
          </a:bodyPr>
          <a:lstStyle/>
          <a:p>
            <a:r>
              <a:rPr lang="hr-HR" dirty="0" err="1"/>
              <a:t>Source</a:t>
            </a:r>
            <a:r>
              <a:rPr lang="hr-HR" dirty="0"/>
              <a:t>: https://ethicalmediatraining.eu/training/activities/media-disinformation/</a:t>
            </a:r>
            <a:endParaRPr lang="en-US" dirty="0"/>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pic>
        <p:nvPicPr>
          <p:cNvPr id="3074" name="Picture 2" descr="http://ethicalmediatraining.eu/wp-content/uploads/2019/07/clickbate-300x2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87404" y="3611190"/>
            <a:ext cx="5814150" cy="42055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4072712"/>
            <a:ext cx="6137366" cy="2308324"/>
          </a:xfrm>
          <a:prstGeom prst="rect">
            <a:avLst/>
          </a:prstGeom>
        </p:spPr>
        <p:txBody>
          <a:bodyPr wrap="square">
            <a:spAutoFit/>
          </a:bodyPr>
          <a:lstStyle/>
          <a:p>
            <a:r>
              <a:rPr lang="hr-HR" sz="2400" dirty="0"/>
              <a:t>T</a:t>
            </a:r>
            <a:r>
              <a:rPr lang="en-US" sz="2400" dirty="0"/>
              <a:t>he headline was overemphasized or misleading to entice a person to click on a link. Once the link is clicked, the user is redirected to another website that contains numerous advertisements and sometimes malicious content.</a:t>
            </a:r>
          </a:p>
        </p:txBody>
      </p:sp>
    </p:spTree>
    <p:extLst>
      <p:ext uri="{BB962C8B-B14F-4D97-AF65-F5344CB8AC3E}">
        <p14:creationId xmlns:p14="http://schemas.microsoft.com/office/powerpoint/2010/main" val="242168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Cheapfakes</a:t>
            </a:r>
            <a:r>
              <a:rPr lang="hr-HR" sz="4800" b="1" dirty="0">
                <a:solidFill>
                  <a:schemeClr val="tx1"/>
                </a:solidFill>
                <a:ea typeface="Helvetica Neue"/>
                <a:cs typeface="Helvetica Neue"/>
                <a:sym typeface="Helvetica Neue"/>
              </a:rPr>
              <a:t> &amp; </a:t>
            </a:r>
            <a:r>
              <a:rPr lang="hr-HR" sz="4800" b="1" dirty="0" err="1">
                <a:solidFill>
                  <a:schemeClr val="tx1"/>
                </a:solidFill>
                <a:ea typeface="Helvetica Neue"/>
                <a:cs typeface="Helvetica Neue"/>
                <a:sym typeface="Helvetica Neue"/>
              </a:rPr>
              <a:t>deepfakes</a:t>
            </a:r>
            <a:endParaRPr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294683"/>
            <a:ext cx="6137366" cy="4154984"/>
          </a:xfrm>
          <a:prstGeom prst="rect">
            <a:avLst/>
          </a:prstGeom>
        </p:spPr>
        <p:txBody>
          <a:bodyPr wrap="square">
            <a:spAutoFit/>
          </a:bodyPr>
          <a:lstStyle/>
          <a:p>
            <a:r>
              <a:rPr lang="en-US" sz="2400" b="1" dirty="0" err="1"/>
              <a:t>Cheapfakes</a:t>
            </a:r>
            <a:r>
              <a:rPr lang="en-US" sz="2400" dirty="0"/>
              <a:t> refer to manipulated or edited media that are relatively simple and low-cost to create. They typically involve basic modifications to images or videos, such as adding or removing elements, altering context, or applying basic filters. </a:t>
            </a:r>
            <a:br>
              <a:rPr lang="hr-HR" sz="2400" dirty="0"/>
            </a:br>
            <a:endParaRPr lang="en-US" sz="2400" dirty="0"/>
          </a:p>
          <a:p>
            <a:r>
              <a:rPr lang="en-US" sz="2400" b="1" dirty="0" err="1"/>
              <a:t>Deepfakes</a:t>
            </a:r>
            <a:r>
              <a:rPr lang="hr-HR" sz="2400" b="1" dirty="0"/>
              <a:t> </a:t>
            </a:r>
            <a:r>
              <a:rPr lang="en-US" sz="2400" dirty="0"/>
              <a:t>refer to highly realistic and sophisticated manipulated media that are created using deep learning algorithms and artificial intelligence (AI) techniques. </a:t>
            </a:r>
          </a:p>
        </p:txBody>
      </p:sp>
      <p:pic>
        <p:nvPicPr>
          <p:cNvPr id="5" name="Picture 4"/>
          <p:cNvPicPr>
            <a:picLocks noChangeAspect="1"/>
          </p:cNvPicPr>
          <p:nvPr/>
        </p:nvPicPr>
        <p:blipFill>
          <a:blip r:embed="rId3"/>
          <a:stretch>
            <a:fillRect/>
          </a:stretch>
        </p:blipFill>
        <p:spPr>
          <a:xfrm>
            <a:off x="10213164" y="3424119"/>
            <a:ext cx="4572000" cy="4495800"/>
          </a:xfrm>
          <a:prstGeom prst="rect">
            <a:avLst/>
          </a:prstGeom>
        </p:spPr>
      </p:pic>
      <p:sp>
        <p:nvSpPr>
          <p:cNvPr id="6" name="TextBox 5"/>
          <p:cNvSpPr txBox="1"/>
          <p:nvPr/>
        </p:nvSpPr>
        <p:spPr>
          <a:xfrm>
            <a:off x="11348047" y="7511221"/>
            <a:ext cx="2302233" cy="307777"/>
          </a:xfrm>
          <a:prstGeom prst="rect">
            <a:avLst/>
          </a:prstGeom>
          <a:noFill/>
        </p:spPr>
        <p:txBody>
          <a:bodyPr wrap="none" rtlCol="0">
            <a:spAutoFit/>
          </a:bodyPr>
          <a:lstStyle/>
          <a:p>
            <a:r>
              <a:rPr lang="hr-HR" b="1" dirty="0" err="1">
                <a:solidFill>
                  <a:schemeClr val="bg1"/>
                </a:solidFill>
              </a:rPr>
              <a:t>Deepfake</a:t>
            </a:r>
            <a:r>
              <a:rPr lang="hr-HR" b="1" dirty="0">
                <a:solidFill>
                  <a:schemeClr val="bg1"/>
                </a:solidFill>
              </a:rPr>
              <a:t> </a:t>
            </a:r>
            <a:r>
              <a:rPr lang="hr-HR" b="1" dirty="0" err="1">
                <a:solidFill>
                  <a:schemeClr val="bg1"/>
                </a:solidFill>
              </a:rPr>
              <a:t>created</a:t>
            </a:r>
            <a:r>
              <a:rPr lang="hr-HR" b="1" dirty="0">
                <a:solidFill>
                  <a:schemeClr val="bg1"/>
                </a:solidFill>
              </a:rPr>
              <a:t> </a:t>
            </a:r>
            <a:r>
              <a:rPr lang="hr-HR" b="1" dirty="0" err="1">
                <a:solidFill>
                  <a:schemeClr val="bg1"/>
                </a:solidFill>
              </a:rPr>
              <a:t>with</a:t>
            </a:r>
            <a:r>
              <a:rPr lang="hr-HR" b="1" dirty="0">
                <a:solidFill>
                  <a:schemeClr val="bg1"/>
                </a:solidFill>
              </a:rPr>
              <a:t> </a:t>
            </a:r>
            <a:r>
              <a:rPr lang="hr-HR" b="1" dirty="0" err="1">
                <a:solidFill>
                  <a:schemeClr val="bg1"/>
                </a:solidFill>
              </a:rPr>
              <a:t>Ai</a:t>
            </a:r>
            <a:endParaRPr lang="en-US" b="1" dirty="0">
              <a:solidFill>
                <a:schemeClr val="bg1"/>
              </a:solidFill>
            </a:endParaRPr>
          </a:p>
        </p:txBody>
      </p:sp>
    </p:spTree>
    <p:extLst>
      <p:ext uri="{BB962C8B-B14F-4D97-AF65-F5344CB8AC3E}">
        <p14:creationId xmlns:p14="http://schemas.microsoft.com/office/powerpoint/2010/main" val="234943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1.3.1. </a:t>
            </a:r>
            <a:r>
              <a:rPr lang="es-ES"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Example</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of</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c</a:t>
            </a:r>
            <a:r>
              <a:rPr lang="hr-HR" sz="4800" b="1" dirty="0" err="1">
                <a:solidFill>
                  <a:schemeClr val="tx1"/>
                </a:solidFill>
                <a:ea typeface="Helvetica Neue"/>
                <a:cs typeface="Helvetica Neue"/>
                <a:sym typeface="Helvetica Neue"/>
              </a:rPr>
              <a:t>heapfakes</a:t>
            </a:r>
            <a:endParaRPr lang="hr-HR" sz="4800" b="1" dirty="0">
              <a:solidFill>
                <a:schemeClr val="tx1"/>
              </a:solidFill>
              <a:ea typeface="Helvetica Neue"/>
              <a:cs typeface="Helvetica Neue"/>
              <a:sym typeface="Helvetica Neue"/>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pic>
        <p:nvPicPr>
          <p:cNvPr id="4" name="Picture 1">
            <a:extLst>
              <a:ext uri="{FF2B5EF4-FFF2-40B4-BE49-F238E27FC236}">
                <a16:creationId xmlns:a16="http://schemas.microsoft.com/office/drawing/2014/main" id="{AD784B21-589B-BCEC-C4DA-69713036830D}"/>
              </a:ext>
            </a:extLst>
          </p:cNvPr>
          <p:cNvPicPr>
            <a:picLocks noChangeAspect="1"/>
          </p:cNvPicPr>
          <p:nvPr/>
        </p:nvPicPr>
        <p:blipFill>
          <a:blip r:embed="rId3"/>
          <a:stretch>
            <a:fillRect/>
          </a:stretch>
        </p:blipFill>
        <p:spPr>
          <a:xfrm>
            <a:off x="1982749" y="3440460"/>
            <a:ext cx="9724375" cy="2847297"/>
          </a:xfrm>
          <a:prstGeom prst="rect">
            <a:avLst/>
          </a:prstGeom>
        </p:spPr>
      </p:pic>
      <p:sp>
        <p:nvSpPr>
          <p:cNvPr id="7" name="Rectangle 2">
            <a:extLst>
              <a:ext uri="{FF2B5EF4-FFF2-40B4-BE49-F238E27FC236}">
                <a16:creationId xmlns:a16="http://schemas.microsoft.com/office/drawing/2014/main" id="{1F2AA156-AD0E-AA64-A1B5-9C9B1A563086}"/>
              </a:ext>
            </a:extLst>
          </p:cNvPr>
          <p:cNvSpPr/>
          <p:nvPr/>
        </p:nvSpPr>
        <p:spPr>
          <a:xfrm>
            <a:off x="1878246" y="6418391"/>
            <a:ext cx="7909538" cy="307777"/>
          </a:xfrm>
          <a:prstGeom prst="rect">
            <a:avLst/>
          </a:prstGeom>
        </p:spPr>
        <p:txBody>
          <a:bodyPr wrap="none">
            <a:spAutoFit/>
          </a:bodyPr>
          <a:lstStyle/>
          <a:p>
            <a:r>
              <a:rPr lang="hr-HR" dirty="0" err="1"/>
              <a:t>Source</a:t>
            </a:r>
            <a:r>
              <a:rPr lang="hr-HR" dirty="0"/>
              <a:t>: </a:t>
            </a:r>
            <a:r>
              <a:rPr lang="en-US" dirty="0"/>
              <a:t>https://en.ejo.ch/ethics-quality/the-cheapfake-photo-trend-fuelling-dangerous-propaganda</a:t>
            </a:r>
          </a:p>
        </p:txBody>
      </p:sp>
      <p:pic>
        <p:nvPicPr>
          <p:cNvPr id="8" name="Picture 3">
            <a:extLst>
              <a:ext uri="{FF2B5EF4-FFF2-40B4-BE49-F238E27FC236}">
                <a16:creationId xmlns:a16="http://schemas.microsoft.com/office/drawing/2014/main" id="{507263D9-1481-BBC7-C3EA-8BEA4E26B7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96920" y="3440460"/>
            <a:ext cx="4418520" cy="4728755"/>
          </a:xfrm>
          <a:prstGeom prst="rect">
            <a:avLst/>
          </a:prstGeom>
        </p:spPr>
      </p:pic>
      <p:sp>
        <p:nvSpPr>
          <p:cNvPr id="9" name="Rectangle 4">
            <a:extLst>
              <a:ext uri="{FF2B5EF4-FFF2-40B4-BE49-F238E27FC236}">
                <a16:creationId xmlns:a16="http://schemas.microsoft.com/office/drawing/2014/main" id="{195DBBDD-55A2-0030-F71C-EE71F3113226}"/>
              </a:ext>
            </a:extLst>
          </p:cNvPr>
          <p:cNvSpPr/>
          <p:nvPr/>
        </p:nvSpPr>
        <p:spPr>
          <a:xfrm>
            <a:off x="1982749" y="7156537"/>
            <a:ext cx="9144000" cy="1938992"/>
          </a:xfrm>
          <a:prstGeom prst="rect">
            <a:avLst/>
          </a:prstGeom>
        </p:spPr>
        <p:txBody>
          <a:bodyPr>
            <a:spAutoFit/>
          </a:bodyPr>
          <a:lstStyle/>
          <a:p>
            <a:r>
              <a:rPr lang="en-US" sz="2400" dirty="0"/>
              <a:t>A 1999 Reuters photo showing an Albanian woman attempting to enter North Macedonia was later altered. The doctored image, which was disseminated as propaganda, falsely portrays the woman as a Serb victim of a bomb attack ( NATO ), as posted by the Russian Embassy on Twitter.</a:t>
            </a:r>
          </a:p>
        </p:txBody>
      </p:sp>
    </p:spTree>
    <p:extLst>
      <p:ext uri="{BB962C8B-B14F-4D97-AF65-F5344CB8AC3E}">
        <p14:creationId xmlns:p14="http://schemas.microsoft.com/office/powerpoint/2010/main" val="117717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4.</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Conspiracy</a:t>
            </a:r>
            <a:r>
              <a:rPr lang="hr-HR" sz="4800" b="1" dirty="0">
                <a:solidFill>
                  <a:schemeClr val="tx1"/>
                </a:solidFill>
                <a:ea typeface="Helvetica Neue"/>
                <a:cs typeface="Helvetica Neue"/>
                <a:sym typeface="Helvetica Neue"/>
              </a:rPr>
              <a:t> </a:t>
            </a:r>
            <a:r>
              <a:rPr lang="hr-HR" sz="4800" b="1" dirty="0" err="1">
                <a:solidFill>
                  <a:schemeClr val="tx1"/>
                </a:solidFill>
                <a:ea typeface="Helvetica Neue"/>
                <a:cs typeface="Helvetica Neue"/>
                <a:sym typeface="Helvetica Neue"/>
              </a:rPr>
              <a:t>Theories</a:t>
            </a:r>
            <a:endParaRPr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255494"/>
            <a:ext cx="8462554" cy="4524315"/>
          </a:xfrm>
          <a:prstGeom prst="rect">
            <a:avLst/>
          </a:prstGeom>
        </p:spPr>
        <p:txBody>
          <a:bodyPr wrap="square">
            <a:spAutoFit/>
          </a:bodyPr>
          <a:lstStyle/>
          <a:p>
            <a:r>
              <a:rPr lang="en-US" sz="2400" b="1" dirty="0"/>
              <a:t>Conspiracy theories </a:t>
            </a:r>
            <a:r>
              <a:rPr lang="en-US" sz="2400" dirty="0"/>
              <a:t>are explanations or beliefs that propose a secretive, often nefarious, plot by a group of individuals or organizations to manipulate events or control certain outcomes. These theories typically involve allegations of hidden agendas, cover-ups, and collusion among powerful entities. Conspiracy theories often lack credible evidence and rely on speculation, misinterpretation, or fabrication of facts. They can cover a wide range of topics, from politics and government to health, science, and popular culture. Conspiracy theories can have significant social and psychological impacts, influencing public opinion, promoting distrust, and sometimes leading to harmful actions.</a:t>
            </a:r>
          </a:p>
        </p:txBody>
      </p:sp>
      <p:graphicFrame>
        <p:nvGraphicFramePr>
          <p:cNvPr id="4" name="Table 3"/>
          <p:cNvGraphicFramePr>
            <a:graphicFrameLocks noGrp="1"/>
          </p:cNvGraphicFramePr>
          <p:nvPr>
            <p:extLst>
              <p:ext uri="{D42A27DB-BD31-4B8C-83A1-F6EECF244321}">
                <p14:modId xmlns:p14="http://schemas.microsoft.com/office/powerpoint/2010/main" val="3663995250"/>
              </p:ext>
            </p:extLst>
          </p:nvPr>
        </p:nvGraphicFramePr>
        <p:xfrm>
          <a:off x="10658337" y="3037991"/>
          <a:ext cx="6885079" cy="5486400"/>
        </p:xfrm>
        <a:graphic>
          <a:graphicData uri="http://schemas.openxmlformats.org/drawingml/2006/table">
            <a:tbl>
              <a:tblPr/>
              <a:tblGrid>
                <a:gridCol w="2256818">
                  <a:extLst>
                    <a:ext uri="{9D8B030D-6E8A-4147-A177-3AD203B41FA5}">
                      <a16:colId xmlns:a16="http://schemas.microsoft.com/office/drawing/2014/main" val="903899393"/>
                    </a:ext>
                  </a:extLst>
                </a:gridCol>
                <a:gridCol w="4628261">
                  <a:extLst>
                    <a:ext uri="{9D8B030D-6E8A-4147-A177-3AD203B41FA5}">
                      <a16:colId xmlns:a16="http://schemas.microsoft.com/office/drawing/2014/main" val="62657877"/>
                    </a:ext>
                  </a:extLst>
                </a:gridCol>
              </a:tblGrid>
              <a:tr h="0">
                <a:tc>
                  <a:txBody>
                    <a:bodyPr/>
                    <a:lstStyle/>
                    <a:p>
                      <a:pPr fontAlgn="b"/>
                      <a:r>
                        <a:rPr lang="en-US" sz="1800" b="1">
                          <a:effectLst/>
                        </a:rPr>
                        <a:t>Conspiracy Theory</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1800" b="1">
                          <a:effectLst/>
                        </a:rPr>
                        <a:t>Description</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353190500"/>
                  </a:ext>
                </a:extLst>
              </a:tr>
              <a:tr h="0">
                <a:tc>
                  <a:txBody>
                    <a:bodyPr/>
                    <a:lstStyle/>
                    <a:p>
                      <a:pPr fontAlgn="base"/>
                      <a:r>
                        <a:rPr lang="en-US" sz="1800" b="1">
                          <a:solidFill>
                            <a:schemeClr val="bg2"/>
                          </a:solidFill>
                          <a:effectLst/>
                        </a:rPr>
                        <a:t>9/11 Inside Job</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a:effectLst/>
                        </a:rPr>
                        <a:t>Claims that the 9/11 attacks in the United States were orchestrated by the government to further political agendas or justify military actions.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410958217"/>
                  </a:ext>
                </a:extLst>
              </a:tr>
              <a:tr h="0">
                <a:tc>
                  <a:txBody>
                    <a:bodyPr/>
                    <a:lstStyle/>
                    <a:p>
                      <a:pPr fontAlgn="base"/>
                      <a:r>
                        <a:rPr lang="en-US" sz="1800" b="1">
                          <a:solidFill>
                            <a:schemeClr val="bg2"/>
                          </a:solidFill>
                          <a:effectLst/>
                        </a:rPr>
                        <a:t>Moon Landing Hoax</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a:effectLst/>
                        </a:rPr>
                        <a:t>Suggests that the Apollo moon landings were faked by NASA as part of a larger conspiracy to deceive the public.</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095860899"/>
                  </a:ext>
                </a:extLst>
              </a:tr>
              <a:tr h="0">
                <a:tc>
                  <a:txBody>
                    <a:bodyPr/>
                    <a:lstStyle/>
                    <a:p>
                      <a:pPr fontAlgn="base"/>
                      <a:r>
                        <a:rPr lang="en-US" sz="1800" b="1">
                          <a:solidFill>
                            <a:schemeClr val="bg2"/>
                          </a:solidFill>
                          <a:effectLst/>
                        </a:rPr>
                        <a:t>Illuminati Control</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a:effectLst/>
                        </a:rPr>
                        <a:t>Alleges that a secret society called the Illuminati controls world events, governments, and major institutions to manipulate global affairs.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28206897"/>
                  </a:ext>
                </a:extLst>
              </a:tr>
              <a:tr h="0">
                <a:tc>
                  <a:txBody>
                    <a:bodyPr/>
                    <a:lstStyle/>
                    <a:p>
                      <a:pPr fontAlgn="base"/>
                      <a:r>
                        <a:rPr lang="en-US" sz="1800" b="1">
                          <a:solidFill>
                            <a:schemeClr val="bg2"/>
                          </a:solidFill>
                          <a:effectLst/>
                        </a:rPr>
                        <a:t>Chemtrails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dirty="0">
                          <a:effectLst/>
                        </a:rPr>
                        <a:t>Believes that airplane contrails are actually chemical or biological agents sprayed by the government for undisclosed purposes.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239104662"/>
                  </a:ext>
                </a:extLst>
              </a:tr>
              <a:tr h="0">
                <a:tc>
                  <a:txBody>
                    <a:bodyPr/>
                    <a:lstStyle/>
                    <a:p>
                      <a:pPr fontAlgn="base"/>
                      <a:r>
                        <a:rPr lang="en-US" sz="1800" b="1" dirty="0">
                          <a:solidFill>
                            <a:schemeClr val="bg2"/>
                          </a:solidFill>
                          <a:effectLst/>
                        </a:rPr>
                        <a:t>COVID-19 Bioweapon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dirty="0">
                          <a:effectLst/>
                        </a:rPr>
                        <a:t>Proposes that the COVID-19 pandemic was deliberately engineered or released as a bioweapon, rather than originating naturally.</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16561158"/>
                  </a:ext>
                </a:extLst>
              </a:tr>
            </a:tbl>
          </a:graphicData>
        </a:graphic>
      </p:graphicFrame>
    </p:spTree>
    <p:extLst>
      <p:ext uri="{BB962C8B-B14F-4D97-AF65-F5344CB8AC3E}">
        <p14:creationId xmlns:p14="http://schemas.microsoft.com/office/powerpoint/2010/main" val="15339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5.</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Fake</a:t>
            </a:r>
            <a:r>
              <a:rPr lang="hr-HR" sz="4800" b="1" dirty="0">
                <a:solidFill>
                  <a:schemeClr val="tx1"/>
                </a:solidFill>
                <a:ea typeface="Helvetica Neue"/>
                <a:cs typeface="Helvetica Neue"/>
                <a:sym typeface="Helvetica Neue"/>
              </a:rPr>
              <a:t> </a:t>
            </a:r>
            <a:r>
              <a:rPr lang="hr-HR" sz="4800" b="1" dirty="0" err="1">
                <a:solidFill>
                  <a:schemeClr val="tx1"/>
                </a:solidFill>
                <a:ea typeface="Helvetica Neue"/>
                <a:cs typeface="Helvetica Neue"/>
                <a:sym typeface="Helvetica Neue"/>
              </a:rPr>
              <a:t>news</a:t>
            </a:r>
            <a:r>
              <a:rPr lang="hr-HR" sz="4800" b="1" dirty="0">
                <a:solidFill>
                  <a:schemeClr val="tx1"/>
                </a:solidFill>
                <a:ea typeface="Helvetica Neue"/>
                <a:cs typeface="Helvetica Neue"/>
                <a:sym typeface="Helvetica Neue"/>
              </a:rPr>
              <a:t> &amp; pseudo </a:t>
            </a:r>
            <a:r>
              <a:rPr lang="hr-HR" sz="4800" b="1" dirty="0" err="1">
                <a:solidFill>
                  <a:schemeClr val="tx1"/>
                </a:solidFill>
                <a:ea typeface="Helvetica Neue"/>
                <a:cs typeface="Helvetica Neue"/>
                <a:sym typeface="Helvetica Neue"/>
              </a:rPr>
              <a:t>media</a:t>
            </a:r>
            <a:endParaRPr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516751"/>
            <a:ext cx="14147486" cy="4524315"/>
          </a:xfrm>
          <a:prstGeom prst="rect">
            <a:avLst/>
          </a:prstGeom>
        </p:spPr>
        <p:txBody>
          <a:bodyPr wrap="square">
            <a:spAutoFit/>
          </a:bodyPr>
          <a:lstStyle/>
          <a:p>
            <a:r>
              <a:rPr lang="en-US" sz="2400" b="1" dirty="0"/>
              <a:t>Fake news </a:t>
            </a:r>
            <a:r>
              <a:rPr lang="en-US" sz="2400" dirty="0"/>
              <a:t>refers to deliberately fabricated or misleading information presented as legitimate news. It can include false stories, manipulated images or videos, and misleading headlines that are spread through various channels, including social media, websites, and traditional media outlets. Fake news often aims to deceive or manipulate readers, provoke emotional responses, or advance specific agendas. It is important to critically evaluate sources and fact-check information to avoid falling for fake news and to promote the dissemination of accurate and reliable information.</a:t>
            </a:r>
            <a:br>
              <a:rPr lang="hr-HR" sz="2400" dirty="0"/>
            </a:br>
            <a:endParaRPr lang="hr-HR" sz="2400" dirty="0"/>
          </a:p>
          <a:p>
            <a:r>
              <a:rPr lang="hr-HR" sz="2400" b="1" dirty="0"/>
              <a:t>Pseudo </a:t>
            </a:r>
            <a:r>
              <a:rPr lang="hr-HR" sz="2400" b="1" dirty="0" err="1"/>
              <a:t>media</a:t>
            </a:r>
            <a:r>
              <a:rPr lang="hr-HR" sz="2400" b="1" dirty="0"/>
              <a:t> </a:t>
            </a:r>
            <a:r>
              <a:rPr lang="hr-HR" sz="2400" dirty="0"/>
              <a:t>are </a:t>
            </a:r>
            <a:r>
              <a:rPr lang="en-US" sz="2400" dirty="0"/>
              <a:t>media outlets or platforms that engage in deceptive or misleading practices, presenting themselves as legitimate sources of news or information while lacking journalistic integrity or adhering to ethical standards. Pseudo media might intentionally disseminate false or biased information, manipulate facts, or engage in sensationalism to attract attention or promote certain narratives.</a:t>
            </a:r>
          </a:p>
        </p:txBody>
      </p:sp>
    </p:spTree>
    <p:extLst>
      <p:ext uri="{BB962C8B-B14F-4D97-AF65-F5344CB8AC3E}">
        <p14:creationId xmlns:p14="http://schemas.microsoft.com/office/powerpoint/2010/main" val="228613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1.6</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a:solidFill>
                  <a:schemeClr val="tx1"/>
                </a:solidFill>
                <a:latin typeface="+mn-lt"/>
                <a:ea typeface="Helvetica Neue"/>
                <a:cs typeface="Helvetica Neue"/>
                <a:sym typeface="Helvetica Neue"/>
              </a:rPr>
              <a:t>The motives behind disinformation </a:t>
            </a:r>
            <a:endParaRPr dirty="0">
              <a:solidFill>
                <a:schemeClr val="tx1"/>
              </a:solidFill>
              <a:latin typeface="+mn-lt"/>
            </a:endParaRPr>
          </a:p>
        </p:txBody>
      </p:sp>
      <p:sp>
        <p:nvSpPr>
          <p:cNvPr id="120" name="Google Shape;120;p6"/>
          <p:cNvSpPr txBox="1"/>
          <p:nvPr/>
        </p:nvSpPr>
        <p:spPr>
          <a:xfrm>
            <a:off x="1332000" y="3423889"/>
            <a:ext cx="15153326" cy="5632271"/>
          </a:xfrm>
          <a:prstGeom prst="rect">
            <a:avLst/>
          </a:prstGeom>
          <a:noFill/>
          <a:ln>
            <a:noFill/>
          </a:ln>
        </p:spPr>
        <p:txBody>
          <a:bodyPr spcFirstLastPara="1" wrap="square" lIns="91425" tIns="45700" rIns="91425" bIns="45700" anchor="t" anchorCtr="0">
            <a:spAutoFit/>
          </a:bodyPr>
          <a:lstStyle/>
          <a:p>
            <a:r>
              <a:rPr lang="en-US" sz="2000" b="1" dirty="0"/>
              <a:t>Political Manipulation: </a:t>
            </a:r>
            <a:r>
              <a:rPr lang="en-US" sz="2000" dirty="0"/>
              <a:t>Disinformation can be used to manipulate public opinion, influence elections, or shape political narratives in favor of a particular candidate, party, or ideology. It aims to sow discord, undermine trust in democratic processes, or advance geopolitical interests.</a:t>
            </a:r>
            <a:br>
              <a:rPr lang="hr-HR" sz="2000" dirty="0"/>
            </a:br>
            <a:endParaRPr lang="en-US" sz="2000" dirty="0"/>
          </a:p>
          <a:p>
            <a:r>
              <a:rPr lang="en-US" sz="2000" b="1" dirty="0"/>
              <a:t>Propaganda and Ideology: </a:t>
            </a:r>
            <a:r>
              <a:rPr lang="en-US" sz="2000" dirty="0"/>
              <a:t>Disinformation can be employed to promote a specific ideology, advance propaganda agendas, or support extremist or separatist movements. It aims to shape perceptions, recruit supporters, or demonize opposing groups.</a:t>
            </a:r>
          </a:p>
          <a:p>
            <a:br>
              <a:rPr lang="hr-HR" sz="2000" b="1" dirty="0"/>
            </a:br>
            <a:r>
              <a:rPr lang="en-US" sz="2000" b="1" dirty="0"/>
              <a:t>Economic Gain: </a:t>
            </a:r>
            <a:r>
              <a:rPr lang="en-US" sz="2000" dirty="0"/>
              <a:t>Disinformation can be motivated by financial incentives. Individuals or groups may spread false information to drive traffic to their websites, increase ad revenue, or promote products or services based on deceptive claims.</a:t>
            </a:r>
          </a:p>
          <a:p>
            <a:br>
              <a:rPr lang="hr-HR" sz="2000" b="1" dirty="0"/>
            </a:br>
            <a:r>
              <a:rPr lang="en-US" sz="2000" b="1" dirty="0"/>
              <a:t>Social Division and Polarization: </a:t>
            </a:r>
            <a:r>
              <a:rPr lang="en-US" sz="2000" dirty="0"/>
              <a:t>Disinformation can exploit societal fault lines, exacerbate existing tensions, and deepen social divisions. By amplifying controversial or divisive issues, it aims to foster mistrust, create animosity, and undermine social cohesion.</a:t>
            </a:r>
          </a:p>
          <a:p>
            <a:endParaRPr lang="hr-HR" sz="2000" b="1" dirty="0"/>
          </a:p>
          <a:p>
            <a:r>
              <a:rPr lang="en-US" sz="2000" b="1" dirty="0"/>
              <a:t>Personal or Organizational Reputation: </a:t>
            </a:r>
            <a:r>
              <a:rPr lang="en-US" sz="2000" dirty="0"/>
              <a:t>Disinformation can be used to tarnish the reputation of individuals, organizations, or institutions. It aims to damage credibility, undermine trust, or settle personal or professional rivalries.</a:t>
            </a:r>
          </a:p>
          <a:p>
            <a:br>
              <a:rPr lang="hr-HR" sz="2000" b="1" dirty="0"/>
            </a:br>
            <a:r>
              <a:rPr lang="en-US" sz="2000" b="1" dirty="0"/>
              <a:t>State-Sponsored Influence: </a:t>
            </a:r>
            <a:r>
              <a:rPr lang="en-US" sz="2000" dirty="0"/>
              <a:t>Disinformation campaigns can be orchestrated by nation-states to achieve strategic objectives. This may include spreading false narratives to destabilize rival nations, manipulate global perception, or advance foreign policy goals.</a:t>
            </a:r>
          </a:p>
        </p:txBody>
      </p:sp>
    </p:spTree>
    <p:extLst>
      <p:ext uri="{BB962C8B-B14F-4D97-AF65-F5344CB8AC3E}">
        <p14:creationId xmlns:p14="http://schemas.microsoft.com/office/powerpoint/2010/main" val="21550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6.1.</a:t>
            </a:r>
            <a:r>
              <a:rPr lang="es-ES" sz="4800" b="1" dirty="0">
                <a:solidFill>
                  <a:schemeClr val="tx1"/>
                </a:solidFill>
                <a:latin typeface="+mn-lt"/>
                <a:ea typeface="Helvetica Neue"/>
                <a:cs typeface="Helvetica Neue"/>
                <a:sym typeface="Helvetica Neue"/>
              </a:rPr>
              <a:t> </a:t>
            </a:r>
            <a:r>
              <a:rPr lang="hr-HR" sz="4800" b="1" dirty="0">
                <a:solidFill>
                  <a:schemeClr val="tx1"/>
                </a:solidFill>
                <a:ea typeface="Helvetica Neue"/>
                <a:cs typeface="Helvetica Neue"/>
                <a:sym typeface="Helvetica Neue"/>
              </a:rPr>
              <a:t>Veles story</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Economic Gain</a:t>
            </a:r>
            <a:endParaRPr lang="en-US" dirty="0">
              <a:solidFill>
                <a:srgbClr val="00CCFF"/>
              </a:solidFill>
            </a:endParaRPr>
          </a:p>
        </p:txBody>
      </p:sp>
      <p:sp>
        <p:nvSpPr>
          <p:cNvPr id="4" name="TextBox 3"/>
          <p:cNvSpPr txBox="1"/>
          <p:nvPr/>
        </p:nvSpPr>
        <p:spPr>
          <a:xfrm>
            <a:off x="9287691" y="7445828"/>
            <a:ext cx="7807613" cy="307777"/>
          </a:xfrm>
          <a:prstGeom prst="rect">
            <a:avLst/>
          </a:prstGeom>
          <a:noFill/>
        </p:spPr>
        <p:txBody>
          <a:bodyPr wrap="square" rtlCol="0">
            <a:spAutoFit/>
          </a:bodyPr>
          <a:lstStyle/>
          <a:p>
            <a:r>
              <a:rPr lang="hr-HR" dirty="0" err="1"/>
              <a:t>Source</a:t>
            </a:r>
            <a:r>
              <a:rPr lang="hr-HR" dirty="0"/>
              <a:t>: https://money.cnn.com/interactive/media/the-macedonia-story/</a:t>
            </a:r>
            <a:endParaRPr lang="en-US" dirty="0"/>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295400" y="4072712"/>
            <a:ext cx="6137366" cy="3785652"/>
          </a:xfrm>
          <a:prstGeom prst="rect">
            <a:avLst/>
          </a:prstGeom>
        </p:spPr>
        <p:txBody>
          <a:bodyPr wrap="square">
            <a:spAutoFit/>
          </a:bodyPr>
          <a:lstStyle/>
          <a:p>
            <a:r>
              <a:rPr lang="en-US" sz="2400" dirty="0"/>
              <a:t>Teenagers in Veles, Macedonia used disinformation to create fake news websites, aiming to generate ad revenue. They produced sensationalized stories favoring Donald Trump, which gained significant social media traction. While the impact on the 2016 US elections is debated, it highlighted the vulnerability of online information ecosystems to manipulation.</a:t>
            </a:r>
            <a:endParaRPr lang="en-US" sz="40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2241" y="2870607"/>
            <a:ext cx="9263063" cy="4575221"/>
          </a:xfrm>
          <a:prstGeom prst="rect">
            <a:avLst/>
          </a:prstGeom>
        </p:spPr>
      </p:pic>
    </p:spTree>
    <p:extLst>
      <p:ext uri="{BB962C8B-B14F-4D97-AF65-F5344CB8AC3E}">
        <p14:creationId xmlns:p14="http://schemas.microsoft.com/office/powerpoint/2010/main" val="130349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rgbClr val="00CCFF"/>
                </a:solidFill>
                <a:latin typeface="+mn-lt"/>
                <a:ea typeface="Helvetica Neue"/>
                <a:cs typeface="Helvetica Neue"/>
                <a:sym typeface="Helvetica Neue"/>
              </a:rPr>
              <a:t>Index</a:t>
            </a:r>
            <a:endParaRPr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1</a:t>
            </a:r>
            <a:endParaRPr>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3</a:t>
            </a:r>
            <a:endParaRPr>
              <a:solidFill>
                <a:srgbClr val="33CCFF"/>
              </a:solidFill>
              <a:latin typeface="+mn-lt"/>
            </a:endParaRPr>
          </a:p>
        </p:txBody>
      </p:sp>
      <p:sp>
        <p:nvSpPr>
          <p:cNvPr id="61" name="Google Shape;61;p2"/>
          <p:cNvSpPr txBox="1"/>
          <p:nvPr/>
        </p:nvSpPr>
        <p:spPr>
          <a:xfrm>
            <a:off x="2650217" y="3788391"/>
            <a:ext cx="2935381" cy="830956"/>
          </a:xfrm>
          <a:prstGeom prst="rect">
            <a:avLst/>
          </a:prstGeom>
          <a:noFill/>
          <a:ln>
            <a:noFill/>
          </a:ln>
        </p:spPr>
        <p:txBody>
          <a:bodyPr spcFirstLastPara="1" wrap="square" lIns="91425" tIns="45700" rIns="91425" bIns="45700" anchor="t" anchorCtr="0">
            <a:spAutoFit/>
          </a:bodyPr>
          <a:lstStyle/>
          <a:p>
            <a:pPr lvl="0"/>
            <a:r>
              <a:rPr lang="es-ES" sz="2400" dirty="0" err="1">
                <a:solidFill>
                  <a:schemeClr val="dk1"/>
                </a:solidFill>
                <a:latin typeface="+mn-lt"/>
                <a:ea typeface="Helvetica Neue"/>
                <a:cs typeface="Helvetica Neue"/>
                <a:sym typeface="Helvetica Neue"/>
              </a:rPr>
              <a:t>Understanding</a:t>
            </a:r>
            <a:r>
              <a:rPr lang="es-ES" sz="2400" dirty="0">
                <a:solidFill>
                  <a:schemeClr val="dk1"/>
                </a:solidFill>
                <a:latin typeface="+mn-lt"/>
                <a:ea typeface="Helvetica Neue"/>
                <a:cs typeface="Helvetica Neue"/>
                <a:sym typeface="Helvetica Neue"/>
              </a:rPr>
              <a:t> </a:t>
            </a:r>
            <a:r>
              <a:rPr lang="hr-HR" sz="2400" dirty="0" err="1">
                <a:solidFill>
                  <a:schemeClr val="dk1"/>
                </a:solidFill>
                <a:latin typeface="+mn-lt"/>
                <a:ea typeface="Helvetica Neue"/>
                <a:cs typeface="Helvetica Neue"/>
                <a:sym typeface="Helvetica Neue"/>
              </a:rPr>
              <a:t>D</a:t>
            </a:r>
            <a:r>
              <a:rPr lang="es-ES" sz="2400" dirty="0" err="1">
                <a:solidFill>
                  <a:schemeClr val="dk1"/>
                </a:solidFill>
                <a:latin typeface="+mn-lt"/>
                <a:ea typeface="Helvetica Neue"/>
                <a:cs typeface="Helvetica Neue"/>
                <a:sym typeface="Helvetica Neue"/>
              </a:rPr>
              <a:t>isinformation</a:t>
            </a:r>
            <a:endParaRPr dirty="0">
              <a:latin typeface="+mn-lt"/>
            </a:endParaRPr>
          </a:p>
        </p:txBody>
      </p:sp>
      <p:sp>
        <p:nvSpPr>
          <p:cNvPr id="62" name="Google Shape;62;p2"/>
          <p:cNvSpPr txBox="1"/>
          <p:nvPr/>
        </p:nvSpPr>
        <p:spPr>
          <a:xfrm>
            <a:off x="2613798" y="5875229"/>
            <a:ext cx="2935381" cy="830956"/>
          </a:xfrm>
          <a:prstGeom prst="rect">
            <a:avLst/>
          </a:prstGeom>
          <a:noFill/>
          <a:ln>
            <a:noFill/>
          </a:ln>
        </p:spPr>
        <p:txBody>
          <a:bodyPr spcFirstLastPara="1" wrap="square" lIns="91425" tIns="45700" rIns="91425" bIns="45700" anchor="t" anchorCtr="0">
            <a:spAutoFit/>
          </a:bodyPr>
          <a:lstStyle/>
          <a:p>
            <a:pPr lvl="0"/>
            <a:r>
              <a:rPr lang="en-US" sz="2400" dirty="0">
                <a:latin typeface="+mn-lt"/>
              </a:rPr>
              <a:t>Identifying Disinformation</a:t>
            </a:r>
            <a:endParaRPr sz="2400" dirty="0">
              <a:latin typeface="+mn-lt"/>
            </a:endParaRPr>
          </a:p>
        </p:txBody>
      </p:sp>
      <p:sp>
        <p:nvSpPr>
          <p:cNvPr id="63" name="Google Shape;63;p2"/>
          <p:cNvSpPr txBox="1"/>
          <p:nvPr/>
        </p:nvSpPr>
        <p:spPr>
          <a:xfrm>
            <a:off x="2599943" y="7795628"/>
            <a:ext cx="2935381" cy="830956"/>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mn-lt"/>
                <a:ea typeface="Helvetica Neue"/>
                <a:cs typeface="Helvetica Neue"/>
                <a:sym typeface="Helvetica Neue"/>
              </a:rPr>
              <a:t>Responsible Online Behavior</a:t>
            </a:r>
            <a:endParaRPr dirty="0">
              <a:latin typeface="+mn-lt"/>
            </a:endParaRPr>
          </a:p>
        </p:txBody>
      </p:sp>
      <p:sp>
        <p:nvSpPr>
          <p:cNvPr id="70" name="Google Shape;70;p2"/>
          <p:cNvSpPr/>
          <p:nvPr/>
        </p:nvSpPr>
        <p:spPr>
          <a:xfrm>
            <a:off x="5757444"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1" name="Google Shape;71;p2"/>
          <p:cNvSpPr/>
          <p:nvPr/>
        </p:nvSpPr>
        <p:spPr>
          <a:xfrm>
            <a:off x="5845246" y="731575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5770515"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6" name="Google Shape;76;p2"/>
          <p:cNvSpPr txBox="1"/>
          <p:nvPr/>
        </p:nvSpPr>
        <p:spPr>
          <a:xfrm>
            <a:off x="6096453" y="7483319"/>
            <a:ext cx="6378576" cy="1200288"/>
          </a:xfrm>
          <a:prstGeom prst="rect">
            <a:avLst/>
          </a:prstGeom>
          <a:noFill/>
          <a:ln>
            <a:noFill/>
          </a:ln>
        </p:spPr>
        <p:txBody>
          <a:bodyPr spcFirstLastPara="1" wrap="square" lIns="91425" tIns="45700" rIns="91425" bIns="45700" anchor="t" anchorCtr="0">
            <a:spAutoFit/>
          </a:bodyPr>
          <a:lstStyle/>
          <a:p>
            <a:r>
              <a:rPr lang="en-US" sz="2400" dirty="0">
                <a:latin typeface="+mn-lt"/>
              </a:rPr>
              <a:t>Responsible online behavior</a:t>
            </a:r>
          </a:p>
          <a:p>
            <a:pPr lvl="0"/>
            <a:r>
              <a:rPr lang="en-US" sz="2400" dirty="0">
                <a:latin typeface="+mn-lt"/>
              </a:rPr>
              <a:t>Recognize cognitive biases</a:t>
            </a:r>
          </a:p>
          <a:p>
            <a:pPr lvl="0"/>
            <a:r>
              <a:rPr lang="en-US" sz="2400" dirty="0">
                <a:latin typeface="+mn-lt"/>
              </a:rPr>
              <a:t>Build resilience to disinformation</a:t>
            </a:r>
            <a:endParaRPr dirty="0">
              <a:latin typeface="+mn-lt"/>
            </a:endParaRPr>
          </a:p>
        </p:txBody>
      </p:sp>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47992" y="3825219"/>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67" name="Google Shape;67;p2"/>
          <p:cNvSpPr txBox="1"/>
          <p:nvPr/>
        </p:nvSpPr>
        <p:spPr>
          <a:xfrm>
            <a:off x="6061693" y="3067212"/>
            <a:ext cx="7303086" cy="2308284"/>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mn-lt"/>
                <a:ea typeface="Helvetica Neue"/>
                <a:cs typeface="Helvetica Neue"/>
                <a:sym typeface="Helvetica Neue"/>
              </a:rPr>
              <a:t>Definition of disinformation and its impact on society</a:t>
            </a:r>
            <a:endParaRPr lang="hr-HR" sz="2400" dirty="0">
              <a:solidFill>
                <a:schemeClr val="dk1"/>
              </a:solidFill>
              <a:latin typeface="+mn-lt"/>
              <a:ea typeface="Helvetica Neue"/>
              <a:cs typeface="Helvetica Neue"/>
              <a:sym typeface="Helvetica Neue"/>
            </a:endParaRPr>
          </a:p>
          <a:p>
            <a:pPr lvl="0"/>
            <a:r>
              <a:rPr lang="en-US" sz="2400" dirty="0">
                <a:solidFill>
                  <a:schemeClr val="dk1"/>
                </a:solidFill>
                <a:latin typeface="+mn-lt"/>
                <a:ea typeface="Helvetica Neue"/>
                <a:cs typeface="Helvetica Neue"/>
                <a:sym typeface="Helvetica Neue"/>
              </a:rPr>
              <a:t>Common forms of disinformation</a:t>
            </a:r>
            <a:endParaRPr lang="hr-HR" sz="2400" dirty="0">
              <a:solidFill>
                <a:schemeClr val="dk1"/>
              </a:solidFill>
              <a:latin typeface="+mn-lt"/>
              <a:ea typeface="Helvetica Neue"/>
              <a:cs typeface="Helvetica Neue"/>
              <a:sym typeface="Helvetica Neue"/>
            </a:endParaRPr>
          </a:p>
          <a:p>
            <a:pPr lvl="0"/>
            <a:r>
              <a:rPr lang="en-US" sz="2400" dirty="0">
                <a:solidFill>
                  <a:schemeClr val="dk1"/>
                </a:solidFill>
                <a:latin typeface="+mn-lt"/>
                <a:ea typeface="Helvetica Neue"/>
                <a:cs typeface="Helvetica Neue"/>
                <a:sym typeface="Helvetica Neue"/>
              </a:rPr>
              <a:t>Understanding the motives behind disinformation</a:t>
            </a:r>
            <a:r>
              <a:rPr lang="hr-HR" sz="2400" dirty="0">
                <a:solidFill>
                  <a:schemeClr val="dk1"/>
                </a:solidFill>
                <a:latin typeface="+mn-lt"/>
                <a:ea typeface="Helvetica Neue"/>
                <a:cs typeface="Helvetica Neue"/>
                <a:sym typeface="Helvetica Neue"/>
              </a:rPr>
              <a:t> </a:t>
            </a:r>
            <a:r>
              <a:rPr lang="en-US" sz="2400" dirty="0">
                <a:solidFill>
                  <a:schemeClr val="dk1"/>
                </a:solidFill>
                <a:latin typeface="+mn-lt"/>
                <a:ea typeface="Helvetica Neue"/>
                <a:cs typeface="Helvetica Neue"/>
                <a:sym typeface="Helvetica Neue"/>
              </a:rPr>
              <a:t>The role of social media in the spread of disinformation</a:t>
            </a:r>
            <a:endParaRPr lang="hr-HR" sz="2400" dirty="0">
              <a:solidFill>
                <a:schemeClr val="dk1"/>
              </a:solidFill>
              <a:latin typeface="+mn-lt"/>
              <a:ea typeface="Helvetica Neue"/>
              <a:cs typeface="Helvetica Neue"/>
              <a:sym typeface="Helvetica Neue"/>
            </a:endParaRPr>
          </a:p>
          <a:p>
            <a:pPr lvl="0"/>
            <a:r>
              <a:rPr lang="en-US" sz="2400" dirty="0">
                <a:solidFill>
                  <a:schemeClr val="dk1"/>
                </a:solidFill>
                <a:latin typeface="+mn-lt"/>
                <a:ea typeface="Helvetica Neue"/>
                <a:cs typeface="Helvetica Neue"/>
                <a:sym typeface="Helvetica Neue"/>
              </a:rPr>
              <a:t>The </a:t>
            </a:r>
            <a:r>
              <a:rPr lang="hr-HR" sz="2400" dirty="0">
                <a:solidFill>
                  <a:schemeClr val="dk1"/>
                </a:solidFill>
                <a:latin typeface="+mn-lt"/>
                <a:ea typeface="Helvetica Neue"/>
                <a:cs typeface="Helvetica Neue"/>
                <a:sym typeface="Helvetica Neue"/>
              </a:rPr>
              <a:t>r</a:t>
            </a:r>
            <a:r>
              <a:rPr lang="en-US" sz="2400" dirty="0">
                <a:solidFill>
                  <a:schemeClr val="dk1"/>
                </a:solidFill>
                <a:latin typeface="+mn-lt"/>
                <a:ea typeface="Helvetica Neue"/>
                <a:cs typeface="Helvetica Neue"/>
                <a:sym typeface="Helvetica Neue"/>
              </a:rPr>
              <a:t>ole of </a:t>
            </a:r>
            <a:r>
              <a:rPr lang="hr-HR" sz="2400" dirty="0">
                <a:solidFill>
                  <a:schemeClr val="dk1"/>
                </a:solidFill>
                <a:latin typeface="+mn-lt"/>
                <a:ea typeface="Helvetica Neue"/>
                <a:cs typeface="Helvetica Neue"/>
                <a:sym typeface="Helvetica Neue"/>
              </a:rPr>
              <a:t>f</a:t>
            </a:r>
            <a:r>
              <a:rPr lang="en-US" sz="2400" dirty="0">
                <a:solidFill>
                  <a:schemeClr val="dk1"/>
                </a:solidFill>
                <a:latin typeface="+mn-lt"/>
                <a:ea typeface="Helvetica Neue"/>
                <a:cs typeface="Helvetica Neue"/>
                <a:sym typeface="Helvetica Neue"/>
              </a:rPr>
              <a:t>act-</a:t>
            </a:r>
            <a:r>
              <a:rPr lang="hr-HR" sz="2400" dirty="0">
                <a:solidFill>
                  <a:schemeClr val="dk1"/>
                </a:solidFill>
                <a:latin typeface="+mn-lt"/>
                <a:ea typeface="Helvetica Neue"/>
                <a:cs typeface="Helvetica Neue"/>
                <a:sym typeface="Helvetica Neue"/>
              </a:rPr>
              <a:t>c</a:t>
            </a:r>
            <a:r>
              <a:rPr lang="en-US" sz="2400" dirty="0" err="1">
                <a:solidFill>
                  <a:schemeClr val="dk1"/>
                </a:solidFill>
                <a:latin typeface="+mn-lt"/>
                <a:ea typeface="Helvetica Neue"/>
                <a:cs typeface="Helvetica Neue"/>
                <a:sym typeface="Helvetica Neue"/>
              </a:rPr>
              <a:t>hecking</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o</a:t>
            </a:r>
            <a:r>
              <a:rPr lang="en-US" sz="2400" dirty="0" err="1">
                <a:solidFill>
                  <a:schemeClr val="dk1"/>
                </a:solidFill>
                <a:latin typeface="+mn-lt"/>
                <a:ea typeface="Helvetica Neue"/>
                <a:cs typeface="Helvetica Neue"/>
                <a:sym typeface="Helvetica Neue"/>
              </a:rPr>
              <a:t>rganizations</a:t>
            </a:r>
            <a:endParaRPr lang="en-US" sz="2400" dirty="0">
              <a:solidFill>
                <a:schemeClr val="dk1"/>
              </a:solidFill>
              <a:latin typeface="+mn-lt"/>
              <a:ea typeface="Helvetica Neue"/>
              <a:cs typeface="Helvetica Neue"/>
              <a:sym typeface="Helvetica Neue"/>
            </a:endParaRPr>
          </a:p>
        </p:txBody>
      </p:sp>
      <p:sp>
        <p:nvSpPr>
          <p:cNvPr id="73" name="Google Shape;73;p2"/>
          <p:cNvSpPr txBox="1"/>
          <p:nvPr/>
        </p:nvSpPr>
        <p:spPr>
          <a:xfrm>
            <a:off x="6096452" y="5558378"/>
            <a:ext cx="7070907" cy="1200288"/>
          </a:xfrm>
          <a:prstGeom prst="rect">
            <a:avLst/>
          </a:prstGeom>
          <a:noFill/>
          <a:ln>
            <a:noFill/>
          </a:ln>
        </p:spPr>
        <p:txBody>
          <a:bodyPr spcFirstLastPara="1" wrap="square" lIns="91425" tIns="45700" rIns="91425" bIns="45700" anchor="t" anchorCtr="0">
            <a:spAutoFit/>
          </a:bodyPr>
          <a:lstStyle/>
          <a:p>
            <a:pPr lvl="0"/>
            <a:r>
              <a:rPr lang="en-US" sz="2400" dirty="0">
                <a:latin typeface="+mn-lt"/>
              </a:rPr>
              <a:t>Recognizing disinformation and legitimate content</a:t>
            </a:r>
            <a:endParaRPr lang="hr-HR" sz="2400" dirty="0">
              <a:latin typeface="+mn-lt"/>
            </a:endParaRPr>
          </a:p>
          <a:p>
            <a:pPr lvl="0"/>
            <a:r>
              <a:rPr lang="en-US" sz="2400" dirty="0">
                <a:latin typeface="+mn-lt"/>
              </a:rPr>
              <a:t>Red flags of disinformation</a:t>
            </a:r>
          </a:p>
          <a:p>
            <a:pPr lvl="0"/>
            <a:r>
              <a:rPr lang="en-US" sz="2400" dirty="0">
                <a:latin typeface="+mn-lt"/>
              </a:rPr>
              <a:t>Fact-checking tools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1.7. </a:t>
            </a:r>
            <a:r>
              <a:rPr lang="hr-HR" sz="4800" b="1" dirty="0" err="1">
                <a:solidFill>
                  <a:schemeClr val="tx1"/>
                </a:solidFill>
                <a:latin typeface="+mn-lt"/>
                <a:ea typeface="Helvetica Neue"/>
                <a:cs typeface="Helvetica Neue"/>
                <a:sym typeface="Helvetica Neue"/>
              </a:rPr>
              <a:t>Impact</a:t>
            </a:r>
            <a:r>
              <a:rPr lang="hr-HR" sz="4800" b="1" dirty="0">
                <a:solidFill>
                  <a:schemeClr val="tx1"/>
                </a:solidFill>
                <a:latin typeface="+mn-lt"/>
                <a:ea typeface="Helvetica Neue"/>
                <a:cs typeface="Helvetica Neue"/>
                <a:sym typeface="Helvetica Neue"/>
              </a:rPr>
              <a:t> on </a:t>
            </a:r>
            <a:r>
              <a:rPr lang="hr-HR" sz="4800" b="1" dirty="0" err="1">
                <a:solidFill>
                  <a:schemeClr val="tx1"/>
                </a:solidFill>
                <a:latin typeface="+mn-lt"/>
                <a:ea typeface="Helvetica Neue"/>
                <a:cs typeface="Helvetica Neue"/>
                <a:sym typeface="Helvetica Neue"/>
              </a:rPr>
              <a:t>the</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society</a:t>
            </a:r>
            <a:endParaRPr dirty="0">
              <a:solidFill>
                <a:schemeClr val="tx1"/>
              </a:solidFill>
              <a:latin typeface="+mn-lt"/>
            </a:endParaRPr>
          </a:p>
        </p:txBody>
      </p:sp>
      <p:sp>
        <p:nvSpPr>
          <p:cNvPr id="119" name="Google Shape;119;p6"/>
          <p:cNvSpPr txBox="1"/>
          <p:nvPr/>
        </p:nvSpPr>
        <p:spPr>
          <a:xfrm>
            <a:off x="1295400" y="3390900"/>
            <a:ext cx="10343606" cy="523180"/>
          </a:xfrm>
          <a:prstGeom prst="rect">
            <a:avLst/>
          </a:prstGeom>
          <a:noFill/>
          <a:ln>
            <a:noFill/>
          </a:ln>
        </p:spPr>
        <p:txBody>
          <a:bodyPr spcFirstLastPara="1" wrap="square" lIns="91425" tIns="45700" rIns="91425" bIns="45700" anchor="t" anchorCtr="0">
            <a:spAutoFit/>
          </a:bodyPr>
          <a:lstStyle/>
          <a:p>
            <a:pPr lvl="0"/>
            <a:r>
              <a:rPr lang="hr-HR" sz="2800" b="1" dirty="0">
                <a:solidFill>
                  <a:srgbClr val="00CCFF"/>
                </a:solidFill>
                <a:latin typeface="+mn-lt"/>
                <a:ea typeface="Helvetica Neue"/>
                <a:cs typeface="Helvetica Neue"/>
                <a:sym typeface="Helvetica Neue"/>
              </a:rPr>
              <a:t>K</a:t>
            </a:r>
            <a:r>
              <a:rPr lang="en-US" sz="2800" b="1" dirty="0" err="1">
                <a:solidFill>
                  <a:srgbClr val="00CCFF"/>
                </a:solidFill>
                <a:latin typeface="+mn-lt"/>
                <a:ea typeface="Helvetica Neue"/>
                <a:cs typeface="Helvetica Neue"/>
                <a:sym typeface="Helvetica Neue"/>
              </a:rPr>
              <a:t>ey</a:t>
            </a:r>
            <a:r>
              <a:rPr lang="en-US" sz="2800" b="1" dirty="0">
                <a:solidFill>
                  <a:srgbClr val="00CCFF"/>
                </a:solidFill>
                <a:latin typeface="+mn-lt"/>
                <a:ea typeface="Helvetica Neue"/>
                <a:cs typeface="Helvetica Neue"/>
                <a:sym typeface="Helvetica Neue"/>
              </a:rPr>
              <a:t> ways in which disinformation can affect society</a:t>
            </a:r>
            <a:r>
              <a:rPr lang="hr-HR"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841663970"/>
              </p:ext>
            </p:extLst>
          </p:nvPr>
        </p:nvGraphicFramePr>
        <p:xfrm>
          <a:off x="1371599" y="3955146"/>
          <a:ext cx="14356081" cy="5304776"/>
        </p:xfrm>
        <a:graphic>
          <a:graphicData uri="http://schemas.openxmlformats.org/drawingml/2006/table">
            <a:tbl>
              <a:tblPr/>
              <a:tblGrid>
                <a:gridCol w="3306829">
                  <a:extLst>
                    <a:ext uri="{9D8B030D-6E8A-4147-A177-3AD203B41FA5}">
                      <a16:colId xmlns:a16="http://schemas.microsoft.com/office/drawing/2014/main" val="3151531003"/>
                    </a:ext>
                  </a:extLst>
                </a:gridCol>
                <a:gridCol w="11049252">
                  <a:extLst>
                    <a:ext uri="{9D8B030D-6E8A-4147-A177-3AD203B41FA5}">
                      <a16:colId xmlns:a16="http://schemas.microsoft.com/office/drawing/2014/main" val="3554687189"/>
                    </a:ext>
                  </a:extLst>
                </a:gridCol>
              </a:tblGrid>
              <a:tr h="212850">
                <a:tc>
                  <a:txBody>
                    <a:bodyPr/>
                    <a:lstStyle/>
                    <a:p>
                      <a:pPr fontAlgn="b"/>
                      <a:r>
                        <a:rPr lang="en-US" sz="1600" b="1">
                          <a:effectLst/>
                        </a:rPr>
                        <a:t>Impact</a:t>
                      </a:r>
                    </a:p>
                  </a:txBody>
                  <a:tcPr marL="80260" marR="80260" marT="40130" marB="4013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n-US" sz="1600" b="1" dirty="0">
                          <a:effectLst/>
                        </a:rPr>
                        <a:t>Description</a:t>
                      </a:r>
                    </a:p>
                  </a:txBody>
                  <a:tcPr marL="80260" marR="80260" marT="40130" marB="4013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703476485"/>
                  </a:ext>
                </a:extLst>
              </a:tr>
              <a:tr h="659833">
                <a:tc>
                  <a:txBody>
                    <a:bodyPr/>
                    <a:lstStyle/>
                    <a:p>
                      <a:pPr fontAlgn="base"/>
                      <a:r>
                        <a:rPr lang="en-US" sz="1600" dirty="0">
                          <a:effectLst/>
                        </a:rPr>
                        <a:t>Undermining Trust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Erodes trust in institutions, media, and public figures, making it harder to discern between accurate and false information.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962668424"/>
                  </a:ext>
                </a:extLst>
              </a:tr>
              <a:tr h="510839">
                <a:tc>
                  <a:txBody>
                    <a:bodyPr/>
                    <a:lstStyle/>
                    <a:p>
                      <a:pPr fontAlgn="base"/>
                      <a:r>
                        <a:rPr lang="en-US" sz="1600" dirty="0">
                          <a:effectLst/>
                        </a:rPr>
                        <a:t>Polarization and Divisiveness</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Exploits divisions, fosters animosity, and contributes to social polarization and unrest.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2004720"/>
                  </a:ext>
                </a:extLst>
              </a:tr>
              <a:tr h="510839">
                <a:tc>
                  <a:txBody>
                    <a:bodyPr/>
                    <a:lstStyle/>
                    <a:p>
                      <a:pPr fontAlgn="base"/>
                      <a:r>
                        <a:rPr lang="en-US" sz="1600" dirty="0">
                          <a:effectLst/>
                        </a:rPr>
                        <a:t>Manipulating Public Opinion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Shapes narratives, distorts public perceptions, and influences elections and policy decisions.</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87265939"/>
                  </a:ext>
                </a:extLst>
              </a:tr>
              <a:tr h="659833">
                <a:tc>
                  <a:txBody>
                    <a:bodyPr/>
                    <a:lstStyle/>
                    <a:p>
                      <a:pPr fontAlgn="base"/>
                      <a:r>
                        <a:rPr lang="en-US" sz="1600" dirty="0">
                          <a:effectLst/>
                        </a:rPr>
                        <a:t>Public Health and Safety</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Endangers public health by spreading false information about medical treatments, vaccines, and public health emergencies.</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690412278"/>
                  </a:ext>
                </a:extLst>
              </a:tr>
              <a:tr h="659833">
                <a:tc>
                  <a:txBody>
                    <a:bodyPr/>
                    <a:lstStyle/>
                    <a:p>
                      <a:pPr fontAlgn="base"/>
                      <a:r>
                        <a:rPr lang="en-US" sz="1600" dirty="0">
                          <a:effectLst/>
                        </a:rPr>
                        <a:t>Economic Impact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Harms businesses and markets through false information affecting reputation, stock prices, and consumer </a:t>
                      </a:r>
                      <a:r>
                        <a:rPr lang="en-US" sz="1600" dirty="0" err="1">
                          <a:effectLst/>
                        </a:rPr>
                        <a:t>behavio</a:t>
                      </a:r>
                      <a:r>
                        <a:rPr lang="hr-HR" sz="1600" dirty="0">
                          <a:effectLst/>
                        </a:rPr>
                        <a:t>u</a:t>
                      </a:r>
                      <a:r>
                        <a:rPr lang="en-US" sz="1600" dirty="0">
                          <a:effectLst/>
                        </a:rPr>
                        <a:t>r.</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478185569"/>
                  </a:ext>
                </a:extLst>
              </a:tr>
              <a:tr h="659833">
                <a:tc>
                  <a:txBody>
                    <a:bodyPr/>
                    <a:lstStyle/>
                    <a:p>
                      <a:pPr fontAlgn="base"/>
                      <a:r>
                        <a:rPr lang="en-US" sz="1600" dirty="0">
                          <a:effectLst/>
                        </a:rPr>
                        <a:t>Personal and Social Consequences</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Damages individual reputations, spreads false accusations, and contributes to psychological distress and social cohesion erosion.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865002019"/>
                  </a:ext>
                </a:extLst>
              </a:tr>
              <a:tr h="659833">
                <a:tc>
                  <a:txBody>
                    <a:bodyPr/>
                    <a:lstStyle/>
                    <a:p>
                      <a:pPr fontAlgn="base"/>
                      <a:r>
                        <a:rPr lang="en-US" sz="1600" dirty="0">
                          <a:effectLst/>
                        </a:rPr>
                        <a:t>Misallocation of Resources</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Wastes resources on debunking false claims, investigating fake news sources, and implementing measures to counter disinformation.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559767708"/>
                  </a:ext>
                </a:extLst>
              </a:tr>
              <a:tr h="659833">
                <a:tc>
                  <a:txBody>
                    <a:bodyPr/>
                    <a:lstStyle/>
                    <a:p>
                      <a:pPr fontAlgn="base"/>
                      <a:r>
                        <a:rPr lang="en-US" sz="1600" dirty="0">
                          <a:effectLst/>
                        </a:rPr>
                        <a:t>Threats to Democracy</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Undermines democratic processes by manipulating information and potentially influencing election outcomes.</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649315775"/>
                  </a:ext>
                </a:extLst>
              </a:tr>
            </a:tbl>
          </a:graphicData>
        </a:graphic>
      </p:graphicFrame>
    </p:spTree>
    <p:extLst>
      <p:ext uri="{BB962C8B-B14F-4D97-AF65-F5344CB8AC3E}">
        <p14:creationId xmlns:p14="http://schemas.microsoft.com/office/powerpoint/2010/main" val="68898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572453"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1.7</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Example</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of</a:t>
            </a:r>
            <a:r>
              <a:rPr lang="hr-HR"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Capitol</a:t>
            </a:r>
            <a:r>
              <a:rPr lang="hr-HR" sz="4800" b="1" dirty="0">
                <a:solidFill>
                  <a:schemeClr val="tx1"/>
                </a:solidFill>
                <a:ea typeface="Helvetica Neue"/>
                <a:cs typeface="Helvetica Neue"/>
                <a:sym typeface="Helvetica Neue"/>
              </a:rPr>
              <a:t> Hill </a:t>
            </a:r>
            <a:r>
              <a:rPr lang="hr-HR" sz="4800" b="1" dirty="0" err="1">
                <a:solidFill>
                  <a:schemeClr val="tx1"/>
                </a:solidFill>
                <a:ea typeface="Helvetica Neue"/>
                <a:cs typeface="Helvetica Neue"/>
                <a:sym typeface="Helvetica Neue"/>
              </a:rPr>
              <a:t>siege</a:t>
            </a:r>
            <a:endParaRPr dirty="0">
              <a:solidFill>
                <a:schemeClr val="tx1"/>
              </a:solidFill>
              <a:latin typeface="+mn-lt"/>
            </a:endParaRPr>
          </a:p>
        </p:txBody>
      </p:sp>
      <p:sp>
        <p:nvSpPr>
          <p:cNvPr id="119" name="Google Shape;119;p6"/>
          <p:cNvSpPr txBox="1"/>
          <p:nvPr/>
        </p:nvSpPr>
        <p:spPr>
          <a:xfrm>
            <a:off x="1295399" y="3390900"/>
            <a:ext cx="6947263"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Trump fans fueled US Capitol takeover</a:t>
            </a:r>
            <a:endParaRPr lang="en-US" dirty="0">
              <a:solidFill>
                <a:srgbClr val="00CCFF"/>
              </a:solidFill>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295399" y="4072712"/>
            <a:ext cx="7247709" cy="4154984"/>
          </a:xfrm>
          <a:prstGeom prst="rect">
            <a:avLst/>
          </a:prstGeom>
        </p:spPr>
        <p:txBody>
          <a:bodyPr wrap="square">
            <a:spAutoFit/>
          </a:bodyPr>
          <a:lstStyle/>
          <a:p>
            <a:r>
              <a:rPr lang="en-US" sz="2400" dirty="0"/>
              <a:t>Disinformation played a significant role in the Capitol Hill siege on January 6, 2021. False election claims, conspiracy theories, and misattributions to </a:t>
            </a:r>
            <a:r>
              <a:rPr lang="en-US" sz="2400" dirty="0" err="1"/>
              <a:t>Antifa</a:t>
            </a:r>
            <a:r>
              <a:rPr lang="en-US" sz="2400" dirty="0"/>
              <a:t> and BLM fueled the belief that the election was stolen, radicalizing individuals. Extremist views were amplified, leading to the organization and coordination of the attack. Dissemination of false narratives downplayed the violent intent. The incident underscored the dangerous consequences of disinformation, highlighting its ability to incite real-world harm and undermine democratic processes.</a:t>
            </a:r>
            <a:endParaRPr lang="en-US" sz="40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5628" y="3137799"/>
            <a:ext cx="6618757" cy="4408092"/>
          </a:xfrm>
          <a:prstGeom prst="rect">
            <a:avLst/>
          </a:prstGeom>
        </p:spPr>
      </p:pic>
      <p:sp>
        <p:nvSpPr>
          <p:cNvPr id="8" name="Rectangle 7"/>
          <p:cNvSpPr/>
          <p:nvPr/>
        </p:nvSpPr>
        <p:spPr>
          <a:xfrm>
            <a:off x="9965628" y="7565435"/>
            <a:ext cx="7185903" cy="523220"/>
          </a:xfrm>
          <a:prstGeom prst="rect">
            <a:avLst/>
          </a:prstGeom>
        </p:spPr>
        <p:txBody>
          <a:bodyPr wrap="square">
            <a:spAutoFit/>
          </a:bodyPr>
          <a:lstStyle/>
          <a:p>
            <a:r>
              <a:rPr lang="hr-HR" dirty="0" err="1"/>
              <a:t>Source</a:t>
            </a:r>
            <a:r>
              <a:rPr lang="hr-HR" dirty="0"/>
              <a:t>: </a:t>
            </a:r>
            <a:r>
              <a:rPr lang="en-US" dirty="0"/>
              <a:t>https://apnews.com/article/us-capitol-trump-supporters-1806ea8dc15a2c04f2a68acd6b55cace</a:t>
            </a:r>
          </a:p>
        </p:txBody>
      </p:sp>
    </p:spTree>
    <p:extLst>
      <p:ext uri="{BB962C8B-B14F-4D97-AF65-F5344CB8AC3E}">
        <p14:creationId xmlns:p14="http://schemas.microsoft.com/office/powerpoint/2010/main" val="335392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1.8. </a:t>
            </a:r>
            <a:r>
              <a:rPr lang="en-US" sz="4800" b="1" dirty="0">
                <a:solidFill>
                  <a:schemeClr val="tx1"/>
                </a:solidFill>
                <a:latin typeface="+mn-lt"/>
                <a:ea typeface="Helvetica Neue"/>
                <a:cs typeface="Helvetica Neue"/>
                <a:sym typeface="Helvetica Neue"/>
              </a:rPr>
              <a:t>The role of social media </a:t>
            </a:r>
            <a:endParaRPr dirty="0">
              <a:solidFill>
                <a:schemeClr val="tx1"/>
              </a:solidFill>
              <a:latin typeface="+mn-lt"/>
            </a:endParaRPr>
          </a:p>
        </p:txBody>
      </p:sp>
      <p:sp>
        <p:nvSpPr>
          <p:cNvPr id="120" name="Google Shape;120;p6"/>
          <p:cNvSpPr txBox="1"/>
          <p:nvPr/>
        </p:nvSpPr>
        <p:spPr>
          <a:xfrm>
            <a:off x="1295401" y="3629884"/>
            <a:ext cx="7132982" cy="3785611"/>
          </a:xfrm>
          <a:prstGeom prst="rect">
            <a:avLst/>
          </a:prstGeom>
          <a:noFill/>
          <a:ln>
            <a:noFill/>
          </a:ln>
        </p:spPr>
        <p:txBody>
          <a:bodyPr spcFirstLastPara="1" wrap="square" lIns="91425" tIns="45700" rIns="91425" bIns="45700" anchor="t" anchorCtr="0">
            <a:spAutoFit/>
          </a:bodyPr>
          <a:lstStyle/>
          <a:p>
            <a:pPr lvl="0"/>
            <a:r>
              <a:rPr lang="en-US" sz="2400" b="1" dirty="0"/>
              <a:t>Social media </a:t>
            </a:r>
            <a:r>
              <a:rPr lang="en-US" sz="2400" dirty="0"/>
              <a:t>plays a significant role in the sharing of disinformation. Its ease of use and wide reach make it a breeding ground for the rapid spread of false or misleading information. Social media platforms amplify and disseminate misinformation through user-generated content, fake accounts, and algorithmic biases. The viral nature of sharing on social media can quickly amplify disinformation, leading to the erosion of trust, polarization of opinions, and potential real-world consequences. </a:t>
            </a:r>
            <a:endParaRPr sz="240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926715567"/>
              </p:ext>
            </p:extLst>
          </p:nvPr>
        </p:nvGraphicFramePr>
        <p:xfrm>
          <a:off x="10185165" y="2266208"/>
          <a:ext cx="6048747" cy="7062705"/>
        </p:xfrm>
        <a:graphic>
          <a:graphicData uri="http://schemas.openxmlformats.org/drawingml/2006/table">
            <a:tbl>
              <a:tblPr/>
              <a:tblGrid>
                <a:gridCol w="1275818">
                  <a:extLst>
                    <a:ext uri="{9D8B030D-6E8A-4147-A177-3AD203B41FA5}">
                      <a16:colId xmlns:a16="http://schemas.microsoft.com/office/drawing/2014/main" val="3418769370"/>
                    </a:ext>
                  </a:extLst>
                </a:gridCol>
                <a:gridCol w="2722506">
                  <a:extLst>
                    <a:ext uri="{9D8B030D-6E8A-4147-A177-3AD203B41FA5}">
                      <a16:colId xmlns:a16="http://schemas.microsoft.com/office/drawing/2014/main" val="1378741876"/>
                    </a:ext>
                  </a:extLst>
                </a:gridCol>
                <a:gridCol w="2050423">
                  <a:extLst>
                    <a:ext uri="{9D8B030D-6E8A-4147-A177-3AD203B41FA5}">
                      <a16:colId xmlns:a16="http://schemas.microsoft.com/office/drawing/2014/main" val="296403501"/>
                    </a:ext>
                  </a:extLst>
                </a:gridCol>
              </a:tblGrid>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Country </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hr-HR" sz="1200" b="0" i="0" u="none" strike="noStrike" dirty="0">
                          <a:solidFill>
                            <a:srgbClr val="000000"/>
                          </a:solidFill>
                          <a:effectLst/>
                          <a:latin typeface="Arial" panose="020B0604020202020204" pitchFamily="34" charset="0"/>
                        </a:rPr>
                        <a:t>Facebook</a:t>
                      </a:r>
                      <a:r>
                        <a:rPr lang="en-US" sz="1200" b="0" i="0" u="none" strike="noStrike" dirty="0">
                          <a:solidFill>
                            <a:srgbClr val="000000"/>
                          </a:solidFill>
                          <a:effectLst/>
                          <a:latin typeface="Arial" panose="020B0604020202020204" pitchFamily="34" charset="0"/>
                        </a:rPr>
                        <a:t>* </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Instagram*</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31848147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Austria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660.000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46.000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473213172"/>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Belgium</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990.000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66.000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47386411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Bulgaria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510.000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18.000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30244339"/>
                  </a:ext>
                </a:extLst>
              </a:tr>
              <a:tr h="211338">
                <a:tc>
                  <a:txBody>
                    <a:bodyPr/>
                    <a:lstStyle/>
                    <a:p>
                      <a:pPr rtl="0" fontAlgn="b">
                        <a:spcBef>
                          <a:spcPts val="0"/>
                        </a:spcBef>
                        <a:spcAft>
                          <a:spcPts val="0"/>
                        </a:spcAft>
                      </a:pPr>
                      <a:r>
                        <a:rPr lang="en-US" sz="1200" b="0" i="0" u="none" strike="noStrike">
                          <a:solidFill>
                            <a:schemeClr val="bg2"/>
                          </a:solidFill>
                          <a:effectLst/>
                          <a:latin typeface="Arial" panose="020B0604020202020204" pitchFamily="34" charset="0"/>
                        </a:rPr>
                        <a:t>Croatia</a:t>
                      </a:r>
                      <a:endParaRPr lang="en-US" sz="140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chemeClr val="bg2"/>
                          </a:solidFill>
                          <a:effectLst/>
                          <a:latin typeface="Arial" panose="020B0604020202020204" pitchFamily="34" charset="0"/>
                        </a:rPr>
                        <a:t>Over 410.000</a:t>
                      </a:r>
                      <a:endParaRPr lang="en-US" sz="140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chemeClr val="bg2"/>
                          </a:solidFill>
                          <a:effectLst/>
                          <a:latin typeface="Arial" panose="020B0604020202020204" pitchFamily="34" charset="0"/>
                        </a:rPr>
                        <a:t>Over 21.000</a:t>
                      </a:r>
                      <a:endParaRPr lang="en-US" sz="1400" dirty="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804276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Cyprus</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189.000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02678275"/>
                  </a:ext>
                </a:extLst>
              </a:tr>
              <a:tr h="373645">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Czech Republic</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600.000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626249108"/>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Denmark</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33.000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380439575"/>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Estonia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77.000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9.900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20170463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Finland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49329417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France</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150.000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699881251"/>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Germany</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3.700.000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91394030"/>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Greece</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Over 860.000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1575277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Hungary</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450.000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Over 21.000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585083078"/>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Ireland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580.000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11994361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Italy</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170.000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9235722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Latvia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80643511"/>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Lithuania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19860759"/>
                  </a:ext>
                </a:extLst>
              </a:tr>
              <a:tr h="32968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Luxembourg</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97.000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5044732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Malta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81.000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9.200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99318055"/>
                  </a:ext>
                </a:extLst>
              </a:tr>
              <a:tr h="32968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Netherlands</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104.000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839393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Poland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1.700.000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52.000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050701826"/>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Portugal</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1.600.000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240.000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0801609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Romania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1.100.000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34.000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447603886"/>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Slovakia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360.000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1491485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Slovenia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220.000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139658200"/>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Spain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3.500.000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950498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Sweden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620.000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69.000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96258331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Total EU</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28.000.000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Over 1.700.000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844149998"/>
                  </a:ext>
                </a:extLst>
              </a:tr>
            </a:tbl>
          </a:graphicData>
        </a:graphic>
      </p:graphicFrame>
      <p:sp>
        <p:nvSpPr>
          <p:cNvPr id="3" name="Rectangle 1"/>
          <p:cNvSpPr>
            <a:spLocks noChangeArrowheads="1"/>
          </p:cNvSpPr>
          <p:nvPr/>
        </p:nvSpPr>
        <p:spPr bwMode="auto">
          <a:xfrm>
            <a:off x="5953125" y="26638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6467391" y="2436793"/>
            <a:ext cx="1530100" cy="2893100"/>
          </a:xfrm>
          <a:prstGeom prst="rect">
            <a:avLst/>
          </a:prstGeom>
        </p:spPr>
        <p:txBody>
          <a:bodyPr wrap="square">
            <a:spAutoFit/>
          </a:bodyPr>
          <a:lstStyle/>
          <a:p>
            <a:r>
              <a:rPr lang="en-US" dirty="0"/>
              <a:t>From October 1 to December 31, 2022, the number of different posts on Facebook that received </a:t>
            </a:r>
            <a:r>
              <a:rPr lang="hr-HR" dirty="0" err="1"/>
              <a:t>disinformation</a:t>
            </a:r>
            <a:r>
              <a:rPr lang="en-US" dirty="0"/>
              <a:t> labels after being assessed for falsehood by </a:t>
            </a:r>
            <a:r>
              <a:rPr lang="hr-HR" dirty="0" err="1"/>
              <a:t>fact-checking</a:t>
            </a:r>
            <a:r>
              <a:rPr lang="hr-HR" dirty="0"/>
              <a:t> </a:t>
            </a:r>
            <a:r>
              <a:rPr lang="hr-HR" dirty="0" err="1"/>
              <a:t>organizations</a:t>
            </a:r>
            <a:r>
              <a:rPr lang="hr-HR" dirty="0"/>
              <a:t>.</a:t>
            </a:r>
            <a:endParaRPr lang="en-US" dirty="0"/>
          </a:p>
        </p:txBody>
      </p:sp>
      <p:sp>
        <p:nvSpPr>
          <p:cNvPr id="5" name="Rectangle 4"/>
          <p:cNvSpPr/>
          <p:nvPr/>
        </p:nvSpPr>
        <p:spPr>
          <a:xfrm>
            <a:off x="16467391" y="5373914"/>
            <a:ext cx="1171252" cy="738664"/>
          </a:xfrm>
          <a:prstGeom prst="rect">
            <a:avLst/>
          </a:prstGeom>
        </p:spPr>
        <p:txBody>
          <a:bodyPr wrap="square">
            <a:spAutoFit/>
          </a:bodyPr>
          <a:lstStyle/>
          <a:p>
            <a:r>
              <a:rPr lang="en-US" dirty="0"/>
              <a:t>Source: https://disinfocode.eu</a:t>
            </a:r>
          </a:p>
        </p:txBody>
      </p:sp>
    </p:spTree>
    <p:extLst>
      <p:ext uri="{BB962C8B-B14F-4D97-AF65-F5344CB8AC3E}">
        <p14:creationId xmlns:p14="http://schemas.microsoft.com/office/powerpoint/2010/main" val="364857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1.8.1. </a:t>
            </a:r>
            <a:r>
              <a:rPr lang="en-US" sz="4800" b="1" dirty="0">
                <a:solidFill>
                  <a:schemeClr val="tx1"/>
                </a:solidFill>
                <a:latin typeface="+mn-lt"/>
                <a:ea typeface="Helvetica Neue"/>
                <a:cs typeface="Helvetica Neue"/>
                <a:sym typeface="Helvetica Neue"/>
              </a:rPr>
              <a:t>The </a:t>
            </a:r>
            <a:r>
              <a:rPr lang="hr-HR" sz="4800" b="1" dirty="0" err="1">
                <a:solidFill>
                  <a:schemeClr val="tx1"/>
                </a:solidFill>
                <a:latin typeface="+mn-lt"/>
                <a:ea typeface="Helvetica Neue"/>
                <a:cs typeface="Helvetica Neue"/>
                <a:sym typeface="Helvetica Neue"/>
              </a:rPr>
              <a:t>trumpet</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of</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amplification</a:t>
            </a:r>
            <a:endParaRPr dirty="0">
              <a:solidFill>
                <a:schemeClr val="tx1"/>
              </a:solidFill>
              <a:latin typeface="+mn-lt"/>
            </a:endParaRPr>
          </a:p>
        </p:txBody>
      </p:sp>
      <p:sp>
        <p:nvSpPr>
          <p:cNvPr id="120" name="Google Shape;120;p6"/>
          <p:cNvSpPr txBox="1"/>
          <p:nvPr/>
        </p:nvSpPr>
        <p:spPr>
          <a:xfrm>
            <a:off x="1295401" y="3629884"/>
            <a:ext cx="7132982" cy="3416279"/>
          </a:xfrm>
          <a:prstGeom prst="rect">
            <a:avLst/>
          </a:prstGeom>
          <a:noFill/>
          <a:ln>
            <a:noFill/>
          </a:ln>
        </p:spPr>
        <p:txBody>
          <a:bodyPr spcFirstLastPara="1" wrap="square" lIns="91425" tIns="45700" rIns="91425" bIns="45700" anchor="t" anchorCtr="0">
            <a:spAutoFit/>
          </a:bodyPr>
          <a:lstStyle/>
          <a:p>
            <a:pPr lvl="0"/>
            <a:r>
              <a:rPr lang="en-US" sz="2400" dirty="0"/>
              <a:t>The diagram illustrates the path disinformation often takes, starting from anonymous web platforms, moving through closed groups, conspiracy communities, and eventually reaching open social networks and professional media. Disinformation agents aim to amplify their message, and unfortunately, they often succeed when false information is embedded in</a:t>
            </a:r>
            <a:r>
              <a:rPr lang="hr-HR" sz="2400" dirty="0"/>
              <a:t> </a:t>
            </a:r>
            <a:r>
              <a:rPr lang="hr-HR" sz="2400" dirty="0" err="1"/>
              <a:t>news</a:t>
            </a:r>
            <a:r>
              <a:rPr lang="en-US" sz="2400" dirty="0"/>
              <a:t> articles. </a:t>
            </a:r>
            <a:endParaRPr sz="2400" dirty="0">
              <a:latin typeface="+mn-lt"/>
            </a:endParaRPr>
          </a:p>
        </p:txBody>
      </p:sp>
      <p:sp>
        <p:nvSpPr>
          <p:cNvPr id="3" name="Rectangle 1"/>
          <p:cNvSpPr>
            <a:spLocks noChangeArrowheads="1"/>
          </p:cNvSpPr>
          <p:nvPr/>
        </p:nvSpPr>
        <p:spPr bwMode="auto">
          <a:xfrm>
            <a:off x="5953125" y="26638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290" name="Picture 2" descr="https://lh6.googleusercontent.com/XUvHmBKc522ZuzR6NroQyBPsbEmIOlJbJsoEOr8kMn3ymySYbZUcwLL6s8JuYq3F5fz0EVQdC0bTq8Pqezo1Wwdc-UhOf0cdTjx-7pPFrgfhsI8YScmbak9_d3rWv5QMBjv2bG6STwRD93caxTaLHyM75rn4_1Hze9em2bOEXMljxTY7LhYP3OmJBlBIhwut13Y=s204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7935" y="3947936"/>
            <a:ext cx="7559834" cy="42419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05852" y="8597735"/>
            <a:ext cx="7471917" cy="307777"/>
          </a:xfrm>
          <a:prstGeom prst="rect">
            <a:avLst/>
          </a:prstGeom>
        </p:spPr>
        <p:txBody>
          <a:bodyPr wrap="none">
            <a:spAutoFit/>
          </a:bodyPr>
          <a:lstStyle/>
          <a:p>
            <a:r>
              <a:rPr lang="hr-HR" dirty="0" err="1"/>
              <a:t>Source</a:t>
            </a:r>
            <a:r>
              <a:rPr lang="hr-HR" dirty="0"/>
              <a:t>: </a:t>
            </a:r>
            <a:r>
              <a:rPr lang="en-US" dirty="0"/>
              <a:t>https://firstdraftnews.org/articles/5-lessons-for-reporting-in-an-age-of-disinformation/</a:t>
            </a:r>
          </a:p>
        </p:txBody>
      </p:sp>
    </p:spTree>
    <p:extLst>
      <p:ext uri="{BB962C8B-B14F-4D97-AF65-F5344CB8AC3E}">
        <p14:creationId xmlns:p14="http://schemas.microsoft.com/office/powerpoint/2010/main" val="341125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 </a:t>
            </a:r>
            <a:r>
              <a:rPr lang="en-US" sz="4800" b="1" dirty="0">
                <a:solidFill>
                  <a:schemeClr val="tx1"/>
                </a:solidFill>
                <a:latin typeface="+mn-lt"/>
                <a:ea typeface="Helvetica Neue"/>
                <a:cs typeface="Helvetica Neue"/>
                <a:sym typeface="Helvetica Neue"/>
              </a:rPr>
              <a:t>The fact-checking organizations</a:t>
            </a:r>
            <a:endParaRPr dirty="0">
              <a:solidFill>
                <a:schemeClr val="tx1"/>
              </a:solidFill>
              <a:latin typeface="+mn-lt"/>
            </a:endParaRPr>
          </a:p>
        </p:txBody>
      </p:sp>
      <p:sp>
        <p:nvSpPr>
          <p:cNvPr id="120" name="Google Shape;120;p6"/>
          <p:cNvSpPr txBox="1"/>
          <p:nvPr/>
        </p:nvSpPr>
        <p:spPr>
          <a:xfrm>
            <a:off x="1332000" y="3397763"/>
            <a:ext cx="14393091" cy="4001055"/>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mn-lt"/>
                <a:ea typeface="Helvetica Neue"/>
                <a:cs typeface="Helvetica Neue"/>
                <a:sym typeface="Helvetica Neue"/>
              </a:rPr>
              <a:t>Fact-checking organizations are independent entities dedicated to assessing the accuracy and veracity of claims made in public discourse, particularly in the media and online platforms. They employ journalists, researchers, and subject matter experts to investigate claims, analyze evidence, and provide objective evaluations. Fact-checkers utilize various methods, such as sourcing reliable information, conducting interviews, and analyzing data, to determine the validity of statements. Some well-known fact-checking organizations include </a:t>
            </a:r>
            <a:r>
              <a:rPr lang="en-US" sz="2400" dirty="0" err="1">
                <a:solidFill>
                  <a:schemeClr val="dk1"/>
                </a:solidFill>
                <a:latin typeface="+mn-lt"/>
                <a:ea typeface="Helvetica Neue"/>
                <a:cs typeface="Helvetica Neue"/>
                <a:sym typeface="Helvetica Neue"/>
              </a:rPr>
              <a:t>PolitiFact</a:t>
            </a:r>
            <a:r>
              <a:rPr lang="en-US" sz="2400" dirty="0">
                <a:solidFill>
                  <a:schemeClr val="dk1"/>
                </a:solidFill>
                <a:latin typeface="+mn-lt"/>
                <a:ea typeface="Helvetica Neue"/>
                <a:cs typeface="Helvetica Neue"/>
                <a:sym typeface="Helvetica Neue"/>
              </a:rPr>
              <a:t>, Snopes, FactCheck.org, AFP Fact Check, Full Fact, and The Washington Post's Fact Checker. These organizations play a crucial role in promoting truth and combating the spread of misinformation.</a:t>
            </a:r>
            <a:endParaRPr lang="hr-HR" sz="2400" dirty="0">
              <a:solidFill>
                <a:schemeClr val="dk1"/>
              </a:solidFill>
              <a:latin typeface="+mn-lt"/>
              <a:ea typeface="Helvetica Neue"/>
              <a:cs typeface="Helvetica Neue"/>
              <a:sym typeface="Helvetica Neue"/>
            </a:endParaRPr>
          </a:p>
          <a:p>
            <a:pPr lvl="0"/>
            <a:endParaRPr lang="hr-HR" sz="2400" dirty="0">
              <a:solidFill>
                <a:schemeClr val="dk1"/>
              </a:solidFill>
              <a:latin typeface="+mn-lt"/>
              <a:sym typeface="Helvetica Neue"/>
            </a:endParaRPr>
          </a:p>
          <a:p>
            <a:pPr lvl="0"/>
            <a:r>
              <a:rPr lang="hr-HR" sz="2400" dirty="0" err="1">
                <a:latin typeface="+mn-lt"/>
              </a:rPr>
              <a:t>The</a:t>
            </a:r>
            <a:r>
              <a:rPr lang="hr-HR" sz="2400" dirty="0">
                <a:latin typeface="+mn-lt"/>
              </a:rPr>
              <a:t> list </a:t>
            </a:r>
            <a:r>
              <a:rPr lang="hr-HR" sz="2400" dirty="0" err="1">
                <a:latin typeface="+mn-lt"/>
              </a:rPr>
              <a:t>of</a:t>
            </a:r>
            <a:r>
              <a:rPr lang="hr-HR" sz="2400" dirty="0">
                <a:latin typeface="+mn-lt"/>
              </a:rPr>
              <a:t> </a:t>
            </a:r>
            <a:r>
              <a:rPr lang="hr-HR" sz="2400" dirty="0" err="1">
                <a:latin typeface="+mn-lt"/>
              </a:rPr>
              <a:t>fact-checking</a:t>
            </a:r>
            <a:r>
              <a:rPr lang="hr-HR" sz="2400" dirty="0">
                <a:latin typeface="+mn-lt"/>
              </a:rPr>
              <a:t> </a:t>
            </a:r>
            <a:r>
              <a:rPr lang="hr-HR" sz="2400" dirty="0" err="1">
                <a:latin typeface="+mn-lt"/>
              </a:rPr>
              <a:t>organisations</a:t>
            </a:r>
            <a:r>
              <a:rPr lang="hr-HR" sz="2400" dirty="0">
                <a:latin typeface="+mn-lt"/>
              </a:rPr>
              <a:t> </a:t>
            </a:r>
            <a:r>
              <a:rPr lang="hr-HR" sz="2400" dirty="0">
                <a:latin typeface="+mn-lt"/>
                <a:hlinkClick r:id="rId3"/>
              </a:rPr>
              <a:t>https://en.wikipedia.org/wiki/List_of_fact-checking_websites</a:t>
            </a:r>
            <a:endParaRPr lang="hr-HR" sz="2400" dirty="0">
              <a:latin typeface="+mn-lt"/>
            </a:endParaRPr>
          </a:p>
          <a:p>
            <a:pPr lvl="0"/>
            <a:endParaRPr dirty="0">
              <a:latin typeface="+mn-lt"/>
            </a:endParaRPr>
          </a:p>
        </p:txBody>
      </p:sp>
    </p:spTree>
    <p:extLst>
      <p:ext uri="{BB962C8B-B14F-4D97-AF65-F5344CB8AC3E}">
        <p14:creationId xmlns:p14="http://schemas.microsoft.com/office/powerpoint/2010/main" val="933776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285337"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1.9.1. </a:t>
            </a:r>
            <a:r>
              <a:rPr lang="en-US" sz="4800" b="1" dirty="0">
                <a:solidFill>
                  <a:schemeClr val="tx1"/>
                </a:solidFill>
                <a:latin typeface="+mn-lt"/>
                <a:ea typeface="Helvetica Neue"/>
                <a:cs typeface="Helvetica Neue"/>
                <a:sym typeface="Helvetica Neue"/>
              </a:rPr>
              <a:t>International Fact-Checking Network</a:t>
            </a:r>
            <a:endParaRPr dirty="0">
              <a:solidFill>
                <a:schemeClr val="tx1"/>
              </a:solidFill>
              <a:latin typeface="+mn-lt"/>
            </a:endParaRPr>
          </a:p>
        </p:txBody>
      </p:sp>
      <p:sp>
        <p:nvSpPr>
          <p:cNvPr id="120" name="Google Shape;120;p6"/>
          <p:cNvSpPr txBox="1"/>
          <p:nvPr/>
        </p:nvSpPr>
        <p:spPr>
          <a:xfrm>
            <a:off x="1332000" y="3397763"/>
            <a:ext cx="8713337" cy="4524275"/>
          </a:xfrm>
          <a:prstGeom prst="rect">
            <a:avLst/>
          </a:prstGeom>
          <a:noFill/>
          <a:ln>
            <a:noFill/>
          </a:ln>
        </p:spPr>
        <p:txBody>
          <a:bodyPr spcFirstLastPara="1" wrap="square" lIns="91425" tIns="45700" rIns="91425" bIns="45700" anchor="t" anchorCtr="0">
            <a:spAutoFit/>
          </a:bodyPr>
          <a:lstStyle/>
          <a:p>
            <a:pPr lvl="0"/>
            <a:r>
              <a:rPr lang="en-US" sz="2400" dirty="0"/>
              <a:t>The </a:t>
            </a:r>
            <a:r>
              <a:rPr lang="en-US" sz="2400" b="1" dirty="0"/>
              <a:t>International Fact-Checking Network (IFCN)</a:t>
            </a:r>
            <a:r>
              <a:rPr lang="en-US" sz="2400" dirty="0"/>
              <a:t> is a vital global organization that promotes accuracy and accountability in journalism. It sets standards for fact-checking organizations, offers training and resources, and facilitates the sharing of best practices. The IFCN also certifies fact-checkers through the transparent process of the IFCN Code of Principles. In parallel, the </a:t>
            </a:r>
            <a:r>
              <a:rPr lang="en-US" sz="2400" b="1" dirty="0"/>
              <a:t>European Fact-Checking Standards Network Project</a:t>
            </a:r>
            <a:r>
              <a:rPr lang="en-US" sz="2400" dirty="0"/>
              <a:t>, an EU initiative, brings independent fact-checking organizations together to define standards of independence, transparency, and journalistic quality in combating disinformation. These combined efforts enhance information quality and foster public trust in the media.</a:t>
            </a:r>
            <a:endParaRPr sz="2400" dirty="0">
              <a:latin typeface="+mn-lt"/>
            </a:endParaRPr>
          </a:p>
        </p:txBody>
      </p:sp>
      <p:pic>
        <p:nvPicPr>
          <p:cNvPr id="2" name="Picture 1"/>
          <p:cNvPicPr>
            <a:picLocks noChangeAspect="1"/>
          </p:cNvPicPr>
          <p:nvPr/>
        </p:nvPicPr>
        <p:blipFill>
          <a:blip r:embed="rId3"/>
          <a:stretch>
            <a:fillRect/>
          </a:stretch>
        </p:blipFill>
        <p:spPr>
          <a:xfrm>
            <a:off x="12610556" y="6015853"/>
            <a:ext cx="3543300" cy="2200275"/>
          </a:xfrm>
          <a:prstGeom prst="rect">
            <a:avLst/>
          </a:prstGeom>
        </p:spPr>
      </p:pic>
      <p:pic>
        <p:nvPicPr>
          <p:cNvPr id="3" name="Picture 2"/>
          <p:cNvPicPr>
            <a:picLocks noChangeAspect="1"/>
          </p:cNvPicPr>
          <p:nvPr/>
        </p:nvPicPr>
        <p:blipFill>
          <a:blip r:embed="rId4"/>
          <a:stretch>
            <a:fillRect/>
          </a:stretch>
        </p:blipFill>
        <p:spPr>
          <a:xfrm>
            <a:off x="12283984" y="3204972"/>
            <a:ext cx="3966209" cy="2277890"/>
          </a:xfrm>
          <a:prstGeom prst="rect">
            <a:avLst/>
          </a:prstGeom>
        </p:spPr>
      </p:pic>
    </p:spTree>
    <p:extLst>
      <p:ext uri="{BB962C8B-B14F-4D97-AF65-F5344CB8AC3E}">
        <p14:creationId xmlns:p14="http://schemas.microsoft.com/office/powerpoint/2010/main" val="417962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285337"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1.9.2. Meta (Facebook) </a:t>
            </a:r>
            <a:r>
              <a:rPr lang="hr-HR" sz="4800" b="1" dirty="0" err="1">
                <a:solidFill>
                  <a:schemeClr val="tx1"/>
                </a:solidFill>
                <a:latin typeface="+mn-lt"/>
                <a:ea typeface="Helvetica Neue"/>
                <a:cs typeface="Helvetica Neue"/>
                <a:sym typeface="Helvetica Neue"/>
              </a:rPr>
              <a:t>and</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fact-checkers</a:t>
            </a:r>
            <a:endParaRPr dirty="0">
              <a:solidFill>
                <a:schemeClr val="tx1"/>
              </a:solidFill>
              <a:latin typeface="+mn-lt"/>
            </a:endParaRPr>
          </a:p>
        </p:txBody>
      </p:sp>
      <p:sp>
        <p:nvSpPr>
          <p:cNvPr id="5" name="TekstniOkvir 4">
            <a:extLst>
              <a:ext uri="{FF2B5EF4-FFF2-40B4-BE49-F238E27FC236}">
                <a16:creationId xmlns:a16="http://schemas.microsoft.com/office/drawing/2014/main" id="{4DD38E85-541F-2694-D389-E13AAFCD89F4}"/>
              </a:ext>
            </a:extLst>
          </p:cNvPr>
          <p:cNvSpPr txBox="1"/>
          <p:nvPr/>
        </p:nvSpPr>
        <p:spPr>
          <a:xfrm>
            <a:off x="1331998" y="3269082"/>
            <a:ext cx="9088711" cy="4893647"/>
          </a:xfrm>
          <a:prstGeom prst="rect">
            <a:avLst/>
          </a:prstGeom>
          <a:noFill/>
        </p:spPr>
        <p:txBody>
          <a:bodyPr wrap="square">
            <a:spAutoFit/>
          </a:bodyPr>
          <a:lstStyle/>
          <a:p>
            <a:r>
              <a:rPr lang="en-US" sz="2400" dirty="0"/>
              <a:t>Meta works with certified independent fact-checkers from the International Fact-Checking Network to combat </a:t>
            </a:r>
            <a:r>
              <a:rPr lang="hr-HR" sz="2400" dirty="0"/>
              <a:t>d</a:t>
            </a:r>
            <a:r>
              <a:rPr lang="en-US" sz="2400" dirty="0" err="1"/>
              <a:t>isinformation</a:t>
            </a:r>
            <a:r>
              <a:rPr lang="en-US" sz="2400" dirty="0"/>
              <a:t>. They work independently to review and evaluate potential </a:t>
            </a:r>
            <a:r>
              <a:rPr lang="hr-HR" sz="2400" dirty="0"/>
              <a:t>d</a:t>
            </a:r>
            <a:r>
              <a:rPr lang="en-US" sz="2400" dirty="0" err="1"/>
              <a:t>isinformation</a:t>
            </a:r>
            <a:r>
              <a:rPr lang="en-US" sz="2400" dirty="0"/>
              <a:t> on Meta's platforms. More than 90 organizations in 60 languages participate and take action against viral hoaxes and false claims. Meta and the fact checkers work together in three ways: Identifying potential </a:t>
            </a:r>
            <a:r>
              <a:rPr lang="hr-HR" sz="2400" dirty="0"/>
              <a:t>d</a:t>
            </a:r>
            <a:r>
              <a:rPr lang="en-US" sz="2400" dirty="0" err="1"/>
              <a:t>isinformation</a:t>
            </a:r>
            <a:r>
              <a:rPr lang="en-US" sz="2400" dirty="0"/>
              <a:t>, reviewing and evaluating the accuracy of content, and taking action. When content is determined to be false, its distribution is significantly restricted, warning labels are posted, and people are notified. Meta's three-part approach is to remove, reduce and inform about problematic content. Fact-checking partners adhere to IFCN's Code of Principles.</a:t>
            </a:r>
          </a:p>
        </p:txBody>
      </p:sp>
      <p:pic>
        <p:nvPicPr>
          <p:cNvPr id="6" name="Slika 5">
            <a:extLst>
              <a:ext uri="{FF2B5EF4-FFF2-40B4-BE49-F238E27FC236}">
                <a16:creationId xmlns:a16="http://schemas.microsoft.com/office/drawing/2014/main" id="{61E94B26-2EEA-738D-EDC7-0E5015795C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38294" y="3506639"/>
            <a:ext cx="6017708" cy="5206041"/>
          </a:xfrm>
          <a:prstGeom prst="rect">
            <a:avLst/>
          </a:prstGeom>
        </p:spPr>
      </p:pic>
    </p:spTree>
    <p:extLst>
      <p:ext uri="{BB962C8B-B14F-4D97-AF65-F5344CB8AC3E}">
        <p14:creationId xmlns:p14="http://schemas.microsoft.com/office/powerpoint/2010/main" val="308499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566160" y="2604875"/>
            <a:ext cx="12017829" cy="101562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dirty="0">
                <a:solidFill>
                  <a:srgbClr val="00CCFF"/>
                </a:solidFill>
                <a:latin typeface="+mn-lt"/>
                <a:ea typeface="Helvetica Neue"/>
                <a:cs typeface="Helvetica Neue"/>
                <a:sym typeface="Helvetica Neue"/>
              </a:rPr>
              <a:t>2.</a:t>
            </a:r>
            <a:r>
              <a:rPr lang="es-ES" sz="6000" b="1" dirty="0" err="1">
                <a:solidFill>
                  <a:srgbClr val="00CCFF"/>
                </a:solidFill>
                <a:latin typeface="+mn-lt"/>
                <a:ea typeface="Helvetica Neue"/>
                <a:cs typeface="Helvetica Neue"/>
                <a:sym typeface="Helvetica Neue"/>
              </a:rPr>
              <a:t>Identifying</a:t>
            </a:r>
            <a:r>
              <a:rPr lang="es-ES" sz="6000" b="1" dirty="0">
                <a:solidFill>
                  <a:srgbClr val="00CCFF"/>
                </a:solidFill>
                <a:latin typeface="+mn-lt"/>
                <a:ea typeface="Helvetica Neue"/>
                <a:cs typeface="Helvetica Neue"/>
                <a:sym typeface="Helvetica Neue"/>
              </a:rPr>
              <a:t> </a:t>
            </a:r>
            <a:r>
              <a:rPr lang="es-ES" sz="6000" b="1" dirty="0" err="1">
                <a:solidFill>
                  <a:srgbClr val="00CCFF"/>
                </a:solidFill>
                <a:latin typeface="+mn-lt"/>
                <a:ea typeface="Helvetica Neue"/>
                <a:cs typeface="Helvetica Neue"/>
                <a:sym typeface="Helvetica Neue"/>
              </a:rPr>
              <a:t>Disinformation</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0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 How to</a:t>
            </a:r>
            <a:r>
              <a:rPr lang="en-US" sz="4800" b="1" dirty="0">
                <a:latin typeface="+mn-lt"/>
              </a:rPr>
              <a:t> </a:t>
            </a:r>
            <a:r>
              <a:rPr lang="hr-HR" sz="4800" b="1" dirty="0">
                <a:latin typeface="+mn-lt"/>
              </a:rPr>
              <a:t>r</a:t>
            </a:r>
            <a:r>
              <a:rPr lang="en-US" sz="4800" b="1" dirty="0" err="1">
                <a:latin typeface="+mn-lt"/>
              </a:rPr>
              <a:t>ecognizing</a:t>
            </a:r>
            <a:r>
              <a:rPr lang="en-US" sz="4800" b="1" dirty="0">
                <a:latin typeface="+mn-lt"/>
              </a:rPr>
              <a:t> disinformation</a:t>
            </a:r>
            <a:r>
              <a:rPr lang="hr-HR" sz="4800" b="1" dirty="0">
                <a:latin typeface="+mn-lt"/>
              </a:rPr>
              <a:t>?</a:t>
            </a:r>
            <a:r>
              <a:rPr lang="hr-HR" sz="4800" b="1" dirty="0">
                <a:solidFill>
                  <a:schemeClr val="tx1"/>
                </a:solidFill>
                <a:latin typeface="+mn-lt"/>
                <a:ea typeface="Helvetica Neue"/>
                <a:cs typeface="Helvetica Neue"/>
                <a:sym typeface="Helvetica Neue"/>
              </a:rPr>
              <a:t> </a:t>
            </a:r>
            <a:endParaRPr b="1" dirty="0">
              <a:solidFill>
                <a:schemeClr val="tx1"/>
              </a:solidFill>
              <a:latin typeface="+mn-lt"/>
            </a:endParaRPr>
          </a:p>
        </p:txBody>
      </p:sp>
      <p:sp>
        <p:nvSpPr>
          <p:cNvPr id="3" name="Rectangle 2"/>
          <p:cNvSpPr/>
          <p:nvPr/>
        </p:nvSpPr>
        <p:spPr>
          <a:xfrm>
            <a:off x="1750421" y="3510477"/>
            <a:ext cx="15126789" cy="3046988"/>
          </a:xfrm>
          <a:prstGeom prst="rect">
            <a:avLst/>
          </a:prstGeom>
        </p:spPr>
        <p:txBody>
          <a:bodyPr wrap="square">
            <a:spAutoFit/>
          </a:bodyPr>
          <a:lstStyle/>
          <a:p>
            <a:r>
              <a:rPr lang="en-US" sz="2400" dirty="0"/>
              <a:t>Recognizing disinformation can be challenging, as it often appears realistic and is disseminated widely. To analyze and identify disinformation, follow these steps: </a:t>
            </a:r>
            <a:endParaRPr lang="hr-HR" sz="2400" dirty="0"/>
          </a:p>
          <a:p>
            <a:endParaRPr lang="hr-HR" sz="2400" dirty="0"/>
          </a:p>
          <a:p>
            <a:pPr marL="457200" indent="-457200">
              <a:buAutoNum type="arabicParenR"/>
            </a:pPr>
            <a:r>
              <a:rPr lang="en-US" sz="2400" dirty="0"/>
              <a:t>Check the source for credibility and check the URLs.</a:t>
            </a:r>
          </a:p>
          <a:p>
            <a:pPr marL="457200" indent="-457200">
              <a:buAutoNum type="arabicParenR"/>
            </a:pPr>
            <a:r>
              <a:rPr lang="en-US" sz="2400" dirty="0"/>
              <a:t>Look beyond the headline and watch for grammatical errors and inconsistencies.</a:t>
            </a:r>
          </a:p>
          <a:p>
            <a:pPr marL="457200" indent="-457200">
              <a:buAutoNum type="arabicParenR"/>
            </a:pPr>
            <a:r>
              <a:rPr lang="en-US" sz="2400" dirty="0"/>
              <a:t>Distinguish between satire and factual content.</a:t>
            </a:r>
          </a:p>
          <a:p>
            <a:pPr marL="457200" indent="-457200">
              <a:buAutoNum type="arabicParenR"/>
            </a:pPr>
            <a:r>
              <a:rPr lang="en-US" sz="2400" dirty="0"/>
              <a:t>Check references in the story and their credibility.</a:t>
            </a:r>
          </a:p>
          <a:p>
            <a:pPr marL="457200" indent="-457200">
              <a:buAutoNum type="arabicParenR"/>
            </a:pPr>
            <a:r>
              <a:rPr lang="en-US" sz="2400" dirty="0"/>
              <a:t>Be aware of your personal bias and look at facts objectively.</a:t>
            </a:r>
            <a:endParaRPr lang="hr-HR" sz="2400" dirty="0"/>
          </a:p>
        </p:txBody>
      </p:sp>
      <p:sp>
        <p:nvSpPr>
          <p:cNvPr id="4" name="Rectangle 3"/>
          <p:cNvSpPr/>
          <p:nvPr/>
        </p:nvSpPr>
        <p:spPr>
          <a:xfrm>
            <a:off x="12395122" y="8163886"/>
            <a:ext cx="4641014" cy="307777"/>
          </a:xfrm>
          <a:prstGeom prst="rect">
            <a:avLst/>
          </a:prstGeom>
        </p:spPr>
        <p:txBody>
          <a:bodyPr wrap="none">
            <a:spAutoFit/>
          </a:bodyPr>
          <a:lstStyle/>
          <a:p>
            <a:r>
              <a:rPr lang="hr-HR" dirty="0" err="1"/>
              <a:t>Source</a:t>
            </a:r>
            <a:r>
              <a:rPr lang="hr-HR" dirty="0"/>
              <a:t>: </a:t>
            </a:r>
            <a:r>
              <a:rPr lang="en-US" dirty="0"/>
              <a:t>https://yali.state.gov/how-to-spot-disinformation/</a:t>
            </a:r>
          </a:p>
        </p:txBody>
      </p:sp>
    </p:spTree>
    <p:extLst>
      <p:ext uri="{BB962C8B-B14F-4D97-AF65-F5344CB8AC3E}">
        <p14:creationId xmlns:p14="http://schemas.microsoft.com/office/powerpoint/2010/main" val="2049680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2.1.1. </a:t>
            </a:r>
            <a:r>
              <a:rPr lang="hr-HR" sz="4800" b="1" dirty="0" err="1">
                <a:solidFill>
                  <a:schemeClr val="tx1"/>
                </a:solidFill>
                <a:latin typeface="+mn-lt"/>
                <a:ea typeface="Helvetica Neue"/>
                <a:cs typeface="Helvetica Neue"/>
                <a:sym typeface="Helvetica Neue"/>
              </a:rPr>
              <a:t>Strange</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URLs</a:t>
            </a:r>
            <a:endParaRPr dirty="0">
              <a:solidFill>
                <a:schemeClr val="tx1"/>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719943128"/>
              </p:ext>
            </p:extLst>
          </p:nvPr>
        </p:nvGraphicFramePr>
        <p:xfrm>
          <a:off x="2455817" y="3396296"/>
          <a:ext cx="13925006" cy="5029200"/>
        </p:xfrm>
        <a:graphic>
          <a:graphicData uri="http://schemas.openxmlformats.org/drawingml/2006/table">
            <a:tbl>
              <a:tblPr/>
              <a:tblGrid>
                <a:gridCol w="3657600">
                  <a:extLst>
                    <a:ext uri="{9D8B030D-6E8A-4147-A177-3AD203B41FA5}">
                      <a16:colId xmlns:a16="http://schemas.microsoft.com/office/drawing/2014/main" val="3613334493"/>
                    </a:ext>
                  </a:extLst>
                </a:gridCol>
                <a:gridCol w="10267406">
                  <a:extLst>
                    <a:ext uri="{9D8B030D-6E8A-4147-A177-3AD203B41FA5}">
                      <a16:colId xmlns:a16="http://schemas.microsoft.com/office/drawing/2014/main" val="3527138437"/>
                    </a:ext>
                  </a:extLst>
                </a:gridCol>
              </a:tblGrid>
              <a:tr h="0">
                <a:tc>
                  <a:txBody>
                    <a:bodyPr/>
                    <a:lstStyle/>
                    <a:p>
                      <a:pPr fontAlgn="b"/>
                      <a:r>
                        <a:rPr lang="en-US" sz="2400" b="1" dirty="0">
                          <a:effectLst/>
                        </a:rPr>
                        <a:t>Strange URL</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2400" b="1">
                          <a:effectLst/>
                        </a:rPr>
                        <a:t>Example Website</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06117646"/>
                  </a:ext>
                </a:extLst>
              </a:tr>
              <a:tr h="0">
                <a:tc>
                  <a:txBody>
                    <a:bodyPr/>
                    <a:lstStyle/>
                    <a:p>
                      <a:pPr fontAlgn="base"/>
                      <a:r>
                        <a:rPr lang="en-US" sz="2400">
                          <a:effectLst/>
                        </a:rPr>
                        <a:t>abcnews.com.co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Fake news site posing as ABC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711253797"/>
                  </a:ext>
                </a:extLst>
              </a:tr>
              <a:tr h="0">
                <a:tc>
                  <a:txBody>
                    <a:bodyPr/>
                    <a:lstStyle/>
                    <a:p>
                      <a:pPr fontAlgn="base"/>
                      <a:r>
                        <a:rPr lang="en-US" sz="2400">
                          <a:effectLst/>
                        </a:rPr>
                        <a:t>cnn-trending.com</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Fake news site imitating CNN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64758131"/>
                  </a:ext>
                </a:extLst>
              </a:tr>
              <a:tr h="0">
                <a:tc>
                  <a:txBody>
                    <a:bodyPr/>
                    <a:lstStyle/>
                    <a:p>
                      <a:pPr fontAlgn="base"/>
                      <a:r>
                        <a:rPr lang="en-US" sz="2400">
                          <a:effectLst/>
                        </a:rPr>
                        <a:t>nytimes.com.co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Fake news site mimicking The New York Times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381053576"/>
                  </a:ext>
                </a:extLst>
              </a:tr>
              <a:tr h="0">
                <a:tc>
                  <a:txBody>
                    <a:bodyPr/>
                    <a:lstStyle/>
                    <a:p>
                      <a:pPr fontAlgn="base"/>
                      <a:r>
                        <a:rPr lang="en-US" sz="2400">
                          <a:effectLst/>
                        </a:rPr>
                        <a:t>bbc-news.co.uk</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Fake news site resembling BBC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271357648"/>
                  </a:ext>
                </a:extLst>
              </a:tr>
              <a:tr h="0">
                <a:tc>
                  <a:txBody>
                    <a:bodyPr/>
                    <a:lstStyle/>
                    <a:p>
                      <a:pPr fontAlgn="base"/>
                      <a:r>
                        <a:rPr lang="en-US" sz="2400">
                          <a:effectLst/>
                        </a:rPr>
                        <a:t>washingtonpost.com.co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Fake news site pretending to be The Washington Post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82144463"/>
                  </a:ext>
                </a:extLst>
              </a:tr>
              <a:tr h="0">
                <a:tc>
                  <a:txBody>
                    <a:bodyPr/>
                    <a:lstStyle/>
                    <a:p>
                      <a:pPr fontAlgn="base"/>
                      <a:r>
                        <a:rPr lang="en-US" sz="2400">
                          <a:effectLst/>
                        </a:rPr>
                        <a:t>huffingtonpost.com.co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Fake news site masquerading as The Huffington Post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250562613"/>
                  </a:ext>
                </a:extLst>
              </a:tr>
              <a:tr h="0">
                <a:tc>
                  <a:txBody>
                    <a:bodyPr/>
                    <a:lstStyle/>
                    <a:p>
                      <a:pPr fontAlgn="base"/>
                      <a:r>
                        <a:rPr lang="en-US" sz="2400">
                          <a:effectLst/>
                        </a:rPr>
                        <a:t>fox-news24.com</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Fake news site imitating Fox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924186352"/>
                  </a:ext>
                </a:extLst>
              </a:tr>
              <a:tr h="0">
                <a:tc>
                  <a:txBody>
                    <a:bodyPr/>
                    <a:lstStyle/>
                    <a:p>
                      <a:pPr fontAlgn="base"/>
                      <a:r>
                        <a:rPr lang="en-US" sz="2400">
                          <a:effectLst/>
                        </a:rPr>
                        <a:t>nbcnews.com.co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Fake news site mimicking NBC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5814159"/>
                  </a:ext>
                </a:extLst>
              </a:tr>
              <a:tr h="0">
                <a:tc>
                  <a:txBody>
                    <a:bodyPr/>
                    <a:lstStyle/>
                    <a:p>
                      <a:pPr fontAlgn="base"/>
                      <a:r>
                        <a:rPr lang="en-US" sz="2400">
                          <a:effectLst/>
                        </a:rPr>
                        <a:t>usatoday.com.co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Fake news site posing as USA Today</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29148229"/>
                  </a:ext>
                </a:extLst>
              </a:tr>
              <a:tr h="0">
                <a:tc>
                  <a:txBody>
                    <a:bodyPr/>
                    <a:lstStyle/>
                    <a:p>
                      <a:pPr fontAlgn="base"/>
                      <a:r>
                        <a:rPr lang="en-US" sz="2400">
                          <a:effectLst/>
                        </a:rPr>
                        <a:t>time-news.net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a:effectLst/>
                        </a:rPr>
                        <a:t>Fake news site resembling Time Magazine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17460177"/>
                  </a:ext>
                </a:extLst>
              </a:tr>
            </a:tbl>
          </a:graphicData>
        </a:graphic>
      </p:graphicFrame>
    </p:spTree>
    <p:extLst>
      <p:ext uri="{BB962C8B-B14F-4D97-AF65-F5344CB8AC3E}">
        <p14:creationId xmlns:p14="http://schemas.microsoft.com/office/powerpoint/2010/main" val="251209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Objectives</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2076077" y="4477313"/>
            <a:ext cx="7688784" cy="1200288"/>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mn-lt"/>
                <a:ea typeface="Helvetica Neue"/>
                <a:cs typeface="Helvetica Neue"/>
                <a:sym typeface="Helvetica Neue"/>
              </a:rPr>
              <a:t>understand disinformation, including its definition, common forms, and its impact on individuals and society.</a:t>
            </a:r>
            <a:endParaRPr dirty="0">
              <a:latin typeface="+mn-lt"/>
            </a:endParaRPr>
          </a:p>
        </p:txBody>
      </p:sp>
      <p:sp>
        <p:nvSpPr>
          <p:cNvPr id="100" name="Google Shape;100;p4"/>
          <p:cNvSpPr txBox="1"/>
          <p:nvPr/>
        </p:nvSpPr>
        <p:spPr>
          <a:xfrm>
            <a:off x="2076077" y="5659040"/>
            <a:ext cx="6918076" cy="1569620"/>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mn-lt"/>
                <a:ea typeface="Helvetica Neue"/>
                <a:cs typeface="Helvetica Neue"/>
                <a:sym typeface="Helvetica Neue"/>
              </a:rPr>
              <a:t>develop and enhance </a:t>
            </a:r>
            <a:r>
              <a:rPr lang="hr-HR" sz="2400" dirty="0" err="1">
                <a:solidFill>
                  <a:schemeClr val="dk1"/>
                </a:solidFill>
                <a:latin typeface="+mn-lt"/>
                <a:ea typeface="Helvetica Neue"/>
                <a:cs typeface="Helvetica Neue"/>
                <a:sym typeface="Helvetica Neue"/>
              </a:rPr>
              <a:t>your</a:t>
            </a:r>
            <a:r>
              <a:rPr lang="en-US" sz="2400" dirty="0">
                <a:solidFill>
                  <a:schemeClr val="dk1"/>
                </a:solidFill>
                <a:latin typeface="+mn-lt"/>
                <a:ea typeface="Helvetica Neue"/>
                <a:cs typeface="Helvetica Neue"/>
                <a:sym typeface="Helvetica Neue"/>
              </a:rPr>
              <a:t> critical thinking skills that will enable </a:t>
            </a:r>
            <a:r>
              <a:rPr lang="hr-HR" sz="2400" dirty="0" err="1">
                <a:solidFill>
                  <a:schemeClr val="dk1"/>
                </a:solidFill>
                <a:latin typeface="+mn-lt"/>
                <a:ea typeface="Helvetica Neue"/>
                <a:cs typeface="Helvetica Neue"/>
                <a:sym typeface="Helvetica Neue"/>
              </a:rPr>
              <a:t>you</a:t>
            </a:r>
            <a:r>
              <a:rPr lang="en-US" sz="2400" dirty="0">
                <a:solidFill>
                  <a:schemeClr val="dk1"/>
                </a:solidFill>
                <a:latin typeface="+mn-lt"/>
                <a:ea typeface="Helvetica Neue"/>
                <a:cs typeface="Helvetica Neue"/>
                <a:sym typeface="Helvetica Neue"/>
              </a:rPr>
              <a:t> to evaluate information critically and apply these skills to identify and assess potential disinformation.</a:t>
            </a:r>
            <a:endParaRPr dirty="0">
              <a:latin typeface="+mn-lt"/>
            </a:endParaRPr>
          </a:p>
        </p:txBody>
      </p:sp>
      <p:sp>
        <p:nvSpPr>
          <p:cNvPr id="101" name="Google Shape;101;p4"/>
          <p:cNvSpPr txBox="1"/>
          <p:nvPr/>
        </p:nvSpPr>
        <p:spPr>
          <a:xfrm>
            <a:off x="2076077" y="7228660"/>
            <a:ext cx="6709070" cy="1200288"/>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mn-lt"/>
                <a:ea typeface="Helvetica Neue"/>
                <a:cs typeface="Helvetica Neue"/>
                <a:sym typeface="Helvetica Neue"/>
              </a:rPr>
              <a:t>apply basic techniques of fact-checking to verify information before sharing it</a:t>
            </a:r>
            <a:r>
              <a:rPr lang="hr-HR" sz="2400" dirty="0">
                <a:solidFill>
                  <a:schemeClr val="dk1"/>
                </a:solidFill>
                <a:latin typeface="+mn-lt"/>
                <a:ea typeface="Helvetica Neue"/>
                <a:cs typeface="Helvetica Neue"/>
                <a:sym typeface="Helvetica Neue"/>
              </a:rPr>
              <a:t> </a:t>
            </a:r>
            <a:r>
              <a:rPr lang="hr-HR" sz="2400" dirty="0" err="1">
                <a:solidFill>
                  <a:schemeClr val="dk1"/>
                </a:solidFill>
                <a:latin typeface="+mn-lt"/>
                <a:ea typeface="Helvetica Neue"/>
                <a:cs typeface="Helvetica Neue"/>
                <a:sym typeface="Helvetica Neue"/>
              </a:rPr>
              <a:t>and</a:t>
            </a:r>
            <a:r>
              <a:rPr lang="hr-HR" sz="2400" dirty="0">
                <a:solidFill>
                  <a:schemeClr val="dk1"/>
                </a:solidFill>
                <a:latin typeface="+mn-lt"/>
                <a:ea typeface="Helvetica Neue"/>
                <a:cs typeface="Helvetica Neue"/>
                <a:sym typeface="Helvetica Neue"/>
              </a:rPr>
              <a:t> </a:t>
            </a:r>
            <a:endParaRPr lang="en-US" sz="2400" dirty="0">
              <a:solidFill>
                <a:schemeClr val="dk1"/>
              </a:solidFill>
              <a:latin typeface="+mn-lt"/>
              <a:ea typeface="Helvetica Neue"/>
              <a:cs typeface="Helvetica Neue"/>
              <a:sym typeface="Helvetica Neue"/>
            </a:endParaRPr>
          </a:p>
          <a:p>
            <a:pPr lvl="0"/>
            <a:r>
              <a:rPr lang="en-US" sz="2400" dirty="0">
                <a:solidFill>
                  <a:schemeClr val="dk1"/>
                </a:solidFill>
                <a:latin typeface="+mn-lt"/>
                <a:ea typeface="Helvetica Neue"/>
                <a:cs typeface="Helvetica Neue"/>
                <a:sym typeface="Helvetica Neue"/>
              </a:rPr>
              <a:t>understand responsible online behavior.</a:t>
            </a: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a:solidFill>
                  <a:schemeClr val="dk1"/>
                </a:solidFill>
                <a:latin typeface="+mn-lt"/>
                <a:ea typeface="Helvetica Neue"/>
                <a:cs typeface="Helvetica Neue"/>
                <a:sym typeface="Helvetica Neue"/>
              </a:rPr>
              <a:t>At </a:t>
            </a:r>
            <a:r>
              <a:rPr lang="es-ES" sz="2400" dirty="0" err="1">
                <a:solidFill>
                  <a:schemeClr val="dk1"/>
                </a:solidFill>
                <a:latin typeface="+mn-lt"/>
                <a:ea typeface="Helvetica Neue"/>
                <a:cs typeface="Helvetica Neue"/>
                <a:sym typeface="Helvetica Neue"/>
              </a:rPr>
              <a:t>the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end</a:t>
            </a:r>
            <a:r>
              <a:rPr lang="es-ES" sz="2400" dirty="0">
                <a:solidFill>
                  <a:schemeClr val="dk1"/>
                </a:solidFill>
                <a:latin typeface="+mn-lt"/>
                <a:ea typeface="Helvetica Neue"/>
                <a:cs typeface="Helvetica Neue"/>
                <a:sym typeface="Helvetica Neue"/>
              </a:rPr>
              <a:t> of </a:t>
            </a:r>
            <a:r>
              <a:rPr lang="es-ES" sz="2400" dirty="0" err="1">
                <a:solidFill>
                  <a:schemeClr val="dk1"/>
                </a:solidFill>
                <a:latin typeface="+mn-lt"/>
                <a:ea typeface="Helvetica Neue"/>
                <a:cs typeface="Helvetica Neue"/>
                <a:sym typeface="Helvetica Neue"/>
              </a:rPr>
              <a:t>this</a:t>
            </a:r>
            <a:r>
              <a:rPr lang="es-ES" sz="2400" dirty="0">
                <a:solidFill>
                  <a:schemeClr val="dk1"/>
                </a:solidFill>
                <a:latin typeface="+mn-lt"/>
                <a:ea typeface="Helvetica Neue"/>
                <a:cs typeface="Helvetica Neue"/>
                <a:sym typeface="Helvetica Neue"/>
              </a:rPr>
              <a:t> module </a:t>
            </a:r>
            <a:r>
              <a:rPr lang="es-ES" sz="2400" dirty="0" err="1">
                <a:solidFill>
                  <a:schemeClr val="dk1"/>
                </a:solidFill>
                <a:latin typeface="+mn-lt"/>
                <a:ea typeface="Helvetica Neue"/>
                <a:cs typeface="Helvetica Neue"/>
                <a:sym typeface="Helvetica Neue"/>
              </a:rPr>
              <a:t>you</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will</a:t>
            </a:r>
            <a:r>
              <a:rPr lang="es-ES" sz="2400" dirty="0">
                <a:solidFill>
                  <a:schemeClr val="dk1"/>
                </a:solidFill>
                <a:latin typeface="+mn-lt"/>
                <a:ea typeface="Helvetica Neue"/>
                <a:cs typeface="Helvetica Neue"/>
                <a:sym typeface="Helvetica Neue"/>
              </a:rPr>
              <a:t> be </a:t>
            </a:r>
            <a:r>
              <a:rPr lang="es-ES" sz="2400" dirty="0" err="1">
                <a:solidFill>
                  <a:schemeClr val="dk1"/>
                </a:solidFill>
                <a:latin typeface="+mn-lt"/>
                <a:ea typeface="Helvetica Neue"/>
                <a:cs typeface="Helvetica Neue"/>
                <a:sym typeface="Helvetica Neue"/>
              </a:rPr>
              <a:t>able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to</a:t>
            </a:r>
            <a:r>
              <a:rPr lang="es-ES" sz="2400" dirty="0">
                <a:solidFill>
                  <a:schemeClr val="dk1"/>
                </a:solidFill>
                <a:latin typeface="+mn-lt"/>
                <a:ea typeface="Helvetica Neue"/>
                <a:cs typeface="Helvetica Neue"/>
                <a:sym typeface="Helvetica Neue"/>
              </a:rPr>
              <a:t>:</a:t>
            </a:r>
            <a:endParaRPr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0426"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516332" y="463614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511787" y="581787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Hexagon 10"/>
          <p:cNvSpPr/>
          <p:nvPr/>
        </p:nvSpPr>
        <p:spPr>
          <a:xfrm>
            <a:off x="1516040" y="743331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272274"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2.1.2. </a:t>
            </a:r>
            <a:r>
              <a:rPr lang="en-US" sz="4800" b="1" dirty="0">
                <a:solidFill>
                  <a:schemeClr val="tx1"/>
                </a:solidFill>
                <a:latin typeface="+mn-lt"/>
                <a:ea typeface="Helvetica Neue"/>
                <a:cs typeface="Helvetica Neue"/>
                <a:sym typeface="Helvetica Neue"/>
              </a:rPr>
              <a:t>How do I know if a source is credible?</a:t>
            </a:r>
            <a:endParaRPr dirty="0">
              <a:solidFill>
                <a:schemeClr val="tx1"/>
              </a:solidFill>
              <a:latin typeface="+mn-lt"/>
            </a:endParaRPr>
          </a:p>
        </p:txBody>
      </p:sp>
      <p:sp>
        <p:nvSpPr>
          <p:cNvPr id="4" name="Rectangle 3"/>
          <p:cNvSpPr/>
          <p:nvPr/>
        </p:nvSpPr>
        <p:spPr>
          <a:xfrm>
            <a:off x="1528354" y="3650949"/>
            <a:ext cx="14473646" cy="4154984"/>
          </a:xfrm>
          <a:prstGeom prst="rect">
            <a:avLst/>
          </a:prstGeom>
        </p:spPr>
        <p:txBody>
          <a:bodyPr wrap="square">
            <a:spAutoFit/>
          </a:bodyPr>
          <a:lstStyle/>
          <a:p>
            <a:pPr marL="457200" indent="-457200">
              <a:buFont typeface="+mj-lt"/>
              <a:buAutoNum type="arabicPeriod"/>
            </a:pPr>
            <a:r>
              <a:rPr lang="en-US" sz="2400" dirty="0"/>
              <a:t>Look for content written by authoritative authors or reputable publishers, such as recognized experts in the field or well-established media outlets like the NY Times or Wall Street Journal.</a:t>
            </a:r>
          </a:p>
          <a:p>
            <a:pPr marL="457200" indent="-457200">
              <a:buFont typeface="+mj-lt"/>
              <a:buAutoNum type="arabicPeriod"/>
            </a:pPr>
            <a:endParaRPr lang="en-US" sz="2400" dirty="0"/>
          </a:p>
          <a:p>
            <a:pPr marL="457200" indent="-457200">
              <a:buFont typeface="+mj-lt"/>
              <a:buAutoNum type="arabicPeriod"/>
            </a:pPr>
            <a:r>
              <a:rPr lang="en-US" sz="2400" dirty="0"/>
              <a:t>Check for proper citations or references to reliable sources used in the content, ensuring transparency and the ability to verify the information provided.</a:t>
            </a:r>
          </a:p>
          <a:p>
            <a:pPr marL="457200" indent="-457200">
              <a:buFont typeface="+mj-lt"/>
              <a:buAutoNum type="arabicPeriod"/>
            </a:pPr>
            <a:endParaRPr lang="en-US" sz="2400" dirty="0"/>
          </a:p>
          <a:p>
            <a:pPr marL="457200" indent="-457200">
              <a:buFont typeface="+mj-lt"/>
              <a:buAutoNum type="arabicPeriod"/>
            </a:pPr>
            <a:r>
              <a:rPr lang="en-US" sz="2400" dirty="0"/>
              <a:t>Seek up-to-date information on your topic, as it reflects the most current understanding and knowledge surrounding the subject matter.</a:t>
            </a:r>
          </a:p>
          <a:p>
            <a:pPr marL="457200" indent="-457200">
              <a:buFont typeface="+mj-lt"/>
              <a:buAutoNum type="arabicPeriod"/>
            </a:pPr>
            <a:endParaRPr lang="en-US" sz="2400" dirty="0"/>
          </a:p>
          <a:p>
            <a:pPr marL="457200" indent="-457200">
              <a:buFont typeface="+mj-lt"/>
              <a:buAutoNum type="arabicPeriod"/>
            </a:pPr>
            <a:r>
              <a:rPr lang="en-US" sz="2400" dirty="0"/>
              <a:t>Ensure the content presents an unbiased analysis of the topic, where the author explores multiple perspectives and considers various viewpoints rather than favoring a particular stance.</a:t>
            </a:r>
          </a:p>
        </p:txBody>
      </p:sp>
      <p:sp>
        <p:nvSpPr>
          <p:cNvPr id="5" name="Rectangle 4"/>
          <p:cNvSpPr/>
          <p:nvPr/>
        </p:nvSpPr>
        <p:spPr>
          <a:xfrm>
            <a:off x="11610237" y="7916838"/>
            <a:ext cx="4522392" cy="307777"/>
          </a:xfrm>
          <a:prstGeom prst="rect">
            <a:avLst/>
          </a:prstGeom>
        </p:spPr>
        <p:txBody>
          <a:bodyPr wrap="none">
            <a:spAutoFit/>
          </a:bodyPr>
          <a:lstStyle/>
          <a:p>
            <a:r>
              <a:rPr lang="hr-HR" dirty="0" err="1"/>
              <a:t>Source</a:t>
            </a:r>
            <a:r>
              <a:rPr lang="hr-HR" dirty="0"/>
              <a:t>: </a:t>
            </a:r>
            <a:r>
              <a:rPr lang="en-US" dirty="0"/>
              <a:t>https://hbl.gcc.libguides.com/research/credible</a:t>
            </a:r>
          </a:p>
        </p:txBody>
      </p:sp>
    </p:spTree>
    <p:extLst>
      <p:ext uri="{BB962C8B-B14F-4D97-AF65-F5344CB8AC3E}">
        <p14:creationId xmlns:p14="http://schemas.microsoft.com/office/powerpoint/2010/main" val="3422634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2.2. Red </a:t>
            </a:r>
            <a:r>
              <a:rPr lang="hr-HR" sz="4800" b="1" dirty="0" err="1">
                <a:solidFill>
                  <a:schemeClr val="tx1"/>
                </a:solidFill>
                <a:latin typeface="+mn-lt"/>
                <a:ea typeface="Helvetica Neue"/>
                <a:cs typeface="Helvetica Neue"/>
                <a:sym typeface="Helvetica Neue"/>
              </a:rPr>
              <a:t>flags</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of</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disinformation</a:t>
            </a:r>
            <a:r>
              <a:rPr lang="hr-HR" sz="4800" b="1" dirty="0">
                <a:solidFill>
                  <a:schemeClr val="tx1"/>
                </a:solidFill>
                <a:latin typeface="+mn-lt"/>
                <a:ea typeface="Helvetica Neue"/>
                <a:cs typeface="Helvetica Neue"/>
                <a:sym typeface="Helvetica Neue"/>
              </a:rPr>
              <a:t> </a:t>
            </a:r>
            <a:endParaRPr dirty="0">
              <a:solidFill>
                <a:schemeClr val="tx1"/>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2284776765"/>
              </p:ext>
            </p:extLst>
          </p:nvPr>
        </p:nvGraphicFramePr>
        <p:xfrm>
          <a:off x="2873829" y="3674972"/>
          <a:ext cx="13023668" cy="4846320"/>
        </p:xfrm>
        <a:graphic>
          <a:graphicData uri="http://schemas.openxmlformats.org/drawingml/2006/table">
            <a:tbl>
              <a:tblPr/>
              <a:tblGrid>
                <a:gridCol w="4663440">
                  <a:extLst>
                    <a:ext uri="{9D8B030D-6E8A-4147-A177-3AD203B41FA5}">
                      <a16:colId xmlns:a16="http://schemas.microsoft.com/office/drawing/2014/main" val="3805352674"/>
                    </a:ext>
                  </a:extLst>
                </a:gridCol>
                <a:gridCol w="8360228">
                  <a:extLst>
                    <a:ext uri="{9D8B030D-6E8A-4147-A177-3AD203B41FA5}">
                      <a16:colId xmlns:a16="http://schemas.microsoft.com/office/drawing/2014/main" val="198573016"/>
                    </a:ext>
                  </a:extLst>
                </a:gridCol>
              </a:tblGrid>
              <a:tr h="0">
                <a:tc>
                  <a:txBody>
                    <a:bodyPr/>
                    <a:lstStyle/>
                    <a:p>
                      <a:pPr fontAlgn="b"/>
                      <a:r>
                        <a:rPr lang="en-US" sz="2400" b="1">
                          <a:effectLst/>
                        </a:rPr>
                        <a:t>Red Flags of Misinformation</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2400" b="1">
                          <a:effectLst/>
                        </a:rPr>
                        <a:t>Description</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370969176"/>
                  </a:ext>
                </a:extLst>
              </a:tr>
              <a:tr h="0">
                <a:tc>
                  <a:txBody>
                    <a:bodyPr/>
                    <a:lstStyle/>
                    <a:p>
                      <a:pPr fontAlgn="base"/>
                      <a:r>
                        <a:rPr lang="en-US" sz="2400" dirty="0">
                          <a:effectLst/>
                        </a:rPr>
                        <a:t>Lack of credible sources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a:effectLst/>
                        </a:rPr>
                        <a:t>Claims without credible sources should raise suspicion and indicate potential </a:t>
                      </a:r>
                      <a:r>
                        <a:rPr lang="hr-HR" sz="2400" dirty="0">
                          <a:effectLst/>
                        </a:rPr>
                        <a:t>d</a:t>
                      </a:r>
                      <a:r>
                        <a:rPr lang="en-US" sz="2400" dirty="0" err="1">
                          <a:effectLst/>
                        </a:rPr>
                        <a:t>isinformation</a:t>
                      </a:r>
                      <a:r>
                        <a:rPr lang="en-US" sz="2400" dirty="0">
                          <a:effectLst/>
                        </a:rPr>
                        <a: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62005031"/>
                  </a:ext>
                </a:extLst>
              </a:tr>
              <a:tr h="0">
                <a:tc>
                  <a:txBody>
                    <a:bodyPr/>
                    <a:lstStyle/>
                    <a:p>
                      <a:pPr fontAlgn="base"/>
                      <a:r>
                        <a:rPr lang="en-US" sz="2400" dirty="0">
                          <a:effectLst/>
                        </a:rPr>
                        <a:t>Emotional content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hr-HR" sz="2400" dirty="0">
                          <a:effectLst/>
                        </a:rPr>
                        <a:t>D</a:t>
                      </a:r>
                      <a:r>
                        <a:rPr lang="en-US" sz="2400" dirty="0" err="1">
                          <a:effectLst/>
                        </a:rPr>
                        <a:t>isinformation</a:t>
                      </a:r>
                      <a:r>
                        <a:rPr lang="en-US" sz="2400" dirty="0">
                          <a:effectLst/>
                        </a:rPr>
                        <a:t> often evokes strong emotions to manipulate readers. Be cautious when encountering emotionally charged posts.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4317879"/>
                  </a:ext>
                </a:extLst>
              </a:tr>
              <a:tr h="0">
                <a:tc>
                  <a:txBody>
                    <a:bodyPr/>
                    <a:lstStyle/>
                    <a:p>
                      <a:pPr fontAlgn="base"/>
                      <a:r>
                        <a:rPr lang="en-US" sz="2400" dirty="0">
                          <a:effectLst/>
                        </a:rPr>
                        <a:t>Cross-posted content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Disinformers</a:t>
                      </a:r>
                      <a:r>
                        <a:rPr lang="en-US" sz="2400" dirty="0">
                          <a:effectLst/>
                        </a:rPr>
                        <a:t> spread false information by sharing it across multiple social platforms. Watch out for content shared across platforms.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664274306"/>
                  </a:ext>
                </a:extLst>
              </a:tr>
              <a:tr h="0">
                <a:tc>
                  <a:txBody>
                    <a:bodyPr/>
                    <a:lstStyle/>
                    <a:p>
                      <a:pPr fontAlgn="base"/>
                      <a:r>
                        <a:rPr lang="hr-HR" sz="2400" dirty="0">
                          <a:effectLst/>
                        </a:rPr>
                        <a:t>D</a:t>
                      </a:r>
                      <a:r>
                        <a:rPr lang="en-US" sz="2400" dirty="0" err="1">
                          <a:effectLst/>
                        </a:rPr>
                        <a:t>isinformation</a:t>
                      </a:r>
                      <a:r>
                        <a:rPr lang="en-US" sz="2400" dirty="0">
                          <a:effectLst/>
                        </a:rPr>
                        <a:t> in memes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a:effectLst/>
                        </a:rPr>
                        <a:t>Memes, while entertaining, can also be a source of </a:t>
                      </a:r>
                      <a:r>
                        <a:rPr lang="hr-HR" sz="2400" dirty="0">
                          <a:effectLst/>
                        </a:rPr>
                        <a:t>d</a:t>
                      </a:r>
                      <a:r>
                        <a:rPr lang="en-US" sz="2400" dirty="0" err="1">
                          <a:effectLst/>
                        </a:rPr>
                        <a:t>isinformation</a:t>
                      </a:r>
                      <a:r>
                        <a:rPr lang="en-US" sz="2400" dirty="0">
                          <a:effectLst/>
                        </a:rPr>
                        <a:t>. Be cautious and fact-check before sharing memes.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324542553"/>
                  </a:ext>
                </a:extLst>
              </a:tr>
            </a:tbl>
          </a:graphicData>
        </a:graphic>
      </p:graphicFrame>
    </p:spTree>
    <p:extLst>
      <p:ext uri="{BB962C8B-B14F-4D97-AF65-F5344CB8AC3E}">
        <p14:creationId xmlns:p14="http://schemas.microsoft.com/office/powerpoint/2010/main" val="431132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1919" y="1658984"/>
            <a:ext cx="7562344" cy="6635932"/>
          </a:xfrm>
          <a:prstGeom prst="rect">
            <a:avLst/>
          </a:prstGeom>
        </p:spPr>
      </p:pic>
      <p:sp>
        <p:nvSpPr>
          <p:cNvPr id="3" name="Rectangle 2"/>
          <p:cNvSpPr/>
          <p:nvPr/>
        </p:nvSpPr>
        <p:spPr>
          <a:xfrm>
            <a:off x="10701603" y="1826189"/>
            <a:ext cx="6872673" cy="7848302"/>
          </a:xfrm>
          <a:prstGeom prst="rect">
            <a:avLst/>
          </a:prstGeom>
        </p:spPr>
        <p:txBody>
          <a:bodyPr wrap="square">
            <a:spAutoFit/>
          </a:bodyPr>
          <a:lstStyle/>
          <a:p>
            <a:r>
              <a:rPr lang="hr-HR" dirty="0" err="1"/>
              <a:t>Check</a:t>
            </a:r>
            <a:r>
              <a:rPr lang="hr-HR" dirty="0"/>
              <a:t> </a:t>
            </a:r>
            <a:r>
              <a:rPr lang="hr-HR" dirty="0" err="1"/>
              <a:t>the</a:t>
            </a:r>
            <a:r>
              <a:rPr lang="hr-HR" dirty="0"/>
              <a:t> </a:t>
            </a:r>
            <a:r>
              <a:rPr lang="hr-HR" dirty="0" err="1"/>
              <a:t>domain</a:t>
            </a:r>
            <a:r>
              <a:rPr lang="hr-HR" dirty="0"/>
              <a:t> </a:t>
            </a:r>
            <a:r>
              <a:rPr lang="hr-HR" dirty="0" err="1"/>
              <a:t>name</a:t>
            </a:r>
            <a:r>
              <a:rPr lang="hr-HR" dirty="0"/>
              <a:t> - </a:t>
            </a:r>
            <a:r>
              <a:rPr lang="hr-HR" dirty="0" err="1"/>
              <a:t>Inforwars</a:t>
            </a:r>
            <a:endParaRPr lang="hr-HR" dirty="0"/>
          </a:p>
          <a:p>
            <a:r>
              <a:rPr lang="hr-HR" dirty="0" err="1"/>
              <a:t>Check</a:t>
            </a:r>
            <a:r>
              <a:rPr lang="hr-HR" dirty="0"/>
              <a:t> </a:t>
            </a:r>
            <a:r>
              <a:rPr lang="hr-HR" dirty="0" err="1"/>
              <a:t>the</a:t>
            </a:r>
            <a:r>
              <a:rPr lang="hr-HR" dirty="0"/>
              <a:t> </a:t>
            </a:r>
            <a:r>
              <a:rPr lang="hr-HR" dirty="0" err="1"/>
              <a:t>author</a:t>
            </a:r>
            <a:r>
              <a:rPr lang="hr-HR" dirty="0"/>
              <a:t> –N/a</a:t>
            </a:r>
          </a:p>
          <a:p>
            <a:r>
              <a:rPr lang="hr-HR" dirty="0" err="1"/>
              <a:t>Check</a:t>
            </a:r>
            <a:r>
              <a:rPr lang="hr-HR" dirty="0"/>
              <a:t> </a:t>
            </a:r>
            <a:r>
              <a:rPr lang="hr-HR" dirty="0" err="1"/>
              <a:t>the</a:t>
            </a:r>
            <a:r>
              <a:rPr lang="hr-HR" dirty="0"/>
              <a:t> date – </a:t>
            </a:r>
            <a:r>
              <a:rPr lang="hr-HR" dirty="0" err="1"/>
              <a:t>January</a:t>
            </a:r>
            <a:r>
              <a:rPr lang="hr-HR" dirty="0"/>
              <a:t> 2, 2022</a:t>
            </a:r>
          </a:p>
          <a:p>
            <a:endParaRPr lang="hr-HR" dirty="0"/>
          </a:p>
          <a:p>
            <a:r>
              <a:rPr lang="hr-HR" dirty="0" err="1"/>
              <a:t>Check</a:t>
            </a:r>
            <a:r>
              <a:rPr lang="hr-HR" dirty="0"/>
              <a:t> </a:t>
            </a:r>
            <a:r>
              <a:rPr lang="hr-HR" dirty="0" err="1"/>
              <a:t>the</a:t>
            </a:r>
            <a:r>
              <a:rPr lang="hr-HR" dirty="0"/>
              <a:t> </a:t>
            </a:r>
            <a:r>
              <a:rPr lang="hr-HR" dirty="0" err="1"/>
              <a:t>claims</a:t>
            </a:r>
            <a:r>
              <a:rPr lang="hr-HR" dirty="0"/>
              <a:t> </a:t>
            </a:r>
            <a:r>
              <a:rPr lang="hr-HR" dirty="0" err="1"/>
              <a:t>and</a:t>
            </a:r>
            <a:r>
              <a:rPr lang="hr-HR" dirty="0"/>
              <a:t> </a:t>
            </a:r>
            <a:r>
              <a:rPr lang="hr-HR" dirty="0" err="1"/>
              <a:t>access</a:t>
            </a:r>
            <a:r>
              <a:rPr lang="hr-HR" dirty="0"/>
              <a:t> </a:t>
            </a:r>
            <a:r>
              <a:rPr lang="hr-HR" dirty="0" err="1"/>
              <a:t>the</a:t>
            </a:r>
            <a:r>
              <a:rPr lang="hr-HR" dirty="0"/>
              <a:t> </a:t>
            </a:r>
            <a:r>
              <a:rPr lang="hr-HR" dirty="0" err="1"/>
              <a:t>sources</a:t>
            </a:r>
            <a:r>
              <a:rPr lang="hr-HR" dirty="0"/>
              <a:t> </a:t>
            </a:r>
            <a:r>
              <a:rPr lang="hr-HR" dirty="0" err="1"/>
              <a:t>the</a:t>
            </a:r>
            <a:r>
              <a:rPr lang="hr-HR" dirty="0"/>
              <a:t> </a:t>
            </a:r>
            <a:r>
              <a:rPr lang="hr-HR" dirty="0" err="1"/>
              <a:t>article</a:t>
            </a:r>
            <a:r>
              <a:rPr lang="hr-HR" dirty="0"/>
              <a:t> reference</a:t>
            </a:r>
          </a:p>
          <a:p>
            <a:endParaRPr lang="hr-HR" dirty="0"/>
          </a:p>
          <a:p>
            <a:r>
              <a:rPr lang="hr-HR" dirty="0" err="1"/>
              <a:t>Read</a:t>
            </a:r>
            <a:r>
              <a:rPr lang="hr-HR" dirty="0"/>
              <a:t> </a:t>
            </a:r>
            <a:r>
              <a:rPr lang="hr-HR" dirty="0" err="1"/>
              <a:t>the</a:t>
            </a:r>
            <a:r>
              <a:rPr lang="hr-HR" dirty="0"/>
              <a:t> </a:t>
            </a:r>
            <a:r>
              <a:rPr lang="hr-HR" dirty="0" err="1"/>
              <a:t>article</a:t>
            </a:r>
            <a:r>
              <a:rPr lang="hr-HR" dirty="0"/>
              <a:t> </a:t>
            </a:r>
            <a:r>
              <a:rPr lang="hr-HR" dirty="0">
                <a:hlinkClick r:id="rId3"/>
              </a:rPr>
              <a:t>https://www.infowars.com/posts/australia-admits-widespread-severe-adverse-reactions-from-covid-jab-already-making-compensation-payments/</a:t>
            </a:r>
            <a:endParaRPr lang="hr-HR" dirty="0"/>
          </a:p>
          <a:p>
            <a:endParaRPr lang="hr-HR" dirty="0"/>
          </a:p>
          <a:p>
            <a:r>
              <a:rPr lang="hr-HR" dirty="0" err="1"/>
              <a:t>Watch</a:t>
            </a:r>
            <a:r>
              <a:rPr lang="hr-HR" dirty="0"/>
              <a:t> </a:t>
            </a:r>
            <a:r>
              <a:rPr lang="hr-HR" dirty="0" err="1"/>
              <a:t>the</a:t>
            </a:r>
            <a:r>
              <a:rPr lang="hr-HR" dirty="0"/>
              <a:t> video </a:t>
            </a:r>
            <a:r>
              <a:rPr lang="hr-HR" dirty="0" err="1"/>
              <a:t>mentioned</a:t>
            </a:r>
            <a:r>
              <a:rPr lang="hr-HR" dirty="0"/>
              <a:t> </a:t>
            </a:r>
            <a:r>
              <a:rPr lang="hr-HR" dirty="0" err="1"/>
              <a:t>in</a:t>
            </a:r>
            <a:r>
              <a:rPr lang="hr-HR" dirty="0"/>
              <a:t> </a:t>
            </a:r>
            <a:r>
              <a:rPr lang="hr-HR" dirty="0" err="1"/>
              <a:t>the</a:t>
            </a:r>
            <a:r>
              <a:rPr lang="hr-HR" dirty="0"/>
              <a:t> </a:t>
            </a:r>
            <a:r>
              <a:rPr lang="hr-HR" dirty="0" err="1"/>
              <a:t>article</a:t>
            </a:r>
            <a:endParaRPr lang="hr-HR" dirty="0"/>
          </a:p>
          <a:p>
            <a:r>
              <a:rPr lang="hr-HR" dirty="0">
                <a:hlinkClick r:id="rId4"/>
              </a:rPr>
              <a:t>https://www.youtube.com/watch?v=BzUSjTsjcac</a:t>
            </a:r>
            <a:endParaRPr lang="hr-HR" dirty="0"/>
          </a:p>
          <a:p>
            <a:endParaRPr lang="hr-HR" dirty="0"/>
          </a:p>
          <a:p>
            <a:endParaRPr lang="hr-HR" dirty="0"/>
          </a:p>
          <a:p>
            <a:pPr algn="ctr"/>
            <a:r>
              <a:rPr lang="hr-HR" dirty="0" err="1"/>
              <a:t>Analysis</a:t>
            </a:r>
            <a:r>
              <a:rPr lang="hr-HR" dirty="0"/>
              <a:t>:</a:t>
            </a:r>
          </a:p>
          <a:p>
            <a:endParaRPr lang="hr-HR" dirty="0"/>
          </a:p>
          <a:p>
            <a:r>
              <a:rPr lang="hr-HR" dirty="0" err="1"/>
              <a:t>Headline</a:t>
            </a:r>
            <a:r>
              <a:rPr lang="hr-HR" dirty="0"/>
              <a:t> use „</a:t>
            </a:r>
            <a:r>
              <a:rPr lang="hr-HR" b="1" dirty="0" err="1"/>
              <a:t>sever</a:t>
            </a:r>
            <a:r>
              <a:rPr lang="hr-HR" b="1" dirty="0"/>
              <a:t> </a:t>
            </a:r>
            <a:r>
              <a:rPr lang="hr-HR" b="1" dirty="0" err="1"/>
              <a:t>adverse</a:t>
            </a:r>
            <a:r>
              <a:rPr lang="hr-HR" dirty="0"/>
              <a:t>” but </a:t>
            </a:r>
            <a:r>
              <a:rPr lang="hr-HR" dirty="0" err="1"/>
              <a:t>referenced</a:t>
            </a:r>
            <a:r>
              <a:rPr lang="hr-HR" dirty="0"/>
              <a:t> video use </a:t>
            </a:r>
            <a:r>
              <a:rPr lang="hr-HR" dirty="0" err="1"/>
              <a:t>only</a:t>
            </a:r>
            <a:r>
              <a:rPr lang="hr-HR" dirty="0"/>
              <a:t> „</a:t>
            </a:r>
            <a:r>
              <a:rPr lang="hr-HR" b="1" dirty="0" err="1"/>
              <a:t>adverse</a:t>
            </a:r>
            <a:r>
              <a:rPr lang="hr-HR" dirty="0"/>
              <a:t>”</a:t>
            </a:r>
          </a:p>
          <a:p>
            <a:endParaRPr lang="hr-HR" dirty="0"/>
          </a:p>
          <a:p>
            <a:r>
              <a:rPr lang="hr-HR" dirty="0" err="1"/>
              <a:t>Text</a:t>
            </a:r>
            <a:r>
              <a:rPr lang="hr-HR" dirty="0"/>
              <a:t>: </a:t>
            </a:r>
            <a:br>
              <a:rPr lang="hr-HR" dirty="0"/>
            </a:br>
            <a:endParaRPr lang="hr-HR" dirty="0"/>
          </a:p>
          <a:p>
            <a:r>
              <a:rPr lang="hr-HR" dirty="0"/>
              <a:t>„</a:t>
            </a:r>
            <a:r>
              <a:rPr lang="en-US" dirty="0"/>
              <a:t> 7News Australia reported on Friday that as much as 79,000 people have </a:t>
            </a:r>
            <a:r>
              <a:rPr lang="en-US" b="1" dirty="0"/>
              <a:t>suffered from severe side effects </a:t>
            </a:r>
            <a:r>
              <a:rPr lang="en-US" dirty="0"/>
              <a:t>from the COVID jab, and the government is prepared to dole out over $600,000 in compensation for some victims.</a:t>
            </a:r>
            <a:r>
              <a:rPr lang="hr-HR" dirty="0"/>
              <a:t>”</a:t>
            </a:r>
          </a:p>
          <a:p>
            <a:endParaRPr lang="hr-HR" dirty="0"/>
          </a:p>
          <a:p>
            <a:r>
              <a:rPr lang="hr-HR" dirty="0"/>
              <a:t>Reference video </a:t>
            </a:r>
            <a:r>
              <a:rPr lang="hr-HR" dirty="0" err="1"/>
              <a:t>report</a:t>
            </a:r>
            <a:r>
              <a:rPr lang="hr-HR" dirty="0"/>
              <a:t>:</a:t>
            </a:r>
            <a:br>
              <a:rPr lang="hr-HR" dirty="0"/>
            </a:br>
            <a:endParaRPr lang="hr-HR" dirty="0"/>
          </a:p>
          <a:p>
            <a:r>
              <a:rPr lang="hr-HR" dirty="0"/>
              <a:t>„</a:t>
            </a:r>
            <a:r>
              <a:rPr lang="en-US" dirty="0"/>
              <a:t> It’s estimated that 79,000 people have suffered </a:t>
            </a:r>
            <a:r>
              <a:rPr lang="en-US" b="1" dirty="0"/>
              <a:t>adverse reactions </a:t>
            </a:r>
            <a:r>
              <a:rPr lang="en-US" dirty="0"/>
              <a:t>to vaccines. Now the government’s offering compensation. Claims under $20,000 will need evidence from your doctor. Claims over $20,000 assessed by a team of legal experts. The highest figure reserved for only the most serious of cases</a:t>
            </a:r>
            <a:r>
              <a:rPr lang="hr-HR" dirty="0"/>
              <a:t>”</a:t>
            </a:r>
          </a:p>
          <a:p>
            <a:endParaRPr lang="hr-HR" dirty="0"/>
          </a:p>
          <a:p>
            <a:r>
              <a:rPr lang="en-US" b="1" dirty="0"/>
              <a:t>„</a:t>
            </a:r>
            <a:r>
              <a:rPr lang="hr-HR" b="1" dirty="0"/>
              <a:t>a</a:t>
            </a:r>
            <a:r>
              <a:rPr lang="en-US" b="1" dirty="0" err="1"/>
              <a:t>dverse</a:t>
            </a:r>
            <a:r>
              <a:rPr lang="en-US" b="1" dirty="0"/>
              <a:t>" typically refers to something harmful, unfavorable, or detrimental, while "severe" indicates something intense, serious, or extreme. </a:t>
            </a:r>
            <a:endParaRPr lang="hr-HR" b="1" dirty="0"/>
          </a:p>
          <a:p>
            <a:endParaRPr lang="hr-HR" b="1" dirty="0"/>
          </a:p>
          <a:p>
            <a:r>
              <a:rPr lang="hr-HR" b="1" dirty="0" err="1"/>
              <a:t>Fact-check</a:t>
            </a:r>
            <a:r>
              <a:rPr lang="hr-HR" b="1" dirty="0"/>
              <a:t> </a:t>
            </a:r>
            <a:r>
              <a:rPr lang="hr-HR" b="1" dirty="0">
                <a:hlinkClick r:id="rId5"/>
              </a:rPr>
              <a:t>https://seecheck.org/index.php/2022/01/19/no-79000-severe-reactions-to-covid-19-vaccines-have-been-reported-in-australia/</a:t>
            </a:r>
            <a:endParaRPr lang="hr-HR" b="1" dirty="0"/>
          </a:p>
          <a:p>
            <a:endParaRPr lang="hr-HR" b="1" dirty="0"/>
          </a:p>
        </p:txBody>
      </p:sp>
      <p:sp>
        <p:nvSpPr>
          <p:cNvPr id="4" name="Rectangle 3"/>
          <p:cNvSpPr/>
          <p:nvPr/>
        </p:nvSpPr>
        <p:spPr>
          <a:xfrm rot="19233173">
            <a:off x="2000425" y="2317457"/>
            <a:ext cx="1877438" cy="923330"/>
          </a:xfrm>
          <a:prstGeom prst="rect">
            <a:avLst/>
          </a:prstGeom>
          <a:noFill/>
        </p:spPr>
        <p:txBody>
          <a:bodyPr wrap="none" lIns="91440" tIns="45720" rIns="91440" bIns="45720">
            <a:spAutoFit/>
          </a:bodyPr>
          <a:lstStyle/>
          <a:p>
            <a:pPr algn="ctr"/>
            <a:r>
              <a:rPr lang="hr-HR" sz="5400" dirty="0" err="1">
                <a:ln w="0"/>
                <a:solidFill>
                  <a:srgbClr val="FF0000"/>
                </a:solidFill>
                <a:effectLst>
                  <a:outerShdw blurRad="38100" dist="19050" dir="2700000" algn="tl" rotWithShape="0">
                    <a:schemeClr val="dk1">
                      <a:alpha val="40000"/>
                    </a:schemeClr>
                  </a:outerShdw>
                </a:effectLst>
              </a:rPr>
              <a:t>False</a:t>
            </a:r>
            <a:endParaRPr lang="en-US"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349496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29246" y="1416438"/>
            <a:ext cx="11965577" cy="7701437"/>
          </a:xfrm>
          <a:prstGeom prst="rect">
            <a:avLst/>
          </a:prstGeom>
        </p:spPr>
      </p:pic>
      <p:sp>
        <p:nvSpPr>
          <p:cNvPr id="3" name="Oval 2"/>
          <p:cNvSpPr/>
          <p:nvPr/>
        </p:nvSpPr>
        <p:spPr>
          <a:xfrm>
            <a:off x="9562011" y="4245429"/>
            <a:ext cx="4271555" cy="41278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84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272274"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2.3. </a:t>
            </a:r>
            <a:r>
              <a:rPr lang="hr-HR" sz="4800" b="1" dirty="0" err="1">
                <a:solidFill>
                  <a:schemeClr val="tx1"/>
                </a:solidFill>
                <a:latin typeface="+mn-lt"/>
                <a:ea typeface="Helvetica Neue"/>
                <a:cs typeface="Helvetica Neue"/>
                <a:sym typeface="Helvetica Neue"/>
              </a:rPr>
              <a:t>Fact-checking</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tools</a:t>
            </a:r>
            <a:endParaRPr dirty="0">
              <a:solidFill>
                <a:schemeClr val="tx1"/>
              </a:solidFill>
              <a:latin typeface="+mn-lt"/>
            </a:endParaRPr>
          </a:p>
        </p:txBody>
      </p:sp>
      <p:sp>
        <p:nvSpPr>
          <p:cNvPr id="2" name="Rectangle 1"/>
          <p:cNvSpPr/>
          <p:nvPr/>
        </p:nvSpPr>
        <p:spPr>
          <a:xfrm>
            <a:off x="1332000" y="3392523"/>
            <a:ext cx="11560629" cy="5632311"/>
          </a:xfrm>
          <a:prstGeom prst="rect">
            <a:avLst/>
          </a:prstGeom>
        </p:spPr>
        <p:txBody>
          <a:bodyPr wrap="square">
            <a:spAutoFit/>
          </a:bodyPr>
          <a:lstStyle/>
          <a:p>
            <a:r>
              <a:rPr lang="en-US" sz="2400" dirty="0"/>
              <a:t>Ordinary citizens have access to several fact-checking tools that can help them verify information and identify potential disinformation. One popular tool is "</a:t>
            </a:r>
            <a:r>
              <a:rPr lang="en-US" sz="2400" b="1" dirty="0"/>
              <a:t>FactCheck.org</a:t>
            </a:r>
            <a:r>
              <a:rPr lang="en-US" sz="2400" dirty="0"/>
              <a:t>," which provides unbiased analysis of political claims and news articles. "</a:t>
            </a:r>
            <a:r>
              <a:rPr lang="en-US" sz="2400" b="1" dirty="0"/>
              <a:t>Snopes</a:t>
            </a:r>
            <a:r>
              <a:rPr lang="en-US" sz="2400" dirty="0"/>
              <a:t>" is another well-known platform that verifies urban legends, rumors and misinformation. To verify content on social media, tools like "</a:t>
            </a:r>
            <a:r>
              <a:rPr lang="en-US" sz="2400" b="1" dirty="0"/>
              <a:t>Google Reverse Image Search</a:t>
            </a:r>
            <a:r>
              <a:rPr lang="en-US" sz="2400" dirty="0"/>
              <a:t>" can help determine the authenticity of images. In addition, browser extensions such as "</a:t>
            </a:r>
            <a:r>
              <a:rPr lang="en-US" sz="2400" b="1" dirty="0" err="1"/>
              <a:t>NewsGuard</a:t>
            </a:r>
            <a:r>
              <a:rPr lang="en-US" sz="2400" dirty="0"/>
              <a:t>" provide credibility ratings for websites that flag unreliable sources. Citizens can also consult reliable news outlets and use fact-checking databases such as "</a:t>
            </a:r>
            <a:r>
              <a:rPr lang="en-US" sz="2400" b="1" dirty="0" err="1"/>
              <a:t>PolitiFact</a:t>
            </a:r>
            <a:r>
              <a:rPr lang="en-US" sz="2400" dirty="0"/>
              <a:t>," "The Washington Post's "</a:t>
            </a:r>
            <a:r>
              <a:rPr lang="en-US" sz="2400" b="1" dirty="0"/>
              <a:t>Fact Checker</a:t>
            </a:r>
            <a:r>
              <a:rPr lang="en-US" sz="2400" dirty="0"/>
              <a:t>," or "</a:t>
            </a:r>
            <a:r>
              <a:rPr lang="en-US" sz="2400" b="1" dirty="0"/>
              <a:t>AP Fact Check</a:t>
            </a:r>
            <a:r>
              <a:rPr lang="en-US" sz="2400" dirty="0"/>
              <a:t>" to obtain accurate information. By using these tools, citizens can actively participate in the fight against disinformation and promote informed discussions.</a:t>
            </a:r>
            <a:endParaRPr lang="hr-HR" sz="2400" dirty="0"/>
          </a:p>
          <a:p>
            <a:endParaRPr lang="hr-HR" sz="2400" dirty="0"/>
          </a:p>
          <a:p>
            <a:r>
              <a:rPr lang="hr-HR" sz="2400" dirty="0" err="1"/>
              <a:t>The</a:t>
            </a:r>
            <a:r>
              <a:rPr lang="hr-HR" sz="2400" dirty="0"/>
              <a:t> list </a:t>
            </a:r>
            <a:r>
              <a:rPr lang="hr-HR" sz="2400" dirty="0" err="1"/>
              <a:t>of</a:t>
            </a:r>
            <a:r>
              <a:rPr lang="hr-HR" sz="2400" dirty="0"/>
              <a:t> </a:t>
            </a:r>
            <a:r>
              <a:rPr lang="hr-HR" sz="2400" dirty="0" err="1"/>
              <a:t>the</a:t>
            </a:r>
            <a:r>
              <a:rPr lang="hr-HR" sz="2400" dirty="0"/>
              <a:t> </a:t>
            </a:r>
            <a:r>
              <a:rPr lang="hr-HR" sz="2400" dirty="0" err="1"/>
              <a:t>tools</a:t>
            </a:r>
            <a:r>
              <a:rPr lang="hr-HR" sz="2400" dirty="0"/>
              <a:t>: </a:t>
            </a:r>
            <a:r>
              <a:rPr lang="hr-HR" sz="2400" dirty="0">
                <a:hlinkClick r:id="rId3"/>
              </a:rPr>
              <a:t>https://www.rand.org/research/projects/truth-decay/fighting-disinformation/search.html</a:t>
            </a:r>
            <a:endParaRPr lang="hr-HR" sz="2400" dirty="0"/>
          </a:p>
        </p:txBody>
      </p:sp>
      <p:pic>
        <p:nvPicPr>
          <p:cNvPr id="18440" name="Picture 8" descr="No photo description availab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84480" y="3663879"/>
            <a:ext cx="4801598" cy="480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227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566160" y="2604875"/>
            <a:ext cx="12017829" cy="101562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dirty="0">
                <a:solidFill>
                  <a:srgbClr val="00CCFF"/>
                </a:solidFill>
                <a:latin typeface="+mn-lt"/>
                <a:ea typeface="Helvetica Neue"/>
                <a:cs typeface="Helvetica Neue"/>
                <a:sym typeface="Helvetica Neue"/>
              </a:rPr>
              <a:t>3. </a:t>
            </a:r>
            <a:r>
              <a:rPr lang="es-ES" sz="6000" b="1" dirty="0" err="1">
                <a:solidFill>
                  <a:srgbClr val="00CCFF"/>
                </a:solidFill>
                <a:latin typeface="+mn-lt"/>
                <a:ea typeface="Helvetica Neue"/>
                <a:cs typeface="Helvetica Neue"/>
                <a:sym typeface="Helvetica Neue"/>
              </a:rPr>
              <a:t>Responsible</a:t>
            </a:r>
            <a:r>
              <a:rPr lang="es-ES" sz="6000" b="1" dirty="0">
                <a:solidFill>
                  <a:srgbClr val="00CCFF"/>
                </a:solidFill>
                <a:latin typeface="+mn-lt"/>
                <a:ea typeface="Helvetica Neue"/>
                <a:cs typeface="Helvetica Neue"/>
                <a:sym typeface="Helvetica Neue"/>
              </a:rPr>
              <a:t> Online </a:t>
            </a:r>
            <a:r>
              <a:rPr lang="es-ES" sz="6000" b="1" dirty="0" err="1">
                <a:solidFill>
                  <a:srgbClr val="00CCFF"/>
                </a:solidFill>
                <a:latin typeface="+mn-lt"/>
                <a:ea typeface="Helvetica Neue"/>
                <a:cs typeface="Helvetica Neue"/>
                <a:sym typeface="Helvetica Neue"/>
              </a:rPr>
              <a:t>Behavior</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19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3.1. </a:t>
            </a:r>
            <a:r>
              <a:rPr lang="hr-HR" sz="4800" b="1" dirty="0" err="1">
                <a:solidFill>
                  <a:schemeClr val="tx1"/>
                </a:solidFill>
                <a:latin typeface="+mn-lt"/>
                <a:ea typeface="Helvetica Neue"/>
                <a:cs typeface="Helvetica Neue"/>
                <a:sym typeface="Helvetica Neue"/>
              </a:rPr>
              <a:t>Recognize</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your</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cognitive</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biases</a:t>
            </a:r>
            <a:r>
              <a:rPr lang="hr-HR" sz="4800" b="1" dirty="0">
                <a:solidFill>
                  <a:schemeClr val="tx1"/>
                </a:solidFill>
                <a:latin typeface="+mn-lt"/>
                <a:ea typeface="Helvetica Neue"/>
                <a:cs typeface="Helvetica Neue"/>
                <a:sym typeface="Helvetica Neue"/>
              </a:rPr>
              <a:t> </a:t>
            </a:r>
            <a:endParaRPr dirty="0">
              <a:solidFill>
                <a:schemeClr val="tx1"/>
              </a:solidFill>
              <a:latin typeface="+mn-lt"/>
            </a:endParaRPr>
          </a:p>
        </p:txBody>
      </p:sp>
      <p:sp>
        <p:nvSpPr>
          <p:cNvPr id="120" name="Google Shape;120;p6"/>
          <p:cNvSpPr txBox="1"/>
          <p:nvPr/>
        </p:nvSpPr>
        <p:spPr>
          <a:xfrm>
            <a:off x="1332000" y="3332449"/>
            <a:ext cx="15453771" cy="5262939"/>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mn-lt"/>
                <a:ea typeface="Helvetica Neue"/>
                <a:cs typeface="Helvetica Neue"/>
                <a:sym typeface="Helvetica Neue"/>
              </a:rPr>
              <a:t>Cognitive biases are inherent tendencies in our thinking that can lead to errors in judgment. It is crucial for older adults to be aware of these biases when navigating the online world. Some common cognitive biases include confirmation bias (favoring information that confirms preexisting beliefs), availability bias (relying on readily available information), and anchoring bias (being influenced by initial information received). Recognizing these biases can help older individuals approach online content with a critical mindset and avoid being easily swayed by misleading information.</a:t>
            </a:r>
            <a:endParaRPr lang="hr-HR" sz="2400" dirty="0">
              <a:solidFill>
                <a:schemeClr val="dk1"/>
              </a:solidFill>
              <a:latin typeface="+mn-lt"/>
              <a:ea typeface="Helvetica Neue"/>
              <a:cs typeface="Helvetica Neue"/>
              <a:sym typeface="Helvetica Neue"/>
            </a:endParaRPr>
          </a:p>
          <a:p>
            <a:pPr lvl="0"/>
            <a:endParaRPr lang="hr-HR" sz="2400" dirty="0">
              <a:solidFill>
                <a:schemeClr val="dk1"/>
              </a:solidFill>
              <a:latin typeface="+mn-lt"/>
              <a:sym typeface="Helvetica Neue"/>
            </a:endParaRPr>
          </a:p>
          <a:p>
            <a:pPr lvl="0"/>
            <a:r>
              <a:rPr lang="en-US" sz="2400" b="1" dirty="0">
                <a:latin typeface="+mn-lt"/>
              </a:rPr>
              <a:t>Recognize signs of cognitive bias</a:t>
            </a:r>
          </a:p>
          <a:p>
            <a:pPr lvl="0"/>
            <a:endParaRPr lang="en-US" sz="2400" b="1" dirty="0">
              <a:latin typeface="+mn-lt"/>
            </a:endParaRPr>
          </a:p>
          <a:p>
            <a:pPr marL="457200" lvl="0" indent="-457200">
              <a:buFont typeface="+mj-lt"/>
              <a:buAutoNum type="arabicPeriod"/>
            </a:pPr>
            <a:r>
              <a:rPr lang="en-US" sz="2400" dirty="0">
                <a:latin typeface="+mn-lt"/>
              </a:rPr>
              <a:t>You pay attention only to news that confirms your opinion</a:t>
            </a:r>
          </a:p>
          <a:p>
            <a:pPr marL="457200" lvl="0" indent="-457200">
              <a:buFont typeface="+mj-lt"/>
              <a:buAutoNum type="arabicPeriod"/>
            </a:pPr>
            <a:r>
              <a:rPr lang="en-US" sz="2400" dirty="0">
                <a:latin typeface="+mn-lt"/>
              </a:rPr>
              <a:t>You blame external factors when things do not go your way</a:t>
            </a:r>
          </a:p>
          <a:p>
            <a:pPr marL="457200" lvl="0" indent="-457200">
              <a:buFont typeface="+mj-lt"/>
              <a:buAutoNum type="arabicPeriod"/>
            </a:pPr>
            <a:r>
              <a:rPr lang="en-US" sz="2400" dirty="0">
                <a:latin typeface="+mn-lt"/>
              </a:rPr>
              <a:t>Attributing other people's success to luck, while taking credit for your own achievements</a:t>
            </a:r>
          </a:p>
          <a:p>
            <a:pPr marL="457200" lvl="0" indent="-457200">
              <a:buFont typeface="+mj-lt"/>
              <a:buAutoNum type="arabicPeriod"/>
            </a:pPr>
            <a:r>
              <a:rPr lang="en-US" sz="2400" dirty="0">
                <a:latin typeface="+mn-lt"/>
              </a:rPr>
              <a:t>Assuming that everyone else shares your opinions or beliefs</a:t>
            </a:r>
          </a:p>
          <a:p>
            <a:pPr marL="457200" lvl="0" indent="-457200">
              <a:buFont typeface="+mj-lt"/>
              <a:buAutoNum type="arabicPeriod"/>
            </a:pPr>
            <a:r>
              <a:rPr lang="en-US" sz="2400" dirty="0">
                <a:latin typeface="+mn-lt"/>
              </a:rPr>
              <a:t>Learning a little about a subject and then assuming you know everything about it</a:t>
            </a:r>
            <a:endParaRPr sz="2400" dirty="0">
              <a:latin typeface="+mn-lt"/>
            </a:endParaRPr>
          </a:p>
        </p:txBody>
      </p:sp>
    </p:spTree>
    <p:extLst>
      <p:ext uri="{BB962C8B-B14F-4D97-AF65-F5344CB8AC3E}">
        <p14:creationId xmlns:p14="http://schemas.microsoft.com/office/powerpoint/2010/main" val="3769626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1046400"/>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3.2. </a:t>
            </a:r>
            <a:r>
              <a:rPr lang="hr-HR" sz="4800" b="1" dirty="0" err="1">
                <a:solidFill>
                  <a:schemeClr val="tx1"/>
                </a:solidFill>
                <a:latin typeface="+mn-lt"/>
                <a:ea typeface="Helvetica Neue"/>
                <a:cs typeface="Helvetica Neue"/>
                <a:sym typeface="Helvetica Neue"/>
              </a:rPr>
              <a:t>Build</a:t>
            </a:r>
            <a:r>
              <a:rPr lang="hr-HR"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resilience</a:t>
            </a:r>
            <a:r>
              <a:rPr lang="hr-HR" sz="4800" b="1" dirty="0">
                <a:solidFill>
                  <a:schemeClr val="tx1"/>
                </a:solidFill>
                <a:latin typeface="+mn-lt"/>
                <a:ea typeface="Helvetica Neue"/>
                <a:cs typeface="Helvetica Neue"/>
                <a:sym typeface="Helvetica Neue"/>
              </a:rPr>
              <a:t> to </a:t>
            </a:r>
            <a:r>
              <a:rPr lang="hr-HR" sz="4800" b="1" dirty="0" err="1">
                <a:solidFill>
                  <a:schemeClr val="tx1"/>
                </a:solidFill>
                <a:latin typeface="+mn-lt"/>
                <a:ea typeface="Helvetica Neue"/>
                <a:cs typeface="Helvetica Neue"/>
                <a:sym typeface="Helvetica Neue"/>
              </a:rPr>
              <a:t>disinformation</a:t>
            </a:r>
            <a:endParaRPr lang="hr-HR" sz="4800" b="1" dirty="0">
              <a:solidFill>
                <a:schemeClr val="tx1"/>
              </a:solidFill>
              <a:latin typeface="+mn-lt"/>
              <a:ea typeface="Helvetica Neue"/>
              <a:cs typeface="Helvetica Neue"/>
              <a:sym typeface="Helvetica Neue"/>
            </a:endParaRPr>
          </a:p>
          <a:p>
            <a:pPr lvl="0"/>
            <a:endParaRPr dirty="0">
              <a:solidFill>
                <a:schemeClr val="tx1"/>
              </a:solidFill>
              <a:latin typeface="+mn-lt"/>
            </a:endParaRPr>
          </a:p>
        </p:txBody>
      </p:sp>
      <p:sp>
        <p:nvSpPr>
          <p:cNvPr id="3" name="TekstniOkvir 2">
            <a:extLst>
              <a:ext uri="{FF2B5EF4-FFF2-40B4-BE49-F238E27FC236}">
                <a16:creationId xmlns:a16="http://schemas.microsoft.com/office/drawing/2014/main" id="{78434B8E-328D-F75A-881E-99FB6530641C}"/>
              </a:ext>
            </a:extLst>
          </p:cNvPr>
          <p:cNvSpPr txBox="1"/>
          <p:nvPr/>
        </p:nvSpPr>
        <p:spPr>
          <a:xfrm>
            <a:off x="1332000" y="3447711"/>
            <a:ext cx="15800060" cy="3416320"/>
          </a:xfrm>
          <a:prstGeom prst="rect">
            <a:avLst/>
          </a:prstGeom>
          <a:noFill/>
        </p:spPr>
        <p:txBody>
          <a:bodyPr wrap="square">
            <a:spAutoFit/>
          </a:bodyPr>
          <a:lstStyle/>
          <a:p>
            <a:r>
              <a:rPr lang="en-US" sz="2400" dirty="0"/>
              <a:t>In order to navigate the online world responsibly, there are key steps to follow. First, verify information by fact-checking it before believing or sharing. Seek reliable sources and consult reputable fact-checking organizations, while cross-referencing information to ensure accuracy. Second, be mindful of emotional triggers that disinformation often exploits. Stay aware of content that evokes strong emotions and take a step back to evaluate credibility, considering alternative perspectives before reacting or sharing. Third, develop a critical eye when consuming online content by scrutinizing sources, checking for supporting evidence, and questioning claims that seem too good to be true or lack sufficient evidence. Lastly, seek out diverse perspectives to gain a well-rounded understanding, engaging with reputable news outlets, expert opinions, and alternative viewpoints to avoid falling into echo chambers and being swayed by one-sided narratives.</a:t>
            </a:r>
          </a:p>
        </p:txBody>
      </p:sp>
    </p:spTree>
    <p:extLst>
      <p:ext uri="{BB962C8B-B14F-4D97-AF65-F5344CB8AC3E}">
        <p14:creationId xmlns:p14="http://schemas.microsoft.com/office/powerpoint/2010/main" val="3600439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4299064"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3.3. </a:t>
            </a:r>
            <a:r>
              <a:rPr lang="en-US" sz="4800" b="1" dirty="0">
                <a:solidFill>
                  <a:schemeClr val="tx1"/>
                </a:solidFill>
                <a:latin typeface="+mn-lt"/>
                <a:ea typeface="Helvetica Neue"/>
                <a:cs typeface="Helvetica Neue"/>
                <a:sym typeface="Helvetica Neue"/>
              </a:rPr>
              <a:t>6 steps to responsible online </a:t>
            </a:r>
            <a:r>
              <a:rPr lang="en-US" sz="4800" b="1" dirty="0" err="1">
                <a:solidFill>
                  <a:schemeClr val="tx1"/>
                </a:solidFill>
                <a:latin typeface="+mn-lt"/>
                <a:ea typeface="Helvetica Neue"/>
                <a:cs typeface="Helvetica Neue"/>
                <a:sym typeface="Helvetica Neue"/>
              </a:rPr>
              <a:t>behavio</a:t>
            </a:r>
            <a:r>
              <a:rPr lang="hr-HR" sz="4800" b="1" dirty="0">
                <a:solidFill>
                  <a:schemeClr val="tx1"/>
                </a:solidFill>
                <a:latin typeface="+mn-lt"/>
                <a:ea typeface="Helvetica Neue"/>
                <a:cs typeface="Helvetica Neue"/>
                <a:sym typeface="Helvetica Neue"/>
              </a:rPr>
              <a:t>u</a:t>
            </a:r>
            <a:r>
              <a:rPr lang="en-US" sz="4800" b="1" dirty="0">
                <a:solidFill>
                  <a:schemeClr val="tx1"/>
                </a:solidFill>
                <a:latin typeface="+mn-lt"/>
                <a:ea typeface="Helvetica Neue"/>
                <a:cs typeface="Helvetica Neue"/>
                <a:sym typeface="Helvetica Neue"/>
              </a:rPr>
              <a:t>r</a:t>
            </a:r>
            <a:endParaRPr dirty="0">
              <a:solidFill>
                <a:schemeClr val="tx1"/>
              </a:solidFill>
              <a:latin typeface="+mn-lt"/>
            </a:endParaRPr>
          </a:p>
        </p:txBody>
      </p:sp>
      <p:sp>
        <p:nvSpPr>
          <p:cNvPr id="2" name="Rectangle 1"/>
          <p:cNvSpPr/>
          <p:nvPr/>
        </p:nvSpPr>
        <p:spPr>
          <a:xfrm>
            <a:off x="1423851" y="3380596"/>
            <a:ext cx="14721840" cy="5847755"/>
          </a:xfrm>
          <a:prstGeom prst="rect">
            <a:avLst/>
          </a:prstGeom>
        </p:spPr>
        <p:txBody>
          <a:bodyPr wrap="square">
            <a:spAutoFit/>
          </a:bodyPr>
          <a:lstStyle/>
          <a:p>
            <a:pPr marL="457200" indent="-457200">
              <a:buFont typeface="+mj-lt"/>
              <a:buAutoNum type="arabicPeriod"/>
            </a:pPr>
            <a:r>
              <a:rPr lang="en-US" sz="2000" b="1" dirty="0"/>
              <a:t>Verify before sharing</a:t>
            </a:r>
            <a:r>
              <a:rPr lang="en-US" sz="2000" dirty="0"/>
              <a:t>: Check the authenticity and credibility of information against reliable sources or fact-checking organizations before sharing.</a:t>
            </a:r>
          </a:p>
          <a:p>
            <a:pPr marL="457200" indent="-457200">
              <a:buFont typeface="+mj-lt"/>
              <a:buAutoNum type="arabicPeriod"/>
            </a:pPr>
            <a:endParaRPr lang="en-US" sz="2000" dirty="0"/>
          </a:p>
          <a:p>
            <a:pPr marL="457200" indent="-457200">
              <a:buFont typeface="+mj-lt"/>
              <a:buAutoNum type="arabicPeriod"/>
            </a:pPr>
            <a:r>
              <a:rPr lang="en-US" sz="2000" b="1" dirty="0"/>
              <a:t>Diversify your sources</a:t>
            </a:r>
            <a:r>
              <a:rPr lang="en-US" sz="2000" dirty="0"/>
              <a:t>: Rely on multiple trusted sources for news and information to avoid bias and misinformation. Follow reputable news outlets, fact-checking websites, and experts in various fields.</a:t>
            </a:r>
          </a:p>
          <a:p>
            <a:pPr marL="457200" indent="-457200">
              <a:buFont typeface="+mj-lt"/>
              <a:buAutoNum type="arabicPeriod"/>
            </a:pPr>
            <a:endParaRPr lang="en-US" sz="2000" dirty="0"/>
          </a:p>
          <a:p>
            <a:pPr marL="457200" indent="-457200">
              <a:buFont typeface="+mj-lt"/>
              <a:buAutoNum type="arabicPeriod"/>
            </a:pPr>
            <a:r>
              <a:rPr lang="en-US" sz="2000" b="1" dirty="0"/>
              <a:t>Question and analyze</a:t>
            </a:r>
            <a:r>
              <a:rPr lang="en-US" sz="2000" dirty="0"/>
              <a:t>: Develop a critical mindset by questioning the information you come across. Evaluate the source, examine the evidence presented, and assess possible biases or conflicts of interest.</a:t>
            </a:r>
          </a:p>
          <a:p>
            <a:pPr marL="457200" indent="-457200">
              <a:buFont typeface="+mj-lt"/>
              <a:buAutoNum type="arabicPeriod"/>
            </a:pPr>
            <a:endParaRPr lang="en-US" sz="2000" dirty="0"/>
          </a:p>
          <a:p>
            <a:pPr marL="457200" indent="-457200">
              <a:buFont typeface="+mj-lt"/>
              <a:buAutoNum type="arabicPeriod"/>
            </a:pPr>
            <a:r>
              <a:rPr lang="en-US" sz="2000" b="1" dirty="0"/>
              <a:t>Use fact-checking tools</a:t>
            </a:r>
            <a:r>
              <a:rPr lang="en-US" sz="2000" dirty="0"/>
              <a:t>: Use fact-checking tools and resources available online to verify the accuracy of claims and statements.</a:t>
            </a:r>
          </a:p>
          <a:p>
            <a:pPr marL="457200" indent="-457200">
              <a:buFont typeface="+mj-lt"/>
              <a:buAutoNum type="arabicPeriod"/>
            </a:pPr>
            <a:endParaRPr lang="en-US" sz="2000" dirty="0"/>
          </a:p>
          <a:p>
            <a:pPr marL="457200" indent="-457200">
              <a:buFont typeface="+mj-lt"/>
              <a:buAutoNum type="arabicPeriod"/>
            </a:pPr>
            <a:r>
              <a:rPr lang="en-US" sz="2000" b="1" dirty="0"/>
              <a:t>Be aware of emotional triggers</a:t>
            </a:r>
            <a:r>
              <a:rPr lang="en-US" sz="2000" dirty="0"/>
              <a:t>: Disinformation often aims to evoke strong emotions. Be aware of emotional triggers and take a moment to think before responding or sharing. Emotional reactions can cloud judgment and contribute to the spread of misinformation.</a:t>
            </a:r>
          </a:p>
          <a:p>
            <a:pPr marL="457200" indent="-457200">
              <a:buFont typeface="+mj-lt"/>
              <a:buAutoNum type="arabicPeriod"/>
            </a:pPr>
            <a:endParaRPr lang="en-US" sz="2000" dirty="0"/>
          </a:p>
          <a:p>
            <a:pPr marL="457200" indent="-457200">
              <a:buFont typeface="+mj-lt"/>
              <a:buAutoNum type="arabicPeriod"/>
            </a:pPr>
            <a:r>
              <a:rPr lang="en-US" sz="2000" b="1" dirty="0"/>
              <a:t>Report and flag </a:t>
            </a:r>
            <a:r>
              <a:rPr lang="hr-HR" sz="2000" b="1" dirty="0"/>
              <a:t>d</a:t>
            </a:r>
            <a:r>
              <a:rPr lang="en-US" sz="2000" b="1" dirty="0" err="1"/>
              <a:t>isinformation</a:t>
            </a:r>
            <a:r>
              <a:rPr lang="en-US" sz="2000" dirty="0"/>
              <a:t>: If you come across false or misleading information, report it to the platform or social media site where you found it.</a:t>
            </a:r>
          </a:p>
          <a:p>
            <a:endParaRPr lang="en-US" dirty="0"/>
          </a:p>
        </p:txBody>
      </p:sp>
    </p:spTree>
    <p:extLst>
      <p:ext uri="{BB962C8B-B14F-4D97-AF65-F5344CB8AC3E}">
        <p14:creationId xmlns:p14="http://schemas.microsoft.com/office/powerpoint/2010/main" val="34786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235895" y="5899739"/>
            <a:ext cx="7112016" cy="1671452"/>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8242899" y="3055560"/>
            <a:ext cx="9268724" cy="2844179"/>
            <a:chOff x="1219200" y="2400300"/>
            <a:chExt cx="5812593" cy="2844179"/>
          </a:xfrm>
        </p:grpSpPr>
        <p:sp>
          <p:nvSpPr>
            <p:cNvPr id="188" name="Google Shape;188;p11"/>
            <p:cNvSpPr/>
            <p:nvPr/>
          </p:nvSpPr>
          <p:spPr>
            <a:xfrm>
              <a:off x="1219200" y="2400300"/>
              <a:ext cx="5665225" cy="2527566"/>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409604" y="2566863"/>
              <a:ext cx="5622189" cy="267761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What is false or misleading information that is intentionally disseminated for the purpose of deceiving or manipulating others?</a:t>
              </a:r>
              <a:endParaRPr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hr-HR" sz="2400" dirty="0" err="1">
                  <a:solidFill>
                    <a:schemeClr val="dk1"/>
                  </a:solidFill>
                  <a:latin typeface="+mn-lt"/>
                  <a:sym typeface="Helvetica Neue"/>
                </a:rPr>
                <a:t>Disinformation</a:t>
              </a:r>
              <a:br>
                <a:rPr lang="hr-HR" sz="2400" dirty="0">
                  <a:solidFill>
                    <a:schemeClr val="dk1"/>
                  </a:solidFill>
                  <a:latin typeface="+mn-lt"/>
                  <a:sym typeface="Helvetica Neue"/>
                </a:rPr>
              </a:br>
              <a:r>
                <a:rPr lang="hr-HR" sz="2400" dirty="0" err="1">
                  <a:solidFill>
                    <a:schemeClr val="dk1"/>
                  </a:solidFill>
                  <a:latin typeface="+mn-lt"/>
                  <a:sym typeface="Helvetica Neue"/>
                </a:rPr>
                <a:t>Misinformation</a:t>
              </a:r>
              <a:endParaRPr lang="hr-HR" sz="2400" dirty="0">
                <a:solidFill>
                  <a:schemeClr val="dk1"/>
                </a:solidFill>
                <a:latin typeface="+mn-lt"/>
                <a:sym typeface="Helvetica Neue"/>
              </a:endParaRPr>
            </a:p>
            <a:p>
              <a:pPr marR="0" lvl="0" algn="l" rtl="0">
                <a:spcBef>
                  <a:spcPts val="0"/>
                </a:spcBef>
                <a:spcAft>
                  <a:spcPts val="0"/>
                </a:spcAft>
                <a:buClr>
                  <a:schemeClr val="dk1"/>
                </a:buClr>
                <a:buSzPts val="2400"/>
              </a:pPr>
              <a:r>
                <a:rPr lang="hr-HR" sz="2400" dirty="0" err="1">
                  <a:solidFill>
                    <a:schemeClr val="dk1"/>
                  </a:solidFill>
                  <a:latin typeface="+mn-lt"/>
                  <a:sym typeface="Helvetica Neue"/>
                </a:rPr>
                <a:t>Malinformation</a:t>
              </a:r>
              <a:endParaRPr sz="2400" dirty="0">
                <a:solidFill>
                  <a:schemeClr val="dk1"/>
                </a:solidFill>
                <a:latin typeface="+mn-lt"/>
                <a:ea typeface="Helvetica Neue"/>
                <a:cs typeface="Helvetica Neue"/>
                <a:sym typeface="Helvetica Neue"/>
              </a:endParaRPr>
            </a:p>
          </p:txBody>
        </p:sp>
      </p:grpSp>
      <p:sp>
        <p:nvSpPr>
          <p:cNvPr id="190" name="Google Shape;190;p11"/>
          <p:cNvSpPr/>
          <p:nvPr/>
        </p:nvSpPr>
        <p:spPr>
          <a:xfrm>
            <a:off x="8295711" y="5869423"/>
            <a:ext cx="7446454" cy="19389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Why is it important to behave responsibly online?</a:t>
            </a:r>
            <a:endParaRPr lang="hr-HR"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hr-HR" sz="2400" dirty="0">
                <a:solidFill>
                  <a:schemeClr val="dk1"/>
                </a:solidFill>
                <a:latin typeface="+mn-lt"/>
                <a:ea typeface="Helvetica Neue"/>
                <a:cs typeface="Helvetica Neue"/>
                <a:sym typeface="Helvetica Neue"/>
              </a:rPr>
              <a:t>To </a:t>
            </a:r>
            <a:r>
              <a:rPr lang="hr-HR" sz="2400" dirty="0" err="1">
                <a:solidFill>
                  <a:schemeClr val="dk1"/>
                </a:solidFill>
                <a:latin typeface="+mn-lt"/>
                <a:ea typeface="Helvetica Neue"/>
                <a:cs typeface="Helvetica Neue"/>
                <a:sym typeface="Helvetica Neue"/>
              </a:rPr>
              <a:t>combat</a:t>
            </a:r>
            <a:r>
              <a:rPr lang="hr-HR" sz="2400" dirty="0">
                <a:solidFill>
                  <a:schemeClr val="dk1"/>
                </a:solidFill>
                <a:latin typeface="+mn-lt"/>
                <a:ea typeface="Helvetica Neue"/>
                <a:cs typeface="Helvetica Neue"/>
                <a:sym typeface="Helvetica Neue"/>
              </a:rPr>
              <a:t> </a:t>
            </a:r>
            <a:r>
              <a:rPr lang="hr-HR" sz="2400" dirty="0" err="1">
                <a:solidFill>
                  <a:schemeClr val="dk1"/>
                </a:solidFill>
                <a:latin typeface="+mn-lt"/>
                <a:ea typeface="Helvetica Neue"/>
                <a:cs typeface="Helvetica Neue"/>
                <a:sym typeface="Helvetica Neue"/>
              </a:rPr>
              <a:t>disinformation</a:t>
            </a:r>
            <a:endParaRPr lang="hr-HR"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hr-HR" sz="2400" dirty="0">
                <a:solidFill>
                  <a:schemeClr val="dk1"/>
                </a:solidFill>
                <a:latin typeface="+mn-lt"/>
                <a:ea typeface="Helvetica Neue"/>
                <a:cs typeface="Helvetica Neue"/>
                <a:sym typeface="Helvetica Neue"/>
              </a:rPr>
              <a:t>To </a:t>
            </a:r>
            <a:r>
              <a:rPr lang="hr-HR" sz="2400" dirty="0" err="1">
                <a:solidFill>
                  <a:schemeClr val="dk1"/>
                </a:solidFill>
                <a:latin typeface="+mn-lt"/>
                <a:ea typeface="Helvetica Neue"/>
                <a:cs typeface="Helvetica Neue"/>
                <a:sym typeface="Helvetica Neue"/>
              </a:rPr>
              <a:t>protect</a:t>
            </a:r>
            <a:r>
              <a:rPr lang="hr-HR" sz="2400" dirty="0">
                <a:solidFill>
                  <a:schemeClr val="dk1"/>
                </a:solidFill>
                <a:latin typeface="+mn-lt"/>
                <a:ea typeface="Helvetica Neue"/>
                <a:cs typeface="Helvetica Neue"/>
                <a:sym typeface="Helvetica Neue"/>
              </a:rPr>
              <a:t> </a:t>
            </a:r>
            <a:r>
              <a:rPr lang="hr-HR" sz="2400" dirty="0" err="1">
                <a:solidFill>
                  <a:schemeClr val="dk1"/>
                </a:solidFill>
                <a:latin typeface="+mn-lt"/>
                <a:ea typeface="Helvetica Neue"/>
                <a:cs typeface="Helvetica Neue"/>
                <a:sym typeface="Helvetica Neue"/>
              </a:rPr>
              <a:t>privacy</a:t>
            </a:r>
            <a:endParaRPr lang="hr-HR"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hr-HR" sz="2400" dirty="0">
                <a:solidFill>
                  <a:schemeClr val="dk1"/>
                </a:solidFill>
                <a:latin typeface="+mn-lt"/>
                <a:ea typeface="Helvetica Neue"/>
                <a:cs typeface="Helvetica Neue"/>
                <a:sym typeface="Helvetica Neue"/>
              </a:rPr>
              <a:t>To make </a:t>
            </a:r>
            <a:r>
              <a:rPr lang="hr-HR" sz="2400" dirty="0" err="1">
                <a:solidFill>
                  <a:schemeClr val="dk1"/>
                </a:solidFill>
                <a:latin typeface="+mn-lt"/>
                <a:ea typeface="Helvetica Neue"/>
                <a:cs typeface="Helvetica Neue"/>
                <a:sym typeface="Helvetica Neue"/>
              </a:rPr>
              <a:t>better</a:t>
            </a:r>
            <a:r>
              <a:rPr lang="hr-HR" sz="2400" dirty="0">
                <a:solidFill>
                  <a:schemeClr val="dk1"/>
                </a:solidFill>
                <a:latin typeface="+mn-lt"/>
                <a:ea typeface="Helvetica Neue"/>
                <a:cs typeface="Helvetica Neue"/>
                <a:sym typeface="Helvetica Neue"/>
              </a:rPr>
              <a:t> </a:t>
            </a:r>
            <a:r>
              <a:rPr lang="hr-HR" sz="2400" dirty="0" err="1">
                <a:solidFill>
                  <a:schemeClr val="dk1"/>
                </a:solidFill>
                <a:latin typeface="+mn-lt"/>
                <a:ea typeface="Helvetica Neue"/>
                <a:cs typeface="Helvetica Neue"/>
                <a:sym typeface="Helvetica Neue"/>
              </a:rPr>
              <a:t>decisions</a:t>
            </a:r>
            <a:endParaRPr lang="hr-HR"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endParaRPr sz="2400" dirty="0">
              <a:solidFill>
                <a:schemeClr val="dk1"/>
              </a:solidFill>
              <a:latin typeface="+mn-lt"/>
              <a:ea typeface="Helvetica Neue"/>
              <a:cs typeface="Helvetica Neue"/>
              <a:sym typeface="Helvetica Neue"/>
            </a:endParaRPr>
          </a:p>
        </p:txBody>
      </p:sp>
      <p:sp>
        <p:nvSpPr>
          <p:cNvPr id="191" name="Google Shape;191;p11"/>
          <p:cNvSpPr txBox="1"/>
          <p:nvPr/>
        </p:nvSpPr>
        <p:spPr>
          <a:xfrm>
            <a:off x="1247010" y="2332285"/>
            <a:ext cx="651616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Test </a:t>
            </a:r>
            <a:r>
              <a:rPr lang="es-ES" sz="4800" b="1" dirty="0" err="1">
                <a:solidFill>
                  <a:schemeClr val="tx1"/>
                </a:solidFill>
                <a:latin typeface="+mn-lt"/>
                <a:ea typeface="Helvetica Neue"/>
                <a:cs typeface="Helvetica Neue"/>
                <a:sym typeface="Helvetica Neue"/>
              </a:rPr>
              <a:t>your</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knowledge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Please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answer</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the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following</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questions</a:t>
            </a:r>
            <a:r>
              <a:rPr lang="es-ES"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grpSp>
        <p:nvGrpSpPr>
          <p:cNvPr id="193" name="Google Shape;193;p11"/>
          <p:cNvGrpSpPr/>
          <p:nvPr/>
        </p:nvGrpSpPr>
        <p:grpSpPr>
          <a:xfrm>
            <a:off x="1429427" y="3960787"/>
            <a:ext cx="6562667" cy="2440013"/>
            <a:chOff x="1191108" y="4871723"/>
            <a:chExt cx="6784518" cy="2440013"/>
          </a:xfrm>
        </p:grpSpPr>
        <p:sp>
          <p:nvSpPr>
            <p:cNvPr id="194" name="Google Shape;194;p11"/>
            <p:cNvSpPr/>
            <p:nvPr/>
          </p:nvSpPr>
          <p:spPr>
            <a:xfrm>
              <a:off x="1191108" y="4871723"/>
              <a:ext cx="6722680" cy="244001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409604" y="4871723"/>
              <a:ext cx="6566022"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What do we call manipulated or edited media that is relatively easy and inexpensive to create?</a:t>
              </a:r>
              <a:endParaRPr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hr-HR" sz="2400" dirty="0" err="1">
                  <a:solidFill>
                    <a:schemeClr val="dk1"/>
                  </a:solidFill>
                  <a:latin typeface="+mn-lt"/>
                  <a:ea typeface="Helvetica Neue"/>
                  <a:cs typeface="Helvetica Neue"/>
                  <a:sym typeface="Helvetica Neue"/>
                </a:rPr>
                <a:t>Deepfake</a:t>
              </a:r>
              <a:endParaRPr lang="hr-HR"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hr-HR" sz="2400" dirty="0" err="1">
                  <a:solidFill>
                    <a:schemeClr val="dk1"/>
                  </a:solidFill>
                  <a:latin typeface="+mn-lt"/>
                  <a:sym typeface="Helvetica Neue"/>
                </a:rPr>
                <a:t>Cheapfake</a:t>
              </a:r>
              <a:endParaRPr lang="hr-HR" sz="2400" dirty="0">
                <a:solidFill>
                  <a:schemeClr val="dk1"/>
                </a:solidFill>
                <a:latin typeface="+mn-lt"/>
                <a:sym typeface="Helvetica Neue"/>
              </a:endParaRPr>
            </a:p>
            <a:p>
              <a:pPr marR="0" lvl="0" algn="l" rtl="0">
                <a:spcBef>
                  <a:spcPts val="0"/>
                </a:spcBef>
                <a:spcAft>
                  <a:spcPts val="0"/>
                </a:spcAft>
                <a:buClr>
                  <a:schemeClr val="dk1"/>
                </a:buClr>
                <a:buSzPts val="2400"/>
              </a:pPr>
              <a:r>
                <a:rPr lang="hr-HR" sz="2400" dirty="0" err="1">
                  <a:solidFill>
                    <a:schemeClr val="dk1"/>
                  </a:solidFill>
                  <a:latin typeface="+mn-lt"/>
                  <a:ea typeface="Helvetica Neue"/>
                  <a:cs typeface="Helvetica Neue"/>
                  <a:sym typeface="Helvetica Neue"/>
                </a:rPr>
                <a:t>Disfake</a:t>
              </a:r>
              <a:endParaRPr sz="2400" dirty="0">
                <a:solidFill>
                  <a:schemeClr val="dk1"/>
                </a:solidFill>
                <a:latin typeface="+mn-lt"/>
                <a:ea typeface="Helvetica Neue"/>
                <a:cs typeface="Helvetica Neue"/>
                <a:sym typeface="Helvetica Neue"/>
              </a:endParaRPr>
            </a:p>
          </p:txBody>
        </p:sp>
      </p:grpSp>
      <p:grpSp>
        <p:nvGrpSpPr>
          <p:cNvPr id="199" name="Google Shape;199;p11"/>
          <p:cNvGrpSpPr/>
          <p:nvPr/>
        </p:nvGrpSpPr>
        <p:grpSpPr>
          <a:xfrm>
            <a:off x="1429477" y="6652369"/>
            <a:ext cx="6714426" cy="2308324"/>
            <a:chOff x="1191108" y="4871723"/>
            <a:chExt cx="6934089"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409604" y="4871723"/>
              <a:ext cx="6715593"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In which phase of the "trumpet of amplification" do the disinformation agents reach their goal?</a:t>
              </a:r>
            </a:p>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An</a:t>
              </a:r>
              <a:r>
                <a:rPr lang="hr-HR" sz="2400" dirty="0">
                  <a:solidFill>
                    <a:schemeClr val="dk1"/>
                  </a:solidFill>
                  <a:latin typeface="+mn-lt"/>
                  <a:ea typeface="Helvetica Neue"/>
                  <a:cs typeface="Helvetica Neue"/>
                  <a:sym typeface="Helvetica Neue"/>
                </a:rPr>
                <a:t>o</a:t>
              </a:r>
              <a:r>
                <a:rPr lang="en-US" sz="2400" dirty="0" err="1">
                  <a:solidFill>
                    <a:schemeClr val="dk1"/>
                  </a:solidFill>
                  <a:latin typeface="+mn-lt"/>
                  <a:ea typeface="Helvetica Neue"/>
                  <a:cs typeface="Helvetica Neue"/>
                  <a:sym typeface="Helvetica Neue"/>
                </a:rPr>
                <a:t>nymus</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w</a:t>
              </a:r>
              <a:r>
                <a:rPr lang="en-US" sz="2400" dirty="0" err="1">
                  <a:solidFill>
                    <a:schemeClr val="dk1"/>
                  </a:solidFill>
                  <a:latin typeface="+mn-lt"/>
                  <a:ea typeface="Helvetica Neue"/>
                  <a:cs typeface="Helvetica Neue"/>
                  <a:sym typeface="Helvetica Neue"/>
                </a:rPr>
                <a:t>eb</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Social media</a:t>
              </a:r>
            </a:p>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Professional media</a:t>
              </a:r>
              <a:endParaRPr sz="2400" dirty="0">
                <a:solidFill>
                  <a:schemeClr val="dk1"/>
                </a:solidFill>
                <a:latin typeface="+mn-lt"/>
                <a:ea typeface="Helvetica Neue"/>
                <a:cs typeface="Helvetica Neue"/>
                <a:sym typeface="Helvetica Neue"/>
              </a:endParaRPr>
            </a:p>
          </p:txBody>
        </p:sp>
      </p:grpSp>
      <p:sp>
        <p:nvSpPr>
          <p:cNvPr id="2" name="Google Shape;186;p11">
            <a:extLst>
              <a:ext uri="{FF2B5EF4-FFF2-40B4-BE49-F238E27FC236}">
                <a16:creationId xmlns:a16="http://schemas.microsoft.com/office/drawing/2014/main" id="{8EBD4546-5FDE-ACE6-BAAB-448E28BDE758}"/>
              </a:ext>
            </a:extLst>
          </p:cNvPr>
          <p:cNvSpPr/>
          <p:nvPr/>
        </p:nvSpPr>
        <p:spPr>
          <a:xfrm>
            <a:off x="8235895" y="7806531"/>
            <a:ext cx="7112016" cy="1671452"/>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3" name="Google Shape;190;p11">
            <a:extLst>
              <a:ext uri="{FF2B5EF4-FFF2-40B4-BE49-F238E27FC236}">
                <a16:creationId xmlns:a16="http://schemas.microsoft.com/office/drawing/2014/main" id="{98F86229-392E-F9BD-C633-2DEF29F6BD0D}"/>
              </a:ext>
            </a:extLst>
          </p:cNvPr>
          <p:cNvSpPr/>
          <p:nvPr/>
        </p:nvSpPr>
        <p:spPr>
          <a:xfrm>
            <a:off x="8295711" y="7776215"/>
            <a:ext cx="7446454"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Who reviews the information for Meta?</a:t>
            </a:r>
          </a:p>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Fact-checking organizations</a:t>
            </a:r>
          </a:p>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Media organizations</a:t>
            </a:r>
          </a:p>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Government agencies</a:t>
            </a:r>
            <a:endParaRPr sz="2400" dirty="0">
              <a:solidFill>
                <a:schemeClr val="dk1"/>
              </a:solidFill>
              <a:latin typeface="+mn-lt"/>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566160" y="2604875"/>
            <a:ext cx="12017829" cy="101562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dirty="0">
                <a:solidFill>
                  <a:srgbClr val="00CCFF"/>
                </a:solidFill>
                <a:latin typeface="+mn-lt"/>
                <a:ea typeface="Helvetica Neue"/>
                <a:cs typeface="Helvetica Neue"/>
                <a:sym typeface="Helvetica Neue"/>
              </a:rPr>
              <a:t>1.</a:t>
            </a:r>
            <a:r>
              <a:rPr lang="es-ES" sz="6000" b="1" dirty="0" err="1">
                <a:solidFill>
                  <a:srgbClr val="00CCFF"/>
                </a:solidFill>
                <a:latin typeface="+mn-lt"/>
                <a:ea typeface="Helvetica Neue"/>
                <a:cs typeface="Helvetica Neue"/>
                <a:sym typeface="Helvetica Neue"/>
              </a:rPr>
              <a:t>Understanding</a:t>
            </a:r>
            <a:r>
              <a:rPr lang="es-ES" sz="6000" b="1" dirty="0">
                <a:solidFill>
                  <a:srgbClr val="00CCFF"/>
                </a:solidFill>
                <a:latin typeface="+mn-lt"/>
                <a:ea typeface="Helvetica Neue"/>
                <a:cs typeface="Helvetica Neue"/>
                <a:sym typeface="Helvetica Neue"/>
              </a:rPr>
              <a:t> </a:t>
            </a:r>
            <a:r>
              <a:rPr lang="es-ES" sz="6000" b="1" dirty="0" err="1">
                <a:solidFill>
                  <a:srgbClr val="00CCFF"/>
                </a:solidFill>
                <a:latin typeface="+mn-lt"/>
                <a:ea typeface="Helvetica Neue"/>
                <a:cs typeface="Helvetica Neue"/>
                <a:sym typeface="Helvetica Neue"/>
              </a:rPr>
              <a:t>Disinformation</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295400" y="2400300"/>
            <a:ext cx="38944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Summing</a:t>
            </a:r>
            <a:r>
              <a:rPr lang="es-ES" sz="4800" b="1" dirty="0">
                <a:solidFill>
                  <a:schemeClr val="tx1"/>
                </a:solidFill>
                <a:latin typeface="+mn-lt"/>
                <a:ea typeface="Helvetica Neue"/>
                <a:cs typeface="Helvetica Neue"/>
                <a:sym typeface="Helvetica Neue"/>
              </a:rPr>
              <a:t> up</a:t>
            </a:r>
            <a:endParaRPr dirty="0">
              <a:solidFill>
                <a:schemeClr val="tx1"/>
              </a:solidFill>
              <a:latin typeface="+mn-lt"/>
            </a:endParaRPr>
          </a:p>
        </p:txBody>
      </p:sp>
      <p:sp>
        <p:nvSpPr>
          <p:cNvPr id="207" name="Google Shape;207;p12"/>
          <p:cNvSpPr txBox="1"/>
          <p:nvPr/>
        </p:nvSpPr>
        <p:spPr>
          <a:xfrm>
            <a:off x="1340025" y="3533675"/>
            <a:ext cx="72597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dirty="0" err="1">
                <a:solidFill>
                  <a:srgbClr val="00CCFF"/>
                </a:solidFill>
                <a:latin typeface="+mn-lt"/>
                <a:ea typeface="Helvetica Neue"/>
                <a:cs typeface="Helvetica Neue"/>
                <a:sym typeface="Helvetica Neue"/>
              </a:rPr>
              <a:t>Well</a:t>
            </a:r>
            <a:r>
              <a:rPr lang="es-ES" sz="2800" b="1" dirty="0">
                <a:solidFill>
                  <a:srgbClr val="00CCFF"/>
                </a:solidFill>
                <a:latin typeface="+mn-lt"/>
                <a:ea typeface="Helvetica Neue"/>
                <a:cs typeface="Helvetica Neue"/>
                <a:sym typeface="Helvetica Neue"/>
              </a:rPr>
              <a:t> done! </a:t>
            </a:r>
            <a:r>
              <a:rPr lang="es-ES" sz="2800" b="1" dirty="0" err="1">
                <a:solidFill>
                  <a:srgbClr val="00CCFF"/>
                </a:solidFill>
                <a:latin typeface="+mn-lt"/>
                <a:ea typeface="Helvetica Neue"/>
                <a:cs typeface="Helvetica Neue"/>
                <a:sym typeface="Helvetica Neue"/>
              </a:rPr>
              <a:t>Now</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you</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know</a:t>
            </a:r>
            <a:r>
              <a:rPr lang="es-ES" sz="2800" b="1" dirty="0">
                <a:solidFill>
                  <a:srgbClr val="00CCFF"/>
                </a:solidFill>
                <a:latin typeface="+mn-lt"/>
                <a:ea typeface="Helvetica Neue"/>
                <a:cs typeface="Helvetica Neue"/>
                <a:sym typeface="Helvetica Neue"/>
              </a:rPr>
              <a:t> more </a:t>
            </a:r>
            <a:r>
              <a:rPr lang="es-ES" sz="2800" b="1" dirty="0" err="1">
                <a:solidFill>
                  <a:srgbClr val="00CCFF"/>
                </a:solidFill>
                <a:latin typeface="+mn-lt"/>
                <a:ea typeface="Helvetica Neue"/>
                <a:cs typeface="Helvetica Neue"/>
                <a:sym typeface="Helvetica Neue"/>
              </a:rPr>
              <a:t>about</a:t>
            </a:r>
            <a:r>
              <a:rPr lang="es-ES"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sp>
        <p:nvSpPr>
          <p:cNvPr id="17" name="Google Shape;99;p4"/>
          <p:cNvSpPr txBox="1"/>
          <p:nvPr/>
        </p:nvSpPr>
        <p:spPr>
          <a:xfrm>
            <a:off x="2056107" y="4183892"/>
            <a:ext cx="748470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latin typeface="+mn-lt"/>
              </a:rPr>
              <a:t>Disinformation </a:t>
            </a:r>
            <a:r>
              <a:rPr lang="hr-HR" sz="2400" dirty="0">
                <a:latin typeface="+mn-lt"/>
              </a:rPr>
              <a:t>as </a:t>
            </a:r>
            <a:r>
              <a:rPr lang="en-US" sz="2400" dirty="0">
                <a:latin typeface="+mn-lt"/>
              </a:rPr>
              <a:t>deliberately false information aimed at deceiving or manipulating people, with far-reaching and detrimental effects on society.</a:t>
            </a:r>
            <a:endParaRPr sz="2400" dirty="0">
              <a:latin typeface="+mn-lt"/>
            </a:endParaRPr>
          </a:p>
        </p:txBody>
      </p:sp>
      <p:sp>
        <p:nvSpPr>
          <p:cNvPr id="19" name="Google Shape;101;p4"/>
          <p:cNvSpPr txBox="1"/>
          <p:nvPr/>
        </p:nvSpPr>
        <p:spPr>
          <a:xfrm>
            <a:off x="2056019" y="5511197"/>
            <a:ext cx="708798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latin typeface="+mn-lt"/>
              </a:rPr>
              <a:t>The consequences of disinformation that can cause confusion, undermine confidence, and hinder informed decision making, especially for those in the 60+ age group.</a:t>
            </a:r>
            <a:endParaRPr dirty="0">
              <a:latin typeface="+mn-lt"/>
            </a:endParaRPr>
          </a:p>
        </p:txBody>
      </p:sp>
      <p:sp>
        <p:nvSpPr>
          <p:cNvPr id="20" name="Hexagon 19"/>
          <p:cNvSpPr/>
          <p:nvPr/>
        </p:nvSpPr>
        <p:spPr>
          <a:xfrm>
            <a:off x="1496362" y="434272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509854" y="565740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23970" y="302870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1;p4">
            <a:extLst>
              <a:ext uri="{FF2B5EF4-FFF2-40B4-BE49-F238E27FC236}">
                <a16:creationId xmlns:a16="http://schemas.microsoft.com/office/drawing/2014/main" id="{9633DCFE-79D0-A261-E247-5805ABBD2F08}"/>
              </a:ext>
            </a:extLst>
          </p:cNvPr>
          <p:cNvSpPr txBox="1"/>
          <p:nvPr/>
        </p:nvSpPr>
        <p:spPr>
          <a:xfrm>
            <a:off x="2056019" y="7077841"/>
            <a:ext cx="708798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dirty="0">
                <a:latin typeface="+mn-lt"/>
              </a:rPr>
              <a:t>T</a:t>
            </a:r>
            <a:r>
              <a:rPr lang="en-US" sz="2400" dirty="0">
                <a:latin typeface="+mn-lt"/>
              </a:rPr>
              <a:t>he importance of fact-checking information, the role of emotional triggers, critically evaluating content, and seeking different perspectives to navigate the online world responsibly.</a:t>
            </a:r>
            <a:endParaRPr sz="2400" dirty="0">
              <a:latin typeface="+mn-lt"/>
            </a:endParaRPr>
          </a:p>
        </p:txBody>
      </p:sp>
      <p:sp>
        <p:nvSpPr>
          <p:cNvPr id="3" name="Hexagon 21">
            <a:extLst>
              <a:ext uri="{FF2B5EF4-FFF2-40B4-BE49-F238E27FC236}">
                <a16:creationId xmlns:a16="http://schemas.microsoft.com/office/drawing/2014/main" id="{0846DB54-52CC-DE4D-9941-3FD8C8B0BAF1}"/>
              </a:ext>
            </a:extLst>
          </p:cNvPr>
          <p:cNvSpPr/>
          <p:nvPr/>
        </p:nvSpPr>
        <p:spPr>
          <a:xfrm>
            <a:off x="1509854" y="7224050"/>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dirty="0" err="1">
                <a:solidFill>
                  <a:schemeClr val="tx1"/>
                </a:solidFill>
                <a:latin typeface="+mn-lt"/>
                <a:ea typeface="Helvetica Neue"/>
                <a:cs typeface="Helvetica Neue"/>
                <a:sym typeface="Helvetica Neue"/>
              </a:rPr>
              <a:t>Bibliography</a:t>
            </a:r>
            <a:endParaRPr sz="1800" dirty="0">
              <a:solidFill>
                <a:schemeClr val="tx1"/>
              </a:solidFill>
              <a:latin typeface="+mn-lt"/>
              <a:ea typeface="Calibri"/>
              <a:cs typeface="Calibri"/>
              <a:sym typeface="Calibri"/>
            </a:endParaRPr>
          </a:p>
        </p:txBody>
      </p:sp>
      <p:sp>
        <p:nvSpPr>
          <p:cNvPr id="221" name="Google Shape;221;p13"/>
          <p:cNvSpPr/>
          <p:nvPr/>
        </p:nvSpPr>
        <p:spPr>
          <a:xfrm>
            <a:off x="1483200" y="3805200"/>
            <a:ext cx="15280800" cy="5847714"/>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hr-HR" dirty="0">
              <a:latin typeface="+mn-lt"/>
            </a:endParaRPr>
          </a:p>
          <a:p>
            <a:pPr marL="342900" lvl="0" indent="-342900">
              <a:buClr>
                <a:schemeClr val="dk1"/>
              </a:buClr>
              <a:buSzPts val="3360"/>
              <a:buFont typeface="Wingdings" pitchFamily="2" charset="2"/>
              <a:buChar char="§"/>
            </a:pPr>
            <a:r>
              <a:rPr lang="hr-HR" sz="2400" dirty="0" err="1">
                <a:latin typeface="+mn-lt"/>
              </a:rPr>
              <a:t>Cherry</a:t>
            </a:r>
            <a:r>
              <a:rPr lang="hr-HR" sz="2400" dirty="0">
                <a:latin typeface="+mn-lt"/>
              </a:rPr>
              <a:t>, K. (2022). </a:t>
            </a:r>
            <a:r>
              <a:rPr lang="hr-HR" sz="2400" dirty="0" err="1">
                <a:latin typeface="+mn-lt"/>
              </a:rPr>
              <a:t>What</a:t>
            </a:r>
            <a:r>
              <a:rPr lang="hr-HR" sz="2400" dirty="0">
                <a:latin typeface="+mn-lt"/>
              </a:rPr>
              <a:t> </a:t>
            </a:r>
            <a:r>
              <a:rPr lang="hr-HR" sz="2400" dirty="0" err="1">
                <a:latin typeface="+mn-lt"/>
              </a:rPr>
              <a:t>Is</a:t>
            </a:r>
            <a:r>
              <a:rPr lang="hr-HR" sz="2400" dirty="0">
                <a:latin typeface="+mn-lt"/>
              </a:rPr>
              <a:t> </a:t>
            </a:r>
            <a:r>
              <a:rPr lang="hr-HR" sz="2400" dirty="0" err="1">
                <a:latin typeface="+mn-lt"/>
              </a:rPr>
              <a:t>Cognitive</a:t>
            </a:r>
            <a:r>
              <a:rPr lang="hr-HR" sz="2400" dirty="0">
                <a:latin typeface="+mn-lt"/>
              </a:rPr>
              <a:t> </a:t>
            </a:r>
            <a:r>
              <a:rPr lang="hr-HR" sz="2400" dirty="0" err="1">
                <a:latin typeface="+mn-lt"/>
              </a:rPr>
              <a:t>Bias</a:t>
            </a:r>
            <a:r>
              <a:rPr lang="hr-HR" sz="2400" dirty="0">
                <a:latin typeface="+mn-lt"/>
              </a:rPr>
              <a:t>? </a:t>
            </a:r>
            <a:r>
              <a:rPr lang="hr-HR" sz="2400" dirty="0">
                <a:latin typeface="+mn-lt"/>
                <a:hlinkClick r:id="rId3"/>
              </a:rPr>
              <a:t>https://www.verywellmind.com/what-is-a-cognitive-bias-2794963#:~:text=Signs%20of%20Cognitive%20Bias&amp;text=Only%20paying%20attention%20to%20news,shares%20your%20opinions%20or%20beliefs</a:t>
            </a:r>
            <a:endParaRPr lang="hr-HR" sz="2400" dirty="0">
              <a:latin typeface="+mn-lt"/>
            </a:endParaRPr>
          </a:p>
          <a:p>
            <a:pPr marL="342900" lvl="0" indent="-342900">
              <a:buClr>
                <a:schemeClr val="dk1"/>
              </a:buClr>
              <a:buSzPts val="3360"/>
              <a:buFont typeface="Wingdings" pitchFamily="2" charset="2"/>
              <a:buChar char="§"/>
            </a:pPr>
            <a:r>
              <a:rPr lang="fr-FR" sz="2400" dirty="0" err="1">
                <a:latin typeface="+mn-lt"/>
              </a:rPr>
              <a:t>OpenAI</a:t>
            </a:r>
            <a:r>
              <a:rPr lang="fr-FR" sz="2400" dirty="0">
                <a:latin typeface="+mn-lt"/>
              </a:rPr>
              <a:t>. (202</a:t>
            </a:r>
            <a:r>
              <a:rPr lang="hr-HR" sz="2400" dirty="0">
                <a:latin typeface="+mn-lt"/>
              </a:rPr>
              <a:t>3</a:t>
            </a:r>
            <a:r>
              <a:rPr lang="fr-FR" sz="2400" dirty="0">
                <a:latin typeface="+mn-lt"/>
              </a:rPr>
              <a:t>). </a:t>
            </a:r>
            <a:r>
              <a:rPr lang="fr-FR" sz="2400" dirty="0" err="1">
                <a:latin typeface="+mn-lt"/>
              </a:rPr>
              <a:t>ChatGPT</a:t>
            </a:r>
            <a:r>
              <a:rPr lang="hr-HR" sz="2400" dirty="0">
                <a:latin typeface="+mn-lt"/>
              </a:rPr>
              <a:t> </a:t>
            </a:r>
            <a:r>
              <a:rPr lang="fr-FR" sz="2400" dirty="0">
                <a:latin typeface="+mn-lt"/>
              </a:rPr>
              <a:t>[</a:t>
            </a:r>
            <a:r>
              <a:rPr lang="hr-HR" sz="2400" dirty="0">
                <a:latin typeface="+mn-lt"/>
              </a:rPr>
              <a:t>GPT-3.5</a:t>
            </a:r>
            <a:r>
              <a:rPr lang="fr-FR" sz="2400" dirty="0">
                <a:latin typeface="+mn-lt"/>
              </a:rPr>
              <a:t>]. </a:t>
            </a:r>
            <a:r>
              <a:rPr lang="fr-FR" sz="2400" dirty="0">
                <a:latin typeface="+mn-lt"/>
                <a:hlinkClick r:id="rId4"/>
              </a:rPr>
              <a:t>https://chat.openai.com/</a:t>
            </a:r>
            <a:endParaRPr lang="hr-HR" sz="2400" dirty="0">
              <a:latin typeface="+mn-lt"/>
            </a:endParaRPr>
          </a:p>
          <a:p>
            <a:pPr marL="342900" lvl="0" indent="-342900">
              <a:buClr>
                <a:schemeClr val="dk1"/>
              </a:buClr>
              <a:buSzPts val="3360"/>
              <a:buFont typeface="Wingdings" pitchFamily="2" charset="2"/>
              <a:buChar char="§"/>
            </a:pPr>
            <a:r>
              <a:rPr lang="hr-HR" sz="2400" dirty="0" err="1">
                <a:latin typeface="+mn-lt"/>
              </a:rPr>
              <a:t>Poynter</a:t>
            </a:r>
            <a:r>
              <a:rPr lang="hr-HR" sz="2400" dirty="0">
                <a:latin typeface="+mn-lt"/>
              </a:rPr>
              <a:t>.(2023). </a:t>
            </a:r>
            <a:r>
              <a:rPr lang="hr-HR" sz="2400" dirty="0" err="1">
                <a:latin typeface="+mn-lt"/>
              </a:rPr>
              <a:t>Misinformation</a:t>
            </a:r>
            <a:r>
              <a:rPr lang="hr-HR" sz="2400" dirty="0">
                <a:latin typeface="+mn-lt"/>
              </a:rPr>
              <a:t> red </a:t>
            </a:r>
            <a:r>
              <a:rPr lang="hr-HR" sz="2400" dirty="0" err="1">
                <a:latin typeface="+mn-lt"/>
              </a:rPr>
              <a:t>flags</a:t>
            </a:r>
            <a:r>
              <a:rPr lang="hr-HR" sz="2400" dirty="0">
                <a:latin typeface="+mn-lt"/>
              </a:rPr>
              <a:t>. https://www.poynter.org/mediawise/is-this-legit-digital-media-literacy-101/misinformation-red-flags/</a:t>
            </a:r>
          </a:p>
          <a:p>
            <a:pPr marL="342900" lvl="0" indent="-342900">
              <a:buClr>
                <a:schemeClr val="dk1"/>
              </a:buClr>
              <a:buSzPts val="3360"/>
              <a:buFont typeface="Wingdings" pitchFamily="2" charset="2"/>
              <a:buChar char="§"/>
            </a:pPr>
            <a:r>
              <a:rPr lang="hr-HR" sz="2400" dirty="0">
                <a:latin typeface="+mn-lt"/>
              </a:rPr>
              <a:t>UNHCR. (2022). </a:t>
            </a:r>
            <a:r>
              <a:rPr lang="en-US" sz="2400" dirty="0">
                <a:latin typeface="+mn-lt"/>
              </a:rPr>
              <a:t>Factsheet 4: Types of</a:t>
            </a:r>
            <a:r>
              <a:rPr lang="hr-HR" sz="2400" dirty="0">
                <a:latin typeface="+mn-lt"/>
              </a:rPr>
              <a:t> </a:t>
            </a:r>
            <a:r>
              <a:rPr lang="en-US" sz="2400" dirty="0">
                <a:latin typeface="+mn-lt"/>
              </a:rPr>
              <a:t>Misinformation and</a:t>
            </a:r>
            <a:r>
              <a:rPr lang="hr-HR" sz="2400" dirty="0">
                <a:latin typeface="+mn-lt"/>
              </a:rPr>
              <a:t> </a:t>
            </a:r>
            <a:r>
              <a:rPr lang="en-US" sz="2400" dirty="0">
                <a:latin typeface="+mn-lt"/>
              </a:rPr>
              <a:t>Disinformation</a:t>
            </a:r>
            <a:r>
              <a:rPr lang="hr-HR" sz="2400" dirty="0">
                <a:latin typeface="+mn-lt"/>
              </a:rPr>
              <a:t>. </a:t>
            </a:r>
            <a:r>
              <a:rPr lang="hr-HR" sz="2400" dirty="0">
                <a:latin typeface="+mn-lt"/>
                <a:hlinkClick r:id="rId5"/>
              </a:rPr>
              <a:t>https://www.unhcr.org/innovation/wp-content/uploads/2022/02/Factsheet-4.pdf</a:t>
            </a:r>
            <a:endParaRPr lang="hr-HR" sz="2400" dirty="0">
              <a:latin typeface="+mn-lt"/>
            </a:endParaRPr>
          </a:p>
          <a:p>
            <a:pPr marL="342900" indent="-342900">
              <a:buClr>
                <a:schemeClr val="dk1"/>
              </a:buClr>
              <a:buSzPts val="3360"/>
              <a:buFont typeface="Wingdings" pitchFamily="2" charset="2"/>
              <a:buChar char="§"/>
            </a:pPr>
            <a:r>
              <a:rPr lang="hr-HR" sz="2400" dirty="0" err="1"/>
              <a:t>Wardle</a:t>
            </a:r>
            <a:r>
              <a:rPr lang="hr-HR" sz="2400" dirty="0"/>
              <a:t>, C. (2018). </a:t>
            </a:r>
            <a:r>
              <a:rPr lang="en-US" sz="2400" dirty="0"/>
              <a:t>5 Lessons for Reporting in an Age of Disinformation</a:t>
            </a:r>
            <a:r>
              <a:rPr lang="hr-HR" sz="2400" dirty="0"/>
              <a:t>. </a:t>
            </a:r>
            <a:r>
              <a:rPr lang="en-US" sz="2400" dirty="0">
                <a:hlinkClick r:id="rId6"/>
              </a:rPr>
              <a:t>https://firstdraftnews.org/articles/5-lessons-for-reporting-in-an-age-of-disinformation</a:t>
            </a:r>
            <a:endParaRPr lang="hr-HR" sz="2400" dirty="0"/>
          </a:p>
          <a:p>
            <a:pPr marL="342900" lvl="0" indent="-342900">
              <a:buClr>
                <a:schemeClr val="dk1"/>
              </a:buClr>
              <a:buSzPts val="3360"/>
              <a:buFont typeface="Wingdings" pitchFamily="2" charset="2"/>
              <a:buChar char="§"/>
            </a:pPr>
            <a:r>
              <a:rPr lang="hr-HR" sz="2400" dirty="0" err="1"/>
              <a:t>Wardle</a:t>
            </a:r>
            <a:r>
              <a:rPr lang="hr-HR" sz="2400" dirty="0"/>
              <a:t>, C. (2020). </a:t>
            </a:r>
            <a:r>
              <a:rPr lang="hr-HR" sz="2400" dirty="0" err="1"/>
              <a:t>Understanding</a:t>
            </a:r>
            <a:r>
              <a:rPr lang="hr-HR" sz="2400" dirty="0"/>
              <a:t> </a:t>
            </a:r>
            <a:r>
              <a:rPr lang="hr-HR" sz="2400" dirty="0" err="1"/>
              <a:t>Information</a:t>
            </a:r>
            <a:r>
              <a:rPr lang="hr-HR" sz="2400" dirty="0"/>
              <a:t> </a:t>
            </a:r>
            <a:r>
              <a:rPr lang="hr-HR" sz="2400" dirty="0" err="1"/>
              <a:t>disorder</a:t>
            </a:r>
            <a:r>
              <a:rPr lang="hr-HR" sz="2400" dirty="0"/>
              <a:t>. </a:t>
            </a:r>
            <a:r>
              <a:rPr lang="hr-HR" sz="2400" dirty="0">
                <a:hlinkClick r:id="rId7"/>
              </a:rPr>
              <a:t>https://firstdraftnews.org/long-form-article/understanding-information-disorder</a:t>
            </a:r>
            <a:endParaRPr lang="hr-HR" sz="2400" dirty="0"/>
          </a:p>
          <a:p>
            <a:pPr marL="342900" lvl="0" indent="-342900">
              <a:buClr>
                <a:schemeClr val="dk1"/>
              </a:buClr>
              <a:buSzPts val="3360"/>
              <a:buFont typeface="Wingdings" pitchFamily="2" charset="2"/>
              <a:buChar char="§"/>
            </a:pPr>
            <a:endParaRPr lang="hr-HR" sz="2400" dirty="0"/>
          </a:p>
          <a:p>
            <a:pPr marL="342900" lvl="0" indent="-342900">
              <a:buClr>
                <a:schemeClr val="dk1"/>
              </a:buClr>
              <a:buSzPts val="3360"/>
              <a:buFont typeface="Wingdings" pitchFamily="2" charset="2"/>
              <a:buChar char="§"/>
            </a:pPr>
            <a:endParaRPr lang="hr-HR" sz="2400" dirty="0">
              <a:latin typeface="+mn-lt"/>
            </a:endParaRPr>
          </a:p>
          <a:p>
            <a:pPr marL="342900" lvl="0" indent="-342900">
              <a:buClr>
                <a:schemeClr val="dk1"/>
              </a:buClr>
              <a:buSzPts val="3360"/>
              <a:buFont typeface="Wingdings" pitchFamily="2" charset="2"/>
              <a:buChar char="§"/>
            </a:pPr>
            <a:endParaRPr sz="2400"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dirty="0" err="1">
                <a:solidFill>
                  <a:schemeClr val="tx1"/>
                </a:solidFill>
                <a:latin typeface="+mn-lt"/>
                <a:ea typeface="Helvetica Neue"/>
                <a:cs typeface="Helvetica Neue"/>
                <a:sym typeface="Helvetica Neue"/>
              </a:rPr>
              <a:t>Thank</a:t>
            </a:r>
            <a:r>
              <a:rPr lang="es-ES" sz="5400" b="1" dirty="0">
                <a:solidFill>
                  <a:schemeClr val="tx1"/>
                </a:solidFill>
                <a:latin typeface="+mn-lt"/>
                <a:ea typeface="Helvetica Neue"/>
                <a:cs typeface="Helvetica Neue"/>
                <a:sym typeface="Helvetica Neue"/>
              </a:rPr>
              <a:t> </a:t>
            </a:r>
            <a:r>
              <a:rPr lang="es-ES" sz="5400" b="1" dirty="0" err="1">
                <a:solidFill>
                  <a:schemeClr val="tx1"/>
                </a:solidFill>
                <a:latin typeface="+mn-lt"/>
                <a:ea typeface="Helvetica Neue"/>
                <a:cs typeface="Helvetica Neue"/>
                <a:sym typeface="Helvetica Neue"/>
              </a:rPr>
              <a:t>you</a:t>
            </a:r>
            <a:r>
              <a:rPr lang="es-ES" sz="5400" b="1" dirty="0">
                <a:solidFill>
                  <a:schemeClr val="tx1"/>
                </a:solidFill>
                <a:latin typeface="+mn-lt"/>
                <a:ea typeface="Helvetica Neue"/>
                <a:cs typeface="Helvetica Neue"/>
                <a:sym typeface="Helvetica Neue"/>
              </a:rPr>
              <a:t>!</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 Definition of disinformation </a:t>
            </a:r>
            <a:endParaRPr dirty="0">
              <a:solidFill>
                <a:schemeClr val="tx1"/>
              </a:solidFill>
              <a:latin typeface="+mn-lt"/>
            </a:endParaRPr>
          </a:p>
        </p:txBody>
      </p:sp>
      <p:sp>
        <p:nvSpPr>
          <p:cNvPr id="119" name="Google Shape;119;p6"/>
          <p:cNvSpPr txBox="1"/>
          <p:nvPr/>
        </p:nvSpPr>
        <p:spPr>
          <a:xfrm>
            <a:off x="1295399" y="3390900"/>
            <a:ext cx="9533709" cy="523180"/>
          </a:xfrm>
          <a:prstGeom prst="rect">
            <a:avLst/>
          </a:prstGeom>
          <a:noFill/>
          <a:ln>
            <a:noFill/>
          </a:ln>
        </p:spPr>
        <p:txBody>
          <a:bodyPr spcFirstLastPara="1" wrap="square" lIns="91425" tIns="45700" rIns="91425" bIns="45700" anchor="t" anchorCtr="0">
            <a:spAutoFit/>
          </a:bodyPr>
          <a:lstStyle/>
          <a:p>
            <a:pPr lvl="0"/>
            <a:r>
              <a:rPr lang="es-ES" sz="2800" b="1" dirty="0" err="1">
                <a:solidFill>
                  <a:srgbClr val="00CCFF"/>
                </a:solidFill>
                <a:latin typeface="+mn-lt"/>
                <a:ea typeface="Helvetica Neue"/>
                <a:cs typeface="Helvetica Neue"/>
                <a:sym typeface="Helvetica Neue"/>
              </a:rPr>
              <a:t>Disinformation</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misinformation</a:t>
            </a:r>
            <a:r>
              <a:rPr lang="es-ES" sz="2800" b="1" dirty="0">
                <a:solidFill>
                  <a:srgbClr val="00CCFF"/>
                </a:solidFill>
                <a:latin typeface="+mn-lt"/>
                <a:ea typeface="Helvetica Neue"/>
                <a:cs typeface="Helvetica Neue"/>
                <a:sym typeface="Helvetica Neue"/>
              </a:rPr>
              <a:t> and </a:t>
            </a:r>
            <a:r>
              <a:rPr lang="es-ES" sz="2800" b="1" dirty="0" err="1">
                <a:solidFill>
                  <a:srgbClr val="00CCFF"/>
                </a:solidFill>
                <a:latin typeface="+mn-lt"/>
                <a:ea typeface="Helvetica Neue"/>
                <a:cs typeface="Helvetica Neue"/>
                <a:sym typeface="Helvetica Neue"/>
              </a:rPr>
              <a:t>malinformation</a:t>
            </a:r>
            <a:endParaRPr dirty="0">
              <a:solidFill>
                <a:srgbClr val="00CCFF"/>
              </a:solidFill>
              <a:latin typeface="+mn-lt"/>
            </a:endParaRPr>
          </a:p>
        </p:txBody>
      </p:sp>
      <p:sp>
        <p:nvSpPr>
          <p:cNvPr id="120" name="Google Shape;120;p6"/>
          <p:cNvSpPr txBox="1"/>
          <p:nvPr/>
        </p:nvSpPr>
        <p:spPr>
          <a:xfrm>
            <a:off x="1295399" y="4024780"/>
            <a:ext cx="9638211" cy="5109051"/>
          </a:xfrm>
          <a:prstGeom prst="rect">
            <a:avLst/>
          </a:prstGeom>
          <a:noFill/>
          <a:ln>
            <a:noFill/>
          </a:ln>
        </p:spPr>
        <p:txBody>
          <a:bodyPr spcFirstLastPara="1" wrap="square" lIns="91425" tIns="45700" rIns="91425" bIns="45700" anchor="t" anchorCtr="0">
            <a:spAutoFit/>
          </a:bodyPr>
          <a:lstStyle/>
          <a:p>
            <a:pPr lvl="0"/>
            <a:r>
              <a:rPr lang="en-US" sz="2400" b="1" dirty="0">
                <a:solidFill>
                  <a:schemeClr val="dk1"/>
                </a:solidFill>
                <a:latin typeface="+mn-lt"/>
                <a:ea typeface="Helvetica Neue"/>
                <a:cs typeface="Helvetica Neue"/>
                <a:sym typeface="Helvetica Neue"/>
              </a:rPr>
              <a:t>Disinformation</a:t>
            </a:r>
            <a:r>
              <a:rPr lang="hr-HR" sz="2400" b="1" dirty="0">
                <a:solidFill>
                  <a:schemeClr val="dk1"/>
                </a:solidFill>
                <a:latin typeface="+mn-lt"/>
                <a:ea typeface="Helvetica Neue"/>
                <a:cs typeface="Helvetica Neue"/>
                <a:sym typeface="Helvetica Neue"/>
              </a:rPr>
              <a:t> </a:t>
            </a:r>
            <a:r>
              <a:rPr lang="en-US" sz="2400" dirty="0">
                <a:solidFill>
                  <a:schemeClr val="dk1"/>
                </a:solidFill>
                <a:latin typeface="+mn-lt"/>
                <a:ea typeface="Helvetica Neue"/>
                <a:cs typeface="Helvetica Neue"/>
                <a:sym typeface="Helvetica Neue"/>
              </a:rPr>
              <a:t>is false or misleading information that is intentionally spread with the purpose of deceiving or manipulating others</a:t>
            </a:r>
            <a:r>
              <a:rPr lang="hr-HR" sz="2400" dirty="0">
                <a:solidFill>
                  <a:schemeClr val="dk1"/>
                </a:solidFill>
                <a:latin typeface="+mn-lt"/>
                <a:ea typeface="Helvetica Neue"/>
                <a:cs typeface="Helvetica Neue"/>
                <a:sym typeface="Helvetica Neue"/>
              </a:rPr>
              <a:t>.</a:t>
            </a:r>
            <a:br>
              <a:rPr lang="hr-HR" sz="2400" dirty="0">
                <a:solidFill>
                  <a:schemeClr val="dk1"/>
                </a:solidFill>
                <a:latin typeface="+mn-lt"/>
                <a:ea typeface="Helvetica Neue"/>
                <a:cs typeface="Helvetica Neue"/>
                <a:sym typeface="Helvetica Neue"/>
              </a:rPr>
            </a:br>
            <a:endParaRPr lang="hr-HR" sz="2400" dirty="0">
              <a:solidFill>
                <a:schemeClr val="dk1"/>
              </a:solidFill>
              <a:latin typeface="+mn-lt"/>
              <a:ea typeface="Helvetica Neue"/>
              <a:cs typeface="Helvetica Neue"/>
              <a:sym typeface="Helvetica Neue"/>
            </a:endParaRPr>
          </a:p>
          <a:p>
            <a:pPr lvl="0"/>
            <a:r>
              <a:rPr lang="en-US" sz="2400" b="1" dirty="0">
                <a:solidFill>
                  <a:schemeClr val="dk1"/>
                </a:solidFill>
                <a:latin typeface="+mn-lt"/>
                <a:ea typeface="Helvetica Neue"/>
                <a:cs typeface="Helvetica Neue"/>
                <a:sym typeface="Helvetica Neue"/>
              </a:rPr>
              <a:t>Misinformation</a:t>
            </a:r>
            <a:r>
              <a:rPr lang="hr-HR" sz="2400" b="1" dirty="0">
                <a:solidFill>
                  <a:schemeClr val="dk1"/>
                </a:solidFill>
                <a:latin typeface="+mn-lt"/>
                <a:ea typeface="Helvetica Neue"/>
                <a:cs typeface="Helvetica Neue"/>
                <a:sym typeface="Helvetica Neue"/>
              </a:rPr>
              <a:t> </a:t>
            </a:r>
            <a:r>
              <a:rPr lang="en-US" sz="2400" dirty="0">
                <a:solidFill>
                  <a:schemeClr val="dk1"/>
                </a:solidFill>
                <a:latin typeface="+mn-lt"/>
                <a:ea typeface="Helvetica Neue"/>
                <a:cs typeface="Helvetica Neue"/>
                <a:sym typeface="Helvetica Neue"/>
              </a:rPr>
              <a:t>refers to false or inaccurate information that is spread without the deliberate intent to deceive. It can arise due to various reasons, such as misunderstanding, misinterpretation, or a lack of knowledge on the part of the person sharing the information. </a:t>
            </a:r>
            <a:br>
              <a:rPr lang="hr-HR" sz="2400" dirty="0">
                <a:solidFill>
                  <a:schemeClr val="dk1"/>
                </a:solidFill>
                <a:latin typeface="+mn-lt"/>
                <a:ea typeface="Helvetica Neue"/>
                <a:cs typeface="Helvetica Neue"/>
                <a:sym typeface="Helvetica Neue"/>
              </a:rPr>
            </a:br>
            <a:endParaRPr lang="hr-HR" sz="2400" dirty="0">
              <a:solidFill>
                <a:schemeClr val="dk1"/>
              </a:solidFill>
              <a:latin typeface="+mn-lt"/>
              <a:ea typeface="Helvetica Neue"/>
              <a:cs typeface="Helvetica Neue"/>
              <a:sym typeface="Helvetica Neue"/>
            </a:endParaRPr>
          </a:p>
          <a:p>
            <a:pPr lvl="0"/>
            <a:r>
              <a:rPr lang="en-US" sz="2400" b="1" dirty="0" err="1">
                <a:solidFill>
                  <a:schemeClr val="dk1"/>
                </a:solidFill>
                <a:latin typeface="+mn-lt"/>
                <a:ea typeface="Helvetica Neue"/>
                <a:cs typeface="Helvetica Neue"/>
                <a:sym typeface="Helvetica Neue"/>
              </a:rPr>
              <a:t>Malinformation</a:t>
            </a:r>
            <a:r>
              <a:rPr lang="hr-HR" sz="2400" b="1" dirty="0">
                <a:solidFill>
                  <a:schemeClr val="dk1"/>
                </a:solidFill>
                <a:latin typeface="+mn-lt"/>
                <a:ea typeface="Helvetica Neue"/>
                <a:cs typeface="Helvetica Neue"/>
                <a:sym typeface="Helvetica Neue"/>
              </a:rPr>
              <a:t> </a:t>
            </a:r>
            <a:r>
              <a:rPr lang="en-US" sz="2400" dirty="0">
                <a:solidFill>
                  <a:schemeClr val="dk1"/>
                </a:solidFill>
                <a:latin typeface="+mn-lt"/>
                <a:ea typeface="Helvetica Neue"/>
                <a:cs typeface="Helvetica Neue"/>
                <a:sym typeface="Helvetica Neue"/>
              </a:rPr>
              <a:t>is true information that is shared with the explicit intent to cause harm, damage reputation, or invade privacy. It involves the deliberate disclosure of private or confidential information without consent, leaking sensitive documents, or sharing personal information to harm someone's reputation. </a:t>
            </a:r>
            <a:endParaRPr lang="hr-HR" sz="2400" dirty="0">
              <a:solidFill>
                <a:schemeClr val="dk1"/>
              </a:solidFill>
              <a:latin typeface="+mn-lt"/>
              <a:ea typeface="Helvetica Neue"/>
              <a:cs typeface="Helvetica Neue"/>
              <a:sym typeface="Helvetica Neue"/>
            </a:endParaRPr>
          </a:p>
          <a:p>
            <a:pPr lvl="0"/>
            <a:endParaRPr dirty="0">
              <a:latin typeface="+mn-lt"/>
            </a:endParaRPr>
          </a:p>
        </p:txBody>
      </p:sp>
      <p:pic>
        <p:nvPicPr>
          <p:cNvPr id="2" name="Picture 1"/>
          <p:cNvPicPr>
            <a:picLocks noChangeAspect="1"/>
          </p:cNvPicPr>
          <p:nvPr/>
        </p:nvPicPr>
        <p:blipFill>
          <a:blip r:embed="rId3"/>
          <a:stretch>
            <a:fillRect/>
          </a:stretch>
        </p:blipFill>
        <p:spPr>
          <a:xfrm>
            <a:off x="11482415" y="3716053"/>
            <a:ext cx="5638800" cy="3352800"/>
          </a:xfrm>
          <a:prstGeom prst="rect">
            <a:avLst/>
          </a:prstGeom>
        </p:spPr>
      </p:pic>
      <p:sp>
        <p:nvSpPr>
          <p:cNvPr id="3" name="TextBox 2"/>
          <p:cNvSpPr txBox="1"/>
          <p:nvPr/>
        </p:nvSpPr>
        <p:spPr>
          <a:xfrm>
            <a:off x="10685416" y="8048898"/>
            <a:ext cx="6984604" cy="307777"/>
          </a:xfrm>
          <a:prstGeom prst="rect">
            <a:avLst/>
          </a:prstGeom>
          <a:noFill/>
        </p:spPr>
        <p:txBody>
          <a:bodyPr wrap="none" rtlCol="0">
            <a:spAutoFit/>
          </a:bodyPr>
          <a:lstStyle/>
          <a:p>
            <a:r>
              <a:rPr lang="hr-HR" dirty="0" err="1"/>
              <a:t>Source</a:t>
            </a:r>
            <a:r>
              <a:rPr lang="hr-HR" dirty="0"/>
              <a:t>: https://firstdraftnews.org/long-form-article/understanding-information-disorder/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5495901"/>
              </p:ext>
            </p:extLst>
          </p:nvPr>
        </p:nvGraphicFramePr>
        <p:xfrm>
          <a:off x="4101736" y="2495005"/>
          <a:ext cx="10162904" cy="6322423"/>
        </p:xfrm>
        <a:graphic>
          <a:graphicData uri="http://schemas.openxmlformats.org/drawingml/2006/table">
            <a:tbl>
              <a:tblPr>
                <a:tableStyleId>{073A0DAA-6AF3-43AB-8588-CEC1D06C72B9}</a:tableStyleId>
              </a:tblPr>
              <a:tblGrid>
                <a:gridCol w="2478678">
                  <a:extLst>
                    <a:ext uri="{9D8B030D-6E8A-4147-A177-3AD203B41FA5}">
                      <a16:colId xmlns:a16="http://schemas.microsoft.com/office/drawing/2014/main" val="2315992801"/>
                    </a:ext>
                  </a:extLst>
                </a:gridCol>
                <a:gridCol w="2478678">
                  <a:extLst>
                    <a:ext uri="{9D8B030D-6E8A-4147-A177-3AD203B41FA5}">
                      <a16:colId xmlns:a16="http://schemas.microsoft.com/office/drawing/2014/main" val="2255160268"/>
                    </a:ext>
                  </a:extLst>
                </a:gridCol>
                <a:gridCol w="2478678">
                  <a:extLst>
                    <a:ext uri="{9D8B030D-6E8A-4147-A177-3AD203B41FA5}">
                      <a16:colId xmlns:a16="http://schemas.microsoft.com/office/drawing/2014/main" val="2946662783"/>
                    </a:ext>
                  </a:extLst>
                </a:gridCol>
                <a:gridCol w="2726870">
                  <a:extLst>
                    <a:ext uri="{9D8B030D-6E8A-4147-A177-3AD203B41FA5}">
                      <a16:colId xmlns:a16="http://schemas.microsoft.com/office/drawing/2014/main" val="2517979559"/>
                    </a:ext>
                  </a:extLst>
                </a:gridCol>
              </a:tblGrid>
              <a:tr h="977101">
                <a:tc>
                  <a:txBody>
                    <a:bodyPr/>
                    <a:lstStyle/>
                    <a:p>
                      <a:pPr algn="ctr" fontAlgn="b"/>
                      <a:r>
                        <a:rPr lang="hr-HR" sz="2400" b="1" dirty="0" err="1">
                          <a:effectLst/>
                        </a:rPr>
                        <a:t>Type</a:t>
                      </a:r>
                      <a:endParaRPr lang="en-US" sz="2400" b="1" dirty="0">
                        <a:effectLst/>
                      </a:endParaRPr>
                    </a:p>
                  </a:txBody>
                  <a:tcPr anchor="ctr"/>
                </a:tc>
                <a:tc>
                  <a:txBody>
                    <a:bodyPr/>
                    <a:lstStyle/>
                    <a:p>
                      <a:pPr algn="ctr" fontAlgn="b"/>
                      <a:r>
                        <a:rPr lang="en-US" sz="2400" b="1" dirty="0">
                          <a:effectLst/>
                        </a:rPr>
                        <a:t>Intent</a:t>
                      </a:r>
                    </a:p>
                  </a:txBody>
                  <a:tcPr anchor="ctr"/>
                </a:tc>
                <a:tc>
                  <a:txBody>
                    <a:body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2400" b="1" dirty="0">
                          <a:effectLst/>
                        </a:rPr>
                        <a:t>Truthfulness of Information</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effectLst/>
                        </a:rPr>
                        <a:t>Purpose</a:t>
                      </a:r>
                      <a:endParaRPr lang="en-US" sz="2400" dirty="0"/>
                    </a:p>
                  </a:txBody>
                  <a:tcPr anchor="ctr"/>
                </a:tc>
                <a:extLst>
                  <a:ext uri="{0D108BD9-81ED-4DB2-BD59-A6C34878D82A}">
                    <a16:rowId xmlns:a16="http://schemas.microsoft.com/office/drawing/2014/main" val="984431956"/>
                  </a:ext>
                </a:extLst>
              </a:tr>
              <a:tr h="1781774">
                <a:tc>
                  <a:txBody>
                    <a:bodyPr/>
                    <a:lstStyle/>
                    <a:p>
                      <a:pPr fontAlgn="base"/>
                      <a:r>
                        <a:rPr lang="en-US" sz="2400">
                          <a:effectLst/>
                        </a:rPr>
                        <a:t>Disinformation</a:t>
                      </a:r>
                    </a:p>
                  </a:txBody>
                  <a:tcPr anchor="ctr"/>
                </a:tc>
                <a:tc>
                  <a:txBody>
                    <a:bodyPr/>
                    <a:lstStyle/>
                    <a:p>
                      <a:pPr fontAlgn="base"/>
                      <a:r>
                        <a:rPr lang="en-US" sz="2400">
                          <a:effectLst/>
                        </a:rPr>
                        <a:t>Intentional deception</a:t>
                      </a:r>
                    </a:p>
                  </a:txBody>
                  <a:tcPr anchor="ctr"/>
                </a:tc>
                <a:tc>
                  <a:txBody>
                    <a:bodyPr/>
                    <a:lstStyle/>
                    <a:p>
                      <a:pPr fontAlgn="base"/>
                      <a:r>
                        <a:rPr lang="en-US" sz="2400">
                          <a:effectLst/>
                        </a:rPr>
                        <a:t>False or misleading</a:t>
                      </a:r>
                    </a:p>
                  </a:txBody>
                  <a:tcPr anchor="ctr"/>
                </a:tc>
                <a:tc>
                  <a:txBody>
                    <a:bodyPr/>
                    <a:lstStyle/>
                    <a:p>
                      <a:pPr fontAlgn="base"/>
                      <a:r>
                        <a:rPr lang="en-US" sz="2400">
                          <a:effectLst/>
                        </a:rPr>
                        <a:t>Deceive, manipulate, shape public opinion</a:t>
                      </a:r>
                    </a:p>
                  </a:txBody>
                  <a:tcPr anchor="ctr"/>
                </a:tc>
                <a:extLst>
                  <a:ext uri="{0D108BD9-81ED-4DB2-BD59-A6C34878D82A}">
                    <a16:rowId xmlns:a16="http://schemas.microsoft.com/office/drawing/2014/main" val="2165790051"/>
                  </a:ext>
                </a:extLst>
              </a:tr>
              <a:tr h="1781774">
                <a:tc>
                  <a:txBody>
                    <a:bodyPr/>
                    <a:lstStyle/>
                    <a:p>
                      <a:pPr fontAlgn="base"/>
                      <a:r>
                        <a:rPr lang="en-US" sz="2400">
                          <a:effectLst/>
                        </a:rPr>
                        <a:t>Misinformation</a:t>
                      </a:r>
                    </a:p>
                  </a:txBody>
                  <a:tcPr anchor="ctr"/>
                </a:tc>
                <a:tc>
                  <a:txBody>
                    <a:bodyPr/>
                    <a:lstStyle/>
                    <a:p>
                      <a:pPr fontAlgn="base"/>
                      <a:r>
                        <a:rPr lang="en-US" sz="2400">
                          <a:effectLst/>
                        </a:rPr>
                        <a:t>Unintentional dissemination</a:t>
                      </a:r>
                    </a:p>
                  </a:txBody>
                  <a:tcPr anchor="ctr"/>
                </a:tc>
                <a:tc>
                  <a:txBody>
                    <a:bodyPr/>
                    <a:lstStyle/>
                    <a:p>
                      <a:pPr fontAlgn="base"/>
                      <a:r>
                        <a:rPr lang="en-US" sz="2400">
                          <a:effectLst/>
                        </a:rPr>
                        <a:t>False or inaccurate</a:t>
                      </a:r>
                    </a:p>
                  </a:txBody>
                  <a:tcPr anchor="ctr"/>
                </a:tc>
                <a:tc>
                  <a:txBody>
                    <a:bodyPr/>
                    <a:lstStyle/>
                    <a:p>
                      <a:pPr fontAlgn="base"/>
                      <a:r>
                        <a:rPr lang="en-US" sz="2400">
                          <a:effectLst/>
                        </a:rPr>
                        <a:t>Lack of knowledge, misunderstanding</a:t>
                      </a:r>
                    </a:p>
                  </a:txBody>
                  <a:tcPr anchor="ctr"/>
                </a:tc>
                <a:extLst>
                  <a:ext uri="{0D108BD9-81ED-4DB2-BD59-A6C34878D82A}">
                    <a16:rowId xmlns:a16="http://schemas.microsoft.com/office/drawing/2014/main" val="2805618701"/>
                  </a:ext>
                </a:extLst>
              </a:tr>
              <a:tr h="1781774">
                <a:tc>
                  <a:txBody>
                    <a:bodyPr/>
                    <a:lstStyle/>
                    <a:p>
                      <a:pPr fontAlgn="base"/>
                      <a:r>
                        <a:rPr lang="en-US" sz="2400">
                          <a:effectLst/>
                        </a:rPr>
                        <a:t>Malinformation</a:t>
                      </a:r>
                    </a:p>
                  </a:txBody>
                  <a:tcPr anchor="ctr"/>
                </a:tc>
                <a:tc>
                  <a:txBody>
                    <a:bodyPr/>
                    <a:lstStyle/>
                    <a:p>
                      <a:pPr fontAlgn="base"/>
                      <a:r>
                        <a:rPr lang="en-US" sz="2400">
                          <a:effectLst/>
                        </a:rPr>
                        <a:t>Deliberate harm</a:t>
                      </a:r>
                    </a:p>
                  </a:txBody>
                  <a:tcPr anchor="ctr"/>
                </a:tc>
                <a:tc>
                  <a:txBody>
                    <a:bodyPr/>
                    <a:lstStyle/>
                    <a:p>
                      <a:pPr fontAlgn="base"/>
                      <a:r>
                        <a:rPr lang="en-US" sz="2400">
                          <a:effectLst/>
                        </a:rPr>
                        <a:t>True</a:t>
                      </a:r>
                    </a:p>
                  </a:txBody>
                  <a:tcPr anchor="ctr"/>
                </a:tc>
                <a:tc>
                  <a:txBody>
                    <a:bodyPr/>
                    <a:lstStyle/>
                    <a:p>
                      <a:pPr fontAlgn="base"/>
                      <a:r>
                        <a:rPr lang="en-US" sz="2400" dirty="0">
                          <a:effectLst/>
                        </a:rPr>
                        <a:t>Cause harm, damage reputation, invade privacy</a:t>
                      </a:r>
                    </a:p>
                  </a:txBody>
                  <a:tcPr anchor="ctr"/>
                </a:tc>
                <a:extLst>
                  <a:ext uri="{0D108BD9-81ED-4DB2-BD59-A6C34878D82A}">
                    <a16:rowId xmlns:a16="http://schemas.microsoft.com/office/drawing/2014/main" val="2981158939"/>
                  </a:ext>
                </a:extLst>
              </a:tr>
            </a:tbl>
          </a:graphicData>
        </a:graphic>
      </p:graphicFrame>
    </p:spTree>
    <p:extLst>
      <p:ext uri="{BB962C8B-B14F-4D97-AF65-F5344CB8AC3E}">
        <p14:creationId xmlns:p14="http://schemas.microsoft.com/office/powerpoint/2010/main" val="253987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a:t>
            </a:r>
            <a:r>
              <a:rPr lang="es-ES" sz="4800" b="1" dirty="0">
                <a:solidFill>
                  <a:schemeClr val="tx1"/>
                </a:solidFill>
                <a:latin typeface="+mn-lt"/>
                <a:ea typeface="Helvetica Neue"/>
                <a:cs typeface="Helvetica Neue"/>
                <a:sym typeface="Helvetica Neue"/>
              </a:rPr>
              <a:t>. </a:t>
            </a:r>
            <a:r>
              <a:rPr lang="hr-HR" sz="4800" b="1" dirty="0" err="1">
                <a:solidFill>
                  <a:schemeClr val="tx1"/>
                </a:solidFill>
                <a:latin typeface="+mn-lt"/>
                <a:ea typeface="Helvetica Neue"/>
                <a:cs typeface="Helvetica Neue"/>
                <a:sym typeface="Helvetica Neue"/>
              </a:rPr>
              <a:t>Types</a:t>
            </a:r>
            <a:r>
              <a:rPr lang="es-ES" sz="4800" b="1" dirty="0">
                <a:solidFill>
                  <a:schemeClr val="tx1"/>
                </a:solidFill>
                <a:latin typeface="+mn-lt"/>
                <a:ea typeface="Helvetica Neue"/>
                <a:cs typeface="Helvetica Neue"/>
                <a:sym typeface="Helvetica Neue"/>
              </a:rPr>
              <a:t> of </a:t>
            </a:r>
            <a:r>
              <a:rPr lang="es-ES" sz="4800" b="1" dirty="0" err="1">
                <a:solidFill>
                  <a:schemeClr val="tx1"/>
                </a:solidFill>
                <a:latin typeface="+mn-lt"/>
                <a:ea typeface="Helvetica Neue"/>
                <a:cs typeface="Helvetica Neue"/>
                <a:sym typeface="Helvetica Neue"/>
              </a:rPr>
              <a:t>disinformation</a:t>
            </a:r>
            <a:r>
              <a:rPr lang="es-ES" sz="4800" b="1" dirty="0">
                <a:solidFill>
                  <a:schemeClr val="tx1"/>
                </a:solidFill>
                <a:latin typeface="+mn-lt"/>
                <a:ea typeface="Helvetica Neue"/>
                <a:cs typeface="Helvetica Neue"/>
                <a:sym typeface="Helvetica Neue"/>
              </a:rPr>
              <a:t> </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1" dirty="0">
                <a:solidFill>
                  <a:srgbClr val="00CCFF"/>
                </a:solidFill>
                <a:latin typeface="+mn-lt"/>
                <a:ea typeface="Helvetica Neue"/>
                <a:cs typeface="Helvetica Neue"/>
                <a:sym typeface="Helvetica Neue"/>
              </a:rPr>
              <a:t>UNHCR (2022):</a:t>
            </a:r>
            <a:endParaRPr dirty="0">
              <a:solidFill>
                <a:srgbClr val="00CCFF"/>
              </a:solidFill>
              <a:latin typeface="+mn-lt"/>
            </a:endParaRPr>
          </a:p>
        </p:txBody>
      </p:sp>
      <p:sp>
        <p:nvSpPr>
          <p:cNvPr id="120" name="Google Shape;120;p6"/>
          <p:cNvSpPr txBox="1"/>
          <p:nvPr/>
        </p:nvSpPr>
        <p:spPr>
          <a:xfrm>
            <a:off x="1295400" y="4072752"/>
            <a:ext cx="16300269" cy="4893607"/>
          </a:xfrm>
          <a:prstGeom prst="rect">
            <a:avLst/>
          </a:prstGeom>
          <a:noFill/>
          <a:ln>
            <a:noFill/>
          </a:ln>
        </p:spPr>
        <p:txBody>
          <a:bodyPr spcFirstLastPara="1" wrap="square" lIns="91425" tIns="45700" rIns="91425" bIns="45700" anchor="t" anchorCtr="0">
            <a:spAutoFit/>
          </a:bodyPr>
          <a:lstStyle/>
          <a:p>
            <a:pPr lvl="0"/>
            <a:r>
              <a:rPr lang="en-US" sz="2400" b="1" dirty="0"/>
              <a:t>Fabricated Content</a:t>
            </a:r>
            <a:r>
              <a:rPr lang="en-US" sz="2400" dirty="0"/>
              <a:t>: Completely false content; </a:t>
            </a:r>
            <a:endParaRPr lang="hr-HR" sz="2400" dirty="0"/>
          </a:p>
          <a:p>
            <a:pPr lvl="0"/>
            <a:r>
              <a:rPr lang="en-US" sz="2400" b="1" dirty="0"/>
              <a:t>Manipulated Content</a:t>
            </a:r>
            <a:r>
              <a:rPr lang="en-US" sz="2400" dirty="0"/>
              <a:t>: Genuine information or imagery that has been distorted, e.g. a sensational headline or populist ‘click bait’; </a:t>
            </a:r>
            <a:endParaRPr lang="hr-HR" sz="2400" dirty="0"/>
          </a:p>
          <a:p>
            <a:pPr lvl="0"/>
            <a:r>
              <a:rPr lang="en-US" sz="2400" b="1" dirty="0"/>
              <a:t>Imposter Content</a:t>
            </a:r>
            <a:r>
              <a:rPr lang="en-US" sz="2400" dirty="0"/>
              <a:t>: Impersonation of genuine sources, e.g. using the branding of an established agency; </a:t>
            </a:r>
            <a:endParaRPr lang="hr-HR" sz="2400" dirty="0"/>
          </a:p>
          <a:p>
            <a:pPr lvl="0"/>
            <a:r>
              <a:rPr lang="en-US" sz="2400" b="1" dirty="0"/>
              <a:t>Misleading Content</a:t>
            </a:r>
            <a:r>
              <a:rPr lang="en-US" sz="2400" dirty="0"/>
              <a:t>: Misleading information, e.g. comment presented as fact; </a:t>
            </a:r>
            <a:endParaRPr lang="hr-HR" sz="2400" dirty="0"/>
          </a:p>
          <a:p>
            <a:pPr lvl="0"/>
            <a:r>
              <a:rPr lang="en-US" sz="2400" b="1" dirty="0"/>
              <a:t>False Context</a:t>
            </a:r>
            <a:r>
              <a:rPr lang="en-US" sz="2400" dirty="0"/>
              <a:t>: Factually accurate content combined with false contextual information, e.g. when the headline of an article does not reflect the content; </a:t>
            </a:r>
            <a:endParaRPr lang="hr-HR" sz="2400" dirty="0"/>
          </a:p>
          <a:p>
            <a:pPr lvl="0"/>
            <a:r>
              <a:rPr lang="en-US" sz="2400" b="1" dirty="0"/>
              <a:t>Satire and Parody</a:t>
            </a:r>
            <a:r>
              <a:rPr lang="en-US" sz="2400" dirty="0"/>
              <a:t>: Humorous but false stores passed off as true. There is no intention to harm but readers may be fooled; </a:t>
            </a:r>
            <a:endParaRPr lang="hr-HR" sz="2400" dirty="0"/>
          </a:p>
          <a:p>
            <a:pPr lvl="0"/>
            <a:r>
              <a:rPr lang="en-US" sz="2400" b="1" dirty="0"/>
              <a:t>False Connections</a:t>
            </a:r>
            <a:r>
              <a:rPr lang="en-US" sz="2400" dirty="0"/>
              <a:t>: When headlines, visuals or captions do not support the content; </a:t>
            </a:r>
            <a:endParaRPr lang="hr-HR" sz="2400" dirty="0"/>
          </a:p>
          <a:p>
            <a:pPr lvl="0"/>
            <a:r>
              <a:rPr lang="en-US" sz="2400" b="1" dirty="0"/>
              <a:t>Sponsored Content</a:t>
            </a:r>
            <a:r>
              <a:rPr lang="en-US" sz="2400" dirty="0"/>
              <a:t>: Advertising or PR disguised as editorial content; </a:t>
            </a:r>
            <a:endParaRPr lang="hr-HR" sz="2400" dirty="0"/>
          </a:p>
          <a:p>
            <a:pPr lvl="0"/>
            <a:r>
              <a:rPr lang="en-US" sz="2400" b="1" dirty="0"/>
              <a:t>Propaganda</a:t>
            </a:r>
            <a:r>
              <a:rPr lang="en-US" sz="2400" dirty="0"/>
              <a:t>: Content used to manage attitudes, values and knowledge; </a:t>
            </a:r>
            <a:endParaRPr lang="hr-HR" sz="2400" dirty="0"/>
          </a:p>
          <a:p>
            <a:pPr lvl="0"/>
            <a:r>
              <a:rPr lang="en-US" sz="2400" b="1" dirty="0"/>
              <a:t>Error</a:t>
            </a:r>
            <a:r>
              <a:rPr lang="en-US" sz="2400" dirty="0"/>
              <a:t>: A mistake made by established new agencies in their reporting.</a:t>
            </a:r>
            <a:endParaRPr lang="es-ES" sz="2400" dirty="0">
              <a:solidFill>
                <a:schemeClr val="dk1"/>
              </a:solidFill>
              <a:latin typeface="+mn-lt"/>
              <a:ea typeface="Helvetica Neue"/>
              <a:cs typeface="Helvetica Neue"/>
              <a:sym typeface="Helvetica Neue"/>
            </a:endParaRPr>
          </a:p>
        </p:txBody>
      </p:sp>
    </p:spTree>
    <p:extLst>
      <p:ext uri="{BB962C8B-B14F-4D97-AF65-F5344CB8AC3E}">
        <p14:creationId xmlns:p14="http://schemas.microsoft.com/office/powerpoint/2010/main" val="288215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Types</a:t>
            </a:r>
            <a:r>
              <a:rPr lang="es-ES" sz="4800" b="1" dirty="0">
                <a:solidFill>
                  <a:schemeClr val="tx1"/>
                </a:solidFill>
                <a:ea typeface="Helvetica Neue"/>
                <a:cs typeface="Helvetica Neue"/>
                <a:sym typeface="Helvetica Neue"/>
              </a:rPr>
              <a:t> of </a:t>
            </a:r>
            <a:r>
              <a:rPr lang="es-ES" sz="4800" b="1" dirty="0" err="1">
                <a:solidFill>
                  <a:schemeClr val="tx1"/>
                </a:solidFill>
                <a:ea typeface="Helvetica Neue"/>
                <a:cs typeface="Helvetica Neue"/>
                <a:sym typeface="Helvetica Neue"/>
              </a:rPr>
              <a:t>disinformation</a:t>
            </a:r>
            <a:r>
              <a:rPr lang="es-ES" sz="4800" b="1" dirty="0">
                <a:solidFill>
                  <a:schemeClr val="tx1"/>
                </a:solidFill>
                <a:ea typeface="Helvetica Neue"/>
                <a:cs typeface="Helvetica Neue"/>
                <a:sym typeface="Helvetica Neue"/>
              </a:rPr>
              <a:t> </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Fabricated Content</a:t>
            </a:r>
            <a:endParaRPr dirty="0">
              <a:solidFill>
                <a:srgbClr val="00CCFF"/>
              </a:solidFill>
              <a:latin typeface="+mn-lt"/>
            </a:endParaRPr>
          </a:p>
        </p:txBody>
      </p:sp>
      <p:sp>
        <p:nvSpPr>
          <p:cNvPr id="120" name="Google Shape;120;p6"/>
          <p:cNvSpPr txBox="1"/>
          <p:nvPr/>
        </p:nvSpPr>
        <p:spPr>
          <a:xfrm>
            <a:off x="1295400" y="4024780"/>
            <a:ext cx="5654040" cy="1938952"/>
          </a:xfrm>
          <a:prstGeom prst="rect">
            <a:avLst/>
          </a:prstGeom>
          <a:noFill/>
          <a:ln>
            <a:noFill/>
          </a:ln>
        </p:spPr>
        <p:txBody>
          <a:bodyPr spcFirstLastPara="1" wrap="square" lIns="91425" tIns="45700" rIns="91425" bIns="45700" anchor="t" anchorCtr="0">
            <a:spAutoFit/>
          </a:bodyPr>
          <a:lstStyle/>
          <a:p>
            <a:pPr lvl="0"/>
            <a:r>
              <a:rPr lang="en-US" sz="2400" dirty="0"/>
              <a:t>The news of Pope Francis endorsing Donald Trump ahead of the 2016 US presidential election was fabricated—false information intentionally created and spread to deceive.</a:t>
            </a:r>
            <a:endParaRPr lang="hr-HR" sz="2400" dirty="0"/>
          </a:p>
        </p:txBody>
      </p:sp>
      <p:pic>
        <p:nvPicPr>
          <p:cNvPr id="2" name="Picture 1"/>
          <p:cNvPicPr>
            <a:picLocks noChangeAspect="1"/>
          </p:cNvPicPr>
          <p:nvPr/>
        </p:nvPicPr>
        <p:blipFill>
          <a:blip r:embed="rId3"/>
          <a:stretch>
            <a:fillRect/>
          </a:stretch>
        </p:blipFill>
        <p:spPr>
          <a:xfrm>
            <a:off x="9240882" y="3390900"/>
            <a:ext cx="7696200" cy="5619750"/>
          </a:xfrm>
          <a:prstGeom prst="rect">
            <a:avLst/>
          </a:prstGeom>
        </p:spPr>
      </p:pic>
      <p:sp>
        <p:nvSpPr>
          <p:cNvPr id="3" name="TextBox 2"/>
          <p:cNvSpPr txBox="1"/>
          <p:nvPr/>
        </p:nvSpPr>
        <p:spPr>
          <a:xfrm>
            <a:off x="9353006" y="9015394"/>
            <a:ext cx="6984604" cy="307777"/>
          </a:xfrm>
          <a:prstGeom prst="rect">
            <a:avLst/>
          </a:prstGeom>
          <a:noFill/>
        </p:spPr>
        <p:txBody>
          <a:bodyPr wrap="none" rtlCol="0">
            <a:spAutoFit/>
          </a:bodyPr>
          <a:lstStyle/>
          <a:p>
            <a:r>
              <a:rPr lang="hr-HR" dirty="0" err="1"/>
              <a:t>Source</a:t>
            </a:r>
            <a:r>
              <a:rPr lang="hr-HR" dirty="0"/>
              <a:t>: https://firstdraftnews.org/long-form-article/understanding-information-disorder/</a:t>
            </a:r>
            <a:endParaRPr lang="en-US" dirty="0"/>
          </a:p>
        </p:txBody>
      </p:sp>
    </p:spTree>
    <p:extLst>
      <p:ext uri="{BB962C8B-B14F-4D97-AF65-F5344CB8AC3E}">
        <p14:creationId xmlns:p14="http://schemas.microsoft.com/office/powerpoint/2010/main" val="302879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Types</a:t>
            </a:r>
            <a:r>
              <a:rPr lang="es-ES" sz="4800" b="1" dirty="0">
                <a:solidFill>
                  <a:schemeClr val="tx1"/>
                </a:solidFill>
                <a:ea typeface="Helvetica Neue"/>
                <a:cs typeface="Helvetica Neue"/>
                <a:sym typeface="Helvetica Neue"/>
              </a:rPr>
              <a:t> of </a:t>
            </a:r>
            <a:r>
              <a:rPr lang="es-ES" sz="4800" b="1" dirty="0" err="1">
                <a:solidFill>
                  <a:schemeClr val="tx1"/>
                </a:solidFill>
                <a:ea typeface="Helvetica Neue"/>
                <a:cs typeface="Helvetica Neue"/>
                <a:sym typeface="Helvetica Neue"/>
              </a:rPr>
              <a:t>disinformation</a:t>
            </a:r>
            <a:r>
              <a:rPr lang="es-ES" sz="4800" b="1" dirty="0">
                <a:solidFill>
                  <a:schemeClr val="tx1"/>
                </a:solidFill>
                <a:ea typeface="Helvetica Neue"/>
                <a:cs typeface="Helvetica Neue"/>
                <a:sym typeface="Helvetica Neue"/>
              </a:rPr>
              <a:t> </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Manipulated Content</a:t>
            </a:r>
            <a:endParaRPr dirty="0">
              <a:solidFill>
                <a:srgbClr val="00CCFF"/>
              </a:solidFill>
              <a:latin typeface="+mn-lt"/>
            </a:endParaRPr>
          </a:p>
        </p:txBody>
      </p:sp>
      <p:pic>
        <p:nvPicPr>
          <p:cNvPr id="2050" name="Picture 2" descr="https://d33wubrfki0l68.cloudfront.net/c5e41545f42538e32485da9582c50982657bf99f/38755/images/juniush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66067" y="3652490"/>
            <a:ext cx="7036435" cy="4201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66067" y="7966102"/>
            <a:ext cx="7694024" cy="523220"/>
          </a:xfrm>
          <a:prstGeom prst="rect">
            <a:avLst/>
          </a:prstGeom>
          <a:noFill/>
        </p:spPr>
        <p:txBody>
          <a:bodyPr wrap="square" rtlCol="0">
            <a:spAutoFit/>
          </a:bodyPr>
          <a:lstStyle/>
          <a:p>
            <a:r>
              <a:rPr lang="hr-HR" dirty="0" err="1"/>
              <a:t>Source</a:t>
            </a:r>
            <a:r>
              <a:rPr lang="hr-HR" dirty="0"/>
              <a:t>: https://factcheck.afp.com/image-has-been-doctored-photo-hong-kong-politician-junius-ho-waving-chinese-flag-beijing</a:t>
            </a:r>
            <a:endParaRPr lang="en-US" dirty="0"/>
          </a:p>
        </p:txBody>
      </p:sp>
      <p:sp>
        <p:nvSpPr>
          <p:cNvPr id="8" name="Google Shape;120;p6"/>
          <p:cNvSpPr txBox="1"/>
          <p:nvPr/>
        </p:nvSpPr>
        <p:spPr>
          <a:xfrm>
            <a:off x="1295399" y="4024780"/>
            <a:ext cx="5575663" cy="2308284"/>
          </a:xfrm>
          <a:prstGeom prst="rect">
            <a:avLst/>
          </a:prstGeom>
          <a:noFill/>
          <a:ln>
            <a:noFill/>
          </a:ln>
        </p:spPr>
        <p:txBody>
          <a:bodyPr spcFirstLastPara="1" wrap="square" lIns="91425" tIns="45700" rIns="91425" bIns="45700" anchor="t" anchorCtr="0">
            <a:spAutoFit/>
          </a:bodyPr>
          <a:lstStyle/>
          <a:p>
            <a:pPr lvl="0"/>
            <a:r>
              <a:rPr lang="en-US" sz="2400" dirty="0"/>
              <a:t>A doctored photo falsely depicts pro-Beijing politician </a:t>
            </a:r>
            <a:r>
              <a:rPr lang="en-US" sz="2400" dirty="0" err="1"/>
              <a:t>Junius</a:t>
            </a:r>
            <a:r>
              <a:rPr lang="en-US" sz="2400" dirty="0"/>
              <a:t> Ho waving the American flag at a pro-democracy march in Hong Kong, misleadingly shared on social media platforms.</a:t>
            </a:r>
            <a:endParaRPr lang="hr-HR" sz="2400" dirty="0"/>
          </a:p>
          <a:p>
            <a:pPr lvl="0"/>
            <a:r>
              <a:rPr lang="en-US" sz="2400" dirty="0">
                <a:latin typeface="+mn-lt"/>
              </a:rPr>
              <a:t>.</a:t>
            </a:r>
            <a:endParaRPr sz="2400" dirty="0">
              <a:latin typeface="+mn-lt"/>
            </a:endParaRPr>
          </a:p>
        </p:txBody>
      </p:sp>
    </p:spTree>
    <p:extLst>
      <p:ext uri="{BB962C8B-B14F-4D97-AF65-F5344CB8AC3E}">
        <p14:creationId xmlns:p14="http://schemas.microsoft.com/office/powerpoint/2010/main" val="154207438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4499</Words>
  <Application>Microsoft Office PowerPoint</Application>
  <PresentationFormat>Personalizado</PresentationFormat>
  <Paragraphs>394</Paragraphs>
  <Slides>42</Slides>
  <Notes>39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42</vt:i4>
      </vt:variant>
    </vt:vector>
  </HeadingPairs>
  <TitlesOfParts>
    <vt:vector size="49" baseType="lpstr">
      <vt:lpstr>Helvetica Neue</vt:lpstr>
      <vt:lpstr>Calibri</vt:lpstr>
      <vt:lpstr>Wingdings</vt:lpstr>
      <vt:lpstr>Arial</vt:lpstr>
      <vt:lpstr>DM Sans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64</cp:revision>
  <dcterms:created xsi:type="dcterms:W3CDTF">2022-01-27T16:04:38Z</dcterms:created>
  <dcterms:modified xsi:type="dcterms:W3CDTF">2023-07-12T08:52:07Z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