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5"/>
  </p:notesMasterIdLst>
  <p:sldIdLst>
    <p:sldId id="256" r:id="rId3"/>
    <p:sldId id="257" r:id="rId4"/>
    <p:sldId id="259" r:id="rId5"/>
    <p:sldId id="260" r:id="rId6"/>
    <p:sldId id="261" r:id="rId7"/>
    <p:sldId id="282" r:id="rId8"/>
    <p:sldId id="280" r:id="rId9"/>
    <p:sldId id="281" r:id="rId10"/>
    <p:sldId id="283" r:id="rId11"/>
    <p:sldId id="284" r:id="rId12"/>
    <p:sldId id="285" r:id="rId13"/>
    <p:sldId id="286" r:id="rId14"/>
    <p:sldId id="287" r:id="rId15"/>
    <p:sldId id="289" r:id="rId16"/>
    <p:sldId id="306" r:id="rId17"/>
    <p:sldId id="295" r:id="rId18"/>
    <p:sldId id="296" r:id="rId19"/>
    <p:sldId id="271" r:id="rId20"/>
    <p:sldId id="288" r:id="rId21"/>
    <p:sldId id="274" r:id="rId22"/>
    <p:sldId id="292" r:id="rId23"/>
    <p:sldId id="290" r:id="rId24"/>
    <p:sldId id="293" r:id="rId25"/>
    <p:sldId id="276" r:id="rId26"/>
    <p:sldId id="294" r:id="rId27"/>
    <p:sldId id="305" r:id="rId28"/>
    <p:sldId id="275" r:id="rId29"/>
    <p:sldId id="297" r:id="rId30"/>
    <p:sldId id="298" r:id="rId31"/>
    <p:sldId id="299" r:id="rId32"/>
    <p:sldId id="279" r:id="rId33"/>
    <p:sldId id="303" r:id="rId34"/>
    <p:sldId id="304" r:id="rId35"/>
    <p:sldId id="300" r:id="rId36"/>
    <p:sldId id="277" r:id="rId37"/>
    <p:sldId id="301" r:id="rId38"/>
    <p:sldId id="302" r:id="rId39"/>
    <p:sldId id="278" r:id="rId40"/>
    <p:sldId id="266" r:id="rId41"/>
    <p:sldId id="267" r:id="rId42"/>
    <p:sldId id="268" r:id="rId43"/>
    <p:sldId id="270"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DM Sans" pitchFamily="2"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94605" autoAdjust="0"/>
  </p:normalViewPr>
  <p:slideViewPr>
    <p:cSldViewPr snapToGrid="0">
      <p:cViewPr varScale="1">
        <p:scale>
          <a:sx n="58" d="100"/>
          <a:sy n="58" d="100"/>
        </p:scale>
        <p:origin x="648" y="58"/>
      </p:cViewPr>
      <p:guideLst>
        <p:guide orient="horz" pos="2880"/>
        <p:guide pos="216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30228"/>
    </p:cViewPr>
  </p:sorterViewPr>
  <p:notesViewPr>
    <p:cSldViewPr snapToGrid="0">
      <p:cViewPr varScale="1">
        <p:scale>
          <a:sx n="70" d="100"/>
          <a:sy n="70" d="100"/>
        </p:scale>
        <p:origin x="72"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49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42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6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03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5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4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0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1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40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1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3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4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90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7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2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ist_of_fact-checking_websi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fowars.com/posts/australia-admits-widespread-severe-adverse-reactions-from-covid-jab-already-making-compensation-payments/"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seecheck.org/index.php/2022/01/19/no-79000-severe-reactions-to-covid-19-vaccines-have-been-reported-in-australia/" TargetMode="External"/><Relationship Id="rId4" Type="http://schemas.openxmlformats.org/officeDocument/2006/relationships/hyperlink" Target="https://www.youtube.com/watch?v=BzUSjTsjca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ywellmind.com/what-is-a-cognitive-bias-2794963#:~:text=Signs%20of%20Cognitive%20Bias&amp;text=Only%20paying%20attention%20to%20news,shares%20your%20opinions%20or%20beliefs" TargetMode="External"/><Relationship Id="rId7" Type="http://schemas.openxmlformats.org/officeDocument/2006/relationships/hyperlink" Target="https://firstdraftnews.org/long-form-article/understanding-information-disord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firstdraftnews.org/articles/5-lessons-for-reporting-in-an-age-of-disinformation" TargetMode="External"/><Relationship Id="rId5" Type="http://schemas.openxmlformats.org/officeDocument/2006/relationships/hyperlink" Target="https://www.unhcr.org/innovation/wp-content/uploads/2022/02/Factsheet-4.pdf" TargetMode="External"/><Relationship Id="rId4" Type="http://schemas.openxmlformats.org/officeDocument/2006/relationships/hyperlink" Target="https://chat.openai.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25977" y="4583853"/>
            <a:ext cx="13381053" cy="769401"/>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es-ES" sz="4400" b="1">
                <a:solidFill>
                  <a:schemeClr val="tx1"/>
                </a:solidFill>
                <a:latin typeface="+mn-lt"/>
                <a:ea typeface="Helvetica Neue"/>
                <a:cs typeface="Helvetica Neue"/>
                <a:sym typeface="Helvetica Neue"/>
              </a:rPr>
              <a:t>Navegando por el mundo de la desinformación</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3545674" y="5573335"/>
            <a:ext cx="1119665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000">
                <a:solidFill>
                  <a:schemeClr val="tx1"/>
                </a:solidFill>
                <a:latin typeface="Arial" pitchFamily="34" charset="0"/>
                <a:ea typeface="Helvetica Neue"/>
                <a:cs typeface="Arial" pitchFamily="34" charset="0"/>
                <a:sym typeface="Helvetica Neue"/>
              </a:rPr>
              <a:t>Proporcionado por</a:t>
            </a:r>
            <a:r>
              <a:rPr lang="hr-HR" sz="4000">
                <a:solidFill>
                  <a:schemeClr val="tx1"/>
                </a:solidFill>
                <a:latin typeface="Arial" pitchFamily="34" charset="0"/>
                <a:ea typeface="Helvetica Neue"/>
                <a:cs typeface="Arial" pitchFamily="34" charset="0"/>
                <a:sym typeface="Helvetica Neue"/>
              </a:rPr>
              <a:t>: </a:t>
            </a:r>
            <a:r>
              <a:rPr lang="es-ES" sz="4000">
                <a:solidFill>
                  <a:schemeClr val="tx1"/>
                </a:solidFill>
                <a:latin typeface="Arial" pitchFamily="34" charset="0"/>
                <a:ea typeface="Helvetica Neue"/>
                <a:cs typeface="Arial" pitchFamily="34" charset="0"/>
                <a:sym typeface="Helvetica Neue"/>
              </a:rPr>
              <a:t>Universidad de </a:t>
            </a:r>
            <a:r>
              <a:rPr lang="hr-HR" sz="4000">
                <a:solidFill>
                  <a:schemeClr val="tx1"/>
                </a:solidFill>
                <a:latin typeface="Arial" pitchFamily="34" charset="0"/>
                <a:ea typeface="Helvetica Neue"/>
                <a:cs typeface="Arial" pitchFamily="34" charset="0"/>
                <a:sym typeface="Helvetica Neue"/>
              </a:rPr>
              <a:t>Dubrovnik</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3</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Contenido impostor</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es-ES"/>
              <a:t>Fuente</a:t>
            </a:r>
            <a:r>
              <a:rPr lang="hr-HR"/>
              <a:t>: </a:t>
            </a:r>
            <a:r>
              <a:rPr lang="hr-HR" dirty="0"/>
              <a:t>https://www.jutarnji.hr/vijesti/hrvatska/mrezama-se-siri-lazna-vijest-ne-capakov-sin-nije-zavrsio-u-bolnici-i-jutarnji-to-nikad-nije-objavio-15121369</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1948" y="2816789"/>
            <a:ext cx="5839097" cy="5461273"/>
          </a:xfrm>
          <a:prstGeom prst="rect">
            <a:avLst/>
          </a:prstGeom>
        </p:spPr>
      </p:pic>
      <p:sp>
        <p:nvSpPr>
          <p:cNvPr id="11" name="Google Shape;120;p6"/>
          <p:cNvSpPr txBox="1"/>
          <p:nvPr/>
        </p:nvSpPr>
        <p:spPr>
          <a:xfrm>
            <a:off x="1295400" y="4024780"/>
            <a:ext cx="5588726" cy="3046948"/>
          </a:xfrm>
          <a:prstGeom prst="rect">
            <a:avLst/>
          </a:prstGeom>
          <a:noFill/>
          <a:ln>
            <a:noFill/>
          </a:ln>
        </p:spPr>
        <p:txBody>
          <a:bodyPr spcFirstLastPara="1" wrap="square" lIns="91425" tIns="45700" rIns="91425" bIns="45700" anchor="t" anchorCtr="0">
            <a:spAutoFit/>
          </a:bodyPr>
          <a:lstStyle/>
          <a:p>
            <a:pPr lvl="0"/>
            <a:r>
              <a:rPr lang="es-ES" sz="2400">
                <a:latin typeface="+mn-lt"/>
              </a:rPr>
              <a:t>El principal periódico croata, Jutarnji list, publicó supuestamente la desinformación de que el hijo del director del HZJZ, Krunoslav Capak, había sido hospitalizado tras ser vacunado. El titular original se modificó para crear una narrativa engañosa y se atribuyó a una fuente fiable</a:t>
            </a:r>
            <a:r>
              <a:rPr lang="en-US" sz="2400">
                <a:latin typeface="+mn-lt"/>
              </a:rPr>
              <a:t>.</a:t>
            </a:r>
            <a:endParaRPr sz="2400" dirty="0">
              <a:latin typeface="+mn-lt"/>
            </a:endParaRPr>
          </a:p>
        </p:txBody>
      </p:sp>
    </p:spTree>
    <p:extLst>
      <p:ext uri="{BB962C8B-B14F-4D97-AF65-F5344CB8AC3E}">
        <p14:creationId xmlns:p14="http://schemas.microsoft.com/office/powerpoint/2010/main" val="390187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Contexto falso</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es-ES"/>
              <a:t>Fuente</a:t>
            </a:r>
            <a:r>
              <a:rPr lang="hr-HR"/>
              <a:t>: </a:t>
            </a:r>
            <a:r>
              <a:rPr lang="hr-HR" dirty="0"/>
              <a:t>https://www.24sata.hr/news/navijacku-povorku-iz-graza-je-objavila-kao-korona-prosvjed-milas-zasto-sto-imate-od-toga-797784</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7953" y="3232267"/>
            <a:ext cx="5734595" cy="5000838"/>
          </a:xfrm>
          <a:prstGeom prst="rect">
            <a:avLst/>
          </a:prstGeom>
        </p:spPr>
      </p:pic>
      <p:sp>
        <p:nvSpPr>
          <p:cNvPr id="3" name="Rectangle 2"/>
          <p:cNvSpPr/>
          <p:nvPr/>
        </p:nvSpPr>
        <p:spPr>
          <a:xfrm>
            <a:off x="1332000" y="4072713"/>
            <a:ext cx="5512937" cy="2677656"/>
          </a:xfrm>
          <a:prstGeom prst="rect">
            <a:avLst/>
          </a:prstGeom>
        </p:spPr>
        <p:txBody>
          <a:bodyPr wrap="square">
            <a:spAutoFit/>
          </a:bodyPr>
          <a:lstStyle/>
          <a:p>
            <a:r>
              <a:rPr lang="es-ES" sz="2400"/>
              <a:t>La foto muestra a 6.000 aficionados del Borussia Moenchengladbach jugando contra el Wolfsberg en el Merkur Arena de Graz (Austria), y apareció en Facebook como supuesta protesta contra las medidas Covid 19 en Graz (Austria)</a:t>
            </a:r>
            <a:r>
              <a:rPr lang="en-US" sz="2400"/>
              <a:t>.</a:t>
            </a:r>
            <a:endParaRPr lang="en-US" sz="2400" dirty="0"/>
          </a:p>
        </p:txBody>
      </p:sp>
    </p:spTree>
    <p:extLst>
      <p:ext uri="{BB962C8B-B14F-4D97-AF65-F5344CB8AC3E}">
        <p14:creationId xmlns:p14="http://schemas.microsoft.com/office/powerpoint/2010/main" val="6486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Sátira y parodia</a:t>
            </a:r>
            <a:endParaRPr lang="en-US" dirty="0">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es-ES"/>
              <a:t>Fuente</a:t>
            </a:r>
            <a:r>
              <a:rPr lang="hr-HR"/>
              <a:t>: </a:t>
            </a:r>
            <a:r>
              <a:rPr lang="hr-HR" dirty="0"/>
              <a:t>https://www.theonion.com/dalai-lama-announces-next-life-to-be-his-last-before-re-1826007993</a:t>
            </a:r>
            <a:endParaRPr lang="en-US" dirty="0"/>
          </a:p>
        </p:txBody>
      </p:sp>
      <p:sp>
        <p:nvSpPr>
          <p:cNvPr id="3" name="Rectangle 2"/>
          <p:cNvSpPr/>
          <p:nvPr/>
        </p:nvSpPr>
        <p:spPr>
          <a:xfrm>
            <a:off x="1332000" y="4072713"/>
            <a:ext cx="5512937" cy="1938992"/>
          </a:xfrm>
          <a:prstGeom prst="rect">
            <a:avLst/>
          </a:prstGeom>
        </p:spPr>
        <p:txBody>
          <a:bodyPr wrap="square">
            <a:spAutoFit/>
          </a:bodyPr>
          <a:lstStyle/>
          <a:p>
            <a:r>
              <a:rPr lang="es-ES" sz="2400"/>
              <a:t>La revista satírica The Onion publicó un chiste según el cual el Dalai Lama planea retirarse después de otra vida. Muchos lectores consideraron que se trataba de una información correcta</a:t>
            </a:r>
            <a:r>
              <a:rPr lang="en-US" sz="2400"/>
              <a:t>.</a:t>
            </a:r>
            <a:endParaRPr lang="en-US" sz="24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89246" y="3390900"/>
            <a:ext cx="6591132" cy="4728754"/>
          </a:xfrm>
          <a:prstGeom prst="rect">
            <a:avLst/>
          </a:prstGeom>
        </p:spPr>
      </p:pic>
    </p:spTree>
    <p:extLst>
      <p:ext uri="{BB962C8B-B14F-4D97-AF65-F5344CB8AC3E}">
        <p14:creationId xmlns:p14="http://schemas.microsoft.com/office/powerpoint/2010/main" val="37656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Conexiones falsas</a:t>
            </a:r>
            <a:endParaRPr lang="en-US" dirty="0">
              <a:solidFill>
                <a:srgbClr val="00CCFF"/>
              </a:solidFill>
            </a:endParaRPr>
          </a:p>
        </p:txBody>
      </p:sp>
      <p:sp>
        <p:nvSpPr>
          <p:cNvPr id="4" name="TextBox 3"/>
          <p:cNvSpPr txBox="1"/>
          <p:nvPr/>
        </p:nvSpPr>
        <p:spPr>
          <a:xfrm>
            <a:off x="9287691" y="8451669"/>
            <a:ext cx="7807613" cy="307777"/>
          </a:xfrm>
          <a:prstGeom prst="rect">
            <a:avLst/>
          </a:prstGeom>
          <a:noFill/>
        </p:spPr>
        <p:txBody>
          <a:bodyPr wrap="square" rtlCol="0">
            <a:spAutoFit/>
          </a:bodyPr>
          <a:lstStyle/>
          <a:p>
            <a:r>
              <a:rPr lang="es-ES"/>
              <a:t>Fuente</a:t>
            </a:r>
            <a:r>
              <a:rPr lang="hr-HR"/>
              <a:t>: </a:t>
            </a:r>
            <a:r>
              <a:rPr lang="hr-HR" dirty="0"/>
              <a:t>https://ethicalmediatraining.eu/training/activities/media-disinformation/</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3074" name="Picture 2" descr="http://ethicalmediatraining.eu/wp-content/uploads/2019/07/clickbate-300x2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7404" y="3611190"/>
            <a:ext cx="5814150" cy="4205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072712"/>
            <a:ext cx="6137366" cy="2308324"/>
          </a:xfrm>
          <a:prstGeom prst="rect">
            <a:avLst/>
          </a:prstGeom>
        </p:spPr>
        <p:txBody>
          <a:bodyPr wrap="square">
            <a:spAutoFit/>
          </a:bodyPr>
          <a:lstStyle/>
          <a:p>
            <a:r>
              <a:rPr lang="es-ES" sz="2400"/>
              <a:t>El titular era exagerado o engañoso para atraer al usuario a hacer clic en un enlace. Una vez pulsado el enlace, el usuario es redirigido a otro sitio web que contiene numerosos anuncios y, en ocasiones, contenido malicioso</a:t>
            </a:r>
            <a:r>
              <a:rPr lang="en-US" sz="2400"/>
              <a:t>.</a:t>
            </a:r>
            <a:endParaRPr lang="en-US" sz="2400" dirty="0"/>
          </a:p>
        </p:txBody>
      </p:sp>
    </p:spTree>
    <p:extLst>
      <p:ext uri="{BB962C8B-B14F-4D97-AF65-F5344CB8AC3E}">
        <p14:creationId xmlns:p14="http://schemas.microsoft.com/office/powerpoint/2010/main" val="242168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 </a:t>
            </a:r>
            <a:r>
              <a:rPr lang="hr-HR" sz="4800" b="1" i="1" err="1">
                <a:solidFill>
                  <a:schemeClr val="tx1"/>
                </a:solidFill>
                <a:ea typeface="Helvetica Neue"/>
                <a:cs typeface="Helvetica Neue"/>
                <a:sym typeface="Helvetica Neue"/>
              </a:rPr>
              <a:t>Cheapfakes</a:t>
            </a:r>
            <a:r>
              <a:rPr lang="hr-HR" sz="4800" b="1">
                <a:solidFill>
                  <a:schemeClr val="tx1"/>
                </a:solidFill>
                <a:ea typeface="Helvetica Neue"/>
                <a:cs typeface="Helvetica Neue"/>
                <a:sym typeface="Helvetica Neue"/>
              </a:rPr>
              <a:t> </a:t>
            </a:r>
            <a:r>
              <a:rPr lang="es-ES" sz="4800" b="1">
                <a:solidFill>
                  <a:schemeClr val="tx1"/>
                </a:solidFill>
                <a:ea typeface="Helvetica Neue"/>
                <a:cs typeface="Helvetica Neue"/>
                <a:sym typeface="Helvetica Neue"/>
              </a:rPr>
              <a:t>y</a:t>
            </a:r>
            <a:r>
              <a:rPr lang="hr-HR" sz="4800" b="1">
                <a:solidFill>
                  <a:schemeClr val="tx1"/>
                </a:solidFill>
                <a:ea typeface="Helvetica Neue"/>
                <a:cs typeface="Helvetica Neue"/>
                <a:sym typeface="Helvetica Neue"/>
              </a:rPr>
              <a:t> </a:t>
            </a:r>
            <a:r>
              <a:rPr lang="hr-HR" sz="4800" b="1" i="1" dirty="0" err="1">
                <a:solidFill>
                  <a:schemeClr val="tx1"/>
                </a:solidFill>
                <a:ea typeface="Helvetica Neue"/>
                <a:cs typeface="Helvetica Neue"/>
                <a:sym typeface="Helvetica Neue"/>
              </a:rPr>
              <a:t>deepfakes</a:t>
            </a:r>
            <a:endParaRPr i="1"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94683"/>
            <a:ext cx="7374678" cy="4154984"/>
          </a:xfrm>
          <a:prstGeom prst="rect">
            <a:avLst/>
          </a:prstGeom>
        </p:spPr>
        <p:txBody>
          <a:bodyPr wrap="square">
            <a:spAutoFit/>
          </a:bodyPr>
          <a:lstStyle/>
          <a:p>
            <a:r>
              <a:rPr lang="es-ES" sz="2400"/>
              <a:t>Los </a:t>
            </a:r>
            <a:r>
              <a:rPr lang="es-ES" sz="2400" b="1" i="1"/>
              <a:t>cheapfakes</a:t>
            </a:r>
            <a:r>
              <a:rPr lang="es-ES" sz="2400"/>
              <a:t> se refieren a medios manipulados o editados que son relativamente sencillos y baratos de crear. Suelen consistir en modificaciones básicas de imágenes o vídeos, como añadir o eliminar elementos, alterar el contexto o aplicar filtros básicos. </a:t>
            </a:r>
          </a:p>
          <a:p>
            <a:endParaRPr lang="es-ES" sz="2400"/>
          </a:p>
          <a:p>
            <a:r>
              <a:rPr lang="es-ES" sz="2400"/>
              <a:t>Los </a:t>
            </a:r>
            <a:r>
              <a:rPr lang="es-ES" sz="2400" b="1" i="1"/>
              <a:t>deepfakes</a:t>
            </a:r>
            <a:r>
              <a:rPr lang="es-ES" sz="2400"/>
              <a:t> se refieren a medios manipulados altamente realistas y sofisticados que se crean utilizando algoritmos de aprendizaje profundo y técnicas de inteligencia artificial (IA).</a:t>
            </a:r>
          </a:p>
        </p:txBody>
      </p:sp>
      <p:pic>
        <p:nvPicPr>
          <p:cNvPr id="5" name="Picture 4"/>
          <p:cNvPicPr>
            <a:picLocks noChangeAspect="1"/>
          </p:cNvPicPr>
          <p:nvPr/>
        </p:nvPicPr>
        <p:blipFill>
          <a:blip r:embed="rId3"/>
          <a:stretch>
            <a:fillRect/>
          </a:stretch>
        </p:blipFill>
        <p:spPr>
          <a:xfrm>
            <a:off x="10213164" y="3424119"/>
            <a:ext cx="4572000" cy="4495800"/>
          </a:xfrm>
          <a:prstGeom prst="rect">
            <a:avLst/>
          </a:prstGeom>
        </p:spPr>
      </p:pic>
      <p:sp>
        <p:nvSpPr>
          <p:cNvPr id="6" name="TextBox 5"/>
          <p:cNvSpPr txBox="1"/>
          <p:nvPr/>
        </p:nvSpPr>
        <p:spPr>
          <a:xfrm>
            <a:off x="11348047" y="7511221"/>
            <a:ext cx="2212465" cy="307777"/>
          </a:xfrm>
          <a:prstGeom prst="rect">
            <a:avLst/>
          </a:prstGeom>
          <a:noFill/>
        </p:spPr>
        <p:txBody>
          <a:bodyPr wrap="none" rtlCol="0">
            <a:spAutoFit/>
          </a:bodyPr>
          <a:lstStyle/>
          <a:p>
            <a:r>
              <a:rPr lang="hr-HR" b="1" i="1" err="1">
                <a:solidFill>
                  <a:schemeClr val="bg1"/>
                </a:solidFill>
              </a:rPr>
              <a:t>Deepfake</a:t>
            </a:r>
            <a:r>
              <a:rPr lang="hr-HR" b="1">
                <a:solidFill>
                  <a:schemeClr val="bg1"/>
                </a:solidFill>
              </a:rPr>
              <a:t> </a:t>
            </a:r>
            <a:r>
              <a:rPr lang="es-ES" b="1">
                <a:solidFill>
                  <a:schemeClr val="bg1"/>
                </a:solidFill>
              </a:rPr>
              <a:t>creado con IA</a:t>
            </a:r>
            <a:endParaRPr lang="en-US" b="1" dirty="0">
              <a:solidFill>
                <a:schemeClr val="bg1"/>
              </a:solidFill>
            </a:endParaRPr>
          </a:p>
        </p:txBody>
      </p:sp>
    </p:spTree>
    <p:extLst>
      <p:ext uri="{BB962C8B-B14F-4D97-AF65-F5344CB8AC3E}">
        <p14:creationId xmlns:p14="http://schemas.microsoft.com/office/powerpoint/2010/main" val="234943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 Ejemplos de</a:t>
            </a:r>
            <a:r>
              <a:rPr lang="hr-HR" sz="4800" b="1">
                <a:solidFill>
                  <a:schemeClr val="tx1"/>
                </a:solidFill>
                <a:latin typeface="+mn-lt"/>
                <a:ea typeface="Helvetica Neue"/>
                <a:cs typeface="Helvetica Neue"/>
                <a:sym typeface="Helvetica Neue"/>
              </a:rPr>
              <a:t> </a:t>
            </a:r>
            <a:r>
              <a:rPr lang="hr-HR" sz="4800" b="1" i="1" dirty="0" err="1">
                <a:solidFill>
                  <a:schemeClr val="tx1"/>
                </a:solidFill>
                <a:latin typeface="+mn-lt"/>
                <a:ea typeface="Helvetica Neue"/>
                <a:cs typeface="Helvetica Neue"/>
                <a:sym typeface="Helvetica Neue"/>
              </a:rPr>
              <a:t>c</a:t>
            </a:r>
            <a:r>
              <a:rPr lang="hr-HR" sz="4800" b="1" i="1" dirty="0" err="1">
                <a:solidFill>
                  <a:schemeClr val="tx1"/>
                </a:solidFill>
                <a:ea typeface="Helvetica Neue"/>
                <a:cs typeface="Helvetica Neue"/>
                <a:sym typeface="Helvetica Neue"/>
              </a:rPr>
              <a:t>heapfakes</a:t>
            </a:r>
            <a:endParaRPr lang="hr-HR" sz="4800" b="1" i="1" dirty="0">
              <a:solidFill>
                <a:schemeClr val="tx1"/>
              </a:solidFill>
              <a:ea typeface="Helvetica Neue"/>
              <a:cs typeface="Helvetica Neue"/>
              <a:sym typeface="Helvetica Neue"/>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4" name="Picture 1">
            <a:extLst>
              <a:ext uri="{FF2B5EF4-FFF2-40B4-BE49-F238E27FC236}">
                <a16:creationId xmlns:a16="http://schemas.microsoft.com/office/drawing/2014/main" id="{AD784B21-589B-BCEC-C4DA-69713036830D}"/>
              </a:ext>
            </a:extLst>
          </p:cNvPr>
          <p:cNvPicPr>
            <a:picLocks noChangeAspect="1"/>
          </p:cNvPicPr>
          <p:nvPr/>
        </p:nvPicPr>
        <p:blipFill>
          <a:blip r:embed="rId3"/>
          <a:stretch>
            <a:fillRect/>
          </a:stretch>
        </p:blipFill>
        <p:spPr>
          <a:xfrm>
            <a:off x="1982749" y="3440460"/>
            <a:ext cx="9724375" cy="2847297"/>
          </a:xfrm>
          <a:prstGeom prst="rect">
            <a:avLst/>
          </a:prstGeom>
        </p:spPr>
      </p:pic>
      <p:sp>
        <p:nvSpPr>
          <p:cNvPr id="7" name="Rectangle 2">
            <a:extLst>
              <a:ext uri="{FF2B5EF4-FFF2-40B4-BE49-F238E27FC236}">
                <a16:creationId xmlns:a16="http://schemas.microsoft.com/office/drawing/2014/main" id="{1F2AA156-AD0E-AA64-A1B5-9C9B1A563086}"/>
              </a:ext>
            </a:extLst>
          </p:cNvPr>
          <p:cNvSpPr/>
          <p:nvPr/>
        </p:nvSpPr>
        <p:spPr>
          <a:xfrm>
            <a:off x="1878246" y="6418391"/>
            <a:ext cx="7898316" cy="307777"/>
          </a:xfrm>
          <a:prstGeom prst="rect">
            <a:avLst/>
          </a:prstGeom>
        </p:spPr>
        <p:txBody>
          <a:bodyPr wrap="none">
            <a:spAutoFit/>
          </a:bodyPr>
          <a:lstStyle/>
          <a:p>
            <a:r>
              <a:rPr lang="es-ES"/>
              <a:t>Fuente</a:t>
            </a:r>
            <a:r>
              <a:rPr lang="hr-HR"/>
              <a:t>: </a:t>
            </a:r>
            <a:r>
              <a:rPr lang="en-US" dirty="0"/>
              <a:t>https://en.ejo.ch/ethics-quality/the-cheapfake-photo-trend-fuelling-dangerous-propaganda</a:t>
            </a:r>
          </a:p>
        </p:txBody>
      </p:sp>
      <p:pic>
        <p:nvPicPr>
          <p:cNvPr id="8" name="Picture 3">
            <a:extLst>
              <a:ext uri="{FF2B5EF4-FFF2-40B4-BE49-F238E27FC236}">
                <a16:creationId xmlns:a16="http://schemas.microsoft.com/office/drawing/2014/main" id="{507263D9-1481-BBC7-C3EA-8BEA4E26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96920" y="3440460"/>
            <a:ext cx="4418520" cy="4728755"/>
          </a:xfrm>
          <a:prstGeom prst="rect">
            <a:avLst/>
          </a:prstGeom>
        </p:spPr>
      </p:pic>
      <p:sp>
        <p:nvSpPr>
          <p:cNvPr id="9" name="Rectangle 4">
            <a:extLst>
              <a:ext uri="{FF2B5EF4-FFF2-40B4-BE49-F238E27FC236}">
                <a16:creationId xmlns:a16="http://schemas.microsoft.com/office/drawing/2014/main" id="{195DBBDD-55A2-0030-F71C-EE71F3113226}"/>
              </a:ext>
            </a:extLst>
          </p:cNvPr>
          <p:cNvSpPr/>
          <p:nvPr/>
        </p:nvSpPr>
        <p:spPr>
          <a:xfrm>
            <a:off x="1872560" y="6920010"/>
            <a:ext cx="9724374" cy="1938992"/>
          </a:xfrm>
          <a:prstGeom prst="rect">
            <a:avLst/>
          </a:prstGeom>
        </p:spPr>
        <p:txBody>
          <a:bodyPr wrap="square">
            <a:spAutoFit/>
          </a:bodyPr>
          <a:lstStyle/>
          <a:p>
            <a:r>
              <a:rPr lang="es-ES" sz="2400"/>
              <a:t>Una foto de Reuters de 1999 que mostraba a una mujer albanesa intentando entrar en Macedonia del Norte fue alterada posteriormente. La imagen trucada, que se difundió como propaganda, presenta falsamente a la mujer como una víctima serbia de un atentado con bomba (OTAN), según publicó la embajada rusa en Twitter</a:t>
            </a:r>
            <a:r>
              <a:rPr lang="en-US" sz="2400"/>
              <a:t>.</a:t>
            </a:r>
            <a:endParaRPr lang="en-US" sz="2400" dirty="0"/>
          </a:p>
        </p:txBody>
      </p:sp>
    </p:spTree>
    <p:extLst>
      <p:ext uri="{BB962C8B-B14F-4D97-AF65-F5344CB8AC3E}">
        <p14:creationId xmlns:p14="http://schemas.microsoft.com/office/powerpoint/2010/main" val="11771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a:t>
            </a:r>
            <a:r>
              <a:rPr lang="es-ES" sz="4800" b="1">
                <a:solidFill>
                  <a:schemeClr val="tx1"/>
                </a:solidFill>
                <a:ea typeface="Helvetica Neue"/>
                <a:cs typeface="Helvetica Neue"/>
                <a:sym typeface="Helvetica Neue"/>
              </a:rPr>
              <a:t>Teorías de conspiración</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55494"/>
            <a:ext cx="9044452" cy="5632311"/>
          </a:xfrm>
          <a:prstGeom prst="rect">
            <a:avLst/>
          </a:prstGeom>
        </p:spPr>
        <p:txBody>
          <a:bodyPr wrap="square">
            <a:spAutoFit/>
          </a:bodyPr>
          <a:lstStyle/>
          <a:p>
            <a:r>
              <a:rPr lang="es-ES" sz="2400"/>
              <a:t>Las </a:t>
            </a:r>
            <a:r>
              <a:rPr lang="es-ES" sz="2400" b="1"/>
              <a:t>teorías conspiranoicas </a:t>
            </a:r>
            <a:r>
              <a:rPr lang="es-ES" sz="2400"/>
              <a:t>son explicaciones o creencias que proponen un complot secreto, a menudo nefasto, de un grupo de individuos u organizaciones para manipular los acontecimientos o controlar determinados resultados. Estas teorías suelen implicar acusaciones de agendas ocultas, encubrimientos y connivencia entre entidades poderosas.</a:t>
            </a:r>
          </a:p>
          <a:p>
            <a:endParaRPr lang="es-ES" sz="2400"/>
          </a:p>
          <a:p>
            <a:r>
              <a:rPr lang="es-ES" sz="2400"/>
              <a:t>Las teorías sobre conspiraciones suelen carecer de pruebas creíbles y se basan en la especulación, la interpretación errónea o la fabricación de hechos. Pueden abarcar una amplia gama de temas, desde la política y el gobierno hasta la salud, la ciencia y la cultura popular. Las teorías conspirativas pueden tener importantes repercusiones sociales y psicológicas, influir en la opinión pública, fomentar la desconfianza y, en ocasiones, conducir a acciones perjudiciales</a:t>
            </a:r>
            <a:r>
              <a:rPr lang="en-US" sz="2400"/>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750480362"/>
              </p:ext>
            </p:extLst>
          </p:nvPr>
        </p:nvGraphicFramePr>
        <p:xfrm>
          <a:off x="10376452" y="3054129"/>
          <a:ext cx="7697051" cy="6035040"/>
        </p:xfrm>
        <a:graphic>
          <a:graphicData uri="http://schemas.openxmlformats.org/drawingml/2006/table">
            <a:tbl>
              <a:tblPr/>
              <a:tblGrid>
                <a:gridCol w="2173357">
                  <a:extLst>
                    <a:ext uri="{9D8B030D-6E8A-4147-A177-3AD203B41FA5}">
                      <a16:colId xmlns:a16="http://schemas.microsoft.com/office/drawing/2014/main" val="903899393"/>
                    </a:ext>
                  </a:extLst>
                </a:gridCol>
                <a:gridCol w="5523694">
                  <a:extLst>
                    <a:ext uri="{9D8B030D-6E8A-4147-A177-3AD203B41FA5}">
                      <a16:colId xmlns:a16="http://schemas.microsoft.com/office/drawing/2014/main" val="62657877"/>
                    </a:ext>
                  </a:extLst>
                </a:gridCol>
              </a:tblGrid>
              <a:tr h="0">
                <a:tc>
                  <a:txBody>
                    <a:bodyPr/>
                    <a:lstStyle/>
                    <a:p>
                      <a:pPr fontAlgn="b"/>
                      <a:r>
                        <a:rPr lang="en-US" sz="1800" b="1">
                          <a:effectLst/>
                        </a:rPr>
                        <a:t>Teoría conspiranoica</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1800" b="1">
                          <a:effectLst/>
                        </a:rPr>
                        <a:t>Descripción</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53190500"/>
                  </a:ext>
                </a:extLst>
              </a:tr>
              <a:tr h="0">
                <a:tc>
                  <a:txBody>
                    <a:bodyPr/>
                    <a:lstStyle/>
                    <a:p>
                      <a:pPr fontAlgn="base"/>
                      <a:r>
                        <a:rPr lang="es-ES" sz="1800" b="1">
                          <a:solidFill>
                            <a:schemeClr val="bg2"/>
                          </a:solidFill>
                          <a:effectLst/>
                        </a:rPr>
                        <a:t>El 11-S, un trabajo desde dentro</a:t>
                      </a:r>
                      <a:endParaRPr lang="en-US" sz="1800" b="1">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1800">
                          <a:effectLst/>
                        </a:rPr>
                        <a:t>Afirma que los atentados del 11-S en Estados Unidos fueron orquestados por el gobierno para promover programas políticos o justificar acciones militares.</a:t>
                      </a:r>
                      <a:endParaRPr lang="en-US" sz="180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10958217"/>
                  </a:ext>
                </a:extLst>
              </a:tr>
              <a:tr h="0">
                <a:tc>
                  <a:txBody>
                    <a:bodyPr/>
                    <a:lstStyle/>
                    <a:p>
                      <a:pPr fontAlgn="base"/>
                      <a:r>
                        <a:rPr lang="en-US" sz="1800" b="1">
                          <a:solidFill>
                            <a:schemeClr val="bg2"/>
                          </a:solidFill>
                          <a:effectLst/>
                        </a:rPr>
                        <a:t>Bulo del alunizaje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1800">
                          <a:effectLst/>
                        </a:rPr>
                        <a:t>Sugiere que los alunizajes del Apolo fueron falsificados por la NASA como parte de una conspiración mayor para engañar al público.</a:t>
                      </a:r>
                      <a:endParaRPr lang="en-US" sz="180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095860899"/>
                  </a:ext>
                </a:extLst>
              </a:tr>
              <a:tr h="0">
                <a:tc>
                  <a:txBody>
                    <a:bodyPr/>
                    <a:lstStyle/>
                    <a:p>
                      <a:pPr fontAlgn="base"/>
                      <a:r>
                        <a:rPr lang="en-US" sz="1800" b="1">
                          <a:solidFill>
                            <a:schemeClr val="bg2"/>
                          </a:solidFill>
                          <a:effectLst/>
                        </a:rPr>
                        <a:t>Control Illuminati</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1800">
                          <a:effectLst/>
                        </a:rPr>
                        <a:t>Alega que una sociedad secreta llamada los Illuminati controla los acontecimientos mundiales, los gobiernos y las principales instituciones para manipular los asuntos globales.</a:t>
                      </a:r>
                      <a:endParaRPr lang="en-US" sz="180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28206897"/>
                  </a:ext>
                </a:extLst>
              </a:tr>
              <a:tr h="0">
                <a:tc>
                  <a:txBody>
                    <a:bodyPr/>
                    <a:lstStyle/>
                    <a:p>
                      <a:pPr fontAlgn="base"/>
                      <a:r>
                        <a:rPr lang="en-US" sz="1800" b="1" i="1">
                          <a:solidFill>
                            <a:schemeClr val="bg2"/>
                          </a:solidFill>
                          <a:effectLst/>
                        </a:rPr>
                        <a:t>Chemtrails</a:t>
                      </a:r>
                      <a:r>
                        <a:rPr lang="en-US" sz="1800" b="1">
                          <a:solidFill>
                            <a:schemeClr val="bg2"/>
                          </a:solidFill>
                          <a:effectLst/>
                        </a:rPr>
                        <a:t> (estelas químicas)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1800">
                          <a:effectLst/>
                        </a:rPr>
                        <a:t>Cree que las estelas de condensación de los aviones son en realidad agentes químicos o biológicos rociados por el gobierno con fines no revelados.</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39104662"/>
                  </a:ext>
                </a:extLst>
              </a:tr>
              <a:tr h="0">
                <a:tc>
                  <a:txBody>
                    <a:bodyPr/>
                    <a:lstStyle/>
                    <a:p>
                      <a:pPr fontAlgn="base"/>
                      <a:r>
                        <a:rPr lang="en-US" sz="1800" b="1">
                          <a:solidFill>
                            <a:schemeClr val="bg2"/>
                          </a:solidFill>
                          <a:effectLst/>
                        </a:rPr>
                        <a:t>Arma biológica COVID-19</a:t>
                      </a:r>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Propone que la pandemia COVID-19 fue creada o liberada deliberadamente como arma biológica, en lugar de originarse de forma natural.</a:t>
                      </a:r>
                      <a:endParaRPr lang="en-US" sz="18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16561158"/>
                  </a:ext>
                </a:extLst>
              </a:tr>
            </a:tbl>
          </a:graphicData>
        </a:graphic>
      </p:graphicFrame>
    </p:spTree>
    <p:extLst>
      <p:ext uri="{BB962C8B-B14F-4D97-AF65-F5344CB8AC3E}">
        <p14:creationId xmlns:p14="http://schemas.microsoft.com/office/powerpoint/2010/main" val="1533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0764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i="1" dirty="0" err="1">
                <a:solidFill>
                  <a:schemeClr val="tx1"/>
                </a:solidFill>
                <a:ea typeface="Helvetica Neue"/>
                <a:cs typeface="Helvetica Neue"/>
                <a:sym typeface="Helvetica Neue"/>
              </a:rPr>
              <a:t>Fake</a:t>
            </a:r>
            <a:r>
              <a:rPr lang="hr-HR" sz="4800" b="1" i="1" dirty="0">
                <a:solidFill>
                  <a:schemeClr val="tx1"/>
                </a:solidFill>
                <a:ea typeface="Helvetica Neue"/>
                <a:cs typeface="Helvetica Neue"/>
                <a:sym typeface="Helvetica Neue"/>
              </a:rPr>
              <a:t> </a:t>
            </a:r>
            <a:r>
              <a:rPr lang="hr-HR" sz="4800" b="1" i="1" err="1">
                <a:solidFill>
                  <a:schemeClr val="tx1"/>
                </a:solidFill>
                <a:ea typeface="Helvetica Neue"/>
                <a:cs typeface="Helvetica Neue"/>
                <a:sym typeface="Helvetica Neue"/>
              </a:rPr>
              <a:t>news</a:t>
            </a:r>
            <a:r>
              <a:rPr lang="hr-HR" sz="4800" b="1" i="1">
                <a:solidFill>
                  <a:schemeClr val="tx1"/>
                </a:solidFill>
                <a:ea typeface="Helvetica Neue"/>
                <a:cs typeface="Helvetica Neue"/>
                <a:sym typeface="Helvetica Neue"/>
              </a:rPr>
              <a:t> </a:t>
            </a:r>
            <a:r>
              <a:rPr lang="es-ES" sz="4800" b="1">
                <a:solidFill>
                  <a:schemeClr val="tx1"/>
                </a:solidFill>
                <a:ea typeface="Helvetica Neue"/>
                <a:cs typeface="Helvetica Neue"/>
                <a:sym typeface="Helvetica Neue"/>
              </a:rPr>
              <a:t>y pseudomedios de comunicación</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516751"/>
            <a:ext cx="14147486" cy="4893647"/>
          </a:xfrm>
          <a:prstGeom prst="rect">
            <a:avLst/>
          </a:prstGeom>
        </p:spPr>
        <p:txBody>
          <a:bodyPr wrap="square">
            <a:spAutoFit/>
          </a:bodyPr>
          <a:lstStyle/>
          <a:p>
            <a:r>
              <a:rPr lang="es-ES" sz="2400"/>
              <a:t>Por </a:t>
            </a:r>
            <a:r>
              <a:rPr lang="es-ES" sz="2400" b="1" i="1"/>
              <a:t>fake news </a:t>
            </a:r>
            <a:r>
              <a:rPr lang="es-ES" sz="2400" b="1"/>
              <a:t>o noticias falsas </a:t>
            </a:r>
            <a:r>
              <a:rPr lang="es-ES" sz="2400"/>
              <a:t>se entiende la información deliberadamente fabricada o engañosa que se presenta como noticia legítima. Pueden incluir historias falsas, imágenes o vídeos manipulados y titulares engañosos que se difunden a través de diversos canales, como redes sociales, sitios web y medios de comunicación tradicionales. Las noticias falsas suelen tener como objetivo engañar o manipular a los lectores, provocar respuestas emocionales o promover programas específicos. Es importante evaluar críticamente las fuentes y verificar los hechos para evitar caer en las noticias falsas y promover la difusión de información precisa y fiable.</a:t>
            </a:r>
          </a:p>
          <a:p>
            <a:endParaRPr lang="es-ES" sz="2400"/>
          </a:p>
          <a:p>
            <a:r>
              <a:rPr lang="es-ES" sz="2400"/>
              <a:t>Los </a:t>
            </a:r>
            <a:r>
              <a:rPr lang="es-ES" sz="2400" b="1"/>
              <a:t>pseudomedios</a:t>
            </a:r>
            <a:r>
              <a:rPr lang="es-ES" sz="2400"/>
              <a:t> son medios de comunicación o plataformas que incurren en prácticas engañosas o equívocas, presentándose como fuentes legítimas de noticias o información, pero que carecen de integridad periodística o de adhesión a normas éticas. Los pseudomedios pueden difundir intencionadamente información falsa o tendenciosa, manipular los hechos o recurrir al sensacionalismo para atraer la atención o promover determinadas narrativas</a:t>
            </a:r>
            <a:r>
              <a:rPr lang="en-US" sz="2400"/>
              <a:t>.</a:t>
            </a:r>
            <a:endParaRPr lang="en-US" sz="2400" dirty="0"/>
          </a:p>
        </p:txBody>
      </p:sp>
    </p:spTree>
    <p:extLst>
      <p:ext uri="{BB962C8B-B14F-4D97-AF65-F5344CB8AC3E}">
        <p14:creationId xmlns:p14="http://schemas.microsoft.com/office/powerpoint/2010/main" val="228613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950737"/>
            <a:ext cx="145430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1.6</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Los motivos detrás de la desinformación</a:t>
            </a:r>
            <a:endParaRPr dirty="0">
              <a:solidFill>
                <a:schemeClr val="tx1"/>
              </a:solidFill>
              <a:latin typeface="+mn-lt"/>
            </a:endParaRPr>
          </a:p>
        </p:txBody>
      </p:sp>
      <p:sp>
        <p:nvSpPr>
          <p:cNvPr id="120" name="Google Shape;120;p6"/>
          <p:cNvSpPr txBox="1"/>
          <p:nvPr/>
        </p:nvSpPr>
        <p:spPr>
          <a:xfrm>
            <a:off x="1332000" y="2986567"/>
            <a:ext cx="16823478" cy="6247824"/>
          </a:xfrm>
          <a:prstGeom prst="rect">
            <a:avLst/>
          </a:prstGeom>
          <a:noFill/>
          <a:ln>
            <a:noFill/>
          </a:ln>
        </p:spPr>
        <p:txBody>
          <a:bodyPr spcFirstLastPara="1" wrap="square" lIns="91425" tIns="45700" rIns="91425" bIns="45700" anchor="t" anchorCtr="0">
            <a:spAutoFit/>
          </a:bodyPr>
          <a:lstStyle/>
          <a:p>
            <a:r>
              <a:rPr lang="es-ES" sz="2000" b="1"/>
              <a:t>Manipulación política</a:t>
            </a:r>
            <a:r>
              <a:rPr lang="es-ES" sz="2000"/>
              <a:t>: La desinformación puede utilizarse para manipular a la opinión pública, influir en las elecciones o moldear la narrativa política a favor de un candidato, partido o ideología concretos. Su objetivo es sembrar la discordia, socavar la confianza en los procesos democráticos o promover intereses geopolíticos.</a:t>
            </a:r>
          </a:p>
          <a:p>
            <a:endParaRPr lang="es-ES" sz="2000"/>
          </a:p>
          <a:p>
            <a:r>
              <a:rPr lang="es-ES" sz="2000" b="1"/>
              <a:t>Propaganda e ideología</a:t>
            </a:r>
            <a:r>
              <a:rPr lang="es-ES" sz="2000"/>
              <a:t>: La desinformación puede emplearse para promover una ideología específica, impulsar programas propagandísticos o apoyar movimientos extremistas o separatistas. Su objetivo es moldear percepciones, reclutar partidarios o demonizar a grupos contrarios.</a:t>
            </a:r>
          </a:p>
          <a:p>
            <a:endParaRPr lang="es-ES" sz="2000"/>
          </a:p>
          <a:p>
            <a:r>
              <a:rPr lang="es-ES" sz="2000" b="1"/>
              <a:t>Beneficio económico</a:t>
            </a:r>
            <a:r>
              <a:rPr lang="es-ES" sz="2000"/>
              <a:t>: La desinformación puede estar motivada por incentivos económicos. Individuos o grupos pueden difundir información falsa para atraer tráfico a sus sitios web, aumentar los ingresos por publicidad o promocionar productos o servicios basados en afirmaciones engañosas.</a:t>
            </a:r>
          </a:p>
          <a:p>
            <a:endParaRPr lang="es-ES" sz="2000"/>
          </a:p>
          <a:p>
            <a:r>
              <a:rPr lang="es-ES" sz="2000" b="1"/>
              <a:t>División social y polarización</a:t>
            </a:r>
            <a:r>
              <a:rPr lang="es-ES" sz="2000"/>
              <a:t>: La desinformación puede explotar las fisuras sociales, exacerbar las tensiones existentes y profundizar las divisiones sociales. Al amplificar cuestiones controvertidas o divisivas, su objetivo es fomentar la desconfianza, crear animadversión y socavar la cohesión social.</a:t>
            </a:r>
          </a:p>
          <a:p>
            <a:endParaRPr lang="es-ES" sz="2000"/>
          </a:p>
          <a:p>
            <a:r>
              <a:rPr lang="es-ES" sz="2000" b="1"/>
              <a:t>Reputación personal u organizativa</a:t>
            </a:r>
            <a:r>
              <a:rPr lang="es-ES" sz="2000"/>
              <a:t>: La desinformación puede utilizarse para empañar la reputación de personas, organizaciones o instituciones. Su objetivo es dañar la credibilidad, socavar la confianza o zanjar rivalidades personales o profesionales.</a:t>
            </a:r>
          </a:p>
          <a:p>
            <a:endParaRPr lang="es-ES" sz="2000"/>
          </a:p>
          <a:p>
            <a:r>
              <a:rPr lang="es-ES" sz="2000" b="1"/>
              <a:t>Influencia patrocinada por el Estado</a:t>
            </a:r>
            <a:r>
              <a:rPr lang="es-ES" sz="2000"/>
              <a:t>: Los Estados-nación pueden orquestar campañas de desinformación para lograr objetivos estratégicos. Esto puede incluir la difusión de narrativas falsas para desestabilizar a naciones rivales, manipular la percepción global o promover objetivos de política exterior.</a:t>
            </a:r>
          </a:p>
        </p:txBody>
      </p:sp>
    </p:spTree>
    <p:extLst>
      <p:ext uri="{BB962C8B-B14F-4D97-AF65-F5344CB8AC3E}">
        <p14:creationId xmlns:p14="http://schemas.microsoft.com/office/powerpoint/2010/main" val="21550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1881019"/>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6.1</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a:t>
            </a:r>
            <a:r>
              <a:rPr lang="es-ES" sz="4800" b="1">
                <a:solidFill>
                  <a:schemeClr val="tx1"/>
                </a:solidFill>
                <a:ea typeface="Helvetica Neue"/>
                <a:cs typeface="Helvetica Neue"/>
                <a:sym typeface="Helvetica Neue"/>
              </a:rPr>
              <a:t>La historia de Veles</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Beneficio económico</a:t>
            </a:r>
            <a:endParaRPr lang="en-US" dirty="0">
              <a:solidFill>
                <a:srgbClr val="00CCFF"/>
              </a:solidFill>
            </a:endParaRPr>
          </a:p>
        </p:txBody>
      </p:sp>
      <p:sp>
        <p:nvSpPr>
          <p:cNvPr id="4" name="TextBox 3"/>
          <p:cNvSpPr txBox="1"/>
          <p:nvPr/>
        </p:nvSpPr>
        <p:spPr>
          <a:xfrm>
            <a:off x="9287691" y="7445828"/>
            <a:ext cx="7807613" cy="307777"/>
          </a:xfrm>
          <a:prstGeom prst="rect">
            <a:avLst/>
          </a:prstGeom>
          <a:noFill/>
        </p:spPr>
        <p:txBody>
          <a:bodyPr wrap="square" rtlCol="0">
            <a:spAutoFit/>
          </a:bodyPr>
          <a:lstStyle/>
          <a:p>
            <a:r>
              <a:rPr lang="es-ES"/>
              <a:t>Fuente</a:t>
            </a:r>
            <a:r>
              <a:rPr lang="hr-HR"/>
              <a:t>: </a:t>
            </a:r>
            <a:r>
              <a:rPr lang="hr-HR" dirty="0"/>
              <a:t>https://money.cnn.com/interactive/media/the-macedonia-story/</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400" y="4072712"/>
            <a:ext cx="6137366" cy="4524315"/>
          </a:xfrm>
          <a:prstGeom prst="rect">
            <a:avLst/>
          </a:prstGeom>
        </p:spPr>
        <p:txBody>
          <a:bodyPr wrap="square">
            <a:spAutoFit/>
          </a:bodyPr>
          <a:lstStyle/>
          <a:p>
            <a:r>
              <a:rPr lang="es-ES" sz="2400"/>
              <a:t>Adolescentes de Veles (Macedonia) utilizaron la desinformación para crear sitios web de noticias falsas con el objetivo de generar ingresos publicitarios. Crearon historias sensacionalistas a favor de Donald Trump, que obtuvieron una gran repercusión en las redes sociales. Aunque su impacto en las elecciones estadounidenses de 2016 es objeto de debate, puso de manifiesto la vulnerabilidad de los ecosistemas de información en línea a la manipulación</a:t>
            </a:r>
            <a:r>
              <a:rPr lang="en-US" sz="2400"/>
              <a:t>.</a:t>
            </a:r>
            <a:endParaRPr lang="en-US" sz="40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2241" y="2870607"/>
            <a:ext cx="9263063" cy="4575221"/>
          </a:xfrm>
          <a:prstGeom prst="rect">
            <a:avLst/>
          </a:prstGeom>
        </p:spPr>
      </p:pic>
    </p:spTree>
    <p:extLst>
      <p:ext uri="{BB962C8B-B14F-4D97-AF65-F5344CB8AC3E}">
        <p14:creationId xmlns:p14="http://schemas.microsoft.com/office/powerpoint/2010/main" val="13034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78670" y="2355732"/>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00CCFF"/>
                </a:solidFill>
                <a:latin typeface="+mn-lt"/>
                <a:ea typeface="Helvetica Neue"/>
                <a:cs typeface="Helvetica Neue"/>
                <a:sym typeface="Helvetica Neue"/>
              </a:rPr>
              <a:t>Índice</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788391"/>
            <a:ext cx="2935381" cy="830956"/>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Comprender la desinformación</a:t>
            </a:r>
            <a:endParaRPr dirty="0">
              <a:latin typeface="+mn-lt"/>
            </a:endParaRPr>
          </a:p>
        </p:txBody>
      </p:sp>
      <p:sp>
        <p:nvSpPr>
          <p:cNvPr id="62" name="Google Shape;62;p2"/>
          <p:cNvSpPr txBox="1"/>
          <p:nvPr/>
        </p:nvSpPr>
        <p:spPr>
          <a:xfrm>
            <a:off x="2613798" y="5875229"/>
            <a:ext cx="2935381" cy="830956"/>
          </a:xfrm>
          <a:prstGeom prst="rect">
            <a:avLst/>
          </a:prstGeom>
          <a:noFill/>
          <a:ln>
            <a:noFill/>
          </a:ln>
        </p:spPr>
        <p:txBody>
          <a:bodyPr spcFirstLastPara="1" wrap="square" lIns="91425" tIns="45700" rIns="91425" bIns="45700" anchor="t" anchorCtr="0">
            <a:spAutoFit/>
          </a:bodyPr>
          <a:lstStyle/>
          <a:p>
            <a:pPr lvl="0"/>
            <a:r>
              <a:rPr lang="en-US" sz="2400">
                <a:latin typeface="+mn-lt"/>
              </a:rPr>
              <a:t>Identificar la desinformación</a:t>
            </a:r>
            <a:endParaRPr sz="2400" dirty="0">
              <a:latin typeface="+mn-lt"/>
            </a:endParaRPr>
          </a:p>
        </p:txBody>
      </p:sp>
      <p:sp>
        <p:nvSpPr>
          <p:cNvPr id="63" name="Google Shape;63;p2"/>
          <p:cNvSpPr txBox="1"/>
          <p:nvPr/>
        </p:nvSpPr>
        <p:spPr>
          <a:xfrm>
            <a:off x="2599943" y="7795628"/>
            <a:ext cx="2935381" cy="1200288"/>
          </a:xfrm>
          <a:prstGeom prst="rect">
            <a:avLst/>
          </a:prstGeom>
          <a:noFill/>
          <a:ln>
            <a:noFill/>
          </a:ln>
        </p:spPr>
        <p:txBody>
          <a:bodyPr spcFirstLastPara="1" wrap="square" lIns="91425" tIns="45700" rIns="91425" bIns="45700" anchor="t" anchorCtr="0">
            <a:spAutoFit/>
          </a:bodyPr>
          <a:lstStyle/>
          <a:p>
            <a:pPr lvl="0"/>
            <a:r>
              <a:rPr lang="en-US" sz="2400">
                <a:solidFill>
                  <a:schemeClr val="dk1"/>
                </a:solidFill>
                <a:latin typeface="+mn-lt"/>
                <a:ea typeface="Helvetica Neue"/>
                <a:cs typeface="Helvetica Neue"/>
                <a:sym typeface="Helvetica Neue"/>
              </a:rPr>
              <a:t>Comportamiento responsable en Internet</a:t>
            </a:r>
            <a:endParaRPr dirty="0">
              <a:latin typeface="+mn-lt"/>
            </a:endParaRPr>
          </a:p>
        </p:txBody>
      </p:sp>
      <p:sp>
        <p:nvSpPr>
          <p:cNvPr id="70" name="Google Shape;70;p2"/>
          <p:cNvSpPr/>
          <p:nvPr/>
        </p:nvSpPr>
        <p:spPr>
          <a:xfrm>
            <a:off x="5757444"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845246"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7051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6" name="Google Shape;76;p2"/>
          <p:cNvSpPr txBox="1"/>
          <p:nvPr/>
        </p:nvSpPr>
        <p:spPr>
          <a:xfrm>
            <a:off x="6096453" y="7483319"/>
            <a:ext cx="6378576" cy="1200288"/>
          </a:xfrm>
          <a:prstGeom prst="rect">
            <a:avLst/>
          </a:prstGeom>
          <a:noFill/>
          <a:ln>
            <a:noFill/>
          </a:ln>
        </p:spPr>
        <p:txBody>
          <a:bodyPr spcFirstLastPara="1" wrap="square" lIns="91425" tIns="45700" rIns="91425" bIns="45700" anchor="t" anchorCtr="0">
            <a:spAutoFit/>
          </a:bodyPr>
          <a:lstStyle/>
          <a:p>
            <a:r>
              <a:rPr lang="en-US" sz="2400">
                <a:latin typeface="+mn-lt"/>
              </a:rPr>
              <a:t>Comportamiento responsable en Internet</a:t>
            </a:r>
            <a:endParaRPr lang="en-US" sz="2400" dirty="0">
              <a:latin typeface="+mn-lt"/>
            </a:endParaRPr>
          </a:p>
          <a:p>
            <a:pPr lvl="0"/>
            <a:r>
              <a:rPr lang="en-US" sz="2400">
                <a:latin typeface="+mn-lt"/>
              </a:rPr>
              <a:t>Reconocer sesgos cognitivos</a:t>
            </a:r>
            <a:endParaRPr lang="en-US" sz="2400" dirty="0">
              <a:latin typeface="+mn-lt"/>
            </a:endParaRPr>
          </a:p>
          <a:p>
            <a:pPr lvl="0"/>
            <a:r>
              <a:rPr lang="en-US" sz="2400">
                <a:latin typeface="+mn-lt"/>
              </a:rPr>
              <a:t>Construir resiliencia ante la desinformación</a:t>
            </a:r>
            <a:endParaRPr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13343" y="4056677"/>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2"/>
          <p:cNvSpPr txBox="1"/>
          <p:nvPr/>
        </p:nvSpPr>
        <p:spPr>
          <a:xfrm>
            <a:off x="6061692" y="3067212"/>
            <a:ext cx="8289307" cy="2308284"/>
          </a:xfrm>
          <a:prstGeom prst="rect">
            <a:avLst/>
          </a:prstGeom>
          <a:noFill/>
          <a:ln>
            <a:noFill/>
          </a:ln>
        </p:spPr>
        <p:txBody>
          <a:bodyPr spcFirstLastPara="1" wrap="square" lIns="91425" tIns="45700" rIns="91425" bIns="45700" anchor="t" anchorCtr="0">
            <a:spAutoFit/>
          </a:bodyPr>
          <a:lstStyle/>
          <a:p>
            <a:pPr lvl="0"/>
            <a:r>
              <a:rPr lang="en-US" sz="2400">
                <a:solidFill>
                  <a:schemeClr val="dk1"/>
                </a:solidFill>
                <a:latin typeface="+mn-lt"/>
                <a:ea typeface="Helvetica Neue"/>
                <a:cs typeface="Helvetica Neue"/>
                <a:sym typeface="Helvetica Neue"/>
              </a:rPr>
              <a:t>Definición de desinformación y su impacto en la sociedad</a:t>
            </a:r>
            <a:endParaRPr lang="hr-HR" sz="2400" dirty="0">
              <a:solidFill>
                <a:schemeClr val="dk1"/>
              </a:solidFill>
              <a:latin typeface="+mn-lt"/>
              <a:ea typeface="Helvetica Neue"/>
              <a:cs typeface="Helvetica Neue"/>
              <a:sym typeface="Helvetica Neue"/>
            </a:endParaRPr>
          </a:p>
          <a:p>
            <a:pPr lvl="0"/>
            <a:r>
              <a:rPr lang="es-ES" sz="2400">
                <a:solidFill>
                  <a:schemeClr val="dk1"/>
                </a:solidFill>
                <a:latin typeface="+mn-lt"/>
                <a:ea typeface="Helvetica Neue"/>
                <a:cs typeface="Helvetica Neue"/>
                <a:sym typeface="Helvetica Neue"/>
              </a:rPr>
              <a:t>Formas comunes de desinformación</a:t>
            </a:r>
            <a:endParaRPr lang="hr-HR" sz="2400" dirty="0">
              <a:solidFill>
                <a:schemeClr val="dk1"/>
              </a:solidFill>
              <a:latin typeface="+mn-lt"/>
              <a:ea typeface="Helvetica Neue"/>
              <a:cs typeface="Helvetica Neue"/>
              <a:sym typeface="Helvetica Neue"/>
            </a:endParaRPr>
          </a:p>
          <a:p>
            <a:pPr lvl="0"/>
            <a:r>
              <a:rPr lang="es-ES" sz="2400">
                <a:solidFill>
                  <a:schemeClr val="dk1"/>
                </a:solidFill>
                <a:latin typeface="+mn-lt"/>
                <a:ea typeface="Helvetica Neue"/>
                <a:cs typeface="Helvetica Neue"/>
                <a:sym typeface="Helvetica Neue"/>
              </a:rPr>
              <a:t>Comprender los motivos detrás de la desinformación. </a:t>
            </a:r>
            <a:r>
              <a:rPr lang="en-US" sz="2400">
                <a:solidFill>
                  <a:schemeClr val="dk1"/>
                </a:solidFill>
                <a:latin typeface="+mn-lt"/>
                <a:ea typeface="Helvetica Neue"/>
                <a:cs typeface="Helvetica Neue"/>
                <a:sym typeface="Helvetica Neue"/>
              </a:rPr>
              <a:t>El papel de las redes sociales en la difusión de la desinformación</a:t>
            </a:r>
            <a:endParaRPr lang="hr-HR" sz="2400" dirty="0">
              <a:solidFill>
                <a:schemeClr val="dk1"/>
              </a:solidFill>
              <a:latin typeface="+mn-lt"/>
              <a:ea typeface="Helvetica Neue"/>
              <a:cs typeface="Helvetica Neue"/>
              <a:sym typeface="Helvetica Neue"/>
            </a:endParaRPr>
          </a:p>
          <a:p>
            <a:pPr lvl="0"/>
            <a:r>
              <a:rPr lang="es-ES" sz="2400">
                <a:solidFill>
                  <a:schemeClr val="dk1"/>
                </a:solidFill>
                <a:latin typeface="+mn-lt"/>
                <a:ea typeface="Helvetica Neue"/>
                <a:cs typeface="Helvetica Neue"/>
                <a:sym typeface="Helvetica Neue"/>
              </a:rPr>
              <a:t>El papel de las organizaciones de verificación de hechos</a:t>
            </a:r>
            <a:endParaRPr lang="en-US" sz="2400" dirty="0">
              <a:solidFill>
                <a:schemeClr val="dk1"/>
              </a:solidFill>
              <a:latin typeface="+mn-lt"/>
              <a:ea typeface="Helvetica Neue"/>
              <a:cs typeface="Helvetica Neue"/>
              <a:sym typeface="Helvetica Neue"/>
            </a:endParaRPr>
          </a:p>
        </p:txBody>
      </p:sp>
      <p:sp>
        <p:nvSpPr>
          <p:cNvPr id="73" name="Google Shape;73;p2"/>
          <p:cNvSpPr txBox="1"/>
          <p:nvPr/>
        </p:nvSpPr>
        <p:spPr>
          <a:xfrm>
            <a:off x="6096452" y="5558378"/>
            <a:ext cx="8289307" cy="1200288"/>
          </a:xfrm>
          <a:prstGeom prst="rect">
            <a:avLst/>
          </a:prstGeom>
          <a:noFill/>
          <a:ln>
            <a:noFill/>
          </a:ln>
        </p:spPr>
        <p:txBody>
          <a:bodyPr spcFirstLastPara="1" wrap="square" lIns="91425" tIns="45700" rIns="91425" bIns="45700" anchor="t" anchorCtr="0">
            <a:spAutoFit/>
          </a:bodyPr>
          <a:lstStyle/>
          <a:p>
            <a:pPr lvl="0"/>
            <a:r>
              <a:rPr lang="en-US" sz="2400">
                <a:latin typeface="+mn-lt"/>
              </a:rPr>
              <a:t>Reconocer la desinformación y el contenido legítimo</a:t>
            </a:r>
            <a:endParaRPr lang="hr-HR" sz="2400">
              <a:latin typeface="+mn-lt"/>
            </a:endParaRPr>
          </a:p>
          <a:p>
            <a:pPr lvl="0"/>
            <a:r>
              <a:rPr lang="en-US" sz="2400">
                <a:latin typeface="+mn-lt"/>
              </a:rPr>
              <a:t>Señales de alarma de la desinformación</a:t>
            </a:r>
          </a:p>
          <a:p>
            <a:pPr lvl="0"/>
            <a:r>
              <a:rPr lang="en-US" sz="2400">
                <a:latin typeface="+mn-lt"/>
              </a:rPr>
              <a:t>Herramientas de verificación de hechos</a:t>
            </a:r>
            <a:endParaRPr 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Impacto en la sociedad</a:t>
            </a:r>
            <a:endParaRPr dirty="0">
              <a:solidFill>
                <a:schemeClr val="tx1"/>
              </a:solidFill>
              <a:latin typeface="+mn-lt"/>
            </a:endParaRPr>
          </a:p>
        </p:txBody>
      </p:sp>
      <p:sp>
        <p:nvSpPr>
          <p:cNvPr id="119" name="Google Shape;119;p6"/>
          <p:cNvSpPr txBox="1"/>
          <p:nvPr/>
        </p:nvSpPr>
        <p:spPr>
          <a:xfrm>
            <a:off x="1295399" y="3390900"/>
            <a:ext cx="13228983" cy="523180"/>
          </a:xfrm>
          <a:prstGeom prst="rect">
            <a:avLst/>
          </a:prstGeom>
          <a:noFill/>
          <a:ln>
            <a:noFill/>
          </a:ln>
        </p:spPr>
        <p:txBody>
          <a:bodyPr spcFirstLastPara="1" wrap="square" lIns="91425" tIns="45700" rIns="91425" bIns="45700" anchor="t" anchorCtr="0">
            <a:spAutoFit/>
          </a:bodyPr>
          <a:lstStyle/>
          <a:p>
            <a:pPr lvl="0"/>
            <a:r>
              <a:rPr lang="es-ES" sz="2800" b="1">
                <a:solidFill>
                  <a:srgbClr val="00CCFF"/>
                </a:solidFill>
                <a:latin typeface="+mn-lt"/>
                <a:ea typeface="Helvetica Neue"/>
                <a:cs typeface="Helvetica Neue"/>
                <a:sym typeface="Helvetica Neue"/>
              </a:rPr>
              <a:t>Principales formas en que la desinformación puede afectar a la sociedad:</a:t>
            </a:r>
            <a:endParaRPr dirty="0">
              <a:solidFill>
                <a:srgbClr val="00CCFF"/>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596272331"/>
              </p:ext>
            </p:extLst>
          </p:nvPr>
        </p:nvGraphicFramePr>
        <p:xfrm>
          <a:off x="1371599" y="3955146"/>
          <a:ext cx="15697201" cy="5304776"/>
        </p:xfrm>
        <a:graphic>
          <a:graphicData uri="http://schemas.openxmlformats.org/drawingml/2006/table">
            <a:tbl>
              <a:tblPr/>
              <a:tblGrid>
                <a:gridCol w="3615747">
                  <a:extLst>
                    <a:ext uri="{9D8B030D-6E8A-4147-A177-3AD203B41FA5}">
                      <a16:colId xmlns:a16="http://schemas.microsoft.com/office/drawing/2014/main" val="3151531003"/>
                    </a:ext>
                  </a:extLst>
                </a:gridCol>
                <a:gridCol w="12081454">
                  <a:extLst>
                    <a:ext uri="{9D8B030D-6E8A-4147-A177-3AD203B41FA5}">
                      <a16:colId xmlns:a16="http://schemas.microsoft.com/office/drawing/2014/main" val="3554687189"/>
                    </a:ext>
                  </a:extLst>
                </a:gridCol>
              </a:tblGrid>
              <a:tr h="212850">
                <a:tc>
                  <a:txBody>
                    <a:bodyPr/>
                    <a:lstStyle/>
                    <a:p>
                      <a:pPr fontAlgn="b"/>
                      <a:r>
                        <a:rPr lang="en-US" sz="1600" b="1">
                          <a:effectLst/>
                        </a:rPr>
                        <a:t>Impacto</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600" b="1">
                          <a:effectLst/>
                        </a:rPr>
                        <a:t>Descripción</a:t>
                      </a:r>
                      <a:endParaRPr lang="en-US" sz="1600" b="1" dirty="0">
                        <a:effectLst/>
                      </a:endParaRP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476485"/>
                  </a:ext>
                </a:extLst>
              </a:tr>
              <a:tr h="659833">
                <a:tc>
                  <a:txBody>
                    <a:bodyPr/>
                    <a:lstStyle/>
                    <a:p>
                      <a:pPr fontAlgn="base"/>
                      <a:r>
                        <a:rPr lang="en-US" sz="1600">
                          <a:effectLst/>
                        </a:rPr>
                        <a:t>Socavar la confianza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Erosiona la confianza en las instituciones, los medios de comunicación y los personajes públicos, dificultando el discernimiento entre la información veraz y la falsa</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2668424"/>
                  </a:ext>
                </a:extLst>
              </a:tr>
              <a:tr h="510839">
                <a:tc>
                  <a:txBody>
                    <a:bodyPr/>
                    <a:lstStyle/>
                    <a:p>
                      <a:pPr fontAlgn="base"/>
                      <a:r>
                        <a:rPr lang="en-US" sz="1600">
                          <a:effectLst/>
                        </a:rPr>
                        <a:t>Polarización y división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Explota las divisiones, fomenta la animosidad y contribuye a la polarización y al malestar social</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2004720"/>
                  </a:ext>
                </a:extLst>
              </a:tr>
              <a:tr h="510839">
                <a:tc>
                  <a:txBody>
                    <a:bodyPr/>
                    <a:lstStyle/>
                    <a:p>
                      <a:pPr fontAlgn="base"/>
                      <a:r>
                        <a:rPr lang="es-ES" sz="1600">
                          <a:effectLst/>
                        </a:rPr>
                        <a:t>Manipulación de la opinión pública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Da forma a las narrativas, distorsiona las percepciones del público e influye en las elecciones y las decisiones políticas</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87265939"/>
                  </a:ext>
                </a:extLst>
              </a:tr>
              <a:tr h="659833">
                <a:tc>
                  <a:txBody>
                    <a:bodyPr/>
                    <a:lstStyle/>
                    <a:p>
                      <a:pPr fontAlgn="base"/>
                      <a:r>
                        <a:rPr lang="en-US" sz="1600">
                          <a:effectLst/>
                        </a:rPr>
                        <a:t>Salud y seguridad públicas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Pone en peligro la salud pública al difundir información falsa sobre tratamientos médicos, vacunas y emergencias de salud pública</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0412278"/>
                  </a:ext>
                </a:extLst>
              </a:tr>
              <a:tr h="659833">
                <a:tc>
                  <a:txBody>
                    <a:bodyPr/>
                    <a:lstStyle/>
                    <a:p>
                      <a:pPr fontAlgn="base"/>
                      <a:r>
                        <a:rPr lang="en-US" sz="1600">
                          <a:effectLst/>
                        </a:rPr>
                        <a:t>Impacto económico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Perjudica a las empresas y los mercados a través de información falsa que afecta a la reputación, los precios de las acciones y el comportamiento de los consumidores</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78185569"/>
                  </a:ext>
                </a:extLst>
              </a:tr>
              <a:tr h="659833">
                <a:tc>
                  <a:txBody>
                    <a:bodyPr/>
                    <a:lstStyle/>
                    <a:p>
                      <a:pPr fontAlgn="base"/>
                      <a:r>
                        <a:rPr lang="en-US" sz="1600">
                          <a:effectLst/>
                        </a:rPr>
                        <a:t>Consecuencias personales y sociales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Daña la reputación individual, difunde acusaciones falsas y contribuye al malestar psicológico y a la erosión de la cohesión social</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65002019"/>
                  </a:ext>
                </a:extLst>
              </a:tr>
              <a:tr h="659833">
                <a:tc>
                  <a:txBody>
                    <a:bodyPr/>
                    <a:lstStyle/>
                    <a:p>
                      <a:pPr fontAlgn="base"/>
                      <a:r>
                        <a:rPr lang="en-US" sz="1600">
                          <a:effectLst/>
                        </a:rPr>
                        <a:t>Mala asignación de recursos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Se malgastan recursos en desmentir afirmaciones falsas, investigar fuentes de noticias falsas y aplicar medidas para contrarrestar la desinformación</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59767708"/>
                  </a:ext>
                </a:extLst>
              </a:tr>
              <a:tr h="659833">
                <a:tc>
                  <a:txBody>
                    <a:bodyPr/>
                    <a:lstStyle/>
                    <a:p>
                      <a:pPr fontAlgn="base"/>
                      <a:r>
                        <a:rPr lang="en-US" sz="1600">
                          <a:effectLst/>
                        </a:rPr>
                        <a:t>Amenazas a la democracia </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s-ES" sz="1600">
                          <a:effectLst/>
                        </a:rPr>
                        <a:t>Socava los procesos democráticos manipulando la información e influyendo potencialmente en los resultados electorales</a:t>
                      </a:r>
                      <a:r>
                        <a:rPr lang="en-US" sz="1600">
                          <a:effectLst/>
                        </a:rPr>
                        <a: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49315775"/>
                  </a:ext>
                </a:extLst>
              </a:tr>
            </a:tbl>
          </a:graphicData>
        </a:graphic>
      </p:graphicFrame>
    </p:spTree>
    <p:extLst>
      <p:ext uri="{BB962C8B-B14F-4D97-AF65-F5344CB8AC3E}">
        <p14:creationId xmlns:p14="http://schemas.microsoft.com/office/powerpoint/2010/main" val="68898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227527"/>
            <a:ext cx="13527001"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El ejemplo del asedio al Capitolio</a:t>
            </a:r>
            <a:endParaRPr dirty="0">
              <a:solidFill>
                <a:schemeClr val="tx1"/>
              </a:solidFill>
              <a:latin typeface="+mn-lt"/>
            </a:endParaRPr>
          </a:p>
        </p:txBody>
      </p:sp>
      <p:sp>
        <p:nvSpPr>
          <p:cNvPr id="119" name="Google Shape;119;p6"/>
          <p:cNvSpPr txBox="1"/>
          <p:nvPr/>
        </p:nvSpPr>
        <p:spPr>
          <a:xfrm>
            <a:off x="1332000" y="3474041"/>
            <a:ext cx="6947263" cy="954067"/>
          </a:xfrm>
          <a:prstGeom prst="rect">
            <a:avLst/>
          </a:prstGeom>
          <a:noFill/>
          <a:ln>
            <a:noFill/>
          </a:ln>
        </p:spPr>
        <p:txBody>
          <a:bodyPr spcFirstLastPara="1" wrap="square" lIns="91425" tIns="45700" rIns="91425" bIns="45700" anchor="t" anchorCtr="0">
            <a:spAutoFit/>
          </a:bodyPr>
          <a:lstStyle/>
          <a:p>
            <a:pPr lvl="0"/>
            <a:r>
              <a:rPr lang="es-ES" sz="2800" b="1">
                <a:solidFill>
                  <a:srgbClr val="00CCFF"/>
                </a:solidFill>
              </a:rPr>
              <a:t>Los seguidores de Trump alimentaron la toma del Capitolio de EE UU</a:t>
            </a:r>
            <a:endParaRPr lang="en-US" dirty="0">
              <a:solidFill>
                <a:srgbClr val="00CCFF"/>
              </a:solidFill>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4534378"/>
            <a:ext cx="8421600" cy="4524315"/>
          </a:xfrm>
          <a:prstGeom prst="rect">
            <a:avLst/>
          </a:prstGeom>
        </p:spPr>
        <p:txBody>
          <a:bodyPr wrap="square">
            <a:spAutoFit/>
          </a:bodyPr>
          <a:lstStyle/>
          <a:p>
            <a:r>
              <a:rPr lang="es-ES" sz="2400"/>
              <a:t>La desinformación desempeñó un papel importante en el asedio al Capitolio el 6 de enero de 2021. Falsas afirmaciones sobre las elecciones, teorías conspirativas y atribuciones erróneas a Antifa y BLM alimentaron la creencia de que las elecciones habían sido robadas, radicalizando a las personas. Se amplificaron las opiniones extremistas, lo que condujo a la organización y coordinación del ataque. La difusión de narrativas falsas restó importancia a la intención violenta. El incidente puso de relieve las peligrosas consecuencias de la desinformación, destacando su capacidad para incitar al daño en el mundo real y socavar los procesos democráticos</a:t>
            </a:r>
            <a:r>
              <a:rPr lang="en-US" sz="2400"/>
              <a:t>.</a:t>
            </a:r>
            <a:endParaRPr lang="en-US" sz="4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628" y="3137799"/>
            <a:ext cx="6618757" cy="4408092"/>
          </a:xfrm>
          <a:prstGeom prst="rect">
            <a:avLst/>
          </a:prstGeom>
        </p:spPr>
      </p:pic>
      <p:sp>
        <p:nvSpPr>
          <p:cNvPr id="8" name="Rectangle 7"/>
          <p:cNvSpPr/>
          <p:nvPr/>
        </p:nvSpPr>
        <p:spPr>
          <a:xfrm>
            <a:off x="9965628" y="7565435"/>
            <a:ext cx="7185903" cy="523220"/>
          </a:xfrm>
          <a:prstGeom prst="rect">
            <a:avLst/>
          </a:prstGeom>
        </p:spPr>
        <p:txBody>
          <a:bodyPr wrap="square">
            <a:spAutoFit/>
          </a:bodyPr>
          <a:lstStyle/>
          <a:p>
            <a:r>
              <a:rPr lang="es-ES"/>
              <a:t>Fuente</a:t>
            </a:r>
            <a:r>
              <a:rPr lang="hr-HR"/>
              <a:t>: </a:t>
            </a:r>
            <a:r>
              <a:rPr lang="en-US" dirty="0"/>
              <a:t>https://apnews.com/article/us-capitol-trump-supporters-1806ea8dc15a2c04f2a68acd6b55cace</a:t>
            </a:r>
          </a:p>
        </p:txBody>
      </p:sp>
    </p:spTree>
    <p:extLst>
      <p:ext uri="{BB962C8B-B14F-4D97-AF65-F5344CB8AC3E}">
        <p14:creationId xmlns:p14="http://schemas.microsoft.com/office/powerpoint/2010/main" val="335392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8853165" cy="1569620"/>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a:t>
            </a:r>
            <a:r>
              <a:rPr lang="hr-HR"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El papel de las redes sociales</a:t>
            </a:r>
            <a:endParaRPr dirty="0">
              <a:solidFill>
                <a:schemeClr val="tx1"/>
              </a:solidFill>
              <a:latin typeface="+mn-lt"/>
            </a:endParaRPr>
          </a:p>
        </p:txBody>
      </p:sp>
      <p:sp>
        <p:nvSpPr>
          <p:cNvPr id="120" name="Google Shape;120;p6"/>
          <p:cNvSpPr txBox="1"/>
          <p:nvPr/>
        </p:nvSpPr>
        <p:spPr>
          <a:xfrm>
            <a:off x="1332000" y="4106034"/>
            <a:ext cx="8166842" cy="4154943"/>
          </a:xfrm>
          <a:prstGeom prst="rect">
            <a:avLst/>
          </a:prstGeom>
          <a:noFill/>
          <a:ln>
            <a:noFill/>
          </a:ln>
        </p:spPr>
        <p:txBody>
          <a:bodyPr spcFirstLastPara="1" wrap="square" lIns="91425" tIns="45700" rIns="91425" bIns="45700" anchor="t" anchorCtr="0">
            <a:spAutoFit/>
          </a:bodyPr>
          <a:lstStyle/>
          <a:p>
            <a:pPr lvl="0"/>
            <a:r>
              <a:rPr lang="es-ES" sz="2400"/>
              <a:t>Las </a:t>
            </a:r>
            <a:r>
              <a:rPr lang="es-ES" sz="2400" b="1"/>
              <a:t>redes sociales </a:t>
            </a:r>
            <a:r>
              <a:rPr lang="es-ES" sz="2400"/>
              <a:t>desempeñan un papel importante en el intercambio de desinformación. Su facilidad de uso y su amplio alcance las convierten en un caldo de cultivo para la rápida difusión de información falsa o engañosa. Las redes sociales amplifican y difunden la desinformación a través de contenidos generados por los usuarios, cuentas falsas y sesgos algorítmicos. La naturaleza viral del intercambio en las redes sociales puede amplificar rápidamente la desinformación, lo que conduce a la erosión de la confianza, la polarización de las opiniones y las posibles consecuencias en el mundo real</a:t>
            </a:r>
            <a:r>
              <a:rPr lang="en-US" sz="2400"/>
              <a:t>. </a:t>
            </a:r>
            <a:endParaRPr sz="24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192597859"/>
              </p:ext>
            </p:extLst>
          </p:nvPr>
        </p:nvGraphicFramePr>
        <p:xfrm>
          <a:off x="10185165" y="2266208"/>
          <a:ext cx="6048747" cy="7062705"/>
        </p:xfrm>
        <a:graphic>
          <a:graphicData uri="http://schemas.openxmlformats.org/drawingml/2006/table">
            <a:tbl>
              <a:tblPr/>
              <a:tblGrid>
                <a:gridCol w="1275818">
                  <a:extLst>
                    <a:ext uri="{9D8B030D-6E8A-4147-A177-3AD203B41FA5}">
                      <a16:colId xmlns:a16="http://schemas.microsoft.com/office/drawing/2014/main" val="3418769370"/>
                    </a:ext>
                  </a:extLst>
                </a:gridCol>
                <a:gridCol w="2722506">
                  <a:extLst>
                    <a:ext uri="{9D8B030D-6E8A-4147-A177-3AD203B41FA5}">
                      <a16:colId xmlns:a16="http://schemas.microsoft.com/office/drawing/2014/main" val="1378741876"/>
                    </a:ext>
                  </a:extLst>
                </a:gridCol>
                <a:gridCol w="2050423">
                  <a:extLst>
                    <a:ext uri="{9D8B030D-6E8A-4147-A177-3AD203B41FA5}">
                      <a16:colId xmlns:a16="http://schemas.microsoft.com/office/drawing/2014/main" val="296403501"/>
                    </a:ext>
                  </a:extLst>
                </a:gridCol>
              </a:tblGrid>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País </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hr-HR" sz="1200" b="0" i="0" u="none" strike="noStrike" dirty="0">
                          <a:solidFill>
                            <a:srgbClr val="000000"/>
                          </a:solidFill>
                          <a:effectLst/>
                          <a:latin typeface="Arial" panose="020B0604020202020204" pitchFamily="34" charset="0"/>
                        </a:rPr>
                        <a:t>Facebook</a:t>
                      </a:r>
                      <a:r>
                        <a:rPr lang="en-US" sz="1200" b="0" i="0" u="none" strike="noStrike" dirty="0">
                          <a:solidFill>
                            <a:srgbClr val="000000"/>
                          </a:solidFill>
                          <a:effectLst/>
                          <a:latin typeface="Arial" panose="020B0604020202020204" pitchFamily="34" charset="0"/>
                        </a:rPr>
                        <a:t>* </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Instagram*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184814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Austria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660.000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73213172"/>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Bélgica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990.000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66.000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738641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Bulgaria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510.000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18.000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30244339"/>
                  </a:ext>
                </a:extLst>
              </a:tr>
              <a:tr h="211338">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Croacia</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a:t>
                      </a:r>
                      <a:r>
                        <a:rPr lang="en-US" sz="1200" b="0" i="0" u="none" strike="noStrike">
                          <a:solidFill>
                            <a:schemeClr val="bg2"/>
                          </a:solidFill>
                          <a:effectLst/>
                          <a:latin typeface="Arial" panose="020B0604020202020204" pitchFamily="34" charset="0"/>
                        </a:rPr>
                        <a:t> 410.000</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a:t>
                      </a:r>
                      <a:r>
                        <a:rPr lang="en-US" sz="1200" b="0" i="0" u="none" strike="noStrike">
                          <a:solidFill>
                            <a:schemeClr val="bg2"/>
                          </a:solidFill>
                          <a:effectLst/>
                          <a:latin typeface="Arial" panose="020B0604020202020204" pitchFamily="34" charset="0"/>
                        </a:rPr>
                        <a:t> </a:t>
                      </a:r>
                      <a:r>
                        <a:rPr lang="en-US" sz="1200" b="0" i="0" u="none" strike="noStrike" dirty="0">
                          <a:solidFill>
                            <a:schemeClr val="bg2"/>
                          </a:solidFill>
                          <a:effectLst/>
                          <a:latin typeface="Arial" panose="020B0604020202020204" pitchFamily="34" charset="0"/>
                        </a:rPr>
                        <a:t>21.000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804276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Chipre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189.000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02678275"/>
                  </a:ext>
                </a:extLst>
              </a:tr>
              <a:tr h="373645">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República Checa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62624910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Dinamarca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33.000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80439575"/>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Estonia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77.000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9.900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0170463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Finlandia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9329417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Francia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69988125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Alemania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9139403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Grecia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860.000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57527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Hungría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a:t>
                      </a:r>
                      <a:r>
                        <a:rPr lang="en-US" sz="1200" b="0" i="0" u="none" strike="noStrike" dirty="0">
                          <a:solidFill>
                            <a:srgbClr val="000000"/>
                          </a:solidFill>
                          <a:effectLst/>
                          <a:latin typeface="Arial" panose="020B0604020202020204" pitchFamily="34" charset="0"/>
                        </a:rPr>
                        <a:t>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58508307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Irlanda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580.000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1199436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Italia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170.000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9235722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Letonia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8064351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Lituania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19860759"/>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Luxemburgo</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97.000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5044732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Malta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81.000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9.200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99318055"/>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Países Bajos</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104.000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839393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Polonia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52.000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05070182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Portugal</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240.000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0801609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Rumanía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1.100.000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44760388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Eslovaquia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491485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Eslovenia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13965820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España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3.500.000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950498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Suecia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620.000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69.000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96258331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Total UE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28.000.000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Más de </a:t>
                      </a:r>
                      <a:r>
                        <a:rPr lang="en-US" sz="1200" b="0" i="0" u="none" strike="noStrike" dirty="0">
                          <a:solidFill>
                            <a:srgbClr val="000000"/>
                          </a:solidFill>
                          <a:effectLst/>
                          <a:latin typeface="Arial" panose="020B0604020202020204" pitchFamily="34" charset="0"/>
                        </a:rPr>
                        <a:t>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844149998"/>
                  </a:ext>
                </a:extLst>
              </a:tr>
            </a:tbl>
          </a:graphicData>
        </a:graphic>
      </p:graphicFrame>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6423995" y="2401311"/>
            <a:ext cx="1530100" cy="3970318"/>
          </a:xfrm>
          <a:prstGeom prst="rect">
            <a:avLst/>
          </a:prstGeom>
        </p:spPr>
        <p:txBody>
          <a:bodyPr wrap="square">
            <a:spAutoFit/>
          </a:bodyPr>
          <a:lstStyle/>
          <a:p>
            <a:r>
              <a:rPr lang="es-ES"/>
              <a:t>Del 1 de octubre al 31 de diciembre de 2022, el número de publicaciones diferentes en Facebook que recibieron etiquetas de desinformación tras ser evaluadas en cuanto a falsedad por organizaciones de comprobación de hechos</a:t>
            </a:r>
            <a:r>
              <a:rPr lang="hr-HR"/>
              <a:t>.</a:t>
            </a:r>
            <a:endParaRPr lang="en-US" dirty="0"/>
          </a:p>
        </p:txBody>
      </p:sp>
      <p:sp>
        <p:nvSpPr>
          <p:cNvPr id="5" name="Rectangle 4"/>
          <p:cNvSpPr/>
          <p:nvPr/>
        </p:nvSpPr>
        <p:spPr>
          <a:xfrm>
            <a:off x="16464076" y="6634143"/>
            <a:ext cx="1171252" cy="738664"/>
          </a:xfrm>
          <a:prstGeom prst="rect">
            <a:avLst/>
          </a:prstGeom>
        </p:spPr>
        <p:txBody>
          <a:bodyPr wrap="square">
            <a:spAutoFit/>
          </a:bodyPr>
          <a:lstStyle/>
          <a:p>
            <a:r>
              <a:rPr lang="en-US"/>
              <a:t>Fuente: </a:t>
            </a:r>
            <a:r>
              <a:rPr lang="en-US" dirty="0"/>
              <a:t>https://disinfocode.eu</a:t>
            </a:r>
          </a:p>
        </p:txBody>
      </p:sp>
    </p:spTree>
    <p:extLst>
      <p:ext uri="{BB962C8B-B14F-4D97-AF65-F5344CB8AC3E}">
        <p14:creationId xmlns:p14="http://schemas.microsoft.com/office/powerpoint/2010/main" val="364857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La trompeta de la amplificación</a:t>
            </a:r>
            <a:endParaRPr dirty="0">
              <a:solidFill>
                <a:schemeClr val="tx1"/>
              </a:solidFill>
              <a:latin typeface="+mn-lt"/>
            </a:endParaRPr>
          </a:p>
        </p:txBody>
      </p:sp>
      <p:sp>
        <p:nvSpPr>
          <p:cNvPr id="120" name="Google Shape;120;p6"/>
          <p:cNvSpPr txBox="1"/>
          <p:nvPr/>
        </p:nvSpPr>
        <p:spPr>
          <a:xfrm>
            <a:off x="1295401" y="3629884"/>
            <a:ext cx="7132982" cy="3785611"/>
          </a:xfrm>
          <a:prstGeom prst="rect">
            <a:avLst/>
          </a:prstGeom>
          <a:noFill/>
          <a:ln>
            <a:noFill/>
          </a:ln>
        </p:spPr>
        <p:txBody>
          <a:bodyPr spcFirstLastPara="1" wrap="square" lIns="91425" tIns="45700" rIns="91425" bIns="45700" anchor="t" anchorCtr="0">
            <a:spAutoFit/>
          </a:bodyPr>
          <a:lstStyle/>
          <a:p>
            <a:pPr lvl="0"/>
            <a:r>
              <a:rPr lang="es-ES" sz="2400"/>
              <a:t>El diagrama ilustra el camino que suele seguir la desinformación, empezando por las plataformas web anónimas, pasando por los grupos cerrados, las comunidades conspiratorias y llegando finalmente a las redes sociales abiertas y los medios de comunicación profesionales. Los agentes de la desinformación pretenden amplificar su mensaje y, por desgracia, a menudo lo consiguen cuando la información falsa se incrusta en artículos de noticias</a:t>
            </a:r>
            <a:r>
              <a:rPr lang="en-US" sz="2400"/>
              <a:t>. </a:t>
            </a:r>
            <a:endParaRPr sz="2400" dirty="0">
              <a:latin typeface="+mn-lt"/>
            </a:endParaRPr>
          </a:p>
        </p:txBody>
      </p:sp>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descr="https://lh6.googleusercontent.com/XUvHmBKc522ZuzR6NroQyBPsbEmIOlJbJsoEOr8kMn3ymySYbZUcwLL6s8JuYq3F5fz0EVQdC0bTq8Pqezo1Wwdc-UhOf0cdTjx-7pPFrgfhsI8YScmbak9_d3rWv5QMBjv2bG6STwRD93caxTaLHyM75rn4_1Hze9em2bOEXMljxTY7LhYP3OmJBlBIhwut13Y=s2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7935" y="3947936"/>
            <a:ext cx="7559834" cy="4241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5852" y="8597735"/>
            <a:ext cx="7460697" cy="307777"/>
          </a:xfrm>
          <a:prstGeom prst="rect">
            <a:avLst/>
          </a:prstGeom>
        </p:spPr>
        <p:txBody>
          <a:bodyPr wrap="none">
            <a:spAutoFit/>
          </a:bodyPr>
          <a:lstStyle/>
          <a:p>
            <a:r>
              <a:rPr lang="es-ES"/>
              <a:t>Fuente</a:t>
            </a:r>
            <a:r>
              <a:rPr lang="hr-HR"/>
              <a:t>: </a:t>
            </a:r>
            <a:r>
              <a:rPr lang="en-US" dirty="0"/>
              <a:t>https://firstdraftnews.org/articles/5-lessons-for-reporting-in-an-age-of-disinformation/</a:t>
            </a:r>
          </a:p>
        </p:txBody>
      </p:sp>
    </p:spTree>
    <p:extLst>
      <p:ext uri="{BB962C8B-B14F-4D97-AF65-F5344CB8AC3E}">
        <p14:creationId xmlns:p14="http://schemas.microsoft.com/office/powerpoint/2010/main" val="34112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240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a:t>
            </a:r>
            <a:r>
              <a:rPr lang="hr-HR"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Las organizaciones de verificación de hechos</a:t>
            </a:r>
            <a:endParaRPr dirty="0">
              <a:solidFill>
                <a:schemeClr val="tx1"/>
              </a:solidFill>
              <a:latin typeface="+mn-lt"/>
            </a:endParaRPr>
          </a:p>
        </p:txBody>
      </p:sp>
      <p:sp>
        <p:nvSpPr>
          <p:cNvPr id="120" name="Google Shape;120;p6"/>
          <p:cNvSpPr txBox="1"/>
          <p:nvPr/>
        </p:nvSpPr>
        <p:spPr>
          <a:xfrm>
            <a:off x="1332000" y="3397763"/>
            <a:ext cx="15310080" cy="4370387"/>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Las organizaciones de verificación de hechos son entidades independientes dedicadas a evaluar la exactitud y veracidad de las afirmaciones vertidas en el discurso público, especialmente en los medios de comunicación y las plataformas en línea. Emplean a periodistas, investigadores y expertos en la materia para investigar afirmaciones, analizar pruebas y proporcionar evaluaciones objetivas. Los verificadores utilizan diversos métodos, como la búsqueda de información fiable, la realización de entrevistas y el análisis de datos, para determinar la validez de las afirmaciones. Algunas de las organizaciones de verificación de hechos más conocidas son PolitiFact, Snopes, FactCheck.org, AFP Fact Check, Full Fact y The Washington Post's Fact Checker. Estas organizaciones desempeñan un papel crucial en la promoción de la verdad y la lucha contra la propagación de la desinformación</a:t>
            </a:r>
            <a:r>
              <a:rPr lang="en-US" sz="240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lvl="0"/>
            <a:endParaRPr lang="hr-HR" sz="2400" dirty="0">
              <a:solidFill>
                <a:schemeClr val="dk1"/>
              </a:solidFill>
              <a:latin typeface="+mn-lt"/>
              <a:sym typeface="Helvetica Neue"/>
            </a:endParaRPr>
          </a:p>
          <a:p>
            <a:pPr lvl="0"/>
            <a:r>
              <a:rPr lang="es-ES" sz="2400">
                <a:latin typeface="+mn-lt"/>
              </a:rPr>
              <a:t>Lista de organizaciones de verificación de hechos </a:t>
            </a:r>
            <a:r>
              <a:rPr lang="hr-HR" sz="2400">
                <a:latin typeface="+mn-lt"/>
                <a:hlinkClick r:id="rId3"/>
              </a:rPr>
              <a:t>https</a:t>
            </a:r>
            <a:r>
              <a:rPr lang="hr-HR" sz="2400" dirty="0">
                <a:latin typeface="+mn-lt"/>
                <a:hlinkClick r:id="rId3"/>
              </a:rPr>
              <a:t>://en.wikipedia.org/wiki/List_of_fact-checking_websites</a:t>
            </a:r>
            <a:endParaRPr lang="hr-HR" sz="2400" dirty="0">
              <a:latin typeface="+mn-lt"/>
            </a:endParaRPr>
          </a:p>
          <a:p>
            <a:pPr lvl="0"/>
            <a:endParaRPr dirty="0">
              <a:latin typeface="+mn-lt"/>
            </a:endParaRPr>
          </a:p>
        </p:txBody>
      </p:sp>
    </p:spTree>
    <p:extLst>
      <p:ext uri="{BB962C8B-B14F-4D97-AF65-F5344CB8AC3E}">
        <p14:creationId xmlns:p14="http://schemas.microsoft.com/office/powerpoint/2010/main" val="93377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813001"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1.9.1</a:t>
            </a:r>
            <a:r>
              <a:rPr lang="hr-HR"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Red internacional de verificación de hechos</a:t>
            </a:r>
            <a:endParaRPr dirty="0">
              <a:solidFill>
                <a:schemeClr val="tx1"/>
              </a:solidFill>
              <a:latin typeface="+mn-lt"/>
            </a:endParaRPr>
          </a:p>
        </p:txBody>
      </p:sp>
      <p:sp>
        <p:nvSpPr>
          <p:cNvPr id="120" name="Google Shape;120;p6"/>
          <p:cNvSpPr txBox="1"/>
          <p:nvPr/>
        </p:nvSpPr>
        <p:spPr>
          <a:xfrm>
            <a:off x="1332000" y="3397763"/>
            <a:ext cx="9656040" cy="5262939"/>
          </a:xfrm>
          <a:prstGeom prst="rect">
            <a:avLst/>
          </a:prstGeom>
          <a:noFill/>
          <a:ln>
            <a:noFill/>
          </a:ln>
        </p:spPr>
        <p:txBody>
          <a:bodyPr spcFirstLastPara="1" wrap="square" lIns="91425" tIns="45700" rIns="91425" bIns="45700" anchor="t" anchorCtr="0">
            <a:spAutoFit/>
          </a:bodyPr>
          <a:lstStyle/>
          <a:p>
            <a:pPr lvl="0"/>
            <a:r>
              <a:rPr lang="es-ES" sz="2400"/>
              <a:t>La </a:t>
            </a:r>
            <a:r>
              <a:rPr lang="es-ES" sz="2400" b="1"/>
              <a:t>Red Internacional de Verificación de los Hechos (IFCN) </a:t>
            </a:r>
            <a:r>
              <a:rPr lang="es-ES" sz="2400"/>
              <a:t>es una organización mundial vital que promueve la exactitud y la responsabilidad en el periodismo. Establece normas para las organizaciones de verificación de hechos, ofrece formación y recursos, y facilita el intercambio de mejores prácticas. La IFCN también certifica a los verificadores de hechos mediante el proceso transparente del Código de Principios de la IFCN. Paralelamente, el </a:t>
            </a:r>
            <a:r>
              <a:rPr lang="es-ES" sz="2400" b="1"/>
              <a:t>Proyecto de Red Europea de Normas de Comprobación de Hechos</a:t>
            </a:r>
            <a:r>
              <a:rPr lang="es-ES" sz="2400"/>
              <a:t>, una iniciativa de la UE, reúne a organizaciones independientes de comprobación de hechos para definir normas de independencia, transparencia y calidad periodística en la lucha contra la desinformación. Estos esfuerzos combinados mejoran la calidad de la información y fomentan la confianza del público en los medios de comunicación</a:t>
            </a:r>
            <a:r>
              <a:rPr lang="en-US" sz="2400"/>
              <a:t>.</a:t>
            </a:r>
            <a:endParaRPr sz="2400" dirty="0">
              <a:latin typeface="+mn-lt"/>
            </a:endParaRPr>
          </a:p>
        </p:txBody>
      </p:sp>
      <p:pic>
        <p:nvPicPr>
          <p:cNvPr id="2" name="Picture 1"/>
          <p:cNvPicPr>
            <a:picLocks noChangeAspect="1"/>
          </p:cNvPicPr>
          <p:nvPr/>
        </p:nvPicPr>
        <p:blipFill>
          <a:blip r:embed="rId3"/>
          <a:stretch>
            <a:fillRect/>
          </a:stretch>
        </p:blipFill>
        <p:spPr>
          <a:xfrm>
            <a:off x="12610556" y="6015853"/>
            <a:ext cx="3543300" cy="2200275"/>
          </a:xfrm>
          <a:prstGeom prst="rect">
            <a:avLst/>
          </a:prstGeom>
        </p:spPr>
      </p:pic>
      <p:pic>
        <p:nvPicPr>
          <p:cNvPr id="3" name="Picture 2"/>
          <p:cNvPicPr>
            <a:picLocks noChangeAspect="1"/>
          </p:cNvPicPr>
          <p:nvPr/>
        </p:nvPicPr>
        <p:blipFill>
          <a:blip r:embed="rId4"/>
          <a:stretch>
            <a:fillRect/>
          </a:stretch>
        </p:blipFill>
        <p:spPr>
          <a:xfrm>
            <a:off x="12283984" y="3204972"/>
            <a:ext cx="3966209" cy="2277890"/>
          </a:xfrm>
          <a:prstGeom prst="rect">
            <a:avLst/>
          </a:prstGeom>
        </p:spPr>
      </p:pic>
    </p:spTree>
    <p:extLst>
      <p:ext uri="{BB962C8B-B14F-4D97-AF65-F5344CB8AC3E}">
        <p14:creationId xmlns:p14="http://schemas.microsoft.com/office/powerpoint/2010/main" val="41796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5624003"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1.9.2. Meta (Facebook</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y verificadores de hechos</a:t>
            </a:r>
            <a:endParaRPr dirty="0">
              <a:solidFill>
                <a:schemeClr val="tx1"/>
              </a:solidFill>
              <a:latin typeface="+mn-lt"/>
            </a:endParaRPr>
          </a:p>
        </p:txBody>
      </p:sp>
      <p:sp>
        <p:nvSpPr>
          <p:cNvPr id="5" name="TekstniOkvir 4">
            <a:extLst>
              <a:ext uri="{FF2B5EF4-FFF2-40B4-BE49-F238E27FC236}">
                <a16:creationId xmlns:a16="http://schemas.microsoft.com/office/drawing/2014/main" id="{4DD38E85-541F-2694-D389-E13AAFCD89F4}"/>
              </a:ext>
            </a:extLst>
          </p:cNvPr>
          <p:cNvSpPr txBox="1"/>
          <p:nvPr/>
        </p:nvSpPr>
        <p:spPr>
          <a:xfrm>
            <a:off x="1331998" y="3269082"/>
            <a:ext cx="9088711" cy="5262979"/>
          </a:xfrm>
          <a:prstGeom prst="rect">
            <a:avLst/>
          </a:prstGeom>
          <a:noFill/>
        </p:spPr>
        <p:txBody>
          <a:bodyPr wrap="square">
            <a:spAutoFit/>
          </a:bodyPr>
          <a:lstStyle/>
          <a:p>
            <a:r>
              <a:rPr lang="es-ES" sz="2400"/>
              <a:t>Meta trabaja con verificadores de hechos independientes certificados de la IFCN para combatir la desinformación. Trabajan de forma independiente para revisar y evaluar la posible desinformación en las plataformas de Meta. Participan más de 90 organizaciones en 60 idiomas que actúan contra los bulos virales y las afirmaciones falsas. Meta y los verificadores de hechos colaboran de tres maneras: Identificando la desinformación potencial, revisando y evaluando la exactitud de los contenidos y tomando medidas. Cuando se determina que un contenido es falso, se restringe significativamente su distribución, se colocan etiquetas de advertencia y se informa a la gente. El triple enfoque de Meta consiste en eliminar, reducir e informar sobre los contenidos problemáticos. Los socios de verificación de hechos se adhieren al Código de Principios de la IFCN</a:t>
            </a:r>
            <a:r>
              <a:rPr lang="en-US" sz="2400"/>
              <a:t>.</a:t>
            </a:r>
            <a:endParaRPr lang="en-US" sz="2400" dirty="0"/>
          </a:p>
        </p:txBody>
      </p:sp>
      <p:pic>
        <p:nvPicPr>
          <p:cNvPr id="6" name="Slika 5">
            <a:extLst>
              <a:ext uri="{FF2B5EF4-FFF2-40B4-BE49-F238E27FC236}">
                <a16:creationId xmlns:a16="http://schemas.microsoft.com/office/drawing/2014/main" id="{61E94B26-2EEA-738D-EDC7-0E5015795C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8294" y="3506639"/>
            <a:ext cx="6017708" cy="5206041"/>
          </a:xfrm>
          <a:prstGeom prst="rect">
            <a:avLst/>
          </a:prstGeom>
        </p:spPr>
      </p:pic>
    </p:spTree>
    <p:extLst>
      <p:ext uri="{BB962C8B-B14F-4D97-AF65-F5344CB8AC3E}">
        <p14:creationId xmlns:p14="http://schemas.microsoft.com/office/powerpoint/2010/main" val="30849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135085" y="2709052"/>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a:solidFill>
                  <a:srgbClr val="00CCFF"/>
                </a:solidFill>
                <a:latin typeface="+mn-lt"/>
                <a:ea typeface="Helvetica Neue"/>
                <a:cs typeface="Helvetica Neue"/>
                <a:sym typeface="Helvetica Neue"/>
              </a:rPr>
              <a:t>2.</a:t>
            </a:r>
            <a:r>
              <a:rPr lang="es-ES" sz="6000" b="1">
                <a:solidFill>
                  <a:srgbClr val="00CCFF"/>
                </a:solidFill>
                <a:latin typeface="+mn-lt"/>
                <a:ea typeface="Helvetica Neue"/>
                <a:cs typeface="Helvetica Neue"/>
                <a:sym typeface="Helvetica Neue"/>
              </a:rPr>
              <a:t> Identificar la desinformación</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0096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¿Cómo reconocer la desinformación</a:t>
            </a:r>
            <a:r>
              <a:rPr lang="hr-HR" sz="4800" b="1">
                <a:latin typeface="+mn-lt"/>
              </a:rPr>
              <a:t>?</a:t>
            </a:r>
            <a:r>
              <a:rPr lang="hr-HR" sz="4800" b="1">
                <a:solidFill>
                  <a:schemeClr val="tx1"/>
                </a:solidFill>
                <a:latin typeface="+mn-lt"/>
                <a:ea typeface="Helvetica Neue"/>
                <a:cs typeface="Helvetica Neue"/>
                <a:sym typeface="Helvetica Neue"/>
              </a:rPr>
              <a:t> </a:t>
            </a:r>
            <a:endParaRPr b="1" dirty="0">
              <a:solidFill>
                <a:schemeClr val="tx1"/>
              </a:solidFill>
              <a:latin typeface="+mn-lt"/>
            </a:endParaRPr>
          </a:p>
        </p:txBody>
      </p:sp>
      <p:sp>
        <p:nvSpPr>
          <p:cNvPr id="3" name="Rectangle 2"/>
          <p:cNvSpPr/>
          <p:nvPr/>
        </p:nvSpPr>
        <p:spPr>
          <a:xfrm>
            <a:off x="1750421" y="3510477"/>
            <a:ext cx="15126789" cy="3046988"/>
          </a:xfrm>
          <a:prstGeom prst="rect">
            <a:avLst/>
          </a:prstGeom>
        </p:spPr>
        <p:txBody>
          <a:bodyPr wrap="square">
            <a:spAutoFit/>
          </a:bodyPr>
          <a:lstStyle/>
          <a:p>
            <a:r>
              <a:rPr lang="es-ES" sz="2400"/>
              <a:t>Reconocer la desinformación puede ser un reto, ya que a menudo parece realista y se difunde ampliamente. Para analizar e identificar la desinformación, sigue estos pasos</a:t>
            </a:r>
            <a:r>
              <a:rPr lang="en-US" sz="2400"/>
              <a:t>: </a:t>
            </a:r>
            <a:endParaRPr lang="hr-HR" sz="2400" dirty="0"/>
          </a:p>
          <a:p>
            <a:endParaRPr lang="hr-HR" sz="2400" dirty="0"/>
          </a:p>
          <a:p>
            <a:pPr marL="457200" indent="-457200">
              <a:buAutoNum type="arabicParenR"/>
            </a:pPr>
            <a:r>
              <a:rPr lang="es-ES" sz="2400"/>
              <a:t>Verifica la credibilidad de la fuente y comprueba las URL</a:t>
            </a:r>
            <a:r>
              <a:rPr lang="en-US" sz="2400"/>
              <a:t>.</a:t>
            </a:r>
            <a:endParaRPr lang="en-US" sz="2400" dirty="0"/>
          </a:p>
          <a:p>
            <a:pPr marL="457200" indent="-457200">
              <a:buAutoNum type="arabicParenR"/>
            </a:pPr>
            <a:r>
              <a:rPr lang="es-ES" sz="2400"/>
              <a:t>Mira más allá del titular y busca errores gramaticales e incoherencias</a:t>
            </a:r>
            <a:r>
              <a:rPr lang="en-US" sz="2400"/>
              <a:t>.</a:t>
            </a:r>
            <a:endParaRPr lang="en-US" sz="2400" dirty="0"/>
          </a:p>
          <a:p>
            <a:pPr marL="457200" indent="-457200">
              <a:buAutoNum type="arabicParenR"/>
            </a:pPr>
            <a:r>
              <a:rPr lang="es-ES" sz="2400"/>
              <a:t>Diferencia entre sátira y hechos reales</a:t>
            </a:r>
            <a:r>
              <a:rPr lang="en-US" sz="2400"/>
              <a:t>.</a:t>
            </a:r>
            <a:endParaRPr lang="en-US" sz="2400" dirty="0"/>
          </a:p>
          <a:p>
            <a:pPr marL="457200" indent="-457200">
              <a:buAutoNum type="arabicParenR"/>
            </a:pPr>
            <a:r>
              <a:rPr lang="es-ES" sz="2400"/>
              <a:t>Comprueba las referencias de la historia y su credibilidad</a:t>
            </a:r>
            <a:r>
              <a:rPr lang="en-US" sz="2400"/>
              <a:t>.</a:t>
            </a:r>
            <a:endParaRPr lang="en-US" sz="2400" dirty="0"/>
          </a:p>
          <a:p>
            <a:pPr marL="457200" indent="-457200">
              <a:buAutoNum type="arabicParenR"/>
            </a:pPr>
            <a:r>
              <a:rPr lang="es-ES" sz="2400"/>
              <a:t>Sé consciente de tus prejuicios personales y examina los hechos objetivamente</a:t>
            </a:r>
            <a:r>
              <a:rPr lang="en-US" sz="2400"/>
              <a:t>.</a:t>
            </a:r>
            <a:endParaRPr lang="hr-HR" sz="2400" dirty="0"/>
          </a:p>
        </p:txBody>
      </p:sp>
      <p:sp>
        <p:nvSpPr>
          <p:cNvPr id="4" name="Rectangle 3"/>
          <p:cNvSpPr/>
          <p:nvPr/>
        </p:nvSpPr>
        <p:spPr>
          <a:xfrm>
            <a:off x="12395122" y="8163886"/>
            <a:ext cx="4629794" cy="307777"/>
          </a:xfrm>
          <a:prstGeom prst="rect">
            <a:avLst/>
          </a:prstGeom>
        </p:spPr>
        <p:txBody>
          <a:bodyPr wrap="none">
            <a:spAutoFit/>
          </a:bodyPr>
          <a:lstStyle/>
          <a:p>
            <a:r>
              <a:rPr lang="es-ES"/>
              <a:t>Fuente</a:t>
            </a:r>
            <a:r>
              <a:rPr lang="hr-HR"/>
              <a:t>: </a:t>
            </a:r>
            <a:r>
              <a:rPr lang="en-US" dirty="0"/>
              <a:t>https://yali.state.gov/how-to-spot-disinformation/</a:t>
            </a:r>
          </a:p>
        </p:txBody>
      </p:sp>
    </p:spTree>
    <p:extLst>
      <p:ext uri="{BB962C8B-B14F-4D97-AF65-F5344CB8AC3E}">
        <p14:creationId xmlns:p14="http://schemas.microsoft.com/office/powerpoint/2010/main" val="204968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2.1.1</a:t>
            </a:r>
            <a:r>
              <a:rPr lang="hr-HR" sz="4800" b="1">
                <a:solidFill>
                  <a:schemeClr val="tx1"/>
                </a:solidFill>
                <a:latin typeface="+mn-lt"/>
                <a:ea typeface="Helvetica Neue"/>
                <a:cs typeface="Helvetica Neue"/>
                <a:sym typeface="Helvetica Neue"/>
              </a:rPr>
              <a:t>. URL</a:t>
            </a:r>
            <a:r>
              <a:rPr lang="es-ES" sz="4800" b="1">
                <a:solidFill>
                  <a:schemeClr val="tx1"/>
                </a:solidFill>
                <a:latin typeface="+mn-lt"/>
                <a:ea typeface="Helvetica Neue"/>
                <a:cs typeface="Helvetica Neue"/>
                <a:sym typeface="Helvetica Neue"/>
              </a:rPr>
              <a:t> extrañas</a:t>
            </a:r>
            <a:endParaRPr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045446214"/>
              </p:ext>
            </p:extLst>
          </p:nvPr>
        </p:nvGraphicFramePr>
        <p:xfrm>
          <a:off x="2455817" y="3396296"/>
          <a:ext cx="13925006" cy="5029200"/>
        </p:xfrm>
        <a:graphic>
          <a:graphicData uri="http://schemas.openxmlformats.org/drawingml/2006/table">
            <a:tbl>
              <a:tblPr/>
              <a:tblGrid>
                <a:gridCol w="3657600">
                  <a:extLst>
                    <a:ext uri="{9D8B030D-6E8A-4147-A177-3AD203B41FA5}">
                      <a16:colId xmlns:a16="http://schemas.microsoft.com/office/drawing/2014/main" val="3613334493"/>
                    </a:ext>
                  </a:extLst>
                </a:gridCol>
                <a:gridCol w="10267406">
                  <a:extLst>
                    <a:ext uri="{9D8B030D-6E8A-4147-A177-3AD203B41FA5}">
                      <a16:colId xmlns:a16="http://schemas.microsoft.com/office/drawing/2014/main" val="3527138437"/>
                    </a:ext>
                  </a:extLst>
                </a:gridCol>
              </a:tblGrid>
              <a:tr h="0">
                <a:tc>
                  <a:txBody>
                    <a:bodyPr/>
                    <a:lstStyle/>
                    <a:p>
                      <a:pPr fontAlgn="b"/>
                      <a:r>
                        <a:rPr lang="en-US" sz="2400" b="1">
                          <a:effectLst/>
                        </a:rPr>
                        <a:t>URL extraña</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a:effectLst/>
                        </a:rPr>
                        <a:t>Ejemplo de sitio web</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06117646"/>
                  </a:ext>
                </a:extLst>
              </a:tr>
              <a:tr h="0">
                <a:tc>
                  <a:txBody>
                    <a:bodyPr/>
                    <a:lstStyle/>
                    <a:p>
                      <a:pPr fontAlgn="base"/>
                      <a:r>
                        <a:rPr lang="en-US" sz="2400">
                          <a:effectLst/>
                        </a:rPr>
                        <a:t>abcnews.com.co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publica como ABC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711253797"/>
                  </a:ext>
                </a:extLst>
              </a:tr>
              <a:tr h="185104">
                <a:tc>
                  <a:txBody>
                    <a:bodyPr/>
                    <a:lstStyle/>
                    <a:p>
                      <a:pPr fontAlgn="base"/>
                      <a:r>
                        <a:rPr lang="en-US" sz="2400">
                          <a:effectLst/>
                        </a:rPr>
                        <a:t>cnn-trending.com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la CNN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4758131"/>
                  </a:ext>
                </a:extLst>
              </a:tr>
              <a:tr h="0">
                <a:tc>
                  <a:txBody>
                    <a:bodyPr/>
                    <a:lstStyle/>
                    <a:p>
                      <a:pPr fontAlgn="base"/>
                      <a:r>
                        <a:rPr lang="en-US" sz="2400">
                          <a:effectLst/>
                        </a:rPr>
                        <a:t>nytimes.com.co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The New York Times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81053576"/>
                  </a:ext>
                </a:extLst>
              </a:tr>
              <a:tr h="0">
                <a:tc>
                  <a:txBody>
                    <a:bodyPr/>
                    <a:lstStyle/>
                    <a:p>
                      <a:pPr fontAlgn="base"/>
                      <a:r>
                        <a:rPr lang="en-US" sz="2400">
                          <a:effectLst/>
                        </a:rPr>
                        <a:t>bbc-news.co.uk</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BBC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71357648"/>
                  </a:ext>
                </a:extLst>
              </a:tr>
              <a:tr h="0">
                <a:tc>
                  <a:txBody>
                    <a:bodyPr/>
                    <a:lstStyle/>
                    <a:p>
                      <a:pPr fontAlgn="base"/>
                      <a:r>
                        <a:rPr lang="en-US" sz="2400">
                          <a:effectLst/>
                        </a:rPr>
                        <a:t>washingtonpost.com.co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pretende ser The Washington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82144463"/>
                  </a:ext>
                </a:extLst>
              </a:tr>
              <a:tr h="0">
                <a:tc>
                  <a:txBody>
                    <a:bodyPr/>
                    <a:lstStyle/>
                    <a:p>
                      <a:pPr fontAlgn="base"/>
                      <a:r>
                        <a:rPr lang="en-US" sz="2400">
                          <a:effectLst/>
                        </a:rPr>
                        <a:t>huffingtonpost.com.co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The Huffington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50562613"/>
                  </a:ext>
                </a:extLst>
              </a:tr>
              <a:tr h="0">
                <a:tc>
                  <a:txBody>
                    <a:bodyPr/>
                    <a:lstStyle/>
                    <a:p>
                      <a:pPr fontAlgn="base"/>
                      <a:r>
                        <a:rPr lang="en-US" sz="2400">
                          <a:effectLst/>
                        </a:rPr>
                        <a:t>fox-news24.com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Fox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924186352"/>
                  </a:ext>
                </a:extLst>
              </a:tr>
              <a:tr h="0">
                <a:tc>
                  <a:txBody>
                    <a:bodyPr/>
                    <a:lstStyle/>
                    <a:p>
                      <a:pPr fontAlgn="base"/>
                      <a:r>
                        <a:rPr lang="en-US" sz="2400">
                          <a:effectLst/>
                        </a:rPr>
                        <a:t>nbcnews.com.co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NBC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5814159"/>
                  </a:ext>
                </a:extLst>
              </a:tr>
              <a:tr h="0">
                <a:tc>
                  <a:txBody>
                    <a:bodyPr/>
                    <a:lstStyle/>
                    <a:p>
                      <a:pPr fontAlgn="base"/>
                      <a:r>
                        <a:rPr lang="en-US" sz="2400">
                          <a:effectLst/>
                        </a:rPr>
                        <a:t>usatoday.com.co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publica como USA Today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29148229"/>
                  </a:ext>
                </a:extLst>
              </a:tr>
              <a:tr h="0">
                <a:tc>
                  <a:txBody>
                    <a:bodyPr/>
                    <a:lstStyle/>
                    <a:p>
                      <a:pPr fontAlgn="base"/>
                      <a:r>
                        <a:rPr lang="en-US" sz="2400">
                          <a:effectLst/>
                        </a:rPr>
                        <a:t>time-news.net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a:effectLst/>
                        </a:rPr>
                        <a:t>Sitio web de noticias falsas que imita a Time </a:t>
                      </a:r>
                      <a:r>
                        <a:rPr lang="en-US" sz="2400" dirty="0">
                          <a:effectLst/>
                        </a:rPr>
                        <a:t>Magazine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17460177"/>
                  </a:ext>
                </a:extLst>
              </a:tr>
            </a:tbl>
          </a:graphicData>
        </a:graphic>
      </p:graphicFrame>
    </p:spTree>
    <p:extLst>
      <p:ext uri="{BB962C8B-B14F-4D97-AF65-F5344CB8AC3E}">
        <p14:creationId xmlns:p14="http://schemas.microsoft.com/office/powerpoint/2010/main" val="2512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Objetivos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76076" y="4477313"/>
            <a:ext cx="8871323" cy="830956"/>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comprender la desinformación, incluyendo su definición, formas comunes y su impacto en los individuos y la sociedad</a:t>
            </a:r>
            <a:r>
              <a:rPr lang="en-US" sz="2400">
                <a:solidFill>
                  <a:schemeClr val="dk1"/>
                </a:solidFill>
                <a:latin typeface="+mn-lt"/>
                <a:ea typeface="Helvetica Neue"/>
                <a:cs typeface="Helvetica Neue"/>
                <a:sym typeface="Helvetica Neue"/>
              </a:rPr>
              <a:t>.</a:t>
            </a:r>
            <a:endParaRPr dirty="0">
              <a:latin typeface="+mn-lt"/>
            </a:endParaRPr>
          </a:p>
        </p:txBody>
      </p:sp>
      <p:sp>
        <p:nvSpPr>
          <p:cNvPr id="100" name="Google Shape;100;p4"/>
          <p:cNvSpPr txBox="1"/>
          <p:nvPr/>
        </p:nvSpPr>
        <p:spPr>
          <a:xfrm>
            <a:off x="2076076" y="5659040"/>
            <a:ext cx="9684124" cy="1200288"/>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desarrollar y mejorar tus habilidades de pensamiento crítico que te permitirán evaluar la información de forma crítica y aplicar estas habilidades para identificar y evaluar la potencial desinformación</a:t>
            </a:r>
            <a:r>
              <a:rPr lang="en-US" sz="2400">
                <a:solidFill>
                  <a:schemeClr val="dk1"/>
                </a:solidFill>
                <a:latin typeface="+mn-lt"/>
                <a:ea typeface="Helvetica Neue"/>
                <a:cs typeface="Helvetica Neue"/>
                <a:sym typeface="Helvetica Neue"/>
              </a:rPr>
              <a:t>.</a:t>
            </a:r>
            <a:endParaRPr dirty="0">
              <a:latin typeface="+mn-lt"/>
            </a:endParaRPr>
          </a:p>
        </p:txBody>
      </p:sp>
      <p:sp>
        <p:nvSpPr>
          <p:cNvPr id="101" name="Google Shape;101;p4"/>
          <p:cNvSpPr txBox="1"/>
          <p:nvPr/>
        </p:nvSpPr>
        <p:spPr>
          <a:xfrm>
            <a:off x="2076077" y="7228660"/>
            <a:ext cx="8871322" cy="1200288"/>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aplicar técnicas básicas de verificación de hechos para comprobar la información antes de compartirla y comprender el comportamiento responsable en línea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Al finalizar este módulo, serás capaz de:</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788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516332" y="46361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511787" y="581787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0"/>
          <p:cNvSpPr/>
          <p:nvPr/>
        </p:nvSpPr>
        <p:spPr>
          <a:xfrm>
            <a:off x="1516040" y="743331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2.1.2</a:t>
            </a:r>
            <a:r>
              <a:rPr lang="hr-HR" sz="4800" b="1">
                <a:solidFill>
                  <a:schemeClr val="tx1"/>
                </a:solidFill>
                <a:latin typeface="+mn-lt"/>
                <a:ea typeface="Helvetica Neue"/>
                <a:cs typeface="Helvetica Neue"/>
                <a:sym typeface="Helvetica Neue"/>
              </a:rPr>
              <a:t>. </a:t>
            </a:r>
            <a:r>
              <a:rPr lang="en-US" sz="4800" b="1">
                <a:solidFill>
                  <a:schemeClr val="tx1"/>
                </a:solidFill>
                <a:latin typeface="+mn-lt"/>
                <a:ea typeface="Helvetica Neue"/>
                <a:cs typeface="Helvetica Neue"/>
                <a:sym typeface="Helvetica Neue"/>
              </a:rPr>
              <a:t>¿Cómo sé si una fuente es creíble?</a:t>
            </a:r>
            <a:endParaRPr dirty="0">
              <a:solidFill>
                <a:schemeClr val="tx1"/>
              </a:solidFill>
              <a:latin typeface="+mn-lt"/>
            </a:endParaRPr>
          </a:p>
        </p:txBody>
      </p:sp>
      <p:sp>
        <p:nvSpPr>
          <p:cNvPr id="4" name="Rectangle 3"/>
          <p:cNvSpPr/>
          <p:nvPr/>
        </p:nvSpPr>
        <p:spPr>
          <a:xfrm>
            <a:off x="1528354" y="3650949"/>
            <a:ext cx="14473646" cy="4524315"/>
          </a:xfrm>
          <a:prstGeom prst="rect">
            <a:avLst/>
          </a:prstGeom>
        </p:spPr>
        <p:txBody>
          <a:bodyPr wrap="square">
            <a:spAutoFit/>
          </a:bodyPr>
          <a:lstStyle/>
          <a:p>
            <a:pPr marL="457200" indent="-457200">
              <a:buFont typeface="+mj-lt"/>
              <a:buAutoNum type="arabicPeriod"/>
            </a:pPr>
            <a:r>
              <a:rPr lang="en-US" sz="2400"/>
              <a:t>Busca contenidos escritos por autores autorizados o editores reputados, como expertos reconocidos en la materia o medios de comunicación consolidados como el NY Times o el Wall Street Journal.</a:t>
            </a:r>
            <a:endParaRPr lang="en-US" sz="2400" dirty="0"/>
          </a:p>
          <a:p>
            <a:pPr marL="457200" indent="-457200">
              <a:buFont typeface="+mj-lt"/>
              <a:buAutoNum type="arabicPeriod"/>
            </a:pPr>
            <a:endParaRPr lang="en-US" sz="2400" dirty="0"/>
          </a:p>
          <a:p>
            <a:pPr marL="457200" indent="-457200">
              <a:buFont typeface="+mj-lt"/>
              <a:buAutoNum type="arabicPeriod"/>
            </a:pPr>
            <a:r>
              <a:rPr lang="es-ES" sz="2400"/>
              <a:t>Comprueba si las citas o referencias a fuentes fiables utilizadas en el contenido son correctas, garantizando la transparencia y la posibilidad de verificar la información facilitada</a:t>
            </a:r>
            <a:r>
              <a:rPr lang="en-US" sz="2400"/>
              <a:t>.</a:t>
            </a:r>
            <a:endParaRPr lang="en-US" sz="2400" dirty="0"/>
          </a:p>
          <a:p>
            <a:pPr marL="457200" indent="-457200">
              <a:buFont typeface="+mj-lt"/>
              <a:buAutoNum type="arabicPeriod"/>
            </a:pPr>
            <a:endParaRPr lang="en-US" sz="2400" dirty="0"/>
          </a:p>
          <a:p>
            <a:pPr marL="457200" indent="-457200">
              <a:buFont typeface="+mj-lt"/>
              <a:buAutoNum type="arabicPeriod"/>
            </a:pPr>
            <a:r>
              <a:rPr lang="es-ES" sz="2400"/>
              <a:t>Busca información actualizada sobre tu tema, ya que refleja la comprensión y los conocimientos más actuales sobre la materia</a:t>
            </a:r>
            <a:r>
              <a:rPr lang="en-US" sz="2400"/>
              <a:t>.</a:t>
            </a:r>
            <a:endParaRPr lang="en-US" sz="2400" dirty="0"/>
          </a:p>
          <a:p>
            <a:pPr marL="457200" indent="-457200">
              <a:buFont typeface="+mj-lt"/>
              <a:buAutoNum type="arabicPeriod"/>
            </a:pPr>
            <a:endParaRPr lang="en-US" sz="2400" dirty="0"/>
          </a:p>
          <a:p>
            <a:pPr marL="457200" indent="-457200">
              <a:buFont typeface="+mj-lt"/>
              <a:buAutoNum type="arabicPeriod"/>
            </a:pPr>
            <a:r>
              <a:rPr lang="es-ES" sz="2400"/>
              <a:t>Asegúrate de que el contenido presenta un análisis imparcial del tema, en el que el autor explora múltiples perspectivas y considera varios puntos de vista en lugar de favorecer una postura en particular</a:t>
            </a:r>
            <a:r>
              <a:rPr lang="en-US" sz="2400"/>
              <a:t>.</a:t>
            </a:r>
            <a:endParaRPr lang="en-US" sz="2400" dirty="0"/>
          </a:p>
        </p:txBody>
      </p:sp>
      <p:sp>
        <p:nvSpPr>
          <p:cNvPr id="5" name="Rectangle 4"/>
          <p:cNvSpPr/>
          <p:nvPr/>
        </p:nvSpPr>
        <p:spPr>
          <a:xfrm>
            <a:off x="11490829" y="8440057"/>
            <a:ext cx="4511171" cy="307777"/>
          </a:xfrm>
          <a:prstGeom prst="rect">
            <a:avLst/>
          </a:prstGeom>
        </p:spPr>
        <p:txBody>
          <a:bodyPr wrap="none">
            <a:spAutoFit/>
          </a:bodyPr>
          <a:lstStyle/>
          <a:p>
            <a:r>
              <a:rPr lang="es-ES"/>
              <a:t>Fuente</a:t>
            </a:r>
            <a:r>
              <a:rPr lang="hr-HR"/>
              <a:t>: </a:t>
            </a:r>
            <a:r>
              <a:rPr lang="en-US" dirty="0"/>
              <a:t>https://hbl.gcc.libguides.com/research/credible</a:t>
            </a:r>
          </a:p>
        </p:txBody>
      </p:sp>
    </p:spTree>
    <p:extLst>
      <p:ext uri="{BB962C8B-B14F-4D97-AF65-F5344CB8AC3E}">
        <p14:creationId xmlns:p14="http://schemas.microsoft.com/office/powerpoint/2010/main" val="342263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7716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2.2</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Señales de alarma de la desinformación</a:t>
            </a:r>
            <a:endParaRPr dirty="0">
              <a:solidFill>
                <a:schemeClr val="tx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517370849"/>
              </p:ext>
            </p:extLst>
          </p:nvPr>
        </p:nvGraphicFramePr>
        <p:xfrm>
          <a:off x="1721551" y="3629252"/>
          <a:ext cx="13992497" cy="5212080"/>
        </p:xfrm>
        <a:graphic>
          <a:graphicData uri="http://schemas.openxmlformats.org/drawingml/2006/table">
            <a:tbl>
              <a:tblPr/>
              <a:tblGrid>
                <a:gridCol w="5010353">
                  <a:extLst>
                    <a:ext uri="{9D8B030D-6E8A-4147-A177-3AD203B41FA5}">
                      <a16:colId xmlns:a16="http://schemas.microsoft.com/office/drawing/2014/main" val="3805352674"/>
                    </a:ext>
                  </a:extLst>
                </a:gridCol>
                <a:gridCol w="8982144">
                  <a:extLst>
                    <a:ext uri="{9D8B030D-6E8A-4147-A177-3AD203B41FA5}">
                      <a16:colId xmlns:a16="http://schemas.microsoft.com/office/drawing/2014/main" val="198573016"/>
                    </a:ext>
                  </a:extLst>
                </a:gridCol>
              </a:tblGrid>
              <a:tr h="0">
                <a:tc>
                  <a:txBody>
                    <a:bodyPr/>
                    <a:lstStyle/>
                    <a:p>
                      <a:pPr fontAlgn="b"/>
                      <a:r>
                        <a:rPr lang="es-ES" sz="2400" b="1">
                          <a:effectLst/>
                        </a:rPr>
                        <a:t>Señales de alarma de la desinformación</a:t>
                      </a:r>
                      <a:endParaRPr lang="en-US" sz="2400" b="1">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a:effectLst/>
                        </a:rPr>
                        <a:t>Descripción</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70969176"/>
                  </a:ext>
                </a:extLst>
              </a:tr>
              <a:tr h="0">
                <a:tc>
                  <a:txBody>
                    <a:bodyPr/>
                    <a:lstStyle/>
                    <a:p>
                      <a:pPr fontAlgn="base"/>
                      <a:r>
                        <a:rPr lang="en-US" sz="2400">
                          <a:effectLst/>
                        </a:rPr>
                        <a:t>Falta de fuentes creíbles </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2400">
                          <a:effectLst/>
                        </a:rPr>
                        <a:t>Las afirmaciones sin fuentes creíbles deben levantar sospechas e indicar una posible desinformación</a:t>
                      </a:r>
                      <a:r>
                        <a:rPr lang="en-US" sz="2400">
                          <a:effectLst/>
                        </a:rPr>
                        <a:t>.</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62005031"/>
                  </a:ext>
                </a:extLst>
              </a:tr>
              <a:tr h="150268">
                <a:tc>
                  <a:txBody>
                    <a:bodyPr/>
                    <a:lstStyle/>
                    <a:p>
                      <a:pPr fontAlgn="base"/>
                      <a:r>
                        <a:rPr lang="en-US" sz="2400">
                          <a:effectLst/>
                        </a:rPr>
                        <a:t>Contenido emocional </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2400">
                          <a:effectLst/>
                        </a:rPr>
                        <a:t>La desinformación suele evocar emociones fuertes para manipular a los lectores. Ten cuidado con los mensajes cargados de emotividad</a:t>
                      </a:r>
                      <a:r>
                        <a:rPr lang="en-US" sz="2400">
                          <a:effectLst/>
                        </a:rPr>
                        <a:t>.</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4317879"/>
                  </a:ext>
                </a:extLst>
              </a:tr>
              <a:tr h="0">
                <a:tc>
                  <a:txBody>
                    <a:bodyPr/>
                    <a:lstStyle/>
                    <a:p>
                      <a:pPr fontAlgn="base"/>
                      <a:r>
                        <a:rPr lang="en-US" sz="2400">
                          <a:effectLst/>
                        </a:rPr>
                        <a:t>Difusión cruzada de contenidos</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2400">
                          <a:effectLst/>
                        </a:rPr>
                        <a:t>Los desinformadores difunden información falsa compartiéndola en varias plataformas sociales. Cuidado con los contenidos compartidos en varias plataformas.</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64274306"/>
                  </a:ext>
                </a:extLst>
              </a:tr>
              <a:tr h="0">
                <a:tc>
                  <a:txBody>
                    <a:bodyPr/>
                    <a:lstStyle/>
                    <a:p>
                      <a:pPr fontAlgn="base"/>
                      <a:r>
                        <a:rPr lang="hr-HR" sz="2400">
                          <a:effectLst/>
                        </a:rPr>
                        <a:t>Desinformación en los memes </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s-ES" sz="2400">
                          <a:effectLst/>
                        </a:rPr>
                        <a:t>Los memes, aunque entretenidos, también pueden ser una fuente de desinformación. Ten cuidado y comprueba los hechos antes de compartir memes</a:t>
                      </a:r>
                      <a:r>
                        <a:rPr lang="en-US" sz="2400">
                          <a:effectLst/>
                        </a:rPr>
                        <a:t>.</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24542553"/>
                  </a:ext>
                </a:extLst>
              </a:tr>
            </a:tbl>
          </a:graphicData>
        </a:graphic>
      </p:graphicFrame>
    </p:spTree>
    <p:extLst>
      <p:ext uri="{BB962C8B-B14F-4D97-AF65-F5344CB8AC3E}">
        <p14:creationId xmlns:p14="http://schemas.microsoft.com/office/powerpoint/2010/main" val="431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2359" y="1582784"/>
            <a:ext cx="7562344" cy="6635932"/>
          </a:xfrm>
          <a:prstGeom prst="rect">
            <a:avLst/>
          </a:prstGeom>
        </p:spPr>
      </p:pic>
      <p:sp>
        <p:nvSpPr>
          <p:cNvPr id="3" name="Rectangle 2"/>
          <p:cNvSpPr/>
          <p:nvPr/>
        </p:nvSpPr>
        <p:spPr>
          <a:xfrm>
            <a:off x="9614263" y="1353749"/>
            <a:ext cx="8517362" cy="7848302"/>
          </a:xfrm>
          <a:prstGeom prst="rect">
            <a:avLst/>
          </a:prstGeom>
        </p:spPr>
        <p:txBody>
          <a:bodyPr wrap="square">
            <a:spAutoFit/>
          </a:bodyPr>
          <a:lstStyle/>
          <a:p>
            <a:r>
              <a:rPr lang="es-ES"/>
              <a:t>Comprobar el nombre de dominio </a:t>
            </a:r>
            <a:r>
              <a:rPr lang="hr-HR"/>
              <a:t>- </a:t>
            </a:r>
            <a:r>
              <a:rPr lang="hr-HR" dirty="0" err="1"/>
              <a:t>Inforwars</a:t>
            </a:r>
            <a:endParaRPr lang="hr-HR" dirty="0"/>
          </a:p>
          <a:p>
            <a:r>
              <a:rPr lang="es-ES"/>
              <a:t>Comprobar el autor </a:t>
            </a:r>
            <a:r>
              <a:rPr lang="hr-HR"/>
              <a:t>–</a:t>
            </a:r>
            <a:r>
              <a:rPr lang="hr-HR" dirty="0"/>
              <a:t>N/a</a:t>
            </a:r>
          </a:p>
          <a:p>
            <a:r>
              <a:rPr lang="es-ES"/>
              <a:t>Comprobar la fecha </a:t>
            </a:r>
            <a:r>
              <a:rPr lang="hr-HR"/>
              <a:t>– </a:t>
            </a:r>
            <a:r>
              <a:rPr lang="es-ES"/>
              <a:t>2 de enero de 2022</a:t>
            </a:r>
            <a:endParaRPr lang="hr-HR" dirty="0"/>
          </a:p>
          <a:p>
            <a:endParaRPr lang="hr-HR" dirty="0"/>
          </a:p>
          <a:p>
            <a:r>
              <a:rPr lang="es-ES"/>
              <a:t>Comprobar las afirmaciones y acceder a las fuentes a las que hace referencia el artículo</a:t>
            </a:r>
          </a:p>
          <a:p>
            <a:endParaRPr lang="hr-HR" dirty="0"/>
          </a:p>
          <a:p>
            <a:r>
              <a:rPr lang="es-ES"/>
              <a:t>Leer el artículo </a:t>
            </a:r>
            <a:r>
              <a:rPr lang="hr-HR">
                <a:hlinkClick r:id="rId3"/>
              </a:rPr>
              <a:t>https</a:t>
            </a:r>
            <a:r>
              <a:rPr lang="hr-HR" dirty="0">
                <a:hlinkClick r:id="rId3"/>
              </a:rPr>
              <a:t>://www.infowars.com/posts/australia-admits-widespread-severe-adverse-reactions-from-covid-jab-already-making-compensation-payments/</a:t>
            </a:r>
            <a:endParaRPr lang="hr-HR" dirty="0"/>
          </a:p>
          <a:p>
            <a:endParaRPr lang="hr-HR" dirty="0"/>
          </a:p>
          <a:p>
            <a:r>
              <a:rPr lang="es-ES"/>
              <a:t>Ver el vídeo mencionado en el artículo</a:t>
            </a:r>
            <a:endParaRPr lang="hr-HR" dirty="0"/>
          </a:p>
          <a:p>
            <a:r>
              <a:rPr lang="hr-HR" dirty="0">
                <a:hlinkClick r:id="rId4"/>
              </a:rPr>
              <a:t>https://www.youtube.com/watch?v=BzUSjTsjcac</a:t>
            </a:r>
            <a:endParaRPr lang="hr-HR" dirty="0"/>
          </a:p>
          <a:p>
            <a:endParaRPr lang="hr-HR" dirty="0"/>
          </a:p>
          <a:p>
            <a:endParaRPr lang="hr-HR" dirty="0"/>
          </a:p>
          <a:p>
            <a:pPr algn="ctr"/>
            <a:r>
              <a:rPr lang="es-ES"/>
              <a:t>Análisis</a:t>
            </a:r>
            <a:r>
              <a:rPr lang="hr-HR"/>
              <a:t>:</a:t>
            </a:r>
            <a:endParaRPr lang="hr-HR" dirty="0"/>
          </a:p>
          <a:p>
            <a:endParaRPr lang="hr-HR" dirty="0"/>
          </a:p>
          <a:p>
            <a:r>
              <a:rPr lang="es-ES"/>
              <a:t>El titular utiliza "</a:t>
            </a:r>
            <a:r>
              <a:rPr lang="es-ES" b="1"/>
              <a:t>gravemente perjudicial</a:t>
            </a:r>
            <a:r>
              <a:rPr lang="es-ES"/>
              <a:t>", pero el vídeo de referencia sólo utiliza "</a:t>
            </a:r>
            <a:r>
              <a:rPr lang="es-ES" b="1"/>
              <a:t>perjudicial</a:t>
            </a:r>
            <a:r>
              <a:rPr lang="es-ES"/>
              <a:t>“</a:t>
            </a:r>
          </a:p>
          <a:p>
            <a:endParaRPr lang="hr-HR" dirty="0"/>
          </a:p>
          <a:p>
            <a:r>
              <a:rPr lang="hr-HR"/>
              <a:t>Tex</a:t>
            </a:r>
            <a:r>
              <a:rPr lang="es-ES"/>
              <a:t>to</a:t>
            </a:r>
            <a:r>
              <a:rPr lang="hr-HR"/>
              <a:t>: </a:t>
            </a:r>
            <a:br>
              <a:rPr lang="hr-HR" dirty="0"/>
            </a:br>
            <a:endParaRPr lang="hr-HR" dirty="0"/>
          </a:p>
          <a:p>
            <a:r>
              <a:rPr lang="hr-HR"/>
              <a:t>„</a:t>
            </a:r>
            <a:r>
              <a:rPr lang="es-ES"/>
              <a:t>7News Australia informó el viernes de que hasta 79.000 personas han </a:t>
            </a:r>
            <a:r>
              <a:rPr lang="es-ES" b="1"/>
              <a:t>sufrido graves efectos secundarios</a:t>
            </a:r>
            <a:r>
              <a:rPr lang="es-ES"/>
              <a:t> de la vacuna COVID, y el Gobierno está dispuesto a indemnizar con más de 600.000 dólares a algunas de las víctimas</a:t>
            </a:r>
            <a:r>
              <a:rPr lang="en-US"/>
              <a:t>.</a:t>
            </a:r>
            <a:r>
              <a:rPr lang="hr-HR" dirty="0"/>
              <a:t>”</a:t>
            </a:r>
          </a:p>
          <a:p>
            <a:endParaRPr lang="hr-HR" dirty="0"/>
          </a:p>
          <a:p>
            <a:r>
              <a:rPr lang="hr-HR"/>
              <a:t>Reportaje de vídeo de referencia:</a:t>
            </a:r>
            <a:br>
              <a:rPr lang="hr-HR" dirty="0"/>
            </a:br>
            <a:endParaRPr lang="hr-HR" dirty="0"/>
          </a:p>
          <a:p>
            <a:r>
              <a:rPr lang="hr-HR"/>
              <a:t>„</a:t>
            </a:r>
            <a:r>
              <a:rPr lang="es-ES"/>
              <a:t>Se calcula que 79.000 personas han sufrido </a:t>
            </a:r>
            <a:r>
              <a:rPr lang="es-ES" b="1"/>
              <a:t>reacciones adversas </a:t>
            </a:r>
            <a:r>
              <a:rPr lang="es-ES"/>
              <a:t>a las vacunas. Ahora el gobierno ofrece indemnizaciones. Las reclamaciones inferiores a 20.000 dólares necesitarán pruebas de su médico. Las reclamaciones superiores a 20.000 dólares serán evaluadas por un equipo de expertos jurídicos. La cifra más alta se reserva sólo para los casos más graves</a:t>
            </a:r>
            <a:r>
              <a:rPr lang="hr-HR"/>
              <a:t>”</a:t>
            </a:r>
            <a:endParaRPr lang="hr-HR" dirty="0"/>
          </a:p>
          <a:p>
            <a:endParaRPr lang="hr-HR" dirty="0"/>
          </a:p>
          <a:p>
            <a:r>
              <a:rPr lang="en-US" b="1"/>
              <a:t>„</a:t>
            </a:r>
            <a:r>
              <a:rPr lang="hr-HR" b="1"/>
              <a:t>adverso" suele referirse a algo dañino, desfavorable o perjudicial, mientras que "grave" indica algo intenso, serio o extremo</a:t>
            </a:r>
            <a:r>
              <a:rPr lang="en-US" b="1"/>
              <a:t>. </a:t>
            </a:r>
            <a:endParaRPr lang="hr-HR" b="1" dirty="0"/>
          </a:p>
          <a:p>
            <a:endParaRPr lang="hr-HR" b="1" dirty="0"/>
          </a:p>
          <a:p>
            <a:r>
              <a:rPr lang="es-ES" b="1"/>
              <a:t>Verificación de hechos</a:t>
            </a:r>
            <a:r>
              <a:rPr lang="hr-HR" b="1"/>
              <a:t> </a:t>
            </a:r>
            <a:r>
              <a:rPr lang="hr-HR" b="1" dirty="0">
                <a:hlinkClick r:id="rId5"/>
              </a:rPr>
              <a:t>https://seecheck.org/index.php/2022/01/19/no-79000-severe-reactions-to-covid-19-vaccines-have-been-reported-in-australia/</a:t>
            </a:r>
            <a:endParaRPr lang="hr-HR" b="1" dirty="0"/>
          </a:p>
          <a:p>
            <a:endParaRPr lang="hr-HR" b="1" dirty="0"/>
          </a:p>
        </p:txBody>
      </p:sp>
      <p:sp>
        <p:nvSpPr>
          <p:cNvPr id="4" name="Rectangle 3"/>
          <p:cNvSpPr/>
          <p:nvPr/>
        </p:nvSpPr>
        <p:spPr>
          <a:xfrm rot="19233173">
            <a:off x="1841855" y="2074052"/>
            <a:ext cx="1877438" cy="923330"/>
          </a:xfrm>
          <a:prstGeom prst="rect">
            <a:avLst/>
          </a:prstGeom>
          <a:noFill/>
        </p:spPr>
        <p:txBody>
          <a:bodyPr wrap="none" lIns="91440" tIns="45720" rIns="91440" bIns="45720">
            <a:spAutoFit/>
          </a:bodyPr>
          <a:lstStyle/>
          <a:p>
            <a:pPr algn="ctr"/>
            <a:r>
              <a:rPr lang="hr-HR" sz="5400">
                <a:ln w="0"/>
                <a:solidFill>
                  <a:srgbClr val="FF0000"/>
                </a:solidFill>
                <a:effectLst>
                  <a:outerShdw blurRad="38100" dist="19050" dir="2700000" algn="tl" rotWithShape="0">
                    <a:schemeClr val="dk1">
                      <a:alpha val="40000"/>
                    </a:schemeClr>
                  </a:outerShdw>
                </a:effectLst>
              </a:rPr>
              <a:t>Fals</a:t>
            </a:r>
            <a:r>
              <a:rPr lang="es-ES" sz="5400">
                <a:ln w="0"/>
                <a:solidFill>
                  <a:srgbClr val="FF0000"/>
                </a:solidFill>
                <a:effectLst>
                  <a:outerShdw blurRad="38100" dist="19050" dir="2700000" algn="tl" rotWithShape="0">
                    <a:schemeClr val="dk1">
                      <a:alpha val="40000"/>
                    </a:schemeClr>
                  </a:outerShdw>
                </a:effectLst>
              </a:rPr>
              <a:t>o</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9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9246" y="1416438"/>
            <a:ext cx="11965577" cy="7701437"/>
          </a:xfrm>
          <a:prstGeom prst="rect">
            <a:avLst/>
          </a:prstGeom>
        </p:spPr>
      </p:pic>
      <p:sp>
        <p:nvSpPr>
          <p:cNvPr id="3" name="Oval 2"/>
          <p:cNvSpPr/>
          <p:nvPr/>
        </p:nvSpPr>
        <p:spPr>
          <a:xfrm>
            <a:off x="9562011" y="4245429"/>
            <a:ext cx="4271555" cy="41278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8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048234"/>
            <a:ext cx="1327227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2.3</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Herramientas de verificación de hechos</a:t>
            </a:r>
            <a:endParaRPr dirty="0">
              <a:solidFill>
                <a:schemeClr val="tx1"/>
              </a:solidFill>
              <a:latin typeface="+mn-lt"/>
            </a:endParaRPr>
          </a:p>
        </p:txBody>
      </p:sp>
      <p:sp>
        <p:nvSpPr>
          <p:cNvPr id="2" name="Rectangle 1"/>
          <p:cNvSpPr/>
          <p:nvPr/>
        </p:nvSpPr>
        <p:spPr>
          <a:xfrm>
            <a:off x="1332000" y="2879190"/>
            <a:ext cx="11560629" cy="6370975"/>
          </a:xfrm>
          <a:prstGeom prst="rect">
            <a:avLst/>
          </a:prstGeom>
        </p:spPr>
        <p:txBody>
          <a:bodyPr wrap="square">
            <a:spAutoFit/>
          </a:bodyPr>
          <a:lstStyle/>
          <a:p>
            <a:r>
              <a:rPr lang="es-ES" sz="2400"/>
              <a:t>Los ciudadanos de a pie tienen acceso a varias herramientas de comprobación de hechos que pueden ayudarles a verificar la información e identificar la posible desinformación. Una herramienta popular es "</a:t>
            </a:r>
            <a:r>
              <a:rPr lang="es-ES" sz="2400" b="1"/>
              <a:t>FactCheck.org</a:t>
            </a:r>
            <a:r>
              <a:rPr lang="es-ES" sz="2400"/>
              <a:t>", que proporciona análisis imparciales de afirmaciones políticas y artículos de noticias. "</a:t>
            </a:r>
            <a:r>
              <a:rPr lang="es-ES" sz="2400" b="1"/>
              <a:t>Snopes</a:t>
            </a:r>
            <a:r>
              <a:rPr lang="es-ES" sz="2400"/>
              <a:t>" es otra conocida plataforma que verifica leyendas urbanas, rumores y desinformación. Para verificar el contenido en las redes sociales, herramientas como la "</a:t>
            </a:r>
            <a:r>
              <a:rPr lang="es-ES" sz="2400" b="1"/>
              <a:t>Búsqueda inversa de imágenes de Google</a:t>
            </a:r>
            <a:r>
              <a:rPr lang="es-ES" sz="2400"/>
              <a:t>" pueden ayudar a determinar la autenticidad de las imágenes. Además, las extensiones de navegador como "</a:t>
            </a:r>
            <a:r>
              <a:rPr lang="es-ES" sz="2400" b="1"/>
              <a:t>NewsGuard</a:t>
            </a:r>
            <a:r>
              <a:rPr lang="es-ES" sz="2400"/>
              <a:t>" proporcionan calificaciones de credibilidad de los sitios web que señalan las fuentes poco fiables. Los ciudadanos también pueden consultar medios de noticias fiables y utilizar bases de datos de comprobación de hechos como "</a:t>
            </a:r>
            <a:r>
              <a:rPr lang="es-ES" sz="2400" b="1"/>
              <a:t>PolitiFact</a:t>
            </a:r>
            <a:r>
              <a:rPr lang="es-ES" sz="2400"/>
              <a:t>", "The Washington Post's "</a:t>
            </a:r>
            <a:r>
              <a:rPr lang="es-ES" sz="2400" b="1"/>
              <a:t>Fact Checker</a:t>
            </a:r>
            <a:r>
              <a:rPr lang="es-ES" sz="2400"/>
              <a:t>" o "</a:t>
            </a:r>
            <a:r>
              <a:rPr lang="es-ES" sz="2400" b="1"/>
              <a:t>AP Fact Check</a:t>
            </a:r>
            <a:r>
              <a:rPr lang="es-ES" sz="2400"/>
              <a:t>" para obtener información veraz. Con estas herramientas, los ciudadanos pueden participar activamente en la lucha contra la desinformación y promover debates informados</a:t>
            </a:r>
            <a:r>
              <a:rPr lang="en-US" sz="2400"/>
              <a:t>.</a:t>
            </a:r>
            <a:endParaRPr lang="hr-HR" sz="2400" dirty="0"/>
          </a:p>
          <a:p>
            <a:endParaRPr lang="hr-HR" sz="2400" dirty="0"/>
          </a:p>
          <a:p>
            <a:r>
              <a:rPr lang="hr-HR" sz="2400"/>
              <a:t>La lista de herramientas: </a:t>
            </a:r>
            <a:r>
              <a:rPr lang="hr-HR" sz="2400" dirty="0">
                <a:hlinkClick r:id="rId3"/>
              </a:rPr>
              <a:t>https://www.rand.org/research/projects/truth-decay/fighting-disinformation/search.html</a:t>
            </a:r>
            <a:endParaRPr lang="hr-HR" sz="2400" dirty="0"/>
          </a:p>
        </p:txBody>
      </p:sp>
      <p:pic>
        <p:nvPicPr>
          <p:cNvPr id="18440" name="Picture 8" descr="No photo description avail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96498" y="3519270"/>
            <a:ext cx="4528620" cy="452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135085" y="2755198"/>
            <a:ext cx="12017829" cy="193895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3</a:t>
            </a:r>
            <a:r>
              <a:rPr lang="hr-HR" sz="6000" b="1">
                <a:solidFill>
                  <a:srgbClr val="00CCFF"/>
                </a:solidFill>
                <a:latin typeface="+mn-lt"/>
                <a:ea typeface="Helvetica Neue"/>
                <a:cs typeface="Helvetica Neue"/>
                <a:sym typeface="Helvetica Neue"/>
              </a:rPr>
              <a:t>. </a:t>
            </a:r>
            <a:r>
              <a:rPr lang="es-ES" sz="6000" b="1">
                <a:solidFill>
                  <a:srgbClr val="00CCFF"/>
                </a:solidFill>
                <a:latin typeface="+mn-lt"/>
                <a:ea typeface="Helvetica Neue"/>
                <a:cs typeface="Helvetica Neue"/>
                <a:sym typeface="Helvetica Neue"/>
              </a:rPr>
              <a:t>Comportamiento responsable en Internet</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3.1</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Reconocer tus sesgos cognitivos</a:t>
            </a:r>
            <a:endParaRPr dirty="0">
              <a:solidFill>
                <a:schemeClr val="tx1"/>
              </a:solidFill>
              <a:latin typeface="+mn-lt"/>
            </a:endParaRPr>
          </a:p>
        </p:txBody>
      </p:sp>
      <p:sp>
        <p:nvSpPr>
          <p:cNvPr id="120" name="Google Shape;120;p6"/>
          <p:cNvSpPr txBox="1"/>
          <p:nvPr/>
        </p:nvSpPr>
        <p:spPr>
          <a:xfrm>
            <a:off x="1332000" y="3332449"/>
            <a:ext cx="15453771" cy="5262939"/>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Los sesgos cognitivos son tendencias inherentes a nuestro pensamiento que pueden llevarnos a cometer errores de juicio. Es crucial que las personas mayores sean conscientes de estos sesgos cuando navegan por Internet. Algunos sesgos cognitivos comunes son el sesgo de confirmación (favorecer la información que confirma las creencias preexistentes), el sesgo de disponibilidad (confiar en la información fácilmente disponible) y el sesgo de anclaje (dejarse influir por la información inicial recibida). Reconocer estos prejuicios puede ayudar a las personas mayores a abordar los contenidos en línea con una mentalidad crítica y evitar dejarse influir fácilmente por información engañosa</a:t>
            </a:r>
            <a:r>
              <a:rPr lang="en-US" sz="240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lvl="0"/>
            <a:endParaRPr lang="hr-HR" sz="2400" dirty="0">
              <a:solidFill>
                <a:schemeClr val="dk1"/>
              </a:solidFill>
              <a:latin typeface="+mn-lt"/>
              <a:sym typeface="Helvetica Neue"/>
            </a:endParaRPr>
          </a:p>
          <a:p>
            <a:pPr lvl="0"/>
            <a:r>
              <a:rPr lang="es-ES" sz="2400" b="1">
                <a:latin typeface="+mn-lt"/>
              </a:rPr>
              <a:t>Reconocer los indicios de sesgo cognitivo</a:t>
            </a:r>
            <a:endParaRPr lang="en-US" sz="2400" b="1" dirty="0">
              <a:latin typeface="+mn-lt"/>
            </a:endParaRPr>
          </a:p>
          <a:p>
            <a:pPr marL="457200" lvl="0" indent="-457200">
              <a:buFont typeface="+mj-lt"/>
              <a:buAutoNum type="arabicPeriod"/>
            </a:pPr>
            <a:r>
              <a:rPr lang="es-ES" sz="2400">
                <a:latin typeface="+mn-lt"/>
              </a:rPr>
              <a:t>Sólo prestas atención a las noticias que confirman tu opinión</a:t>
            </a:r>
            <a:r>
              <a:rPr lang="en-US" sz="2400">
                <a:latin typeface="+mn-lt"/>
              </a:rPr>
              <a:t>.</a:t>
            </a:r>
            <a:endParaRPr lang="en-US" sz="2400" dirty="0">
              <a:latin typeface="+mn-lt"/>
            </a:endParaRPr>
          </a:p>
          <a:p>
            <a:pPr marL="457200" lvl="0" indent="-457200">
              <a:buFont typeface="+mj-lt"/>
              <a:buAutoNum type="arabicPeriod"/>
            </a:pPr>
            <a:r>
              <a:rPr lang="es-ES" sz="2400">
                <a:latin typeface="+mn-lt"/>
              </a:rPr>
              <a:t>Culpas a factores externos cuando las cosas no salen como tú quieres</a:t>
            </a:r>
            <a:r>
              <a:rPr lang="en-US" sz="2400">
                <a:latin typeface="+mn-lt"/>
              </a:rPr>
              <a:t>.</a:t>
            </a:r>
            <a:endParaRPr lang="en-US" sz="2400" dirty="0">
              <a:latin typeface="+mn-lt"/>
            </a:endParaRPr>
          </a:p>
          <a:p>
            <a:pPr marL="457200" lvl="0" indent="-457200">
              <a:buFont typeface="+mj-lt"/>
              <a:buAutoNum type="arabicPeriod"/>
            </a:pPr>
            <a:r>
              <a:rPr lang="es-ES" sz="2400">
                <a:latin typeface="+mn-lt"/>
              </a:rPr>
              <a:t>Atribuir el éxito de los demás a la suerte, mientras te atribuyes el mérito de tus propios logros</a:t>
            </a:r>
            <a:r>
              <a:rPr lang="en-US" sz="2400">
                <a:latin typeface="+mn-lt"/>
              </a:rPr>
              <a:t>.</a:t>
            </a:r>
            <a:endParaRPr lang="en-US" sz="2400" dirty="0">
              <a:latin typeface="+mn-lt"/>
            </a:endParaRPr>
          </a:p>
          <a:p>
            <a:pPr marL="457200" lvl="0" indent="-457200">
              <a:buFont typeface="+mj-lt"/>
              <a:buAutoNum type="arabicPeriod"/>
            </a:pPr>
            <a:r>
              <a:rPr lang="es-ES" sz="2400">
                <a:latin typeface="+mn-lt"/>
              </a:rPr>
              <a:t>Asumir que todo el mundo comparte tus opiniones o creencias</a:t>
            </a:r>
            <a:r>
              <a:rPr lang="en-US" sz="2400">
                <a:latin typeface="+mn-lt"/>
              </a:rPr>
              <a:t>.</a:t>
            </a:r>
            <a:endParaRPr lang="en-US" sz="2400" dirty="0">
              <a:latin typeface="+mn-lt"/>
            </a:endParaRPr>
          </a:p>
          <a:p>
            <a:pPr marL="457200" lvl="0" indent="-457200">
              <a:buFont typeface="+mj-lt"/>
              <a:buAutoNum type="arabicPeriod"/>
            </a:pPr>
            <a:r>
              <a:rPr lang="es-ES" sz="2400">
                <a:latin typeface="+mn-lt"/>
              </a:rPr>
              <a:t>Aprender un poco sobre un tema y luego asumir que lo sabes todo sobre él</a:t>
            </a:r>
            <a:r>
              <a:rPr lang="en-US" sz="2400">
                <a:latin typeface="+mn-lt"/>
              </a:rPr>
              <a:t>.</a:t>
            </a:r>
            <a:endParaRPr sz="2400" dirty="0">
              <a:latin typeface="+mn-lt"/>
            </a:endParaRPr>
          </a:p>
        </p:txBody>
      </p:sp>
    </p:spTree>
    <p:extLst>
      <p:ext uri="{BB962C8B-B14F-4D97-AF65-F5344CB8AC3E}">
        <p14:creationId xmlns:p14="http://schemas.microsoft.com/office/powerpoint/2010/main" val="37696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873200" cy="1046400"/>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3.2</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Construir resiliencia ante la desinformación</a:t>
            </a:r>
            <a:endParaRPr lang="hr-HR" sz="4800" b="1" dirty="0">
              <a:solidFill>
                <a:schemeClr val="tx1"/>
              </a:solidFill>
              <a:latin typeface="+mn-lt"/>
              <a:ea typeface="Helvetica Neue"/>
              <a:cs typeface="Helvetica Neue"/>
              <a:sym typeface="Helvetica Neue"/>
            </a:endParaRPr>
          </a:p>
          <a:p>
            <a:pPr lvl="0"/>
            <a:endParaRPr dirty="0">
              <a:solidFill>
                <a:schemeClr val="tx1"/>
              </a:solidFill>
              <a:latin typeface="+mn-lt"/>
            </a:endParaRPr>
          </a:p>
        </p:txBody>
      </p:sp>
      <p:sp>
        <p:nvSpPr>
          <p:cNvPr id="3" name="TekstniOkvir 2">
            <a:extLst>
              <a:ext uri="{FF2B5EF4-FFF2-40B4-BE49-F238E27FC236}">
                <a16:creationId xmlns:a16="http://schemas.microsoft.com/office/drawing/2014/main" id="{78434B8E-328D-F75A-881E-99FB6530641C}"/>
              </a:ext>
            </a:extLst>
          </p:cNvPr>
          <p:cNvSpPr txBox="1"/>
          <p:nvPr/>
        </p:nvSpPr>
        <p:spPr>
          <a:xfrm>
            <a:off x="1332000" y="3447711"/>
            <a:ext cx="15800060" cy="4154984"/>
          </a:xfrm>
          <a:prstGeom prst="rect">
            <a:avLst/>
          </a:prstGeom>
          <a:noFill/>
        </p:spPr>
        <p:txBody>
          <a:bodyPr wrap="square">
            <a:spAutoFit/>
          </a:bodyPr>
          <a:lstStyle/>
          <a:p>
            <a:r>
              <a:rPr lang="es-ES" sz="2400"/>
              <a:t>Para navegar por Internet de forma responsable, hay que seguir una serie de pasos clave. En primer lugar, verificar la información antes de creerla o compartirla. Busca fuentes fiables y consulta organizaciones acreditadas que comprueben los hechos, al tiempo que contrastas la información para garantizar su exactitud. En segundo lugar, hay que tener en cuenta los desencadenantes emocionales que suele explotar la desinformación. Sé consciente de los contenidos que evocan emociones fuertes y da un paso atrás para evaluar la credibilidad, considerando perspectivas alternativas antes de reaccionar o compartir. En tercer lugar, desarrollar una mirada crítica al consumir contenidos en línea, escudriñando las fuentes, comprobando si hay pruebas que las respalden y cuestionando las afirmaciones que parezcan demasiado buenas para ser ciertas o carezcan de pruebas suficientes. Por último, hay que buscar diversos puntos de vista para obtener una visión completa, recurriendo a medios de comunicación acreditados, opiniones de expertos y puntos de vista alternativos para evitar caer en cámaras de eco y dejarse influir por discursos unilaterales</a:t>
            </a:r>
            <a:r>
              <a:rPr lang="en-US" sz="2400"/>
              <a:t>.</a:t>
            </a:r>
            <a:endParaRPr lang="en-US" sz="2400" dirty="0"/>
          </a:p>
        </p:txBody>
      </p:sp>
    </p:spTree>
    <p:extLst>
      <p:ext uri="{BB962C8B-B14F-4D97-AF65-F5344CB8AC3E}">
        <p14:creationId xmlns:p14="http://schemas.microsoft.com/office/powerpoint/2010/main" val="360043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423851" y="1592928"/>
            <a:ext cx="14385078" cy="1569620"/>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3.3. </a:t>
            </a:r>
            <a:r>
              <a:rPr lang="en-US" sz="4800" b="1">
                <a:solidFill>
                  <a:schemeClr val="tx1"/>
                </a:solidFill>
                <a:latin typeface="+mn-lt"/>
                <a:ea typeface="Helvetica Neue"/>
                <a:cs typeface="Helvetica Neue"/>
                <a:sym typeface="Helvetica Neue"/>
              </a:rPr>
              <a:t>6 </a:t>
            </a:r>
            <a:r>
              <a:rPr lang="es-ES" sz="4800" b="1">
                <a:solidFill>
                  <a:schemeClr val="tx1"/>
                </a:solidFill>
                <a:latin typeface="+mn-lt"/>
                <a:ea typeface="Helvetica Neue"/>
                <a:cs typeface="Helvetica Neue"/>
                <a:sym typeface="Helvetica Neue"/>
              </a:rPr>
              <a:t>pasos para un comportamiento responsable en Internet</a:t>
            </a:r>
            <a:endParaRPr dirty="0">
              <a:solidFill>
                <a:schemeClr val="tx1"/>
              </a:solidFill>
              <a:latin typeface="+mn-lt"/>
            </a:endParaRPr>
          </a:p>
        </p:txBody>
      </p:sp>
      <p:sp>
        <p:nvSpPr>
          <p:cNvPr id="2" name="Rectangle 1"/>
          <p:cNvSpPr/>
          <p:nvPr/>
        </p:nvSpPr>
        <p:spPr>
          <a:xfrm>
            <a:off x="1423850" y="3380596"/>
            <a:ext cx="15964989" cy="5847755"/>
          </a:xfrm>
          <a:prstGeom prst="rect">
            <a:avLst/>
          </a:prstGeom>
        </p:spPr>
        <p:txBody>
          <a:bodyPr wrap="square">
            <a:spAutoFit/>
          </a:bodyPr>
          <a:lstStyle/>
          <a:p>
            <a:pPr marL="457200" indent="-457200">
              <a:buFont typeface="+mj-lt"/>
              <a:buAutoNum type="arabicPeriod"/>
            </a:pPr>
            <a:r>
              <a:rPr lang="en-US" sz="2000" b="1"/>
              <a:t>Verificar antes de compartir</a:t>
            </a:r>
            <a:r>
              <a:rPr lang="en-US" sz="2000"/>
              <a:t>: </a:t>
            </a:r>
            <a:r>
              <a:rPr lang="es-ES" sz="2000"/>
              <a:t>Comprueba la autenticidad y credibilidad de la información con fuentes fiables u organizaciones de verificación de hechos antes de compartirla</a:t>
            </a:r>
            <a:r>
              <a:rPr lang="en-US" sz="2000"/>
              <a:t>.</a:t>
            </a:r>
            <a:endParaRPr lang="en-US" sz="2000" dirty="0"/>
          </a:p>
          <a:p>
            <a:pPr marL="457200" indent="-457200">
              <a:buFont typeface="+mj-lt"/>
              <a:buAutoNum type="arabicPeriod"/>
            </a:pPr>
            <a:endParaRPr lang="en-US" sz="2000" dirty="0"/>
          </a:p>
          <a:p>
            <a:pPr marL="457200" indent="-457200">
              <a:buFont typeface="+mj-lt"/>
              <a:buAutoNum type="arabicPeriod"/>
            </a:pPr>
            <a:r>
              <a:rPr lang="en-US" sz="2000" b="1"/>
              <a:t>Diversificar las fuentes</a:t>
            </a:r>
            <a:r>
              <a:rPr lang="en-US" sz="2000"/>
              <a:t>: </a:t>
            </a:r>
            <a:r>
              <a:rPr lang="es-ES" sz="2000"/>
              <a:t>Confía en varias fuentes fiables de noticias e información para evitar la parcialidad y la desinformación. Sigue a medios de comunicación reputados, sitios web de verificación de hechos y expertos en diversos campos</a:t>
            </a:r>
            <a:r>
              <a:rPr lang="en-US" sz="2000"/>
              <a:t>.</a:t>
            </a:r>
            <a:endParaRPr lang="en-US" sz="2000" dirty="0"/>
          </a:p>
          <a:p>
            <a:pPr marL="457200" indent="-457200">
              <a:buFont typeface="+mj-lt"/>
              <a:buAutoNum type="arabicPeriod"/>
            </a:pPr>
            <a:endParaRPr lang="en-US" sz="2000" dirty="0"/>
          </a:p>
          <a:p>
            <a:pPr marL="457200" indent="-457200">
              <a:buFont typeface="+mj-lt"/>
              <a:buAutoNum type="arabicPeriod"/>
            </a:pPr>
            <a:r>
              <a:rPr lang="en-US" sz="2000" b="1"/>
              <a:t>Cuestionar y analizar</a:t>
            </a:r>
            <a:r>
              <a:rPr lang="en-US" sz="2000"/>
              <a:t>: </a:t>
            </a:r>
            <a:r>
              <a:rPr lang="es-ES" sz="2000"/>
              <a:t>Desarrolla una mentalidad crítica cuestionando la información que encuentres. Evalúa la fuente, examina las pruebas presentadas y valora posibles sesgos o conflictos de intereses</a:t>
            </a:r>
            <a:r>
              <a:rPr lang="en-US" sz="2000"/>
              <a:t>.</a:t>
            </a:r>
            <a:endParaRPr lang="en-US" sz="2000" dirty="0"/>
          </a:p>
          <a:p>
            <a:pPr marL="457200" indent="-457200">
              <a:buFont typeface="+mj-lt"/>
              <a:buAutoNum type="arabicPeriod"/>
            </a:pPr>
            <a:endParaRPr lang="en-US" sz="2000" dirty="0"/>
          </a:p>
          <a:p>
            <a:pPr marL="457200" indent="-457200">
              <a:buFont typeface="+mj-lt"/>
              <a:buAutoNum type="arabicPeriod"/>
            </a:pPr>
            <a:r>
              <a:rPr lang="es-ES" sz="2000" b="1"/>
              <a:t>Utilizar herramientas de comprobación de hechos</a:t>
            </a:r>
            <a:r>
              <a:rPr lang="en-US" sz="2000"/>
              <a:t>: </a:t>
            </a:r>
            <a:r>
              <a:rPr lang="es-ES" sz="2000"/>
              <a:t>Utiliza las herramientas de comprobación de hechos y los recursos disponibles en línea para verificar la exactitud de las afirmaciones y declaraciones</a:t>
            </a:r>
            <a:r>
              <a:rPr lang="en-US" sz="2000"/>
              <a:t>.</a:t>
            </a:r>
            <a:endParaRPr lang="en-US" sz="2000" dirty="0"/>
          </a:p>
          <a:p>
            <a:pPr marL="457200" indent="-457200">
              <a:buFont typeface="+mj-lt"/>
              <a:buAutoNum type="arabicPeriod"/>
            </a:pPr>
            <a:endParaRPr lang="en-US" sz="2000" dirty="0"/>
          </a:p>
          <a:p>
            <a:pPr marL="457200" indent="-457200">
              <a:buFont typeface="+mj-lt"/>
              <a:buAutoNum type="arabicPeriod"/>
            </a:pPr>
            <a:r>
              <a:rPr lang="es-ES" sz="2000" b="1"/>
              <a:t>Prestar atención a los desencadenantes emocionales</a:t>
            </a:r>
            <a:r>
              <a:rPr lang="en-US" sz="2000"/>
              <a:t>: </a:t>
            </a:r>
            <a:r>
              <a:rPr lang="es-ES" sz="2000"/>
              <a:t>La desinformación a menudo pretende evocar emociones fuertes. Sé consciente de los desencadenantes emocionales y tómate un momento para pensar antes de responder o compartir. Las reacciones emocionales pueden nublar el juicio y contribuir a la difusión de información errónea</a:t>
            </a:r>
            <a:r>
              <a:rPr lang="en-US" sz="2000"/>
              <a:t>.</a:t>
            </a:r>
            <a:endParaRPr lang="en-US" sz="2000" dirty="0"/>
          </a:p>
          <a:p>
            <a:pPr marL="457200" indent="-457200">
              <a:buFont typeface="+mj-lt"/>
              <a:buAutoNum type="arabicPeriod"/>
            </a:pPr>
            <a:endParaRPr lang="en-US" sz="2000" dirty="0"/>
          </a:p>
          <a:p>
            <a:pPr marL="457200" indent="-457200">
              <a:buFont typeface="+mj-lt"/>
              <a:buAutoNum type="arabicPeriod"/>
            </a:pPr>
            <a:r>
              <a:rPr lang="es-ES" sz="2000" b="1"/>
              <a:t>Señalar y denunciar la desinformación</a:t>
            </a:r>
            <a:r>
              <a:rPr lang="en-US" sz="2000"/>
              <a:t>: </a:t>
            </a:r>
            <a:r>
              <a:rPr lang="es-ES" sz="2000"/>
              <a:t>Si encuentras información falsa o engañosa, denúnciala a la plataforma o red social en la que la encontraste</a:t>
            </a:r>
            <a:r>
              <a:rPr lang="en-US" sz="2000"/>
              <a:t>.</a:t>
            </a:r>
            <a:endParaRPr lang="en-US" sz="2000" dirty="0"/>
          </a:p>
          <a:p>
            <a:endParaRPr lang="en-US" dirty="0"/>
          </a:p>
        </p:txBody>
      </p:sp>
    </p:spTree>
    <p:extLst>
      <p:ext uri="{BB962C8B-B14F-4D97-AF65-F5344CB8AC3E}">
        <p14:creationId xmlns:p14="http://schemas.microsoft.com/office/powerpoint/2010/main" val="3478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35894" y="5823539"/>
            <a:ext cx="9672249"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242899" y="3055560"/>
            <a:ext cx="9268724" cy="2527566"/>
            <a:chOff x="1219200" y="2400300"/>
            <a:chExt cx="5812593" cy="2527566"/>
          </a:xfrm>
        </p:grpSpPr>
        <p:sp>
          <p:nvSpPr>
            <p:cNvPr id="188" name="Google Shape;188;p11"/>
            <p:cNvSpPr/>
            <p:nvPr/>
          </p:nvSpPr>
          <p:spPr>
            <a:xfrm>
              <a:off x="1219200" y="2400300"/>
              <a:ext cx="5665225" cy="2527566"/>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¿Qué es la información falsa o engañosa que se difunde intencionadamente con el fin de engañar o manipular a otros</a:t>
              </a:r>
              <a:r>
                <a:rPr lang="en-US" sz="2400">
                  <a:solidFill>
                    <a:schemeClr val="dk1"/>
                  </a:solidFill>
                  <a:latin typeface="+mn-lt"/>
                  <a:ea typeface="Helvetica Neue"/>
                  <a:cs typeface="Helvetica Neue"/>
                  <a:sym typeface="Helvetica Neue"/>
                </a:rPr>
                <a:t>?</a:t>
              </a:r>
              <a:endParaRP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2400">
                  <a:solidFill>
                    <a:schemeClr val="dk1"/>
                  </a:solidFill>
                  <a:latin typeface="+mn-lt"/>
                  <a:sym typeface="Helvetica Neue"/>
                </a:rPr>
                <a:t>Desinformación</a:t>
              </a:r>
              <a:br>
                <a:rPr lang="hr-HR" sz="2400">
                  <a:solidFill>
                    <a:schemeClr val="dk1"/>
                  </a:solidFill>
                  <a:latin typeface="+mn-lt"/>
                  <a:sym typeface="Helvetica Neue"/>
                </a:rPr>
              </a:br>
              <a:r>
                <a:rPr lang="es-ES" sz="2400">
                  <a:solidFill>
                    <a:schemeClr val="dk1"/>
                  </a:solidFill>
                  <a:latin typeface="+mn-lt"/>
                  <a:sym typeface="Helvetica Neue"/>
                </a:rPr>
                <a:t>Misinformación</a:t>
              </a:r>
              <a:endParaRPr lang="hr-HR" sz="2400" dirty="0">
                <a:solidFill>
                  <a:schemeClr val="dk1"/>
                </a:solidFill>
                <a:latin typeface="+mn-lt"/>
                <a:sym typeface="Helvetica Neue"/>
              </a:endParaRPr>
            </a:p>
            <a:p>
              <a:pPr marR="0" lvl="0" algn="l" rtl="0">
                <a:spcBef>
                  <a:spcPts val="0"/>
                </a:spcBef>
                <a:spcAft>
                  <a:spcPts val="0"/>
                </a:spcAft>
                <a:buClr>
                  <a:schemeClr val="dk1"/>
                </a:buClr>
                <a:buSzPts val="2400"/>
              </a:pPr>
              <a:r>
                <a:rPr lang="es-ES" sz="2400">
                  <a:solidFill>
                    <a:schemeClr val="dk1"/>
                  </a:solidFill>
                  <a:latin typeface="+mn-lt"/>
                  <a:sym typeface="Helvetica Neue"/>
                </a:rPr>
                <a:t>Malinformación</a:t>
              </a: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95710" y="5869423"/>
            <a:ext cx="9672249"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¿Por qué es importante un comportamiento responsable en Internet</a:t>
            </a:r>
            <a:r>
              <a:rPr lang="en-US" sz="2400">
                <a:solidFill>
                  <a:schemeClr val="dk1"/>
                </a:solidFill>
                <a:latin typeface="+mn-lt"/>
                <a:ea typeface="Helvetica Neue"/>
                <a:cs typeface="Helvetica Neue"/>
                <a:sym typeface="Helvetica Neue"/>
              </a:rPr>
              <a:t>?</a:t>
            </a:r>
            <a:endParaRPr lang="hr-H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a:solidFill>
                  <a:schemeClr val="dk1"/>
                </a:solidFill>
                <a:latin typeface="+mn-lt"/>
                <a:ea typeface="Helvetica Neue"/>
                <a:cs typeface="Helvetica Neue"/>
                <a:sym typeface="Helvetica Neue"/>
              </a:rPr>
              <a:t>Para combatir la desinformación </a:t>
            </a:r>
            <a:endParaRPr lang="es-ES" sz="24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a:solidFill>
                  <a:schemeClr val="dk1"/>
                </a:solidFill>
                <a:latin typeface="+mn-lt"/>
                <a:ea typeface="Helvetica Neue"/>
                <a:cs typeface="Helvetica Neue"/>
                <a:sym typeface="Helvetica Neue"/>
              </a:rPr>
              <a:t>Para proteger la privacidad</a:t>
            </a:r>
            <a:endParaRPr lang="es-ES" sz="24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a:solidFill>
                  <a:schemeClr val="dk1"/>
                </a:solidFill>
                <a:latin typeface="+mn-lt"/>
                <a:ea typeface="Helvetica Neue"/>
                <a:cs typeface="Helvetica Neue"/>
                <a:sym typeface="Helvetica Neue"/>
              </a:rPr>
              <a:t>Para tomar mejores decisiones</a:t>
            </a: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366599" y="2063147"/>
            <a:ext cx="1061686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Responde a las siguientes preguntas:</a:t>
            </a:r>
            <a:endParaRPr dirty="0">
              <a:solidFill>
                <a:srgbClr val="00CCFF"/>
              </a:solidFill>
              <a:latin typeface="+mn-lt"/>
            </a:endParaRPr>
          </a:p>
        </p:txBody>
      </p:sp>
      <p:grpSp>
        <p:nvGrpSpPr>
          <p:cNvPr id="193" name="Google Shape;193;p11"/>
          <p:cNvGrpSpPr/>
          <p:nvPr/>
        </p:nvGrpSpPr>
        <p:grpSpPr>
          <a:xfrm>
            <a:off x="1429427" y="3960787"/>
            <a:ext cx="6562667" cy="2440013"/>
            <a:chOff x="1191108" y="4871723"/>
            <a:chExt cx="6784518" cy="2440013"/>
          </a:xfrm>
        </p:grpSpPr>
        <p:sp>
          <p:nvSpPr>
            <p:cNvPr id="194" name="Google Shape;194;p11"/>
            <p:cNvSpPr/>
            <p:nvPr/>
          </p:nvSpPr>
          <p:spPr>
            <a:xfrm>
              <a:off x="1191108" y="4871723"/>
              <a:ext cx="6722680" cy="244001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409604" y="4871723"/>
              <a:ext cx="6566022"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¿Cómo llamamos a los medios manipulados o editados que son relativamente fáciles y baratos de crear</a:t>
              </a:r>
              <a:r>
                <a:rPr lang="en-US" sz="2400">
                  <a:solidFill>
                    <a:schemeClr val="dk1"/>
                  </a:solidFill>
                  <a:latin typeface="+mn-lt"/>
                  <a:ea typeface="Helvetica Neue"/>
                  <a:cs typeface="Helvetica Neue"/>
                  <a:sym typeface="Helvetica Neue"/>
                </a:rPr>
                <a:t>?</a:t>
              </a:r>
              <a:endParaRPr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i="1" dirty="0" err="1">
                  <a:solidFill>
                    <a:schemeClr val="dk1"/>
                  </a:solidFill>
                  <a:latin typeface="+mn-lt"/>
                  <a:ea typeface="Helvetica Neue"/>
                  <a:cs typeface="Helvetica Neue"/>
                  <a:sym typeface="Helvetica Neue"/>
                </a:rPr>
                <a:t>Deepfake</a:t>
              </a:r>
              <a:endParaRPr lang="hr-HR" sz="2400" i="1"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hr-HR" sz="2400" i="1" dirty="0" err="1">
                  <a:solidFill>
                    <a:schemeClr val="dk1"/>
                  </a:solidFill>
                  <a:latin typeface="+mn-lt"/>
                  <a:sym typeface="Helvetica Neue"/>
                </a:rPr>
                <a:t>Cheapfake</a:t>
              </a:r>
              <a:endParaRPr lang="hr-HR" sz="2400" i="1" dirty="0">
                <a:solidFill>
                  <a:schemeClr val="dk1"/>
                </a:solidFill>
                <a:latin typeface="+mn-lt"/>
                <a:sym typeface="Helvetica Neue"/>
              </a:endParaRPr>
            </a:p>
            <a:p>
              <a:pPr marR="0" lvl="0" algn="l" rtl="0">
                <a:spcBef>
                  <a:spcPts val="0"/>
                </a:spcBef>
                <a:spcAft>
                  <a:spcPts val="0"/>
                </a:spcAft>
                <a:buClr>
                  <a:schemeClr val="dk1"/>
                </a:buClr>
                <a:buSzPts val="2400"/>
              </a:pPr>
              <a:r>
                <a:rPr lang="hr-HR" sz="2400" i="1" dirty="0" err="1">
                  <a:solidFill>
                    <a:schemeClr val="dk1"/>
                  </a:solidFill>
                  <a:latin typeface="+mn-lt"/>
                  <a:ea typeface="Helvetica Neue"/>
                  <a:cs typeface="Helvetica Neue"/>
                  <a:sym typeface="Helvetica Neue"/>
                </a:rPr>
                <a:t>Disfake</a:t>
              </a:r>
              <a:endParaRPr sz="2400" i="1"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29477" y="6652369"/>
            <a:ext cx="6714426" cy="2308324"/>
            <a:chOff x="1191108" y="4871723"/>
            <a:chExt cx="6934089"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409604" y="4871723"/>
              <a:ext cx="6715593"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¿En qué fase de la "trompeta de amplificación" alcanzan los agentes de desinformación su objetivo</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Web anónima</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a:solidFill>
                    <a:schemeClr val="dk1"/>
                  </a:solidFill>
                  <a:latin typeface="+mn-lt"/>
                  <a:ea typeface="Helvetica Neue"/>
                  <a:cs typeface="Helvetica Neue"/>
                  <a:sym typeface="Helvetica Neue"/>
                </a:rPr>
                <a:t>Redes sociales</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a:solidFill>
                    <a:schemeClr val="dk1"/>
                  </a:solidFill>
                  <a:latin typeface="+mn-lt"/>
                  <a:ea typeface="Helvetica Neue"/>
                  <a:cs typeface="Helvetica Neue"/>
                  <a:sym typeface="Helvetica Neue"/>
                </a:rPr>
                <a:t>Medios profesionales</a:t>
              </a:r>
              <a:endParaRPr sz="2400" dirty="0">
                <a:solidFill>
                  <a:schemeClr val="dk1"/>
                </a:solidFill>
                <a:latin typeface="+mn-lt"/>
                <a:ea typeface="Helvetica Neue"/>
                <a:cs typeface="Helvetica Neue"/>
                <a:sym typeface="Helvetica Neue"/>
              </a:endParaRPr>
            </a:p>
          </p:txBody>
        </p:sp>
      </p:grpSp>
      <p:sp>
        <p:nvSpPr>
          <p:cNvPr id="2" name="Google Shape;186;p11">
            <a:extLst>
              <a:ext uri="{FF2B5EF4-FFF2-40B4-BE49-F238E27FC236}">
                <a16:creationId xmlns:a16="http://schemas.microsoft.com/office/drawing/2014/main" id="{8EBD4546-5FDE-ACE6-BAAB-448E28BDE758}"/>
              </a:ext>
            </a:extLst>
          </p:cNvPr>
          <p:cNvSpPr/>
          <p:nvPr/>
        </p:nvSpPr>
        <p:spPr>
          <a:xfrm>
            <a:off x="8235895" y="7684611"/>
            <a:ext cx="7112016"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3" name="Google Shape;190;p11">
            <a:extLst>
              <a:ext uri="{FF2B5EF4-FFF2-40B4-BE49-F238E27FC236}">
                <a16:creationId xmlns:a16="http://schemas.microsoft.com/office/drawing/2014/main" id="{98F86229-392E-F9BD-C633-2DEF29F6BD0D}"/>
              </a:ext>
            </a:extLst>
          </p:cNvPr>
          <p:cNvSpPr/>
          <p:nvPr/>
        </p:nvSpPr>
        <p:spPr>
          <a:xfrm>
            <a:off x="8295711" y="7776215"/>
            <a:ext cx="7446454"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¿Quién revisa la información para Meta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2400">
                <a:solidFill>
                  <a:schemeClr val="dk1"/>
                </a:solidFill>
                <a:latin typeface="+mn-lt"/>
                <a:ea typeface="Helvetica Neue"/>
                <a:cs typeface="Helvetica Neue"/>
                <a:sym typeface="Helvetica Neue"/>
              </a:rPr>
              <a:t>Las organizaciones de verificación de hechos </a:t>
            </a:r>
          </a:p>
          <a:p>
            <a:pPr marR="0" lvl="0" algn="l" rtl="0">
              <a:spcBef>
                <a:spcPts val="0"/>
              </a:spcBef>
              <a:spcAft>
                <a:spcPts val="0"/>
              </a:spcAft>
              <a:buClr>
                <a:schemeClr val="dk1"/>
              </a:buClr>
              <a:buSzPts val="2400"/>
            </a:pPr>
            <a:r>
              <a:rPr lang="en-US" sz="2400">
                <a:solidFill>
                  <a:schemeClr val="dk1"/>
                </a:solidFill>
                <a:latin typeface="+mn-lt"/>
                <a:ea typeface="Helvetica Neue"/>
                <a:cs typeface="Helvetica Neue"/>
                <a:sym typeface="Helvetica Neue"/>
              </a:rPr>
              <a:t>Los medios de comunicación</a:t>
            </a:r>
          </a:p>
          <a:p>
            <a:pPr marR="0" lvl="0" algn="l" rtl="0">
              <a:spcBef>
                <a:spcPts val="0"/>
              </a:spcBef>
              <a:spcAft>
                <a:spcPts val="0"/>
              </a:spcAft>
              <a:buClr>
                <a:schemeClr val="dk1"/>
              </a:buClr>
              <a:buSzPts val="2400"/>
            </a:pPr>
            <a:r>
              <a:rPr lang="en-US" sz="2400">
                <a:solidFill>
                  <a:schemeClr val="dk1"/>
                </a:solidFill>
                <a:latin typeface="+mn-lt"/>
                <a:ea typeface="Helvetica Neue"/>
                <a:cs typeface="Helvetica Neue"/>
                <a:sym typeface="Helvetica Neue"/>
              </a:rPr>
              <a:t>Las agencias gubernamentales</a:t>
            </a:r>
            <a:endParaRPr sz="2400" dirty="0">
              <a:solidFill>
                <a:schemeClr val="dk1"/>
              </a:solidFill>
              <a:latin typeface="+mn-lt"/>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2773680" y="2709052"/>
            <a:ext cx="12740640"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a:solidFill>
                  <a:srgbClr val="00CCFF"/>
                </a:solidFill>
                <a:latin typeface="+mn-lt"/>
                <a:ea typeface="Helvetica Neue"/>
                <a:cs typeface="Helvetica Neue"/>
                <a:sym typeface="Helvetica Neue"/>
              </a:rPr>
              <a:t>1.</a:t>
            </a:r>
            <a:r>
              <a:rPr lang="es-ES" sz="6000" b="1">
                <a:solidFill>
                  <a:srgbClr val="00CCFF"/>
                </a:solidFill>
                <a:latin typeface="+mn-lt"/>
                <a:ea typeface="Helvetica Neue"/>
                <a:cs typeface="Helvetica Neue"/>
                <a:sym typeface="Helvetica Neue"/>
              </a:rPr>
              <a:t> Comprender la desinformación</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Resumen</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¡Bien hecho! Ahora sabes más sobre:</a:t>
            </a:r>
            <a:endParaRPr dirty="0">
              <a:solidFill>
                <a:srgbClr val="00CCFF"/>
              </a:solidFill>
              <a:latin typeface="+mn-lt"/>
            </a:endParaRPr>
          </a:p>
        </p:txBody>
      </p:sp>
      <p:sp>
        <p:nvSpPr>
          <p:cNvPr id="17" name="Google Shape;99;p4"/>
          <p:cNvSpPr txBox="1"/>
          <p:nvPr/>
        </p:nvSpPr>
        <p:spPr>
          <a:xfrm>
            <a:off x="2056106" y="4183892"/>
            <a:ext cx="935865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latin typeface="+mn-lt"/>
              </a:rPr>
              <a:t>Desinformación como información deliberadamente falsa destinada a engañar o manipular a las personas, con efectos perjudiciales y de gran alcance para la sociedad</a:t>
            </a:r>
            <a:r>
              <a:rPr lang="en-US" sz="2400">
                <a:latin typeface="+mn-lt"/>
              </a:rPr>
              <a:t>.</a:t>
            </a:r>
            <a:endParaRPr sz="2400" dirty="0">
              <a:latin typeface="+mn-lt"/>
            </a:endParaRPr>
          </a:p>
        </p:txBody>
      </p:sp>
      <p:sp>
        <p:nvSpPr>
          <p:cNvPr id="19" name="Google Shape;101;p4"/>
          <p:cNvSpPr txBox="1"/>
          <p:nvPr/>
        </p:nvSpPr>
        <p:spPr>
          <a:xfrm>
            <a:off x="2056019" y="5511197"/>
            <a:ext cx="96025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latin typeface="+mn-lt"/>
              </a:rPr>
              <a:t>Las consecuencias de la desinformación, que puede causar confusión, socavar la confianza y dificultar la toma de decisiones con conocimiento de causa, especialmente para los mayores de 60 años</a:t>
            </a:r>
            <a:r>
              <a:rPr lang="en-US" sz="2400">
                <a:latin typeface="+mn-lt"/>
              </a:rPr>
              <a:t>.</a:t>
            </a:r>
            <a:endParaRPr dirty="0">
              <a:latin typeface="+mn-lt"/>
            </a:endParaRPr>
          </a:p>
        </p:txBody>
      </p:sp>
      <p:sp>
        <p:nvSpPr>
          <p:cNvPr id="20" name="Hexagon 19"/>
          <p:cNvSpPr/>
          <p:nvPr/>
        </p:nvSpPr>
        <p:spPr>
          <a:xfrm>
            <a:off x="1496362" y="434272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09854" y="565740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83250" y="3139168"/>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1;p4">
            <a:extLst>
              <a:ext uri="{FF2B5EF4-FFF2-40B4-BE49-F238E27FC236}">
                <a16:creationId xmlns:a16="http://schemas.microsoft.com/office/drawing/2014/main" id="{9633DCFE-79D0-A261-E247-5805ABBD2F08}"/>
              </a:ext>
            </a:extLst>
          </p:cNvPr>
          <p:cNvSpPr txBox="1"/>
          <p:nvPr/>
        </p:nvSpPr>
        <p:spPr>
          <a:xfrm>
            <a:off x="2056019" y="6955921"/>
            <a:ext cx="960258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latin typeface="+mn-lt"/>
              </a:rPr>
              <a:t>La importancia de contrastar la información, el papel de los desencadenantes emocionales, la evaluación crítica de los contenidos y la búsqueda de diferentes puntos de vista para navegar por Internet de forma responsable</a:t>
            </a:r>
            <a:r>
              <a:rPr lang="en-US" sz="2400">
                <a:latin typeface="+mn-lt"/>
              </a:rPr>
              <a:t>.</a:t>
            </a:r>
            <a:endParaRPr sz="2400" dirty="0">
              <a:latin typeface="+mn-lt"/>
            </a:endParaRPr>
          </a:p>
        </p:txBody>
      </p:sp>
      <p:sp>
        <p:nvSpPr>
          <p:cNvPr id="3" name="Hexagon 21">
            <a:extLst>
              <a:ext uri="{FF2B5EF4-FFF2-40B4-BE49-F238E27FC236}">
                <a16:creationId xmlns:a16="http://schemas.microsoft.com/office/drawing/2014/main" id="{0846DB54-52CC-DE4D-9941-3FD8C8B0BAF1}"/>
              </a:ext>
            </a:extLst>
          </p:cNvPr>
          <p:cNvSpPr/>
          <p:nvPr/>
        </p:nvSpPr>
        <p:spPr>
          <a:xfrm>
            <a:off x="1509854" y="710213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5280800" cy="5847714"/>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lvl="0" indent="-342900">
              <a:buClr>
                <a:schemeClr val="dk1"/>
              </a:buClr>
              <a:buSzPts val="3360"/>
              <a:buFont typeface="Wingdings" pitchFamily="2" charset="2"/>
              <a:buChar char="§"/>
            </a:pPr>
            <a:r>
              <a:rPr lang="hr-HR" sz="2400" dirty="0" err="1">
                <a:latin typeface="+mn-lt"/>
              </a:rPr>
              <a:t>Cherry</a:t>
            </a:r>
            <a:r>
              <a:rPr lang="hr-HR" sz="2400" dirty="0">
                <a:latin typeface="+mn-lt"/>
              </a:rPr>
              <a:t>, K. (2022). </a:t>
            </a:r>
            <a:r>
              <a:rPr lang="hr-HR" sz="2400" dirty="0" err="1">
                <a:latin typeface="+mn-lt"/>
              </a:rPr>
              <a:t>What</a:t>
            </a:r>
            <a:r>
              <a:rPr lang="hr-HR" sz="2400" dirty="0">
                <a:latin typeface="+mn-lt"/>
              </a:rPr>
              <a:t> </a:t>
            </a:r>
            <a:r>
              <a:rPr lang="hr-HR" sz="2400" dirty="0" err="1">
                <a:latin typeface="+mn-lt"/>
              </a:rPr>
              <a:t>Is</a:t>
            </a:r>
            <a:r>
              <a:rPr lang="hr-HR" sz="2400" dirty="0">
                <a:latin typeface="+mn-lt"/>
              </a:rPr>
              <a:t> </a:t>
            </a:r>
            <a:r>
              <a:rPr lang="hr-HR" sz="2400" dirty="0" err="1">
                <a:latin typeface="+mn-lt"/>
              </a:rPr>
              <a:t>Cognitive</a:t>
            </a:r>
            <a:r>
              <a:rPr lang="hr-HR" sz="2400" dirty="0">
                <a:latin typeface="+mn-lt"/>
              </a:rPr>
              <a:t> </a:t>
            </a:r>
            <a:r>
              <a:rPr lang="hr-HR" sz="2400" dirty="0" err="1">
                <a:latin typeface="+mn-lt"/>
              </a:rPr>
              <a:t>Bias</a:t>
            </a:r>
            <a:r>
              <a:rPr lang="hr-HR" sz="2400" dirty="0">
                <a:latin typeface="+mn-lt"/>
              </a:rPr>
              <a:t>? </a:t>
            </a:r>
            <a:r>
              <a:rPr lang="hr-HR" sz="2400" dirty="0">
                <a:latin typeface="+mn-lt"/>
                <a:hlinkClick r:id="rId3"/>
              </a:rPr>
              <a:t>https://www.verywellmind.com/what-is-a-cognitive-bias-2794963#:~:text=Signs%20of%20Cognitive%20Bias&amp;text=Only%20paying%20attention%20to%20news,shares%20your%20opinions%20or%20beliefs</a:t>
            </a:r>
            <a:endParaRPr lang="hr-HR" sz="2400" dirty="0">
              <a:latin typeface="+mn-lt"/>
            </a:endParaRPr>
          </a:p>
          <a:p>
            <a:pPr marL="342900" lvl="0" indent="-342900">
              <a:buClr>
                <a:schemeClr val="dk1"/>
              </a:buClr>
              <a:buSzPts val="3360"/>
              <a:buFont typeface="Wingdings" pitchFamily="2" charset="2"/>
              <a:buChar char="§"/>
            </a:pPr>
            <a:r>
              <a:rPr lang="fr-FR" sz="2400" dirty="0" err="1">
                <a:latin typeface="+mn-lt"/>
              </a:rPr>
              <a:t>OpenAI</a:t>
            </a:r>
            <a:r>
              <a:rPr lang="fr-FR" sz="2400" dirty="0">
                <a:latin typeface="+mn-lt"/>
              </a:rPr>
              <a:t>. (202</a:t>
            </a:r>
            <a:r>
              <a:rPr lang="hr-HR" sz="2400" dirty="0">
                <a:latin typeface="+mn-lt"/>
              </a:rPr>
              <a:t>3</a:t>
            </a:r>
            <a:r>
              <a:rPr lang="fr-FR" sz="2400" dirty="0">
                <a:latin typeface="+mn-lt"/>
              </a:rPr>
              <a:t>). </a:t>
            </a:r>
            <a:r>
              <a:rPr lang="fr-FR" sz="2400" dirty="0" err="1">
                <a:latin typeface="+mn-lt"/>
              </a:rPr>
              <a:t>ChatGPT</a:t>
            </a:r>
            <a:r>
              <a:rPr lang="hr-HR" sz="2400" dirty="0">
                <a:latin typeface="+mn-lt"/>
              </a:rPr>
              <a:t> </a:t>
            </a:r>
            <a:r>
              <a:rPr lang="fr-FR" sz="2400" dirty="0">
                <a:latin typeface="+mn-lt"/>
              </a:rPr>
              <a:t>[</a:t>
            </a:r>
            <a:r>
              <a:rPr lang="hr-HR" sz="2400" dirty="0">
                <a:latin typeface="+mn-lt"/>
              </a:rPr>
              <a:t>GPT-3.5</a:t>
            </a:r>
            <a:r>
              <a:rPr lang="fr-FR" sz="2400" dirty="0">
                <a:latin typeface="+mn-lt"/>
              </a:rPr>
              <a:t>]. </a:t>
            </a:r>
            <a:r>
              <a:rPr lang="fr-FR" sz="2400" dirty="0">
                <a:latin typeface="+mn-lt"/>
                <a:hlinkClick r:id="rId4"/>
              </a:rPr>
              <a:t>https://chat.openai.com/</a:t>
            </a:r>
            <a:endParaRPr lang="hr-HR" sz="2400" dirty="0">
              <a:latin typeface="+mn-lt"/>
            </a:endParaRPr>
          </a:p>
          <a:p>
            <a:pPr marL="342900" lvl="0" indent="-342900">
              <a:buClr>
                <a:schemeClr val="dk1"/>
              </a:buClr>
              <a:buSzPts val="3360"/>
              <a:buFont typeface="Wingdings" pitchFamily="2" charset="2"/>
              <a:buChar char="§"/>
            </a:pPr>
            <a:r>
              <a:rPr lang="hr-HR" sz="2400" dirty="0" err="1">
                <a:latin typeface="+mn-lt"/>
              </a:rPr>
              <a:t>Poynter</a:t>
            </a:r>
            <a:r>
              <a:rPr lang="hr-HR" sz="2400" dirty="0">
                <a:latin typeface="+mn-lt"/>
              </a:rPr>
              <a:t>.(2023). </a:t>
            </a:r>
            <a:r>
              <a:rPr lang="hr-HR" sz="2400" dirty="0" err="1">
                <a:latin typeface="+mn-lt"/>
              </a:rPr>
              <a:t>Misinformation</a:t>
            </a:r>
            <a:r>
              <a:rPr lang="hr-HR" sz="2400" dirty="0">
                <a:latin typeface="+mn-lt"/>
              </a:rPr>
              <a:t> red </a:t>
            </a:r>
            <a:r>
              <a:rPr lang="hr-HR" sz="2400" dirty="0" err="1">
                <a:latin typeface="+mn-lt"/>
              </a:rPr>
              <a:t>flags</a:t>
            </a:r>
            <a:r>
              <a:rPr lang="hr-HR" sz="2400" dirty="0">
                <a:latin typeface="+mn-lt"/>
              </a:rPr>
              <a:t>. https://www.poynter.org/mediawise/is-this-legit-digital-media-literacy-101/misinformation-red-flags/</a:t>
            </a:r>
          </a:p>
          <a:p>
            <a:pPr marL="342900" lvl="0" indent="-342900">
              <a:buClr>
                <a:schemeClr val="dk1"/>
              </a:buClr>
              <a:buSzPts val="3360"/>
              <a:buFont typeface="Wingdings" pitchFamily="2" charset="2"/>
              <a:buChar char="§"/>
            </a:pPr>
            <a:r>
              <a:rPr lang="hr-HR" sz="2400" dirty="0">
                <a:latin typeface="+mn-lt"/>
              </a:rPr>
              <a:t>UNHCR. (2022). </a:t>
            </a:r>
            <a:r>
              <a:rPr lang="en-US" sz="2400" dirty="0">
                <a:latin typeface="+mn-lt"/>
              </a:rPr>
              <a:t>Factsheet 4: Types of</a:t>
            </a:r>
            <a:r>
              <a:rPr lang="hr-HR" sz="2400" dirty="0">
                <a:latin typeface="+mn-lt"/>
              </a:rPr>
              <a:t> </a:t>
            </a:r>
            <a:r>
              <a:rPr lang="en-US" sz="2400" dirty="0">
                <a:latin typeface="+mn-lt"/>
              </a:rPr>
              <a:t>Misinformation and</a:t>
            </a:r>
            <a:r>
              <a:rPr lang="hr-HR" sz="2400" dirty="0">
                <a:latin typeface="+mn-lt"/>
              </a:rPr>
              <a:t> </a:t>
            </a:r>
            <a:r>
              <a:rPr lang="en-US" sz="2400" dirty="0">
                <a:latin typeface="+mn-lt"/>
              </a:rPr>
              <a:t>Disinformation</a:t>
            </a:r>
            <a:r>
              <a:rPr lang="hr-HR" sz="2400" dirty="0">
                <a:latin typeface="+mn-lt"/>
              </a:rPr>
              <a:t>. </a:t>
            </a:r>
            <a:r>
              <a:rPr lang="hr-HR" sz="2400" dirty="0">
                <a:latin typeface="+mn-lt"/>
                <a:hlinkClick r:id="rId5"/>
              </a:rPr>
              <a:t>https://www.unhcr.org/innovation/wp-content/uploads/2022/02/Factsheet-4.pdf</a:t>
            </a:r>
            <a:endParaRPr lang="hr-HR" sz="2400" dirty="0">
              <a:latin typeface="+mn-lt"/>
            </a:endParaRPr>
          </a:p>
          <a:p>
            <a:pPr marL="342900" indent="-342900">
              <a:buClr>
                <a:schemeClr val="dk1"/>
              </a:buClr>
              <a:buSzPts val="3360"/>
              <a:buFont typeface="Wingdings" pitchFamily="2" charset="2"/>
              <a:buChar char="§"/>
            </a:pPr>
            <a:r>
              <a:rPr lang="hr-HR" sz="2400" dirty="0" err="1"/>
              <a:t>Wardle</a:t>
            </a:r>
            <a:r>
              <a:rPr lang="hr-HR" sz="2400" dirty="0"/>
              <a:t>, C. (2018). </a:t>
            </a:r>
            <a:r>
              <a:rPr lang="en-US" sz="2400" dirty="0"/>
              <a:t>5 Lessons for Reporting in an Age of Disinformation</a:t>
            </a:r>
            <a:r>
              <a:rPr lang="hr-HR" sz="2400" dirty="0"/>
              <a:t>. </a:t>
            </a:r>
            <a:r>
              <a:rPr lang="en-US" sz="2400" dirty="0">
                <a:hlinkClick r:id="rId6"/>
              </a:rPr>
              <a:t>https://firstdraftnews.org/articles/5-lessons-for-reporting-in-an-age-of-disinformation</a:t>
            </a:r>
            <a:endParaRPr lang="hr-HR" sz="2400" dirty="0"/>
          </a:p>
          <a:p>
            <a:pPr marL="342900" lvl="0" indent="-342900">
              <a:buClr>
                <a:schemeClr val="dk1"/>
              </a:buClr>
              <a:buSzPts val="3360"/>
              <a:buFont typeface="Wingdings" pitchFamily="2" charset="2"/>
              <a:buChar char="§"/>
            </a:pPr>
            <a:r>
              <a:rPr lang="hr-HR" sz="2400" dirty="0" err="1"/>
              <a:t>Wardle</a:t>
            </a:r>
            <a:r>
              <a:rPr lang="hr-HR" sz="2400" dirty="0"/>
              <a:t>, C. (2020). </a:t>
            </a:r>
            <a:r>
              <a:rPr lang="hr-HR" sz="2400" dirty="0" err="1"/>
              <a:t>Understanding</a:t>
            </a:r>
            <a:r>
              <a:rPr lang="hr-HR" sz="2400" dirty="0"/>
              <a:t> </a:t>
            </a:r>
            <a:r>
              <a:rPr lang="hr-HR" sz="2400" dirty="0" err="1"/>
              <a:t>Information</a:t>
            </a:r>
            <a:r>
              <a:rPr lang="hr-HR" sz="2400" dirty="0"/>
              <a:t> </a:t>
            </a:r>
            <a:r>
              <a:rPr lang="hr-HR" sz="2400" dirty="0" err="1"/>
              <a:t>disorder</a:t>
            </a:r>
            <a:r>
              <a:rPr lang="hr-HR" sz="2400" dirty="0"/>
              <a:t>. </a:t>
            </a:r>
            <a:r>
              <a:rPr lang="hr-HR" sz="2400" dirty="0">
                <a:hlinkClick r:id="rId7"/>
              </a:rPr>
              <a:t>https://firstdraftnews.org/long-form-article/understanding-information-disorder</a:t>
            </a:r>
            <a:endParaRPr lang="hr-HR" sz="2400" dirty="0"/>
          </a:p>
          <a:p>
            <a:pPr marL="342900" lvl="0" indent="-342900">
              <a:buClr>
                <a:schemeClr val="dk1"/>
              </a:buClr>
              <a:buSzPts val="3360"/>
              <a:buFont typeface="Wingdings" pitchFamily="2" charset="2"/>
              <a:buChar char="§"/>
            </a:pPr>
            <a:endParaRPr lang="hr-HR" sz="2400" dirty="0"/>
          </a:p>
          <a:p>
            <a:pPr marL="342900" lvl="0" indent="-342900">
              <a:buClr>
                <a:schemeClr val="dk1"/>
              </a:buClr>
              <a:buSzPts val="3360"/>
              <a:buFont typeface="Wingdings" pitchFamily="2" charset="2"/>
              <a:buChar char="§"/>
            </a:pPr>
            <a:endParaRPr lang="hr-HR" sz="2400" dirty="0">
              <a:latin typeface="+mn-lt"/>
            </a:endParaRPr>
          </a:p>
          <a:p>
            <a:pPr marL="342900" lvl="0" indent="-342900">
              <a:buClr>
                <a:schemeClr val="dk1"/>
              </a:buClr>
              <a:buSzPts val="3360"/>
              <a:buFont typeface="Wingdings" pitchFamily="2" charset="2"/>
              <a:buChar char="§"/>
            </a:pPr>
            <a:endParaRPr sz="2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691670" y="676121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¡Gracias!</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1901400" cy="830956"/>
          </a:xfrm>
          <a:prstGeom prst="rect">
            <a:avLst/>
          </a:prstGeom>
          <a:noFill/>
          <a:ln>
            <a:noFill/>
          </a:ln>
        </p:spPr>
        <p:txBody>
          <a:bodyPr spcFirstLastPara="1" wrap="square" lIns="91425" tIns="45700" rIns="91425" bIns="45700" anchor="t" anchorCtr="0">
            <a:spAutoFit/>
          </a:bodyPr>
          <a:lstStyle/>
          <a:p>
            <a:pPr lvl="0"/>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Definición de desinformación</a:t>
            </a:r>
            <a:endParaRPr dirty="0">
              <a:solidFill>
                <a:schemeClr val="tx1"/>
              </a:solidFill>
              <a:latin typeface="+mn-lt"/>
            </a:endParaRPr>
          </a:p>
        </p:txBody>
      </p:sp>
      <p:sp>
        <p:nvSpPr>
          <p:cNvPr id="119" name="Google Shape;119;p6"/>
          <p:cNvSpPr txBox="1"/>
          <p:nvPr/>
        </p:nvSpPr>
        <p:spPr>
          <a:xfrm>
            <a:off x="1295399" y="3390900"/>
            <a:ext cx="9533709" cy="523180"/>
          </a:xfrm>
          <a:prstGeom prst="rect">
            <a:avLst/>
          </a:prstGeom>
          <a:noFill/>
          <a:ln>
            <a:noFill/>
          </a:ln>
        </p:spPr>
        <p:txBody>
          <a:bodyPr spcFirstLastPara="1" wrap="square" lIns="91425" tIns="45700" rIns="91425" bIns="45700" anchor="t" anchorCtr="0">
            <a:spAutoFit/>
          </a:bodyPr>
          <a:lstStyle/>
          <a:p>
            <a:pPr lvl="0"/>
            <a:r>
              <a:rPr lang="es-ES" sz="2800" b="1">
                <a:solidFill>
                  <a:srgbClr val="00CCFF"/>
                </a:solidFill>
                <a:latin typeface="+mn-lt"/>
                <a:ea typeface="Helvetica Neue"/>
                <a:cs typeface="Helvetica Neue"/>
                <a:sym typeface="Helvetica Neue"/>
              </a:rPr>
              <a:t>Desinformación, misinformación y malinformación</a:t>
            </a:r>
            <a:endParaRPr dirty="0">
              <a:solidFill>
                <a:srgbClr val="00CCFF"/>
              </a:solidFill>
              <a:latin typeface="+mn-lt"/>
            </a:endParaRPr>
          </a:p>
        </p:txBody>
      </p:sp>
      <p:sp>
        <p:nvSpPr>
          <p:cNvPr id="120" name="Google Shape;120;p6"/>
          <p:cNvSpPr txBox="1"/>
          <p:nvPr/>
        </p:nvSpPr>
        <p:spPr>
          <a:xfrm>
            <a:off x="1295399" y="4024780"/>
            <a:ext cx="11167677" cy="5109051"/>
          </a:xfrm>
          <a:prstGeom prst="rect">
            <a:avLst/>
          </a:prstGeom>
          <a:noFill/>
          <a:ln>
            <a:noFill/>
          </a:ln>
        </p:spPr>
        <p:txBody>
          <a:bodyPr spcFirstLastPara="1" wrap="square" lIns="91425" tIns="45700" rIns="91425" bIns="45700" anchor="t" anchorCtr="0">
            <a:spAutoFit/>
          </a:bodyPr>
          <a:lstStyle/>
          <a:p>
            <a:pPr lvl="0"/>
            <a:r>
              <a:rPr lang="es-ES" sz="2400">
                <a:solidFill>
                  <a:schemeClr val="dk1"/>
                </a:solidFill>
                <a:latin typeface="+mn-lt"/>
                <a:ea typeface="Helvetica Neue"/>
                <a:cs typeface="Helvetica Neue"/>
                <a:sym typeface="Helvetica Neue"/>
              </a:rPr>
              <a:t>La </a:t>
            </a:r>
            <a:r>
              <a:rPr lang="es-ES" sz="2400" b="1">
                <a:solidFill>
                  <a:schemeClr val="dk1"/>
                </a:solidFill>
                <a:latin typeface="+mn-lt"/>
                <a:ea typeface="Helvetica Neue"/>
                <a:cs typeface="Helvetica Neue"/>
                <a:sym typeface="Helvetica Neue"/>
              </a:rPr>
              <a:t>desinformación</a:t>
            </a:r>
            <a:r>
              <a:rPr lang="es-ES" sz="2400">
                <a:solidFill>
                  <a:schemeClr val="dk1"/>
                </a:solidFill>
                <a:latin typeface="+mn-lt"/>
                <a:ea typeface="Helvetica Neue"/>
                <a:cs typeface="Helvetica Neue"/>
                <a:sym typeface="Helvetica Neue"/>
              </a:rPr>
              <a:t> es información falsa o engañosa que se difunde intencionadamente con el propósito de engañar o manipular a los demás.</a:t>
            </a:r>
          </a:p>
          <a:p>
            <a:pPr lvl="0"/>
            <a:endParaRPr lang="es-ES" sz="2400">
              <a:solidFill>
                <a:schemeClr val="dk1"/>
              </a:solidFill>
              <a:latin typeface="+mn-lt"/>
              <a:ea typeface="Helvetica Neue"/>
              <a:cs typeface="Helvetica Neue"/>
              <a:sym typeface="Helvetica Neue"/>
            </a:endParaRPr>
          </a:p>
          <a:p>
            <a:pPr lvl="0"/>
            <a:r>
              <a:rPr lang="es-ES" sz="2400">
                <a:solidFill>
                  <a:schemeClr val="dk1"/>
                </a:solidFill>
                <a:latin typeface="+mn-lt"/>
                <a:ea typeface="Helvetica Neue"/>
                <a:cs typeface="Helvetica Neue"/>
                <a:sym typeface="Helvetica Neue"/>
              </a:rPr>
              <a:t>La </a:t>
            </a:r>
            <a:r>
              <a:rPr lang="es-ES" sz="2400" b="1">
                <a:solidFill>
                  <a:schemeClr val="dk1"/>
                </a:solidFill>
                <a:latin typeface="+mn-lt"/>
                <a:ea typeface="Helvetica Neue"/>
                <a:cs typeface="Helvetica Neue"/>
                <a:sym typeface="Helvetica Neue"/>
              </a:rPr>
              <a:t>misinformación</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o información errónea </a:t>
            </a:r>
            <a:r>
              <a:rPr lang="es-ES" sz="2400">
                <a:solidFill>
                  <a:schemeClr val="dk1"/>
                </a:solidFill>
                <a:latin typeface="+mn-lt"/>
                <a:ea typeface="Helvetica Neue"/>
                <a:cs typeface="Helvetica Neue"/>
                <a:sym typeface="Helvetica Neue"/>
              </a:rPr>
              <a:t>se refiere a la información falsa o inexacta que se difunde sin la intención deliberada de engañar. Puede deberse a varias razones, como un malentendido, una mala interpretación o la falta de conocimientos de la persona que comparte la información. </a:t>
            </a:r>
          </a:p>
          <a:p>
            <a:pPr lvl="0"/>
            <a:endParaRPr lang="es-ES" sz="2400">
              <a:solidFill>
                <a:schemeClr val="dk1"/>
              </a:solidFill>
              <a:latin typeface="+mn-lt"/>
              <a:ea typeface="Helvetica Neue"/>
              <a:cs typeface="Helvetica Neue"/>
              <a:sym typeface="Helvetica Neue"/>
            </a:endParaRPr>
          </a:p>
          <a:p>
            <a:pPr lvl="0"/>
            <a:r>
              <a:rPr lang="es-ES" sz="2400">
                <a:solidFill>
                  <a:schemeClr val="dk1"/>
                </a:solidFill>
                <a:latin typeface="+mn-lt"/>
                <a:ea typeface="Helvetica Neue"/>
                <a:cs typeface="Helvetica Neue"/>
                <a:sym typeface="Helvetica Neue"/>
              </a:rPr>
              <a:t>La </a:t>
            </a:r>
            <a:r>
              <a:rPr lang="es-ES" sz="2400" b="1">
                <a:solidFill>
                  <a:schemeClr val="dk1"/>
                </a:solidFill>
                <a:latin typeface="+mn-lt"/>
                <a:ea typeface="Helvetica Neue"/>
                <a:cs typeface="Helvetica Neue"/>
                <a:sym typeface="Helvetica Neue"/>
              </a:rPr>
              <a:t>malinformación</a:t>
            </a:r>
            <a:r>
              <a:rPr lang="es-ES" sz="2400">
                <a:solidFill>
                  <a:schemeClr val="dk1"/>
                </a:solidFill>
                <a:latin typeface="+mn-lt"/>
                <a:ea typeface="Helvetica Neue"/>
                <a:cs typeface="Helvetica Neue"/>
                <a:sym typeface="Helvetica Neue"/>
              </a:rPr>
              <a:t> </a:t>
            </a:r>
            <a:r>
              <a:rPr lang="es-ES" sz="2400" b="1">
                <a:solidFill>
                  <a:schemeClr val="dk1"/>
                </a:solidFill>
                <a:latin typeface="+mn-lt"/>
                <a:ea typeface="Helvetica Neue"/>
                <a:cs typeface="Helvetica Neue"/>
                <a:sym typeface="Helvetica Neue"/>
              </a:rPr>
              <a:t>o información maliciosa </a:t>
            </a:r>
            <a:r>
              <a:rPr lang="es-ES" sz="2400">
                <a:solidFill>
                  <a:schemeClr val="dk1"/>
                </a:solidFill>
                <a:latin typeface="+mn-lt"/>
                <a:ea typeface="Helvetica Neue"/>
                <a:cs typeface="Helvetica Neue"/>
                <a:sym typeface="Helvetica Neue"/>
              </a:rPr>
              <a:t>es información verdadera que se comparte con la intención explícita de causar daño, dañar la reputación o invadir la privacidad. Implica la divulgación deliberada de información privada o confidencial sin consentimiento, la filtración de documentos sensibles o el intercambio de información personal para dañar la reputación de alguien</a:t>
            </a:r>
            <a:r>
              <a:rPr lang="en-US" sz="2400">
                <a:solidFill>
                  <a:schemeClr val="dk1"/>
                </a:solidFill>
                <a:latin typeface="+mn-lt"/>
                <a:ea typeface="Helvetica Neue"/>
                <a:cs typeface="Helvetica Neue"/>
                <a:sym typeface="Helvetica Neue"/>
              </a:rPr>
              <a:t>. </a:t>
            </a:r>
            <a:endParaRPr lang="hr-HR" sz="2400" dirty="0">
              <a:solidFill>
                <a:schemeClr val="dk1"/>
              </a:solidFill>
              <a:latin typeface="+mn-lt"/>
              <a:ea typeface="Helvetica Neue"/>
              <a:cs typeface="Helvetica Neue"/>
              <a:sym typeface="Helvetica Neue"/>
            </a:endParaRPr>
          </a:p>
          <a:p>
            <a:pPr lvl="0"/>
            <a:endParaRPr dirty="0">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71256" y="4148627"/>
            <a:ext cx="4887544" cy="2906107"/>
          </a:xfrm>
          <a:prstGeom prst="rect">
            <a:avLst/>
          </a:prstGeom>
        </p:spPr>
      </p:pic>
      <p:sp>
        <p:nvSpPr>
          <p:cNvPr id="3" name="TextBox 2"/>
          <p:cNvSpPr txBox="1"/>
          <p:nvPr/>
        </p:nvSpPr>
        <p:spPr>
          <a:xfrm>
            <a:off x="14299096" y="7386289"/>
            <a:ext cx="3359704" cy="738664"/>
          </a:xfrm>
          <a:prstGeom prst="rect">
            <a:avLst/>
          </a:prstGeom>
          <a:noFill/>
        </p:spPr>
        <p:txBody>
          <a:bodyPr wrap="square" rtlCol="0">
            <a:spAutoFit/>
          </a:bodyPr>
          <a:lstStyle/>
          <a:p>
            <a:r>
              <a:rPr lang="es-ES"/>
              <a:t>Fuente</a:t>
            </a:r>
            <a:r>
              <a:rPr lang="hr-HR"/>
              <a:t>: </a:t>
            </a:r>
            <a:r>
              <a:rPr lang="hr-HR" dirty="0"/>
              <a:t>https://firstdraftnews.org/long-form-article/understanding-information-disorder/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301378"/>
              </p:ext>
            </p:extLst>
          </p:nvPr>
        </p:nvGraphicFramePr>
        <p:xfrm>
          <a:off x="4101736" y="2495005"/>
          <a:ext cx="10162904" cy="6322423"/>
        </p:xfrm>
        <a:graphic>
          <a:graphicData uri="http://schemas.openxmlformats.org/drawingml/2006/table">
            <a:tbl>
              <a:tblPr>
                <a:tableStyleId>{073A0DAA-6AF3-43AB-8588-CEC1D06C72B9}</a:tableStyleId>
              </a:tblPr>
              <a:tblGrid>
                <a:gridCol w="2478678">
                  <a:extLst>
                    <a:ext uri="{9D8B030D-6E8A-4147-A177-3AD203B41FA5}">
                      <a16:colId xmlns:a16="http://schemas.microsoft.com/office/drawing/2014/main" val="2315992801"/>
                    </a:ext>
                  </a:extLst>
                </a:gridCol>
                <a:gridCol w="2478678">
                  <a:extLst>
                    <a:ext uri="{9D8B030D-6E8A-4147-A177-3AD203B41FA5}">
                      <a16:colId xmlns:a16="http://schemas.microsoft.com/office/drawing/2014/main" val="2255160268"/>
                    </a:ext>
                  </a:extLst>
                </a:gridCol>
                <a:gridCol w="2478678">
                  <a:extLst>
                    <a:ext uri="{9D8B030D-6E8A-4147-A177-3AD203B41FA5}">
                      <a16:colId xmlns:a16="http://schemas.microsoft.com/office/drawing/2014/main" val="2946662783"/>
                    </a:ext>
                  </a:extLst>
                </a:gridCol>
                <a:gridCol w="2726870">
                  <a:extLst>
                    <a:ext uri="{9D8B030D-6E8A-4147-A177-3AD203B41FA5}">
                      <a16:colId xmlns:a16="http://schemas.microsoft.com/office/drawing/2014/main" val="2517979559"/>
                    </a:ext>
                  </a:extLst>
                </a:gridCol>
              </a:tblGrid>
              <a:tr h="977101">
                <a:tc>
                  <a:txBody>
                    <a:bodyPr/>
                    <a:lstStyle/>
                    <a:p>
                      <a:pPr algn="ctr" fontAlgn="b"/>
                      <a:r>
                        <a:rPr lang="es-ES" sz="2400" b="1">
                          <a:effectLst/>
                        </a:rPr>
                        <a:t>Tipo</a:t>
                      </a:r>
                      <a:endParaRPr lang="en-US" sz="2400" b="1" dirty="0">
                        <a:effectLst/>
                      </a:endParaRPr>
                    </a:p>
                  </a:txBody>
                  <a:tcPr anchor="ctr"/>
                </a:tc>
                <a:tc>
                  <a:txBody>
                    <a:bodyPr/>
                    <a:lstStyle/>
                    <a:p>
                      <a:pPr algn="ctr" fontAlgn="b"/>
                      <a:r>
                        <a:rPr lang="en-US" sz="2400" b="1">
                          <a:effectLst/>
                        </a:rPr>
                        <a:t>Intención</a:t>
                      </a:r>
                      <a:endParaRPr lang="en-US" sz="2400" b="1" dirty="0">
                        <a:effectLst/>
                      </a:endParaRPr>
                    </a:p>
                  </a:txBody>
                  <a:tcPr anchor="ct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1">
                          <a:effectLst/>
                        </a:rPr>
                        <a:t>Veracidad de la información</a:t>
                      </a: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a:effectLst/>
                        </a:rPr>
                        <a:t>Propósito</a:t>
                      </a:r>
                      <a:endParaRPr lang="en-US" sz="2400" dirty="0"/>
                    </a:p>
                  </a:txBody>
                  <a:tcPr anchor="ctr"/>
                </a:tc>
                <a:extLst>
                  <a:ext uri="{0D108BD9-81ED-4DB2-BD59-A6C34878D82A}">
                    <a16:rowId xmlns:a16="http://schemas.microsoft.com/office/drawing/2014/main" val="984431956"/>
                  </a:ext>
                </a:extLst>
              </a:tr>
              <a:tr h="1781774">
                <a:tc>
                  <a:txBody>
                    <a:bodyPr/>
                    <a:lstStyle/>
                    <a:p>
                      <a:pPr fontAlgn="base"/>
                      <a:r>
                        <a:rPr lang="en-US" sz="2400">
                          <a:effectLst/>
                        </a:rPr>
                        <a:t>Desinformación</a:t>
                      </a:r>
                    </a:p>
                  </a:txBody>
                  <a:tcPr anchor="ctr"/>
                </a:tc>
                <a:tc>
                  <a:txBody>
                    <a:bodyPr/>
                    <a:lstStyle/>
                    <a:p>
                      <a:pPr fontAlgn="base"/>
                      <a:r>
                        <a:rPr lang="en-US" sz="2400">
                          <a:effectLst/>
                        </a:rPr>
                        <a:t>Engaño intencionado</a:t>
                      </a:r>
                    </a:p>
                  </a:txBody>
                  <a:tcPr anchor="ctr"/>
                </a:tc>
                <a:tc>
                  <a:txBody>
                    <a:bodyPr/>
                    <a:lstStyle/>
                    <a:p>
                      <a:pPr fontAlgn="base"/>
                      <a:r>
                        <a:rPr lang="en-US" sz="2400">
                          <a:effectLst/>
                        </a:rPr>
                        <a:t>Falsa o engañosa</a:t>
                      </a:r>
                    </a:p>
                  </a:txBody>
                  <a:tcPr anchor="ctr"/>
                </a:tc>
                <a:tc>
                  <a:txBody>
                    <a:bodyPr/>
                    <a:lstStyle/>
                    <a:p>
                      <a:pPr fontAlgn="base"/>
                      <a:r>
                        <a:rPr lang="es-ES" sz="2400">
                          <a:effectLst/>
                        </a:rPr>
                        <a:t>Engañar, manipular, moldear la opinión pública</a:t>
                      </a:r>
                      <a:endParaRPr lang="en-US" sz="2400">
                        <a:effectLst/>
                      </a:endParaRPr>
                    </a:p>
                  </a:txBody>
                  <a:tcPr anchor="ctr"/>
                </a:tc>
                <a:extLst>
                  <a:ext uri="{0D108BD9-81ED-4DB2-BD59-A6C34878D82A}">
                    <a16:rowId xmlns:a16="http://schemas.microsoft.com/office/drawing/2014/main" val="2165790051"/>
                  </a:ext>
                </a:extLst>
              </a:tr>
              <a:tr h="1781774">
                <a:tc>
                  <a:txBody>
                    <a:bodyPr/>
                    <a:lstStyle/>
                    <a:p>
                      <a:pPr fontAlgn="base"/>
                      <a:r>
                        <a:rPr lang="en-US" sz="2400">
                          <a:effectLst/>
                        </a:rPr>
                        <a:t>Misinformación</a:t>
                      </a:r>
                    </a:p>
                  </a:txBody>
                  <a:tcPr anchor="ctr"/>
                </a:tc>
                <a:tc>
                  <a:txBody>
                    <a:bodyPr/>
                    <a:lstStyle/>
                    <a:p>
                      <a:pPr fontAlgn="base"/>
                      <a:r>
                        <a:rPr lang="en-US" sz="2400">
                          <a:effectLst/>
                        </a:rPr>
                        <a:t>Difusión no intencionada</a:t>
                      </a:r>
                    </a:p>
                  </a:txBody>
                  <a:tcPr anchor="ctr"/>
                </a:tc>
                <a:tc>
                  <a:txBody>
                    <a:bodyPr/>
                    <a:lstStyle/>
                    <a:p>
                      <a:pPr fontAlgn="base"/>
                      <a:r>
                        <a:rPr lang="en-US" sz="2400">
                          <a:effectLst/>
                        </a:rPr>
                        <a:t>Falsa o inexacta</a:t>
                      </a:r>
                    </a:p>
                  </a:txBody>
                  <a:tcPr anchor="ctr"/>
                </a:tc>
                <a:tc>
                  <a:txBody>
                    <a:bodyPr/>
                    <a:lstStyle/>
                    <a:p>
                      <a:pPr fontAlgn="base"/>
                      <a:r>
                        <a:rPr lang="en-US" sz="2400">
                          <a:effectLst/>
                        </a:rPr>
                        <a:t>Desconocimiento, incomprensión</a:t>
                      </a:r>
                    </a:p>
                  </a:txBody>
                  <a:tcPr anchor="ctr"/>
                </a:tc>
                <a:extLst>
                  <a:ext uri="{0D108BD9-81ED-4DB2-BD59-A6C34878D82A}">
                    <a16:rowId xmlns:a16="http://schemas.microsoft.com/office/drawing/2014/main" val="2805618701"/>
                  </a:ext>
                </a:extLst>
              </a:tr>
              <a:tr h="1781774">
                <a:tc>
                  <a:txBody>
                    <a:bodyPr/>
                    <a:lstStyle/>
                    <a:p>
                      <a:pPr fontAlgn="base"/>
                      <a:r>
                        <a:rPr lang="en-US" sz="2400">
                          <a:effectLst/>
                        </a:rPr>
                        <a:t>Malinformación</a:t>
                      </a:r>
                    </a:p>
                  </a:txBody>
                  <a:tcPr anchor="ctr"/>
                </a:tc>
                <a:tc>
                  <a:txBody>
                    <a:bodyPr/>
                    <a:lstStyle/>
                    <a:p>
                      <a:pPr fontAlgn="base"/>
                      <a:r>
                        <a:rPr lang="en-US" sz="2400">
                          <a:effectLst/>
                        </a:rPr>
                        <a:t>Daño deliberado</a:t>
                      </a:r>
                    </a:p>
                  </a:txBody>
                  <a:tcPr anchor="ctr"/>
                </a:tc>
                <a:tc>
                  <a:txBody>
                    <a:bodyPr/>
                    <a:lstStyle/>
                    <a:p>
                      <a:pPr fontAlgn="base"/>
                      <a:r>
                        <a:rPr lang="en-US" sz="2400">
                          <a:effectLst/>
                        </a:rPr>
                        <a:t>Verdadera</a:t>
                      </a:r>
                    </a:p>
                  </a:txBody>
                  <a:tcPr anchor="ctr"/>
                </a:tc>
                <a:tc>
                  <a:txBody>
                    <a:bodyPr/>
                    <a:lstStyle/>
                    <a:p>
                      <a:pPr fontAlgn="base"/>
                      <a:r>
                        <a:rPr lang="es-ES" sz="2400">
                          <a:effectLst/>
                        </a:rPr>
                        <a:t>Causar daño, dañar la reputación, invadir la intimidad</a:t>
                      </a:r>
                      <a:endParaRPr lang="en-US" sz="2400" dirty="0">
                        <a:effectLst/>
                      </a:endParaRPr>
                    </a:p>
                  </a:txBody>
                  <a:tcPr anchor="ctr"/>
                </a:tc>
                <a:extLst>
                  <a:ext uri="{0D108BD9-81ED-4DB2-BD59-A6C34878D82A}">
                    <a16:rowId xmlns:a16="http://schemas.microsoft.com/office/drawing/2014/main" val="2981158939"/>
                  </a:ext>
                </a:extLst>
              </a:tr>
            </a:tbl>
          </a:graphicData>
        </a:graphic>
      </p:graphicFrame>
    </p:spTree>
    <p:extLst>
      <p:ext uri="{BB962C8B-B14F-4D97-AF65-F5344CB8AC3E}">
        <p14:creationId xmlns:p14="http://schemas.microsoft.com/office/powerpoint/2010/main" val="25398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UNHCR (2022):</a:t>
            </a:r>
            <a:endParaRPr dirty="0">
              <a:solidFill>
                <a:srgbClr val="00CCFF"/>
              </a:solidFill>
              <a:latin typeface="+mn-lt"/>
            </a:endParaRPr>
          </a:p>
        </p:txBody>
      </p:sp>
      <p:sp>
        <p:nvSpPr>
          <p:cNvPr id="120" name="Google Shape;120;p6"/>
          <p:cNvSpPr txBox="1"/>
          <p:nvPr/>
        </p:nvSpPr>
        <p:spPr>
          <a:xfrm>
            <a:off x="1295400" y="4072752"/>
            <a:ext cx="16714304" cy="4893607"/>
          </a:xfrm>
          <a:prstGeom prst="rect">
            <a:avLst/>
          </a:prstGeom>
          <a:noFill/>
          <a:ln>
            <a:noFill/>
          </a:ln>
        </p:spPr>
        <p:txBody>
          <a:bodyPr spcFirstLastPara="1" wrap="square" lIns="91425" tIns="45700" rIns="91425" bIns="45700" anchor="t" anchorCtr="0">
            <a:spAutoFit/>
          </a:bodyPr>
          <a:lstStyle/>
          <a:p>
            <a:pPr lvl="0"/>
            <a:r>
              <a:rPr lang="es-ES" sz="2400" b="1"/>
              <a:t>Contenido fabricado</a:t>
            </a:r>
            <a:r>
              <a:rPr lang="es-ES" sz="2400"/>
              <a:t>: contenido completamente falso; </a:t>
            </a:r>
          </a:p>
          <a:p>
            <a:pPr lvl="0"/>
            <a:r>
              <a:rPr lang="es-ES" sz="2400" b="1"/>
              <a:t>Contenido manipulado</a:t>
            </a:r>
            <a:r>
              <a:rPr lang="es-ES" sz="2400"/>
              <a:t>: información o imágenes auténticas que se han distorsionado, por ejemplo, un titular sensacionalista o un "click bait" (cebo para hacer clic) populista; </a:t>
            </a:r>
          </a:p>
          <a:p>
            <a:pPr lvl="0"/>
            <a:r>
              <a:rPr lang="es-ES" sz="2400" b="1"/>
              <a:t>Contenido impostor</a:t>
            </a:r>
            <a:r>
              <a:rPr lang="es-ES" sz="2400"/>
              <a:t>: suplantación de fuentes auténticas, por ejemplo, utilizando la marca de una agencia establecida; </a:t>
            </a:r>
          </a:p>
          <a:p>
            <a:pPr lvl="0"/>
            <a:r>
              <a:rPr lang="es-ES" sz="2400" b="1"/>
              <a:t>Contenido engañoso</a:t>
            </a:r>
            <a:r>
              <a:rPr lang="es-ES" sz="2400"/>
              <a:t>: información engañosa, por ejemplo, comentarios presentados como hechos; </a:t>
            </a:r>
          </a:p>
          <a:p>
            <a:pPr lvl="0"/>
            <a:r>
              <a:rPr lang="es-ES" sz="2400" b="1"/>
              <a:t>Contexto falso</a:t>
            </a:r>
            <a:r>
              <a:rPr lang="es-ES" sz="2400"/>
              <a:t>: contenido factualmente exacto combinado con información contextual falsa, por ejemplo, cuando el titular de un artículo no refleja el contenido; </a:t>
            </a:r>
          </a:p>
          <a:p>
            <a:pPr lvl="0"/>
            <a:r>
              <a:rPr lang="es-ES" sz="2400" b="1"/>
              <a:t>Sátira y parodia</a:t>
            </a:r>
            <a:r>
              <a:rPr lang="es-ES" sz="2400"/>
              <a:t>: artículos humorísticos pero falsos que se hacen pasar por verdaderos. No hay intención de dañar pero los lectores pueden ser engañados; </a:t>
            </a:r>
          </a:p>
          <a:p>
            <a:pPr lvl="0"/>
            <a:r>
              <a:rPr lang="es-ES" sz="2400" b="1"/>
              <a:t>Conexiones falsas</a:t>
            </a:r>
            <a:r>
              <a:rPr lang="es-ES" sz="2400"/>
              <a:t>: cuando los titulares, elementos visuales o pies de foto no apoyan el contenido; </a:t>
            </a:r>
          </a:p>
          <a:p>
            <a:pPr lvl="0"/>
            <a:r>
              <a:rPr lang="es-ES" sz="2400" b="1"/>
              <a:t>Contenido patrocinado</a:t>
            </a:r>
            <a:r>
              <a:rPr lang="es-ES" sz="2400"/>
              <a:t>: publicidad o relaciones públicas disfrazadas de contenido editorial; </a:t>
            </a:r>
          </a:p>
          <a:p>
            <a:pPr lvl="0"/>
            <a:r>
              <a:rPr lang="es-ES" sz="2400" b="1"/>
              <a:t>Propaganda</a:t>
            </a:r>
            <a:r>
              <a:rPr lang="es-ES" sz="2400"/>
              <a:t>: contenido utilizado para gestionar actitudes, valores y conocimientos; </a:t>
            </a:r>
          </a:p>
          <a:p>
            <a:pPr lvl="0"/>
            <a:r>
              <a:rPr lang="es-ES" sz="2400" b="1"/>
              <a:t>Error</a:t>
            </a:r>
            <a:r>
              <a:rPr lang="es-ES" sz="2400"/>
              <a:t>: un error cometido por las nuevas agencias establecidas en su información.</a:t>
            </a:r>
          </a:p>
        </p:txBody>
      </p:sp>
    </p:spTree>
    <p:extLst>
      <p:ext uri="{BB962C8B-B14F-4D97-AF65-F5344CB8AC3E}">
        <p14:creationId xmlns:p14="http://schemas.microsoft.com/office/powerpoint/2010/main" val="2882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Contenido fabricado</a:t>
            </a:r>
            <a:endParaRPr dirty="0">
              <a:solidFill>
                <a:srgbClr val="00CCFF"/>
              </a:solidFill>
              <a:latin typeface="+mn-lt"/>
            </a:endParaRPr>
          </a:p>
        </p:txBody>
      </p:sp>
      <p:sp>
        <p:nvSpPr>
          <p:cNvPr id="120" name="Google Shape;120;p6"/>
          <p:cNvSpPr txBox="1"/>
          <p:nvPr/>
        </p:nvSpPr>
        <p:spPr>
          <a:xfrm>
            <a:off x="1295400" y="4024780"/>
            <a:ext cx="5654040" cy="2308284"/>
          </a:xfrm>
          <a:prstGeom prst="rect">
            <a:avLst/>
          </a:prstGeom>
          <a:noFill/>
          <a:ln>
            <a:noFill/>
          </a:ln>
        </p:spPr>
        <p:txBody>
          <a:bodyPr spcFirstLastPara="1" wrap="square" lIns="91425" tIns="45700" rIns="91425" bIns="45700" anchor="t" anchorCtr="0">
            <a:spAutoFit/>
          </a:bodyPr>
          <a:lstStyle/>
          <a:p>
            <a:pPr lvl="0"/>
            <a:r>
              <a:rPr lang="es-ES" sz="2400"/>
              <a:t>La noticia de que el Papa Francisco apoyaba a Donald Trump antes de las elecciones presidenciales estadounidenses de 2016 fue fabricada: información falsa creada y difundida intencionadamente para engañar</a:t>
            </a:r>
            <a:r>
              <a:rPr lang="en-US" sz="2400"/>
              <a:t>.</a:t>
            </a:r>
            <a:endParaRPr lang="hr-HR" sz="2400" dirty="0"/>
          </a:p>
        </p:txBody>
      </p:sp>
      <p:pic>
        <p:nvPicPr>
          <p:cNvPr id="2" name="Picture 1"/>
          <p:cNvPicPr>
            <a:picLocks noChangeAspect="1"/>
          </p:cNvPicPr>
          <p:nvPr/>
        </p:nvPicPr>
        <p:blipFill>
          <a:blip r:embed="rId3"/>
          <a:stretch>
            <a:fillRect/>
          </a:stretch>
        </p:blipFill>
        <p:spPr>
          <a:xfrm>
            <a:off x="9240882" y="3390900"/>
            <a:ext cx="7696200" cy="5619750"/>
          </a:xfrm>
          <a:prstGeom prst="rect">
            <a:avLst/>
          </a:prstGeom>
        </p:spPr>
      </p:pic>
      <p:sp>
        <p:nvSpPr>
          <p:cNvPr id="3" name="TextBox 2"/>
          <p:cNvSpPr txBox="1"/>
          <p:nvPr/>
        </p:nvSpPr>
        <p:spPr>
          <a:xfrm>
            <a:off x="9353006" y="9015394"/>
            <a:ext cx="6973384" cy="307777"/>
          </a:xfrm>
          <a:prstGeom prst="rect">
            <a:avLst/>
          </a:prstGeom>
          <a:noFill/>
        </p:spPr>
        <p:txBody>
          <a:bodyPr wrap="none" rtlCol="0">
            <a:spAutoFit/>
          </a:bodyPr>
          <a:lstStyle/>
          <a:p>
            <a:r>
              <a:rPr lang="es-ES"/>
              <a:t>Fuente</a:t>
            </a:r>
            <a:r>
              <a:rPr lang="hr-HR"/>
              <a:t>: </a:t>
            </a:r>
            <a:r>
              <a:rPr lang="hr-HR" dirty="0"/>
              <a:t>https://firstdraftnews.org/long-form-article/understanding-information-disorder/</a:t>
            </a:r>
            <a:endParaRPr lang="en-US" dirty="0"/>
          </a:p>
        </p:txBody>
      </p:sp>
    </p:spTree>
    <p:extLst>
      <p:ext uri="{BB962C8B-B14F-4D97-AF65-F5344CB8AC3E}">
        <p14:creationId xmlns:p14="http://schemas.microsoft.com/office/powerpoint/2010/main" val="30287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2</a:t>
            </a:r>
            <a:r>
              <a:rPr lang="hr-HR" sz="4800" b="1">
                <a:solidFill>
                  <a:schemeClr val="tx1"/>
                </a:solidFill>
                <a:latin typeface="+mn-lt"/>
                <a:ea typeface="Helvetica Neue"/>
                <a:cs typeface="Helvetica Neue"/>
                <a:sym typeface="Helvetica Neue"/>
              </a:rPr>
              <a:t>.</a:t>
            </a:r>
            <a:r>
              <a:rPr lang="es-ES" sz="4800" b="1">
                <a:solidFill>
                  <a:schemeClr val="tx1"/>
                </a:solidFill>
                <a:latin typeface="+mn-lt"/>
                <a:ea typeface="Helvetica Neue"/>
                <a:cs typeface="Helvetica Neue"/>
                <a:sym typeface="Helvetica Neue"/>
              </a:rPr>
              <a:t> Tipos de desinformación</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a:solidFill>
                  <a:srgbClr val="00CCFF"/>
                </a:solidFill>
              </a:rPr>
              <a:t>Contenido manipulado</a:t>
            </a:r>
            <a:endParaRPr dirty="0">
              <a:solidFill>
                <a:srgbClr val="00CCFF"/>
              </a:solidFill>
              <a:latin typeface="+mn-lt"/>
            </a:endParaRPr>
          </a:p>
        </p:txBody>
      </p:sp>
      <p:pic>
        <p:nvPicPr>
          <p:cNvPr id="2050" name="Picture 2" descr="https://d33wubrfki0l68.cloudfront.net/c5e41545f42538e32485da9582c50982657bf99f/38755/images/junius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6067" y="3652490"/>
            <a:ext cx="7036435" cy="4201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6067" y="7966102"/>
            <a:ext cx="7694024" cy="523220"/>
          </a:xfrm>
          <a:prstGeom prst="rect">
            <a:avLst/>
          </a:prstGeom>
          <a:noFill/>
        </p:spPr>
        <p:txBody>
          <a:bodyPr wrap="square" rtlCol="0">
            <a:spAutoFit/>
          </a:bodyPr>
          <a:lstStyle/>
          <a:p>
            <a:r>
              <a:rPr lang="es-ES"/>
              <a:t>Fuente</a:t>
            </a:r>
            <a:r>
              <a:rPr lang="hr-HR"/>
              <a:t>: </a:t>
            </a:r>
            <a:r>
              <a:rPr lang="hr-HR" dirty="0"/>
              <a:t>https://factcheck.afp.com/image-has-been-doctored-photo-hong-kong-politician-junius-ho-waving-chinese-flag-beijing</a:t>
            </a:r>
            <a:endParaRPr lang="en-US" dirty="0"/>
          </a:p>
        </p:txBody>
      </p:sp>
      <p:sp>
        <p:nvSpPr>
          <p:cNvPr id="8" name="Google Shape;120;p6"/>
          <p:cNvSpPr txBox="1"/>
          <p:nvPr/>
        </p:nvSpPr>
        <p:spPr>
          <a:xfrm>
            <a:off x="1295399" y="4024780"/>
            <a:ext cx="5575663" cy="2677616"/>
          </a:xfrm>
          <a:prstGeom prst="rect">
            <a:avLst/>
          </a:prstGeom>
          <a:noFill/>
          <a:ln>
            <a:noFill/>
          </a:ln>
        </p:spPr>
        <p:txBody>
          <a:bodyPr spcFirstLastPara="1" wrap="square" lIns="91425" tIns="45700" rIns="91425" bIns="45700" anchor="t" anchorCtr="0">
            <a:spAutoFit/>
          </a:bodyPr>
          <a:lstStyle/>
          <a:p>
            <a:pPr lvl="0"/>
            <a:r>
              <a:rPr lang="es-ES" sz="2400"/>
              <a:t>Una foto trucada que muestra falsamente al político pro-Pekín Junius Ho ondeando la bandera estadounidense en una marcha prodemocrática en Hong Kong, compartida engañosamente en las redes sociales</a:t>
            </a:r>
            <a:r>
              <a:rPr lang="en-US" sz="2400"/>
              <a:t>.</a:t>
            </a:r>
            <a:endParaRPr lang="hr-HR" sz="2400" dirty="0"/>
          </a:p>
        </p:txBody>
      </p:sp>
    </p:spTree>
    <p:extLst>
      <p:ext uri="{BB962C8B-B14F-4D97-AF65-F5344CB8AC3E}">
        <p14:creationId xmlns:p14="http://schemas.microsoft.com/office/powerpoint/2010/main" val="1542074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5171</Words>
  <Application>Microsoft Office PowerPoint</Application>
  <PresentationFormat>Personalizado</PresentationFormat>
  <Paragraphs>401</Paragraphs>
  <Slides>42</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Calibri</vt:lpstr>
      <vt:lpstr>DM Sans</vt:lpstr>
      <vt:lpstr>Wingdings</vt:lpstr>
      <vt:lpstr>Arial</vt:lpstr>
      <vt:lpstr>Helvetica Neue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77</cp:revision>
  <dcterms:created xsi:type="dcterms:W3CDTF">2022-01-27T16:04:38Z</dcterms:created>
  <dcterms:modified xsi:type="dcterms:W3CDTF">2023-07-25T11:03:28Z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