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5"/>
  </p:notesMasterIdLst>
  <p:sldIdLst>
    <p:sldId id="256" r:id="rId3"/>
    <p:sldId id="257" r:id="rId4"/>
    <p:sldId id="259" r:id="rId5"/>
    <p:sldId id="260" r:id="rId6"/>
    <p:sldId id="261" r:id="rId7"/>
    <p:sldId id="282" r:id="rId8"/>
    <p:sldId id="280" r:id="rId9"/>
    <p:sldId id="281" r:id="rId10"/>
    <p:sldId id="283" r:id="rId11"/>
    <p:sldId id="284" r:id="rId12"/>
    <p:sldId id="285" r:id="rId13"/>
    <p:sldId id="286" r:id="rId14"/>
    <p:sldId id="287" r:id="rId15"/>
    <p:sldId id="289" r:id="rId16"/>
    <p:sldId id="306" r:id="rId17"/>
    <p:sldId id="295" r:id="rId18"/>
    <p:sldId id="296" r:id="rId19"/>
    <p:sldId id="271" r:id="rId20"/>
    <p:sldId id="288" r:id="rId21"/>
    <p:sldId id="274" r:id="rId22"/>
    <p:sldId id="292" r:id="rId23"/>
    <p:sldId id="290" r:id="rId24"/>
    <p:sldId id="293" r:id="rId25"/>
    <p:sldId id="276" r:id="rId26"/>
    <p:sldId id="294" r:id="rId27"/>
    <p:sldId id="305" r:id="rId28"/>
    <p:sldId id="275" r:id="rId29"/>
    <p:sldId id="297" r:id="rId30"/>
    <p:sldId id="298" r:id="rId31"/>
    <p:sldId id="299" r:id="rId32"/>
    <p:sldId id="279" r:id="rId33"/>
    <p:sldId id="303" r:id="rId34"/>
    <p:sldId id="304" r:id="rId35"/>
    <p:sldId id="300" r:id="rId36"/>
    <p:sldId id="277" r:id="rId37"/>
    <p:sldId id="301" r:id="rId38"/>
    <p:sldId id="302" r:id="rId39"/>
    <p:sldId id="278" r:id="rId40"/>
    <p:sldId id="266" r:id="rId41"/>
    <p:sldId id="267" r:id="rId42"/>
    <p:sldId id="268" r:id="rId43"/>
    <p:sldId id="270" r:id="rId44"/>
  </p:sldIdLst>
  <p:sldSz cx="18288000" cy="10287000"/>
  <p:notesSz cx="18288000" cy="10287000"/>
  <p:embeddedFontLst>
    <p:embeddedFont>
      <p:font typeface="Calibri" panose="020F0502020204030204" pitchFamily="34" charset="0"/>
      <p:regular r:id="rId46"/>
      <p:bold r:id="rId47"/>
      <p:italic r:id="rId48"/>
      <p:boldItalic r:id="rId49"/>
    </p:embeddedFont>
    <p:embeddedFont>
      <p:font typeface="DM Sans" pitchFamily="2" charset="0"/>
      <p:regular r:id="rId50"/>
      <p:bold r:id="rId51"/>
      <p:italic r:id="rId52"/>
      <p:boldItalic r:id="rId53"/>
    </p:embeddedFont>
    <p:embeddedFont>
      <p:font typeface="Helvetica Neue"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5" autoAdjust="0"/>
    <p:restoredTop sz="94558" autoAdjust="0"/>
  </p:normalViewPr>
  <p:slideViewPr>
    <p:cSldViewPr snapToGrid="0">
      <p:cViewPr varScale="1">
        <p:scale>
          <a:sx n="30" d="100"/>
          <a:sy n="30" d="100"/>
        </p:scale>
        <p:origin x="62" y="629"/>
      </p:cViewPr>
      <p:guideLst>
        <p:guide orient="horz" pos="2880"/>
        <p:guide pos="2160"/>
      </p:guideLst>
    </p:cSldViewPr>
  </p:slideViewPr>
  <p:outlineViewPr>
    <p:cViewPr>
      <p:scale>
        <a:sx n="33" d="100"/>
        <a:sy n="33" d="100"/>
      </p:scale>
      <p:origin x="0" y="-954"/>
    </p:cViewPr>
  </p:outlineViewPr>
  <p:notesTextViewPr>
    <p:cViewPr>
      <p:scale>
        <a:sx n="1" d="1"/>
        <a:sy n="1" d="1"/>
      </p:scale>
      <p:origin x="0" y="0"/>
    </p:cViewPr>
  </p:notesTextViewPr>
  <p:sorterViewPr>
    <p:cViewPr>
      <p:scale>
        <a:sx n="100" d="100"/>
        <a:sy n="100" d="100"/>
      </p:scale>
      <p:origin x="0" y="-30228"/>
    </p:cViewPr>
  </p:sorterViewPr>
  <p:notesViewPr>
    <p:cSldViewPr snapToGrid="0">
      <p:cViewPr varScale="1">
        <p:scale>
          <a:sx n="70" d="100"/>
          <a:sy n="70" d="100"/>
        </p:scale>
        <p:origin x="72" y="1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52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05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05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3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976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496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502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742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60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03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765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68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042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8014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93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10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401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9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50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90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10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83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348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903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571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21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8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862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1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eecheck.org/index.php/2022/01/19/no-79000-severe-reactions-to-covid-19-vaccines-have-been-reported-in-australia/"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rand.org/research/projects/truth-decay/fighting-disinformation/search.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verywellmind.com/what-is-a-cognitive-bias-2794963#:~:text=Signs%20of%20Cognitive%20Bias&amp;text=Only%20paying%20attention%20to%20news,shares%20your%20opinions%20or%20beliefs" TargetMode="External"/><Relationship Id="rId7" Type="http://schemas.openxmlformats.org/officeDocument/2006/relationships/hyperlink" Target="https://firstdraftnews.org/long-form-article/understanding-information-disorde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firstdraftnews.org/articles/5-lessons-for-reporting-in-an-age-of-disinformation" TargetMode="External"/><Relationship Id="rId5" Type="http://schemas.openxmlformats.org/officeDocument/2006/relationships/hyperlink" Target="https://www.unhcr.org/innovation/wp-content/uploads/2022/02/Factsheet-4.pdf" TargetMode="External"/><Relationship Id="rId4" Type="http://schemas.openxmlformats.org/officeDocument/2006/relationships/hyperlink" Target="https://chat.openai.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4373547" y="4672448"/>
            <a:ext cx="10792429" cy="769401"/>
          </a:xfrm>
          <a:prstGeom prst="rect">
            <a:avLst/>
          </a:prstGeom>
          <a:noFill/>
          <a:ln>
            <a:noFill/>
          </a:ln>
        </p:spPr>
        <p:txBody>
          <a:bodyPr spcFirstLastPara="1" wrap="square" lIns="91425" tIns="45700" rIns="91425" bIns="45700" anchor="t" anchorCtr="0">
            <a:spAutoFit/>
          </a:bodyPr>
          <a:lstStyle/>
          <a:p>
            <a:pPr lvl="0" algn="ctr">
              <a:buClr>
                <a:srgbClr val="4D94B7"/>
              </a:buClr>
              <a:buSzPts val="3600"/>
            </a:pPr>
            <a:r>
              <a:rPr lang="hr-HR" sz="4400" b="1" dirty="0">
                <a:solidFill>
                  <a:schemeClr val="tx1"/>
                </a:solidFill>
                <a:latin typeface="+mn-lt"/>
                <a:ea typeface="Helvetica Neue"/>
                <a:cs typeface="Helvetica Neue"/>
                <a:sym typeface="Helvetica Neue"/>
              </a:rPr>
              <a:t>Kretanje kroz svijet dezinformacija</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5762998"/>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a:solidFill>
                  <a:schemeClr val="tx1"/>
                </a:solidFill>
                <a:latin typeface="Arial" pitchFamily="34" charset="0"/>
                <a:ea typeface="Helvetica Neue"/>
                <a:cs typeface="Arial" pitchFamily="34" charset="0"/>
                <a:sym typeface="Helvetica Neue"/>
              </a:rPr>
              <a:t>Izradio: Sveučilište u Dubrovniku</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Vrste dezinformacija</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La</a:t>
            </a:r>
            <a:r>
              <a:rPr lang="en-US" sz="2800" b="1" dirty="0" err="1">
                <a:solidFill>
                  <a:srgbClr val="00CCFF"/>
                </a:solidFill>
                <a:latin typeface="+mn-lt"/>
              </a:rPr>
              <a:t>žni</a:t>
            </a:r>
            <a:r>
              <a:rPr lang="en-US" sz="2800" b="1" dirty="0">
                <a:solidFill>
                  <a:srgbClr val="00CCFF"/>
                </a:solidFill>
                <a:latin typeface="+mn-lt"/>
              </a:rPr>
              <a:t> </a:t>
            </a:r>
            <a:r>
              <a:rPr lang="en-US" sz="2800" b="1" dirty="0" err="1">
                <a:solidFill>
                  <a:srgbClr val="00CCFF"/>
                </a:solidFill>
                <a:latin typeface="+mn-lt"/>
              </a:rPr>
              <a:t>sadržaj</a:t>
            </a:r>
            <a:endParaRPr lang="en-US" sz="2800" b="1" dirty="0">
              <a:solidFill>
                <a:srgbClr val="00CCFF"/>
              </a:solidFill>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hr-HR" dirty="0" err="1"/>
              <a:t>Source</a:t>
            </a:r>
            <a:r>
              <a:rPr lang="hr-HR" dirty="0"/>
              <a:t>: https://www.jutarnji.hr/vijesti/hrvatska/mrezama-se-siri-lazna-vijest-ne-capakov-sin-nije-zavrsio-u-bolnici-i-jutarnji-to-nikad-nije-objavio-15121369</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71948" y="2816789"/>
            <a:ext cx="5839097" cy="5461273"/>
          </a:xfrm>
          <a:prstGeom prst="rect">
            <a:avLst/>
          </a:prstGeom>
        </p:spPr>
      </p:pic>
      <p:sp>
        <p:nvSpPr>
          <p:cNvPr id="11" name="Google Shape;120;p6"/>
          <p:cNvSpPr txBox="1"/>
          <p:nvPr/>
        </p:nvSpPr>
        <p:spPr>
          <a:xfrm>
            <a:off x="1295400" y="4024780"/>
            <a:ext cx="5588726" cy="2677616"/>
          </a:xfrm>
          <a:prstGeom prst="rect">
            <a:avLst/>
          </a:prstGeom>
          <a:noFill/>
          <a:ln>
            <a:noFill/>
          </a:ln>
        </p:spPr>
        <p:txBody>
          <a:bodyPr spcFirstLastPara="1" wrap="square" lIns="91425" tIns="45700" rIns="91425" bIns="45700" anchor="t" anchorCtr="0">
            <a:spAutoFit/>
          </a:bodyPr>
          <a:lstStyle/>
          <a:p>
            <a:pPr lvl="0"/>
            <a:r>
              <a:rPr lang="en-US" sz="2400" dirty="0" err="1">
                <a:latin typeface="+mn-lt"/>
              </a:rPr>
              <a:t>Vodeći</a:t>
            </a:r>
            <a:r>
              <a:rPr lang="en-US" sz="2400" dirty="0">
                <a:latin typeface="+mn-lt"/>
              </a:rPr>
              <a:t> </a:t>
            </a:r>
            <a:r>
              <a:rPr lang="en-US" sz="2400" dirty="0" err="1">
                <a:latin typeface="+mn-lt"/>
              </a:rPr>
              <a:t>hrvatski</a:t>
            </a:r>
            <a:r>
              <a:rPr lang="en-US" sz="2400" dirty="0">
                <a:latin typeface="+mn-lt"/>
              </a:rPr>
              <a:t> list </a:t>
            </a:r>
            <a:r>
              <a:rPr lang="en-US" sz="2400" dirty="0" err="1">
                <a:latin typeface="+mn-lt"/>
              </a:rPr>
              <a:t>Jutarnji</a:t>
            </a:r>
            <a:r>
              <a:rPr lang="en-US" sz="2400" dirty="0">
                <a:latin typeface="+mn-lt"/>
              </a:rPr>
              <a:t> list </a:t>
            </a:r>
            <a:r>
              <a:rPr lang="en-US" sz="2400" dirty="0" err="1">
                <a:latin typeface="+mn-lt"/>
              </a:rPr>
              <a:t>navodno</a:t>
            </a:r>
            <a:r>
              <a:rPr lang="en-US" sz="2400" dirty="0">
                <a:latin typeface="+mn-lt"/>
              </a:rPr>
              <a:t> je </a:t>
            </a:r>
            <a:r>
              <a:rPr lang="en-US" sz="2400" dirty="0" err="1">
                <a:latin typeface="+mn-lt"/>
              </a:rPr>
              <a:t>objavio</a:t>
            </a:r>
            <a:r>
              <a:rPr lang="en-US" sz="2400" dirty="0">
                <a:latin typeface="+mn-lt"/>
              </a:rPr>
              <a:t> </a:t>
            </a:r>
            <a:r>
              <a:rPr lang="en-US" sz="2400" dirty="0" err="1">
                <a:latin typeface="+mn-lt"/>
              </a:rPr>
              <a:t>dezinformaciju</a:t>
            </a:r>
            <a:r>
              <a:rPr lang="en-US" sz="2400" dirty="0">
                <a:latin typeface="+mn-lt"/>
              </a:rPr>
              <a:t> da je sin </a:t>
            </a:r>
            <a:r>
              <a:rPr lang="en-US" sz="2400" dirty="0" err="1">
                <a:latin typeface="+mn-lt"/>
              </a:rPr>
              <a:t>ravnatelja</a:t>
            </a:r>
            <a:r>
              <a:rPr lang="en-US" sz="2400" dirty="0">
                <a:latin typeface="+mn-lt"/>
              </a:rPr>
              <a:t> HZJZ-a </a:t>
            </a:r>
            <a:r>
              <a:rPr lang="en-US" sz="2400" dirty="0" err="1">
                <a:latin typeface="+mn-lt"/>
              </a:rPr>
              <a:t>Krunoslava</a:t>
            </a:r>
            <a:r>
              <a:rPr lang="en-US" sz="2400" dirty="0">
                <a:latin typeface="+mn-lt"/>
              </a:rPr>
              <a:t> </a:t>
            </a:r>
            <a:r>
              <a:rPr lang="en-US" sz="2400" dirty="0" err="1">
                <a:latin typeface="+mn-lt"/>
              </a:rPr>
              <a:t>Capka</a:t>
            </a:r>
            <a:r>
              <a:rPr lang="en-US" sz="2400" dirty="0">
                <a:latin typeface="+mn-lt"/>
              </a:rPr>
              <a:t> </a:t>
            </a:r>
            <a:r>
              <a:rPr lang="en-US" sz="2400" dirty="0" err="1">
                <a:latin typeface="+mn-lt"/>
              </a:rPr>
              <a:t>nakon</a:t>
            </a:r>
            <a:r>
              <a:rPr lang="en-US" sz="2400" dirty="0">
                <a:latin typeface="+mn-lt"/>
              </a:rPr>
              <a:t> </a:t>
            </a:r>
            <a:r>
              <a:rPr lang="en-US" sz="2400" dirty="0" err="1">
                <a:latin typeface="+mn-lt"/>
              </a:rPr>
              <a:t>cijepljenja</a:t>
            </a:r>
            <a:r>
              <a:rPr lang="en-US" sz="2400" dirty="0">
                <a:latin typeface="+mn-lt"/>
              </a:rPr>
              <a:t> </a:t>
            </a:r>
            <a:r>
              <a:rPr lang="en-US" sz="2400" dirty="0" err="1">
                <a:latin typeface="+mn-lt"/>
              </a:rPr>
              <a:t>hospitaliziran</a:t>
            </a:r>
            <a:r>
              <a:rPr lang="en-US" sz="2400" dirty="0">
                <a:latin typeface="+mn-lt"/>
              </a:rPr>
              <a:t>. </a:t>
            </a:r>
            <a:r>
              <a:rPr lang="en-US" sz="2400" dirty="0" err="1">
                <a:latin typeface="+mn-lt"/>
              </a:rPr>
              <a:t>Izvorni</a:t>
            </a:r>
            <a:r>
              <a:rPr lang="en-US" sz="2400" dirty="0">
                <a:latin typeface="+mn-lt"/>
              </a:rPr>
              <a:t> </a:t>
            </a:r>
            <a:r>
              <a:rPr lang="en-US" sz="2400" dirty="0" err="1">
                <a:latin typeface="+mn-lt"/>
              </a:rPr>
              <a:t>naslov</a:t>
            </a:r>
            <a:r>
              <a:rPr lang="en-US" sz="2400" dirty="0">
                <a:latin typeface="+mn-lt"/>
              </a:rPr>
              <a:t> </a:t>
            </a:r>
            <a:r>
              <a:rPr lang="en-US" sz="2400" dirty="0" err="1">
                <a:latin typeface="+mn-lt"/>
              </a:rPr>
              <a:t>promijenjen</a:t>
            </a:r>
            <a:r>
              <a:rPr lang="en-US" sz="2400" dirty="0">
                <a:latin typeface="+mn-lt"/>
              </a:rPr>
              <a:t> je </a:t>
            </a:r>
            <a:r>
              <a:rPr lang="en-US" sz="2400" dirty="0" err="1">
                <a:latin typeface="+mn-lt"/>
              </a:rPr>
              <a:t>kako</a:t>
            </a:r>
            <a:r>
              <a:rPr lang="en-US" sz="2400" dirty="0">
                <a:latin typeface="+mn-lt"/>
              </a:rPr>
              <a:t> bi se </a:t>
            </a:r>
            <a:r>
              <a:rPr lang="en-US" sz="2400" dirty="0" err="1">
                <a:latin typeface="+mn-lt"/>
              </a:rPr>
              <a:t>stvorila</a:t>
            </a:r>
            <a:r>
              <a:rPr lang="en-US" sz="2400" dirty="0">
                <a:latin typeface="+mn-lt"/>
              </a:rPr>
              <a:t> </a:t>
            </a:r>
            <a:r>
              <a:rPr lang="en-US" sz="2400" dirty="0" err="1">
                <a:latin typeface="+mn-lt"/>
              </a:rPr>
              <a:t>pogrešna</a:t>
            </a:r>
            <a:r>
              <a:rPr lang="en-US" sz="2400" dirty="0">
                <a:latin typeface="+mn-lt"/>
              </a:rPr>
              <a:t> </a:t>
            </a:r>
            <a:r>
              <a:rPr lang="en-US" sz="2400" dirty="0" err="1">
                <a:latin typeface="+mn-lt"/>
              </a:rPr>
              <a:t>priča</a:t>
            </a:r>
            <a:r>
              <a:rPr lang="en-US" sz="2400" dirty="0">
                <a:latin typeface="+mn-lt"/>
              </a:rPr>
              <a:t> </a:t>
            </a:r>
            <a:r>
              <a:rPr lang="en-US" sz="2400" dirty="0" err="1">
                <a:latin typeface="+mn-lt"/>
              </a:rPr>
              <a:t>i</a:t>
            </a:r>
            <a:r>
              <a:rPr lang="en-US" sz="2400" dirty="0">
                <a:latin typeface="+mn-lt"/>
              </a:rPr>
              <a:t> </a:t>
            </a:r>
            <a:r>
              <a:rPr lang="en-US" sz="2400" dirty="0" err="1">
                <a:latin typeface="+mn-lt"/>
              </a:rPr>
              <a:t>pripisan</a:t>
            </a:r>
            <a:r>
              <a:rPr lang="en-US" sz="2400" dirty="0">
                <a:latin typeface="+mn-lt"/>
              </a:rPr>
              <a:t> </a:t>
            </a:r>
            <a:r>
              <a:rPr lang="en-US" sz="2400" dirty="0" err="1">
                <a:latin typeface="+mn-lt"/>
              </a:rPr>
              <a:t>pouzdanom</a:t>
            </a:r>
            <a:r>
              <a:rPr lang="en-US" sz="2400" dirty="0">
                <a:latin typeface="+mn-lt"/>
              </a:rPr>
              <a:t> </a:t>
            </a:r>
            <a:r>
              <a:rPr lang="en-US" sz="2400" dirty="0" err="1">
                <a:latin typeface="+mn-lt"/>
              </a:rPr>
              <a:t>izvoru</a:t>
            </a:r>
            <a:r>
              <a:rPr lang="en-US" sz="2400" dirty="0">
                <a:latin typeface="+mn-lt"/>
              </a:rPr>
              <a:t>.</a:t>
            </a:r>
            <a:endParaRPr sz="2400" dirty="0">
              <a:latin typeface="+mn-lt"/>
            </a:endParaRPr>
          </a:p>
        </p:txBody>
      </p:sp>
    </p:spTree>
    <p:extLst>
      <p:ext uri="{BB962C8B-B14F-4D97-AF65-F5344CB8AC3E}">
        <p14:creationId xmlns:p14="http://schemas.microsoft.com/office/powerpoint/2010/main" val="390187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4.</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Vrste dezinformacija</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Lažan</a:t>
            </a:r>
            <a:r>
              <a:rPr lang="en-US" sz="2800" b="1" dirty="0">
                <a:solidFill>
                  <a:srgbClr val="00CCFF"/>
                </a:solidFill>
              </a:rPr>
              <a:t> </a:t>
            </a:r>
            <a:r>
              <a:rPr lang="en-US" sz="2800" b="1" dirty="0" err="1">
                <a:solidFill>
                  <a:srgbClr val="00CCFF"/>
                </a:solidFill>
              </a:rPr>
              <a:t>kontekst</a:t>
            </a:r>
            <a:endParaRPr dirty="0">
              <a:solidFill>
                <a:srgbClr val="00CCFF"/>
              </a:solidFill>
              <a:latin typeface="+mn-lt"/>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hr-HR" dirty="0" err="1"/>
              <a:t>Source</a:t>
            </a:r>
            <a:r>
              <a:rPr lang="hr-HR" dirty="0"/>
              <a:t>: https://www.24sata.hr/news/navijacku-povorku-iz-graza-je-objavila-kao-korona-prosvjed-milas-zasto-sto-imate-od-toga-797784</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57953" y="3232267"/>
            <a:ext cx="5734595" cy="5000838"/>
          </a:xfrm>
          <a:prstGeom prst="rect">
            <a:avLst/>
          </a:prstGeom>
        </p:spPr>
      </p:pic>
      <p:sp>
        <p:nvSpPr>
          <p:cNvPr id="3" name="Rectangle 2"/>
          <p:cNvSpPr/>
          <p:nvPr/>
        </p:nvSpPr>
        <p:spPr>
          <a:xfrm>
            <a:off x="1332000" y="4072713"/>
            <a:ext cx="5512937" cy="2308324"/>
          </a:xfrm>
          <a:prstGeom prst="rect">
            <a:avLst/>
          </a:prstGeom>
        </p:spPr>
        <p:txBody>
          <a:bodyPr wrap="square">
            <a:spAutoFit/>
          </a:bodyPr>
          <a:lstStyle/>
          <a:p>
            <a:r>
              <a:rPr lang="en-US" sz="2400" dirty="0" err="1"/>
              <a:t>Fotografija</a:t>
            </a:r>
            <a:r>
              <a:rPr lang="en-US" sz="2400" dirty="0"/>
              <a:t> </a:t>
            </a:r>
            <a:r>
              <a:rPr lang="en-US" sz="2400" dirty="0" err="1"/>
              <a:t>prikazuje</a:t>
            </a:r>
            <a:r>
              <a:rPr lang="en-US" sz="2400" dirty="0"/>
              <a:t> 6.000 </a:t>
            </a:r>
            <a:r>
              <a:rPr lang="en-US" sz="2400" dirty="0" err="1"/>
              <a:t>navijača</a:t>
            </a:r>
            <a:r>
              <a:rPr lang="en-US" sz="2400" dirty="0"/>
              <a:t> </a:t>
            </a:r>
            <a:r>
              <a:rPr lang="en-US" sz="2400" dirty="0" err="1"/>
              <a:t>Borussije</a:t>
            </a:r>
            <a:r>
              <a:rPr lang="en-US" sz="2400" dirty="0"/>
              <a:t> </a:t>
            </a:r>
            <a:r>
              <a:rPr lang="en-US" sz="2400" dirty="0" err="1"/>
              <a:t>Moenchengladbach</a:t>
            </a:r>
            <a:r>
              <a:rPr lang="en-US" sz="2400" dirty="0"/>
              <a:t> koji </a:t>
            </a:r>
            <a:r>
              <a:rPr lang="en-US" sz="2400" dirty="0" err="1"/>
              <a:t>igraju</a:t>
            </a:r>
            <a:r>
              <a:rPr lang="en-US" sz="2400" dirty="0"/>
              <a:t> </a:t>
            </a:r>
            <a:r>
              <a:rPr lang="en-US" sz="2400" dirty="0" err="1"/>
              <a:t>protiv</a:t>
            </a:r>
            <a:r>
              <a:rPr lang="en-US" sz="2400" dirty="0"/>
              <a:t> </a:t>
            </a:r>
            <a:r>
              <a:rPr lang="en-US" sz="2400" dirty="0" err="1"/>
              <a:t>Wolfsberga</a:t>
            </a:r>
            <a:r>
              <a:rPr lang="en-US" sz="2400" dirty="0"/>
              <a:t> u </a:t>
            </a:r>
            <a:r>
              <a:rPr lang="en-US" sz="2400" dirty="0" err="1"/>
              <a:t>Merkur</a:t>
            </a:r>
            <a:r>
              <a:rPr lang="en-US" sz="2400" dirty="0"/>
              <a:t> </a:t>
            </a:r>
            <a:r>
              <a:rPr lang="en-US" sz="2400" dirty="0" err="1"/>
              <a:t>Areni</a:t>
            </a:r>
            <a:r>
              <a:rPr lang="en-US" sz="2400" dirty="0"/>
              <a:t> u </a:t>
            </a:r>
            <a:r>
              <a:rPr lang="en-US" sz="2400" dirty="0" err="1"/>
              <a:t>Grazu</a:t>
            </a:r>
            <a:r>
              <a:rPr lang="en-US" sz="2400" dirty="0"/>
              <a:t> u </a:t>
            </a:r>
            <a:r>
              <a:rPr lang="en-US" sz="2400" dirty="0" err="1"/>
              <a:t>Austriji</a:t>
            </a:r>
            <a:r>
              <a:rPr lang="en-US" sz="2400" dirty="0"/>
              <a:t>, a </a:t>
            </a:r>
            <a:r>
              <a:rPr lang="en-US" sz="2400" dirty="0" err="1"/>
              <a:t>objavljena</a:t>
            </a:r>
            <a:r>
              <a:rPr lang="en-US" sz="2400" dirty="0"/>
              <a:t> je </a:t>
            </a:r>
            <a:r>
              <a:rPr lang="en-US" sz="2400" dirty="0" err="1"/>
              <a:t>na</a:t>
            </a:r>
            <a:r>
              <a:rPr lang="en-US" sz="2400" dirty="0"/>
              <a:t> </a:t>
            </a:r>
            <a:r>
              <a:rPr lang="en-US" sz="2400" dirty="0" err="1"/>
              <a:t>Facebooku</a:t>
            </a:r>
            <a:r>
              <a:rPr lang="en-US" sz="2400" dirty="0"/>
              <a:t> </a:t>
            </a:r>
            <a:r>
              <a:rPr lang="en-US" sz="2400" dirty="0" err="1"/>
              <a:t>kao</a:t>
            </a:r>
            <a:r>
              <a:rPr lang="en-US" sz="2400" dirty="0"/>
              <a:t> </a:t>
            </a:r>
            <a:r>
              <a:rPr lang="en-US" sz="2400" dirty="0" err="1"/>
              <a:t>navodni</a:t>
            </a:r>
            <a:r>
              <a:rPr lang="en-US" sz="2400" dirty="0"/>
              <a:t> </a:t>
            </a:r>
            <a:r>
              <a:rPr lang="en-US" sz="2400" dirty="0" err="1"/>
              <a:t>prosvjed</a:t>
            </a:r>
            <a:r>
              <a:rPr lang="en-US" sz="2400" dirty="0"/>
              <a:t> </a:t>
            </a:r>
            <a:r>
              <a:rPr lang="en-US" sz="2400" dirty="0" err="1"/>
              <a:t>protiv</a:t>
            </a:r>
            <a:r>
              <a:rPr lang="en-US" sz="2400" dirty="0"/>
              <a:t> </a:t>
            </a:r>
            <a:r>
              <a:rPr lang="en-US" sz="2400" dirty="0" err="1"/>
              <a:t>mjera</a:t>
            </a:r>
            <a:r>
              <a:rPr lang="en-US" sz="2400" dirty="0"/>
              <a:t> </a:t>
            </a:r>
            <a:r>
              <a:rPr lang="en-US" sz="2400" dirty="0" err="1"/>
              <a:t>Covida</a:t>
            </a:r>
            <a:r>
              <a:rPr lang="en-US" sz="2400" dirty="0"/>
              <a:t> 19 u </a:t>
            </a:r>
            <a:r>
              <a:rPr lang="en-US" sz="2400" dirty="0" err="1"/>
              <a:t>Grazu</a:t>
            </a:r>
            <a:r>
              <a:rPr lang="en-US" sz="2400" dirty="0"/>
              <a:t> u </a:t>
            </a:r>
            <a:r>
              <a:rPr lang="en-US" sz="2400" dirty="0" err="1"/>
              <a:t>Austriji</a:t>
            </a:r>
            <a:r>
              <a:rPr lang="en-US" sz="2400" dirty="0"/>
              <a:t>.</a:t>
            </a:r>
          </a:p>
        </p:txBody>
      </p:sp>
    </p:spTree>
    <p:extLst>
      <p:ext uri="{BB962C8B-B14F-4D97-AF65-F5344CB8AC3E}">
        <p14:creationId xmlns:p14="http://schemas.microsoft.com/office/powerpoint/2010/main" val="6486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Vrste dezinformacija</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Satira</a:t>
            </a:r>
            <a:r>
              <a:rPr lang="en-US" sz="2800" b="1" dirty="0">
                <a:solidFill>
                  <a:srgbClr val="00CCFF"/>
                </a:solidFill>
              </a:rPr>
              <a:t> </a:t>
            </a:r>
            <a:r>
              <a:rPr lang="en-US" sz="2800" b="1" dirty="0" err="1">
                <a:solidFill>
                  <a:srgbClr val="00CCFF"/>
                </a:solidFill>
              </a:rPr>
              <a:t>i</a:t>
            </a:r>
            <a:r>
              <a:rPr lang="en-US" sz="2800" b="1" dirty="0">
                <a:solidFill>
                  <a:srgbClr val="00CCFF"/>
                </a:solidFill>
              </a:rPr>
              <a:t> </a:t>
            </a:r>
            <a:r>
              <a:rPr lang="en-US" sz="2800" b="1" dirty="0" err="1">
                <a:solidFill>
                  <a:srgbClr val="00CCFF"/>
                </a:solidFill>
              </a:rPr>
              <a:t>parodija</a:t>
            </a:r>
            <a:endParaRPr lang="en-US" dirty="0">
              <a:solidFill>
                <a:srgbClr val="00CCFF"/>
              </a:solidFill>
            </a:endParaRPr>
          </a:p>
        </p:txBody>
      </p:sp>
      <p:sp>
        <p:nvSpPr>
          <p:cNvPr id="4" name="TextBox 3"/>
          <p:cNvSpPr txBox="1"/>
          <p:nvPr/>
        </p:nvSpPr>
        <p:spPr>
          <a:xfrm>
            <a:off x="9287691" y="8451669"/>
            <a:ext cx="7807613" cy="523220"/>
          </a:xfrm>
          <a:prstGeom prst="rect">
            <a:avLst/>
          </a:prstGeom>
          <a:noFill/>
        </p:spPr>
        <p:txBody>
          <a:bodyPr wrap="square" rtlCol="0">
            <a:spAutoFit/>
          </a:bodyPr>
          <a:lstStyle/>
          <a:p>
            <a:r>
              <a:rPr lang="hr-HR" dirty="0" err="1"/>
              <a:t>Source</a:t>
            </a:r>
            <a:r>
              <a:rPr lang="hr-HR" dirty="0"/>
              <a:t>: https://www.theonion.com/dalai-lama-announces-next-life-to-be-his-last-before-re-1826007993</a:t>
            </a:r>
            <a:endParaRPr lang="en-US" dirty="0"/>
          </a:p>
        </p:txBody>
      </p:sp>
      <p:sp>
        <p:nvSpPr>
          <p:cNvPr id="3" name="Rectangle 2"/>
          <p:cNvSpPr/>
          <p:nvPr/>
        </p:nvSpPr>
        <p:spPr>
          <a:xfrm>
            <a:off x="1332000" y="4072713"/>
            <a:ext cx="5512937" cy="1569660"/>
          </a:xfrm>
          <a:prstGeom prst="rect">
            <a:avLst/>
          </a:prstGeom>
        </p:spPr>
        <p:txBody>
          <a:bodyPr wrap="square">
            <a:spAutoFit/>
          </a:bodyPr>
          <a:lstStyle/>
          <a:p>
            <a:r>
              <a:rPr lang="en-US" sz="2400" dirty="0" err="1"/>
              <a:t>Satirični</a:t>
            </a:r>
            <a:r>
              <a:rPr lang="en-US" sz="2400" dirty="0"/>
              <a:t> </a:t>
            </a:r>
            <a:r>
              <a:rPr lang="en-US" sz="2400" dirty="0" err="1"/>
              <a:t>časopis</a:t>
            </a:r>
            <a:r>
              <a:rPr lang="en-US" sz="2400" dirty="0"/>
              <a:t> The Onion </a:t>
            </a:r>
            <a:r>
              <a:rPr lang="en-US" sz="2400" dirty="0" err="1"/>
              <a:t>objavio</a:t>
            </a:r>
            <a:r>
              <a:rPr lang="en-US" sz="2400" dirty="0"/>
              <a:t> je </a:t>
            </a:r>
            <a:r>
              <a:rPr lang="en-US" sz="2400" dirty="0" err="1"/>
              <a:t>šalu</a:t>
            </a:r>
            <a:r>
              <a:rPr lang="en-US" sz="2400" dirty="0"/>
              <a:t> da se </a:t>
            </a:r>
            <a:r>
              <a:rPr lang="en-US" sz="2400" dirty="0" err="1"/>
              <a:t>Dalaj</a:t>
            </a:r>
            <a:r>
              <a:rPr lang="en-US" sz="2400" dirty="0"/>
              <a:t> Lama </a:t>
            </a:r>
            <a:r>
              <a:rPr lang="en-US" sz="2400" dirty="0" err="1"/>
              <a:t>planira</a:t>
            </a:r>
            <a:r>
              <a:rPr lang="en-US" sz="2400" dirty="0"/>
              <a:t> </a:t>
            </a:r>
            <a:r>
              <a:rPr lang="en-US" sz="2400" dirty="0" err="1"/>
              <a:t>povući</a:t>
            </a:r>
            <a:r>
              <a:rPr lang="en-US" sz="2400" dirty="0"/>
              <a:t> </a:t>
            </a:r>
            <a:r>
              <a:rPr lang="en-US" sz="2400" dirty="0" err="1"/>
              <a:t>nakon</a:t>
            </a:r>
            <a:r>
              <a:rPr lang="en-US" sz="2400" dirty="0"/>
              <a:t> </a:t>
            </a:r>
            <a:r>
              <a:rPr lang="en-US" sz="2400" dirty="0" err="1"/>
              <a:t>još</a:t>
            </a:r>
            <a:r>
              <a:rPr lang="en-US" sz="2400" dirty="0"/>
              <a:t> </a:t>
            </a:r>
            <a:r>
              <a:rPr lang="en-US" sz="2400" dirty="0" err="1"/>
              <a:t>jednog</a:t>
            </a:r>
            <a:r>
              <a:rPr lang="en-US" sz="2400" dirty="0"/>
              <a:t> </a:t>
            </a:r>
            <a:r>
              <a:rPr lang="en-US" sz="2400" dirty="0" err="1"/>
              <a:t>života</a:t>
            </a:r>
            <a:r>
              <a:rPr lang="en-US" sz="2400" dirty="0"/>
              <a:t>. </a:t>
            </a:r>
            <a:r>
              <a:rPr lang="en-US" sz="2400" dirty="0" err="1"/>
              <a:t>Mnogi</a:t>
            </a:r>
            <a:r>
              <a:rPr lang="en-US" sz="2400" dirty="0"/>
              <a:t> </a:t>
            </a:r>
            <a:r>
              <a:rPr lang="en-US" sz="2400" dirty="0" err="1"/>
              <a:t>čitatelji</a:t>
            </a:r>
            <a:r>
              <a:rPr lang="en-US" sz="2400" dirty="0"/>
              <a:t> </a:t>
            </a:r>
            <a:r>
              <a:rPr lang="en-US" sz="2400" dirty="0" err="1"/>
              <a:t>su</a:t>
            </a:r>
            <a:r>
              <a:rPr lang="en-US" sz="2400" dirty="0"/>
              <a:t> </a:t>
            </a:r>
            <a:r>
              <a:rPr lang="en-US" sz="2400" dirty="0" err="1"/>
              <a:t>ovo</a:t>
            </a:r>
            <a:r>
              <a:rPr lang="en-US" sz="2400" dirty="0"/>
              <a:t> </a:t>
            </a:r>
            <a:r>
              <a:rPr lang="en-US" sz="2400" dirty="0" err="1"/>
              <a:t>smatrali</a:t>
            </a:r>
            <a:r>
              <a:rPr lang="en-US" sz="2400" dirty="0"/>
              <a:t> </a:t>
            </a:r>
            <a:r>
              <a:rPr lang="en-US" sz="2400" dirty="0" err="1"/>
              <a:t>točnim</a:t>
            </a:r>
            <a:r>
              <a:rPr lang="en-US" sz="2400" dirty="0"/>
              <a:t> </a:t>
            </a:r>
            <a:r>
              <a:rPr lang="en-US" sz="2400" dirty="0" err="1"/>
              <a:t>informacijama</a:t>
            </a:r>
            <a:r>
              <a:rPr lang="en-US" sz="2400" dirty="0"/>
              <a:t>.</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89246" y="3390900"/>
            <a:ext cx="6591132" cy="4728754"/>
          </a:xfrm>
          <a:prstGeom prst="rect">
            <a:avLst/>
          </a:prstGeom>
        </p:spPr>
      </p:pic>
    </p:spTree>
    <p:extLst>
      <p:ext uri="{BB962C8B-B14F-4D97-AF65-F5344CB8AC3E}">
        <p14:creationId xmlns:p14="http://schemas.microsoft.com/office/powerpoint/2010/main" val="376567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Vrste dezinformacija</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Lažne</a:t>
            </a:r>
            <a:r>
              <a:rPr lang="en-US" sz="2800" b="1" dirty="0">
                <a:solidFill>
                  <a:srgbClr val="00CCFF"/>
                </a:solidFill>
              </a:rPr>
              <a:t> </a:t>
            </a:r>
            <a:r>
              <a:rPr lang="en-US" sz="2800" b="1" dirty="0" err="1">
                <a:solidFill>
                  <a:srgbClr val="00CCFF"/>
                </a:solidFill>
              </a:rPr>
              <a:t>veze</a:t>
            </a:r>
            <a:endParaRPr lang="en-US" dirty="0">
              <a:solidFill>
                <a:srgbClr val="00CCFF"/>
              </a:solidFill>
            </a:endParaRPr>
          </a:p>
        </p:txBody>
      </p:sp>
      <p:sp>
        <p:nvSpPr>
          <p:cNvPr id="4" name="TextBox 3"/>
          <p:cNvSpPr txBox="1"/>
          <p:nvPr/>
        </p:nvSpPr>
        <p:spPr>
          <a:xfrm>
            <a:off x="9287691" y="8451669"/>
            <a:ext cx="7807613" cy="307777"/>
          </a:xfrm>
          <a:prstGeom prst="rect">
            <a:avLst/>
          </a:prstGeom>
          <a:noFill/>
        </p:spPr>
        <p:txBody>
          <a:bodyPr wrap="square" rtlCol="0">
            <a:spAutoFit/>
          </a:bodyPr>
          <a:lstStyle/>
          <a:p>
            <a:r>
              <a:rPr lang="hr-HR" dirty="0" err="1"/>
              <a:t>Source</a:t>
            </a:r>
            <a:r>
              <a:rPr lang="hr-HR" dirty="0"/>
              <a:t>: https://ethicalmediatraining.eu/training/activities/media-disinformation/</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3074" name="Picture 2" descr="http://ethicalmediatraining.eu/wp-content/uploads/2019/07/clickbate-300x2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87404" y="3611190"/>
            <a:ext cx="5814150" cy="42055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4072712"/>
            <a:ext cx="6137366" cy="2308324"/>
          </a:xfrm>
          <a:prstGeom prst="rect">
            <a:avLst/>
          </a:prstGeom>
        </p:spPr>
        <p:txBody>
          <a:bodyPr wrap="square">
            <a:spAutoFit/>
          </a:bodyPr>
          <a:lstStyle/>
          <a:p>
            <a:r>
              <a:rPr lang="hr-HR" sz="2400" dirty="0"/>
              <a:t>Naslov je bio prenaglašen ili obmanjujući kako bi naveo osobu da klikne na vezu. Nakon klika na poveznicu, korisnik se preusmjerava na drugu web stranicu koja sadrži brojne reklame, a ponekad i zlonamjeran sadržaj.</a:t>
            </a:r>
            <a:endParaRPr lang="en-US" sz="2400" dirty="0"/>
          </a:p>
        </p:txBody>
      </p:sp>
    </p:spTree>
    <p:extLst>
      <p:ext uri="{BB962C8B-B14F-4D97-AF65-F5344CB8AC3E}">
        <p14:creationId xmlns:p14="http://schemas.microsoft.com/office/powerpoint/2010/main" val="242168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Jeftine i duboke krivotvorine</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94683"/>
            <a:ext cx="6137366" cy="4893647"/>
          </a:xfrm>
          <a:prstGeom prst="rect">
            <a:avLst/>
          </a:prstGeom>
        </p:spPr>
        <p:txBody>
          <a:bodyPr wrap="square">
            <a:spAutoFit/>
          </a:bodyPr>
          <a:lstStyle/>
          <a:p>
            <a:r>
              <a:rPr lang="en-US" sz="2400" b="1" dirty="0" err="1"/>
              <a:t>Jeftine</a:t>
            </a:r>
            <a:r>
              <a:rPr lang="en-US" sz="2400" b="1" dirty="0"/>
              <a:t> </a:t>
            </a:r>
            <a:r>
              <a:rPr lang="en-US" sz="2400" b="1" dirty="0" err="1"/>
              <a:t>krivotvorine</a:t>
            </a:r>
            <a:r>
              <a:rPr lang="en-US" sz="2400" b="1" dirty="0"/>
              <a:t> </a:t>
            </a:r>
            <a:r>
              <a:rPr lang="en-US" sz="2400" dirty="0"/>
              <a:t>se </a:t>
            </a:r>
            <a:r>
              <a:rPr lang="en-US" sz="2400" dirty="0" err="1"/>
              <a:t>odnose</a:t>
            </a:r>
            <a:r>
              <a:rPr lang="en-US" sz="2400" dirty="0"/>
              <a:t> </a:t>
            </a:r>
            <a:r>
              <a:rPr lang="en-US" sz="2400" dirty="0" err="1"/>
              <a:t>na</a:t>
            </a:r>
            <a:r>
              <a:rPr lang="en-US" sz="2400" dirty="0"/>
              <a:t> </a:t>
            </a:r>
            <a:r>
              <a:rPr lang="en-US" sz="2400" dirty="0" err="1"/>
              <a:t>manipulirane</a:t>
            </a:r>
            <a:r>
              <a:rPr lang="en-US" sz="2400" dirty="0"/>
              <a:t> </a:t>
            </a:r>
            <a:r>
              <a:rPr lang="en-US" sz="2400" dirty="0" err="1"/>
              <a:t>ili</a:t>
            </a:r>
            <a:r>
              <a:rPr lang="en-US" sz="2400" dirty="0"/>
              <a:t> </a:t>
            </a:r>
            <a:r>
              <a:rPr lang="en-US" sz="2400" dirty="0" err="1"/>
              <a:t>uređene</a:t>
            </a:r>
            <a:r>
              <a:rPr lang="en-US" sz="2400" dirty="0"/>
              <a:t> </a:t>
            </a:r>
            <a:r>
              <a:rPr lang="en-US" sz="2400" dirty="0" err="1"/>
              <a:t>medije</a:t>
            </a:r>
            <a:r>
              <a:rPr lang="en-US" sz="2400" dirty="0"/>
              <a:t> </a:t>
            </a:r>
            <a:r>
              <a:rPr lang="en-US" sz="2400" dirty="0" err="1"/>
              <a:t>čija</a:t>
            </a:r>
            <a:r>
              <a:rPr lang="en-US" sz="2400" dirty="0"/>
              <a:t> je </a:t>
            </a:r>
            <a:r>
              <a:rPr lang="en-US" sz="2400" dirty="0" err="1"/>
              <a:t>izrada</a:t>
            </a:r>
            <a:r>
              <a:rPr lang="en-US" sz="2400" dirty="0"/>
              <a:t> </a:t>
            </a:r>
            <a:r>
              <a:rPr lang="en-US" sz="2400" dirty="0" err="1"/>
              <a:t>relativno</a:t>
            </a:r>
            <a:r>
              <a:rPr lang="en-US" sz="2400" dirty="0"/>
              <a:t> </a:t>
            </a:r>
            <a:r>
              <a:rPr lang="en-US" sz="2400" dirty="0" err="1"/>
              <a:t>jednostavna</a:t>
            </a:r>
            <a:r>
              <a:rPr lang="en-US" sz="2400" dirty="0"/>
              <a:t> </a:t>
            </a:r>
            <a:r>
              <a:rPr lang="en-US" sz="2400" dirty="0" err="1"/>
              <a:t>i</a:t>
            </a:r>
            <a:r>
              <a:rPr lang="en-US" sz="2400" dirty="0"/>
              <a:t> </a:t>
            </a:r>
            <a:r>
              <a:rPr lang="en-US" sz="2400" dirty="0" err="1"/>
              <a:t>jeftina</a:t>
            </a:r>
            <a:r>
              <a:rPr lang="en-US" sz="2400" dirty="0"/>
              <a:t>. </a:t>
            </a:r>
            <a:r>
              <a:rPr lang="en-US" sz="2400" dirty="0" err="1"/>
              <a:t>Obično</a:t>
            </a:r>
            <a:r>
              <a:rPr lang="en-US" sz="2400" dirty="0"/>
              <a:t> </a:t>
            </a:r>
            <a:r>
              <a:rPr lang="en-US" sz="2400" dirty="0" err="1"/>
              <a:t>uključuju</a:t>
            </a:r>
            <a:r>
              <a:rPr lang="en-US" sz="2400" dirty="0"/>
              <a:t> </a:t>
            </a:r>
            <a:r>
              <a:rPr lang="en-US" sz="2400" dirty="0" err="1"/>
              <a:t>osnovne</a:t>
            </a:r>
            <a:r>
              <a:rPr lang="en-US" sz="2400" dirty="0"/>
              <a:t> </a:t>
            </a:r>
            <a:r>
              <a:rPr lang="en-US" sz="2400" dirty="0" err="1"/>
              <a:t>izmjene</a:t>
            </a:r>
            <a:r>
              <a:rPr lang="en-US" sz="2400" dirty="0"/>
              <a:t> </a:t>
            </a:r>
            <a:r>
              <a:rPr lang="en-US" sz="2400" dirty="0" err="1"/>
              <a:t>slika</a:t>
            </a:r>
            <a:r>
              <a:rPr lang="en-US" sz="2400" dirty="0"/>
              <a:t> </a:t>
            </a:r>
            <a:r>
              <a:rPr lang="en-US" sz="2400" dirty="0" err="1"/>
              <a:t>ili</a:t>
            </a:r>
            <a:r>
              <a:rPr lang="en-US" sz="2400" dirty="0"/>
              <a:t> </a:t>
            </a:r>
            <a:r>
              <a:rPr lang="en-US" sz="2400" dirty="0" err="1"/>
              <a:t>videozapisa</a:t>
            </a:r>
            <a:r>
              <a:rPr lang="en-US" sz="2400" dirty="0"/>
              <a:t>, </a:t>
            </a:r>
            <a:r>
              <a:rPr lang="en-US" sz="2400" dirty="0" err="1"/>
              <a:t>poput</a:t>
            </a:r>
            <a:r>
              <a:rPr lang="en-US" sz="2400" dirty="0"/>
              <a:t> </a:t>
            </a:r>
            <a:r>
              <a:rPr lang="en-US" sz="2400" dirty="0" err="1"/>
              <a:t>dodavanja</a:t>
            </a:r>
            <a:r>
              <a:rPr lang="en-US" sz="2400" dirty="0"/>
              <a:t> </a:t>
            </a:r>
            <a:r>
              <a:rPr lang="en-US" sz="2400" dirty="0" err="1"/>
              <a:t>ili</a:t>
            </a:r>
            <a:r>
              <a:rPr lang="en-US" sz="2400" dirty="0"/>
              <a:t> </a:t>
            </a:r>
            <a:r>
              <a:rPr lang="en-US" sz="2400" dirty="0" err="1"/>
              <a:t>uklanjanja</a:t>
            </a:r>
            <a:r>
              <a:rPr lang="en-US" sz="2400" dirty="0"/>
              <a:t> </a:t>
            </a:r>
            <a:r>
              <a:rPr lang="en-US" sz="2400" dirty="0" err="1"/>
              <a:t>elemenata</a:t>
            </a:r>
            <a:r>
              <a:rPr lang="en-US" sz="2400" dirty="0"/>
              <a:t>, </a:t>
            </a:r>
            <a:r>
              <a:rPr lang="en-US" sz="2400" dirty="0" err="1"/>
              <a:t>mijenjanja</a:t>
            </a:r>
            <a:r>
              <a:rPr lang="en-US" sz="2400" dirty="0"/>
              <a:t> </a:t>
            </a:r>
            <a:r>
              <a:rPr lang="en-US" sz="2400" dirty="0" err="1"/>
              <a:t>konteksta</a:t>
            </a:r>
            <a:r>
              <a:rPr lang="en-US" sz="2400" dirty="0"/>
              <a:t> </a:t>
            </a:r>
            <a:r>
              <a:rPr lang="en-US" sz="2400" dirty="0" err="1"/>
              <a:t>ili</a:t>
            </a:r>
            <a:r>
              <a:rPr lang="en-US" sz="2400" dirty="0"/>
              <a:t> </a:t>
            </a:r>
            <a:r>
              <a:rPr lang="en-US" sz="2400" dirty="0" err="1"/>
              <a:t>primjene</a:t>
            </a:r>
            <a:r>
              <a:rPr lang="en-US" sz="2400" dirty="0"/>
              <a:t> </a:t>
            </a:r>
            <a:r>
              <a:rPr lang="en-US" sz="2400" dirty="0" err="1"/>
              <a:t>osnovnih</a:t>
            </a:r>
            <a:r>
              <a:rPr lang="en-US" sz="2400" dirty="0"/>
              <a:t> </a:t>
            </a:r>
            <a:r>
              <a:rPr lang="en-US" sz="2400" dirty="0" err="1"/>
              <a:t>filtara</a:t>
            </a:r>
            <a:r>
              <a:rPr lang="en-US" sz="2400" dirty="0"/>
              <a:t>.</a:t>
            </a:r>
          </a:p>
          <a:p>
            <a:endParaRPr lang="en-US" sz="2400" b="1" dirty="0"/>
          </a:p>
          <a:p>
            <a:r>
              <a:rPr lang="en-US" sz="2400" b="1" dirty="0" err="1"/>
              <a:t>Duboke</a:t>
            </a:r>
            <a:r>
              <a:rPr lang="en-US" sz="2400" b="1" dirty="0"/>
              <a:t> </a:t>
            </a:r>
            <a:r>
              <a:rPr lang="en-US" sz="2400" b="1" dirty="0" err="1"/>
              <a:t>krivotvorine</a:t>
            </a:r>
            <a:r>
              <a:rPr lang="hr-HR" sz="2400" b="1" dirty="0"/>
              <a:t> </a:t>
            </a:r>
            <a:r>
              <a:rPr lang="en-US" sz="2400" dirty="0" err="1"/>
              <a:t>odnosi</a:t>
            </a:r>
            <a:r>
              <a:rPr lang="en-US" sz="2400" dirty="0"/>
              <a:t> se </a:t>
            </a:r>
            <a:r>
              <a:rPr lang="en-US" sz="2400" dirty="0" err="1"/>
              <a:t>na</a:t>
            </a:r>
            <a:r>
              <a:rPr lang="en-US" sz="2400" dirty="0"/>
              <a:t> </a:t>
            </a:r>
            <a:r>
              <a:rPr lang="en-US" sz="2400" dirty="0" err="1"/>
              <a:t>vrlo</a:t>
            </a:r>
            <a:r>
              <a:rPr lang="en-US" sz="2400" dirty="0"/>
              <a:t> </a:t>
            </a:r>
            <a:r>
              <a:rPr lang="en-US" sz="2400" dirty="0" err="1"/>
              <a:t>realistične</a:t>
            </a:r>
            <a:r>
              <a:rPr lang="en-US" sz="2400" dirty="0"/>
              <a:t> </a:t>
            </a:r>
            <a:r>
              <a:rPr lang="en-US" sz="2400" dirty="0" err="1"/>
              <a:t>i</a:t>
            </a:r>
            <a:r>
              <a:rPr lang="en-US" sz="2400" dirty="0"/>
              <a:t> </a:t>
            </a:r>
            <a:r>
              <a:rPr lang="en-US" sz="2400" dirty="0" err="1"/>
              <a:t>sofisticirane</a:t>
            </a:r>
            <a:r>
              <a:rPr lang="en-US" sz="2400" dirty="0"/>
              <a:t> </a:t>
            </a:r>
            <a:r>
              <a:rPr lang="en-US" sz="2400" dirty="0" err="1"/>
              <a:t>manipulirane</a:t>
            </a:r>
            <a:r>
              <a:rPr lang="en-US" sz="2400" dirty="0"/>
              <a:t> </a:t>
            </a:r>
            <a:r>
              <a:rPr lang="en-US" sz="2400" dirty="0" err="1"/>
              <a:t>medije</a:t>
            </a:r>
            <a:r>
              <a:rPr lang="en-US" sz="2400" dirty="0"/>
              <a:t> koji </a:t>
            </a:r>
            <a:r>
              <a:rPr lang="en-US" sz="2400" dirty="0" err="1"/>
              <a:t>su</a:t>
            </a:r>
            <a:r>
              <a:rPr lang="en-US" sz="2400" dirty="0"/>
              <a:t> </a:t>
            </a:r>
            <a:r>
              <a:rPr lang="en-US" sz="2400" dirty="0" err="1"/>
              <a:t>stvoreni</a:t>
            </a:r>
            <a:r>
              <a:rPr lang="en-US" sz="2400" dirty="0"/>
              <a:t> </a:t>
            </a:r>
            <a:r>
              <a:rPr lang="en-US" sz="2400" dirty="0" err="1"/>
              <a:t>pomoću</a:t>
            </a:r>
            <a:r>
              <a:rPr lang="en-US" sz="2400" dirty="0"/>
              <a:t> </a:t>
            </a:r>
            <a:r>
              <a:rPr lang="en-US" sz="2400" dirty="0" err="1"/>
              <a:t>algoritama</a:t>
            </a:r>
            <a:r>
              <a:rPr lang="en-US" sz="2400" dirty="0"/>
              <a:t> </a:t>
            </a:r>
            <a:r>
              <a:rPr lang="en-US" sz="2400" dirty="0" err="1"/>
              <a:t>dubokog</a:t>
            </a:r>
            <a:r>
              <a:rPr lang="en-US" sz="2400" dirty="0"/>
              <a:t> </a:t>
            </a:r>
            <a:r>
              <a:rPr lang="en-US" sz="2400" dirty="0" err="1"/>
              <a:t>učenja</a:t>
            </a:r>
            <a:r>
              <a:rPr lang="en-US" sz="2400" dirty="0"/>
              <a:t> </a:t>
            </a:r>
            <a:r>
              <a:rPr lang="en-US" sz="2400" dirty="0" err="1"/>
              <a:t>i</a:t>
            </a:r>
            <a:r>
              <a:rPr lang="en-US" sz="2400" dirty="0"/>
              <a:t> </a:t>
            </a:r>
            <a:r>
              <a:rPr lang="en-US" sz="2400" dirty="0" err="1"/>
              <a:t>tehnika</a:t>
            </a:r>
            <a:r>
              <a:rPr lang="en-US" sz="2400" dirty="0"/>
              <a:t> </a:t>
            </a:r>
            <a:r>
              <a:rPr lang="en-US" sz="2400" dirty="0" err="1"/>
              <a:t>umjetne</a:t>
            </a:r>
            <a:r>
              <a:rPr lang="en-US" sz="2400" dirty="0"/>
              <a:t> </a:t>
            </a:r>
            <a:r>
              <a:rPr lang="en-US" sz="2400" dirty="0" err="1"/>
              <a:t>inteligencije</a:t>
            </a:r>
            <a:r>
              <a:rPr lang="en-US" sz="2400" dirty="0"/>
              <a:t> (AI).</a:t>
            </a:r>
          </a:p>
        </p:txBody>
      </p:sp>
      <p:pic>
        <p:nvPicPr>
          <p:cNvPr id="5" name="Picture 4"/>
          <p:cNvPicPr>
            <a:picLocks noChangeAspect="1"/>
          </p:cNvPicPr>
          <p:nvPr/>
        </p:nvPicPr>
        <p:blipFill>
          <a:blip r:embed="rId3"/>
          <a:stretch>
            <a:fillRect/>
          </a:stretch>
        </p:blipFill>
        <p:spPr>
          <a:xfrm>
            <a:off x="10213164" y="3424119"/>
            <a:ext cx="4572000" cy="4495800"/>
          </a:xfrm>
          <a:prstGeom prst="rect">
            <a:avLst/>
          </a:prstGeom>
        </p:spPr>
      </p:pic>
      <p:sp>
        <p:nvSpPr>
          <p:cNvPr id="6" name="TextBox 5"/>
          <p:cNvSpPr txBox="1"/>
          <p:nvPr/>
        </p:nvSpPr>
        <p:spPr>
          <a:xfrm>
            <a:off x="11348047" y="7511221"/>
            <a:ext cx="2302233" cy="307777"/>
          </a:xfrm>
          <a:prstGeom prst="rect">
            <a:avLst/>
          </a:prstGeom>
          <a:noFill/>
        </p:spPr>
        <p:txBody>
          <a:bodyPr wrap="none" rtlCol="0">
            <a:spAutoFit/>
          </a:bodyPr>
          <a:lstStyle/>
          <a:p>
            <a:r>
              <a:rPr lang="hr-HR" b="1" dirty="0" err="1">
                <a:solidFill>
                  <a:schemeClr val="bg1"/>
                </a:solidFill>
              </a:rPr>
              <a:t>Deepfake</a:t>
            </a:r>
            <a:r>
              <a:rPr lang="hr-HR" b="1" dirty="0">
                <a:solidFill>
                  <a:schemeClr val="bg1"/>
                </a:solidFill>
              </a:rPr>
              <a:t> </a:t>
            </a:r>
            <a:r>
              <a:rPr lang="hr-HR" b="1" dirty="0" err="1">
                <a:solidFill>
                  <a:schemeClr val="bg1"/>
                </a:solidFill>
              </a:rPr>
              <a:t>created</a:t>
            </a:r>
            <a:r>
              <a:rPr lang="hr-HR" b="1" dirty="0">
                <a:solidFill>
                  <a:schemeClr val="bg1"/>
                </a:solidFill>
              </a:rPr>
              <a:t> </a:t>
            </a:r>
            <a:r>
              <a:rPr lang="hr-HR" b="1" dirty="0" err="1">
                <a:solidFill>
                  <a:schemeClr val="bg1"/>
                </a:solidFill>
              </a:rPr>
              <a:t>with</a:t>
            </a:r>
            <a:r>
              <a:rPr lang="hr-HR" b="1" dirty="0">
                <a:solidFill>
                  <a:schemeClr val="bg1"/>
                </a:solidFill>
              </a:rPr>
              <a:t> </a:t>
            </a:r>
            <a:r>
              <a:rPr lang="hr-HR" b="1" dirty="0" err="1">
                <a:solidFill>
                  <a:schemeClr val="bg1"/>
                </a:solidFill>
              </a:rPr>
              <a:t>Ai</a:t>
            </a:r>
            <a:endParaRPr lang="en-US" b="1" dirty="0">
              <a:solidFill>
                <a:schemeClr val="bg1"/>
              </a:solidFill>
            </a:endParaRPr>
          </a:p>
        </p:txBody>
      </p:sp>
    </p:spTree>
    <p:extLst>
      <p:ext uri="{BB962C8B-B14F-4D97-AF65-F5344CB8AC3E}">
        <p14:creationId xmlns:p14="http://schemas.microsoft.com/office/powerpoint/2010/main" val="234943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1020421"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1.3.1. </a:t>
            </a:r>
            <a:r>
              <a:rPr lang="es-ES" sz="4800" b="1" dirty="0" err="1">
                <a:solidFill>
                  <a:schemeClr val="tx1"/>
                </a:solidFill>
                <a:latin typeface="+mn-lt"/>
                <a:ea typeface="Helvetica Neue"/>
                <a:cs typeface="Helvetica Neue"/>
                <a:sym typeface="Helvetica Neue"/>
              </a:rPr>
              <a:t>Primjer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jeftinih</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krivotvorina</a:t>
            </a:r>
            <a:endParaRPr lang="hr-HR" sz="4800" b="1" dirty="0">
              <a:solidFill>
                <a:schemeClr val="tx1"/>
              </a:solidFill>
              <a:ea typeface="Helvetica Neue"/>
              <a:cs typeface="Helvetica Neue"/>
              <a:sym typeface="Helvetica Neue"/>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pic>
        <p:nvPicPr>
          <p:cNvPr id="4" name="Picture 1">
            <a:extLst>
              <a:ext uri="{FF2B5EF4-FFF2-40B4-BE49-F238E27FC236}">
                <a16:creationId xmlns:a16="http://schemas.microsoft.com/office/drawing/2014/main" id="{AD784B21-589B-BCEC-C4DA-69713036830D}"/>
              </a:ext>
            </a:extLst>
          </p:cNvPr>
          <p:cNvPicPr>
            <a:picLocks noChangeAspect="1"/>
          </p:cNvPicPr>
          <p:nvPr/>
        </p:nvPicPr>
        <p:blipFill>
          <a:blip r:embed="rId3"/>
          <a:stretch>
            <a:fillRect/>
          </a:stretch>
        </p:blipFill>
        <p:spPr>
          <a:xfrm>
            <a:off x="1982749" y="3440460"/>
            <a:ext cx="9724375" cy="2847297"/>
          </a:xfrm>
          <a:prstGeom prst="rect">
            <a:avLst/>
          </a:prstGeom>
        </p:spPr>
      </p:pic>
      <p:sp>
        <p:nvSpPr>
          <p:cNvPr id="7" name="Rectangle 2">
            <a:extLst>
              <a:ext uri="{FF2B5EF4-FFF2-40B4-BE49-F238E27FC236}">
                <a16:creationId xmlns:a16="http://schemas.microsoft.com/office/drawing/2014/main" id="{1F2AA156-AD0E-AA64-A1B5-9C9B1A563086}"/>
              </a:ext>
            </a:extLst>
          </p:cNvPr>
          <p:cNvSpPr/>
          <p:nvPr/>
        </p:nvSpPr>
        <p:spPr>
          <a:xfrm>
            <a:off x="1878246" y="6418391"/>
            <a:ext cx="7909538" cy="307777"/>
          </a:xfrm>
          <a:prstGeom prst="rect">
            <a:avLst/>
          </a:prstGeom>
        </p:spPr>
        <p:txBody>
          <a:bodyPr wrap="none">
            <a:spAutoFit/>
          </a:bodyPr>
          <a:lstStyle/>
          <a:p>
            <a:r>
              <a:rPr lang="hr-HR" dirty="0" err="1"/>
              <a:t>Source</a:t>
            </a:r>
            <a:r>
              <a:rPr lang="hr-HR" dirty="0"/>
              <a:t>: </a:t>
            </a:r>
            <a:r>
              <a:rPr lang="en-US" dirty="0"/>
              <a:t>https://en.ejo.ch/ethics-quality/the-cheapfake-photo-trend-fuelling-dangerous-propaganda</a:t>
            </a:r>
          </a:p>
        </p:txBody>
      </p:sp>
      <p:pic>
        <p:nvPicPr>
          <p:cNvPr id="8" name="Picture 3">
            <a:extLst>
              <a:ext uri="{FF2B5EF4-FFF2-40B4-BE49-F238E27FC236}">
                <a16:creationId xmlns:a16="http://schemas.microsoft.com/office/drawing/2014/main" id="{507263D9-1481-BBC7-C3EA-8BEA4E26B7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96920" y="3440460"/>
            <a:ext cx="4418520" cy="4728755"/>
          </a:xfrm>
          <a:prstGeom prst="rect">
            <a:avLst/>
          </a:prstGeom>
        </p:spPr>
      </p:pic>
      <p:sp>
        <p:nvSpPr>
          <p:cNvPr id="9" name="Rectangle 4">
            <a:extLst>
              <a:ext uri="{FF2B5EF4-FFF2-40B4-BE49-F238E27FC236}">
                <a16:creationId xmlns:a16="http://schemas.microsoft.com/office/drawing/2014/main" id="{195DBBDD-55A2-0030-F71C-EE71F3113226}"/>
              </a:ext>
            </a:extLst>
          </p:cNvPr>
          <p:cNvSpPr/>
          <p:nvPr/>
        </p:nvSpPr>
        <p:spPr>
          <a:xfrm>
            <a:off x="1982749" y="7156537"/>
            <a:ext cx="9144000" cy="1938992"/>
          </a:xfrm>
          <a:prstGeom prst="rect">
            <a:avLst/>
          </a:prstGeom>
        </p:spPr>
        <p:txBody>
          <a:bodyPr>
            <a:spAutoFit/>
          </a:bodyPr>
          <a:lstStyle/>
          <a:p>
            <a:r>
              <a:rPr lang="en-US" sz="2400" dirty="0" err="1"/>
              <a:t>Fotografija</a:t>
            </a:r>
            <a:r>
              <a:rPr lang="en-US" sz="2400" dirty="0"/>
              <a:t> </a:t>
            </a:r>
            <a:r>
              <a:rPr lang="en-US" sz="2400" dirty="0" err="1"/>
              <a:t>Reutersa</a:t>
            </a:r>
            <a:r>
              <a:rPr lang="en-US" sz="2400" dirty="0"/>
              <a:t> </a:t>
            </a:r>
            <a:r>
              <a:rPr lang="en-US" sz="2400" dirty="0" err="1"/>
              <a:t>iz</a:t>
            </a:r>
            <a:r>
              <a:rPr lang="en-US" sz="2400" dirty="0"/>
              <a:t> 1999. </a:t>
            </a:r>
            <a:r>
              <a:rPr lang="en-US" sz="2400" dirty="0" err="1"/>
              <a:t>koja</a:t>
            </a:r>
            <a:r>
              <a:rPr lang="en-US" sz="2400" dirty="0"/>
              <a:t> </a:t>
            </a:r>
            <a:r>
              <a:rPr lang="en-US" sz="2400" dirty="0" err="1"/>
              <a:t>prikazuje</a:t>
            </a:r>
            <a:r>
              <a:rPr lang="en-US" sz="2400" dirty="0"/>
              <a:t> </a:t>
            </a:r>
            <a:r>
              <a:rPr lang="en-US" sz="2400" dirty="0" err="1"/>
              <a:t>Albanku</a:t>
            </a:r>
            <a:r>
              <a:rPr lang="en-US" sz="2400" dirty="0"/>
              <a:t> </a:t>
            </a:r>
            <a:r>
              <a:rPr lang="en-US" sz="2400" dirty="0" err="1"/>
              <a:t>kako</a:t>
            </a:r>
            <a:r>
              <a:rPr lang="en-US" sz="2400" dirty="0"/>
              <a:t> </a:t>
            </a:r>
            <a:r>
              <a:rPr lang="en-US" sz="2400" dirty="0" err="1"/>
              <a:t>pokušava</a:t>
            </a:r>
            <a:r>
              <a:rPr lang="en-US" sz="2400" dirty="0"/>
              <a:t> </a:t>
            </a:r>
            <a:r>
              <a:rPr lang="en-US" sz="2400" dirty="0" err="1"/>
              <a:t>ući</a:t>
            </a:r>
            <a:r>
              <a:rPr lang="en-US" sz="2400" dirty="0"/>
              <a:t> u </a:t>
            </a:r>
            <a:r>
              <a:rPr lang="en-US" sz="2400" dirty="0" err="1"/>
              <a:t>Sjevernu</a:t>
            </a:r>
            <a:r>
              <a:rPr lang="en-US" sz="2400" dirty="0"/>
              <a:t> </a:t>
            </a:r>
            <a:r>
              <a:rPr lang="en-US" sz="2400" dirty="0" err="1"/>
              <a:t>Makedoniju</a:t>
            </a:r>
            <a:r>
              <a:rPr lang="en-US" sz="2400" dirty="0"/>
              <a:t> </a:t>
            </a:r>
            <a:r>
              <a:rPr lang="en-US" sz="2400" dirty="0" err="1"/>
              <a:t>kasnije</a:t>
            </a:r>
            <a:r>
              <a:rPr lang="en-US" sz="2400" dirty="0"/>
              <a:t> je </a:t>
            </a:r>
            <a:r>
              <a:rPr lang="en-US" sz="2400" dirty="0" err="1"/>
              <a:t>izmijenjena</a:t>
            </a:r>
            <a:r>
              <a:rPr lang="en-US" sz="2400" dirty="0"/>
              <a:t>. </a:t>
            </a:r>
            <a:r>
              <a:rPr lang="en-US" sz="2400" dirty="0" err="1"/>
              <a:t>Lakirana</a:t>
            </a:r>
            <a:r>
              <a:rPr lang="en-US" sz="2400" dirty="0"/>
              <a:t> </a:t>
            </a:r>
            <a:r>
              <a:rPr lang="en-US" sz="2400" dirty="0" err="1"/>
              <a:t>slika</a:t>
            </a:r>
            <a:r>
              <a:rPr lang="en-US" sz="2400" dirty="0"/>
              <a:t>, </a:t>
            </a:r>
            <a:r>
              <a:rPr lang="en-US" sz="2400" dirty="0" err="1"/>
              <a:t>koja</a:t>
            </a:r>
            <a:r>
              <a:rPr lang="en-US" sz="2400" dirty="0"/>
              <a:t> je </a:t>
            </a:r>
            <a:r>
              <a:rPr lang="en-US" sz="2400" dirty="0" err="1"/>
              <a:t>distribuirana</a:t>
            </a:r>
            <a:r>
              <a:rPr lang="en-US" sz="2400" dirty="0"/>
              <a:t> </a:t>
            </a:r>
            <a:r>
              <a:rPr lang="en-US" sz="2400" dirty="0" err="1"/>
              <a:t>kao</a:t>
            </a:r>
            <a:r>
              <a:rPr lang="en-US" sz="2400" dirty="0"/>
              <a:t> propaganda, </a:t>
            </a:r>
            <a:r>
              <a:rPr lang="en-US" sz="2400" dirty="0" err="1"/>
              <a:t>lažno</a:t>
            </a:r>
            <a:r>
              <a:rPr lang="en-US" sz="2400" dirty="0"/>
              <a:t> </a:t>
            </a:r>
            <a:r>
              <a:rPr lang="en-US" sz="2400" dirty="0" err="1"/>
              <a:t>prikazuje</a:t>
            </a:r>
            <a:r>
              <a:rPr lang="en-US" sz="2400" dirty="0"/>
              <a:t> </a:t>
            </a:r>
            <a:r>
              <a:rPr lang="en-US" sz="2400" dirty="0" err="1"/>
              <a:t>ženu</a:t>
            </a:r>
            <a:r>
              <a:rPr lang="en-US" sz="2400" dirty="0"/>
              <a:t> </a:t>
            </a:r>
            <a:r>
              <a:rPr lang="en-US" sz="2400" dirty="0" err="1"/>
              <a:t>kao</a:t>
            </a:r>
            <a:r>
              <a:rPr lang="en-US" sz="2400" dirty="0"/>
              <a:t> </a:t>
            </a:r>
            <a:r>
              <a:rPr lang="en-US" sz="2400" dirty="0" err="1"/>
              <a:t>srpsku</a:t>
            </a:r>
            <a:r>
              <a:rPr lang="en-US" sz="2400" dirty="0"/>
              <a:t> </a:t>
            </a:r>
            <a:r>
              <a:rPr lang="en-US" sz="2400" dirty="0" err="1"/>
              <a:t>žrtvu</a:t>
            </a:r>
            <a:r>
              <a:rPr lang="en-US" sz="2400" dirty="0"/>
              <a:t> </a:t>
            </a:r>
            <a:r>
              <a:rPr lang="en-US" sz="2400" dirty="0" err="1"/>
              <a:t>bombaškog</a:t>
            </a:r>
            <a:r>
              <a:rPr lang="en-US" sz="2400" dirty="0"/>
              <a:t> </a:t>
            </a:r>
            <a:r>
              <a:rPr lang="en-US" sz="2400" dirty="0" err="1"/>
              <a:t>napada</a:t>
            </a:r>
            <a:r>
              <a:rPr lang="en-US" sz="2400" dirty="0"/>
              <a:t> (NATO), </a:t>
            </a:r>
            <a:r>
              <a:rPr lang="en-US" sz="2400" dirty="0" err="1"/>
              <a:t>kako</a:t>
            </a:r>
            <a:r>
              <a:rPr lang="en-US" sz="2400" dirty="0"/>
              <a:t> je </a:t>
            </a:r>
            <a:r>
              <a:rPr lang="en-US" sz="2400" dirty="0" err="1"/>
              <a:t>objavilo</a:t>
            </a:r>
            <a:r>
              <a:rPr lang="en-US" sz="2400" dirty="0"/>
              <a:t> </a:t>
            </a:r>
            <a:r>
              <a:rPr lang="en-US" sz="2400" dirty="0" err="1"/>
              <a:t>rusko</a:t>
            </a:r>
            <a:r>
              <a:rPr lang="en-US" sz="2400" dirty="0"/>
              <a:t> </a:t>
            </a:r>
            <a:r>
              <a:rPr lang="en-US" sz="2400" dirty="0" err="1"/>
              <a:t>veleposlanstvo</a:t>
            </a:r>
            <a:r>
              <a:rPr lang="en-US" sz="2400" dirty="0"/>
              <a:t> </a:t>
            </a:r>
            <a:r>
              <a:rPr lang="en-US" sz="2400" dirty="0" err="1"/>
              <a:t>na</a:t>
            </a:r>
            <a:r>
              <a:rPr lang="en-US" sz="2400" dirty="0"/>
              <a:t> </a:t>
            </a:r>
            <a:r>
              <a:rPr lang="en-US" sz="2400" dirty="0" err="1"/>
              <a:t>Twitteru</a:t>
            </a:r>
            <a:r>
              <a:rPr lang="en-US" sz="2400" dirty="0"/>
              <a:t>.</a:t>
            </a:r>
          </a:p>
        </p:txBody>
      </p:sp>
    </p:spTree>
    <p:extLst>
      <p:ext uri="{BB962C8B-B14F-4D97-AF65-F5344CB8AC3E}">
        <p14:creationId xmlns:p14="http://schemas.microsoft.com/office/powerpoint/2010/main" val="1177179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4.</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Teorije zavjere</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255494"/>
            <a:ext cx="8462554" cy="4524315"/>
          </a:xfrm>
          <a:prstGeom prst="rect">
            <a:avLst/>
          </a:prstGeom>
        </p:spPr>
        <p:txBody>
          <a:bodyPr wrap="square">
            <a:spAutoFit/>
          </a:bodyPr>
          <a:lstStyle/>
          <a:p>
            <a:r>
              <a:rPr lang="en-US" sz="2400" b="1" dirty="0" err="1"/>
              <a:t>Teorije</a:t>
            </a:r>
            <a:r>
              <a:rPr lang="en-US" sz="2400" b="1" dirty="0"/>
              <a:t> </a:t>
            </a:r>
            <a:r>
              <a:rPr lang="en-US" sz="2400" b="1" dirty="0" err="1"/>
              <a:t>zavjere</a:t>
            </a:r>
            <a:r>
              <a:rPr lang="en-US" sz="2400" b="1" dirty="0"/>
              <a:t> </a:t>
            </a:r>
            <a:r>
              <a:rPr lang="en-US" sz="2400" dirty="0" err="1"/>
              <a:t>su</a:t>
            </a:r>
            <a:r>
              <a:rPr lang="en-US" sz="2400" dirty="0"/>
              <a:t> </a:t>
            </a:r>
            <a:r>
              <a:rPr lang="en-US" sz="2400" dirty="0" err="1"/>
              <a:t>objašnjenja</a:t>
            </a:r>
            <a:r>
              <a:rPr lang="en-US" sz="2400" dirty="0"/>
              <a:t> </a:t>
            </a:r>
            <a:r>
              <a:rPr lang="en-US" sz="2400" dirty="0" err="1"/>
              <a:t>ili</a:t>
            </a:r>
            <a:r>
              <a:rPr lang="en-US" sz="2400" dirty="0"/>
              <a:t> </a:t>
            </a:r>
            <a:r>
              <a:rPr lang="en-US" sz="2400" dirty="0" err="1"/>
              <a:t>uvjerenja</a:t>
            </a:r>
            <a:r>
              <a:rPr lang="en-US" sz="2400" dirty="0"/>
              <a:t> </a:t>
            </a:r>
            <a:r>
              <a:rPr lang="en-US" sz="2400" dirty="0" err="1"/>
              <a:t>koja</a:t>
            </a:r>
            <a:r>
              <a:rPr lang="en-US" sz="2400" dirty="0"/>
              <a:t> </a:t>
            </a:r>
            <a:r>
              <a:rPr lang="en-US" sz="2400" dirty="0" err="1"/>
              <a:t>predlažu</a:t>
            </a:r>
            <a:r>
              <a:rPr lang="en-US" sz="2400" dirty="0"/>
              <a:t> </a:t>
            </a:r>
            <a:r>
              <a:rPr lang="en-US" sz="2400" dirty="0" err="1"/>
              <a:t>tajanstvenu</a:t>
            </a:r>
            <a:r>
              <a:rPr lang="en-US" sz="2400" dirty="0"/>
              <a:t>, </a:t>
            </a:r>
            <a:r>
              <a:rPr lang="en-US" sz="2400" dirty="0" err="1"/>
              <a:t>često</a:t>
            </a:r>
            <a:r>
              <a:rPr lang="en-US" sz="2400" dirty="0"/>
              <a:t> </a:t>
            </a:r>
            <a:r>
              <a:rPr lang="en-US" sz="2400" dirty="0" err="1"/>
              <a:t>opaku</a:t>
            </a:r>
            <a:r>
              <a:rPr lang="en-US" sz="2400" dirty="0"/>
              <a:t>, </a:t>
            </a:r>
            <a:r>
              <a:rPr lang="en-US" sz="2400" dirty="0" err="1"/>
              <a:t>zavjeru</a:t>
            </a:r>
            <a:r>
              <a:rPr lang="en-US" sz="2400" dirty="0"/>
              <a:t> </a:t>
            </a:r>
            <a:r>
              <a:rPr lang="en-US" sz="2400" dirty="0" err="1"/>
              <a:t>grupe</a:t>
            </a:r>
            <a:r>
              <a:rPr lang="en-US" sz="2400" dirty="0"/>
              <a:t> </a:t>
            </a:r>
            <a:r>
              <a:rPr lang="en-US" sz="2400" dirty="0" err="1"/>
              <a:t>pojedinaca</a:t>
            </a:r>
            <a:r>
              <a:rPr lang="en-US" sz="2400" dirty="0"/>
              <a:t> </a:t>
            </a:r>
            <a:r>
              <a:rPr lang="en-US" sz="2400" dirty="0" err="1"/>
              <a:t>ili</a:t>
            </a:r>
            <a:r>
              <a:rPr lang="en-US" sz="2400" dirty="0"/>
              <a:t> </a:t>
            </a:r>
            <a:r>
              <a:rPr lang="en-US" sz="2400" dirty="0" err="1"/>
              <a:t>organizacija</a:t>
            </a:r>
            <a:r>
              <a:rPr lang="en-US" sz="2400" dirty="0"/>
              <a:t> za </a:t>
            </a:r>
            <a:r>
              <a:rPr lang="en-US" sz="2400" dirty="0" err="1"/>
              <a:t>manipuliranje</a:t>
            </a:r>
            <a:r>
              <a:rPr lang="en-US" sz="2400" dirty="0"/>
              <a:t> </a:t>
            </a:r>
            <a:r>
              <a:rPr lang="en-US" sz="2400" dirty="0" err="1"/>
              <a:t>događajima</a:t>
            </a:r>
            <a:r>
              <a:rPr lang="en-US" sz="2400" dirty="0"/>
              <a:t> </a:t>
            </a:r>
            <a:r>
              <a:rPr lang="en-US" sz="2400" dirty="0" err="1"/>
              <a:t>ili</a:t>
            </a:r>
            <a:r>
              <a:rPr lang="en-US" sz="2400" dirty="0"/>
              <a:t> </a:t>
            </a:r>
            <a:r>
              <a:rPr lang="en-US" sz="2400" dirty="0" err="1"/>
              <a:t>kontrolu</a:t>
            </a:r>
            <a:r>
              <a:rPr lang="en-US" sz="2400" dirty="0"/>
              <a:t> </a:t>
            </a:r>
            <a:r>
              <a:rPr lang="en-US" sz="2400" dirty="0" err="1"/>
              <a:t>određenih</a:t>
            </a:r>
            <a:r>
              <a:rPr lang="en-US" sz="2400" dirty="0"/>
              <a:t> </a:t>
            </a:r>
            <a:r>
              <a:rPr lang="en-US" sz="2400" dirty="0" err="1"/>
              <a:t>ishoda</a:t>
            </a:r>
            <a:r>
              <a:rPr lang="en-US" sz="2400" dirty="0"/>
              <a:t>. Ove </a:t>
            </a:r>
            <a:r>
              <a:rPr lang="en-US" sz="2400" dirty="0" err="1"/>
              <a:t>teorije</a:t>
            </a:r>
            <a:r>
              <a:rPr lang="en-US" sz="2400" dirty="0"/>
              <a:t> </a:t>
            </a:r>
            <a:r>
              <a:rPr lang="en-US" sz="2400" dirty="0" err="1"/>
              <a:t>obično</a:t>
            </a:r>
            <a:r>
              <a:rPr lang="en-US" sz="2400" dirty="0"/>
              <a:t> </a:t>
            </a:r>
            <a:r>
              <a:rPr lang="en-US" sz="2400" dirty="0" err="1"/>
              <a:t>uključuju</a:t>
            </a:r>
            <a:r>
              <a:rPr lang="en-US" sz="2400" dirty="0"/>
              <a:t> </a:t>
            </a:r>
            <a:r>
              <a:rPr lang="en-US" sz="2400" dirty="0" err="1"/>
              <a:t>tvrdnje</a:t>
            </a:r>
            <a:r>
              <a:rPr lang="en-US" sz="2400" dirty="0"/>
              <a:t> o </a:t>
            </a:r>
            <a:r>
              <a:rPr lang="en-US" sz="2400" dirty="0" err="1"/>
              <a:t>skrivenim</a:t>
            </a:r>
            <a:r>
              <a:rPr lang="en-US" sz="2400" dirty="0"/>
              <a:t> </a:t>
            </a:r>
            <a:r>
              <a:rPr lang="en-US" sz="2400" dirty="0" err="1"/>
              <a:t>planovima</a:t>
            </a:r>
            <a:r>
              <a:rPr lang="en-US" sz="2400" dirty="0"/>
              <a:t>, </a:t>
            </a:r>
            <a:r>
              <a:rPr lang="en-US" sz="2400" dirty="0" err="1"/>
              <a:t>zataškavanju</a:t>
            </a:r>
            <a:r>
              <a:rPr lang="en-US" sz="2400" dirty="0"/>
              <a:t> </a:t>
            </a:r>
            <a:r>
              <a:rPr lang="en-US" sz="2400" dirty="0" err="1"/>
              <a:t>i</a:t>
            </a:r>
            <a:r>
              <a:rPr lang="en-US" sz="2400" dirty="0"/>
              <a:t> </a:t>
            </a:r>
            <a:r>
              <a:rPr lang="en-US" sz="2400" dirty="0" err="1"/>
              <a:t>tajnom</a:t>
            </a:r>
            <a:r>
              <a:rPr lang="en-US" sz="2400" dirty="0"/>
              <a:t> </a:t>
            </a:r>
            <a:r>
              <a:rPr lang="en-US" sz="2400" dirty="0" err="1"/>
              <a:t>dogovoru</a:t>
            </a:r>
            <a:r>
              <a:rPr lang="en-US" sz="2400" dirty="0"/>
              <a:t> </a:t>
            </a:r>
            <a:r>
              <a:rPr lang="en-US" sz="2400" dirty="0" err="1"/>
              <a:t>među</a:t>
            </a:r>
            <a:r>
              <a:rPr lang="en-US" sz="2400" dirty="0"/>
              <a:t> </a:t>
            </a:r>
            <a:r>
              <a:rPr lang="en-US" sz="2400" dirty="0" err="1"/>
              <a:t>moćnim</a:t>
            </a:r>
            <a:r>
              <a:rPr lang="en-US" sz="2400" dirty="0"/>
              <a:t> </a:t>
            </a:r>
            <a:r>
              <a:rPr lang="en-US" sz="2400" dirty="0" err="1"/>
              <a:t>subjektima</a:t>
            </a:r>
            <a:r>
              <a:rPr lang="en-US" sz="2400" dirty="0"/>
              <a:t>. </a:t>
            </a:r>
            <a:r>
              <a:rPr lang="en-US" sz="2400" dirty="0" err="1"/>
              <a:t>Teorijama</a:t>
            </a:r>
            <a:r>
              <a:rPr lang="en-US" sz="2400" dirty="0"/>
              <a:t> </a:t>
            </a:r>
            <a:r>
              <a:rPr lang="en-US" sz="2400" dirty="0" err="1"/>
              <a:t>zavjere</a:t>
            </a:r>
            <a:r>
              <a:rPr lang="en-US" sz="2400" dirty="0"/>
              <a:t> </a:t>
            </a:r>
            <a:r>
              <a:rPr lang="en-US" sz="2400" dirty="0" err="1"/>
              <a:t>često</a:t>
            </a:r>
            <a:r>
              <a:rPr lang="en-US" sz="2400" dirty="0"/>
              <a:t> </a:t>
            </a:r>
            <a:r>
              <a:rPr lang="en-US" sz="2400" dirty="0" err="1"/>
              <a:t>nedostaju</a:t>
            </a:r>
            <a:r>
              <a:rPr lang="en-US" sz="2400" dirty="0"/>
              <a:t> </a:t>
            </a:r>
            <a:r>
              <a:rPr lang="en-US" sz="2400" dirty="0" err="1"/>
              <a:t>vjerodostojni</a:t>
            </a:r>
            <a:r>
              <a:rPr lang="en-US" sz="2400" dirty="0"/>
              <a:t> </a:t>
            </a:r>
            <a:r>
              <a:rPr lang="en-US" sz="2400" dirty="0" err="1"/>
              <a:t>dokazi</a:t>
            </a:r>
            <a:r>
              <a:rPr lang="en-US" sz="2400" dirty="0"/>
              <a:t> </a:t>
            </a:r>
            <a:r>
              <a:rPr lang="en-US" sz="2400" dirty="0" err="1"/>
              <a:t>i</a:t>
            </a:r>
            <a:r>
              <a:rPr lang="en-US" sz="2400" dirty="0"/>
              <a:t> </a:t>
            </a:r>
            <a:r>
              <a:rPr lang="en-US" sz="2400" dirty="0" err="1"/>
              <a:t>oslanjaju</a:t>
            </a:r>
            <a:r>
              <a:rPr lang="en-US" sz="2400" dirty="0"/>
              <a:t> se </a:t>
            </a:r>
            <a:r>
              <a:rPr lang="en-US" sz="2400" dirty="0" err="1"/>
              <a:t>na</a:t>
            </a:r>
            <a:r>
              <a:rPr lang="en-US" sz="2400" dirty="0"/>
              <a:t> </a:t>
            </a:r>
            <a:r>
              <a:rPr lang="en-US" sz="2400" dirty="0" err="1"/>
              <a:t>nagađanja</a:t>
            </a:r>
            <a:r>
              <a:rPr lang="en-US" sz="2400" dirty="0"/>
              <a:t>, </a:t>
            </a:r>
            <a:r>
              <a:rPr lang="en-US" sz="2400" dirty="0" err="1"/>
              <a:t>krivo</a:t>
            </a:r>
            <a:r>
              <a:rPr lang="en-US" sz="2400" dirty="0"/>
              <a:t> </a:t>
            </a:r>
            <a:r>
              <a:rPr lang="en-US" sz="2400" dirty="0" err="1"/>
              <a:t>tumačenje</a:t>
            </a:r>
            <a:r>
              <a:rPr lang="en-US" sz="2400" dirty="0"/>
              <a:t> </a:t>
            </a:r>
            <a:r>
              <a:rPr lang="en-US" sz="2400" dirty="0" err="1"/>
              <a:t>ili</a:t>
            </a:r>
            <a:r>
              <a:rPr lang="en-US" sz="2400" dirty="0"/>
              <a:t> </a:t>
            </a:r>
            <a:r>
              <a:rPr lang="en-US" sz="2400" dirty="0" err="1"/>
              <a:t>izmišljanje</a:t>
            </a:r>
            <a:r>
              <a:rPr lang="en-US" sz="2400" dirty="0"/>
              <a:t> </a:t>
            </a:r>
            <a:r>
              <a:rPr lang="en-US" sz="2400" dirty="0" err="1"/>
              <a:t>činjenica</a:t>
            </a:r>
            <a:r>
              <a:rPr lang="en-US" sz="2400" dirty="0"/>
              <a:t>. </a:t>
            </a:r>
            <a:r>
              <a:rPr lang="en-US" sz="2400" dirty="0" err="1"/>
              <a:t>Mogu</a:t>
            </a:r>
            <a:r>
              <a:rPr lang="en-US" sz="2400" dirty="0"/>
              <a:t> </a:t>
            </a:r>
            <a:r>
              <a:rPr lang="en-US" sz="2400" dirty="0" err="1"/>
              <a:t>pokrivati</a:t>
            </a:r>
            <a:r>
              <a:rPr lang="en-US" sz="2400" dirty="0"/>
              <a:t> ​​</a:t>
            </a:r>
            <a:r>
              <a:rPr lang="en-US" sz="2400" dirty="0" err="1"/>
              <a:t>širok</a:t>
            </a:r>
            <a:r>
              <a:rPr lang="en-US" sz="2400" dirty="0"/>
              <a:t> </a:t>
            </a:r>
            <a:r>
              <a:rPr lang="en-US" sz="2400" dirty="0" err="1"/>
              <a:t>raspon</a:t>
            </a:r>
            <a:r>
              <a:rPr lang="en-US" sz="2400" dirty="0"/>
              <a:t> </a:t>
            </a:r>
            <a:r>
              <a:rPr lang="en-US" sz="2400" dirty="0" err="1"/>
              <a:t>tema</a:t>
            </a:r>
            <a:r>
              <a:rPr lang="en-US" sz="2400" dirty="0"/>
              <a:t>, od </a:t>
            </a:r>
            <a:r>
              <a:rPr lang="en-US" sz="2400" dirty="0" err="1"/>
              <a:t>politike</a:t>
            </a:r>
            <a:r>
              <a:rPr lang="en-US" sz="2400" dirty="0"/>
              <a:t> </a:t>
            </a:r>
            <a:r>
              <a:rPr lang="en-US" sz="2400" dirty="0" err="1"/>
              <a:t>i</a:t>
            </a:r>
            <a:r>
              <a:rPr lang="en-US" sz="2400" dirty="0"/>
              <a:t> </a:t>
            </a:r>
            <a:r>
              <a:rPr lang="en-US" sz="2400" dirty="0" err="1"/>
              <a:t>vlade</a:t>
            </a:r>
            <a:r>
              <a:rPr lang="en-US" sz="2400" dirty="0"/>
              <a:t> do </a:t>
            </a:r>
            <a:r>
              <a:rPr lang="en-US" sz="2400" dirty="0" err="1"/>
              <a:t>zdravlja</a:t>
            </a:r>
            <a:r>
              <a:rPr lang="en-US" sz="2400" dirty="0"/>
              <a:t>, </a:t>
            </a:r>
            <a:r>
              <a:rPr lang="en-US" sz="2400" dirty="0" err="1"/>
              <a:t>znanosti</a:t>
            </a:r>
            <a:r>
              <a:rPr lang="en-US" sz="2400" dirty="0"/>
              <a:t> </a:t>
            </a:r>
            <a:r>
              <a:rPr lang="en-US" sz="2400" dirty="0" err="1"/>
              <a:t>i</a:t>
            </a:r>
            <a:r>
              <a:rPr lang="en-US" sz="2400" dirty="0"/>
              <a:t> </a:t>
            </a:r>
            <a:r>
              <a:rPr lang="en-US" sz="2400" dirty="0" err="1"/>
              <a:t>popularne</a:t>
            </a:r>
            <a:r>
              <a:rPr lang="en-US" sz="2400" dirty="0"/>
              <a:t> </a:t>
            </a:r>
            <a:r>
              <a:rPr lang="en-US" sz="2400" dirty="0" err="1"/>
              <a:t>kulture</a:t>
            </a:r>
            <a:r>
              <a:rPr lang="en-US" sz="2400" dirty="0"/>
              <a:t>. </a:t>
            </a:r>
            <a:r>
              <a:rPr lang="en-US" sz="2400" dirty="0" err="1"/>
              <a:t>Teorije</a:t>
            </a:r>
            <a:r>
              <a:rPr lang="en-US" sz="2400" dirty="0"/>
              <a:t> </a:t>
            </a:r>
            <a:r>
              <a:rPr lang="en-US" sz="2400" dirty="0" err="1"/>
              <a:t>zavjere</a:t>
            </a:r>
            <a:r>
              <a:rPr lang="en-US" sz="2400" dirty="0"/>
              <a:t> </a:t>
            </a:r>
            <a:r>
              <a:rPr lang="en-US" sz="2400" dirty="0" err="1"/>
              <a:t>mogu</a:t>
            </a:r>
            <a:r>
              <a:rPr lang="en-US" sz="2400" dirty="0"/>
              <a:t> </a:t>
            </a:r>
            <a:r>
              <a:rPr lang="en-US" sz="2400" dirty="0" err="1"/>
              <a:t>imati</a:t>
            </a:r>
            <a:r>
              <a:rPr lang="en-US" sz="2400" dirty="0"/>
              <a:t> </a:t>
            </a:r>
            <a:r>
              <a:rPr lang="en-US" sz="2400" dirty="0" err="1"/>
              <a:t>značajne</a:t>
            </a:r>
            <a:r>
              <a:rPr lang="en-US" sz="2400" dirty="0"/>
              <a:t> </a:t>
            </a:r>
            <a:r>
              <a:rPr lang="en-US" sz="2400" dirty="0" err="1"/>
              <a:t>društvene</a:t>
            </a:r>
            <a:r>
              <a:rPr lang="en-US" sz="2400" dirty="0"/>
              <a:t> </a:t>
            </a:r>
            <a:r>
              <a:rPr lang="en-US" sz="2400" dirty="0" err="1"/>
              <a:t>i</a:t>
            </a:r>
            <a:r>
              <a:rPr lang="en-US" sz="2400" dirty="0"/>
              <a:t> </a:t>
            </a:r>
            <a:r>
              <a:rPr lang="en-US" sz="2400" dirty="0" err="1"/>
              <a:t>psihološke</a:t>
            </a:r>
            <a:r>
              <a:rPr lang="en-US" sz="2400" dirty="0"/>
              <a:t> </a:t>
            </a:r>
            <a:r>
              <a:rPr lang="en-US" sz="2400" dirty="0" err="1"/>
              <a:t>utjecaje</a:t>
            </a:r>
            <a:r>
              <a:rPr lang="en-US" sz="2400" dirty="0"/>
              <a:t>, </a:t>
            </a:r>
            <a:r>
              <a:rPr lang="en-US" sz="2400" dirty="0" err="1"/>
              <a:t>utječući</a:t>
            </a:r>
            <a:r>
              <a:rPr lang="en-US" sz="2400" dirty="0"/>
              <a:t> </a:t>
            </a:r>
            <a:r>
              <a:rPr lang="en-US" sz="2400" dirty="0" err="1"/>
              <a:t>na</a:t>
            </a:r>
            <a:r>
              <a:rPr lang="en-US" sz="2400" dirty="0"/>
              <a:t> </a:t>
            </a:r>
            <a:r>
              <a:rPr lang="en-US" sz="2400" dirty="0" err="1"/>
              <a:t>javno</a:t>
            </a:r>
            <a:r>
              <a:rPr lang="en-US" sz="2400" dirty="0"/>
              <a:t> </a:t>
            </a:r>
            <a:r>
              <a:rPr lang="en-US" sz="2400" dirty="0" err="1"/>
              <a:t>mnijenje</a:t>
            </a:r>
            <a:r>
              <a:rPr lang="en-US" sz="2400" dirty="0"/>
              <a:t>, </a:t>
            </a:r>
            <a:r>
              <a:rPr lang="en-US" sz="2400" dirty="0" err="1"/>
              <a:t>promičući</a:t>
            </a:r>
            <a:r>
              <a:rPr lang="en-US" sz="2400" dirty="0"/>
              <a:t> </a:t>
            </a:r>
            <a:r>
              <a:rPr lang="en-US" sz="2400" dirty="0" err="1"/>
              <a:t>nepovjerenje</a:t>
            </a:r>
            <a:r>
              <a:rPr lang="en-US" sz="2400" dirty="0"/>
              <a:t> </a:t>
            </a:r>
            <a:r>
              <a:rPr lang="en-US" sz="2400" dirty="0" err="1"/>
              <a:t>i</a:t>
            </a:r>
            <a:r>
              <a:rPr lang="en-US" sz="2400" dirty="0"/>
              <a:t> </a:t>
            </a:r>
            <a:r>
              <a:rPr lang="en-US" sz="2400" dirty="0" err="1"/>
              <a:t>ponekad</a:t>
            </a:r>
            <a:r>
              <a:rPr lang="en-US" sz="2400" dirty="0"/>
              <a:t> </a:t>
            </a:r>
            <a:r>
              <a:rPr lang="en-US" sz="2400" dirty="0" err="1"/>
              <a:t>dovodeći</a:t>
            </a:r>
            <a:r>
              <a:rPr lang="en-US" sz="2400" dirty="0"/>
              <a:t> do </a:t>
            </a:r>
            <a:r>
              <a:rPr lang="en-US" sz="2400" dirty="0" err="1"/>
              <a:t>štetnih</a:t>
            </a:r>
            <a:r>
              <a:rPr lang="en-US" sz="2400" dirty="0"/>
              <a:t> </a:t>
            </a:r>
            <a:r>
              <a:rPr lang="en-US" sz="2400" dirty="0" err="1"/>
              <a:t>radnji</a:t>
            </a:r>
            <a:r>
              <a:rPr lang="en-US" sz="2400" dirty="0"/>
              <a:t>.</a:t>
            </a:r>
          </a:p>
        </p:txBody>
      </p:sp>
      <p:graphicFrame>
        <p:nvGraphicFramePr>
          <p:cNvPr id="4" name="Table 3"/>
          <p:cNvGraphicFramePr>
            <a:graphicFrameLocks noGrp="1"/>
          </p:cNvGraphicFramePr>
          <p:nvPr>
            <p:extLst>
              <p:ext uri="{D42A27DB-BD31-4B8C-83A1-F6EECF244321}">
                <p14:modId xmlns:p14="http://schemas.microsoft.com/office/powerpoint/2010/main" val="483872233"/>
              </p:ext>
            </p:extLst>
          </p:nvPr>
        </p:nvGraphicFramePr>
        <p:xfrm>
          <a:off x="10658337" y="3037991"/>
          <a:ext cx="6885079" cy="5760720"/>
        </p:xfrm>
        <a:graphic>
          <a:graphicData uri="http://schemas.openxmlformats.org/drawingml/2006/table">
            <a:tbl>
              <a:tblPr/>
              <a:tblGrid>
                <a:gridCol w="2256818">
                  <a:extLst>
                    <a:ext uri="{9D8B030D-6E8A-4147-A177-3AD203B41FA5}">
                      <a16:colId xmlns:a16="http://schemas.microsoft.com/office/drawing/2014/main" val="903899393"/>
                    </a:ext>
                  </a:extLst>
                </a:gridCol>
                <a:gridCol w="4628261">
                  <a:extLst>
                    <a:ext uri="{9D8B030D-6E8A-4147-A177-3AD203B41FA5}">
                      <a16:colId xmlns:a16="http://schemas.microsoft.com/office/drawing/2014/main" val="62657877"/>
                    </a:ext>
                  </a:extLst>
                </a:gridCol>
              </a:tblGrid>
              <a:tr h="0">
                <a:tc>
                  <a:txBody>
                    <a:bodyPr/>
                    <a:lstStyle/>
                    <a:p>
                      <a:pPr fontAlgn="b"/>
                      <a:r>
                        <a:rPr lang="en-US" sz="1800" b="1" dirty="0" err="1">
                          <a:effectLst/>
                        </a:rPr>
                        <a:t>Teorija</a:t>
                      </a:r>
                      <a:r>
                        <a:rPr lang="en-US" sz="1800" b="1" dirty="0">
                          <a:effectLst/>
                        </a:rPr>
                        <a:t> </a:t>
                      </a:r>
                      <a:r>
                        <a:rPr lang="en-US" sz="1800" b="1" dirty="0" err="1">
                          <a:effectLst/>
                        </a:rPr>
                        <a:t>zavjere</a:t>
                      </a:r>
                      <a:endParaRPr lang="en-US" sz="18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1800" b="1" dirty="0" err="1">
                          <a:effectLst/>
                        </a:rPr>
                        <a:t>Opis</a:t>
                      </a:r>
                      <a:endParaRPr lang="en-US" sz="18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53190500"/>
                  </a:ext>
                </a:extLst>
              </a:tr>
              <a:tr h="0">
                <a:tc>
                  <a:txBody>
                    <a:bodyPr/>
                    <a:lstStyle/>
                    <a:p>
                      <a:pPr fontAlgn="base"/>
                      <a:r>
                        <a:rPr lang="en-US" sz="1800" b="1" dirty="0">
                          <a:solidFill>
                            <a:schemeClr val="bg2"/>
                          </a:solidFill>
                          <a:effectLst/>
                        </a:rPr>
                        <a:t>9/11 Inside Job</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err="1">
                          <a:effectLst/>
                        </a:rPr>
                        <a:t>Tvrdnje</a:t>
                      </a:r>
                      <a:r>
                        <a:rPr lang="en-US" sz="1800" dirty="0">
                          <a:effectLst/>
                        </a:rPr>
                        <a:t> da je </a:t>
                      </a:r>
                      <a:r>
                        <a:rPr lang="en-US" sz="1800" dirty="0" err="1">
                          <a:effectLst/>
                        </a:rPr>
                        <a:t>napade</a:t>
                      </a:r>
                      <a:r>
                        <a:rPr lang="en-US" sz="1800" dirty="0">
                          <a:effectLst/>
                        </a:rPr>
                        <a:t> 11. </a:t>
                      </a:r>
                      <a:r>
                        <a:rPr lang="en-US" sz="1800" dirty="0" err="1">
                          <a:effectLst/>
                        </a:rPr>
                        <a:t>rujna</a:t>
                      </a:r>
                      <a:r>
                        <a:rPr lang="en-US" sz="1800" dirty="0">
                          <a:effectLst/>
                        </a:rPr>
                        <a:t> u </a:t>
                      </a:r>
                      <a:r>
                        <a:rPr lang="en-US" sz="1800" dirty="0" err="1">
                          <a:effectLst/>
                        </a:rPr>
                        <a:t>Sjedinjenim</a:t>
                      </a:r>
                      <a:r>
                        <a:rPr lang="en-US" sz="1800" dirty="0">
                          <a:effectLst/>
                        </a:rPr>
                        <a:t> </a:t>
                      </a:r>
                      <a:r>
                        <a:rPr lang="en-US" sz="1800" dirty="0" err="1">
                          <a:effectLst/>
                        </a:rPr>
                        <a:t>Državama</a:t>
                      </a:r>
                      <a:r>
                        <a:rPr lang="en-US" sz="1800" dirty="0">
                          <a:effectLst/>
                        </a:rPr>
                        <a:t> </a:t>
                      </a:r>
                      <a:r>
                        <a:rPr lang="en-US" sz="1800" dirty="0" err="1">
                          <a:effectLst/>
                        </a:rPr>
                        <a:t>orkestrirala</a:t>
                      </a:r>
                      <a:r>
                        <a:rPr lang="en-US" sz="1800" dirty="0">
                          <a:effectLst/>
                        </a:rPr>
                        <a:t> </a:t>
                      </a:r>
                      <a:r>
                        <a:rPr lang="en-US" sz="1800" dirty="0" err="1">
                          <a:effectLst/>
                        </a:rPr>
                        <a:t>vlada</a:t>
                      </a:r>
                      <a:r>
                        <a:rPr lang="en-US" sz="1800" dirty="0">
                          <a:effectLst/>
                        </a:rPr>
                        <a:t> </a:t>
                      </a:r>
                      <a:r>
                        <a:rPr lang="en-US" sz="1800" dirty="0" err="1">
                          <a:effectLst/>
                        </a:rPr>
                        <a:t>kako</a:t>
                      </a:r>
                      <a:r>
                        <a:rPr lang="en-US" sz="1800" dirty="0">
                          <a:effectLst/>
                        </a:rPr>
                        <a:t> bi </a:t>
                      </a:r>
                      <a:r>
                        <a:rPr lang="en-US" sz="1800" dirty="0" err="1">
                          <a:effectLst/>
                        </a:rPr>
                        <a:t>promicala</a:t>
                      </a:r>
                      <a:r>
                        <a:rPr lang="en-US" sz="1800" dirty="0">
                          <a:effectLst/>
                        </a:rPr>
                        <a:t> </a:t>
                      </a:r>
                      <a:r>
                        <a:rPr lang="en-US" sz="1800" dirty="0" err="1">
                          <a:effectLst/>
                        </a:rPr>
                        <a:t>političke</a:t>
                      </a:r>
                      <a:r>
                        <a:rPr lang="en-US" sz="1800" dirty="0">
                          <a:effectLst/>
                        </a:rPr>
                        <a:t> </a:t>
                      </a:r>
                      <a:r>
                        <a:rPr lang="en-US" sz="1800" dirty="0" err="1">
                          <a:effectLst/>
                        </a:rPr>
                        <a:t>ciljeve</a:t>
                      </a:r>
                      <a:r>
                        <a:rPr lang="en-US" sz="1800" dirty="0">
                          <a:effectLst/>
                        </a:rPr>
                        <a:t> </a:t>
                      </a:r>
                      <a:r>
                        <a:rPr lang="en-US" sz="1800" dirty="0" err="1">
                          <a:effectLst/>
                        </a:rPr>
                        <a:t>ili</a:t>
                      </a:r>
                      <a:r>
                        <a:rPr lang="en-US" sz="1800" dirty="0">
                          <a:effectLst/>
                        </a:rPr>
                        <a:t> </a:t>
                      </a:r>
                      <a:r>
                        <a:rPr lang="en-US" sz="1800" dirty="0" err="1">
                          <a:effectLst/>
                        </a:rPr>
                        <a:t>opravdala</a:t>
                      </a:r>
                      <a:r>
                        <a:rPr lang="en-US" sz="1800" dirty="0">
                          <a:effectLst/>
                        </a:rPr>
                        <a:t> </a:t>
                      </a:r>
                      <a:r>
                        <a:rPr lang="en-US" sz="1800" dirty="0" err="1">
                          <a:effectLst/>
                        </a:rPr>
                        <a:t>vojne</a:t>
                      </a:r>
                      <a:r>
                        <a:rPr lang="en-US" sz="1800" dirty="0">
                          <a:effectLst/>
                        </a:rPr>
                        <a:t> </a:t>
                      </a:r>
                      <a:r>
                        <a:rPr lang="en-US" sz="1800" dirty="0" err="1">
                          <a:effectLst/>
                        </a:rPr>
                        <a:t>akcije</a:t>
                      </a:r>
                      <a:r>
                        <a:rPr lang="en-US" sz="18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10958217"/>
                  </a:ext>
                </a:extLst>
              </a:tr>
              <a:tr h="0">
                <a:tc>
                  <a:txBody>
                    <a:bodyPr/>
                    <a:lstStyle/>
                    <a:p>
                      <a:pPr fontAlgn="base"/>
                      <a:r>
                        <a:rPr lang="en-US" sz="1800" b="1" dirty="0" err="1">
                          <a:solidFill>
                            <a:schemeClr val="bg2"/>
                          </a:solidFill>
                          <a:effectLst/>
                        </a:rPr>
                        <a:t>Prijevara</a:t>
                      </a:r>
                      <a:r>
                        <a:rPr lang="en-US" sz="1800" b="1" dirty="0">
                          <a:solidFill>
                            <a:schemeClr val="bg2"/>
                          </a:solidFill>
                          <a:effectLst/>
                        </a:rPr>
                        <a:t> o </a:t>
                      </a:r>
                      <a:r>
                        <a:rPr lang="en-US" sz="1800" b="1" dirty="0" err="1">
                          <a:solidFill>
                            <a:schemeClr val="bg2"/>
                          </a:solidFill>
                          <a:effectLst/>
                        </a:rPr>
                        <a:t>slijetanju</a:t>
                      </a:r>
                      <a:r>
                        <a:rPr lang="en-US" sz="1800" b="1" dirty="0">
                          <a:solidFill>
                            <a:schemeClr val="bg2"/>
                          </a:solidFill>
                          <a:effectLst/>
                        </a:rPr>
                        <a:t> </a:t>
                      </a:r>
                      <a:r>
                        <a:rPr lang="en-US" sz="1800" b="1" dirty="0" err="1">
                          <a:solidFill>
                            <a:schemeClr val="bg2"/>
                          </a:solidFill>
                          <a:effectLst/>
                        </a:rPr>
                        <a:t>na</a:t>
                      </a:r>
                      <a:r>
                        <a:rPr lang="en-US" sz="1800" b="1" dirty="0">
                          <a:solidFill>
                            <a:schemeClr val="bg2"/>
                          </a:solidFill>
                          <a:effectLst/>
                        </a:rPr>
                        <a:t> </a:t>
                      </a:r>
                      <a:r>
                        <a:rPr lang="en-US" sz="1800" b="1" dirty="0" err="1">
                          <a:solidFill>
                            <a:schemeClr val="bg2"/>
                          </a:solidFill>
                          <a:effectLst/>
                        </a:rPr>
                        <a:t>Mjesec</a:t>
                      </a:r>
                      <a:endParaRPr lang="en-US" sz="1800" b="1" dirty="0">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err="1">
                          <a:effectLst/>
                        </a:rPr>
                        <a:t>Sugerira</a:t>
                      </a:r>
                      <a:r>
                        <a:rPr lang="en-US" sz="1800" dirty="0">
                          <a:effectLst/>
                        </a:rPr>
                        <a:t> da je NASA </a:t>
                      </a:r>
                      <a:r>
                        <a:rPr lang="en-US" sz="1800" dirty="0" err="1">
                          <a:effectLst/>
                        </a:rPr>
                        <a:t>lažirala</a:t>
                      </a:r>
                      <a:r>
                        <a:rPr lang="en-US" sz="1800" dirty="0">
                          <a:effectLst/>
                        </a:rPr>
                        <a:t> </a:t>
                      </a:r>
                      <a:r>
                        <a:rPr lang="en-US" sz="1800" dirty="0" err="1">
                          <a:effectLst/>
                        </a:rPr>
                        <a:t>slijetanje</a:t>
                      </a:r>
                      <a:r>
                        <a:rPr lang="en-US" sz="1800" dirty="0">
                          <a:effectLst/>
                        </a:rPr>
                        <a:t> </a:t>
                      </a:r>
                      <a:r>
                        <a:rPr lang="en-US" sz="1800" dirty="0" err="1">
                          <a:effectLst/>
                        </a:rPr>
                        <a:t>Apolla</a:t>
                      </a:r>
                      <a:r>
                        <a:rPr lang="en-US" sz="1800" dirty="0">
                          <a:effectLst/>
                        </a:rPr>
                        <a:t> </a:t>
                      </a:r>
                      <a:r>
                        <a:rPr lang="en-US" sz="1800" dirty="0" err="1">
                          <a:effectLst/>
                        </a:rPr>
                        <a:t>na</a:t>
                      </a:r>
                      <a:r>
                        <a:rPr lang="en-US" sz="1800" dirty="0">
                          <a:effectLst/>
                        </a:rPr>
                        <a:t> </a:t>
                      </a:r>
                      <a:r>
                        <a:rPr lang="en-US" sz="1800" dirty="0" err="1">
                          <a:effectLst/>
                        </a:rPr>
                        <a:t>Mjesec</a:t>
                      </a:r>
                      <a:r>
                        <a:rPr lang="en-US" sz="1800" dirty="0">
                          <a:effectLst/>
                        </a:rPr>
                        <a:t> </a:t>
                      </a:r>
                      <a:r>
                        <a:rPr lang="en-US" sz="1800" dirty="0" err="1">
                          <a:effectLst/>
                        </a:rPr>
                        <a:t>kao</a:t>
                      </a:r>
                      <a:r>
                        <a:rPr lang="en-US" sz="1800" dirty="0">
                          <a:effectLst/>
                        </a:rPr>
                        <a:t> </a:t>
                      </a:r>
                      <a:r>
                        <a:rPr lang="en-US" sz="1800" dirty="0" err="1">
                          <a:effectLst/>
                        </a:rPr>
                        <a:t>dio</a:t>
                      </a:r>
                      <a:r>
                        <a:rPr lang="en-US" sz="1800" dirty="0">
                          <a:effectLst/>
                        </a:rPr>
                        <a:t> </a:t>
                      </a:r>
                      <a:r>
                        <a:rPr lang="en-US" sz="1800" dirty="0" err="1">
                          <a:effectLst/>
                        </a:rPr>
                        <a:t>veće</a:t>
                      </a:r>
                      <a:r>
                        <a:rPr lang="en-US" sz="1800" dirty="0">
                          <a:effectLst/>
                        </a:rPr>
                        <a:t> </a:t>
                      </a:r>
                      <a:r>
                        <a:rPr lang="en-US" sz="1800" dirty="0" err="1">
                          <a:effectLst/>
                        </a:rPr>
                        <a:t>zavjere</a:t>
                      </a:r>
                      <a:r>
                        <a:rPr lang="en-US" sz="1800" dirty="0">
                          <a:effectLst/>
                        </a:rPr>
                        <a:t> da </a:t>
                      </a:r>
                      <a:r>
                        <a:rPr lang="en-US" sz="1800" dirty="0" err="1">
                          <a:effectLst/>
                        </a:rPr>
                        <a:t>obmane</a:t>
                      </a:r>
                      <a:r>
                        <a:rPr lang="en-US" sz="1800" dirty="0">
                          <a:effectLst/>
                        </a:rPr>
                        <a:t> </a:t>
                      </a:r>
                      <a:r>
                        <a:rPr lang="en-US" sz="1800" dirty="0" err="1">
                          <a:effectLst/>
                        </a:rPr>
                        <a:t>javnost</a:t>
                      </a:r>
                      <a:r>
                        <a:rPr lang="en-US" sz="18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095860899"/>
                  </a:ext>
                </a:extLst>
              </a:tr>
              <a:tr h="0">
                <a:tc>
                  <a:txBody>
                    <a:bodyPr/>
                    <a:lstStyle/>
                    <a:p>
                      <a:pPr fontAlgn="base"/>
                      <a:r>
                        <a:rPr lang="en-US" sz="1800" b="1" dirty="0" err="1">
                          <a:solidFill>
                            <a:schemeClr val="bg2"/>
                          </a:solidFill>
                          <a:effectLst/>
                        </a:rPr>
                        <a:t>Kontrola</a:t>
                      </a:r>
                      <a:r>
                        <a:rPr lang="en-US" sz="1800" b="1" dirty="0">
                          <a:solidFill>
                            <a:schemeClr val="bg2"/>
                          </a:solidFill>
                          <a:effectLst/>
                        </a:rPr>
                        <a:t> </a:t>
                      </a:r>
                      <a:r>
                        <a:rPr lang="en-US" sz="1800" b="1" dirty="0" err="1">
                          <a:solidFill>
                            <a:schemeClr val="bg2"/>
                          </a:solidFill>
                          <a:effectLst/>
                        </a:rPr>
                        <a:t>Iluminata</a:t>
                      </a:r>
                      <a:endParaRPr lang="en-US" sz="1800" b="1" dirty="0">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err="1">
                          <a:effectLst/>
                        </a:rPr>
                        <a:t>Tvrdi</a:t>
                      </a:r>
                      <a:r>
                        <a:rPr lang="en-US" sz="1800" dirty="0">
                          <a:effectLst/>
                        </a:rPr>
                        <a:t> da </a:t>
                      </a:r>
                      <a:r>
                        <a:rPr lang="en-US" sz="1800" dirty="0" err="1">
                          <a:effectLst/>
                        </a:rPr>
                        <a:t>tajno</a:t>
                      </a:r>
                      <a:r>
                        <a:rPr lang="en-US" sz="1800" dirty="0">
                          <a:effectLst/>
                        </a:rPr>
                        <a:t> </a:t>
                      </a:r>
                      <a:r>
                        <a:rPr lang="en-US" sz="1800" dirty="0" err="1">
                          <a:effectLst/>
                        </a:rPr>
                        <a:t>društvo</a:t>
                      </a:r>
                      <a:r>
                        <a:rPr lang="en-US" sz="1800" dirty="0">
                          <a:effectLst/>
                        </a:rPr>
                        <a:t> pod </a:t>
                      </a:r>
                      <a:r>
                        <a:rPr lang="en-US" sz="1800" dirty="0" err="1">
                          <a:effectLst/>
                        </a:rPr>
                        <a:t>nazivom</a:t>
                      </a:r>
                      <a:r>
                        <a:rPr lang="en-US" sz="1800" dirty="0">
                          <a:effectLst/>
                        </a:rPr>
                        <a:t> </a:t>
                      </a:r>
                      <a:r>
                        <a:rPr lang="en-US" sz="1800" dirty="0" err="1">
                          <a:effectLst/>
                        </a:rPr>
                        <a:t>Iluminati</a:t>
                      </a:r>
                      <a:r>
                        <a:rPr lang="en-US" sz="1800" dirty="0">
                          <a:effectLst/>
                        </a:rPr>
                        <a:t> </a:t>
                      </a:r>
                      <a:r>
                        <a:rPr lang="en-US" sz="1800" dirty="0" err="1">
                          <a:effectLst/>
                        </a:rPr>
                        <a:t>kontrolira</a:t>
                      </a:r>
                      <a:r>
                        <a:rPr lang="en-US" sz="1800" dirty="0">
                          <a:effectLst/>
                        </a:rPr>
                        <a:t> </a:t>
                      </a:r>
                      <a:r>
                        <a:rPr lang="en-US" sz="1800" dirty="0" err="1">
                          <a:effectLst/>
                        </a:rPr>
                        <a:t>svjetske</a:t>
                      </a:r>
                      <a:r>
                        <a:rPr lang="en-US" sz="1800" dirty="0">
                          <a:effectLst/>
                        </a:rPr>
                        <a:t> </a:t>
                      </a:r>
                      <a:r>
                        <a:rPr lang="en-US" sz="1800" dirty="0" err="1">
                          <a:effectLst/>
                        </a:rPr>
                        <a:t>događaje</a:t>
                      </a:r>
                      <a:r>
                        <a:rPr lang="en-US" sz="1800" dirty="0">
                          <a:effectLst/>
                        </a:rPr>
                        <a:t>, </a:t>
                      </a:r>
                      <a:r>
                        <a:rPr lang="en-US" sz="1800" dirty="0" err="1">
                          <a:effectLst/>
                        </a:rPr>
                        <a:t>vlade</a:t>
                      </a:r>
                      <a:r>
                        <a:rPr lang="en-US" sz="1800" dirty="0">
                          <a:effectLst/>
                        </a:rPr>
                        <a:t> </a:t>
                      </a:r>
                      <a:r>
                        <a:rPr lang="en-US" sz="1800" dirty="0" err="1">
                          <a:effectLst/>
                        </a:rPr>
                        <a:t>i</a:t>
                      </a:r>
                      <a:r>
                        <a:rPr lang="en-US" sz="1800" dirty="0">
                          <a:effectLst/>
                        </a:rPr>
                        <a:t> </a:t>
                      </a:r>
                      <a:r>
                        <a:rPr lang="en-US" sz="1800" dirty="0" err="1">
                          <a:effectLst/>
                        </a:rPr>
                        <a:t>glavne</a:t>
                      </a:r>
                      <a:r>
                        <a:rPr lang="en-US" sz="1800" dirty="0">
                          <a:effectLst/>
                        </a:rPr>
                        <a:t> </a:t>
                      </a:r>
                      <a:r>
                        <a:rPr lang="en-US" sz="1800" dirty="0" err="1">
                          <a:effectLst/>
                        </a:rPr>
                        <a:t>institucije</a:t>
                      </a:r>
                      <a:r>
                        <a:rPr lang="en-US" sz="1800" dirty="0">
                          <a:effectLst/>
                        </a:rPr>
                        <a:t> </a:t>
                      </a:r>
                      <a:r>
                        <a:rPr lang="en-US" sz="1800" dirty="0" err="1">
                          <a:effectLst/>
                        </a:rPr>
                        <a:t>kako</a:t>
                      </a:r>
                      <a:r>
                        <a:rPr lang="en-US" sz="1800" dirty="0">
                          <a:effectLst/>
                        </a:rPr>
                        <a:t> bi </a:t>
                      </a:r>
                      <a:r>
                        <a:rPr lang="en-US" sz="1800" dirty="0" err="1">
                          <a:effectLst/>
                        </a:rPr>
                        <a:t>manipuliralo</a:t>
                      </a:r>
                      <a:r>
                        <a:rPr lang="en-US" sz="1800" dirty="0">
                          <a:effectLst/>
                        </a:rPr>
                        <a:t> </a:t>
                      </a:r>
                      <a:r>
                        <a:rPr lang="en-US" sz="1800" dirty="0" err="1">
                          <a:effectLst/>
                        </a:rPr>
                        <a:t>globalnim</a:t>
                      </a:r>
                      <a:r>
                        <a:rPr lang="en-US" sz="1800" dirty="0">
                          <a:effectLst/>
                        </a:rPr>
                        <a:t> </a:t>
                      </a:r>
                      <a:r>
                        <a:rPr lang="en-US" sz="1800" dirty="0" err="1">
                          <a:effectLst/>
                        </a:rPr>
                        <a:t>poslovima</a:t>
                      </a:r>
                      <a:r>
                        <a:rPr lang="en-US" sz="18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28206897"/>
                  </a:ext>
                </a:extLst>
              </a:tr>
              <a:tr h="0">
                <a:tc>
                  <a:txBody>
                    <a:bodyPr/>
                    <a:lstStyle/>
                    <a:p>
                      <a:pPr fontAlgn="base"/>
                      <a:r>
                        <a:rPr lang="en-US" sz="1800" b="1" dirty="0">
                          <a:solidFill>
                            <a:schemeClr val="bg2"/>
                          </a:solidFill>
                          <a:effectLst/>
                        </a:rPr>
                        <a:t>Chemtrails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err="1">
                          <a:effectLst/>
                        </a:rPr>
                        <a:t>Vjeruje</a:t>
                      </a:r>
                      <a:r>
                        <a:rPr lang="en-US" sz="1800" dirty="0">
                          <a:effectLst/>
                        </a:rPr>
                        <a:t> da </a:t>
                      </a:r>
                      <a:r>
                        <a:rPr lang="en-US" sz="1800" dirty="0" err="1">
                          <a:effectLst/>
                        </a:rPr>
                        <a:t>su</a:t>
                      </a:r>
                      <a:r>
                        <a:rPr lang="en-US" sz="1800" dirty="0">
                          <a:effectLst/>
                        </a:rPr>
                        <a:t> </a:t>
                      </a:r>
                      <a:r>
                        <a:rPr lang="en-US" sz="1800" dirty="0" err="1">
                          <a:effectLst/>
                        </a:rPr>
                        <a:t>tragovi</a:t>
                      </a:r>
                      <a:r>
                        <a:rPr lang="en-US" sz="1800" dirty="0">
                          <a:effectLst/>
                        </a:rPr>
                        <a:t> </a:t>
                      </a:r>
                      <a:r>
                        <a:rPr lang="en-US" sz="1800" dirty="0" err="1">
                          <a:effectLst/>
                        </a:rPr>
                        <a:t>aviona</a:t>
                      </a:r>
                      <a:r>
                        <a:rPr lang="en-US" sz="1800" dirty="0">
                          <a:effectLst/>
                        </a:rPr>
                        <a:t> </a:t>
                      </a:r>
                      <a:r>
                        <a:rPr lang="en-US" sz="1800" dirty="0" err="1">
                          <a:effectLst/>
                        </a:rPr>
                        <a:t>zapravo</a:t>
                      </a:r>
                      <a:r>
                        <a:rPr lang="en-US" sz="1800" dirty="0">
                          <a:effectLst/>
                        </a:rPr>
                        <a:t> </a:t>
                      </a:r>
                      <a:r>
                        <a:rPr lang="en-US" sz="1800" dirty="0" err="1">
                          <a:effectLst/>
                        </a:rPr>
                        <a:t>kemijski</a:t>
                      </a:r>
                      <a:r>
                        <a:rPr lang="en-US" sz="1800" dirty="0">
                          <a:effectLst/>
                        </a:rPr>
                        <a:t> </a:t>
                      </a:r>
                      <a:r>
                        <a:rPr lang="en-US" sz="1800" dirty="0" err="1">
                          <a:effectLst/>
                        </a:rPr>
                        <a:t>ili</a:t>
                      </a:r>
                      <a:r>
                        <a:rPr lang="en-US" sz="1800" dirty="0">
                          <a:effectLst/>
                        </a:rPr>
                        <a:t> </a:t>
                      </a:r>
                      <a:r>
                        <a:rPr lang="en-US" sz="1800" dirty="0" err="1">
                          <a:effectLst/>
                        </a:rPr>
                        <a:t>biološki</a:t>
                      </a:r>
                      <a:r>
                        <a:rPr lang="en-US" sz="1800" dirty="0">
                          <a:effectLst/>
                        </a:rPr>
                        <a:t> </a:t>
                      </a:r>
                      <a:r>
                        <a:rPr lang="en-US" sz="1800" dirty="0" err="1">
                          <a:effectLst/>
                        </a:rPr>
                        <a:t>agensi</a:t>
                      </a:r>
                      <a:r>
                        <a:rPr lang="en-US" sz="1800" dirty="0">
                          <a:effectLst/>
                        </a:rPr>
                        <a:t> </a:t>
                      </a:r>
                      <a:r>
                        <a:rPr lang="en-US" sz="1800" dirty="0" err="1">
                          <a:effectLst/>
                        </a:rPr>
                        <a:t>koje</a:t>
                      </a:r>
                      <a:r>
                        <a:rPr lang="en-US" sz="1800" dirty="0">
                          <a:effectLst/>
                        </a:rPr>
                        <a:t> </a:t>
                      </a:r>
                      <a:r>
                        <a:rPr lang="en-US" sz="1800" dirty="0" err="1">
                          <a:effectLst/>
                        </a:rPr>
                        <a:t>vlada</a:t>
                      </a:r>
                      <a:r>
                        <a:rPr lang="en-US" sz="1800" dirty="0">
                          <a:effectLst/>
                        </a:rPr>
                        <a:t> </a:t>
                      </a:r>
                      <a:r>
                        <a:rPr lang="en-US" sz="1800" dirty="0" err="1">
                          <a:effectLst/>
                        </a:rPr>
                        <a:t>raspršuje</a:t>
                      </a:r>
                      <a:r>
                        <a:rPr lang="en-US" sz="1800" dirty="0">
                          <a:effectLst/>
                        </a:rPr>
                        <a:t> u </a:t>
                      </a:r>
                      <a:r>
                        <a:rPr lang="en-US" sz="1800" dirty="0" err="1">
                          <a:effectLst/>
                        </a:rPr>
                        <a:t>neobjavljene</a:t>
                      </a:r>
                      <a:r>
                        <a:rPr lang="en-US" sz="1800" dirty="0">
                          <a:effectLst/>
                        </a:rPr>
                        <a:t> </a:t>
                      </a:r>
                      <a:r>
                        <a:rPr lang="en-US" sz="1800" dirty="0" err="1">
                          <a:effectLst/>
                        </a:rPr>
                        <a:t>svrhe</a:t>
                      </a:r>
                      <a:r>
                        <a:rPr lang="en-US" sz="18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39104662"/>
                  </a:ext>
                </a:extLst>
              </a:tr>
              <a:tr h="0">
                <a:tc>
                  <a:txBody>
                    <a:bodyPr/>
                    <a:lstStyle/>
                    <a:p>
                      <a:pPr fontAlgn="base"/>
                      <a:r>
                        <a:rPr lang="en-US" sz="1800" b="1" dirty="0">
                          <a:solidFill>
                            <a:schemeClr val="bg2"/>
                          </a:solidFill>
                          <a:effectLst/>
                        </a:rPr>
                        <a:t>COVID-19 </a:t>
                      </a:r>
                      <a:r>
                        <a:rPr lang="en-US" sz="1800" b="1" dirty="0" err="1">
                          <a:solidFill>
                            <a:schemeClr val="bg2"/>
                          </a:solidFill>
                          <a:effectLst/>
                        </a:rPr>
                        <a:t>biološko</a:t>
                      </a:r>
                      <a:r>
                        <a:rPr lang="en-US" sz="1800" b="1" dirty="0">
                          <a:solidFill>
                            <a:schemeClr val="bg2"/>
                          </a:solidFill>
                          <a:effectLst/>
                        </a:rPr>
                        <a:t> </a:t>
                      </a:r>
                      <a:r>
                        <a:rPr lang="en-US" sz="1800" b="1" dirty="0" err="1">
                          <a:solidFill>
                            <a:schemeClr val="bg2"/>
                          </a:solidFill>
                          <a:effectLst/>
                        </a:rPr>
                        <a:t>oružje</a:t>
                      </a:r>
                      <a:endParaRPr lang="en-US" sz="1800" b="1" dirty="0">
                        <a:solidFill>
                          <a:schemeClr val="bg2"/>
                        </a:solidFill>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1800" dirty="0" err="1">
                          <a:effectLst/>
                        </a:rPr>
                        <a:t>Predlaže</a:t>
                      </a:r>
                      <a:r>
                        <a:rPr lang="en-US" sz="1800" dirty="0">
                          <a:effectLst/>
                        </a:rPr>
                        <a:t> da je </a:t>
                      </a:r>
                      <a:r>
                        <a:rPr lang="en-US" sz="1800" dirty="0" err="1">
                          <a:effectLst/>
                        </a:rPr>
                        <a:t>pandemija</a:t>
                      </a:r>
                      <a:r>
                        <a:rPr lang="en-US" sz="1800" dirty="0">
                          <a:effectLst/>
                        </a:rPr>
                        <a:t> COVID-19 </a:t>
                      </a:r>
                      <a:r>
                        <a:rPr lang="en-US" sz="1800" dirty="0" err="1">
                          <a:effectLst/>
                        </a:rPr>
                        <a:t>namjerno</a:t>
                      </a:r>
                      <a:r>
                        <a:rPr lang="en-US" sz="1800" dirty="0">
                          <a:effectLst/>
                        </a:rPr>
                        <a:t> </a:t>
                      </a:r>
                      <a:r>
                        <a:rPr lang="en-US" sz="1800" dirty="0" err="1">
                          <a:effectLst/>
                        </a:rPr>
                        <a:t>projektirana</a:t>
                      </a:r>
                      <a:r>
                        <a:rPr lang="en-US" sz="1800" dirty="0">
                          <a:effectLst/>
                        </a:rPr>
                        <a:t> </a:t>
                      </a:r>
                      <a:r>
                        <a:rPr lang="en-US" sz="1800" dirty="0" err="1">
                          <a:effectLst/>
                        </a:rPr>
                        <a:t>ili</a:t>
                      </a:r>
                      <a:r>
                        <a:rPr lang="en-US" sz="1800" dirty="0">
                          <a:effectLst/>
                        </a:rPr>
                        <a:t> </a:t>
                      </a:r>
                      <a:r>
                        <a:rPr lang="en-US" sz="1800" dirty="0" err="1">
                          <a:effectLst/>
                        </a:rPr>
                        <a:t>puštena</a:t>
                      </a:r>
                      <a:r>
                        <a:rPr lang="en-US" sz="1800" dirty="0">
                          <a:effectLst/>
                        </a:rPr>
                        <a:t> </a:t>
                      </a:r>
                      <a:r>
                        <a:rPr lang="en-US" sz="1800" dirty="0" err="1">
                          <a:effectLst/>
                        </a:rPr>
                        <a:t>kao</a:t>
                      </a:r>
                      <a:r>
                        <a:rPr lang="en-US" sz="1800" dirty="0">
                          <a:effectLst/>
                        </a:rPr>
                        <a:t> </a:t>
                      </a:r>
                      <a:r>
                        <a:rPr lang="en-US" sz="1800" dirty="0" err="1">
                          <a:effectLst/>
                        </a:rPr>
                        <a:t>biološko</a:t>
                      </a:r>
                      <a:r>
                        <a:rPr lang="en-US" sz="1800" dirty="0">
                          <a:effectLst/>
                        </a:rPr>
                        <a:t> </a:t>
                      </a:r>
                      <a:r>
                        <a:rPr lang="en-US" sz="1800" dirty="0" err="1">
                          <a:effectLst/>
                        </a:rPr>
                        <a:t>oružje</a:t>
                      </a:r>
                      <a:r>
                        <a:rPr lang="en-US" sz="1800" dirty="0">
                          <a:effectLst/>
                        </a:rPr>
                        <a:t>, </a:t>
                      </a:r>
                      <a:r>
                        <a:rPr lang="en-US" sz="1800" dirty="0" err="1">
                          <a:effectLst/>
                        </a:rPr>
                        <a:t>umjesto</a:t>
                      </a:r>
                      <a:r>
                        <a:rPr lang="en-US" sz="1800" dirty="0">
                          <a:effectLst/>
                        </a:rPr>
                        <a:t> da je </a:t>
                      </a:r>
                      <a:r>
                        <a:rPr lang="en-US" sz="1800" dirty="0" err="1">
                          <a:effectLst/>
                        </a:rPr>
                        <a:t>nastala</a:t>
                      </a:r>
                      <a:r>
                        <a:rPr lang="en-US" sz="1800" dirty="0">
                          <a:effectLst/>
                        </a:rPr>
                        <a:t> </a:t>
                      </a:r>
                      <a:r>
                        <a:rPr lang="en-US" sz="1800" dirty="0" err="1">
                          <a:effectLst/>
                        </a:rPr>
                        <a:t>prirodnim</a:t>
                      </a:r>
                      <a:r>
                        <a:rPr lang="en-US" sz="1800" dirty="0">
                          <a:effectLst/>
                        </a:rPr>
                        <a:t> </a:t>
                      </a:r>
                      <a:r>
                        <a:rPr lang="en-US" sz="1800" dirty="0" err="1">
                          <a:effectLst/>
                        </a:rPr>
                        <a:t>putem</a:t>
                      </a:r>
                      <a:r>
                        <a:rPr lang="en-US" sz="18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16561158"/>
                  </a:ext>
                </a:extLst>
              </a:tr>
            </a:tbl>
          </a:graphicData>
        </a:graphic>
      </p:graphicFrame>
    </p:spTree>
    <p:extLst>
      <p:ext uri="{BB962C8B-B14F-4D97-AF65-F5344CB8AC3E}">
        <p14:creationId xmlns:p14="http://schemas.microsoft.com/office/powerpoint/2010/main" val="153394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5.</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Lažne vijesti i pseudo mediji</a:t>
            </a:r>
            <a:endParaRPr dirty="0">
              <a:solidFill>
                <a:schemeClr val="tx1"/>
              </a:solidFill>
              <a:latin typeface="+mn-lt"/>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2000" y="3516751"/>
            <a:ext cx="14147486" cy="4524315"/>
          </a:xfrm>
          <a:prstGeom prst="rect">
            <a:avLst/>
          </a:prstGeom>
        </p:spPr>
        <p:txBody>
          <a:bodyPr wrap="square">
            <a:spAutoFit/>
          </a:bodyPr>
          <a:lstStyle/>
          <a:p>
            <a:r>
              <a:rPr lang="en-US" sz="2400" b="1" dirty="0" err="1"/>
              <a:t>Lažne</a:t>
            </a:r>
            <a:r>
              <a:rPr lang="en-US" sz="2400" b="1" dirty="0"/>
              <a:t> </a:t>
            </a:r>
            <a:r>
              <a:rPr lang="en-US" sz="2400" b="1" dirty="0" err="1"/>
              <a:t>vijesti</a:t>
            </a:r>
            <a:r>
              <a:rPr lang="en-US" sz="2400" b="1" dirty="0"/>
              <a:t> </a:t>
            </a:r>
            <a:r>
              <a:rPr lang="en-US" sz="2400" dirty="0" err="1"/>
              <a:t>odnose</a:t>
            </a:r>
            <a:r>
              <a:rPr lang="en-US" sz="2400" dirty="0"/>
              <a:t> se </a:t>
            </a:r>
            <a:r>
              <a:rPr lang="en-US" sz="2400" dirty="0" err="1"/>
              <a:t>na</a:t>
            </a:r>
            <a:r>
              <a:rPr lang="en-US" sz="2400" dirty="0"/>
              <a:t> </a:t>
            </a:r>
            <a:r>
              <a:rPr lang="en-US" sz="2400" dirty="0" err="1"/>
              <a:t>namjerno</a:t>
            </a:r>
            <a:r>
              <a:rPr lang="en-US" sz="2400" dirty="0"/>
              <a:t> </a:t>
            </a:r>
            <a:r>
              <a:rPr lang="en-US" sz="2400" dirty="0" err="1"/>
              <a:t>izmišljene</a:t>
            </a:r>
            <a:r>
              <a:rPr lang="en-US" sz="2400" dirty="0"/>
              <a:t> </a:t>
            </a:r>
            <a:r>
              <a:rPr lang="en-US" sz="2400" dirty="0" err="1"/>
              <a:t>ili</a:t>
            </a:r>
            <a:r>
              <a:rPr lang="en-US" sz="2400" dirty="0"/>
              <a:t> </a:t>
            </a:r>
            <a:r>
              <a:rPr lang="en-US" sz="2400" dirty="0" err="1"/>
              <a:t>pogrešne</a:t>
            </a:r>
            <a:r>
              <a:rPr lang="en-US" sz="2400" dirty="0"/>
              <a:t> </a:t>
            </a:r>
            <a:r>
              <a:rPr lang="en-US" sz="2400" dirty="0" err="1"/>
              <a:t>informacije</a:t>
            </a:r>
            <a:r>
              <a:rPr lang="en-US" sz="2400" dirty="0"/>
              <a:t> </a:t>
            </a:r>
            <a:r>
              <a:rPr lang="en-US" sz="2400" dirty="0" err="1"/>
              <a:t>predstavljene</a:t>
            </a:r>
            <a:r>
              <a:rPr lang="en-US" sz="2400" dirty="0"/>
              <a:t> </a:t>
            </a:r>
            <a:r>
              <a:rPr lang="en-US" sz="2400" dirty="0" err="1"/>
              <a:t>kao</a:t>
            </a:r>
            <a:r>
              <a:rPr lang="en-US" sz="2400" dirty="0"/>
              <a:t> </a:t>
            </a:r>
            <a:r>
              <a:rPr lang="en-US" sz="2400" dirty="0" err="1"/>
              <a:t>legitimne</a:t>
            </a:r>
            <a:r>
              <a:rPr lang="en-US" sz="2400" dirty="0"/>
              <a:t> </a:t>
            </a:r>
            <a:r>
              <a:rPr lang="en-US" sz="2400" dirty="0" err="1"/>
              <a:t>vijesti</a:t>
            </a:r>
            <a:r>
              <a:rPr lang="en-US" sz="2400" dirty="0"/>
              <a:t>. </a:t>
            </a:r>
            <a:r>
              <a:rPr lang="en-US" sz="2400" dirty="0" err="1"/>
              <a:t>Može</a:t>
            </a:r>
            <a:r>
              <a:rPr lang="en-US" sz="2400" dirty="0"/>
              <a:t> </a:t>
            </a:r>
            <a:r>
              <a:rPr lang="en-US" sz="2400" dirty="0" err="1"/>
              <a:t>uključivati</a:t>
            </a:r>
            <a:r>
              <a:rPr lang="en-US" sz="2400" dirty="0"/>
              <a:t> ​​</a:t>
            </a:r>
            <a:r>
              <a:rPr lang="en-US" sz="2400" dirty="0" err="1"/>
              <a:t>lažne</a:t>
            </a:r>
            <a:r>
              <a:rPr lang="en-US" sz="2400" dirty="0"/>
              <a:t> </a:t>
            </a:r>
            <a:r>
              <a:rPr lang="en-US" sz="2400" dirty="0" err="1"/>
              <a:t>priče</a:t>
            </a:r>
            <a:r>
              <a:rPr lang="en-US" sz="2400" dirty="0"/>
              <a:t>, </a:t>
            </a:r>
            <a:r>
              <a:rPr lang="en-US" sz="2400" dirty="0" err="1"/>
              <a:t>manipulirane</a:t>
            </a:r>
            <a:r>
              <a:rPr lang="en-US" sz="2400" dirty="0"/>
              <a:t> </a:t>
            </a:r>
            <a:r>
              <a:rPr lang="en-US" sz="2400" dirty="0" err="1"/>
              <a:t>slike</a:t>
            </a:r>
            <a:r>
              <a:rPr lang="en-US" sz="2400" dirty="0"/>
              <a:t> </a:t>
            </a:r>
            <a:r>
              <a:rPr lang="en-US" sz="2400" dirty="0" err="1"/>
              <a:t>ili</a:t>
            </a:r>
            <a:r>
              <a:rPr lang="en-US" sz="2400" dirty="0"/>
              <a:t> </a:t>
            </a:r>
            <a:r>
              <a:rPr lang="en-US" sz="2400" dirty="0" err="1"/>
              <a:t>videozapise</a:t>
            </a:r>
            <a:r>
              <a:rPr lang="en-US" sz="2400" dirty="0"/>
              <a:t> </a:t>
            </a:r>
            <a:r>
              <a:rPr lang="en-US" sz="2400" dirty="0" err="1"/>
              <a:t>te</a:t>
            </a:r>
            <a:r>
              <a:rPr lang="en-US" sz="2400" dirty="0"/>
              <a:t> </a:t>
            </a:r>
            <a:r>
              <a:rPr lang="en-US" sz="2400" dirty="0" err="1"/>
              <a:t>obmanjujuće</a:t>
            </a:r>
            <a:r>
              <a:rPr lang="en-US" sz="2400" dirty="0"/>
              <a:t> </a:t>
            </a:r>
            <a:r>
              <a:rPr lang="en-US" sz="2400" dirty="0" err="1"/>
              <a:t>naslove</a:t>
            </a:r>
            <a:r>
              <a:rPr lang="en-US" sz="2400" dirty="0"/>
              <a:t> koji se </a:t>
            </a:r>
            <a:r>
              <a:rPr lang="en-US" sz="2400" dirty="0" err="1"/>
              <a:t>šire</a:t>
            </a:r>
            <a:r>
              <a:rPr lang="en-US" sz="2400" dirty="0"/>
              <a:t> </a:t>
            </a:r>
            <a:r>
              <a:rPr lang="en-US" sz="2400" dirty="0" err="1"/>
              <a:t>raznim</a:t>
            </a:r>
            <a:r>
              <a:rPr lang="en-US" sz="2400" dirty="0"/>
              <a:t> </a:t>
            </a:r>
            <a:r>
              <a:rPr lang="en-US" sz="2400" dirty="0" err="1"/>
              <a:t>kanalima</a:t>
            </a:r>
            <a:r>
              <a:rPr lang="en-US" sz="2400" dirty="0"/>
              <a:t>, </a:t>
            </a:r>
            <a:r>
              <a:rPr lang="en-US" sz="2400" dirty="0" err="1"/>
              <a:t>uključujući</a:t>
            </a:r>
            <a:r>
              <a:rPr lang="en-US" sz="2400" dirty="0"/>
              <a:t> </a:t>
            </a:r>
            <a:r>
              <a:rPr lang="en-US" sz="2400" dirty="0" err="1"/>
              <a:t>društvene</a:t>
            </a:r>
            <a:r>
              <a:rPr lang="en-US" sz="2400" dirty="0"/>
              <a:t> </a:t>
            </a:r>
            <a:r>
              <a:rPr lang="en-US" sz="2400" dirty="0" err="1"/>
              <a:t>medije</a:t>
            </a:r>
            <a:r>
              <a:rPr lang="en-US" sz="2400" dirty="0"/>
              <a:t>, web </a:t>
            </a:r>
            <a:r>
              <a:rPr lang="en-US" sz="2400" dirty="0" err="1"/>
              <a:t>stranice</a:t>
            </a:r>
            <a:r>
              <a:rPr lang="en-US" sz="2400" dirty="0"/>
              <a:t> </a:t>
            </a:r>
            <a:r>
              <a:rPr lang="en-US" sz="2400" dirty="0" err="1"/>
              <a:t>i</a:t>
            </a:r>
            <a:r>
              <a:rPr lang="en-US" sz="2400" dirty="0"/>
              <a:t> </a:t>
            </a:r>
            <a:r>
              <a:rPr lang="en-US" sz="2400" dirty="0" err="1"/>
              <a:t>tradicionalne</a:t>
            </a:r>
            <a:r>
              <a:rPr lang="en-US" sz="2400" dirty="0"/>
              <a:t> </a:t>
            </a:r>
            <a:r>
              <a:rPr lang="en-US" sz="2400" dirty="0" err="1"/>
              <a:t>medije</a:t>
            </a:r>
            <a:r>
              <a:rPr lang="en-US" sz="2400" dirty="0"/>
              <a:t>. </a:t>
            </a:r>
            <a:r>
              <a:rPr lang="en-US" sz="2400" dirty="0" err="1"/>
              <a:t>Lažne</a:t>
            </a:r>
            <a:r>
              <a:rPr lang="en-US" sz="2400" dirty="0"/>
              <a:t> </a:t>
            </a:r>
            <a:r>
              <a:rPr lang="en-US" sz="2400" dirty="0" err="1"/>
              <a:t>vijesti</a:t>
            </a:r>
            <a:r>
              <a:rPr lang="en-US" sz="2400" dirty="0"/>
              <a:t> </a:t>
            </a:r>
            <a:r>
              <a:rPr lang="en-US" sz="2400" dirty="0" err="1"/>
              <a:t>često</a:t>
            </a:r>
            <a:r>
              <a:rPr lang="en-US" sz="2400" dirty="0"/>
              <a:t> </a:t>
            </a:r>
            <a:r>
              <a:rPr lang="en-US" sz="2400" dirty="0" err="1"/>
              <a:t>imaju</a:t>
            </a:r>
            <a:r>
              <a:rPr lang="en-US" sz="2400" dirty="0"/>
              <a:t> za </a:t>
            </a:r>
            <a:r>
              <a:rPr lang="en-US" sz="2400" dirty="0" err="1"/>
              <a:t>cilj</a:t>
            </a:r>
            <a:r>
              <a:rPr lang="en-US" sz="2400" dirty="0"/>
              <a:t> </a:t>
            </a:r>
            <a:r>
              <a:rPr lang="en-US" sz="2400" dirty="0" err="1"/>
              <a:t>prevariti</a:t>
            </a:r>
            <a:r>
              <a:rPr lang="en-US" sz="2400" dirty="0"/>
              <a:t> </a:t>
            </a:r>
            <a:r>
              <a:rPr lang="en-US" sz="2400" dirty="0" err="1"/>
              <a:t>ili</a:t>
            </a:r>
            <a:r>
              <a:rPr lang="en-US" sz="2400" dirty="0"/>
              <a:t> </a:t>
            </a:r>
            <a:r>
              <a:rPr lang="en-US" sz="2400" dirty="0" err="1"/>
              <a:t>manipulirati</a:t>
            </a:r>
            <a:r>
              <a:rPr lang="en-US" sz="2400" dirty="0"/>
              <a:t> </a:t>
            </a:r>
            <a:r>
              <a:rPr lang="en-US" sz="2400" dirty="0" err="1"/>
              <a:t>čitateljima</a:t>
            </a:r>
            <a:r>
              <a:rPr lang="en-US" sz="2400" dirty="0"/>
              <a:t>, </a:t>
            </a:r>
            <a:r>
              <a:rPr lang="en-US" sz="2400" dirty="0" err="1"/>
              <a:t>izazvati</a:t>
            </a:r>
            <a:r>
              <a:rPr lang="en-US" sz="2400" dirty="0"/>
              <a:t> </a:t>
            </a:r>
            <a:r>
              <a:rPr lang="en-US" sz="2400" dirty="0" err="1"/>
              <a:t>emocionalne</a:t>
            </a:r>
            <a:r>
              <a:rPr lang="en-US" sz="2400" dirty="0"/>
              <a:t> </a:t>
            </a:r>
            <a:r>
              <a:rPr lang="en-US" sz="2400" dirty="0" err="1"/>
              <a:t>reakcije</a:t>
            </a:r>
            <a:r>
              <a:rPr lang="en-US" sz="2400" dirty="0"/>
              <a:t> </a:t>
            </a:r>
            <a:r>
              <a:rPr lang="en-US" sz="2400" dirty="0" err="1"/>
              <a:t>ili</a:t>
            </a:r>
            <a:r>
              <a:rPr lang="en-US" sz="2400" dirty="0"/>
              <a:t> </a:t>
            </a:r>
            <a:r>
              <a:rPr lang="en-US" sz="2400" dirty="0" err="1"/>
              <a:t>unaprijediti</a:t>
            </a:r>
            <a:r>
              <a:rPr lang="en-US" sz="2400" dirty="0"/>
              <a:t> </a:t>
            </a:r>
            <a:r>
              <a:rPr lang="en-US" sz="2400" dirty="0" err="1"/>
              <a:t>određene</a:t>
            </a:r>
            <a:r>
              <a:rPr lang="en-US" sz="2400" dirty="0"/>
              <a:t> </a:t>
            </a:r>
            <a:r>
              <a:rPr lang="en-US" sz="2400" dirty="0" err="1"/>
              <a:t>ciljeve</a:t>
            </a:r>
            <a:r>
              <a:rPr lang="en-US" sz="2400" dirty="0"/>
              <a:t>. </a:t>
            </a:r>
            <a:r>
              <a:rPr lang="en-US" sz="2400" dirty="0" err="1"/>
              <a:t>Važno</a:t>
            </a:r>
            <a:r>
              <a:rPr lang="en-US" sz="2400" dirty="0"/>
              <a:t> je </a:t>
            </a:r>
            <a:r>
              <a:rPr lang="en-US" sz="2400" dirty="0" err="1"/>
              <a:t>kritički</a:t>
            </a:r>
            <a:r>
              <a:rPr lang="en-US" sz="2400" dirty="0"/>
              <a:t> </a:t>
            </a:r>
            <a:r>
              <a:rPr lang="en-US" sz="2400" dirty="0" err="1"/>
              <a:t>procijeniti</a:t>
            </a:r>
            <a:r>
              <a:rPr lang="en-US" sz="2400" dirty="0"/>
              <a:t> </a:t>
            </a:r>
            <a:r>
              <a:rPr lang="en-US" sz="2400" dirty="0" err="1"/>
              <a:t>izvore</a:t>
            </a:r>
            <a:r>
              <a:rPr lang="en-US" sz="2400" dirty="0"/>
              <a:t> </a:t>
            </a:r>
            <a:r>
              <a:rPr lang="en-US" sz="2400" dirty="0" err="1"/>
              <a:t>i</a:t>
            </a:r>
            <a:r>
              <a:rPr lang="en-US" sz="2400" dirty="0"/>
              <a:t> </a:t>
            </a:r>
            <a:r>
              <a:rPr lang="en-US" sz="2400" dirty="0" err="1"/>
              <a:t>provjeriti</a:t>
            </a:r>
            <a:r>
              <a:rPr lang="en-US" sz="2400" dirty="0"/>
              <a:t> </a:t>
            </a:r>
            <a:r>
              <a:rPr lang="en-US" sz="2400" dirty="0" err="1"/>
              <a:t>informacije</a:t>
            </a:r>
            <a:r>
              <a:rPr lang="en-US" sz="2400" dirty="0"/>
              <a:t> </a:t>
            </a:r>
            <a:r>
              <a:rPr lang="en-US" sz="2400" dirty="0" err="1"/>
              <a:t>kako</a:t>
            </a:r>
            <a:r>
              <a:rPr lang="en-US" sz="2400" dirty="0"/>
              <a:t> </a:t>
            </a:r>
            <a:r>
              <a:rPr lang="en-US" sz="2400" dirty="0" err="1"/>
              <a:t>biste</a:t>
            </a:r>
            <a:r>
              <a:rPr lang="en-US" sz="2400" dirty="0"/>
              <a:t> </a:t>
            </a:r>
            <a:r>
              <a:rPr lang="en-US" sz="2400" dirty="0" err="1"/>
              <a:t>izbjegli</a:t>
            </a:r>
            <a:r>
              <a:rPr lang="en-US" sz="2400" dirty="0"/>
              <a:t> </a:t>
            </a:r>
            <a:r>
              <a:rPr lang="en-US" sz="2400" dirty="0" err="1"/>
              <a:t>nasjedanje</a:t>
            </a:r>
            <a:r>
              <a:rPr lang="en-US" sz="2400" dirty="0"/>
              <a:t> </a:t>
            </a:r>
            <a:r>
              <a:rPr lang="en-US" sz="2400" dirty="0" err="1"/>
              <a:t>na</a:t>
            </a:r>
            <a:r>
              <a:rPr lang="en-US" sz="2400" dirty="0"/>
              <a:t> </a:t>
            </a:r>
            <a:r>
              <a:rPr lang="en-US" sz="2400" dirty="0" err="1"/>
              <a:t>lažne</a:t>
            </a:r>
            <a:r>
              <a:rPr lang="en-US" sz="2400" dirty="0"/>
              <a:t> </a:t>
            </a:r>
            <a:r>
              <a:rPr lang="en-US" sz="2400" dirty="0" err="1"/>
              <a:t>vijesti</a:t>
            </a:r>
            <a:r>
              <a:rPr lang="en-US" sz="2400" dirty="0"/>
              <a:t> </a:t>
            </a:r>
            <a:r>
              <a:rPr lang="en-US" sz="2400" dirty="0" err="1"/>
              <a:t>i</a:t>
            </a:r>
            <a:r>
              <a:rPr lang="en-US" sz="2400" dirty="0"/>
              <a:t> </a:t>
            </a:r>
            <a:r>
              <a:rPr lang="en-US" sz="2400" dirty="0" err="1"/>
              <a:t>promicali</a:t>
            </a:r>
            <a:r>
              <a:rPr lang="en-US" sz="2400" dirty="0"/>
              <a:t> </a:t>
            </a:r>
            <a:r>
              <a:rPr lang="en-US" sz="2400" dirty="0" err="1"/>
              <a:t>širenje</a:t>
            </a:r>
            <a:r>
              <a:rPr lang="en-US" sz="2400" dirty="0"/>
              <a:t> </a:t>
            </a:r>
            <a:r>
              <a:rPr lang="en-US" sz="2400" dirty="0" err="1"/>
              <a:t>točnih</a:t>
            </a:r>
            <a:r>
              <a:rPr lang="en-US" sz="2400" dirty="0"/>
              <a:t> </a:t>
            </a:r>
            <a:r>
              <a:rPr lang="en-US" sz="2400" dirty="0" err="1"/>
              <a:t>i</a:t>
            </a:r>
            <a:r>
              <a:rPr lang="en-US" sz="2400" dirty="0"/>
              <a:t> </a:t>
            </a:r>
            <a:r>
              <a:rPr lang="en-US" sz="2400" dirty="0" err="1"/>
              <a:t>pouzdanih</a:t>
            </a:r>
            <a:r>
              <a:rPr lang="en-US" sz="2400" dirty="0"/>
              <a:t> </a:t>
            </a:r>
            <a:r>
              <a:rPr lang="en-US" sz="2400" dirty="0" err="1"/>
              <a:t>informacija</a:t>
            </a:r>
            <a:r>
              <a:rPr lang="en-US" sz="2400" dirty="0"/>
              <a:t>.</a:t>
            </a:r>
          </a:p>
          <a:p>
            <a:endParaRPr lang="en-US" sz="2400" dirty="0"/>
          </a:p>
          <a:p>
            <a:r>
              <a:rPr lang="en-US" sz="2400" b="1" dirty="0" err="1"/>
              <a:t>Pseudomediji</a:t>
            </a:r>
            <a:r>
              <a:rPr lang="en-US" sz="2400" b="1" dirty="0"/>
              <a:t> </a:t>
            </a:r>
            <a:r>
              <a:rPr lang="en-US" sz="2400" dirty="0" err="1"/>
              <a:t>su</a:t>
            </a:r>
            <a:r>
              <a:rPr lang="en-US" sz="2400" dirty="0"/>
              <a:t> </a:t>
            </a:r>
            <a:r>
              <a:rPr lang="en-US" sz="2400" dirty="0" err="1"/>
              <a:t>medijske</a:t>
            </a:r>
            <a:r>
              <a:rPr lang="en-US" sz="2400" dirty="0"/>
              <a:t> </a:t>
            </a:r>
            <a:r>
              <a:rPr lang="en-US" sz="2400" dirty="0" err="1"/>
              <a:t>kuće</a:t>
            </a:r>
            <a:r>
              <a:rPr lang="en-US" sz="2400" dirty="0"/>
              <a:t> </a:t>
            </a:r>
            <a:r>
              <a:rPr lang="en-US" sz="2400" dirty="0" err="1"/>
              <a:t>ili</a:t>
            </a:r>
            <a:r>
              <a:rPr lang="en-US" sz="2400" dirty="0"/>
              <a:t> </a:t>
            </a:r>
            <a:r>
              <a:rPr lang="en-US" sz="2400" dirty="0" err="1"/>
              <a:t>platforme</a:t>
            </a:r>
            <a:r>
              <a:rPr lang="en-US" sz="2400" dirty="0"/>
              <a:t> </a:t>
            </a:r>
            <a:r>
              <a:rPr lang="en-US" sz="2400" dirty="0" err="1"/>
              <a:t>koje</a:t>
            </a:r>
            <a:r>
              <a:rPr lang="en-US" sz="2400" dirty="0"/>
              <a:t> se </a:t>
            </a:r>
            <a:r>
              <a:rPr lang="en-US" sz="2400" dirty="0" err="1"/>
              <a:t>bave</a:t>
            </a:r>
            <a:r>
              <a:rPr lang="en-US" sz="2400" dirty="0"/>
              <a:t> </a:t>
            </a:r>
            <a:r>
              <a:rPr lang="en-US" sz="2400" dirty="0" err="1"/>
              <a:t>prijevarnim</a:t>
            </a:r>
            <a:r>
              <a:rPr lang="en-US" sz="2400" dirty="0"/>
              <a:t> </a:t>
            </a:r>
            <a:r>
              <a:rPr lang="en-US" sz="2400" dirty="0" err="1"/>
              <a:t>ili</a:t>
            </a:r>
            <a:r>
              <a:rPr lang="en-US" sz="2400" dirty="0"/>
              <a:t> </a:t>
            </a:r>
            <a:r>
              <a:rPr lang="en-US" sz="2400" dirty="0" err="1"/>
              <a:t>obmanjujućim</a:t>
            </a:r>
            <a:r>
              <a:rPr lang="en-US" sz="2400" dirty="0"/>
              <a:t> </a:t>
            </a:r>
            <a:r>
              <a:rPr lang="en-US" sz="2400" dirty="0" err="1"/>
              <a:t>postupcima</a:t>
            </a:r>
            <a:r>
              <a:rPr lang="en-US" sz="2400" dirty="0"/>
              <a:t>, </a:t>
            </a:r>
            <a:r>
              <a:rPr lang="en-US" sz="2400" dirty="0" err="1"/>
              <a:t>predstavljajući</a:t>
            </a:r>
            <a:r>
              <a:rPr lang="en-US" sz="2400" dirty="0"/>
              <a:t> se </a:t>
            </a:r>
            <a:r>
              <a:rPr lang="en-US" sz="2400" dirty="0" err="1"/>
              <a:t>kao</a:t>
            </a:r>
            <a:r>
              <a:rPr lang="en-US" sz="2400" dirty="0"/>
              <a:t> </a:t>
            </a:r>
            <a:r>
              <a:rPr lang="en-US" sz="2400" dirty="0" err="1"/>
              <a:t>legitimni</a:t>
            </a:r>
            <a:r>
              <a:rPr lang="en-US" sz="2400" dirty="0"/>
              <a:t> </a:t>
            </a:r>
            <a:r>
              <a:rPr lang="en-US" sz="2400" dirty="0" err="1"/>
              <a:t>izvori</a:t>
            </a:r>
            <a:r>
              <a:rPr lang="en-US" sz="2400" dirty="0"/>
              <a:t> </a:t>
            </a:r>
            <a:r>
              <a:rPr lang="en-US" sz="2400" dirty="0" err="1"/>
              <a:t>vijesti</a:t>
            </a:r>
            <a:r>
              <a:rPr lang="en-US" sz="2400" dirty="0"/>
              <a:t> </a:t>
            </a:r>
            <a:r>
              <a:rPr lang="en-US" sz="2400" dirty="0" err="1"/>
              <a:t>ili</a:t>
            </a:r>
            <a:r>
              <a:rPr lang="en-US" sz="2400" dirty="0"/>
              <a:t> </a:t>
            </a:r>
            <a:r>
              <a:rPr lang="en-US" sz="2400" dirty="0" err="1"/>
              <a:t>informacija</a:t>
            </a:r>
            <a:r>
              <a:rPr lang="en-US" sz="2400" dirty="0"/>
              <a:t>, a </a:t>
            </a:r>
            <a:r>
              <a:rPr lang="en-US" sz="2400" dirty="0" err="1"/>
              <a:t>pritom</a:t>
            </a:r>
            <a:r>
              <a:rPr lang="en-US" sz="2400" dirty="0"/>
              <a:t> </a:t>
            </a:r>
            <a:r>
              <a:rPr lang="en-US" sz="2400" dirty="0" err="1"/>
              <a:t>nemaju</a:t>
            </a:r>
            <a:r>
              <a:rPr lang="en-US" sz="2400" dirty="0"/>
              <a:t> </a:t>
            </a:r>
            <a:r>
              <a:rPr lang="en-US" sz="2400" dirty="0" err="1"/>
              <a:t>novinarski</a:t>
            </a:r>
            <a:r>
              <a:rPr lang="en-US" sz="2400" dirty="0"/>
              <a:t> </a:t>
            </a:r>
            <a:r>
              <a:rPr lang="en-US" sz="2400" dirty="0" err="1"/>
              <a:t>integritet</a:t>
            </a:r>
            <a:r>
              <a:rPr lang="en-US" sz="2400" dirty="0"/>
              <a:t> </a:t>
            </a:r>
            <a:r>
              <a:rPr lang="en-US" sz="2400" dirty="0" err="1"/>
              <a:t>ili</a:t>
            </a:r>
            <a:r>
              <a:rPr lang="en-US" sz="2400" dirty="0"/>
              <a:t> </a:t>
            </a:r>
            <a:r>
              <a:rPr lang="en-US" sz="2400" dirty="0" err="1"/>
              <a:t>pridržavaju</a:t>
            </a:r>
            <a:r>
              <a:rPr lang="en-US" sz="2400" dirty="0"/>
              <a:t> se </a:t>
            </a:r>
            <a:r>
              <a:rPr lang="en-US" sz="2400" dirty="0" err="1"/>
              <a:t>etičkih</a:t>
            </a:r>
            <a:r>
              <a:rPr lang="en-US" sz="2400" dirty="0"/>
              <a:t> </a:t>
            </a:r>
            <a:r>
              <a:rPr lang="en-US" sz="2400" dirty="0" err="1"/>
              <a:t>standarda</a:t>
            </a:r>
            <a:r>
              <a:rPr lang="en-US" sz="2400" dirty="0"/>
              <a:t>. Pseudo </a:t>
            </a:r>
            <a:r>
              <a:rPr lang="en-US" sz="2400" dirty="0" err="1"/>
              <a:t>mediji</a:t>
            </a:r>
            <a:r>
              <a:rPr lang="en-US" sz="2400" dirty="0"/>
              <a:t> </a:t>
            </a:r>
            <a:r>
              <a:rPr lang="en-US" sz="2400" dirty="0" err="1"/>
              <a:t>mogu</a:t>
            </a:r>
            <a:r>
              <a:rPr lang="en-US" sz="2400" dirty="0"/>
              <a:t> </a:t>
            </a:r>
            <a:r>
              <a:rPr lang="en-US" sz="2400" dirty="0" err="1"/>
              <a:t>namjerno</a:t>
            </a:r>
            <a:r>
              <a:rPr lang="en-US" sz="2400" dirty="0"/>
              <a:t> </a:t>
            </a:r>
            <a:r>
              <a:rPr lang="en-US" sz="2400" dirty="0" err="1"/>
              <a:t>širiti</a:t>
            </a:r>
            <a:r>
              <a:rPr lang="en-US" sz="2400" dirty="0"/>
              <a:t> </a:t>
            </a:r>
            <a:r>
              <a:rPr lang="en-US" sz="2400" dirty="0" err="1"/>
              <a:t>lažne</a:t>
            </a:r>
            <a:r>
              <a:rPr lang="en-US" sz="2400" dirty="0"/>
              <a:t> </a:t>
            </a:r>
            <a:r>
              <a:rPr lang="en-US" sz="2400" dirty="0" err="1"/>
              <a:t>ili</a:t>
            </a:r>
            <a:r>
              <a:rPr lang="en-US" sz="2400" dirty="0"/>
              <a:t> </a:t>
            </a:r>
            <a:r>
              <a:rPr lang="en-US" sz="2400" dirty="0" err="1"/>
              <a:t>pristrane</a:t>
            </a:r>
            <a:r>
              <a:rPr lang="en-US" sz="2400" dirty="0"/>
              <a:t> </a:t>
            </a:r>
            <a:r>
              <a:rPr lang="en-US" sz="2400" dirty="0" err="1"/>
              <a:t>informacije</a:t>
            </a:r>
            <a:r>
              <a:rPr lang="en-US" sz="2400" dirty="0"/>
              <a:t>, </a:t>
            </a:r>
            <a:r>
              <a:rPr lang="en-US" sz="2400" dirty="0" err="1"/>
              <a:t>manipulirati</a:t>
            </a:r>
            <a:r>
              <a:rPr lang="en-US" sz="2400" dirty="0"/>
              <a:t> </a:t>
            </a:r>
            <a:r>
              <a:rPr lang="en-US" sz="2400" dirty="0" err="1"/>
              <a:t>činjenicama</a:t>
            </a:r>
            <a:r>
              <a:rPr lang="en-US" sz="2400" dirty="0"/>
              <a:t> </a:t>
            </a:r>
            <a:r>
              <a:rPr lang="en-US" sz="2400" dirty="0" err="1"/>
              <a:t>ili</a:t>
            </a:r>
            <a:r>
              <a:rPr lang="en-US" sz="2400" dirty="0"/>
              <a:t> se </a:t>
            </a:r>
            <a:r>
              <a:rPr lang="en-US" sz="2400" dirty="0" err="1"/>
              <a:t>baviti</a:t>
            </a:r>
            <a:r>
              <a:rPr lang="en-US" sz="2400" dirty="0"/>
              <a:t> </a:t>
            </a:r>
            <a:r>
              <a:rPr lang="en-US" sz="2400" dirty="0" err="1"/>
              <a:t>senzacionalizmom</a:t>
            </a:r>
            <a:r>
              <a:rPr lang="en-US" sz="2400" dirty="0"/>
              <a:t> </a:t>
            </a:r>
            <a:r>
              <a:rPr lang="en-US" sz="2400" dirty="0" err="1"/>
              <a:t>kako</a:t>
            </a:r>
            <a:r>
              <a:rPr lang="en-US" sz="2400" dirty="0"/>
              <a:t> bi </a:t>
            </a:r>
            <a:r>
              <a:rPr lang="en-US" sz="2400" dirty="0" err="1"/>
              <a:t>privukli</a:t>
            </a:r>
            <a:r>
              <a:rPr lang="en-US" sz="2400" dirty="0"/>
              <a:t> </a:t>
            </a:r>
            <a:r>
              <a:rPr lang="en-US" sz="2400" dirty="0" err="1"/>
              <a:t>pozornost</a:t>
            </a:r>
            <a:r>
              <a:rPr lang="en-US" sz="2400" dirty="0"/>
              <a:t> </a:t>
            </a:r>
            <a:r>
              <a:rPr lang="en-US" sz="2400" dirty="0" err="1"/>
              <a:t>ili</a:t>
            </a:r>
            <a:r>
              <a:rPr lang="en-US" sz="2400" dirty="0"/>
              <a:t> </a:t>
            </a:r>
            <a:r>
              <a:rPr lang="en-US" sz="2400" dirty="0" err="1"/>
              <a:t>promovirali</a:t>
            </a:r>
            <a:r>
              <a:rPr lang="en-US" sz="2400" dirty="0"/>
              <a:t> </a:t>
            </a:r>
            <a:r>
              <a:rPr lang="en-US" sz="2400" dirty="0" err="1"/>
              <a:t>određene</a:t>
            </a:r>
            <a:r>
              <a:rPr lang="en-US" sz="2400" dirty="0"/>
              <a:t> </a:t>
            </a:r>
            <a:r>
              <a:rPr lang="en-US" sz="2400" dirty="0" err="1"/>
              <a:t>priče</a:t>
            </a:r>
            <a:r>
              <a:rPr lang="en-US" sz="2400" dirty="0"/>
              <a:t>.</a:t>
            </a:r>
          </a:p>
        </p:txBody>
      </p:sp>
    </p:spTree>
    <p:extLst>
      <p:ext uri="{BB962C8B-B14F-4D97-AF65-F5344CB8AC3E}">
        <p14:creationId xmlns:p14="http://schemas.microsoft.com/office/powerpoint/2010/main" val="2286137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1.6</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Motivi</a:t>
            </a:r>
            <a:r>
              <a:rPr lang="es-ES" sz="4800" b="1" dirty="0">
                <a:solidFill>
                  <a:schemeClr val="tx1"/>
                </a:solidFill>
                <a:latin typeface="+mn-lt"/>
                <a:ea typeface="Helvetica Neue"/>
                <a:cs typeface="Helvetica Neue"/>
                <a:sym typeface="Helvetica Neue"/>
              </a:rPr>
              <a:t> iza </a:t>
            </a:r>
            <a:r>
              <a:rPr lang="es-ES" sz="4800" b="1" dirty="0" err="1">
                <a:solidFill>
                  <a:schemeClr val="tx1"/>
                </a:solidFill>
                <a:latin typeface="+mn-lt"/>
                <a:ea typeface="Helvetica Neue"/>
                <a:cs typeface="Helvetica Neue"/>
                <a:sym typeface="Helvetica Neue"/>
              </a:rPr>
              <a:t>dezinformacija</a:t>
            </a:r>
            <a:endParaRPr dirty="0">
              <a:solidFill>
                <a:schemeClr val="tx1"/>
              </a:solidFill>
              <a:latin typeface="+mn-lt"/>
            </a:endParaRPr>
          </a:p>
        </p:txBody>
      </p:sp>
      <p:sp>
        <p:nvSpPr>
          <p:cNvPr id="120" name="Google Shape;120;p6"/>
          <p:cNvSpPr txBox="1"/>
          <p:nvPr/>
        </p:nvSpPr>
        <p:spPr>
          <a:xfrm>
            <a:off x="1332000" y="3423889"/>
            <a:ext cx="15153326" cy="5632271"/>
          </a:xfrm>
          <a:prstGeom prst="rect">
            <a:avLst/>
          </a:prstGeom>
          <a:noFill/>
          <a:ln>
            <a:noFill/>
          </a:ln>
        </p:spPr>
        <p:txBody>
          <a:bodyPr spcFirstLastPara="1" wrap="square" lIns="91425" tIns="45700" rIns="91425" bIns="45700" anchor="t" anchorCtr="0">
            <a:spAutoFit/>
          </a:bodyPr>
          <a:lstStyle/>
          <a:p>
            <a:r>
              <a:rPr lang="en-US" sz="1800" b="1" dirty="0" err="1"/>
              <a:t>Politička</a:t>
            </a:r>
            <a:r>
              <a:rPr lang="en-US" sz="1800" b="1" dirty="0"/>
              <a:t> </a:t>
            </a:r>
            <a:r>
              <a:rPr lang="en-US" sz="1800" b="1" dirty="0" err="1"/>
              <a:t>manipulacija</a:t>
            </a:r>
            <a:r>
              <a:rPr lang="en-US" sz="1800" b="1" dirty="0"/>
              <a:t>: </a:t>
            </a:r>
            <a:r>
              <a:rPr lang="en-US" sz="1800" dirty="0" err="1"/>
              <a:t>Dezinformacije</a:t>
            </a:r>
            <a:r>
              <a:rPr lang="en-US" sz="1800" dirty="0"/>
              <a:t> se </a:t>
            </a:r>
            <a:r>
              <a:rPr lang="en-US" sz="1800" dirty="0" err="1"/>
              <a:t>mogu</a:t>
            </a:r>
            <a:r>
              <a:rPr lang="en-US" sz="1800" dirty="0"/>
              <a:t> </a:t>
            </a:r>
            <a:r>
              <a:rPr lang="en-US" sz="1800" dirty="0" err="1"/>
              <a:t>koristiti</a:t>
            </a:r>
            <a:r>
              <a:rPr lang="en-US" sz="1800" dirty="0"/>
              <a:t> za </a:t>
            </a:r>
            <a:r>
              <a:rPr lang="en-US" sz="1800" dirty="0" err="1"/>
              <a:t>manipulaciju</a:t>
            </a:r>
            <a:r>
              <a:rPr lang="en-US" sz="1800" dirty="0"/>
              <a:t> </a:t>
            </a:r>
            <a:r>
              <a:rPr lang="en-US" sz="1800" dirty="0" err="1"/>
              <a:t>javnim</a:t>
            </a:r>
            <a:r>
              <a:rPr lang="en-US" sz="1800" dirty="0"/>
              <a:t> </a:t>
            </a:r>
            <a:r>
              <a:rPr lang="en-US" sz="1800" dirty="0" err="1"/>
              <a:t>mnijenjem</a:t>
            </a:r>
            <a:r>
              <a:rPr lang="en-US" sz="1800" dirty="0"/>
              <a:t>, </a:t>
            </a:r>
            <a:r>
              <a:rPr lang="en-US" sz="1800" dirty="0" err="1"/>
              <a:t>utjecaj</a:t>
            </a:r>
            <a:r>
              <a:rPr lang="en-US" sz="1800" dirty="0"/>
              <a:t> </a:t>
            </a:r>
            <a:r>
              <a:rPr lang="en-US" sz="1800" dirty="0" err="1"/>
              <a:t>na</a:t>
            </a:r>
            <a:r>
              <a:rPr lang="en-US" sz="1800" dirty="0"/>
              <a:t> </a:t>
            </a:r>
            <a:r>
              <a:rPr lang="en-US" sz="1800" dirty="0" err="1"/>
              <a:t>izbore</a:t>
            </a:r>
            <a:r>
              <a:rPr lang="en-US" sz="1800" dirty="0"/>
              <a:t> </a:t>
            </a:r>
            <a:r>
              <a:rPr lang="en-US" sz="1800" dirty="0" err="1"/>
              <a:t>ili</a:t>
            </a:r>
            <a:r>
              <a:rPr lang="en-US" sz="1800" dirty="0"/>
              <a:t> </a:t>
            </a:r>
            <a:r>
              <a:rPr lang="en-US" sz="1800" dirty="0" err="1"/>
              <a:t>oblikovanje</a:t>
            </a:r>
            <a:r>
              <a:rPr lang="en-US" sz="1800" dirty="0"/>
              <a:t> </a:t>
            </a:r>
            <a:r>
              <a:rPr lang="en-US" sz="1800" dirty="0" err="1"/>
              <a:t>političkih</a:t>
            </a:r>
            <a:r>
              <a:rPr lang="en-US" sz="1800" dirty="0"/>
              <a:t> </a:t>
            </a:r>
            <a:r>
              <a:rPr lang="en-US" sz="1800" dirty="0" err="1"/>
              <a:t>narativa</a:t>
            </a:r>
            <a:r>
              <a:rPr lang="en-US" sz="1800" dirty="0"/>
              <a:t> u </a:t>
            </a:r>
            <a:r>
              <a:rPr lang="en-US" sz="1800" dirty="0" err="1"/>
              <a:t>korist</a:t>
            </a:r>
            <a:r>
              <a:rPr lang="en-US" sz="1800" dirty="0"/>
              <a:t> </a:t>
            </a:r>
            <a:r>
              <a:rPr lang="en-US" sz="1800" dirty="0" err="1"/>
              <a:t>određenog</a:t>
            </a:r>
            <a:r>
              <a:rPr lang="en-US" sz="1800" dirty="0"/>
              <a:t> </a:t>
            </a:r>
            <a:r>
              <a:rPr lang="en-US" sz="1800" dirty="0" err="1"/>
              <a:t>kandidata</a:t>
            </a:r>
            <a:r>
              <a:rPr lang="en-US" sz="1800" dirty="0"/>
              <a:t>, </a:t>
            </a:r>
            <a:r>
              <a:rPr lang="en-US" sz="1800" dirty="0" err="1"/>
              <a:t>stranke</a:t>
            </a:r>
            <a:r>
              <a:rPr lang="en-US" sz="1800" dirty="0"/>
              <a:t> </a:t>
            </a:r>
            <a:r>
              <a:rPr lang="en-US" sz="1800" dirty="0" err="1"/>
              <a:t>ili</a:t>
            </a:r>
            <a:r>
              <a:rPr lang="en-US" sz="1800" dirty="0"/>
              <a:t> </a:t>
            </a:r>
            <a:r>
              <a:rPr lang="en-US" sz="1800" dirty="0" err="1"/>
              <a:t>ideologije</a:t>
            </a:r>
            <a:r>
              <a:rPr lang="en-US" sz="1800" dirty="0"/>
              <a:t>. </a:t>
            </a:r>
            <a:r>
              <a:rPr lang="en-US" sz="1800" dirty="0" err="1"/>
              <a:t>Njegov</a:t>
            </a:r>
            <a:r>
              <a:rPr lang="en-US" sz="1800" dirty="0"/>
              <a:t> </a:t>
            </a:r>
            <a:r>
              <a:rPr lang="en-US" sz="1800" dirty="0" err="1"/>
              <a:t>cilj</a:t>
            </a:r>
            <a:r>
              <a:rPr lang="en-US" sz="1800" dirty="0"/>
              <a:t> je </a:t>
            </a:r>
            <a:r>
              <a:rPr lang="en-US" sz="1800" dirty="0" err="1"/>
              <a:t>sijanje</a:t>
            </a:r>
            <a:r>
              <a:rPr lang="en-US" sz="1800" dirty="0"/>
              <a:t> </a:t>
            </a:r>
            <a:r>
              <a:rPr lang="en-US" sz="1800" dirty="0" err="1"/>
              <a:t>razdora</a:t>
            </a:r>
            <a:r>
              <a:rPr lang="en-US" sz="1800" dirty="0"/>
              <a:t>, </a:t>
            </a:r>
            <a:r>
              <a:rPr lang="en-US" sz="1800" dirty="0" err="1"/>
              <a:t>potkopavanje</a:t>
            </a:r>
            <a:r>
              <a:rPr lang="en-US" sz="1800" dirty="0"/>
              <a:t> </a:t>
            </a:r>
            <a:r>
              <a:rPr lang="en-US" sz="1800" dirty="0" err="1"/>
              <a:t>povjerenja</a:t>
            </a:r>
            <a:r>
              <a:rPr lang="en-US" sz="1800" dirty="0"/>
              <a:t> u </a:t>
            </a:r>
            <a:r>
              <a:rPr lang="en-US" sz="1800" dirty="0" err="1"/>
              <a:t>demokratske</a:t>
            </a:r>
            <a:r>
              <a:rPr lang="en-US" sz="1800" dirty="0"/>
              <a:t> </a:t>
            </a:r>
            <a:r>
              <a:rPr lang="en-US" sz="1800" dirty="0" err="1"/>
              <a:t>procese</a:t>
            </a:r>
            <a:r>
              <a:rPr lang="en-US" sz="1800" dirty="0"/>
              <a:t> </a:t>
            </a:r>
            <a:r>
              <a:rPr lang="en-US" sz="1800" dirty="0" err="1"/>
              <a:t>ili</a:t>
            </a:r>
            <a:r>
              <a:rPr lang="en-US" sz="1800" dirty="0"/>
              <a:t> </a:t>
            </a:r>
            <a:r>
              <a:rPr lang="en-US" sz="1800" dirty="0" err="1"/>
              <a:t>promicanje</a:t>
            </a:r>
            <a:r>
              <a:rPr lang="en-US" sz="1800" dirty="0"/>
              <a:t> </a:t>
            </a:r>
            <a:r>
              <a:rPr lang="en-US" sz="1800" dirty="0" err="1"/>
              <a:t>geopolitičkih</a:t>
            </a:r>
            <a:r>
              <a:rPr lang="en-US" sz="1800" dirty="0"/>
              <a:t> </a:t>
            </a:r>
            <a:r>
              <a:rPr lang="en-US" sz="1800" dirty="0" err="1"/>
              <a:t>interesa</a:t>
            </a:r>
            <a:r>
              <a:rPr lang="en-US" sz="1800" dirty="0"/>
              <a:t>.</a:t>
            </a:r>
          </a:p>
          <a:p>
            <a:endParaRPr lang="en-US" sz="1800" dirty="0"/>
          </a:p>
          <a:p>
            <a:r>
              <a:rPr lang="en-US" sz="1800" b="1" dirty="0"/>
              <a:t>Propaganda </a:t>
            </a:r>
            <a:r>
              <a:rPr lang="en-US" sz="1800" b="1" dirty="0" err="1"/>
              <a:t>i</a:t>
            </a:r>
            <a:r>
              <a:rPr lang="en-US" sz="1800" b="1" dirty="0"/>
              <a:t> </a:t>
            </a:r>
            <a:r>
              <a:rPr lang="en-US" sz="1800" b="1" dirty="0" err="1"/>
              <a:t>ideologija</a:t>
            </a:r>
            <a:r>
              <a:rPr lang="en-US" sz="1800" b="1" dirty="0"/>
              <a:t>: </a:t>
            </a:r>
            <a:r>
              <a:rPr lang="en-US" sz="1800" dirty="0" err="1"/>
              <a:t>Dezinformacije</a:t>
            </a:r>
            <a:r>
              <a:rPr lang="en-US" sz="1800" dirty="0"/>
              <a:t> se </a:t>
            </a:r>
            <a:r>
              <a:rPr lang="en-US" sz="1800" dirty="0" err="1"/>
              <a:t>mogu</a:t>
            </a:r>
            <a:r>
              <a:rPr lang="en-US" sz="1800" dirty="0"/>
              <a:t> </a:t>
            </a:r>
            <a:r>
              <a:rPr lang="en-US" sz="1800" dirty="0" err="1"/>
              <a:t>koristiti</a:t>
            </a:r>
            <a:r>
              <a:rPr lang="en-US" sz="1800" dirty="0"/>
              <a:t> za </a:t>
            </a:r>
            <a:r>
              <a:rPr lang="en-US" sz="1800" dirty="0" err="1"/>
              <a:t>promicanje</a:t>
            </a:r>
            <a:r>
              <a:rPr lang="en-US" sz="1800" dirty="0"/>
              <a:t> </a:t>
            </a:r>
            <a:r>
              <a:rPr lang="en-US" sz="1800" dirty="0" err="1"/>
              <a:t>određene</a:t>
            </a:r>
            <a:r>
              <a:rPr lang="en-US" sz="1800" dirty="0"/>
              <a:t> </a:t>
            </a:r>
            <a:r>
              <a:rPr lang="en-US" sz="1800" dirty="0" err="1"/>
              <a:t>ideologije</a:t>
            </a:r>
            <a:r>
              <a:rPr lang="en-US" sz="1800" dirty="0"/>
              <a:t>, </a:t>
            </a:r>
            <a:r>
              <a:rPr lang="en-US" sz="1800" dirty="0" err="1"/>
              <a:t>promicanje</a:t>
            </a:r>
            <a:r>
              <a:rPr lang="en-US" sz="1800" dirty="0"/>
              <a:t> </a:t>
            </a:r>
            <a:r>
              <a:rPr lang="en-US" sz="1800" dirty="0" err="1"/>
              <a:t>propagandnih</a:t>
            </a:r>
            <a:r>
              <a:rPr lang="en-US" sz="1800" dirty="0"/>
              <a:t> </a:t>
            </a:r>
            <a:r>
              <a:rPr lang="en-US" sz="1800" dirty="0" err="1"/>
              <a:t>planova</a:t>
            </a:r>
            <a:r>
              <a:rPr lang="en-US" sz="1800" dirty="0"/>
              <a:t> </a:t>
            </a:r>
            <a:r>
              <a:rPr lang="en-US" sz="1800" dirty="0" err="1"/>
              <a:t>ili</a:t>
            </a:r>
            <a:r>
              <a:rPr lang="en-US" sz="1800" dirty="0"/>
              <a:t> </a:t>
            </a:r>
            <a:r>
              <a:rPr lang="en-US" sz="1800" dirty="0" err="1"/>
              <a:t>podržavanje</a:t>
            </a:r>
            <a:r>
              <a:rPr lang="en-US" sz="1800" dirty="0"/>
              <a:t> </a:t>
            </a:r>
            <a:r>
              <a:rPr lang="en-US" sz="1800" dirty="0" err="1"/>
              <a:t>ekstremističkih</a:t>
            </a:r>
            <a:r>
              <a:rPr lang="en-US" sz="1800" dirty="0"/>
              <a:t> </a:t>
            </a:r>
            <a:r>
              <a:rPr lang="en-US" sz="1800" dirty="0" err="1"/>
              <a:t>ili</a:t>
            </a:r>
            <a:r>
              <a:rPr lang="en-US" sz="1800" dirty="0"/>
              <a:t> </a:t>
            </a:r>
            <a:r>
              <a:rPr lang="en-US" sz="1800" dirty="0" err="1"/>
              <a:t>separatističkih</a:t>
            </a:r>
            <a:r>
              <a:rPr lang="en-US" sz="1800" dirty="0"/>
              <a:t> </a:t>
            </a:r>
            <a:r>
              <a:rPr lang="en-US" sz="1800" dirty="0" err="1"/>
              <a:t>pokreta</a:t>
            </a:r>
            <a:r>
              <a:rPr lang="en-US" sz="1800" dirty="0"/>
              <a:t>. </a:t>
            </a:r>
            <a:r>
              <a:rPr lang="en-US" sz="1800" dirty="0" err="1"/>
              <a:t>Cilj</a:t>
            </a:r>
            <a:r>
              <a:rPr lang="en-US" sz="1800" dirty="0"/>
              <a:t> mu je </a:t>
            </a:r>
            <a:r>
              <a:rPr lang="en-US" sz="1800" dirty="0" err="1"/>
              <a:t>oblikovati</a:t>
            </a:r>
            <a:r>
              <a:rPr lang="en-US" sz="1800" dirty="0"/>
              <a:t> </a:t>
            </a:r>
            <a:r>
              <a:rPr lang="en-US" sz="1800" dirty="0" err="1"/>
              <a:t>percepcije</a:t>
            </a:r>
            <a:r>
              <a:rPr lang="en-US" sz="1800" dirty="0"/>
              <a:t>, </a:t>
            </a:r>
            <a:r>
              <a:rPr lang="en-US" sz="1800" dirty="0" err="1"/>
              <a:t>regrutirati</a:t>
            </a:r>
            <a:r>
              <a:rPr lang="en-US" sz="1800" dirty="0"/>
              <a:t> </a:t>
            </a:r>
            <a:r>
              <a:rPr lang="en-US" sz="1800" dirty="0" err="1"/>
              <a:t>pristaše</a:t>
            </a:r>
            <a:r>
              <a:rPr lang="en-US" sz="1800" dirty="0"/>
              <a:t> </a:t>
            </a:r>
            <a:r>
              <a:rPr lang="en-US" sz="1800" dirty="0" err="1"/>
              <a:t>ili</a:t>
            </a:r>
            <a:r>
              <a:rPr lang="en-US" sz="1800" dirty="0"/>
              <a:t> </a:t>
            </a:r>
            <a:r>
              <a:rPr lang="en-US" sz="1800" dirty="0" err="1"/>
              <a:t>demonizirati</a:t>
            </a:r>
            <a:r>
              <a:rPr lang="en-US" sz="1800" dirty="0"/>
              <a:t> </a:t>
            </a:r>
            <a:r>
              <a:rPr lang="en-US" sz="1800" dirty="0" err="1"/>
              <a:t>suprotstavljene</a:t>
            </a:r>
            <a:r>
              <a:rPr lang="en-US" sz="1800" dirty="0"/>
              <a:t> </a:t>
            </a:r>
            <a:r>
              <a:rPr lang="en-US" sz="1800" dirty="0" err="1"/>
              <a:t>skupine</a:t>
            </a:r>
            <a:r>
              <a:rPr lang="en-US" sz="1800" dirty="0"/>
              <a:t>.</a:t>
            </a:r>
          </a:p>
          <a:p>
            <a:endParaRPr lang="en-US" sz="1800" b="1" dirty="0"/>
          </a:p>
          <a:p>
            <a:r>
              <a:rPr lang="en-US" sz="1800" b="1" dirty="0" err="1"/>
              <a:t>Ekonomska</a:t>
            </a:r>
            <a:r>
              <a:rPr lang="en-US" sz="1800" b="1" dirty="0"/>
              <a:t> </a:t>
            </a:r>
            <a:r>
              <a:rPr lang="en-US" sz="1800" b="1" dirty="0" err="1"/>
              <a:t>dobit</a:t>
            </a:r>
            <a:r>
              <a:rPr lang="en-US" sz="1800" b="1" dirty="0"/>
              <a:t>: </a:t>
            </a:r>
            <a:r>
              <a:rPr lang="en-US" sz="1800" dirty="0" err="1"/>
              <a:t>Dezinformacije</a:t>
            </a:r>
            <a:r>
              <a:rPr lang="en-US" sz="1800" dirty="0"/>
              <a:t> </a:t>
            </a:r>
            <a:r>
              <a:rPr lang="en-US" sz="1800" dirty="0" err="1"/>
              <a:t>mogu</a:t>
            </a:r>
            <a:r>
              <a:rPr lang="en-US" sz="1800" dirty="0"/>
              <a:t> </a:t>
            </a:r>
            <a:r>
              <a:rPr lang="en-US" sz="1800" dirty="0" err="1"/>
              <a:t>biti</a:t>
            </a:r>
            <a:r>
              <a:rPr lang="en-US" sz="1800" dirty="0"/>
              <a:t> </a:t>
            </a:r>
            <a:r>
              <a:rPr lang="en-US" sz="1800" dirty="0" err="1"/>
              <a:t>motivirane</a:t>
            </a:r>
            <a:r>
              <a:rPr lang="en-US" sz="1800" dirty="0"/>
              <a:t> </a:t>
            </a:r>
            <a:r>
              <a:rPr lang="en-US" sz="1800" dirty="0" err="1"/>
              <a:t>financijskim</a:t>
            </a:r>
            <a:r>
              <a:rPr lang="en-US" sz="1800" dirty="0"/>
              <a:t> </a:t>
            </a:r>
            <a:r>
              <a:rPr lang="en-US" sz="1800" dirty="0" err="1"/>
              <a:t>poticajima</a:t>
            </a:r>
            <a:r>
              <a:rPr lang="en-US" sz="1800" dirty="0"/>
              <a:t>. </a:t>
            </a:r>
            <a:r>
              <a:rPr lang="en-US" sz="1800" dirty="0" err="1"/>
              <a:t>Pojedinci</a:t>
            </a:r>
            <a:r>
              <a:rPr lang="en-US" sz="1800" dirty="0"/>
              <a:t> </a:t>
            </a:r>
            <a:r>
              <a:rPr lang="en-US" sz="1800" dirty="0" err="1"/>
              <a:t>ili</a:t>
            </a:r>
            <a:r>
              <a:rPr lang="en-US" sz="1800" dirty="0"/>
              <a:t> </a:t>
            </a:r>
            <a:r>
              <a:rPr lang="en-US" sz="1800" dirty="0" err="1"/>
              <a:t>grupe</a:t>
            </a:r>
            <a:r>
              <a:rPr lang="en-US" sz="1800" dirty="0"/>
              <a:t> </a:t>
            </a:r>
            <a:r>
              <a:rPr lang="en-US" sz="1800" dirty="0" err="1"/>
              <a:t>mogu</a:t>
            </a:r>
            <a:r>
              <a:rPr lang="en-US" sz="1800" dirty="0"/>
              <a:t> </a:t>
            </a:r>
            <a:r>
              <a:rPr lang="en-US" sz="1800" dirty="0" err="1"/>
              <a:t>širiti</a:t>
            </a:r>
            <a:r>
              <a:rPr lang="en-US" sz="1800" dirty="0"/>
              <a:t> </a:t>
            </a:r>
            <a:r>
              <a:rPr lang="en-US" sz="1800" dirty="0" err="1"/>
              <a:t>lažne</a:t>
            </a:r>
            <a:r>
              <a:rPr lang="en-US" sz="1800" dirty="0"/>
              <a:t> </a:t>
            </a:r>
            <a:r>
              <a:rPr lang="en-US" sz="1800" dirty="0" err="1"/>
              <a:t>informacije</a:t>
            </a:r>
            <a:r>
              <a:rPr lang="en-US" sz="1800" dirty="0"/>
              <a:t> </a:t>
            </a:r>
            <a:r>
              <a:rPr lang="en-US" sz="1800" dirty="0" err="1"/>
              <a:t>kako</a:t>
            </a:r>
            <a:r>
              <a:rPr lang="en-US" sz="1800" dirty="0"/>
              <a:t> bi </a:t>
            </a:r>
            <a:r>
              <a:rPr lang="en-US" sz="1800" dirty="0" err="1"/>
              <a:t>privukli</a:t>
            </a:r>
            <a:r>
              <a:rPr lang="en-US" sz="1800" dirty="0"/>
              <a:t> </a:t>
            </a:r>
            <a:r>
              <a:rPr lang="en-US" sz="1800" dirty="0" err="1"/>
              <a:t>promet</a:t>
            </a:r>
            <a:r>
              <a:rPr lang="en-US" sz="1800" dirty="0"/>
              <a:t> </a:t>
            </a:r>
            <a:r>
              <a:rPr lang="en-US" sz="1800" dirty="0" err="1"/>
              <a:t>na</a:t>
            </a:r>
            <a:r>
              <a:rPr lang="en-US" sz="1800" dirty="0"/>
              <a:t> </a:t>
            </a:r>
            <a:r>
              <a:rPr lang="en-US" sz="1800" dirty="0" err="1"/>
              <a:t>svoje</a:t>
            </a:r>
            <a:r>
              <a:rPr lang="en-US" sz="1800" dirty="0"/>
              <a:t> web </a:t>
            </a:r>
            <a:r>
              <a:rPr lang="en-US" sz="1800" dirty="0" err="1"/>
              <a:t>stranice</a:t>
            </a:r>
            <a:r>
              <a:rPr lang="en-US" sz="1800" dirty="0"/>
              <a:t>, </a:t>
            </a:r>
            <a:r>
              <a:rPr lang="en-US" sz="1800" dirty="0" err="1"/>
              <a:t>povećali</a:t>
            </a:r>
            <a:r>
              <a:rPr lang="en-US" sz="1800" dirty="0"/>
              <a:t> </a:t>
            </a:r>
            <a:r>
              <a:rPr lang="en-US" sz="1800" dirty="0" err="1"/>
              <a:t>prihod</a:t>
            </a:r>
            <a:r>
              <a:rPr lang="en-US" sz="1800" dirty="0"/>
              <a:t> od </a:t>
            </a:r>
            <a:r>
              <a:rPr lang="en-US" sz="1800" dirty="0" err="1"/>
              <a:t>oglasa</a:t>
            </a:r>
            <a:r>
              <a:rPr lang="en-US" sz="1800" dirty="0"/>
              <a:t> </a:t>
            </a:r>
            <a:r>
              <a:rPr lang="en-US" sz="1800" dirty="0" err="1"/>
              <a:t>ili</a:t>
            </a:r>
            <a:r>
              <a:rPr lang="en-US" sz="1800" dirty="0"/>
              <a:t> </a:t>
            </a:r>
            <a:r>
              <a:rPr lang="en-US" sz="1800" dirty="0" err="1"/>
              <a:t>promovirali</a:t>
            </a:r>
            <a:r>
              <a:rPr lang="en-US" sz="1800" dirty="0"/>
              <a:t> </a:t>
            </a:r>
            <a:r>
              <a:rPr lang="en-US" sz="1800" dirty="0" err="1"/>
              <a:t>proizvode</a:t>
            </a:r>
            <a:r>
              <a:rPr lang="en-US" sz="1800" dirty="0"/>
              <a:t> </a:t>
            </a:r>
            <a:r>
              <a:rPr lang="en-US" sz="1800" dirty="0" err="1"/>
              <a:t>ili</a:t>
            </a:r>
            <a:r>
              <a:rPr lang="en-US" sz="1800" dirty="0"/>
              <a:t> </a:t>
            </a:r>
            <a:r>
              <a:rPr lang="en-US" sz="1800" dirty="0" err="1"/>
              <a:t>usluge</a:t>
            </a:r>
            <a:r>
              <a:rPr lang="en-US" sz="1800" dirty="0"/>
              <a:t> </a:t>
            </a:r>
            <a:r>
              <a:rPr lang="en-US" sz="1800" dirty="0" err="1"/>
              <a:t>na</a:t>
            </a:r>
            <a:r>
              <a:rPr lang="en-US" sz="1800" dirty="0"/>
              <a:t> </a:t>
            </a:r>
            <a:r>
              <a:rPr lang="en-US" sz="1800" dirty="0" err="1"/>
              <a:t>temelju</a:t>
            </a:r>
            <a:r>
              <a:rPr lang="en-US" sz="1800" dirty="0"/>
              <a:t> </a:t>
            </a:r>
            <a:r>
              <a:rPr lang="en-US" sz="1800" dirty="0" err="1"/>
              <a:t>lažnih</a:t>
            </a:r>
            <a:r>
              <a:rPr lang="en-US" sz="1800" dirty="0"/>
              <a:t> </a:t>
            </a:r>
            <a:r>
              <a:rPr lang="en-US" sz="1800" dirty="0" err="1"/>
              <a:t>tvrdnji</a:t>
            </a:r>
            <a:r>
              <a:rPr lang="en-US" sz="1800" dirty="0"/>
              <a:t>.</a:t>
            </a:r>
          </a:p>
          <a:p>
            <a:endParaRPr lang="en-US" sz="1800" b="1" dirty="0"/>
          </a:p>
          <a:p>
            <a:r>
              <a:rPr lang="en-US" sz="1800" b="1" dirty="0" err="1"/>
              <a:t>Društvene</a:t>
            </a:r>
            <a:r>
              <a:rPr lang="en-US" sz="1800" b="1" dirty="0"/>
              <a:t> </a:t>
            </a:r>
            <a:r>
              <a:rPr lang="en-US" sz="1800" b="1" dirty="0" err="1"/>
              <a:t>podjele</a:t>
            </a:r>
            <a:r>
              <a:rPr lang="en-US" sz="1800" b="1" dirty="0"/>
              <a:t> </a:t>
            </a:r>
            <a:r>
              <a:rPr lang="en-US" sz="1800" b="1" dirty="0" err="1"/>
              <a:t>i</a:t>
            </a:r>
            <a:r>
              <a:rPr lang="en-US" sz="1800" b="1" dirty="0"/>
              <a:t> </a:t>
            </a:r>
            <a:r>
              <a:rPr lang="en-US" sz="1800" b="1" dirty="0" err="1"/>
              <a:t>polarizacija</a:t>
            </a:r>
            <a:r>
              <a:rPr lang="en-US" sz="1800" b="1" dirty="0"/>
              <a:t>: </a:t>
            </a:r>
            <a:r>
              <a:rPr lang="en-US" sz="1800" dirty="0" err="1"/>
              <a:t>Dezinformacije</a:t>
            </a:r>
            <a:r>
              <a:rPr lang="en-US" sz="1800" dirty="0"/>
              <a:t> </a:t>
            </a:r>
            <a:r>
              <a:rPr lang="en-US" sz="1800" dirty="0" err="1"/>
              <a:t>mogu</a:t>
            </a:r>
            <a:r>
              <a:rPr lang="en-US" sz="1800" dirty="0"/>
              <a:t> </a:t>
            </a:r>
            <a:r>
              <a:rPr lang="en-US" sz="1800" dirty="0" err="1"/>
              <a:t>iskoristiti</a:t>
            </a:r>
            <a:r>
              <a:rPr lang="en-US" sz="1800" dirty="0"/>
              <a:t> </a:t>
            </a:r>
            <a:r>
              <a:rPr lang="en-US" sz="1800" dirty="0" err="1"/>
              <a:t>društvene</a:t>
            </a:r>
            <a:r>
              <a:rPr lang="en-US" sz="1800" dirty="0"/>
              <a:t> </a:t>
            </a:r>
            <a:r>
              <a:rPr lang="en-US" sz="1800" dirty="0" err="1"/>
              <a:t>granice</a:t>
            </a:r>
            <a:r>
              <a:rPr lang="en-US" sz="1800" dirty="0"/>
              <a:t>, </a:t>
            </a:r>
            <a:r>
              <a:rPr lang="en-US" sz="1800" dirty="0" err="1"/>
              <a:t>pogoršati</a:t>
            </a:r>
            <a:r>
              <a:rPr lang="en-US" sz="1800" dirty="0"/>
              <a:t> </a:t>
            </a:r>
            <a:r>
              <a:rPr lang="en-US" sz="1800" dirty="0" err="1"/>
              <a:t>postojeće</a:t>
            </a:r>
            <a:r>
              <a:rPr lang="en-US" sz="1800" dirty="0"/>
              <a:t> </a:t>
            </a:r>
            <a:r>
              <a:rPr lang="en-US" sz="1800" dirty="0" err="1"/>
              <a:t>napetosti</a:t>
            </a:r>
            <a:r>
              <a:rPr lang="en-US" sz="1800" dirty="0"/>
              <a:t> </a:t>
            </a:r>
            <a:r>
              <a:rPr lang="en-US" sz="1800" dirty="0" err="1"/>
              <a:t>i</a:t>
            </a:r>
            <a:r>
              <a:rPr lang="en-US" sz="1800" dirty="0"/>
              <a:t> </a:t>
            </a:r>
            <a:r>
              <a:rPr lang="en-US" sz="1800" dirty="0" err="1"/>
              <a:t>produbiti</a:t>
            </a:r>
            <a:r>
              <a:rPr lang="en-US" sz="1800" dirty="0"/>
              <a:t> </a:t>
            </a:r>
            <a:r>
              <a:rPr lang="en-US" sz="1800" dirty="0" err="1"/>
              <a:t>društvene</a:t>
            </a:r>
            <a:r>
              <a:rPr lang="en-US" sz="1800" dirty="0"/>
              <a:t> </a:t>
            </a:r>
            <a:r>
              <a:rPr lang="en-US" sz="1800" dirty="0" err="1"/>
              <a:t>podjele</a:t>
            </a:r>
            <a:r>
              <a:rPr lang="en-US" sz="1800" dirty="0"/>
              <a:t>. </a:t>
            </a:r>
            <a:r>
              <a:rPr lang="en-US" sz="1800" dirty="0" err="1"/>
              <a:t>Pojačavanjem</a:t>
            </a:r>
            <a:r>
              <a:rPr lang="en-US" sz="1800" dirty="0"/>
              <a:t> </a:t>
            </a:r>
            <a:r>
              <a:rPr lang="en-US" sz="1800" dirty="0" err="1"/>
              <a:t>kontroverznih</a:t>
            </a:r>
            <a:r>
              <a:rPr lang="en-US" sz="1800" dirty="0"/>
              <a:t> </a:t>
            </a:r>
            <a:r>
              <a:rPr lang="en-US" sz="1800" dirty="0" err="1"/>
              <a:t>pitanja</a:t>
            </a:r>
            <a:r>
              <a:rPr lang="en-US" sz="1800" dirty="0"/>
              <a:t> </a:t>
            </a:r>
            <a:r>
              <a:rPr lang="en-US" sz="1800" dirty="0" err="1"/>
              <a:t>ili</a:t>
            </a:r>
            <a:r>
              <a:rPr lang="en-US" sz="1800" dirty="0"/>
              <a:t> </a:t>
            </a:r>
            <a:r>
              <a:rPr lang="en-US" sz="1800" dirty="0" err="1"/>
              <a:t>pitanja</a:t>
            </a:r>
            <a:r>
              <a:rPr lang="en-US" sz="1800" dirty="0"/>
              <a:t> </a:t>
            </a:r>
            <a:r>
              <a:rPr lang="en-US" sz="1800" dirty="0" err="1"/>
              <a:t>koja</a:t>
            </a:r>
            <a:r>
              <a:rPr lang="en-US" sz="1800" dirty="0"/>
              <a:t> </a:t>
            </a:r>
            <a:r>
              <a:rPr lang="en-US" sz="1800" dirty="0" err="1"/>
              <a:t>izazivaju</a:t>
            </a:r>
            <a:r>
              <a:rPr lang="en-US" sz="1800" dirty="0"/>
              <a:t> </a:t>
            </a:r>
            <a:r>
              <a:rPr lang="en-US" sz="1800" dirty="0" err="1"/>
              <a:t>podjele</a:t>
            </a:r>
            <a:r>
              <a:rPr lang="en-US" sz="1800" dirty="0"/>
              <a:t>, </a:t>
            </a:r>
            <a:r>
              <a:rPr lang="en-US" sz="1800" dirty="0" err="1"/>
              <a:t>cilj</a:t>
            </a:r>
            <a:r>
              <a:rPr lang="en-US" sz="1800" dirty="0"/>
              <a:t> mu je </a:t>
            </a:r>
            <a:r>
              <a:rPr lang="en-US" sz="1800" dirty="0" err="1"/>
              <a:t>poticanje</a:t>
            </a:r>
            <a:r>
              <a:rPr lang="en-US" sz="1800" dirty="0"/>
              <a:t> </a:t>
            </a:r>
            <a:r>
              <a:rPr lang="en-US" sz="1800" dirty="0" err="1"/>
              <a:t>nepovjerenja</a:t>
            </a:r>
            <a:r>
              <a:rPr lang="en-US" sz="1800" dirty="0"/>
              <a:t>, </a:t>
            </a:r>
            <a:r>
              <a:rPr lang="en-US" sz="1800" dirty="0" err="1"/>
              <a:t>stvaranje</a:t>
            </a:r>
            <a:r>
              <a:rPr lang="en-US" sz="1800" dirty="0"/>
              <a:t> </a:t>
            </a:r>
            <a:r>
              <a:rPr lang="en-US" sz="1800" dirty="0" err="1"/>
              <a:t>neprijateljstva</a:t>
            </a:r>
            <a:r>
              <a:rPr lang="en-US" sz="1800" dirty="0"/>
              <a:t> </a:t>
            </a:r>
            <a:r>
              <a:rPr lang="en-US" sz="1800" dirty="0" err="1"/>
              <a:t>i</a:t>
            </a:r>
            <a:r>
              <a:rPr lang="en-US" sz="1800" dirty="0"/>
              <a:t> </a:t>
            </a:r>
            <a:r>
              <a:rPr lang="en-US" sz="1800" dirty="0" err="1"/>
              <a:t>potkopavanje</a:t>
            </a:r>
            <a:r>
              <a:rPr lang="en-US" sz="1800" dirty="0"/>
              <a:t> </a:t>
            </a:r>
            <a:r>
              <a:rPr lang="en-US" sz="1800" dirty="0" err="1"/>
              <a:t>društvene</a:t>
            </a:r>
            <a:r>
              <a:rPr lang="en-US" sz="1800" dirty="0"/>
              <a:t> </a:t>
            </a:r>
            <a:r>
              <a:rPr lang="en-US" sz="1800" dirty="0" err="1"/>
              <a:t>kohezije</a:t>
            </a:r>
            <a:r>
              <a:rPr lang="en-US" sz="1800" dirty="0"/>
              <a:t>.</a:t>
            </a:r>
          </a:p>
          <a:p>
            <a:endParaRPr lang="en-US" sz="1800" b="1" dirty="0"/>
          </a:p>
          <a:p>
            <a:r>
              <a:rPr lang="en-US" sz="1800" b="1" dirty="0" err="1"/>
              <a:t>Osobni</a:t>
            </a:r>
            <a:r>
              <a:rPr lang="en-US" sz="1800" b="1" dirty="0"/>
              <a:t> </a:t>
            </a:r>
            <a:r>
              <a:rPr lang="en-US" sz="1800" b="1" dirty="0" err="1"/>
              <a:t>ili</a:t>
            </a:r>
            <a:r>
              <a:rPr lang="en-US" sz="1800" b="1" dirty="0"/>
              <a:t> </a:t>
            </a:r>
            <a:r>
              <a:rPr lang="en-US" sz="1800" b="1" dirty="0" err="1"/>
              <a:t>organizacijski</a:t>
            </a:r>
            <a:r>
              <a:rPr lang="en-US" sz="1800" b="1" dirty="0"/>
              <a:t> </a:t>
            </a:r>
            <a:r>
              <a:rPr lang="en-US" sz="1800" b="1" dirty="0" err="1"/>
              <a:t>ugled</a:t>
            </a:r>
            <a:r>
              <a:rPr lang="en-US" sz="1800" b="1" dirty="0"/>
              <a:t>: </a:t>
            </a:r>
            <a:r>
              <a:rPr lang="en-US" sz="1800" dirty="0" err="1"/>
              <a:t>Dezinformacije</a:t>
            </a:r>
            <a:r>
              <a:rPr lang="en-US" sz="1800" dirty="0"/>
              <a:t> se </a:t>
            </a:r>
            <a:r>
              <a:rPr lang="en-US" sz="1800" dirty="0" err="1"/>
              <a:t>mogu</a:t>
            </a:r>
            <a:r>
              <a:rPr lang="en-US" sz="1800" dirty="0"/>
              <a:t> </a:t>
            </a:r>
            <a:r>
              <a:rPr lang="en-US" sz="1800" dirty="0" err="1"/>
              <a:t>koristiti</a:t>
            </a:r>
            <a:r>
              <a:rPr lang="en-US" sz="1800" dirty="0"/>
              <a:t> za </a:t>
            </a:r>
            <a:r>
              <a:rPr lang="en-US" sz="1800" dirty="0" err="1"/>
              <a:t>ocrnjivanje</a:t>
            </a:r>
            <a:r>
              <a:rPr lang="en-US" sz="1800" dirty="0"/>
              <a:t> </a:t>
            </a:r>
            <a:r>
              <a:rPr lang="en-US" sz="1800" dirty="0" err="1"/>
              <a:t>ugleda</a:t>
            </a:r>
            <a:r>
              <a:rPr lang="en-US" sz="1800" dirty="0"/>
              <a:t> </a:t>
            </a:r>
            <a:r>
              <a:rPr lang="en-US" sz="1800" dirty="0" err="1"/>
              <a:t>pojedinaca</a:t>
            </a:r>
            <a:r>
              <a:rPr lang="en-US" sz="1800" dirty="0"/>
              <a:t>, </a:t>
            </a:r>
            <a:r>
              <a:rPr lang="en-US" sz="1800" dirty="0" err="1"/>
              <a:t>organizacija</a:t>
            </a:r>
            <a:r>
              <a:rPr lang="en-US" sz="1800" dirty="0"/>
              <a:t> </a:t>
            </a:r>
            <a:r>
              <a:rPr lang="en-US" sz="1800" dirty="0" err="1"/>
              <a:t>ili</a:t>
            </a:r>
            <a:r>
              <a:rPr lang="en-US" sz="1800" dirty="0"/>
              <a:t> </a:t>
            </a:r>
            <a:r>
              <a:rPr lang="en-US" sz="1800" dirty="0" err="1"/>
              <a:t>institucija</a:t>
            </a:r>
            <a:r>
              <a:rPr lang="en-US" sz="1800" dirty="0"/>
              <a:t>. </a:t>
            </a:r>
            <a:r>
              <a:rPr lang="en-US" sz="1800" dirty="0" err="1"/>
              <a:t>Cilj</a:t>
            </a:r>
            <a:r>
              <a:rPr lang="en-US" sz="1800" dirty="0"/>
              <a:t> mu je </a:t>
            </a:r>
            <a:r>
              <a:rPr lang="en-US" sz="1800" dirty="0" err="1"/>
              <a:t>narušiti</a:t>
            </a:r>
            <a:r>
              <a:rPr lang="en-US" sz="1800" dirty="0"/>
              <a:t> </a:t>
            </a:r>
            <a:r>
              <a:rPr lang="en-US" sz="1800" dirty="0" err="1"/>
              <a:t>vjerodostojnost</a:t>
            </a:r>
            <a:r>
              <a:rPr lang="en-US" sz="1800" dirty="0"/>
              <a:t>, </a:t>
            </a:r>
            <a:r>
              <a:rPr lang="en-US" sz="1800" dirty="0" err="1"/>
              <a:t>potkopati</a:t>
            </a:r>
            <a:r>
              <a:rPr lang="en-US" sz="1800" dirty="0"/>
              <a:t> </a:t>
            </a:r>
            <a:r>
              <a:rPr lang="en-US" sz="1800" dirty="0" err="1"/>
              <a:t>povjerenje</a:t>
            </a:r>
            <a:r>
              <a:rPr lang="en-US" sz="1800" dirty="0"/>
              <a:t> </a:t>
            </a:r>
            <a:r>
              <a:rPr lang="en-US" sz="1800" dirty="0" err="1"/>
              <a:t>ili</a:t>
            </a:r>
            <a:r>
              <a:rPr lang="en-US" sz="1800" dirty="0"/>
              <a:t> </a:t>
            </a:r>
            <a:r>
              <a:rPr lang="en-US" sz="1800" dirty="0" err="1"/>
              <a:t>riješiti</a:t>
            </a:r>
            <a:r>
              <a:rPr lang="en-US" sz="1800" dirty="0"/>
              <a:t> </a:t>
            </a:r>
            <a:r>
              <a:rPr lang="en-US" sz="1800" dirty="0" err="1"/>
              <a:t>osobna</a:t>
            </a:r>
            <a:r>
              <a:rPr lang="en-US" sz="1800" dirty="0"/>
              <a:t> </a:t>
            </a:r>
            <a:r>
              <a:rPr lang="en-US" sz="1800" dirty="0" err="1"/>
              <a:t>ili</a:t>
            </a:r>
            <a:r>
              <a:rPr lang="en-US" sz="1800" dirty="0"/>
              <a:t> </a:t>
            </a:r>
            <a:r>
              <a:rPr lang="en-US" sz="1800" dirty="0" err="1"/>
              <a:t>profesionalna</a:t>
            </a:r>
            <a:r>
              <a:rPr lang="en-US" sz="1800" dirty="0"/>
              <a:t> </a:t>
            </a:r>
            <a:r>
              <a:rPr lang="en-US" sz="1800" dirty="0" err="1"/>
              <a:t>rivalstva</a:t>
            </a:r>
            <a:r>
              <a:rPr lang="en-US" sz="1800" dirty="0"/>
              <a:t>.</a:t>
            </a:r>
          </a:p>
          <a:p>
            <a:endParaRPr lang="en-US" sz="1800" b="1" dirty="0"/>
          </a:p>
          <a:p>
            <a:r>
              <a:rPr lang="en-US" sz="1800" b="1" dirty="0" err="1"/>
              <a:t>Utjecaj</a:t>
            </a:r>
            <a:r>
              <a:rPr lang="en-US" sz="1800" b="1" dirty="0"/>
              <a:t> </a:t>
            </a:r>
            <a:r>
              <a:rPr lang="en-US" sz="1800" b="1" dirty="0" err="1"/>
              <a:t>sponzoriran</a:t>
            </a:r>
            <a:r>
              <a:rPr lang="en-US" sz="1800" b="1" dirty="0"/>
              <a:t> od </a:t>
            </a:r>
            <a:r>
              <a:rPr lang="en-US" sz="1800" b="1" dirty="0" err="1"/>
              <a:t>države</a:t>
            </a:r>
            <a:r>
              <a:rPr lang="en-US" sz="1800" b="1" dirty="0"/>
              <a:t>: </a:t>
            </a:r>
            <a:r>
              <a:rPr lang="en-US" sz="1800" dirty="0" err="1"/>
              <a:t>Kampanje</a:t>
            </a:r>
            <a:r>
              <a:rPr lang="en-US" sz="1800" dirty="0"/>
              <a:t> </a:t>
            </a:r>
            <a:r>
              <a:rPr lang="en-US" sz="1800" dirty="0" err="1"/>
              <a:t>dezinformiranja</a:t>
            </a:r>
            <a:r>
              <a:rPr lang="en-US" sz="1800" dirty="0"/>
              <a:t> </a:t>
            </a:r>
            <a:r>
              <a:rPr lang="en-US" sz="1800" dirty="0" err="1"/>
              <a:t>mogu</a:t>
            </a:r>
            <a:r>
              <a:rPr lang="en-US" sz="1800" dirty="0"/>
              <a:t> </a:t>
            </a:r>
            <a:r>
              <a:rPr lang="en-US" sz="1800" dirty="0" err="1"/>
              <a:t>biti</a:t>
            </a:r>
            <a:r>
              <a:rPr lang="en-US" sz="1800" dirty="0"/>
              <a:t> </a:t>
            </a:r>
            <a:r>
              <a:rPr lang="en-US" sz="1800" dirty="0" err="1"/>
              <a:t>orkestrirane</a:t>
            </a:r>
            <a:r>
              <a:rPr lang="en-US" sz="1800" dirty="0"/>
              <a:t> od </a:t>
            </a:r>
            <a:r>
              <a:rPr lang="en-US" sz="1800" dirty="0" err="1"/>
              <a:t>strane</a:t>
            </a:r>
            <a:r>
              <a:rPr lang="en-US" sz="1800" dirty="0"/>
              <a:t> </a:t>
            </a:r>
            <a:r>
              <a:rPr lang="en-US" sz="1800" dirty="0" err="1"/>
              <a:t>nacionalnih</a:t>
            </a:r>
            <a:r>
              <a:rPr lang="en-US" sz="1800" dirty="0"/>
              <a:t> </a:t>
            </a:r>
            <a:r>
              <a:rPr lang="en-US" sz="1800" dirty="0" err="1"/>
              <a:t>država</a:t>
            </a:r>
            <a:r>
              <a:rPr lang="en-US" sz="1800" dirty="0"/>
              <a:t> </a:t>
            </a:r>
            <a:r>
              <a:rPr lang="en-US" sz="1800" dirty="0" err="1"/>
              <a:t>kako</a:t>
            </a:r>
            <a:r>
              <a:rPr lang="en-US" sz="1800" dirty="0"/>
              <a:t> bi se </a:t>
            </a:r>
            <a:r>
              <a:rPr lang="en-US" sz="1800" dirty="0" err="1"/>
              <a:t>postigle</a:t>
            </a:r>
            <a:r>
              <a:rPr lang="en-US" sz="1800" dirty="0"/>
              <a:t> </a:t>
            </a:r>
            <a:r>
              <a:rPr lang="en-US" sz="1800" dirty="0" err="1"/>
              <a:t>strateške</a:t>
            </a:r>
            <a:r>
              <a:rPr lang="en-US" sz="1800" dirty="0"/>
              <a:t> </a:t>
            </a:r>
            <a:r>
              <a:rPr lang="en-US" sz="1800" dirty="0" err="1"/>
              <a:t>ciljeve</a:t>
            </a:r>
            <a:r>
              <a:rPr lang="en-US" sz="1800" dirty="0"/>
              <a:t>. To </a:t>
            </a:r>
            <a:r>
              <a:rPr lang="en-US" sz="1800" dirty="0" err="1"/>
              <a:t>može</a:t>
            </a:r>
            <a:r>
              <a:rPr lang="en-US" sz="1800" dirty="0"/>
              <a:t> </a:t>
            </a:r>
            <a:r>
              <a:rPr lang="en-US" sz="1800" dirty="0" err="1"/>
              <a:t>uključivati</a:t>
            </a:r>
            <a:r>
              <a:rPr lang="en-US" sz="1800" dirty="0"/>
              <a:t> ​​</a:t>
            </a:r>
            <a:r>
              <a:rPr lang="en-US" sz="1800" dirty="0" err="1"/>
              <a:t>širenje</a:t>
            </a:r>
            <a:r>
              <a:rPr lang="en-US" sz="1800" dirty="0"/>
              <a:t> </a:t>
            </a:r>
            <a:r>
              <a:rPr lang="en-US" sz="1800" dirty="0" err="1"/>
              <a:t>lažnih</a:t>
            </a:r>
            <a:r>
              <a:rPr lang="en-US" sz="1800" dirty="0"/>
              <a:t> </a:t>
            </a:r>
            <a:r>
              <a:rPr lang="en-US" sz="1800" dirty="0" err="1"/>
              <a:t>priča</a:t>
            </a:r>
            <a:r>
              <a:rPr lang="en-US" sz="1800" dirty="0"/>
              <a:t> </a:t>
            </a:r>
            <a:r>
              <a:rPr lang="en-US" sz="1800" dirty="0" err="1"/>
              <a:t>kako</a:t>
            </a:r>
            <a:r>
              <a:rPr lang="en-US" sz="1800" dirty="0"/>
              <a:t> bi se </a:t>
            </a:r>
            <a:r>
              <a:rPr lang="en-US" sz="1800" dirty="0" err="1"/>
              <a:t>destabilizirale</a:t>
            </a:r>
            <a:r>
              <a:rPr lang="en-US" sz="1800" dirty="0"/>
              <a:t> </a:t>
            </a:r>
            <a:r>
              <a:rPr lang="en-US" sz="1800" dirty="0" err="1"/>
              <a:t>suparničke</a:t>
            </a:r>
            <a:r>
              <a:rPr lang="en-US" sz="1800" dirty="0"/>
              <a:t> </a:t>
            </a:r>
            <a:r>
              <a:rPr lang="en-US" sz="1800" dirty="0" err="1"/>
              <a:t>nacije</a:t>
            </a:r>
            <a:r>
              <a:rPr lang="en-US" sz="1800" dirty="0"/>
              <a:t>, </a:t>
            </a:r>
            <a:r>
              <a:rPr lang="en-US" sz="1800" dirty="0" err="1"/>
              <a:t>manipuliralo</a:t>
            </a:r>
            <a:r>
              <a:rPr lang="en-US" sz="1800" dirty="0"/>
              <a:t> </a:t>
            </a:r>
            <a:r>
              <a:rPr lang="en-US" sz="1800" dirty="0" err="1"/>
              <a:t>globalnom</a:t>
            </a:r>
            <a:r>
              <a:rPr lang="en-US" sz="1800" dirty="0"/>
              <a:t> </a:t>
            </a:r>
            <a:r>
              <a:rPr lang="en-US" sz="1800" dirty="0" err="1"/>
              <a:t>percepcijom</a:t>
            </a:r>
            <a:r>
              <a:rPr lang="en-US" sz="1800" dirty="0"/>
              <a:t> </a:t>
            </a:r>
            <a:r>
              <a:rPr lang="en-US" sz="1800" dirty="0" err="1"/>
              <a:t>ili</a:t>
            </a:r>
            <a:r>
              <a:rPr lang="en-US" sz="1800" dirty="0"/>
              <a:t> </a:t>
            </a:r>
            <a:r>
              <a:rPr lang="en-US" sz="1800" dirty="0" err="1"/>
              <a:t>unaprijedili</a:t>
            </a:r>
            <a:r>
              <a:rPr lang="en-US" sz="1800" dirty="0"/>
              <a:t> </a:t>
            </a:r>
            <a:r>
              <a:rPr lang="en-US" sz="1800" dirty="0" err="1"/>
              <a:t>ciljevi</a:t>
            </a:r>
            <a:r>
              <a:rPr lang="en-US" sz="1800" dirty="0"/>
              <a:t> </a:t>
            </a:r>
            <a:r>
              <a:rPr lang="en-US" sz="1800" dirty="0" err="1"/>
              <a:t>vanjske</a:t>
            </a:r>
            <a:r>
              <a:rPr lang="en-US" sz="1800" dirty="0"/>
              <a:t> </a:t>
            </a:r>
            <a:r>
              <a:rPr lang="en-US" sz="1800" dirty="0" err="1"/>
              <a:t>politike</a:t>
            </a:r>
            <a:r>
              <a:rPr lang="en-US" sz="1800" dirty="0"/>
              <a:t>.</a:t>
            </a:r>
          </a:p>
        </p:txBody>
      </p:sp>
    </p:spTree>
    <p:extLst>
      <p:ext uri="{BB962C8B-B14F-4D97-AF65-F5344CB8AC3E}">
        <p14:creationId xmlns:p14="http://schemas.microsoft.com/office/powerpoint/2010/main" val="21550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6.1.</a:t>
            </a:r>
            <a:r>
              <a:rPr lang="es-ES" sz="4800" b="1" dirty="0">
                <a:solidFill>
                  <a:schemeClr val="tx1"/>
                </a:solidFill>
                <a:latin typeface="+mn-lt"/>
                <a:ea typeface="Helvetica Neue"/>
                <a:cs typeface="Helvetica Neue"/>
                <a:sym typeface="Helvetica Neue"/>
              </a:rPr>
              <a:t> </a:t>
            </a:r>
            <a:r>
              <a:rPr lang="hr-HR" sz="4800" b="1" dirty="0" err="1">
                <a:solidFill>
                  <a:schemeClr val="tx1"/>
                </a:solidFill>
                <a:ea typeface="Helvetica Neue"/>
                <a:cs typeface="Helvetica Neue"/>
                <a:sym typeface="Helvetica Neue"/>
              </a:rPr>
              <a:t>Velesova</a:t>
            </a:r>
            <a:r>
              <a:rPr lang="hr-HR" sz="4800" b="1" dirty="0">
                <a:solidFill>
                  <a:schemeClr val="tx1"/>
                </a:solidFill>
                <a:ea typeface="Helvetica Neue"/>
                <a:cs typeface="Helvetica Neue"/>
                <a:sym typeface="Helvetica Neue"/>
              </a:rPr>
              <a:t> priča</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Ekonomska</a:t>
            </a:r>
            <a:r>
              <a:rPr lang="en-US" sz="2800" b="1" dirty="0">
                <a:solidFill>
                  <a:srgbClr val="00CCFF"/>
                </a:solidFill>
              </a:rPr>
              <a:t> </a:t>
            </a:r>
            <a:r>
              <a:rPr lang="en-US" sz="2800" b="1" dirty="0" err="1">
                <a:solidFill>
                  <a:srgbClr val="00CCFF"/>
                </a:solidFill>
              </a:rPr>
              <a:t>dobit</a:t>
            </a:r>
            <a:endParaRPr lang="en-US" dirty="0">
              <a:solidFill>
                <a:srgbClr val="00CCFF"/>
              </a:solidFill>
            </a:endParaRPr>
          </a:p>
        </p:txBody>
      </p:sp>
      <p:sp>
        <p:nvSpPr>
          <p:cNvPr id="4" name="TextBox 3"/>
          <p:cNvSpPr txBox="1"/>
          <p:nvPr/>
        </p:nvSpPr>
        <p:spPr>
          <a:xfrm>
            <a:off x="9287691" y="7445828"/>
            <a:ext cx="7807613" cy="307777"/>
          </a:xfrm>
          <a:prstGeom prst="rect">
            <a:avLst/>
          </a:prstGeom>
          <a:noFill/>
        </p:spPr>
        <p:txBody>
          <a:bodyPr wrap="square" rtlCol="0">
            <a:spAutoFit/>
          </a:bodyPr>
          <a:lstStyle/>
          <a:p>
            <a:r>
              <a:rPr lang="hr-HR" dirty="0" err="1"/>
              <a:t>Source</a:t>
            </a:r>
            <a:r>
              <a:rPr lang="hr-HR" dirty="0"/>
              <a:t>: https://money.cnn.com/interactive/media/the-macedonia-story/</a:t>
            </a:r>
            <a:endParaRPr lang="en-US" dirty="0"/>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295400" y="4072712"/>
            <a:ext cx="6137366" cy="3785652"/>
          </a:xfrm>
          <a:prstGeom prst="rect">
            <a:avLst/>
          </a:prstGeom>
        </p:spPr>
        <p:txBody>
          <a:bodyPr wrap="square">
            <a:spAutoFit/>
          </a:bodyPr>
          <a:lstStyle/>
          <a:p>
            <a:r>
              <a:rPr lang="en-US" sz="2400" dirty="0" err="1"/>
              <a:t>Tinejdžeri</a:t>
            </a:r>
            <a:r>
              <a:rPr lang="en-US" sz="2400" dirty="0"/>
              <a:t> u </a:t>
            </a:r>
            <a:r>
              <a:rPr lang="en-US" sz="2400" dirty="0" err="1"/>
              <a:t>Velesu</a:t>
            </a:r>
            <a:r>
              <a:rPr lang="en-US" sz="2400" dirty="0"/>
              <a:t> u </a:t>
            </a:r>
            <a:r>
              <a:rPr lang="en-US" sz="2400" dirty="0" err="1"/>
              <a:t>Makedoniji</a:t>
            </a:r>
            <a:r>
              <a:rPr lang="en-US" sz="2400" dirty="0"/>
              <a:t> </a:t>
            </a:r>
            <a:r>
              <a:rPr lang="en-US" sz="2400" dirty="0" err="1"/>
              <a:t>koristili</a:t>
            </a:r>
            <a:r>
              <a:rPr lang="en-US" sz="2400" dirty="0"/>
              <a:t> </a:t>
            </a:r>
            <a:r>
              <a:rPr lang="en-US" sz="2400" dirty="0" err="1"/>
              <a:t>su</a:t>
            </a:r>
            <a:r>
              <a:rPr lang="en-US" sz="2400" dirty="0"/>
              <a:t> se </a:t>
            </a:r>
            <a:r>
              <a:rPr lang="en-US" sz="2400" dirty="0" err="1"/>
              <a:t>dezinformacijama</a:t>
            </a:r>
            <a:r>
              <a:rPr lang="en-US" sz="2400" dirty="0"/>
              <a:t> za </a:t>
            </a:r>
            <a:r>
              <a:rPr lang="en-US" sz="2400" dirty="0" err="1"/>
              <a:t>izradu</a:t>
            </a:r>
            <a:r>
              <a:rPr lang="en-US" sz="2400" dirty="0"/>
              <a:t> web </a:t>
            </a:r>
            <a:r>
              <a:rPr lang="en-US" sz="2400" dirty="0" err="1"/>
              <a:t>stranica</a:t>
            </a:r>
            <a:r>
              <a:rPr lang="en-US" sz="2400" dirty="0"/>
              <a:t> s </a:t>
            </a:r>
            <a:r>
              <a:rPr lang="en-US" sz="2400" dirty="0" err="1"/>
              <a:t>lažnim</a:t>
            </a:r>
            <a:r>
              <a:rPr lang="en-US" sz="2400" dirty="0"/>
              <a:t> </a:t>
            </a:r>
            <a:r>
              <a:rPr lang="en-US" sz="2400" dirty="0" err="1"/>
              <a:t>vijestima</a:t>
            </a:r>
            <a:r>
              <a:rPr lang="en-US" sz="2400" dirty="0"/>
              <a:t>, s </a:t>
            </a:r>
            <a:r>
              <a:rPr lang="en-US" sz="2400" dirty="0" err="1"/>
              <a:t>ciljem</a:t>
            </a:r>
            <a:r>
              <a:rPr lang="en-US" sz="2400" dirty="0"/>
              <a:t> </a:t>
            </a:r>
            <a:r>
              <a:rPr lang="en-US" sz="2400" dirty="0" err="1"/>
              <a:t>generiranja</a:t>
            </a:r>
            <a:r>
              <a:rPr lang="en-US" sz="2400" dirty="0"/>
              <a:t> </a:t>
            </a:r>
            <a:r>
              <a:rPr lang="en-US" sz="2400" dirty="0" err="1"/>
              <a:t>prihoda</a:t>
            </a:r>
            <a:r>
              <a:rPr lang="en-US" sz="2400" dirty="0"/>
              <a:t> od </a:t>
            </a:r>
            <a:r>
              <a:rPr lang="en-US" sz="2400" dirty="0" err="1"/>
              <a:t>oglasa</a:t>
            </a:r>
            <a:r>
              <a:rPr lang="en-US" sz="2400" dirty="0"/>
              <a:t>. </a:t>
            </a:r>
            <a:r>
              <a:rPr lang="en-US" sz="2400" dirty="0" err="1"/>
              <a:t>Napravili</a:t>
            </a:r>
            <a:r>
              <a:rPr lang="en-US" sz="2400" dirty="0"/>
              <a:t> </a:t>
            </a:r>
            <a:r>
              <a:rPr lang="en-US" sz="2400" dirty="0" err="1"/>
              <a:t>su</a:t>
            </a:r>
            <a:r>
              <a:rPr lang="en-US" sz="2400" dirty="0"/>
              <a:t> </a:t>
            </a:r>
            <a:r>
              <a:rPr lang="en-US" sz="2400" dirty="0" err="1"/>
              <a:t>senzacionalizirane</a:t>
            </a:r>
            <a:r>
              <a:rPr lang="en-US" sz="2400" dirty="0"/>
              <a:t> </a:t>
            </a:r>
            <a:r>
              <a:rPr lang="en-US" sz="2400" dirty="0" err="1"/>
              <a:t>priče</a:t>
            </a:r>
            <a:r>
              <a:rPr lang="en-US" sz="2400" dirty="0"/>
              <a:t> </a:t>
            </a:r>
            <a:r>
              <a:rPr lang="en-US" sz="2400" dirty="0" err="1"/>
              <a:t>koje</a:t>
            </a:r>
            <a:r>
              <a:rPr lang="en-US" sz="2400" dirty="0"/>
              <a:t> </a:t>
            </a:r>
            <a:r>
              <a:rPr lang="en-US" sz="2400" dirty="0" err="1"/>
              <a:t>su</a:t>
            </a:r>
            <a:r>
              <a:rPr lang="en-US" sz="2400" dirty="0"/>
              <a:t> </a:t>
            </a:r>
            <a:r>
              <a:rPr lang="en-US" sz="2400" dirty="0" err="1"/>
              <a:t>favorizirale</a:t>
            </a:r>
            <a:r>
              <a:rPr lang="en-US" sz="2400" dirty="0"/>
              <a:t> </a:t>
            </a:r>
            <a:r>
              <a:rPr lang="en-US" sz="2400" dirty="0" err="1"/>
              <a:t>Donalda</a:t>
            </a:r>
            <a:r>
              <a:rPr lang="en-US" sz="2400" dirty="0"/>
              <a:t> </a:t>
            </a:r>
            <a:r>
              <a:rPr lang="en-US" sz="2400" dirty="0" err="1"/>
              <a:t>Trumpa</a:t>
            </a:r>
            <a:r>
              <a:rPr lang="en-US" sz="2400" dirty="0"/>
              <a:t>, </a:t>
            </a:r>
            <a:r>
              <a:rPr lang="en-US" sz="2400" dirty="0" err="1"/>
              <a:t>što</a:t>
            </a:r>
            <a:r>
              <a:rPr lang="en-US" sz="2400" dirty="0"/>
              <a:t> je </a:t>
            </a:r>
            <a:r>
              <a:rPr lang="en-US" sz="2400" dirty="0" err="1"/>
              <a:t>steklo</a:t>
            </a:r>
            <a:r>
              <a:rPr lang="en-US" sz="2400" dirty="0"/>
              <a:t> </a:t>
            </a:r>
            <a:r>
              <a:rPr lang="en-US" sz="2400" dirty="0" err="1"/>
              <a:t>značajnu</a:t>
            </a:r>
            <a:r>
              <a:rPr lang="en-US" sz="2400" dirty="0"/>
              <a:t> </a:t>
            </a:r>
            <a:r>
              <a:rPr lang="en-US" sz="2400" dirty="0" err="1"/>
              <a:t>popularnost</a:t>
            </a:r>
            <a:r>
              <a:rPr lang="en-US" sz="2400" dirty="0"/>
              <a:t> </a:t>
            </a:r>
            <a:r>
              <a:rPr lang="en-US" sz="2400" dirty="0" err="1"/>
              <a:t>na</a:t>
            </a:r>
            <a:r>
              <a:rPr lang="en-US" sz="2400" dirty="0"/>
              <a:t> </a:t>
            </a:r>
            <a:r>
              <a:rPr lang="en-US" sz="2400" dirty="0" err="1"/>
              <a:t>društvenim</a:t>
            </a:r>
            <a:r>
              <a:rPr lang="en-US" sz="2400" dirty="0"/>
              <a:t> </a:t>
            </a:r>
            <a:r>
              <a:rPr lang="en-US" sz="2400" dirty="0" err="1"/>
              <a:t>mrežama</a:t>
            </a:r>
            <a:r>
              <a:rPr lang="en-US" sz="2400" dirty="0"/>
              <a:t>. </a:t>
            </a:r>
            <a:r>
              <a:rPr lang="en-US" sz="2400" dirty="0" err="1"/>
              <a:t>Dok</a:t>
            </a:r>
            <a:r>
              <a:rPr lang="en-US" sz="2400" dirty="0"/>
              <a:t> se </a:t>
            </a:r>
            <a:r>
              <a:rPr lang="en-US" sz="2400" dirty="0" err="1"/>
              <a:t>raspravlja</a:t>
            </a:r>
            <a:r>
              <a:rPr lang="en-US" sz="2400" dirty="0"/>
              <a:t> o </a:t>
            </a:r>
            <a:r>
              <a:rPr lang="en-US" sz="2400" dirty="0" err="1"/>
              <a:t>utjecaju</a:t>
            </a:r>
            <a:r>
              <a:rPr lang="en-US" sz="2400" dirty="0"/>
              <a:t> </a:t>
            </a:r>
            <a:r>
              <a:rPr lang="en-US" sz="2400" dirty="0" err="1"/>
              <a:t>na</a:t>
            </a:r>
            <a:r>
              <a:rPr lang="en-US" sz="2400" dirty="0"/>
              <a:t> </a:t>
            </a:r>
            <a:r>
              <a:rPr lang="en-US" sz="2400" dirty="0" err="1"/>
              <a:t>američke</a:t>
            </a:r>
            <a:r>
              <a:rPr lang="en-US" sz="2400" dirty="0"/>
              <a:t> </a:t>
            </a:r>
            <a:r>
              <a:rPr lang="en-US" sz="2400" dirty="0" err="1"/>
              <a:t>izbore</a:t>
            </a:r>
            <a:r>
              <a:rPr lang="en-US" sz="2400" dirty="0"/>
              <a:t> 2016., on je </a:t>
            </a:r>
            <a:r>
              <a:rPr lang="en-US" sz="2400" dirty="0" err="1"/>
              <a:t>istaknuo</a:t>
            </a:r>
            <a:r>
              <a:rPr lang="en-US" sz="2400" dirty="0"/>
              <a:t> </a:t>
            </a:r>
            <a:r>
              <a:rPr lang="en-US" sz="2400" dirty="0" err="1"/>
              <a:t>ranjivost</a:t>
            </a:r>
            <a:r>
              <a:rPr lang="en-US" sz="2400" dirty="0"/>
              <a:t> online </a:t>
            </a:r>
            <a:r>
              <a:rPr lang="en-US" sz="2400" dirty="0" err="1"/>
              <a:t>informacijskih</a:t>
            </a:r>
            <a:r>
              <a:rPr lang="en-US" sz="2400" dirty="0"/>
              <a:t> </a:t>
            </a:r>
            <a:r>
              <a:rPr lang="en-US" sz="2400" dirty="0" err="1"/>
              <a:t>ekosustava</a:t>
            </a:r>
            <a:r>
              <a:rPr lang="en-US" sz="2400" dirty="0"/>
              <a:t> </a:t>
            </a:r>
            <a:r>
              <a:rPr lang="en-US" sz="2400" dirty="0" err="1"/>
              <a:t>na</a:t>
            </a:r>
            <a:r>
              <a:rPr lang="en-US" sz="2400" dirty="0"/>
              <a:t> </a:t>
            </a:r>
            <a:r>
              <a:rPr lang="en-US" sz="2400" dirty="0" err="1"/>
              <a:t>manipulaciju</a:t>
            </a:r>
            <a:r>
              <a:rPr lang="en-US" sz="2400" dirty="0"/>
              <a:t>.</a:t>
            </a:r>
            <a:endParaRPr lang="en-US" sz="4000"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32241" y="2870607"/>
            <a:ext cx="9263063" cy="4575221"/>
          </a:xfrm>
          <a:prstGeom prst="rect">
            <a:avLst/>
          </a:prstGeom>
        </p:spPr>
      </p:pic>
    </p:spTree>
    <p:extLst>
      <p:ext uri="{BB962C8B-B14F-4D97-AF65-F5344CB8AC3E}">
        <p14:creationId xmlns:p14="http://schemas.microsoft.com/office/powerpoint/2010/main" val="130349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rgbClr val="00CCFF"/>
                </a:solidFill>
                <a:latin typeface="+mn-lt"/>
                <a:ea typeface="Helvetica Neue"/>
                <a:cs typeface="Helvetica Neue"/>
                <a:sym typeface="Helvetica Neue"/>
              </a:rPr>
              <a:t>Indeks</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1</a:t>
            </a:r>
            <a:endParaRPr>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50217" y="3788391"/>
            <a:ext cx="2935381" cy="830956"/>
          </a:xfrm>
          <a:prstGeom prst="rect">
            <a:avLst/>
          </a:prstGeom>
          <a:noFill/>
          <a:ln>
            <a:noFill/>
          </a:ln>
        </p:spPr>
        <p:txBody>
          <a:bodyPr spcFirstLastPara="1" wrap="square" lIns="91425" tIns="45700" rIns="91425" bIns="45700" anchor="t" anchorCtr="0">
            <a:spAutoFit/>
          </a:bodyPr>
          <a:lstStyle/>
          <a:p>
            <a:pPr lvl="0"/>
            <a:r>
              <a:rPr lang="hr-HR" sz="2400" dirty="0">
                <a:solidFill>
                  <a:schemeClr val="dk1"/>
                </a:solidFill>
                <a:latin typeface="+mn-lt"/>
                <a:ea typeface="Helvetica Neue"/>
                <a:cs typeface="Helvetica Neue"/>
                <a:sym typeface="Helvetica Neue"/>
              </a:rPr>
              <a:t>Razumijevanje dezinformacija</a:t>
            </a:r>
            <a:endParaRPr dirty="0">
              <a:latin typeface="+mn-lt"/>
            </a:endParaRPr>
          </a:p>
        </p:txBody>
      </p:sp>
      <p:sp>
        <p:nvSpPr>
          <p:cNvPr id="62" name="Google Shape;62;p2"/>
          <p:cNvSpPr txBox="1"/>
          <p:nvPr/>
        </p:nvSpPr>
        <p:spPr>
          <a:xfrm>
            <a:off x="2613798" y="5875229"/>
            <a:ext cx="2935381" cy="830956"/>
          </a:xfrm>
          <a:prstGeom prst="rect">
            <a:avLst/>
          </a:prstGeom>
          <a:noFill/>
          <a:ln>
            <a:noFill/>
          </a:ln>
        </p:spPr>
        <p:txBody>
          <a:bodyPr spcFirstLastPara="1" wrap="square" lIns="91425" tIns="45700" rIns="91425" bIns="45700" anchor="t" anchorCtr="0">
            <a:spAutoFit/>
          </a:bodyPr>
          <a:lstStyle/>
          <a:p>
            <a:pPr lvl="0"/>
            <a:r>
              <a:rPr lang="en-US" sz="2400" dirty="0" err="1">
                <a:latin typeface="+mn-lt"/>
              </a:rPr>
              <a:t>Identificiranje</a:t>
            </a:r>
            <a:r>
              <a:rPr lang="en-US" sz="2400" dirty="0">
                <a:latin typeface="+mn-lt"/>
              </a:rPr>
              <a:t> </a:t>
            </a:r>
            <a:r>
              <a:rPr lang="en-US" sz="2400" dirty="0" err="1">
                <a:latin typeface="+mn-lt"/>
              </a:rPr>
              <a:t>dezinformacija</a:t>
            </a:r>
            <a:endParaRPr sz="2400" dirty="0">
              <a:latin typeface="+mn-lt"/>
            </a:endParaRPr>
          </a:p>
        </p:txBody>
      </p:sp>
      <p:sp>
        <p:nvSpPr>
          <p:cNvPr id="63" name="Google Shape;63;p2"/>
          <p:cNvSpPr txBox="1"/>
          <p:nvPr/>
        </p:nvSpPr>
        <p:spPr>
          <a:xfrm>
            <a:off x="2599943" y="7795628"/>
            <a:ext cx="2935381" cy="830956"/>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mn-lt"/>
                <a:ea typeface="Helvetica Neue"/>
                <a:cs typeface="Helvetica Neue"/>
                <a:sym typeface="Helvetica Neue"/>
              </a:rPr>
              <a:t>Odgovorno</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ponašanje</a:t>
            </a:r>
            <a:endParaRPr dirty="0">
              <a:latin typeface="+mn-lt"/>
            </a:endParaRPr>
          </a:p>
        </p:txBody>
      </p:sp>
      <p:sp>
        <p:nvSpPr>
          <p:cNvPr id="70" name="Google Shape;70;p2"/>
          <p:cNvSpPr/>
          <p:nvPr/>
        </p:nvSpPr>
        <p:spPr>
          <a:xfrm>
            <a:off x="5757444"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1" name="Google Shape;71;p2"/>
          <p:cNvSpPr/>
          <p:nvPr/>
        </p:nvSpPr>
        <p:spPr>
          <a:xfrm>
            <a:off x="5845246"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2" name="Google Shape;72;p2"/>
          <p:cNvSpPr/>
          <p:nvPr/>
        </p:nvSpPr>
        <p:spPr>
          <a:xfrm>
            <a:off x="577051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76" name="Google Shape;76;p2"/>
          <p:cNvSpPr txBox="1"/>
          <p:nvPr/>
        </p:nvSpPr>
        <p:spPr>
          <a:xfrm>
            <a:off x="6096453" y="7483319"/>
            <a:ext cx="6378576" cy="1200288"/>
          </a:xfrm>
          <a:prstGeom prst="rect">
            <a:avLst/>
          </a:prstGeom>
          <a:noFill/>
          <a:ln>
            <a:noFill/>
          </a:ln>
        </p:spPr>
        <p:txBody>
          <a:bodyPr spcFirstLastPara="1" wrap="square" lIns="91425" tIns="45700" rIns="91425" bIns="45700" anchor="t" anchorCtr="0">
            <a:spAutoFit/>
          </a:bodyPr>
          <a:lstStyle/>
          <a:p>
            <a:r>
              <a:rPr lang="en-US" sz="2400" dirty="0" err="1">
                <a:latin typeface="+mn-lt"/>
              </a:rPr>
              <a:t>Odgovorno</a:t>
            </a:r>
            <a:r>
              <a:rPr lang="en-US" sz="2400" dirty="0">
                <a:latin typeface="+mn-lt"/>
              </a:rPr>
              <a:t> </a:t>
            </a:r>
            <a:r>
              <a:rPr lang="en-US" sz="2400" dirty="0" err="1">
                <a:latin typeface="+mn-lt"/>
              </a:rPr>
              <a:t>ponašanje</a:t>
            </a:r>
            <a:r>
              <a:rPr lang="en-US" sz="2400" dirty="0">
                <a:latin typeface="+mn-lt"/>
              </a:rPr>
              <a:t> </a:t>
            </a:r>
            <a:r>
              <a:rPr lang="en-US" sz="2400" dirty="0" err="1">
                <a:latin typeface="+mn-lt"/>
              </a:rPr>
              <a:t>na</a:t>
            </a:r>
            <a:r>
              <a:rPr lang="en-US" sz="2400" dirty="0">
                <a:latin typeface="+mn-lt"/>
              </a:rPr>
              <a:t> </a:t>
            </a:r>
            <a:r>
              <a:rPr lang="en-US" sz="2400" dirty="0" err="1">
                <a:latin typeface="+mn-lt"/>
              </a:rPr>
              <a:t>internetu</a:t>
            </a:r>
            <a:endParaRPr lang="en-US" sz="2400" dirty="0">
              <a:latin typeface="+mn-lt"/>
            </a:endParaRPr>
          </a:p>
          <a:p>
            <a:r>
              <a:rPr lang="en-US" sz="2400" dirty="0" err="1">
                <a:latin typeface="+mn-lt"/>
              </a:rPr>
              <a:t>Prepoznajte</a:t>
            </a:r>
            <a:r>
              <a:rPr lang="en-US" sz="2400" dirty="0">
                <a:latin typeface="+mn-lt"/>
              </a:rPr>
              <a:t> </a:t>
            </a:r>
            <a:r>
              <a:rPr lang="en-US" sz="2400" dirty="0" err="1">
                <a:latin typeface="+mn-lt"/>
              </a:rPr>
              <a:t>kognitivne</a:t>
            </a:r>
            <a:r>
              <a:rPr lang="en-US" sz="2400" dirty="0">
                <a:latin typeface="+mn-lt"/>
              </a:rPr>
              <a:t> </a:t>
            </a:r>
            <a:r>
              <a:rPr lang="en-US" sz="2400" dirty="0" err="1">
                <a:latin typeface="+mn-lt"/>
              </a:rPr>
              <a:t>predrasude</a:t>
            </a:r>
            <a:endParaRPr lang="en-US" sz="2400" dirty="0">
              <a:latin typeface="+mn-lt"/>
            </a:endParaRPr>
          </a:p>
          <a:p>
            <a:r>
              <a:rPr lang="en-US" sz="2400" dirty="0" err="1">
                <a:latin typeface="+mn-lt"/>
              </a:rPr>
              <a:t>Izgradite</a:t>
            </a:r>
            <a:r>
              <a:rPr lang="en-US" sz="2400" dirty="0">
                <a:latin typeface="+mn-lt"/>
              </a:rPr>
              <a:t> </a:t>
            </a:r>
            <a:r>
              <a:rPr lang="en-US" sz="2400" dirty="0" err="1">
                <a:latin typeface="+mn-lt"/>
              </a:rPr>
              <a:t>otpornost</a:t>
            </a:r>
            <a:r>
              <a:rPr lang="en-US" sz="2400" dirty="0">
                <a:latin typeface="+mn-lt"/>
              </a:rPr>
              <a:t> </a:t>
            </a:r>
            <a:r>
              <a:rPr lang="en-US" sz="2400" dirty="0" err="1">
                <a:latin typeface="+mn-lt"/>
              </a:rPr>
              <a:t>na</a:t>
            </a:r>
            <a:r>
              <a:rPr lang="en-US" sz="2400" dirty="0">
                <a:latin typeface="+mn-lt"/>
              </a:rPr>
              <a:t> </a:t>
            </a:r>
            <a:r>
              <a:rPr lang="en-US" sz="2400" dirty="0" err="1">
                <a:latin typeface="+mn-lt"/>
              </a:rPr>
              <a:t>dezinformacije</a:t>
            </a:r>
            <a:endParaRPr dirty="0">
              <a:latin typeface="+mn-lt"/>
            </a:endParaRPr>
          </a:p>
        </p:txBody>
      </p:sp>
      <p:pic>
        <p:nvPicPr>
          <p:cNvPr id="4098" name="Picture 2" descr="https://www.digital-boomer.eu/images/suit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47992" y="3825219"/>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67" name="Google Shape;67;p2"/>
          <p:cNvSpPr txBox="1"/>
          <p:nvPr/>
        </p:nvSpPr>
        <p:spPr>
          <a:xfrm>
            <a:off x="6061693" y="3067212"/>
            <a:ext cx="7303086" cy="1938952"/>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mn-lt"/>
                <a:ea typeface="Helvetica Neue"/>
                <a:cs typeface="Helvetica Neue"/>
                <a:sym typeface="Helvetica Neue"/>
              </a:rPr>
              <a:t>Definicija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njihov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utjecaj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društvo</a:t>
            </a:r>
            <a:endParaRPr lang="en-US" sz="2400" dirty="0">
              <a:solidFill>
                <a:schemeClr val="dk1"/>
              </a:solidFill>
              <a:latin typeface="+mn-lt"/>
              <a:ea typeface="Helvetica Neue"/>
              <a:cs typeface="Helvetica Neue"/>
              <a:sym typeface="Helvetica Neue"/>
            </a:endParaRPr>
          </a:p>
          <a:p>
            <a:pPr lvl="0"/>
            <a:r>
              <a:rPr lang="en-US" sz="2400" dirty="0" err="1">
                <a:solidFill>
                  <a:schemeClr val="dk1"/>
                </a:solidFill>
                <a:latin typeface="+mn-lt"/>
                <a:ea typeface="Helvetica Neue"/>
                <a:cs typeface="Helvetica Neue"/>
                <a:sym typeface="Helvetica Neue"/>
              </a:rPr>
              <a:t>Uobičajeni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oblici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dezinformacija</a:t>
            </a:r>
            <a:endParaRPr lang="en-US" sz="2400" dirty="0">
              <a:solidFill>
                <a:schemeClr val="dk1"/>
              </a:solidFill>
              <a:latin typeface="+mn-lt"/>
              <a:ea typeface="Helvetica Neue"/>
              <a:cs typeface="Helvetica Neue"/>
              <a:sym typeface="Helvetica Neue"/>
            </a:endParaRPr>
          </a:p>
          <a:p>
            <a:pPr lvl="0"/>
            <a:r>
              <a:rPr lang="en-US" sz="2400" dirty="0" err="1">
                <a:solidFill>
                  <a:schemeClr val="dk1"/>
                </a:solidFill>
                <a:latin typeface="+mn-lt"/>
                <a:ea typeface="Helvetica Neue"/>
                <a:cs typeface="Helvetica Neue"/>
                <a:sym typeface="Helvetica Neue"/>
              </a:rPr>
              <a:t>Razumijevanje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motiva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dezinformacija</a:t>
            </a:r>
            <a:r>
              <a:rPr lang="en-US" sz="2400" dirty="0">
                <a:solidFill>
                  <a:schemeClr val="dk1"/>
                </a:solidFill>
                <a:latin typeface="+mn-lt"/>
                <a:ea typeface="Helvetica Neue"/>
                <a:cs typeface="Helvetica Neue"/>
                <a:sym typeface="Helvetica Neue"/>
              </a:rPr>
              <a:t> </a:t>
            </a:r>
          </a:p>
          <a:p>
            <a:pPr lvl="0"/>
            <a:r>
              <a:rPr lang="en-US" sz="2400" dirty="0" err="1">
                <a:solidFill>
                  <a:schemeClr val="dk1"/>
                </a:solidFill>
                <a:latin typeface="+mn-lt"/>
                <a:ea typeface="Helvetica Neue"/>
                <a:cs typeface="Helvetica Neue"/>
                <a:sym typeface="Helvetica Neue"/>
              </a:rPr>
              <a:t>Uloga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širenju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dezinformacija</a:t>
            </a:r>
            <a:endParaRPr lang="en-US" sz="2400" dirty="0">
              <a:solidFill>
                <a:schemeClr val="dk1"/>
              </a:solidFill>
              <a:latin typeface="+mn-lt"/>
              <a:ea typeface="Helvetica Neue"/>
              <a:cs typeface="Helvetica Neue"/>
              <a:sym typeface="Helvetica Neue"/>
            </a:endParaRPr>
          </a:p>
          <a:p>
            <a:pPr lvl="0"/>
            <a:r>
              <a:rPr lang="en-US" sz="2400" dirty="0" err="1">
                <a:solidFill>
                  <a:schemeClr val="dk1"/>
                </a:solidFill>
                <a:latin typeface="+mn-lt"/>
                <a:ea typeface="Helvetica Neue"/>
                <a:cs typeface="Helvetica Neue"/>
                <a:sym typeface="Helvetica Neue"/>
              </a:rPr>
              <a:t>Uloga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organizacija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provjeru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činjenica</a:t>
            </a:r>
            <a:endParaRPr lang="en-US" sz="2400" dirty="0">
              <a:solidFill>
                <a:schemeClr val="dk1"/>
              </a:solidFill>
              <a:latin typeface="+mn-lt"/>
              <a:ea typeface="Helvetica Neue"/>
              <a:cs typeface="Helvetica Neue"/>
              <a:sym typeface="Helvetica Neue"/>
            </a:endParaRPr>
          </a:p>
        </p:txBody>
      </p:sp>
      <p:sp>
        <p:nvSpPr>
          <p:cNvPr id="73" name="Google Shape;73;p2"/>
          <p:cNvSpPr txBox="1"/>
          <p:nvPr/>
        </p:nvSpPr>
        <p:spPr>
          <a:xfrm>
            <a:off x="6096452" y="5558378"/>
            <a:ext cx="7070907" cy="1200288"/>
          </a:xfrm>
          <a:prstGeom prst="rect">
            <a:avLst/>
          </a:prstGeom>
          <a:noFill/>
          <a:ln>
            <a:noFill/>
          </a:ln>
        </p:spPr>
        <p:txBody>
          <a:bodyPr spcFirstLastPara="1" wrap="square" lIns="91425" tIns="45700" rIns="91425" bIns="45700" anchor="t" anchorCtr="0">
            <a:spAutoFit/>
          </a:bodyPr>
          <a:lstStyle/>
          <a:p>
            <a:pPr lvl="0"/>
            <a:r>
              <a:rPr lang="en-US" sz="2400" dirty="0" err="1">
                <a:latin typeface="+mn-lt"/>
              </a:rPr>
              <a:t>Razlikovanje</a:t>
            </a:r>
            <a:r>
              <a:rPr lang="en-US" sz="2400" dirty="0">
                <a:latin typeface="+mn-lt"/>
              </a:rPr>
              <a:t> </a:t>
            </a:r>
            <a:r>
              <a:rPr lang="en-US" sz="2400" dirty="0" err="1">
                <a:latin typeface="+mn-lt"/>
              </a:rPr>
              <a:t>dezinformacija</a:t>
            </a:r>
            <a:r>
              <a:rPr lang="en-US" sz="2400" dirty="0">
                <a:latin typeface="+mn-lt"/>
              </a:rPr>
              <a:t> </a:t>
            </a:r>
            <a:r>
              <a:rPr lang="en-US" sz="2400" dirty="0" err="1">
                <a:latin typeface="+mn-lt"/>
              </a:rPr>
              <a:t>i</a:t>
            </a:r>
            <a:r>
              <a:rPr lang="en-US" sz="2400" dirty="0">
                <a:latin typeface="+mn-lt"/>
              </a:rPr>
              <a:t> </a:t>
            </a:r>
            <a:r>
              <a:rPr lang="en-US" sz="2400" dirty="0" err="1">
                <a:latin typeface="+mn-lt"/>
              </a:rPr>
              <a:t>legitimnog</a:t>
            </a:r>
            <a:r>
              <a:rPr lang="en-US" sz="2400" dirty="0">
                <a:latin typeface="+mn-lt"/>
              </a:rPr>
              <a:t> </a:t>
            </a:r>
            <a:r>
              <a:rPr lang="en-US" sz="2400" dirty="0" err="1">
                <a:latin typeface="+mn-lt"/>
              </a:rPr>
              <a:t>sadržaja</a:t>
            </a:r>
            <a:endParaRPr lang="en-US" sz="2400" dirty="0">
              <a:latin typeface="+mn-lt"/>
            </a:endParaRPr>
          </a:p>
          <a:p>
            <a:pPr lvl="0"/>
            <a:r>
              <a:rPr lang="en-US" sz="2400" dirty="0" err="1">
                <a:latin typeface="+mn-lt"/>
              </a:rPr>
              <a:t>Crvene</a:t>
            </a:r>
            <a:r>
              <a:rPr lang="en-US" sz="2400" dirty="0">
                <a:latin typeface="+mn-lt"/>
              </a:rPr>
              <a:t> </a:t>
            </a:r>
            <a:r>
              <a:rPr lang="en-US" sz="2400" dirty="0" err="1">
                <a:latin typeface="+mn-lt"/>
              </a:rPr>
              <a:t>zastave</a:t>
            </a:r>
            <a:r>
              <a:rPr lang="en-US" sz="2400" dirty="0">
                <a:latin typeface="+mn-lt"/>
              </a:rPr>
              <a:t> </a:t>
            </a:r>
            <a:r>
              <a:rPr lang="en-US" sz="2400" dirty="0" err="1">
                <a:latin typeface="+mn-lt"/>
              </a:rPr>
              <a:t>dezinformacija</a:t>
            </a:r>
            <a:endParaRPr lang="en-US" sz="2400" dirty="0">
              <a:latin typeface="+mn-lt"/>
            </a:endParaRPr>
          </a:p>
          <a:p>
            <a:pPr lvl="0"/>
            <a:r>
              <a:rPr lang="en-US" sz="2400" dirty="0" err="1">
                <a:latin typeface="+mn-lt"/>
              </a:rPr>
              <a:t>Alati</a:t>
            </a:r>
            <a:r>
              <a:rPr lang="en-US" sz="2400" dirty="0">
                <a:latin typeface="+mn-lt"/>
              </a:rPr>
              <a:t> za </a:t>
            </a:r>
            <a:r>
              <a:rPr lang="en-US" sz="2400" dirty="0" err="1">
                <a:latin typeface="+mn-lt"/>
              </a:rPr>
              <a:t>provjeru</a:t>
            </a:r>
            <a:r>
              <a:rPr lang="en-US" sz="2400" dirty="0">
                <a:latin typeface="+mn-lt"/>
              </a:rPr>
              <a:t> </a:t>
            </a:r>
            <a:r>
              <a:rPr lang="en-US" sz="2400" dirty="0" err="1">
                <a:latin typeface="+mn-lt"/>
              </a:rPr>
              <a:t>činjenica</a:t>
            </a:r>
            <a:endParaRPr lang="en-US" sz="24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 Utjecaj na društvo</a:t>
            </a:r>
            <a:endParaRPr dirty="0">
              <a:solidFill>
                <a:schemeClr val="tx1"/>
              </a:solidFill>
              <a:latin typeface="+mn-lt"/>
            </a:endParaRPr>
          </a:p>
        </p:txBody>
      </p:sp>
      <p:sp>
        <p:nvSpPr>
          <p:cNvPr id="119" name="Google Shape;119;p6"/>
          <p:cNvSpPr txBox="1"/>
          <p:nvPr/>
        </p:nvSpPr>
        <p:spPr>
          <a:xfrm>
            <a:off x="1295400" y="3390900"/>
            <a:ext cx="11442032" cy="523180"/>
          </a:xfrm>
          <a:prstGeom prst="rect">
            <a:avLst/>
          </a:prstGeom>
          <a:noFill/>
          <a:ln>
            <a:noFill/>
          </a:ln>
        </p:spPr>
        <p:txBody>
          <a:bodyPr spcFirstLastPara="1" wrap="square" lIns="91425" tIns="45700" rIns="91425" bIns="45700" anchor="t" anchorCtr="0">
            <a:spAutoFit/>
          </a:bodyPr>
          <a:lstStyle/>
          <a:p>
            <a:pPr lvl="0"/>
            <a:r>
              <a:rPr lang="hr-HR" sz="2800" b="1" dirty="0">
                <a:solidFill>
                  <a:srgbClr val="00CCFF"/>
                </a:solidFill>
                <a:latin typeface="+mn-lt"/>
                <a:ea typeface="Helvetica Neue"/>
                <a:cs typeface="Helvetica Neue"/>
                <a:sym typeface="Helvetica Neue"/>
              </a:rPr>
              <a:t>Ključni načini na koje dezinformacije mogu utjecati na društvo:</a:t>
            </a:r>
            <a:endParaRPr dirty="0">
              <a:solidFill>
                <a:srgbClr val="00CCFF"/>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42105112"/>
              </p:ext>
            </p:extLst>
          </p:nvPr>
        </p:nvGraphicFramePr>
        <p:xfrm>
          <a:off x="1371599" y="3955146"/>
          <a:ext cx="14356081" cy="5304776"/>
        </p:xfrm>
        <a:graphic>
          <a:graphicData uri="http://schemas.openxmlformats.org/drawingml/2006/table">
            <a:tbl>
              <a:tblPr/>
              <a:tblGrid>
                <a:gridCol w="3306829">
                  <a:extLst>
                    <a:ext uri="{9D8B030D-6E8A-4147-A177-3AD203B41FA5}">
                      <a16:colId xmlns:a16="http://schemas.microsoft.com/office/drawing/2014/main" val="3151531003"/>
                    </a:ext>
                  </a:extLst>
                </a:gridCol>
                <a:gridCol w="11049252">
                  <a:extLst>
                    <a:ext uri="{9D8B030D-6E8A-4147-A177-3AD203B41FA5}">
                      <a16:colId xmlns:a16="http://schemas.microsoft.com/office/drawing/2014/main" val="3554687189"/>
                    </a:ext>
                  </a:extLst>
                </a:gridCol>
              </a:tblGrid>
              <a:tr h="212850">
                <a:tc>
                  <a:txBody>
                    <a:bodyPr/>
                    <a:lstStyle/>
                    <a:p>
                      <a:pPr fontAlgn="b"/>
                      <a:r>
                        <a:rPr lang="en-US" sz="1600" b="1" dirty="0" err="1">
                          <a:effectLst/>
                        </a:rPr>
                        <a:t>Utjecaj</a:t>
                      </a:r>
                      <a:endParaRPr lang="en-US" sz="1600" b="1" dirty="0">
                        <a:effectLst/>
                      </a:endParaRP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
                      <a:r>
                        <a:rPr lang="en-US" sz="1600" b="1" dirty="0" err="1">
                          <a:effectLst/>
                        </a:rPr>
                        <a:t>Opis</a:t>
                      </a:r>
                      <a:endParaRPr lang="en-US" sz="1600" b="1" dirty="0">
                        <a:effectLst/>
                      </a:endParaRPr>
                    </a:p>
                  </a:txBody>
                  <a:tcPr marL="80260" marR="80260" marT="40130" marB="40130"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703476485"/>
                  </a:ext>
                </a:extLst>
              </a:tr>
              <a:tr h="659833">
                <a:tc>
                  <a:txBody>
                    <a:bodyPr/>
                    <a:lstStyle/>
                    <a:p>
                      <a:pPr fontAlgn="base"/>
                      <a:r>
                        <a:rPr lang="en-US" sz="1600" dirty="0" err="1">
                          <a:effectLst/>
                        </a:rPr>
                        <a:t>Podrivanje</a:t>
                      </a:r>
                      <a:r>
                        <a:rPr lang="en-US" sz="1600" dirty="0">
                          <a:effectLst/>
                        </a:rPr>
                        <a:t> </a:t>
                      </a:r>
                      <a:r>
                        <a:rPr lang="en-US" sz="1600" dirty="0" err="1">
                          <a:effectLst/>
                        </a:rPr>
                        <a:t>povjerenja</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Narušava</a:t>
                      </a:r>
                      <a:r>
                        <a:rPr lang="en-US" sz="1600" dirty="0">
                          <a:effectLst/>
                        </a:rPr>
                        <a:t> </a:t>
                      </a:r>
                      <a:r>
                        <a:rPr lang="en-US" sz="1600" dirty="0" err="1">
                          <a:effectLst/>
                        </a:rPr>
                        <a:t>povjerenje</a:t>
                      </a:r>
                      <a:r>
                        <a:rPr lang="en-US" sz="1600" dirty="0">
                          <a:effectLst/>
                        </a:rPr>
                        <a:t> u </a:t>
                      </a:r>
                      <a:r>
                        <a:rPr lang="en-US" sz="1600" dirty="0" err="1">
                          <a:effectLst/>
                        </a:rPr>
                        <a:t>institucije</a:t>
                      </a:r>
                      <a:r>
                        <a:rPr lang="en-US" sz="1600" dirty="0">
                          <a:effectLst/>
                        </a:rPr>
                        <a:t>, </a:t>
                      </a:r>
                      <a:r>
                        <a:rPr lang="en-US" sz="1600" dirty="0" err="1">
                          <a:effectLst/>
                        </a:rPr>
                        <a:t>medije</a:t>
                      </a:r>
                      <a:r>
                        <a:rPr lang="en-US" sz="1600" dirty="0">
                          <a:effectLst/>
                        </a:rPr>
                        <a:t> </a:t>
                      </a:r>
                      <a:r>
                        <a:rPr lang="en-US" sz="1600" dirty="0" err="1">
                          <a:effectLst/>
                        </a:rPr>
                        <a:t>i</a:t>
                      </a:r>
                      <a:r>
                        <a:rPr lang="en-US" sz="1600" dirty="0">
                          <a:effectLst/>
                        </a:rPr>
                        <a:t> </a:t>
                      </a:r>
                      <a:r>
                        <a:rPr lang="en-US" sz="1600" dirty="0" err="1">
                          <a:effectLst/>
                        </a:rPr>
                        <a:t>javne</a:t>
                      </a:r>
                      <a:r>
                        <a:rPr lang="en-US" sz="1600" dirty="0">
                          <a:effectLst/>
                        </a:rPr>
                        <a:t> </a:t>
                      </a:r>
                      <a:r>
                        <a:rPr lang="en-US" sz="1600" dirty="0" err="1">
                          <a:effectLst/>
                        </a:rPr>
                        <a:t>osobe</a:t>
                      </a:r>
                      <a:r>
                        <a:rPr lang="en-US" sz="1600" dirty="0">
                          <a:effectLst/>
                        </a:rPr>
                        <a:t>, </a:t>
                      </a:r>
                      <a:r>
                        <a:rPr lang="en-US" sz="1600" dirty="0" err="1">
                          <a:effectLst/>
                        </a:rPr>
                        <a:t>što</a:t>
                      </a:r>
                      <a:r>
                        <a:rPr lang="en-US" sz="1600" dirty="0">
                          <a:effectLst/>
                        </a:rPr>
                        <a:t> </a:t>
                      </a:r>
                      <a:r>
                        <a:rPr lang="en-US" sz="1600" dirty="0" err="1">
                          <a:effectLst/>
                        </a:rPr>
                        <a:t>otežava</a:t>
                      </a:r>
                      <a:r>
                        <a:rPr lang="en-US" sz="1600" dirty="0">
                          <a:effectLst/>
                        </a:rPr>
                        <a:t> </a:t>
                      </a:r>
                      <a:r>
                        <a:rPr lang="en-US" sz="1600" dirty="0" err="1">
                          <a:effectLst/>
                        </a:rPr>
                        <a:t>razlikovanje</a:t>
                      </a:r>
                      <a:r>
                        <a:rPr lang="en-US" sz="1600" dirty="0">
                          <a:effectLst/>
                        </a:rPr>
                        <a:t> </a:t>
                      </a:r>
                      <a:r>
                        <a:rPr lang="en-US" sz="1600" dirty="0" err="1">
                          <a:effectLst/>
                        </a:rPr>
                        <a:t>točnih</a:t>
                      </a:r>
                      <a:r>
                        <a:rPr lang="en-US" sz="1600" dirty="0">
                          <a:effectLst/>
                        </a:rPr>
                        <a:t> od </a:t>
                      </a:r>
                      <a:r>
                        <a:rPr lang="en-US" sz="1600" dirty="0" err="1">
                          <a:effectLst/>
                        </a:rPr>
                        <a:t>lažnih</a:t>
                      </a:r>
                      <a:r>
                        <a:rPr lang="en-US" sz="1600" dirty="0">
                          <a:effectLst/>
                        </a:rPr>
                        <a:t> </a:t>
                      </a:r>
                      <a:r>
                        <a:rPr lang="en-US" sz="1600" dirty="0" err="1">
                          <a:effectLst/>
                        </a:rPr>
                        <a:t>informacija</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962668424"/>
                  </a:ext>
                </a:extLst>
              </a:tr>
              <a:tr h="510839">
                <a:tc>
                  <a:txBody>
                    <a:bodyPr/>
                    <a:lstStyle/>
                    <a:p>
                      <a:pPr fontAlgn="base"/>
                      <a:r>
                        <a:rPr lang="en-US" sz="1600" dirty="0" err="1">
                          <a:effectLst/>
                        </a:rPr>
                        <a:t>Polarizacija</a:t>
                      </a:r>
                      <a:r>
                        <a:rPr lang="en-US" sz="1600" dirty="0">
                          <a:effectLst/>
                        </a:rPr>
                        <a:t> </a:t>
                      </a:r>
                      <a:r>
                        <a:rPr lang="en-US" sz="1600" dirty="0" err="1">
                          <a:effectLst/>
                        </a:rPr>
                        <a:t>i</a:t>
                      </a:r>
                      <a:r>
                        <a:rPr lang="en-US" sz="1600" dirty="0">
                          <a:effectLst/>
                        </a:rPr>
                        <a:t> </a:t>
                      </a:r>
                      <a:r>
                        <a:rPr lang="en-US" sz="1600" dirty="0" err="1">
                          <a:effectLst/>
                        </a:rPr>
                        <a:t>podijeljenost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Iskorištava</a:t>
                      </a:r>
                      <a:r>
                        <a:rPr lang="en-US" sz="1600" dirty="0">
                          <a:effectLst/>
                        </a:rPr>
                        <a:t> </a:t>
                      </a:r>
                      <a:r>
                        <a:rPr lang="en-US" sz="1600" dirty="0" err="1">
                          <a:effectLst/>
                        </a:rPr>
                        <a:t>podjele</a:t>
                      </a:r>
                      <a:r>
                        <a:rPr lang="en-US" sz="1600" dirty="0">
                          <a:effectLst/>
                        </a:rPr>
                        <a:t>, </a:t>
                      </a:r>
                      <a:r>
                        <a:rPr lang="en-US" sz="1600" dirty="0" err="1">
                          <a:effectLst/>
                        </a:rPr>
                        <a:t>potiče</a:t>
                      </a:r>
                      <a:r>
                        <a:rPr lang="en-US" sz="1600" dirty="0">
                          <a:effectLst/>
                        </a:rPr>
                        <a:t> </a:t>
                      </a:r>
                      <a:r>
                        <a:rPr lang="en-US" sz="1600" dirty="0" err="1">
                          <a:effectLst/>
                        </a:rPr>
                        <a:t>neprijateljstvo</a:t>
                      </a:r>
                      <a:r>
                        <a:rPr lang="en-US" sz="1600" dirty="0">
                          <a:effectLst/>
                        </a:rPr>
                        <a:t> </a:t>
                      </a:r>
                      <a:r>
                        <a:rPr lang="en-US" sz="1600" dirty="0" err="1">
                          <a:effectLst/>
                        </a:rPr>
                        <a:t>i</a:t>
                      </a:r>
                      <a:r>
                        <a:rPr lang="en-US" sz="1600" dirty="0">
                          <a:effectLst/>
                        </a:rPr>
                        <a:t> </a:t>
                      </a:r>
                      <a:r>
                        <a:rPr lang="en-US" sz="1600" dirty="0" err="1">
                          <a:effectLst/>
                        </a:rPr>
                        <a:t>doprinosi</a:t>
                      </a:r>
                      <a:r>
                        <a:rPr lang="en-US" sz="1600" dirty="0">
                          <a:effectLst/>
                        </a:rPr>
                        <a:t> </a:t>
                      </a:r>
                      <a:r>
                        <a:rPr lang="en-US" sz="1600" dirty="0" err="1">
                          <a:effectLst/>
                        </a:rPr>
                        <a:t>društvenoj</a:t>
                      </a:r>
                      <a:r>
                        <a:rPr lang="en-US" sz="1600" dirty="0">
                          <a:effectLst/>
                        </a:rPr>
                        <a:t> </a:t>
                      </a:r>
                      <a:r>
                        <a:rPr lang="en-US" sz="1600" dirty="0" err="1">
                          <a:effectLst/>
                        </a:rPr>
                        <a:t>polarizaciji</a:t>
                      </a:r>
                      <a:r>
                        <a:rPr lang="en-US" sz="1600" dirty="0">
                          <a:effectLst/>
                        </a:rPr>
                        <a:t> </a:t>
                      </a:r>
                      <a:r>
                        <a:rPr lang="en-US" sz="1600" dirty="0" err="1">
                          <a:effectLst/>
                        </a:rPr>
                        <a:t>i</a:t>
                      </a:r>
                      <a:r>
                        <a:rPr lang="en-US" sz="1600" dirty="0">
                          <a:effectLst/>
                        </a:rPr>
                        <a:t> </a:t>
                      </a:r>
                      <a:r>
                        <a:rPr lang="en-US" sz="1600" dirty="0" err="1">
                          <a:effectLst/>
                        </a:rPr>
                        <a:t>nemirima</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2004720"/>
                  </a:ext>
                </a:extLst>
              </a:tr>
              <a:tr h="510839">
                <a:tc>
                  <a:txBody>
                    <a:bodyPr/>
                    <a:lstStyle/>
                    <a:p>
                      <a:pPr fontAlgn="base"/>
                      <a:r>
                        <a:rPr lang="en-US" sz="1600" dirty="0" err="1">
                          <a:effectLst/>
                        </a:rPr>
                        <a:t>Manipuliranje</a:t>
                      </a:r>
                      <a:r>
                        <a:rPr lang="en-US" sz="1600" dirty="0">
                          <a:effectLst/>
                        </a:rPr>
                        <a:t> </a:t>
                      </a:r>
                      <a:r>
                        <a:rPr lang="en-US" sz="1600" dirty="0" err="1">
                          <a:effectLst/>
                        </a:rPr>
                        <a:t>javnim</a:t>
                      </a:r>
                      <a:r>
                        <a:rPr lang="en-US" sz="1600" dirty="0">
                          <a:effectLst/>
                        </a:rPr>
                        <a:t> </a:t>
                      </a:r>
                      <a:r>
                        <a:rPr lang="en-US" sz="1600" dirty="0" err="1">
                          <a:effectLst/>
                        </a:rPr>
                        <a:t>mnijenjem</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Oblikuje</a:t>
                      </a:r>
                      <a:r>
                        <a:rPr lang="en-US" sz="1600" dirty="0">
                          <a:effectLst/>
                        </a:rPr>
                        <a:t> </a:t>
                      </a:r>
                      <a:r>
                        <a:rPr lang="en-US" sz="1600" dirty="0" err="1">
                          <a:effectLst/>
                        </a:rPr>
                        <a:t>narative</a:t>
                      </a:r>
                      <a:r>
                        <a:rPr lang="en-US" sz="1600" dirty="0">
                          <a:effectLst/>
                        </a:rPr>
                        <a:t>, </a:t>
                      </a:r>
                      <a:r>
                        <a:rPr lang="en-US" sz="1600" dirty="0" err="1">
                          <a:effectLst/>
                        </a:rPr>
                        <a:t>iskrivljuje</a:t>
                      </a:r>
                      <a:r>
                        <a:rPr lang="en-US" sz="1600" dirty="0">
                          <a:effectLst/>
                        </a:rPr>
                        <a:t> </a:t>
                      </a:r>
                      <a:r>
                        <a:rPr lang="en-US" sz="1600" dirty="0" err="1">
                          <a:effectLst/>
                        </a:rPr>
                        <a:t>percepcije</a:t>
                      </a:r>
                      <a:r>
                        <a:rPr lang="en-US" sz="1600" dirty="0">
                          <a:effectLst/>
                        </a:rPr>
                        <a:t> </a:t>
                      </a:r>
                      <a:r>
                        <a:rPr lang="en-US" sz="1600" dirty="0" err="1">
                          <a:effectLst/>
                        </a:rPr>
                        <a:t>javnosti</a:t>
                      </a:r>
                      <a:r>
                        <a:rPr lang="en-US" sz="1600" dirty="0">
                          <a:effectLst/>
                        </a:rPr>
                        <a:t> </a:t>
                      </a:r>
                      <a:r>
                        <a:rPr lang="en-US" sz="1600" dirty="0" err="1">
                          <a:effectLst/>
                        </a:rPr>
                        <a:t>i</a:t>
                      </a:r>
                      <a:r>
                        <a:rPr lang="en-US" sz="1600" dirty="0">
                          <a:effectLst/>
                        </a:rPr>
                        <a:t> </a:t>
                      </a:r>
                      <a:r>
                        <a:rPr lang="en-US" sz="1600" dirty="0" err="1">
                          <a:effectLst/>
                        </a:rPr>
                        <a:t>utječe</a:t>
                      </a:r>
                      <a:r>
                        <a:rPr lang="en-US" sz="1600" dirty="0">
                          <a:effectLst/>
                        </a:rPr>
                        <a:t> </a:t>
                      </a:r>
                      <a:r>
                        <a:rPr lang="en-US" sz="1600" dirty="0" err="1">
                          <a:effectLst/>
                        </a:rPr>
                        <a:t>na</a:t>
                      </a:r>
                      <a:r>
                        <a:rPr lang="en-US" sz="1600" dirty="0">
                          <a:effectLst/>
                        </a:rPr>
                        <a:t> </a:t>
                      </a:r>
                      <a:r>
                        <a:rPr lang="en-US" sz="1600" dirty="0" err="1">
                          <a:effectLst/>
                        </a:rPr>
                        <a:t>izbore</a:t>
                      </a:r>
                      <a:r>
                        <a:rPr lang="en-US" sz="1600" dirty="0">
                          <a:effectLst/>
                        </a:rPr>
                        <a:t> </a:t>
                      </a:r>
                      <a:r>
                        <a:rPr lang="en-US" sz="1600" dirty="0" err="1">
                          <a:effectLst/>
                        </a:rPr>
                        <a:t>i</a:t>
                      </a:r>
                      <a:r>
                        <a:rPr lang="en-US" sz="1600" dirty="0">
                          <a:effectLst/>
                        </a:rPr>
                        <a:t> </a:t>
                      </a:r>
                      <a:r>
                        <a:rPr lang="en-US" sz="1600" dirty="0" err="1">
                          <a:effectLst/>
                        </a:rPr>
                        <a:t>političke</a:t>
                      </a:r>
                      <a:r>
                        <a:rPr lang="en-US" sz="1600" dirty="0">
                          <a:effectLst/>
                        </a:rPr>
                        <a:t> </a:t>
                      </a:r>
                      <a:r>
                        <a:rPr lang="en-US" sz="1600" dirty="0" err="1">
                          <a:effectLst/>
                        </a:rPr>
                        <a:t>odluke</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187265939"/>
                  </a:ext>
                </a:extLst>
              </a:tr>
              <a:tr h="659833">
                <a:tc>
                  <a:txBody>
                    <a:bodyPr/>
                    <a:lstStyle/>
                    <a:p>
                      <a:pPr fontAlgn="base"/>
                      <a:r>
                        <a:rPr lang="en-US" sz="1600" dirty="0" err="1">
                          <a:effectLst/>
                        </a:rPr>
                        <a:t>Javno</a:t>
                      </a:r>
                      <a:r>
                        <a:rPr lang="en-US" sz="1600" dirty="0">
                          <a:effectLst/>
                        </a:rPr>
                        <a:t> </a:t>
                      </a:r>
                      <a:r>
                        <a:rPr lang="en-US" sz="1600" dirty="0" err="1">
                          <a:effectLst/>
                        </a:rPr>
                        <a:t>zdravlje</a:t>
                      </a:r>
                      <a:r>
                        <a:rPr lang="en-US" sz="1600" dirty="0">
                          <a:effectLst/>
                        </a:rPr>
                        <a:t> </a:t>
                      </a:r>
                      <a:r>
                        <a:rPr lang="en-US" sz="1600" dirty="0" err="1">
                          <a:effectLst/>
                        </a:rPr>
                        <a:t>i</a:t>
                      </a:r>
                      <a:r>
                        <a:rPr lang="en-US" sz="1600" dirty="0">
                          <a:effectLst/>
                        </a:rPr>
                        <a:t> </a:t>
                      </a:r>
                      <a:r>
                        <a:rPr lang="en-US" sz="1600" dirty="0" err="1">
                          <a:effectLst/>
                        </a:rPr>
                        <a:t>sigurnost</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Ugrožava</a:t>
                      </a:r>
                      <a:r>
                        <a:rPr lang="en-US" sz="1600" dirty="0">
                          <a:effectLst/>
                        </a:rPr>
                        <a:t> </a:t>
                      </a:r>
                      <a:r>
                        <a:rPr lang="en-US" sz="1600" dirty="0" err="1">
                          <a:effectLst/>
                        </a:rPr>
                        <a:t>javno</a:t>
                      </a:r>
                      <a:r>
                        <a:rPr lang="en-US" sz="1600" dirty="0">
                          <a:effectLst/>
                        </a:rPr>
                        <a:t> </a:t>
                      </a:r>
                      <a:r>
                        <a:rPr lang="en-US" sz="1600" dirty="0" err="1">
                          <a:effectLst/>
                        </a:rPr>
                        <a:t>zdravlje</a:t>
                      </a:r>
                      <a:r>
                        <a:rPr lang="en-US" sz="1600" dirty="0">
                          <a:effectLst/>
                        </a:rPr>
                        <a:t> </a:t>
                      </a:r>
                      <a:r>
                        <a:rPr lang="en-US" sz="1600" dirty="0" err="1">
                          <a:effectLst/>
                        </a:rPr>
                        <a:t>širenjem</a:t>
                      </a:r>
                      <a:r>
                        <a:rPr lang="en-US" sz="1600" dirty="0">
                          <a:effectLst/>
                        </a:rPr>
                        <a:t> </a:t>
                      </a:r>
                      <a:r>
                        <a:rPr lang="en-US" sz="1600" dirty="0" err="1">
                          <a:effectLst/>
                        </a:rPr>
                        <a:t>lažnih</a:t>
                      </a:r>
                      <a:r>
                        <a:rPr lang="en-US" sz="1600" dirty="0">
                          <a:effectLst/>
                        </a:rPr>
                        <a:t> </a:t>
                      </a:r>
                      <a:r>
                        <a:rPr lang="en-US" sz="1600" dirty="0" err="1">
                          <a:effectLst/>
                        </a:rPr>
                        <a:t>informacija</a:t>
                      </a:r>
                      <a:r>
                        <a:rPr lang="en-US" sz="1600" dirty="0">
                          <a:effectLst/>
                        </a:rPr>
                        <a:t> o </a:t>
                      </a:r>
                      <a:r>
                        <a:rPr lang="en-US" sz="1600" dirty="0" err="1">
                          <a:effectLst/>
                        </a:rPr>
                        <a:t>medicinskim</a:t>
                      </a:r>
                      <a:r>
                        <a:rPr lang="en-US" sz="1600" dirty="0">
                          <a:effectLst/>
                        </a:rPr>
                        <a:t> </a:t>
                      </a:r>
                      <a:r>
                        <a:rPr lang="en-US" sz="1600" dirty="0" err="1">
                          <a:effectLst/>
                        </a:rPr>
                        <a:t>tretmanima</a:t>
                      </a:r>
                      <a:r>
                        <a:rPr lang="en-US" sz="1600" dirty="0">
                          <a:effectLst/>
                        </a:rPr>
                        <a:t>, </a:t>
                      </a:r>
                      <a:r>
                        <a:rPr lang="en-US" sz="1600" dirty="0" err="1">
                          <a:effectLst/>
                        </a:rPr>
                        <a:t>cjepivima</a:t>
                      </a:r>
                      <a:r>
                        <a:rPr lang="en-US" sz="1600" dirty="0">
                          <a:effectLst/>
                        </a:rPr>
                        <a:t> </a:t>
                      </a:r>
                      <a:r>
                        <a:rPr lang="en-US" sz="1600" dirty="0" err="1">
                          <a:effectLst/>
                        </a:rPr>
                        <a:t>i</a:t>
                      </a:r>
                      <a:r>
                        <a:rPr lang="en-US" sz="1600" dirty="0">
                          <a:effectLst/>
                        </a:rPr>
                        <a:t> </a:t>
                      </a:r>
                      <a:r>
                        <a:rPr lang="en-US" sz="1600" dirty="0" err="1">
                          <a:effectLst/>
                        </a:rPr>
                        <a:t>hitnim</a:t>
                      </a:r>
                      <a:r>
                        <a:rPr lang="en-US" sz="1600" dirty="0">
                          <a:effectLst/>
                        </a:rPr>
                        <a:t> </a:t>
                      </a:r>
                      <a:r>
                        <a:rPr lang="en-US" sz="1600" dirty="0" err="1">
                          <a:effectLst/>
                        </a:rPr>
                        <a:t>slučajevima</a:t>
                      </a:r>
                      <a:r>
                        <a:rPr lang="en-US" sz="1600" dirty="0">
                          <a:effectLst/>
                        </a:rPr>
                        <a:t> u </a:t>
                      </a:r>
                      <a:r>
                        <a:rPr lang="en-US" sz="1600" dirty="0" err="1">
                          <a:effectLst/>
                        </a:rPr>
                        <a:t>vezi</a:t>
                      </a:r>
                      <a:r>
                        <a:rPr lang="en-US" sz="1600" dirty="0">
                          <a:effectLst/>
                        </a:rPr>
                        <a:t> s </a:t>
                      </a:r>
                      <a:r>
                        <a:rPr lang="en-US" sz="1600" dirty="0" err="1">
                          <a:effectLst/>
                        </a:rPr>
                        <a:t>javnošću</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1690412278"/>
                  </a:ext>
                </a:extLst>
              </a:tr>
              <a:tr h="659833">
                <a:tc>
                  <a:txBody>
                    <a:bodyPr/>
                    <a:lstStyle/>
                    <a:p>
                      <a:pPr fontAlgn="base"/>
                      <a:r>
                        <a:rPr lang="en-US" sz="1600" dirty="0" err="1">
                          <a:effectLst/>
                        </a:rPr>
                        <a:t>Ekonomski</a:t>
                      </a:r>
                      <a:r>
                        <a:rPr lang="en-US" sz="1600" dirty="0">
                          <a:effectLst/>
                        </a:rPr>
                        <a:t> </a:t>
                      </a:r>
                      <a:r>
                        <a:rPr lang="en-US" sz="1600" dirty="0" err="1">
                          <a:effectLst/>
                        </a:rPr>
                        <a:t>učinak</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Šteti</a:t>
                      </a:r>
                      <a:r>
                        <a:rPr lang="en-US" sz="1600" dirty="0">
                          <a:effectLst/>
                        </a:rPr>
                        <a:t> </a:t>
                      </a:r>
                      <a:r>
                        <a:rPr lang="en-US" sz="1600" dirty="0" err="1">
                          <a:effectLst/>
                        </a:rPr>
                        <a:t>tvrtkama</a:t>
                      </a:r>
                      <a:r>
                        <a:rPr lang="en-US" sz="1600" dirty="0">
                          <a:effectLst/>
                        </a:rPr>
                        <a:t> </a:t>
                      </a:r>
                      <a:r>
                        <a:rPr lang="en-US" sz="1600" dirty="0" err="1">
                          <a:effectLst/>
                        </a:rPr>
                        <a:t>i</a:t>
                      </a:r>
                      <a:r>
                        <a:rPr lang="en-US" sz="1600" dirty="0">
                          <a:effectLst/>
                        </a:rPr>
                        <a:t> </a:t>
                      </a:r>
                      <a:r>
                        <a:rPr lang="en-US" sz="1600" dirty="0" err="1">
                          <a:effectLst/>
                        </a:rPr>
                        <a:t>tržištima</a:t>
                      </a:r>
                      <a:r>
                        <a:rPr lang="en-US" sz="1600" dirty="0">
                          <a:effectLst/>
                        </a:rPr>
                        <a:t> </a:t>
                      </a:r>
                      <a:r>
                        <a:rPr lang="en-US" sz="1600" dirty="0" err="1">
                          <a:effectLst/>
                        </a:rPr>
                        <a:t>putem</a:t>
                      </a:r>
                      <a:r>
                        <a:rPr lang="en-US" sz="1600" dirty="0">
                          <a:effectLst/>
                        </a:rPr>
                        <a:t> </a:t>
                      </a:r>
                      <a:r>
                        <a:rPr lang="en-US" sz="1600" dirty="0" err="1">
                          <a:effectLst/>
                        </a:rPr>
                        <a:t>lažnih</a:t>
                      </a:r>
                      <a:r>
                        <a:rPr lang="en-US" sz="1600" dirty="0">
                          <a:effectLst/>
                        </a:rPr>
                        <a:t> </a:t>
                      </a:r>
                      <a:r>
                        <a:rPr lang="en-US" sz="1600" dirty="0" err="1">
                          <a:effectLst/>
                        </a:rPr>
                        <a:t>informacija</a:t>
                      </a:r>
                      <a:r>
                        <a:rPr lang="en-US" sz="1600" dirty="0">
                          <a:effectLst/>
                        </a:rPr>
                        <a:t> </a:t>
                      </a:r>
                      <a:r>
                        <a:rPr lang="en-US" sz="1600" dirty="0" err="1">
                          <a:effectLst/>
                        </a:rPr>
                        <a:t>koje</a:t>
                      </a:r>
                      <a:r>
                        <a:rPr lang="en-US" sz="1600" dirty="0">
                          <a:effectLst/>
                        </a:rPr>
                        <a:t> </a:t>
                      </a:r>
                      <a:r>
                        <a:rPr lang="en-US" sz="1600" dirty="0" err="1">
                          <a:effectLst/>
                        </a:rPr>
                        <a:t>utječu</a:t>
                      </a:r>
                      <a:r>
                        <a:rPr lang="en-US" sz="1600" dirty="0">
                          <a:effectLst/>
                        </a:rPr>
                        <a:t> </a:t>
                      </a:r>
                      <a:r>
                        <a:rPr lang="en-US" sz="1600" dirty="0" err="1">
                          <a:effectLst/>
                        </a:rPr>
                        <a:t>na</a:t>
                      </a:r>
                      <a:r>
                        <a:rPr lang="en-US" sz="1600" dirty="0">
                          <a:effectLst/>
                        </a:rPr>
                        <a:t> </a:t>
                      </a:r>
                      <a:r>
                        <a:rPr lang="en-US" sz="1600" dirty="0" err="1">
                          <a:effectLst/>
                        </a:rPr>
                        <a:t>ugled</a:t>
                      </a:r>
                      <a:r>
                        <a:rPr lang="en-US" sz="1600" dirty="0">
                          <a:effectLst/>
                        </a:rPr>
                        <a:t>, </a:t>
                      </a:r>
                      <a:r>
                        <a:rPr lang="en-US" sz="1600" dirty="0" err="1">
                          <a:effectLst/>
                        </a:rPr>
                        <a:t>cijene</a:t>
                      </a:r>
                      <a:r>
                        <a:rPr lang="en-US" sz="1600" dirty="0">
                          <a:effectLst/>
                        </a:rPr>
                        <a:t> </a:t>
                      </a:r>
                      <a:r>
                        <a:rPr lang="en-US" sz="1600" dirty="0" err="1">
                          <a:effectLst/>
                        </a:rPr>
                        <a:t>dionica</a:t>
                      </a:r>
                      <a:r>
                        <a:rPr lang="en-US" sz="1600" dirty="0">
                          <a:effectLst/>
                        </a:rPr>
                        <a:t> </a:t>
                      </a:r>
                      <a:r>
                        <a:rPr lang="en-US" sz="1600" dirty="0" err="1">
                          <a:effectLst/>
                        </a:rPr>
                        <a:t>i</a:t>
                      </a:r>
                      <a:r>
                        <a:rPr lang="en-US" sz="1600" dirty="0">
                          <a:effectLst/>
                        </a:rPr>
                        <a:t> </a:t>
                      </a:r>
                      <a:r>
                        <a:rPr lang="en-US" sz="1600" dirty="0" err="1">
                          <a:effectLst/>
                        </a:rPr>
                        <a:t>ponašanje</a:t>
                      </a:r>
                      <a:r>
                        <a:rPr lang="en-US" sz="1600" dirty="0">
                          <a:effectLst/>
                        </a:rPr>
                        <a:t> </a:t>
                      </a:r>
                      <a:r>
                        <a:rPr lang="en-US" sz="1600" dirty="0" err="1">
                          <a:effectLst/>
                        </a:rPr>
                        <a:t>potrošača</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478185569"/>
                  </a:ext>
                </a:extLst>
              </a:tr>
              <a:tr h="659833">
                <a:tc>
                  <a:txBody>
                    <a:bodyPr/>
                    <a:lstStyle/>
                    <a:p>
                      <a:pPr fontAlgn="base"/>
                      <a:r>
                        <a:rPr lang="en-US" sz="1600" dirty="0" err="1">
                          <a:effectLst/>
                        </a:rPr>
                        <a:t>Osobne</a:t>
                      </a:r>
                      <a:r>
                        <a:rPr lang="en-US" sz="1600" dirty="0">
                          <a:effectLst/>
                        </a:rPr>
                        <a:t> </a:t>
                      </a:r>
                      <a:r>
                        <a:rPr lang="en-US" sz="1600" dirty="0" err="1">
                          <a:effectLst/>
                        </a:rPr>
                        <a:t>i</a:t>
                      </a:r>
                      <a:r>
                        <a:rPr lang="en-US" sz="1600" dirty="0">
                          <a:effectLst/>
                        </a:rPr>
                        <a:t> </a:t>
                      </a:r>
                      <a:r>
                        <a:rPr lang="en-US" sz="1600" dirty="0" err="1">
                          <a:effectLst/>
                        </a:rPr>
                        <a:t>društvene</a:t>
                      </a:r>
                      <a:r>
                        <a:rPr lang="en-US" sz="1600" dirty="0">
                          <a:effectLst/>
                        </a:rPr>
                        <a:t> </a:t>
                      </a:r>
                      <a:r>
                        <a:rPr lang="en-US" sz="1600" dirty="0" err="1">
                          <a:effectLst/>
                        </a:rPr>
                        <a:t>posljedice</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Šteti</a:t>
                      </a:r>
                      <a:r>
                        <a:rPr lang="en-US" sz="1600" dirty="0">
                          <a:effectLst/>
                        </a:rPr>
                        <a:t> </a:t>
                      </a:r>
                      <a:r>
                        <a:rPr lang="en-US" sz="1600" dirty="0" err="1">
                          <a:effectLst/>
                        </a:rPr>
                        <a:t>ugledu</a:t>
                      </a:r>
                      <a:r>
                        <a:rPr lang="en-US" sz="1600" dirty="0">
                          <a:effectLst/>
                        </a:rPr>
                        <a:t> </a:t>
                      </a:r>
                      <a:r>
                        <a:rPr lang="en-US" sz="1600" dirty="0" err="1">
                          <a:effectLst/>
                        </a:rPr>
                        <a:t>pojedinca</a:t>
                      </a:r>
                      <a:r>
                        <a:rPr lang="en-US" sz="1600" dirty="0">
                          <a:effectLst/>
                        </a:rPr>
                        <a:t>, </a:t>
                      </a:r>
                      <a:r>
                        <a:rPr lang="en-US" sz="1600" dirty="0" err="1">
                          <a:effectLst/>
                        </a:rPr>
                        <a:t>širi</a:t>
                      </a:r>
                      <a:r>
                        <a:rPr lang="en-US" sz="1600" dirty="0">
                          <a:effectLst/>
                        </a:rPr>
                        <a:t> </a:t>
                      </a:r>
                      <a:r>
                        <a:rPr lang="en-US" sz="1600" dirty="0" err="1">
                          <a:effectLst/>
                        </a:rPr>
                        <a:t>lažne</a:t>
                      </a:r>
                      <a:r>
                        <a:rPr lang="en-US" sz="1600" dirty="0">
                          <a:effectLst/>
                        </a:rPr>
                        <a:t> </a:t>
                      </a:r>
                      <a:r>
                        <a:rPr lang="en-US" sz="1600" dirty="0" err="1">
                          <a:effectLst/>
                        </a:rPr>
                        <a:t>optužbe</a:t>
                      </a:r>
                      <a:r>
                        <a:rPr lang="en-US" sz="1600" dirty="0">
                          <a:effectLst/>
                        </a:rPr>
                        <a:t> </a:t>
                      </a:r>
                      <a:r>
                        <a:rPr lang="en-US" sz="1600" dirty="0" err="1">
                          <a:effectLst/>
                        </a:rPr>
                        <a:t>i</a:t>
                      </a:r>
                      <a:r>
                        <a:rPr lang="en-US" sz="1600" dirty="0">
                          <a:effectLst/>
                        </a:rPr>
                        <a:t> </a:t>
                      </a:r>
                      <a:r>
                        <a:rPr lang="en-US" sz="1600" dirty="0" err="1">
                          <a:effectLst/>
                        </a:rPr>
                        <a:t>pridonosi</a:t>
                      </a:r>
                      <a:r>
                        <a:rPr lang="en-US" sz="1600" dirty="0">
                          <a:effectLst/>
                        </a:rPr>
                        <a:t> </a:t>
                      </a:r>
                      <a:r>
                        <a:rPr lang="en-US" sz="1600" dirty="0" err="1">
                          <a:effectLst/>
                        </a:rPr>
                        <a:t>psihičkoj</a:t>
                      </a:r>
                      <a:r>
                        <a:rPr lang="en-US" sz="1600" dirty="0">
                          <a:effectLst/>
                        </a:rPr>
                        <a:t> </a:t>
                      </a:r>
                      <a:r>
                        <a:rPr lang="en-US" sz="1600" dirty="0" err="1">
                          <a:effectLst/>
                        </a:rPr>
                        <a:t>nevolji</a:t>
                      </a:r>
                      <a:r>
                        <a:rPr lang="en-US" sz="1600" dirty="0">
                          <a:effectLst/>
                        </a:rPr>
                        <a:t> </a:t>
                      </a:r>
                      <a:r>
                        <a:rPr lang="en-US" sz="1600" dirty="0" err="1">
                          <a:effectLst/>
                        </a:rPr>
                        <a:t>i</a:t>
                      </a:r>
                      <a:r>
                        <a:rPr lang="en-US" sz="1600" dirty="0">
                          <a:effectLst/>
                        </a:rPr>
                        <a:t> </a:t>
                      </a:r>
                      <a:r>
                        <a:rPr lang="en-US" sz="1600" dirty="0" err="1">
                          <a:effectLst/>
                        </a:rPr>
                        <a:t>eroziji</a:t>
                      </a:r>
                      <a:r>
                        <a:rPr lang="en-US" sz="1600" dirty="0">
                          <a:effectLst/>
                        </a:rPr>
                        <a:t> </a:t>
                      </a:r>
                      <a:r>
                        <a:rPr lang="en-US" sz="1600" dirty="0" err="1">
                          <a:effectLst/>
                        </a:rPr>
                        <a:t>društvene</a:t>
                      </a:r>
                      <a:r>
                        <a:rPr lang="en-US" sz="1600" dirty="0">
                          <a:effectLst/>
                        </a:rPr>
                        <a:t> </a:t>
                      </a:r>
                      <a:r>
                        <a:rPr lang="en-US" sz="1600" dirty="0" err="1">
                          <a:effectLst/>
                        </a:rPr>
                        <a:t>kohezije</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865002019"/>
                  </a:ext>
                </a:extLst>
              </a:tr>
              <a:tr h="659833">
                <a:tc>
                  <a:txBody>
                    <a:bodyPr/>
                    <a:lstStyle/>
                    <a:p>
                      <a:pPr fontAlgn="base"/>
                      <a:r>
                        <a:rPr lang="en-US" sz="1600" dirty="0" err="1">
                          <a:effectLst/>
                        </a:rPr>
                        <a:t>Pogrešna</a:t>
                      </a:r>
                      <a:r>
                        <a:rPr lang="en-US" sz="1600" dirty="0">
                          <a:effectLst/>
                        </a:rPr>
                        <a:t> </a:t>
                      </a:r>
                      <a:r>
                        <a:rPr lang="en-US" sz="1600" dirty="0" err="1">
                          <a:effectLst/>
                        </a:rPr>
                        <a:t>raspodjela</a:t>
                      </a:r>
                      <a:r>
                        <a:rPr lang="en-US" sz="1600" dirty="0">
                          <a:effectLst/>
                        </a:rPr>
                        <a:t> </a:t>
                      </a:r>
                      <a:r>
                        <a:rPr lang="en-US" sz="1600" dirty="0" err="1">
                          <a:effectLst/>
                        </a:rPr>
                        <a:t>resursa</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Uzalud</a:t>
                      </a:r>
                      <a:r>
                        <a:rPr lang="en-US" sz="1600" dirty="0">
                          <a:effectLst/>
                        </a:rPr>
                        <a:t> </a:t>
                      </a:r>
                      <a:r>
                        <a:rPr lang="en-US" sz="1600" dirty="0" err="1">
                          <a:effectLst/>
                        </a:rPr>
                        <a:t>troši</a:t>
                      </a:r>
                      <a:r>
                        <a:rPr lang="en-US" sz="1600" dirty="0">
                          <a:effectLst/>
                        </a:rPr>
                        <a:t> </a:t>
                      </a:r>
                      <a:r>
                        <a:rPr lang="en-US" sz="1600" dirty="0" err="1">
                          <a:effectLst/>
                        </a:rPr>
                        <a:t>resurse</a:t>
                      </a:r>
                      <a:r>
                        <a:rPr lang="en-US" sz="1600" dirty="0">
                          <a:effectLst/>
                        </a:rPr>
                        <a:t> </a:t>
                      </a:r>
                      <a:r>
                        <a:rPr lang="en-US" sz="1600" dirty="0" err="1">
                          <a:effectLst/>
                        </a:rPr>
                        <a:t>na</a:t>
                      </a:r>
                      <a:r>
                        <a:rPr lang="en-US" sz="1600" dirty="0">
                          <a:effectLst/>
                        </a:rPr>
                        <a:t> </a:t>
                      </a:r>
                      <a:r>
                        <a:rPr lang="en-US" sz="1600" dirty="0" err="1">
                          <a:effectLst/>
                        </a:rPr>
                        <a:t>razotkrivanje</a:t>
                      </a:r>
                      <a:r>
                        <a:rPr lang="en-US" sz="1600" dirty="0">
                          <a:effectLst/>
                        </a:rPr>
                        <a:t> </a:t>
                      </a:r>
                      <a:r>
                        <a:rPr lang="en-US" sz="1600" dirty="0" err="1">
                          <a:effectLst/>
                        </a:rPr>
                        <a:t>lažnih</a:t>
                      </a:r>
                      <a:r>
                        <a:rPr lang="en-US" sz="1600" dirty="0">
                          <a:effectLst/>
                        </a:rPr>
                        <a:t> </a:t>
                      </a:r>
                      <a:r>
                        <a:rPr lang="en-US" sz="1600" dirty="0" err="1">
                          <a:effectLst/>
                        </a:rPr>
                        <a:t>tvrdnji</a:t>
                      </a:r>
                      <a:r>
                        <a:rPr lang="en-US" sz="1600" dirty="0">
                          <a:effectLst/>
                        </a:rPr>
                        <a:t>, </a:t>
                      </a:r>
                      <a:r>
                        <a:rPr lang="en-US" sz="1600" dirty="0" err="1">
                          <a:effectLst/>
                        </a:rPr>
                        <a:t>istraživanje</a:t>
                      </a:r>
                      <a:r>
                        <a:rPr lang="en-US" sz="1600" dirty="0">
                          <a:effectLst/>
                        </a:rPr>
                        <a:t> </a:t>
                      </a:r>
                      <a:r>
                        <a:rPr lang="en-US" sz="1600" dirty="0" err="1">
                          <a:effectLst/>
                        </a:rPr>
                        <a:t>izvora</a:t>
                      </a:r>
                      <a:r>
                        <a:rPr lang="en-US" sz="1600" dirty="0">
                          <a:effectLst/>
                        </a:rPr>
                        <a:t> </a:t>
                      </a:r>
                      <a:r>
                        <a:rPr lang="en-US" sz="1600" dirty="0" err="1">
                          <a:effectLst/>
                        </a:rPr>
                        <a:t>lažnih</a:t>
                      </a:r>
                      <a:r>
                        <a:rPr lang="en-US" sz="1600" dirty="0">
                          <a:effectLst/>
                        </a:rPr>
                        <a:t> </a:t>
                      </a:r>
                      <a:r>
                        <a:rPr lang="en-US" sz="1600" dirty="0" err="1">
                          <a:effectLst/>
                        </a:rPr>
                        <a:t>vijesti</a:t>
                      </a:r>
                      <a:r>
                        <a:rPr lang="en-US" sz="1600" dirty="0">
                          <a:effectLst/>
                        </a:rPr>
                        <a:t> </a:t>
                      </a:r>
                      <a:r>
                        <a:rPr lang="en-US" sz="1600" dirty="0" err="1">
                          <a:effectLst/>
                        </a:rPr>
                        <a:t>i</a:t>
                      </a:r>
                      <a:r>
                        <a:rPr lang="en-US" sz="1600" dirty="0">
                          <a:effectLst/>
                        </a:rPr>
                        <a:t> </a:t>
                      </a:r>
                      <a:r>
                        <a:rPr lang="en-US" sz="1600" dirty="0" err="1">
                          <a:effectLst/>
                        </a:rPr>
                        <a:t>provođenje</a:t>
                      </a:r>
                      <a:r>
                        <a:rPr lang="en-US" sz="1600" dirty="0">
                          <a:effectLst/>
                        </a:rPr>
                        <a:t> </a:t>
                      </a:r>
                      <a:r>
                        <a:rPr lang="en-US" sz="1600" dirty="0" err="1">
                          <a:effectLst/>
                        </a:rPr>
                        <a:t>mjera</a:t>
                      </a:r>
                      <a:r>
                        <a:rPr lang="en-US" sz="1600" dirty="0">
                          <a:effectLst/>
                        </a:rPr>
                        <a:t> za </a:t>
                      </a:r>
                      <a:r>
                        <a:rPr lang="en-US" sz="1600" dirty="0" err="1">
                          <a:effectLst/>
                        </a:rPr>
                        <a:t>suzbijanje</a:t>
                      </a:r>
                      <a:r>
                        <a:rPr lang="en-US" sz="1600" dirty="0">
                          <a:effectLst/>
                        </a:rPr>
                        <a:t> </a:t>
                      </a:r>
                      <a:r>
                        <a:rPr lang="en-US" sz="1600" dirty="0" err="1">
                          <a:effectLst/>
                        </a:rPr>
                        <a:t>dezinformacija</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3559767708"/>
                  </a:ext>
                </a:extLst>
              </a:tr>
              <a:tr h="659833">
                <a:tc>
                  <a:txBody>
                    <a:bodyPr/>
                    <a:lstStyle/>
                    <a:p>
                      <a:pPr fontAlgn="base"/>
                      <a:r>
                        <a:rPr lang="en-US" sz="1600" dirty="0" err="1">
                          <a:effectLst/>
                        </a:rPr>
                        <a:t>Prijetnje</a:t>
                      </a:r>
                      <a:r>
                        <a:rPr lang="en-US" sz="1600" dirty="0">
                          <a:effectLst/>
                        </a:rPr>
                        <a:t> </a:t>
                      </a:r>
                      <a:r>
                        <a:rPr lang="en-US" sz="1600" dirty="0" err="1">
                          <a:effectLst/>
                        </a:rPr>
                        <a:t>demokraciji</a:t>
                      </a:r>
                      <a:endParaRPr lang="en-US" sz="1600" dirty="0">
                        <a:effectLst/>
                      </a:endParaRP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tc>
                  <a:txBody>
                    <a:bodyPr/>
                    <a:lstStyle/>
                    <a:p>
                      <a:pPr fontAlgn="base"/>
                      <a:r>
                        <a:rPr lang="en-US" sz="1600" dirty="0" err="1">
                          <a:effectLst/>
                        </a:rPr>
                        <a:t>Potkopava</a:t>
                      </a:r>
                      <a:r>
                        <a:rPr lang="en-US" sz="1600" dirty="0">
                          <a:effectLst/>
                        </a:rPr>
                        <a:t> </a:t>
                      </a:r>
                      <a:r>
                        <a:rPr lang="en-US" sz="1600" dirty="0" err="1">
                          <a:effectLst/>
                        </a:rPr>
                        <a:t>demokratske</a:t>
                      </a:r>
                      <a:r>
                        <a:rPr lang="en-US" sz="1600" dirty="0">
                          <a:effectLst/>
                        </a:rPr>
                        <a:t> </a:t>
                      </a:r>
                      <a:r>
                        <a:rPr lang="en-US" sz="1600" dirty="0" err="1">
                          <a:effectLst/>
                        </a:rPr>
                        <a:t>procese</a:t>
                      </a:r>
                      <a:r>
                        <a:rPr lang="en-US" sz="1600" dirty="0">
                          <a:effectLst/>
                        </a:rPr>
                        <a:t> </a:t>
                      </a:r>
                      <a:r>
                        <a:rPr lang="en-US" sz="1600" dirty="0" err="1">
                          <a:effectLst/>
                        </a:rPr>
                        <a:t>manipuliranjem</a:t>
                      </a:r>
                      <a:r>
                        <a:rPr lang="en-US" sz="1600" dirty="0">
                          <a:effectLst/>
                        </a:rPr>
                        <a:t> </a:t>
                      </a:r>
                      <a:r>
                        <a:rPr lang="en-US" sz="1600" dirty="0" err="1">
                          <a:effectLst/>
                        </a:rPr>
                        <a:t>informacijama</a:t>
                      </a:r>
                      <a:r>
                        <a:rPr lang="en-US" sz="1600" dirty="0">
                          <a:effectLst/>
                        </a:rPr>
                        <a:t> </a:t>
                      </a:r>
                      <a:r>
                        <a:rPr lang="en-US" sz="1600" dirty="0" err="1">
                          <a:effectLst/>
                        </a:rPr>
                        <a:t>i</a:t>
                      </a:r>
                      <a:r>
                        <a:rPr lang="en-US" sz="1600" dirty="0">
                          <a:effectLst/>
                        </a:rPr>
                        <a:t> </a:t>
                      </a:r>
                      <a:r>
                        <a:rPr lang="en-US" sz="1600" dirty="0" err="1">
                          <a:effectLst/>
                        </a:rPr>
                        <a:t>mogućim</a:t>
                      </a:r>
                      <a:r>
                        <a:rPr lang="en-US" sz="1600" dirty="0">
                          <a:effectLst/>
                        </a:rPr>
                        <a:t> </a:t>
                      </a:r>
                      <a:r>
                        <a:rPr lang="en-US" sz="1600" dirty="0" err="1">
                          <a:effectLst/>
                        </a:rPr>
                        <a:t>utjecajem</a:t>
                      </a:r>
                      <a:r>
                        <a:rPr lang="en-US" sz="1600" dirty="0">
                          <a:effectLst/>
                        </a:rPr>
                        <a:t> </a:t>
                      </a:r>
                      <a:r>
                        <a:rPr lang="en-US" sz="1600" dirty="0" err="1">
                          <a:effectLst/>
                        </a:rPr>
                        <a:t>na</a:t>
                      </a:r>
                      <a:r>
                        <a:rPr lang="en-US" sz="1600" dirty="0">
                          <a:effectLst/>
                        </a:rPr>
                        <a:t> </a:t>
                      </a:r>
                      <a:r>
                        <a:rPr lang="en-US" sz="1600" dirty="0" err="1">
                          <a:effectLst/>
                        </a:rPr>
                        <a:t>izborne</a:t>
                      </a:r>
                      <a:r>
                        <a:rPr lang="en-US" sz="1600" dirty="0">
                          <a:effectLst/>
                        </a:rPr>
                        <a:t> </a:t>
                      </a:r>
                      <a:r>
                        <a:rPr lang="en-US" sz="1600" dirty="0" err="1">
                          <a:effectLst/>
                        </a:rPr>
                        <a:t>rezultate</a:t>
                      </a:r>
                      <a:r>
                        <a:rPr lang="en-US" sz="1600" dirty="0">
                          <a:effectLst/>
                        </a:rPr>
                        <a:t>.</a:t>
                      </a:r>
                    </a:p>
                  </a:txBody>
                  <a:tcPr marL="80260" marR="80260" marT="40130" marB="40130"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rgbClr val="F7F7F8"/>
                    </a:solidFill>
                  </a:tcPr>
                </a:tc>
                <a:extLst>
                  <a:ext uri="{0D108BD9-81ED-4DB2-BD59-A6C34878D82A}">
                    <a16:rowId xmlns:a16="http://schemas.microsoft.com/office/drawing/2014/main" val="2649315775"/>
                  </a:ext>
                </a:extLst>
              </a:tr>
            </a:tbl>
          </a:graphicData>
        </a:graphic>
      </p:graphicFrame>
    </p:spTree>
    <p:extLst>
      <p:ext uri="{BB962C8B-B14F-4D97-AF65-F5344CB8AC3E}">
        <p14:creationId xmlns:p14="http://schemas.microsoft.com/office/powerpoint/2010/main" val="68898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0572453"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1.7</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Primjer opsade </a:t>
            </a:r>
            <a:r>
              <a:rPr lang="hr-HR" sz="4800" b="1" dirty="0" err="1">
                <a:solidFill>
                  <a:schemeClr val="tx1"/>
                </a:solidFill>
                <a:latin typeface="+mn-lt"/>
                <a:ea typeface="Helvetica Neue"/>
                <a:cs typeface="Helvetica Neue"/>
                <a:sym typeface="Helvetica Neue"/>
              </a:rPr>
              <a:t>Capitol</a:t>
            </a:r>
            <a:r>
              <a:rPr lang="hr-HR" sz="4800" b="1" dirty="0">
                <a:solidFill>
                  <a:schemeClr val="tx1"/>
                </a:solidFill>
                <a:latin typeface="+mn-lt"/>
                <a:ea typeface="Helvetica Neue"/>
                <a:cs typeface="Helvetica Neue"/>
                <a:sym typeface="Helvetica Neue"/>
              </a:rPr>
              <a:t> Hilla</a:t>
            </a:r>
            <a:endParaRPr dirty="0">
              <a:solidFill>
                <a:schemeClr val="tx1"/>
              </a:solidFill>
              <a:latin typeface="+mn-lt"/>
            </a:endParaRPr>
          </a:p>
        </p:txBody>
      </p:sp>
      <p:sp>
        <p:nvSpPr>
          <p:cNvPr id="119" name="Google Shape;119;p6"/>
          <p:cNvSpPr txBox="1"/>
          <p:nvPr/>
        </p:nvSpPr>
        <p:spPr>
          <a:xfrm>
            <a:off x="1295399" y="3390900"/>
            <a:ext cx="7848601" cy="954067"/>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Trumpovi</a:t>
            </a:r>
            <a:r>
              <a:rPr lang="en-US" sz="2800" b="1" dirty="0">
                <a:solidFill>
                  <a:srgbClr val="00CCFF"/>
                </a:solidFill>
              </a:rPr>
              <a:t> </a:t>
            </a:r>
            <a:r>
              <a:rPr lang="en-US" sz="2800" b="1" dirty="0" err="1">
                <a:solidFill>
                  <a:srgbClr val="00CCFF"/>
                </a:solidFill>
              </a:rPr>
              <a:t>obožavatelji</a:t>
            </a:r>
            <a:r>
              <a:rPr lang="en-US" sz="2800" b="1" dirty="0">
                <a:solidFill>
                  <a:srgbClr val="00CCFF"/>
                </a:solidFill>
              </a:rPr>
              <a:t> </a:t>
            </a:r>
            <a:r>
              <a:rPr lang="en-US" sz="2800" b="1" dirty="0" err="1">
                <a:solidFill>
                  <a:srgbClr val="00CCFF"/>
                </a:solidFill>
              </a:rPr>
              <a:t>potaknuli</a:t>
            </a:r>
            <a:r>
              <a:rPr lang="en-US" sz="2800" b="1" dirty="0">
                <a:solidFill>
                  <a:srgbClr val="00CCFF"/>
                </a:solidFill>
              </a:rPr>
              <a:t> </a:t>
            </a:r>
            <a:r>
              <a:rPr lang="en-US" sz="2800" b="1" dirty="0" err="1">
                <a:solidFill>
                  <a:srgbClr val="00CCFF"/>
                </a:solidFill>
              </a:rPr>
              <a:t>su</a:t>
            </a:r>
            <a:r>
              <a:rPr lang="en-US" sz="2800" b="1" dirty="0">
                <a:solidFill>
                  <a:srgbClr val="00CCFF"/>
                </a:solidFill>
              </a:rPr>
              <a:t> </a:t>
            </a:r>
            <a:r>
              <a:rPr lang="en-US" sz="2800" b="1" dirty="0" err="1">
                <a:solidFill>
                  <a:srgbClr val="00CCFF"/>
                </a:solidFill>
              </a:rPr>
              <a:t>preuzimanje</a:t>
            </a:r>
            <a:r>
              <a:rPr lang="en-US" sz="2800" b="1" dirty="0">
                <a:solidFill>
                  <a:srgbClr val="00CCFF"/>
                </a:solidFill>
              </a:rPr>
              <a:t> </a:t>
            </a:r>
            <a:r>
              <a:rPr lang="en-US" sz="2800" b="1" dirty="0" err="1">
                <a:solidFill>
                  <a:srgbClr val="00CCFF"/>
                </a:solidFill>
              </a:rPr>
              <a:t>američkog</a:t>
            </a:r>
            <a:r>
              <a:rPr lang="en-US" sz="2800" b="1" dirty="0">
                <a:solidFill>
                  <a:srgbClr val="00CCFF"/>
                </a:solidFill>
              </a:rPr>
              <a:t> Capitola</a:t>
            </a:r>
            <a:endParaRPr lang="en-US" dirty="0">
              <a:solidFill>
                <a:srgbClr val="00CCFF"/>
              </a:solidFill>
            </a:endParaRPr>
          </a:p>
        </p:txBody>
      </p:sp>
      <p:sp>
        <p:nvSpPr>
          <p:cNvPr id="3" name="Rectangle 2"/>
          <p:cNvSpPr/>
          <p:nvPr/>
        </p:nvSpPr>
        <p:spPr>
          <a:xfrm>
            <a:off x="1332000" y="4072713"/>
            <a:ext cx="5512937" cy="461665"/>
          </a:xfrm>
          <a:prstGeom prst="rect">
            <a:avLst/>
          </a:prstGeom>
        </p:spPr>
        <p:txBody>
          <a:bodyPr wrap="square">
            <a:spAutoFit/>
          </a:bodyPr>
          <a:lstStyle/>
          <a:p>
            <a:endParaRPr lang="en-US" sz="2400" dirty="0"/>
          </a:p>
        </p:txBody>
      </p:sp>
      <p:sp>
        <p:nvSpPr>
          <p:cNvPr id="2" name="Rectangle 1"/>
          <p:cNvSpPr/>
          <p:nvPr/>
        </p:nvSpPr>
        <p:spPr>
          <a:xfrm>
            <a:off x="1331999" y="4394739"/>
            <a:ext cx="7247709" cy="4154984"/>
          </a:xfrm>
          <a:prstGeom prst="rect">
            <a:avLst/>
          </a:prstGeom>
        </p:spPr>
        <p:txBody>
          <a:bodyPr wrap="square">
            <a:spAutoFit/>
          </a:bodyPr>
          <a:lstStyle/>
          <a:p>
            <a:r>
              <a:rPr lang="en-US" sz="2400" dirty="0" err="1"/>
              <a:t>Dezinformacije</a:t>
            </a:r>
            <a:r>
              <a:rPr lang="en-US" sz="2400" dirty="0"/>
              <a:t> </a:t>
            </a:r>
            <a:r>
              <a:rPr lang="en-US" sz="2400" dirty="0" err="1"/>
              <a:t>su</a:t>
            </a:r>
            <a:r>
              <a:rPr lang="en-US" sz="2400" dirty="0"/>
              <a:t> </a:t>
            </a:r>
            <a:r>
              <a:rPr lang="en-US" sz="2400" dirty="0" err="1"/>
              <a:t>igrale</a:t>
            </a:r>
            <a:r>
              <a:rPr lang="en-US" sz="2400" dirty="0"/>
              <a:t> </a:t>
            </a:r>
            <a:r>
              <a:rPr lang="en-US" sz="2400" dirty="0" err="1"/>
              <a:t>značajnu</a:t>
            </a:r>
            <a:r>
              <a:rPr lang="en-US" sz="2400" dirty="0"/>
              <a:t> </a:t>
            </a:r>
            <a:r>
              <a:rPr lang="en-US" sz="2400" dirty="0" err="1"/>
              <a:t>ulogu</a:t>
            </a:r>
            <a:r>
              <a:rPr lang="en-US" sz="2400" dirty="0"/>
              <a:t> u </a:t>
            </a:r>
            <a:r>
              <a:rPr lang="en-US" sz="2400" dirty="0" err="1"/>
              <a:t>opsadi</a:t>
            </a:r>
            <a:r>
              <a:rPr lang="en-US" sz="2400" dirty="0"/>
              <a:t> Capitol </a:t>
            </a:r>
            <a:r>
              <a:rPr lang="en-US" sz="2400" dirty="0" err="1"/>
              <a:t>Hilla</a:t>
            </a:r>
            <a:r>
              <a:rPr lang="en-US" sz="2400" dirty="0"/>
              <a:t> 6. </a:t>
            </a:r>
            <a:r>
              <a:rPr lang="en-US" sz="2400" dirty="0" err="1"/>
              <a:t>siječnja</a:t>
            </a:r>
            <a:r>
              <a:rPr lang="en-US" sz="2400" dirty="0"/>
              <a:t> 2021. </a:t>
            </a:r>
            <a:r>
              <a:rPr lang="en-US" sz="2400" dirty="0" err="1"/>
              <a:t>Lažne</a:t>
            </a:r>
            <a:r>
              <a:rPr lang="en-US" sz="2400" dirty="0"/>
              <a:t> </a:t>
            </a:r>
            <a:r>
              <a:rPr lang="en-US" sz="2400" dirty="0" err="1"/>
              <a:t>izborne</a:t>
            </a:r>
            <a:r>
              <a:rPr lang="en-US" sz="2400" dirty="0"/>
              <a:t> </a:t>
            </a:r>
            <a:r>
              <a:rPr lang="en-US" sz="2400" dirty="0" err="1"/>
              <a:t>tvrdnje</a:t>
            </a:r>
            <a:r>
              <a:rPr lang="en-US" sz="2400" dirty="0"/>
              <a:t>, </a:t>
            </a:r>
            <a:r>
              <a:rPr lang="en-US" sz="2400" dirty="0" err="1"/>
              <a:t>teorije</a:t>
            </a:r>
            <a:r>
              <a:rPr lang="en-US" sz="2400" dirty="0"/>
              <a:t> </a:t>
            </a:r>
            <a:r>
              <a:rPr lang="en-US" sz="2400" dirty="0" err="1"/>
              <a:t>zavjere</a:t>
            </a:r>
            <a:r>
              <a:rPr lang="en-US" sz="2400" dirty="0"/>
              <a:t> </a:t>
            </a:r>
            <a:r>
              <a:rPr lang="en-US" sz="2400" dirty="0" err="1"/>
              <a:t>i</a:t>
            </a:r>
            <a:r>
              <a:rPr lang="en-US" sz="2400" dirty="0"/>
              <a:t> </a:t>
            </a:r>
            <a:r>
              <a:rPr lang="en-US" sz="2400" dirty="0" err="1"/>
              <a:t>pogrešna</a:t>
            </a:r>
            <a:r>
              <a:rPr lang="en-US" sz="2400" dirty="0"/>
              <a:t> </a:t>
            </a:r>
            <a:r>
              <a:rPr lang="en-US" sz="2400" dirty="0" err="1"/>
              <a:t>pripisivanja</a:t>
            </a:r>
            <a:r>
              <a:rPr lang="en-US" sz="2400" dirty="0"/>
              <a:t> </a:t>
            </a:r>
            <a:r>
              <a:rPr lang="en-US" sz="2400" dirty="0" err="1"/>
              <a:t>Antifi</a:t>
            </a:r>
            <a:r>
              <a:rPr lang="en-US" sz="2400" dirty="0"/>
              <a:t> </a:t>
            </a:r>
            <a:r>
              <a:rPr lang="en-US" sz="2400" dirty="0" err="1"/>
              <a:t>i</a:t>
            </a:r>
            <a:r>
              <a:rPr lang="en-US" sz="2400" dirty="0"/>
              <a:t> BLM-u </a:t>
            </a:r>
            <a:r>
              <a:rPr lang="en-US" sz="2400" dirty="0" err="1"/>
              <a:t>potaknuli</a:t>
            </a:r>
            <a:r>
              <a:rPr lang="en-US" sz="2400" dirty="0"/>
              <a:t> </a:t>
            </a:r>
            <a:r>
              <a:rPr lang="en-US" sz="2400" dirty="0" err="1"/>
              <a:t>su</a:t>
            </a:r>
            <a:r>
              <a:rPr lang="en-US" sz="2400" dirty="0"/>
              <a:t> </a:t>
            </a:r>
            <a:r>
              <a:rPr lang="en-US" sz="2400" dirty="0" err="1"/>
              <a:t>uvjerenje</a:t>
            </a:r>
            <a:r>
              <a:rPr lang="en-US" sz="2400" dirty="0"/>
              <a:t> da </a:t>
            </a:r>
            <a:r>
              <a:rPr lang="en-US" sz="2400" dirty="0" err="1"/>
              <a:t>su</a:t>
            </a:r>
            <a:r>
              <a:rPr lang="en-US" sz="2400" dirty="0"/>
              <a:t> </a:t>
            </a:r>
            <a:r>
              <a:rPr lang="en-US" sz="2400" dirty="0" err="1"/>
              <a:t>izbori</a:t>
            </a:r>
            <a:r>
              <a:rPr lang="en-US" sz="2400" dirty="0"/>
              <a:t> </a:t>
            </a:r>
            <a:r>
              <a:rPr lang="en-US" sz="2400" dirty="0" err="1"/>
              <a:t>pokradeni</a:t>
            </a:r>
            <a:r>
              <a:rPr lang="en-US" sz="2400" dirty="0"/>
              <a:t>, </a:t>
            </a:r>
            <a:r>
              <a:rPr lang="en-US" sz="2400" dirty="0" err="1"/>
              <a:t>radikalizirajući</a:t>
            </a:r>
            <a:r>
              <a:rPr lang="en-US" sz="2400" dirty="0"/>
              <a:t> </a:t>
            </a:r>
            <a:r>
              <a:rPr lang="en-US" sz="2400" dirty="0" err="1"/>
              <a:t>pojedince</a:t>
            </a:r>
            <a:r>
              <a:rPr lang="en-US" sz="2400" dirty="0"/>
              <a:t>. </a:t>
            </a:r>
            <a:r>
              <a:rPr lang="en-US" sz="2400" dirty="0" err="1"/>
              <a:t>Ekstremistički</a:t>
            </a:r>
            <a:r>
              <a:rPr lang="en-US" sz="2400" dirty="0"/>
              <a:t> </a:t>
            </a:r>
            <a:r>
              <a:rPr lang="en-US" sz="2400" dirty="0" err="1"/>
              <a:t>stavovi</a:t>
            </a:r>
            <a:r>
              <a:rPr lang="en-US" sz="2400" dirty="0"/>
              <a:t> </a:t>
            </a:r>
            <a:r>
              <a:rPr lang="en-US" sz="2400" dirty="0" err="1"/>
              <a:t>su</a:t>
            </a:r>
            <a:r>
              <a:rPr lang="en-US" sz="2400" dirty="0"/>
              <a:t> </a:t>
            </a:r>
            <a:r>
              <a:rPr lang="en-US" sz="2400" dirty="0" err="1"/>
              <a:t>pojačani</a:t>
            </a:r>
            <a:r>
              <a:rPr lang="en-US" sz="2400" dirty="0"/>
              <a:t>, </a:t>
            </a:r>
            <a:r>
              <a:rPr lang="en-US" sz="2400" dirty="0" err="1"/>
              <a:t>što</a:t>
            </a:r>
            <a:r>
              <a:rPr lang="en-US" sz="2400" dirty="0"/>
              <a:t> je </a:t>
            </a:r>
            <a:r>
              <a:rPr lang="en-US" sz="2400" dirty="0" err="1"/>
              <a:t>dovelo</a:t>
            </a:r>
            <a:r>
              <a:rPr lang="en-US" sz="2400" dirty="0"/>
              <a:t> do </a:t>
            </a:r>
            <a:r>
              <a:rPr lang="en-US" sz="2400" dirty="0" err="1"/>
              <a:t>organizacije</a:t>
            </a:r>
            <a:r>
              <a:rPr lang="en-US" sz="2400" dirty="0"/>
              <a:t> </a:t>
            </a:r>
            <a:r>
              <a:rPr lang="en-US" sz="2400" dirty="0" err="1"/>
              <a:t>i</a:t>
            </a:r>
            <a:r>
              <a:rPr lang="en-US" sz="2400" dirty="0"/>
              <a:t> </a:t>
            </a:r>
            <a:r>
              <a:rPr lang="en-US" sz="2400" dirty="0" err="1"/>
              <a:t>koordinacije</a:t>
            </a:r>
            <a:r>
              <a:rPr lang="en-US" sz="2400" dirty="0"/>
              <a:t> </a:t>
            </a:r>
            <a:r>
              <a:rPr lang="en-US" sz="2400" dirty="0" err="1"/>
              <a:t>napada</a:t>
            </a:r>
            <a:r>
              <a:rPr lang="en-US" sz="2400" dirty="0"/>
              <a:t>. </a:t>
            </a:r>
            <a:r>
              <a:rPr lang="en-US" sz="2400" dirty="0" err="1"/>
              <a:t>Širenje</a:t>
            </a:r>
            <a:r>
              <a:rPr lang="en-US" sz="2400" dirty="0"/>
              <a:t> </a:t>
            </a:r>
            <a:r>
              <a:rPr lang="en-US" sz="2400" dirty="0" err="1"/>
              <a:t>lažnih</a:t>
            </a:r>
            <a:r>
              <a:rPr lang="en-US" sz="2400" dirty="0"/>
              <a:t> </a:t>
            </a:r>
            <a:r>
              <a:rPr lang="en-US" sz="2400" dirty="0" err="1"/>
              <a:t>priča</a:t>
            </a:r>
            <a:r>
              <a:rPr lang="en-US" sz="2400" dirty="0"/>
              <a:t> </a:t>
            </a:r>
            <a:r>
              <a:rPr lang="en-US" sz="2400" dirty="0" err="1"/>
              <a:t>umanjilo</a:t>
            </a:r>
            <a:r>
              <a:rPr lang="en-US" sz="2400" dirty="0"/>
              <a:t> je </a:t>
            </a:r>
            <a:r>
              <a:rPr lang="en-US" sz="2400" dirty="0" err="1"/>
              <a:t>značaj</a:t>
            </a:r>
            <a:r>
              <a:rPr lang="en-US" sz="2400" dirty="0"/>
              <a:t> </a:t>
            </a:r>
            <a:r>
              <a:rPr lang="en-US" sz="2400" dirty="0" err="1"/>
              <a:t>nasilne</a:t>
            </a:r>
            <a:r>
              <a:rPr lang="en-US" sz="2400" dirty="0"/>
              <a:t> </a:t>
            </a:r>
            <a:r>
              <a:rPr lang="en-US" sz="2400" dirty="0" err="1"/>
              <a:t>namjere</a:t>
            </a:r>
            <a:r>
              <a:rPr lang="en-US" sz="2400" dirty="0"/>
              <a:t>. Incident je </a:t>
            </a:r>
            <a:r>
              <a:rPr lang="en-US" sz="2400" dirty="0" err="1"/>
              <a:t>naglasio</a:t>
            </a:r>
            <a:r>
              <a:rPr lang="en-US" sz="2400" dirty="0"/>
              <a:t> </a:t>
            </a:r>
            <a:r>
              <a:rPr lang="en-US" sz="2400" dirty="0" err="1"/>
              <a:t>opasne</a:t>
            </a:r>
            <a:r>
              <a:rPr lang="en-US" sz="2400" dirty="0"/>
              <a:t> </a:t>
            </a:r>
            <a:r>
              <a:rPr lang="en-US" sz="2400" dirty="0" err="1"/>
              <a:t>posljedice</a:t>
            </a:r>
            <a:r>
              <a:rPr lang="en-US" sz="2400" dirty="0"/>
              <a:t> </a:t>
            </a:r>
            <a:r>
              <a:rPr lang="en-US" sz="2400" dirty="0" err="1"/>
              <a:t>dezinformacija</a:t>
            </a:r>
            <a:r>
              <a:rPr lang="en-US" sz="2400" dirty="0"/>
              <a:t>, </a:t>
            </a:r>
            <a:r>
              <a:rPr lang="en-US" sz="2400" dirty="0" err="1"/>
              <a:t>ističući</a:t>
            </a:r>
            <a:r>
              <a:rPr lang="en-US" sz="2400" dirty="0"/>
              <a:t> </a:t>
            </a:r>
            <a:r>
              <a:rPr lang="en-US" sz="2400" dirty="0" err="1"/>
              <a:t>njihovu</a:t>
            </a:r>
            <a:r>
              <a:rPr lang="en-US" sz="2400" dirty="0"/>
              <a:t> </a:t>
            </a:r>
            <a:r>
              <a:rPr lang="en-US" sz="2400" dirty="0" err="1"/>
              <a:t>sposobnost</a:t>
            </a:r>
            <a:r>
              <a:rPr lang="en-US" sz="2400" dirty="0"/>
              <a:t> da </a:t>
            </a:r>
            <a:r>
              <a:rPr lang="en-US" sz="2400" dirty="0" err="1"/>
              <a:t>potaknu</a:t>
            </a:r>
            <a:r>
              <a:rPr lang="en-US" sz="2400" dirty="0"/>
              <a:t> </a:t>
            </a:r>
            <a:r>
              <a:rPr lang="en-US" sz="2400" dirty="0" err="1"/>
              <a:t>štetu</a:t>
            </a:r>
            <a:r>
              <a:rPr lang="en-US" sz="2400" dirty="0"/>
              <a:t> u </a:t>
            </a:r>
            <a:r>
              <a:rPr lang="en-US" sz="2400" dirty="0" err="1"/>
              <a:t>stvarnom</a:t>
            </a:r>
            <a:r>
              <a:rPr lang="en-US" sz="2400" dirty="0"/>
              <a:t> </a:t>
            </a:r>
            <a:r>
              <a:rPr lang="en-US" sz="2400" dirty="0" err="1"/>
              <a:t>svijetu</a:t>
            </a:r>
            <a:r>
              <a:rPr lang="en-US" sz="2400" dirty="0"/>
              <a:t> </a:t>
            </a:r>
            <a:r>
              <a:rPr lang="en-US" sz="2400" dirty="0" err="1"/>
              <a:t>i</a:t>
            </a:r>
            <a:r>
              <a:rPr lang="en-US" sz="2400" dirty="0"/>
              <a:t> </a:t>
            </a:r>
            <a:r>
              <a:rPr lang="en-US" sz="2400" dirty="0" err="1"/>
              <a:t>potkopaju</a:t>
            </a:r>
            <a:r>
              <a:rPr lang="en-US" sz="2400" dirty="0"/>
              <a:t> </a:t>
            </a:r>
            <a:r>
              <a:rPr lang="en-US" sz="2400" dirty="0" err="1"/>
              <a:t>demokratske</a:t>
            </a:r>
            <a:r>
              <a:rPr lang="en-US" sz="2400" dirty="0"/>
              <a:t> </a:t>
            </a:r>
            <a:r>
              <a:rPr lang="en-US" sz="2400" dirty="0" err="1"/>
              <a:t>procese</a:t>
            </a:r>
            <a:r>
              <a:rPr lang="en-US" sz="2400" dirty="0"/>
              <a:t>.</a:t>
            </a:r>
            <a:endParaRPr lang="en-US" sz="4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5628" y="3137799"/>
            <a:ext cx="6618757" cy="4408092"/>
          </a:xfrm>
          <a:prstGeom prst="rect">
            <a:avLst/>
          </a:prstGeom>
        </p:spPr>
      </p:pic>
      <p:sp>
        <p:nvSpPr>
          <p:cNvPr id="8" name="Rectangle 7"/>
          <p:cNvSpPr/>
          <p:nvPr/>
        </p:nvSpPr>
        <p:spPr>
          <a:xfrm>
            <a:off x="9965628" y="7565435"/>
            <a:ext cx="7185903" cy="523220"/>
          </a:xfrm>
          <a:prstGeom prst="rect">
            <a:avLst/>
          </a:prstGeom>
        </p:spPr>
        <p:txBody>
          <a:bodyPr wrap="square">
            <a:spAutoFit/>
          </a:bodyPr>
          <a:lstStyle/>
          <a:p>
            <a:r>
              <a:rPr lang="hr-HR" dirty="0" err="1"/>
              <a:t>Source</a:t>
            </a:r>
            <a:r>
              <a:rPr lang="hr-HR" dirty="0"/>
              <a:t>: </a:t>
            </a:r>
            <a:r>
              <a:rPr lang="en-US" dirty="0"/>
              <a:t>https://apnews.com/article/us-capitol-trump-supporters-1806ea8dc15a2c04f2a68acd6b55cace</a:t>
            </a:r>
          </a:p>
        </p:txBody>
      </p:sp>
    </p:spTree>
    <p:extLst>
      <p:ext uri="{BB962C8B-B14F-4D97-AF65-F5344CB8AC3E}">
        <p14:creationId xmlns:p14="http://schemas.microsoft.com/office/powerpoint/2010/main" val="335392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 </a:t>
            </a:r>
            <a:r>
              <a:rPr lang="en-US" sz="4800" b="1" dirty="0" err="1">
                <a:solidFill>
                  <a:schemeClr val="tx1"/>
                </a:solidFill>
                <a:latin typeface="+mn-lt"/>
                <a:ea typeface="Helvetica Neue"/>
                <a:cs typeface="Helvetica Neue"/>
                <a:sym typeface="Helvetica Neue"/>
              </a:rPr>
              <a:t>Uloga</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društvenih</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medija</a:t>
            </a:r>
            <a:endParaRPr dirty="0">
              <a:solidFill>
                <a:schemeClr val="tx1"/>
              </a:solidFill>
              <a:latin typeface="+mn-lt"/>
            </a:endParaRPr>
          </a:p>
        </p:txBody>
      </p:sp>
      <p:sp>
        <p:nvSpPr>
          <p:cNvPr id="120" name="Google Shape;120;p6"/>
          <p:cNvSpPr txBox="1"/>
          <p:nvPr/>
        </p:nvSpPr>
        <p:spPr>
          <a:xfrm>
            <a:off x="1295401" y="3629884"/>
            <a:ext cx="7132982" cy="4154943"/>
          </a:xfrm>
          <a:prstGeom prst="rect">
            <a:avLst/>
          </a:prstGeom>
          <a:noFill/>
          <a:ln>
            <a:noFill/>
          </a:ln>
        </p:spPr>
        <p:txBody>
          <a:bodyPr spcFirstLastPara="1" wrap="square" lIns="91425" tIns="45700" rIns="91425" bIns="45700" anchor="t" anchorCtr="0">
            <a:spAutoFit/>
          </a:bodyPr>
          <a:lstStyle/>
          <a:p>
            <a:pPr lvl="0"/>
            <a:r>
              <a:rPr lang="en-US" sz="2400" b="1" dirty="0" err="1"/>
              <a:t>Društveni</a:t>
            </a:r>
            <a:r>
              <a:rPr lang="en-US" sz="2400" b="1" dirty="0"/>
              <a:t> </a:t>
            </a:r>
            <a:r>
              <a:rPr lang="en-US" sz="2400" b="1" dirty="0" err="1"/>
              <a:t>mediji</a:t>
            </a:r>
            <a:r>
              <a:rPr lang="en-US" sz="2400" b="1" dirty="0"/>
              <a:t> </a:t>
            </a:r>
            <a:r>
              <a:rPr lang="en-US" sz="2400" dirty="0" err="1"/>
              <a:t>igraju</a:t>
            </a:r>
            <a:r>
              <a:rPr lang="en-US" sz="2400" dirty="0"/>
              <a:t> </a:t>
            </a:r>
            <a:r>
              <a:rPr lang="en-US" sz="2400" dirty="0" err="1"/>
              <a:t>značajnu</a:t>
            </a:r>
            <a:r>
              <a:rPr lang="en-US" sz="2400" dirty="0"/>
              <a:t> </a:t>
            </a:r>
            <a:r>
              <a:rPr lang="en-US" sz="2400" dirty="0" err="1"/>
              <a:t>ulogu</a:t>
            </a:r>
            <a:r>
              <a:rPr lang="en-US" sz="2400" dirty="0"/>
              <a:t> u </a:t>
            </a:r>
            <a:r>
              <a:rPr lang="en-US" sz="2400" dirty="0" err="1"/>
              <a:t>dijeljenju</a:t>
            </a:r>
            <a:r>
              <a:rPr lang="en-US" sz="2400" dirty="0"/>
              <a:t> </a:t>
            </a:r>
            <a:r>
              <a:rPr lang="en-US" sz="2400" dirty="0" err="1"/>
              <a:t>dezinformacija</a:t>
            </a:r>
            <a:r>
              <a:rPr lang="en-US" sz="2400" dirty="0"/>
              <a:t>. </a:t>
            </a:r>
            <a:r>
              <a:rPr lang="en-US" sz="2400" dirty="0" err="1"/>
              <a:t>Njegova</a:t>
            </a:r>
            <a:r>
              <a:rPr lang="en-US" sz="2400" dirty="0"/>
              <a:t> </a:t>
            </a:r>
            <a:r>
              <a:rPr lang="en-US" sz="2400" dirty="0" err="1"/>
              <a:t>jednostavnost</a:t>
            </a:r>
            <a:r>
              <a:rPr lang="en-US" sz="2400" dirty="0"/>
              <a:t> </a:t>
            </a:r>
            <a:r>
              <a:rPr lang="en-US" sz="2400" dirty="0" err="1"/>
              <a:t>korištenja</a:t>
            </a:r>
            <a:r>
              <a:rPr lang="en-US" sz="2400" dirty="0"/>
              <a:t> </a:t>
            </a:r>
            <a:r>
              <a:rPr lang="en-US" sz="2400" dirty="0" err="1"/>
              <a:t>i</a:t>
            </a:r>
            <a:r>
              <a:rPr lang="en-US" sz="2400" dirty="0"/>
              <a:t> </a:t>
            </a:r>
            <a:r>
              <a:rPr lang="en-US" sz="2400" dirty="0" err="1"/>
              <a:t>širok</a:t>
            </a:r>
            <a:r>
              <a:rPr lang="en-US" sz="2400" dirty="0"/>
              <a:t> </a:t>
            </a:r>
            <a:r>
              <a:rPr lang="en-US" sz="2400" dirty="0" err="1"/>
              <a:t>doseg</a:t>
            </a:r>
            <a:r>
              <a:rPr lang="en-US" sz="2400" dirty="0"/>
              <a:t> </a:t>
            </a:r>
            <a:r>
              <a:rPr lang="en-US" sz="2400" dirty="0" err="1"/>
              <a:t>čine</a:t>
            </a:r>
            <a:r>
              <a:rPr lang="en-US" sz="2400" dirty="0"/>
              <a:t> ga </a:t>
            </a:r>
            <a:r>
              <a:rPr lang="en-US" sz="2400" dirty="0" err="1"/>
              <a:t>pogodnim</a:t>
            </a:r>
            <a:r>
              <a:rPr lang="en-US" sz="2400" dirty="0"/>
              <a:t> </a:t>
            </a:r>
            <a:r>
              <a:rPr lang="en-US" sz="2400" dirty="0" err="1"/>
              <a:t>tlom</a:t>
            </a:r>
            <a:r>
              <a:rPr lang="en-US" sz="2400" dirty="0"/>
              <a:t> za </a:t>
            </a:r>
            <a:r>
              <a:rPr lang="en-US" sz="2400" dirty="0" err="1"/>
              <a:t>brzo</a:t>
            </a:r>
            <a:r>
              <a:rPr lang="en-US" sz="2400" dirty="0"/>
              <a:t> </a:t>
            </a:r>
            <a:r>
              <a:rPr lang="en-US" sz="2400" dirty="0" err="1"/>
              <a:t>širenje</a:t>
            </a:r>
            <a:r>
              <a:rPr lang="en-US" sz="2400" dirty="0"/>
              <a:t> </a:t>
            </a:r>
            <a:r>
              <a:rPr lang="en-US" sz="2400" dirty="0" err="1"/>
              <a:t>lažnih</a:t>
            </a:r>
            <a:r>
              <a:rPr lang="en-US" sz="2400" dirty="0"/>
              <a:t> </a:t>
            </a:r>
            <a:r>
              <a:rPr lang="en-US" sz="2400" dirty="0" err="1"/>
              <a:t>ili</a:t>
            </a:r>
            <a:r>
              <a:rPr lang="en-US" sz="2400" dirty="0"/>
              <a:t> </a:t>
            </a:r>
            <a:r>
              <a:rPr lang="en-US" sz="2400" dirty="0" err="1"/>
              <a:t>pogrešnih</a:t>
            </a:r>
            <a:r>
              <a:rPr lang="en-US" sz="2400" dirty="0"/>
              <a:t> </a:t>
            </a:r>
            <a:r>
              <a:rPr lang="en-US" sz="2400" dirty="0" err="1"/>
              <a:t>informacija</a:t>
            </a:r>
            <a:r>
              <a:rPr lang="en-US" sz="2400" dirty="0"/>
              <a:t>. </a:t>
            </a:r>
            <a:r>
              <a:rPr lang="en-US" sz="2400" dirty="0" err="1"/>
              <a:t>Platforme</a:t>
            </a:r>
            <a:r>
              <a:rPr lang="en-US" sz="2400" dirty="0"/>
              <a:t> </a:t>
            </a:r>
            <a:r>
              <a:rPr lang="en-US" sz="2400" dirty="0" err="1"/>
              <a:t>društvenih</a:t>
            </a:r>
            <a:r>
              <a:rPr lang="en-US" sz="2400" dirty="0"/>
              <a:t> </a:t>
            </a:r>
            <a:r>
              <a:rPr lang="en-US" sz="2400" dirty="0" err="1"/>
              <a:t>medija</a:t>
            </a:r>
            <a:r>
              <a:rPr lang="en-US" sz="2400" dirty="0"/>
              <a:t> </a:t>
            </a:r>
            <a:r>
              <a:rPr lang="en-US" sz="2400" dirty="0" err="1"/>
              <a:t>povećavaju</a:t>
            </a:r>
            <a:r>
              <a:rPr lang="en-US" sz="2400" dirty="0"/>
              <a:t> </a:t>
            </a:r>
            <a:r>
              <a:rPr lang="en-US" sz="2400" dirty="0" err="1"/>
              <a:t>i</a:t>
            </a:r>
            <a:r>
              <a:rPr lang="en-US" sz="2400" dirty="0"/>
              <a:t> </a:t>
            </a:r>
            <a:r>
              <a:rPr lang="en-US" sz="2400" dirty="0" err="1"/>
              <a:t>šire</a:t>
            </a:r>
            <a:r>
              <a:rPr lang="en-US" sz="2400" dirty="0"/>
              <a:t> </a:t>
            </a:r>
            <a:r>
              <a:rPr lang="en-US" sz="2400" dirty="0" err="1"/>
              <a:t>dezinformacije</a:t>
            </a:r>
            <a:r>
              <a:rPr lang="en-US" sz="2400" dirty="0"/>
              <a:t> </a:t>
            </a:r>
            <a:r>
              <a:rPr lang="en-US" sz="2400" dirty="0" err="1"/>
              <a:t>putem</a:t>
            </a:r>
            <a:r>
              <a:rPr lang="en-US" sz="2400" dirty="0"/>
              <a:t> </a:t>
            </a:r>
            <a:r>
              <a:rPr lang="en-US" sz="2400" dirty="0" err="1"/>
              <a:t>sadržaja</a:t>
            </a:r>
            <a:r>
              <a:rPr lang="en-US" sz="2400" dirty="0"/>
              <a:t> koji </a:t>
            </a:r>
            <a:r>
              <a:rPr lang="en-US" sz="2400" dirty="0" err="1"/>
              <a:t>generiraju</a:t>
            </a:r>
            <a:r>
              <a:rPr lang="en-US" sz="2400" dirty="0"/>
              <a:t> </a:t>
            </a:r>
            <a:r>
              <a:rPr lang="en-US" sz="2400" dirty="0" err="1"/>
              <a:t>korisnici</a:t>
            </a:r>
            <a:r>
              <a:rPr lang="en-US" sz="2400" dirty="0"/>
              <a:t>, </a:t>
            </a:r>
            <a:r>
              <a:rPr lang="en-US" sz="2400" dirty="0" err="1"/>
              <a:t>lažnih</a:t>
            </a:r>
            <a:r>
              <a:rPr lang="en-US" sz="2400" dirty="0"/>
              <a:t> </a:t>
            </a:r>
            <a:r>
              <a:rPr lang="en-US" sz="2400" dirty="0" err="1"/>
              <a:t>računa</a:t>
            </a:r>
            <a:r>
              <a:rPr lang="en-US" sz="2400" dirty="0"/>
              <a:t> </a:t>
            </a:r>
            <a:r>
              <a:rPr lang="en-US" sz="2400" dirty="0" err="1"/>
              <a:t>i</a:t>
            </a:r>
            <a:r>
              <a:rPr lang="en-US" sz="2400" dirty="0"/>
              <a:t> </a:t>
            </a:r>
            <a:r>
              <a:rPr lang="en-US" sz="2400" dirty="0" err="1"/>
              <a:t>algoritamskih</a:t>
            </a:r>
            <a:r>
              <a:rPr lang="en-US" sz="2400" dirty="0"/>
              <a:t> </a:t>
            </a:r>
            <a:r>
              <a:rPr lang="en-US" sz="2400" dirty="0" err="1"/>
              <a:t>pristranosti</a:t>
            </a:r>
            <a:r>
              <a:rPr lang="en-US" sz="2400" dirty="0"/>
              <a:t>. </a:t>
            </a:r>
            <a:r>
              <a:rPr lang="en-US" sz="2400" dirty="0" err="1"/>
              <a:t>Viralna</a:t>
            </a:r>
            <a:r>
              <a:rPr lang="en-US" sz="2400" dirty="0"/>
              <a:t> </a:t>
            </a:r>
            <a:r>
              <a:rPr lang="en-US" sz="2400" dirty="0" err="1"/>
              <a:t>priroda</a:t>
            </a:r>
            <a:r>
              <a:rPr lang="en-US" sz="2400" dirty="0"/>
              <a:t> </a:t>
            </a:r>
            <a:r>
              <a:rPr lang="en-US" sz="2400" dirty="0" err="1"/>
              <a:t>dijeljenja</a:t>
            </a:r>
            <a:r>
              <a:rPr lang="en-US" sz="2400" dirty="0"/>
              <a:t> </a:t>
            </a:r>
            <a:r>
              <a:rPr lang="en-US" sz="2400" dirty="0" err="1"/>
              <a:t>na</a:t>
            </a:r>
            <a:r>
              <a:rPr lang="en-US" sz="2400" dirty="0"/>
              <a:t> </a:t>
            </a:r>
            <a:r>
              <a:rPr lang="en-US" sz="2400" dirty="0" err="1"/>
              <a:t>društvenim</a:t>
            </a:r>
            <a:r>
              <a:rPr lang="en-US" sz="2400" dirty="0"/>
              <a:t> </a:t>
            </a:r>
            <a:r>
              <a:rPr lang="en-US" sz="2400" dirty="0" err="1"/>
              <a:t>medijima</a:t>
            </a:r>
            <a:r>
              <a:rPr lang="en-US" sz="2400" dirty="0"/>
              <a:t> </a:t>
            </a:r>
            <a:r>
              <a:rPr lang="en-US" sz="2400" dirty="0" err="1"/>
              <a:t>može</a:t>
            </a:r>
            <a:r>
              <a:rPr lang="en-US" sz="2400" dirty="0"/>
              <a:t> </a:t>
            </a:r>
            <a:r>
              <a:rPr lang="en-US" sz="2400" dirty="0" err="1"/>
              <a:t>brzo</a:t>
            </a:r>
            <a:r>
              <a:rPr lang="en-US" sz="2400" dirty="0"/>
              <a:t> </a:t>
            </a:r>
            <a:r>
              <a:rPr lang="en-US" sz="2400" dirty="0" err="1"/>
              <a:t>pojačati</a:t>
            </a:r>
            <a:r>
              <a:rPr lang="en-US" sz="2400" dirty="0"/>
              <a:t> </a:t>
            </a:r>
            <a:r>
              <a:rPr lang="en-US" sz="2400" dirty="0" err="1"/>
              <a:t>dezinformacije</a:t>
            </a:r>
            <a:r>
              <a:rPr lang="en-US" sz="2400" dirty="0"/>
              <a:t>, </a:t>
            </a:r>
            <a:r>
              <a:rPr lang="en-US" sz="2400" dirty="0" err="1"/>
              <a:t>što</a:t>
            </a:r>
            <a:r>
              <a:rPr lang="en-US" sz="2400" dirty="0"/>
              <a:t> </a:t>
            </a:r>
            <a:r>
              <a:rPr lang="en-US" sz="2400" dirty="0" err="1"/>
              <a:t>dovodi</a:t>
            </a:r>
            <a:r>
              <a:rPr lang="en-US" sz="2400" dirty="0"/>
              <a:t> do </a:t>
            </a:r>
            <a:r>
              <a:rPr lang="en-US" sz="2400" dirty="0" err="1"/>
              <a:t>erozije</a:t>
            </a:r>
            <a:r>
              <a:rPr lang="en-US" sz="2400" dirty="0"/>
              <a:t> </a:t>
            </a:r>
            <a:r>
              <a:rPr lang="en-US" sz="2400" dirty="0" err="1"/>
              <a:t>povjerenja</a:t>
            </a:r>
            <a:r>
              <a:rPr lang="en-US" sz="2400" dirty="0"/>
              <a:t>, </a:t>
            </a:r>
            <a:r>
              <a:rPr lang="en-US" sz="2400" dirty="0" err="1"/>
              <a:t>polarizacije</a:t>
            </a:r>
            <a:r>
              <a:rPr lang="en-US" sz="2400" dirty="0"/>
              <a:t> </a:t>
            </a:r>
            <a:r>
              <a:rPr lang="en-US" sz="2400" dirty="0" err="1"/>
              <a:t>mišljenja</a:t>
            </a:r>
            <a:r>
              <a:rPr lang="en-US" sz="2400" dirty="0"/>
              <a:t> </a:t>
            </a:r>
            <a:r>
              <a:rPr lang="en-US" sz="2400" dirty="0" err="1"/>
              <a:t>i</a:t>
            </a:r>
            <a:r>
              <a:rPr lang="en-US" sz="2400" dirty="0"/>
              <a:t> </a:t>
            </a:r>
            <a:r>
              <a:rPr lang="en-US" sz="2400" dirty="0" err="1"/>
              <a:t>potencijalnih</a:t>
            </a:r>
            <a:r>
              <a:rPr lang="en-US" sz="2400" dirty="0"/>
              <a:t> </a:t>
            </a:r>
            <a:r>
              <a:rPr lang="en-US" sz="2400" dirty="0" err="1"/>
              <a:t>posljedica</a:t>
            </a:r>
            <a:r>
              <a:rPr lang="en-US" sz="2400" dirty="0"/>
              <a:t> u </a:t>
            </a:r>
            <a:r>
              <a:rPr lang="en-US" sz="2400" dirty="0" err="1"/>
              <a:t>stvarnom</a:t>
            </a:r>
            <a:r>
              <a:rPr lang="en-US" sz="2400" dirty="0"/>
              <a:t> </a:t>
            </a:r>
            <a:r>
              <a:rPr lang="en-US" sz="2400" dirty="0" err="1"/>
              <a:t>svijetu</a:t>
            </a:r>
            <a:r>
              <a:rPr lang="en-US" sz="2400" dirty="0"/>
              <a:t>.</a:t>
            </a:r>
            <a:endParaRPr sz="2400"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926715567"/>
              </p:ext>
            </p:extLst>
          </p:nvPr>
        </p:nvGraphicFramePr>
        <p:xfrm>
          <a:off x="10185165" y="2266208"/>
          <a:ext cx="6048747" cy="7062705"/>
        </p:xfrm>
        <a:graphic>
          <a:graphicData uri="http://schemas.openxmlformats.org/drawingml/2006/table">
            <a:tbl>
              <a:tblPr/>
              <a:tblGrid>
                <a:gridCol w="1275818">
                  <a:extLst>
                    <a:ext uri="{9D8B030D-6E8A-4147-A177-3AD203B41FA5}">
                      <a16:colId xmlns:a16="http://schemas.microsoft.com/office/drawing/2014/main" val="3418769370"/>
                    </a:ext>
                  </a:extLst>
                </a:gridCol>
                <a:gridCol w="2722506">
                  <a:extLst>
                    <a:ext uri="{9D8B030D-6E8A-4147-A177-3AD203B41FA5}">
                      <a16:colId xmlns:a16="http://schemas.microsoft.com/office/drawing/2014/main" val="1378741876"/>
                    </a:ext>
                  </a:extLst>
                </a:gridCol>
                <a:gridCol w="2050423">
                  <a:extLst>
                    <a:ext uri="{9D8B030D-6E8A-4147-A177-3AD203B41FA5}">
                      <a16:colId xmlns:a16="http://schemas.microsoft.com/office/drawing/2014/main" val="296403501"/>
                    </a:ext>
                  </a:extLst>
                </a:gridCol>
              </a:tblGrid>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Country </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hr-HR" sz="1200" b="0" i="0" u="none" strike="noStrike" dirty="0">
                          <a:solidFill>
                            <a:srgbClr val="000000"/>
                          </a:solidFill>
                          <a:effectLst/>
                          <a:latin typeface="Arial" panose="020B0604020202020204" pitchFamily="34" charset="0"/>
                        </a:rPr>
                        <a:t>Facebook</a:t>
                      </a:r>
                      <a:r>
                        <a:rPr lang="en-US" sz="1200" b="0" i="0" u="none" strike="noStrike" dirty="0">
                          <a:solidFill>
                            <a:srgbClr val="000000"/>
                          </a:solidFill>
                          <a:effectLst/>
                          <a:latin typeface="Arial" panose="020B0604020202020204" pitchFamily="34" charset="0"/>
                        </a:rPr>
                        <a:t>* </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Instagram*</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1848147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Austria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473213172"/>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Belgium</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990.000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66.000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7386411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Bulgaria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510.000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30244339"/>
                  </a:ext>
                </a:extLst>
              </a:tr>
              <a:tr h="211338">
                <a:tc>
                  <a:txBody>
                    <a:bodyPr/>
                    <a:lstStyle/>
                    <a:p>
                      <a:pPr rtl="0" fontAlgn="b">
                        <a:spcBef>
                          <a:spcPts val="0"/>
                        </a:spcBef>
                        <a:spcAft>
                          <a:spcPts val="0"/>
                        </a:spcAft>
                      </a:pPr>
                      <a:r>
                        <a:rPr lang="en-US" sz="1200" b="0" i="0" u="none" strike="noStrike">
                          <a:solidFill>
                            <a:schemeClr val="bg2"/>
                          </a:solidFill>
                          <a:effectLst/>
                          <a:latin typeface="Arial" panose="020B0604020202020204" pitchFamily="34" charset="0"/>
                        </a:rPr>
                        <a:t>Croatia</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chemeClr val="bg2"/>
                          </a:solidFill>
                          <a:effectLst/>
                          <a:latin typeface="Arial" panose="020B0604020202020204" pitchFamily="34" charset="0"/>
                        </a:rPr>
                        <a:t>Over 410.000</a:t>
                      </a:r>
                      <a:endParaRPr lang="en-US" sz="140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chemeClr val="bg2"/>
                          </a:solidFill>
                          <a:effectLst/>
                          <a:latin typeface="Arial" panose="020B0604020202020204" pitchFamily="34" charset="0"/>
                        </a:rPr>
                        <a:t>Over 21.000</a:t>
                      </a:r>
                      <a:endParaRPr lang="en-US" sz="1400" dirty="0">
                        <a:solidFill>
                          <a:schemeClr val="bg2"/>
                        </a:solidFill>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804276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Cyprus</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02678275"/>
                  </a:ext>
                </a:extLst>
              </a:tr>
              <a:tr h="373645">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Czech Republic</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626249108"/>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Denmark</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33.000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380439575"/>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Estonia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77.000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9.900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20170463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Finland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49329417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France</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699881251"/>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Germany</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91394030"/>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Greece</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Over 860.000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575277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Hungary</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450.000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Over 21.000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585083078"/>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Ireland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580.000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411994361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Italy</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4.000.000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170.000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9235722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Latvia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180.000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580643511"/>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Lithuania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210.000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19860759"/>
                  </a:ext>
                </a:extLst>
              </a:tr>
              <a:tr h="32968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Luxembourg</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5044732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Malta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81.000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9.200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899318055"/>
                  </a:ext>
                </a:extLst>
              </a:tr>
              <a:tr h="329687">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Netherlands</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104.000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0839393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Poland</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1.700.000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52.000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050701826"/>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Portugal</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1.600.000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240.000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0801609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Romania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1.100.000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34.000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447603886"/>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Slovakia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360.000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17.000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714914859"/>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Slovenia</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12.000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139658200"/>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Spain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3.500.000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9504983"/>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Sweden</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620.000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69.000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962583314"/>
                  </a:ext>
                </a:extLst>
              </a:tr>
              <a:tr h="211338">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Total EU</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a:solidFill>
                            <a:srgbClr val="000000"/>
                          </a:solidFill>
                          <a:effectLst/>
                          <a:latin typeface="Arial" panose="020B0604020202020204" pitchFamily="34" charset="0"/>
                        </a:rPr>
                        <a:t>Over 28.000.000</a:t>
                      </a:r>
                      <a:endParaRPr lang="en-US" sz="140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tc>
                  <a:txBody>
                    <a:bodyPr/>
                    <a:lstStyle/>
                    <a:p>
                      <a:pPr rtl="0" fontAlgn="b">
                        <a:spcBef>
                          <a:spcPts val="0"/>
                        </a:spcBef>
                        <a:spcAft>
                          <a:spcPts val="0"/>
                        </a:spcAft>
                      </a:pPr>
                      <a:r>
                        <a:rPr lang="en-US" sz="1200" b="0" i="0" u="none" strike="noStrike" dirty="0">
                          <a:solidFill>
                            <a:srgbClr val="000000"/>
                          </a:solidFill>
                          <a:effectLst/>
                          <a:latin typeface="Arial" panose="020B0604020202020204" pitchFamily="34" charset="0"/>
                        </a:rPr>
                        <a:t>Over 1.700.000</a:t>
                      </a:r>
                      <a:endParaRPr lang="en-US" sz="1400" dirty="0">
                        <a:effectLst/>
                      </a:endParaRPr>
                    </a:p>
                  </a:txBody>
                  <a:tcPr marL="8454" marR="8454" marT="8454" marB="405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844149998"/>
                  </a:ext>
                </a:extLst>
              </a:tr>
            </a:tbl>
          </a:graphicData>
        </a:graphic>
      </p:graphicFrame>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6467391" y="2436793"/>
            <a:ext cx="1530100" cy="3108543"/>
          </a:xfrm>
          <a:prstGeom prst="rect">
            <a:avLst/>
          </a:prstGeom>
        </p:spPr>
        <p:txBody>
          <a:bodyPr wrap="square">
            <a:spAutoFit/>
          </a:bodyPr>
          <a:lstStyle/>
          <a:p>
            <a:r>
              <a:rPr lang="en-US" dirty="0"/>
              <a:t>Od 1. </a:t>
            </a:r>
            <a:r>
              <a:rPr lang="en-US" dirty="0" err="1"/>
              <a:t>listopada</a:t>
            </a:r>
            <a:r>
              <a:rPr lang="en-US" dirty="0"/>
              <a:t> do 31. </a:t>
            </a:r>
            <a:r>
              <a:rPr lang="en-US" dirty="0" err="1"/>
              <a:t>prosinca</a:t>
            </a:r>
            <a:r>
              <a:rPr lang="en-US" dirty="0"/>
              <a:t> 2022. </a:t>
            </a:r>
            <a:r>
              <a:rPr lang="en-US" dirty="0" err="1"/>
              <a:t>broj</a:t>
            </a:r>
            <a:r>
              <a:rPr lang="en-US" dirty="0"/>
              <a:t> </a:t>
            </a:r>
            <a:r>
              <a:rPr lang="en-US" dirty="0" err="1"/>
              <a:t>različitih</a:t>
            </a:r>
            <a:r>
              <a:rPr lang="en-US" dirty="0"/>
              <a:t> </a:t>
            </a:r>
            <a:r>
              <a:rPr lang="en-US" dirty="0" err="1"/>
              <a:t>objava</a:t>
            </a:r>
            <a:r>
              <a:rPr lang="en-US" dirty="0"/>
              <a:t> </a:t>
            </a:r>
            <a:r>
              <a:rPr lang="en-US" dirty="0" err="1"/>
              <a:t>na</a:t>
            </a:r>
            <a:r>
              <a:rPr lang="en-US" dirty="0"/>
              <a:t> </a:t>
            </a:r>
            <a:r>
              <a:rPr lang="en-US" dirty="0" err="1"/>
              <a:t>Facebooku</a:t>
            </a:r>
            <a:r>
              <a:rPr lang="en-US" dirty="0"/>
              <a:t> </a:t>
            </a:r>
            <a:r>
              <a:rPr lang="en-US" dirty="0" err="1"/>
              <a:t>koje</a:t>
            </a:r>
            <a:r>
              <a:rPr lang="en-US" dirty="0"/>
              <a:t> </a:t>
            </a:r>
            <a:r>
              <a:rPr lang="en-US" dirty="0" err="1"/>
              <a:t>su</a:t>
            </a:r>
            <a:r>
              <a:rPr lang="en-US" dirty="0"/>
              <a:t> </a:t>
            </a:r>
            <a:r>
              <a:rPr lang="en-US" dirty="0" err="1"/>
              <a:t>dobile</a:t>
            </a:r>
            <a:r>
              <a:rPr lang="en-US" dirty="0"/>
              <a:t> </a:t>
            </a:r>
            <a:r>
              <a:rPr lang="en-US" dirty="0" err="1"/>
              <a:t>etikete</a:t>
            </a:r>
            <a:r>
              <a:rPr lang="en-US" dirty="0"/>
              <a:t> </a:t>
            </a:r>
            <a:r>
              <a:rPr lang="en-US" dirty="0" err="1"/>
              <a:t>dezinformacija</a:t>
            </a:r>
            <a:r>
              <a:rPr lang="en-US" dirty="0"/>
              <a:t> </a:t>
            </a:r>
            <a:r>
              <a:rPr lang="en-US" dirty="0" err="1"/>
              <a:t>nakon</a:t>
            </a:r>
            <a:r>
              <a:rPr lang="en-US" dirty="0"/>
              <a:t> </a:t>
            </a:r>
            <a:r>
              <a:rPr lang="en-US" dirty="0" err="1"/>
              <a:t>što</a:t>
            </a:r>
            <a:r>
              <a:rPr lang="en-US" dirty="0"/>
              <a:t> </a:t>
            </a:r>
            <a:r>
              <a:rPr lang="en-US" dirty="0" err="1"/>
              <a:t>su</a:t>
            </a:r>
            <a:r>
              <a:rPr lang="en-US" dirty="0"/>
              <a:t> </a:t>
            </a:r>
            <a:r>
              <a:rPr lang="en-US" dirty="0" err="1"/>
              <a:t>ih</a:t>
            </a:r>
            <a:r>
              <a:rPr lang="en-US" dirty="0"/>
              <a:t> </a:t>
            </a:r>
            <a:r>
              <a:rPr lang="en-US" dirty="0" err="1"/>
              <a:t>organizacije</a:t>
            </a:r>
            <a:r>
              <a:rPr lang="en-US" dirty="0"/>
              <a:t> za </a:t>
            </a:r>
            <a:r>
              <a:rPr lang="en-US" dirty="0" err="1"/>
              <a:t>provjeru</a:t>
            </a:r>
            <a:r>
              <a:rPr lang="en-US" dirty="0"/>
              <a:t> </a:t>
            </a:r>
            <a:r>
              <a:rPr lang="en-US" dirty="0" err="1"/>
              <a:t>činjenica</a:t>
            </a:r>
            <a:r>
              <a:rPr lang="en-US" dirty="0"/>
              <a:t> </a:t>
            </a:r>
            <a:r>
              <a:rPr lang="en-US" dirty="0" err="1"/>
              <a:t>ocijenile</a:t>
            </a:r>
            <a:r>
              <a:rPr lang="en-US" dirty="0"/>
              <a:t> da </a:t>
            </a:r>
            <a:r>
              <a:rPr lang="en-US" dirty="0" err="1"/>
              <a:t>su</a:t>
            </a:r>
            <a:r>
              <a:rPr lang="en-US" dirty="0"/>
              <a:t> </a:t>
            </a:r>
            <a:r>
              <a:rPr lang="en-US" dirty="0" err="1"/>
              <a:t>lažne</a:t>
            </a:r>
            <a:r>
              <a:rPr lang="hr-HR" dirty="0"/>
              <a:t>.</a:t>
            </a:r>
            <a:endParaRPr lang="en-US" dirty="0"/>
          </a:p>
        </p:txBody>
      </p:sp>
      <p:sp>
        <p:nvSpPr>
          <p:cNvPr id="5" name="Rectangle 4"/>
          <p:cNvSpPr/>
          <p:nvPr/>
        </p:nvSpPr>
        <p:spPr>
          <a:xfrm>
            <a:off x="16467391" y="5373914"/>
            <a:ext cx="1171252" cy="738664"/>
          </a:xfrm>
          <a:prstGeom prst="rect">
            <a:avLst/>
          </a:prstGeom>
        </p:spPr>
        <p:txBody>
          <a:bodyPr wrap="square">
            <a:spAutoFit/>
          </a:bodyPr>
          <a:lstStyle/>
          <a:p>
            <a:r>
              <a:rPr lang="en-US" dirty="0"/>
              <a:t>Source: https://disinfocode.eu</a:t>
            </a:r>
          </a:p>
        </p:txBody>
      </p:sp>
    </p:spTree>
    <p:extLst>
      <p:ext uri="{BB962C8B-B14F-4D97-AF65-F5344CB8AC3E}">
        <p14:creationId xmlns:p14="http://schemas.microsoft.com/office/powerpoint/2010/main" val="364857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1.8.1. </a:t>
            </a:r>
            <a:r>
              <a:rPr lang="en-US" sz="4800" b="1" dirty="0" err="1">
                <a:solidFill>
                  <a:schemeClr val="tx1"/>
                </a:solidFill>
                <a:latin typeface="+mn-lt"/>
                <a:ea typeface="Helvetica Neue"/>
                <a:cs typeface="Helvetica Neue"/>
                <a:sym typeface="Helvetica Neue"/>
              </a:rPr>
              <a:t>Truba</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pojačanja</a:t>
            </a:r>
            <a:endParaRPr dirty="0">
              <a:solidFill>
                <a:schemeClr val="tx1"/>
              </a:solidFill>
              <a:latin typeface="+mn-lt"/>
            </a:endParaRPr>
          </a:p>
        </p:txBody>
      </p:sp>
      <p:sp>
        <p:nvSpPr>
          <p:cNvPr id="120" name="Google Shape;120;p6"/>
          <p:cNvSpPr txBox="1"/>
          <p:nvPr/>
        </p:nvSpPr>
        <p:spPr>
          <a:xfrm>
            <a:off x="1295401" y="3629884"/>
            <a:ext cx="7132982" cy="3046948"/>
          </a:xfrm>
          <a:prstGeom prst="rect">
            <a:avLst/>
          </a:prstGeom>
          <a:noFill/>
          <a:ln>
            <a:noFill/>
          </a:ln>
        </p:spPr>
        <p:txBody>
          <a:bodyPr spcFirstLastPara="1" wrap="square" lIns="91425" tIns="45700" rIns="91425" bIns="45700" anchor="t" anchorCtr="0">
            <a:spAutoFit/>
          </a:bodyPr>
          <a:lstStyle/>
          <a:p>
            <a:pPr lvl="0"/>
            <a:r>
              <a:rPr lang="en-US" sz="2400" dirty="0" err="1"/>
              <a:t>Dijagram</a:t>
            </a:r>
            <a:r>
              <a:rPr lang="en-US" sz="2400" dirty="0"/>
              <a:t> </a:t>
            </a:r>
            <a:r>
              <a:rPr lang="en-US" sz="2400" dirty="0" err="1"/>
              <a:t>ilustrira</a:t>
            </a:r>
            <a:r>
              <a:rPr lang="en-US" sz="2400" dirty="0"/>
              <a:t> put </a:t>
            </a:r>
            <a:r>
              <a:rPr lang="en-US" sz="2400" dirty="0" err="1"/>
              <a:t>kojim</a:t>
            </a:r>
            <a:r>
              <a:rPr lang="en-US" sz="2400" dirty="0"/>
              <a:t> </a:t>
            </a:r>
            <a:r>
              <a:rPr lang="en-US" sz="2400" dirty="0" err="1"/>
              <a:t>dezinformacija</a:t>
            </a:r>
            <a:r>
              <a:rPr lang="en-US" sz="2400" dirty="0"/>
              <a:t> </a:t>
            </a:r>
            <a:r>
              <a:rPr lang="en-US" sz="2400" dirty="0" err="1"/>
              <a:t>često</a:t>
            </a:r>
            <a:r>
              <a:rPr lang="en-US" sz="2400" dirty="0"/>
              <a:t> ide, </a:t>
            </a:r>
            <a:r>
              <a:rPr lang="en-US" sz="2400" dirty="0" err="1"/>
              <a:t>počevši</a:t>
            </a:r>
            <a:r>
              <a:rPr lang="en-US" sz="2400" dirty="0"/>
              <a:t> od </a:t>
            </a:r>
            <a:r>
              <a:rPr lang="en-US" sz="2400" dirty="0" err="1"/>
              <a:t>anonimnih</a:t>
            </a:r>
            <a:r>
              <a:rPr lang="en-US" sz="2400" dirty="0"/>
              <a:t> web </a:t>
            </a:r>
            <a:r>
              <a:rPr lang="en-US" sz="2400" dirty="0" err="1"/>
              <a:t>platformi</a:t>
            </a:r>
            <a:r>
              <a:rPr lang="en-US" sz="2400" dirty="0"/>
              <a:t>, </a:t>
            </a:r>
            <a:r>
              <a:rPr lang="en-US" sz="2400" dirty="0" err="1"/>
              <a:t>prolazeći</a:t>
            </a:r>
            <a:r>
              <a:rPr lang="en-US" sz="2400" dirty="0"/>
              <a:t> </a:t>
            </a:r>
            <a:r>
              <a:rPr lang="en-US" sz="2400" dirty="0" err="1"/>
              <a:t>kroz</a:t>
            </a:r>
            <a:r>
              <a:rPr lang="en-US" sz="2400" dirty="0"/>
              <a:t> </a:t>
            </a:r>
            <a:r>
              <a:rPr lang="en-US" sz="2400" dirty="0" err="1"/>
              <a:t>zatvorene</a:t>
            </a:r>
            <a:r>
              <a:rPr lang="en-US" sz="2400" dirty="0"/>
              <a:t> </a:t>
            </a:r>
            <a:r>
              <a:rPr lang="en-US" sz="2400" dirty="0" err="1"/>
              <a:t>grupe</a:t>
            </a:r>
            <a:r>
              <a:rPr lang="en-US" sz="2400" dirty="0"/>
              <a:t>, </a:t>
            </a:r>
            <a:r>
              <a:rPr lang="en-US" sz="2400" dirty="0" err="1"/>
              <a:t>zavjereničke</a:t>
            </a:r>
            <a:r>
              <a:rPr lang="en-US" sz="2400" dirty="0"/>
              <a:t> </a:t>
            </a:r>
            <a:r>
              <a:rPr lang="en-US" sz="2400" dirty="0" err="1"/>
              <a:t>zajednice</a:t>
            </a:r>
            <a:r>
              <a:rPr lang="en-US" sz="2400" dirty="0"/>
              <a:t> </a:t>
            </a:r>
            <a:r>
              <a:rPr lang="en-US" sz="2400" dirty="0" err="1"/>
              <a:t>i</a:t>
            </a:r>
            <a:r>
              <a:rPr lang="en-US" sz="2400" dirty="0"/>
              <a:t> </a:t>
            </a:r>
            <a:r>
              <a:rPr lang="en-US" sz="2400" dirty="0" err="1"/>
              <a:t>na</a:t>
            </a:r>
            <a:r>
              <a:rPr lang="en-US" sz="2400" dirty="0"/>
              <a:t> </a:t>
            </a:r>
            <a:r>
              <a:rPr lang="en-US" sz="2400" dirty="0" err="1"/>
              <a:t>kraju</a:t>
            </a:r>
            <a:r>
              <a:rPr lang="en-US" sz="2400" dirty="0"/>
              <a:t> do </a:t>
            </a:r>
            <a:r>
              <a:rPr lang="en-US" sz="2400" dirty="0" err="1"/>
              <a:t>otvorenih</a:t>
            </a:r>
            <a:r>
              <a:rPr lang="en-US" sz="2400" dirty="0"/>
              <a:t> </a:t>
            </a:r>
            <a:r>
              <a:rPr lang="en-US" sz="2400" dirty="0" err="1"/>
              <a:t>društvenih</a:t>
            </a:r>
            <a:r>
              <a:rPr lang="en-US" sz="2400" dirty="0"/>
              <a:t> </a:t>
            </a:r>
            <a:r>
              <a:rPr lang="en-US" sz="2400" dirty="0" err="1"/>
              <a:t>mreža</a:t>
            </a:r>
            <a:r>
              <a:rPr lang="en-US" sz="2400" dirty="0"/>
              <a:t> </a:t>
            </a:r>
            <a:r>
              <a:rPr lang="en-US" sz="2400" dirty="0" err="1"/>
              <a:t>i</a:t>
            </a:r>
            <a:r>
              <a:rPr lang="en-US" sz="2400" dirty="0"/>
              <a:t> </a:t>
            </a:r>
            <a:r>
              <a:rPr lang="en-US" sz="2400" dirty="0" err="1"/>
              <a:t>profesionalnih</a:t>
            </a:r>
            <a:r>
              <a:rPr lang="en-US" sz="2400" dirty="0"/>
              <a:t> </a:t>
            </a:r>
            <a:r>
              <a:rPr lang="en-US" sz="2400" dirty="0" err="1"/>
              <a:t>medija</a:t>
            </a:r>
            <a:r>
              <a:rPr lang="en-US" sz="2400" dirty="0"/>
              <a:t>. </a:t>
            </a:r>
            <a:r>
              <a:rPr lang="en-US" sz="2400" dirty="0" err="1"/>
              <a:t>Agenti</a:t>
            </a:r>
            <a:r>
              <a:rPr lang="en-US" sz="2400" dirty="0"/>
              <a:t> </a:t>
            </a:r>
            <a:r>
              <a:rPr lang="en-US" sz="2400" dirty="0" err="1"/>
              <a:t>dezinformacija</a:t>
            </a:r>
            <a:r>
              <a:rPr lang="en-US" sz="2400" dirty="0"/>
              <a:t> </a:t>
            </a:r>
            <a:r>
              <a:rPr lang="en-US" sz="2400" dirty="0" err="1"/>
              <a:t>nastoje</a:t>
            </a:r>
            <a:r>
              <a:rPr lang="en-US" sz="2400" dirty="0"/>
              <a:t> </a:t>
            </a:r>
            <a:r>
              <a:rPr lang="en-US" sz="2400" dirty="0" err="1"/>
              <a:t>pojačati</a:t>
            </a:r>
            <a:r>
              <a:rPr lang="en-US" sz="2400" dirty="0"/>
              <a:t> </a:t>
            </a:r>
            <a:r>
              <a:rPr lang="en-US" sz="2400" dirty="0" err="1"/>
              <a:t>svoju</a:t>
            </a:r>
            <a:r>
              <a:rPr lang="en-US" sz="2400" dirty="0"/>
              <a:t> </a:t>
            </a:r>
            <a:r>
              <a:rPr lang="en-US" sz="2400" dirty="0" err="1"/>
              <a:t>poruku</a:t>
            </a:r>
            <a:r>
              <a:rPr lang="en-US" sz="2400" dirty="0"/>
              <a:t>, a </a:t>
            </a:r>
            <a:r>
              <a:rPr lang="en-US" sz="2400" dirty="0" err="1"/>
              <a:t>nažalost</a:t>
            </a:r>
            <a:r>
              <a:rPr lang="en-US" sz="2400" dirty="0"/>
              <a:t>, </a:t>
            </a:r>
            <a:r>
              <a:rPr lang="en-US" sz="2400" dirty="0" err="1"/>
              <a:t>često</a:t>
            </a:r>
            <a:r>
              <a:rPr lang="en-US" sz="2400" dirty="0"/>
              <a:t> </a:t>
            </a:r>
            <a:r>
              <a:rPr lang="en-US" sz="2400" dirty="0" err="1"/>
              <a:t>uspiju</a:t>
            </a:r>
            <a:r>
              <a:rPr lang="en-US" sz="2400" dirty="0"/>
              <a:t> </a:t>
            </a:r>
            <a:r>
              <a:rPr lang="en-US" sz="2400" dirty="0" err="1"/>
              <a:t>kada</a:t>
            </a:r>
            <a:r>
              <a:rPr lang="en-US" sz="2400" dirty="0"/>
              <a:t> </a:t>
            </a:r>
            <a:r>
              <a:rPr lang="en-US" sz="2400" dirty="0" err="1"/>
              <a:t>su</a:t>
            </a:r>
            <a:r>
              <a:rPr lang="en-US" sz="2400" dirty="0"/>
              <a:t> </a:t>
            </a:r>
            <a:r>
              <a:rPr lang="en-US" sz="2400" dirty="0" err="1"/>
              <a:t>lažne</a:t>
            </a:r>
            <a:r>
              <a:rPr lang="en-US" sz="2400" dirty="0"/>
              <a:t> </a:t>
            </a:r>
            <a:r>
              <a:rPr lang="en-US" sz="2400" dirty="0" err="1"/>
              <a:t>informacije</a:t>
            </a:r>
            <a:r>
              <a:rPr lang="en-US" sz="2400" dirty="0"/>
              <a:t> </a:t>
            </a:r>
            <a:r>
              <a:rPr lang="en-US" sz="2400" dirty="0" err="1"/>
              <a:t>ugrađene</a:t>
            </a:r>
            <a:r>
              <a:rPr lang="en-US" sz="2400" dirty="0"/>
              <a:t> u </a:t>
            </a:r>
            <a:r>
              <a:rPr lang="en-US" sz="2400" dirty="0" err="1"/>
              <a:t>novinske</a:t>
            </a:r>
            <a:r>
              <a:rPr lang="en-US" sz="2400" dirty="0"/>
              <a:t> </a:t>
            </a:r>
            <a:r>
              <a:rPr lang="en-US" sz="2400" dirty="0" err="1"/>
              <a:t>članke</a:t>
            </a:r>
            <a:r>
              <a:rPr lang="en-US" sz="2400" dirty="0"/>
              <a:t>.</a:t>
            </a:r>
            <a:endParaRPr sz="2400" dirty="0">
              <a:latin typeface="+mn-lt"/>
            </a:endParaRPr>
          </a:p>
        </p:txBody>
      </p:sp>
      <p:sp>
        <p:nvSpPr>
          <p:cNvPr id="3" name="Rectangle 1"/>
          <p:cNvSpPr>
            <a:spLocks noChangeArrowheads="1"/>
          </p:cNvSpPr>
          <p:nvPr/>
        </p:nvSpPr>
        <p:spPr bwMode="auto">
          <a:xfrm>
            <a:off x="5953125" y="26638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290" name="Picture 2" descr="https://lh6.googleusercontent.com/XUvHmBKc522ZuzR6NroQyBPsbEmIOlJbJsoEOr8kMn3ymySYbZUcwLL6s8JuYq3F5fz0EVQdC0bTq8Pqezo1Wwdc-UhOf0cdTjx-7pPFrgfhsI8YScmbak9_d3rWv5QMBjv2bG6STwRD93caxTaLHyM75rn4_1Hze9em2bOEXMljxTY7LhYP3OmJBlBIhwut13Y=s20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17935" y="3947935"/>
            <a:ext cx="7564277" cy="424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05852" y="8597735"/>
            <a:ext cx="7471917" cy="307777"/>
          </a:xfrm>
          <a:prstGeom prst="rect">
            <a:avLst/>
          </a:prstGeom>
        </p:spPr>
        <p:txBody>
          <a:bodyPr wrap="none">
            <a:spAutoFit/>
          </a:bodyPr>
          <a:lstStyle/>
          <a:p>
            <a:r>
              <a:rPr lang="hr-HR" dirty="0" err="1"/>
              <a:t>Source</a:t>
            </a:r>
            <a:r>
              <a:rPr lang="hr-HR" dirty="0"/>
              <a:t>: </a:t>
            </a:r>
            <a:r>
              <a:rPr lang="en-US" dirty="0"/>
              <a:t>https://firstdraftnews.org/articles/5-lessons-for-reporting-in-an-age-of-disinformation/</a:t>
            </a:r>
          </a:p>
        </p:txBody>
      </p:sp>
    </p:spTree>
    <p:extLst>
      <p:ext uri="{BB962C8B-B14F-4D97-AF65-F5344CB8AC3E}">
        <p14:creationId xmlns:p14="http://schemas.microsoft.com/office/powerpoint/2010/main" val="341125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 </a:t>
            </a:r>
            <a:r>
              <a:rPr lang="en-US" sz="4800" b="1" dirty="0" err="1">
                <a:solidFill>
                  <a:schemeClr val="tx1"/>
                </a:solidFill>
                <a:latin typeface="+mn-lt"/>
                <a:ea typeface="Helvetica Neue"/>
                <a:cs typeface="Helvetica Neue"/>
                <a:sym typeface="Helvetica Neue"/>
              </a:rPr>
              <a:t>Organizacije</a:t>
            </a:r>
            <a:r>
              <a:rPr lang="en-US" sz="4800" b="1" dirty="0">
                <a:solidFill>
                  <a:schemeClr val="tx1"/>
                </a:solidFill>
                <a:latin typeface="+mn-lt"/>
                <a:ea typeface="Helvetica Neue"/>
                <a:cs typeface="Helvetica Neue"/>
                <a:sym typeface="Helvetica Neue"/>
              </a:rPr>
              <a:t> za </a:t>
            </a:r>
            <a:r>
              <a:rPr lang="en-US" sz="4800" b="1" dirty="0" err="1">
                <a:solidFill>
                  <a:schemeClr val="tx1"/>
                </a:solidFill>
                <a:latin typeface="+mn-lt"/>
                <a:ea typeface="Helvetica Neue"/>
                <a:cs typeface="Helvetica Neue"/>
                <a:sym typeface="Helvetica Neue"/>
              </a:rPr>
              <a:t>provjeru</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činjenica</a:t>
            </a:r>
            <a:endParaRPr dirty="0">
              <a:solidFill>
                <a:schemeClr val="tx1"/>
              </a:solidFill>
              <a:latin typeface="+mn-lt"/>
            </a:endParaRPr>
          </a:p>
        </p:txBody>
      </p:sp>
      <p:sp>
        <p:nvSpPr>
          <p:cNvPr id="120" name="Google Shape;120;p6"/>
          <p:cNvSpPr txBox="1"/>
          <p:nvPr/>
        </p:nvSpPr>
        <p:spPr>
          <a:xfrm>
            <a:off x="1332000" y="3397763"/>
            <a:ext cx="14393091" cy="3785611"/>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mn-lt"/>
                <a:ea typeface="Helvetica Neue"/>
                <a:cs typeface="Helvetica Neue"/>
                <a:sym typeface="Helvetica Neue"/>
              </a:rPr>
              <a:t>Organizacije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provjeru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činjenica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neovisni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subjekti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posvećeni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procjeni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točnosti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istinitosti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tvrdnji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iznesenih</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javnom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diskursu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posebice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medijima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platformama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Zapošljavaju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novinare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istraživače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stručnjake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predmet</a:t>
            </a:r>
            <a:r>
              <a:rPr lang="en-US" sz="2400" dirty="0">
                <a:solidFill>
                  <a:schemeClr val="dk1"/>
                </a:solidFill>
                <a:latin typeface="+mn-lt"/>
                <a:ea typeface="Helvetica Neue"/>
                <a:cs typeface="Helvetica Neue"/>
                <a:sym typeface="Helvetica Neue"/>
              </a:rPr>
              <a:t> koji </a:t>
            </a:r>
            <a:r>
              <a:rPr lang="en-US" sz="2400" dirty="0" err="1">
                <a:solidFill>
                  <a:schemeClr val="dk1"/>
                </a:solidFill>
                <a:latin typeface="+mn-lt"/>
                <a:ea typeface="Helvetica Neue"/>
                <a:cs typeface="Helvetica Neue"/>
                <a:sym typeface="Helvetica Neue"/>
              </a:rPr>
              <a:t>istražuju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tvrdnje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analiziraju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dokaze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objektivne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ocjene</a:t>
            </a:r>
            <a:r>
              <a:rPr lang="en-US" sz="2400" dirty="0">
                <a:solidFill>
                  <a:schemeClr val="dk1"/>
                </a:solidFill>
                <a:latin typeface="+mn-lt"/>
                <a:ea typeface="Helvetica Neue"/>
                <a:cs typeface="Helvetica Neue"/>
                <a:sym typeface="Helvetica Neue"/>
              </a:rPr>
              <a:t>. Oni koji </a:t>
            </a:r>
            <a:r>
              <a:rPr lang="en-US" sz="2400" dirty="0" err="1">
                <a:solidFill>
                  <a:schemeClr val="dk1"/>
                </a:solidFill>
                <a:latin typeface="+mn-lt"/>
                <a:ea typeface="Helvetica Neue"/>
                <a:cs typeface="Helvetica Neue"/>
                <a:sym typeface="Helvetica Neue"/>
              </a:rPr>
              <a:t>provjeravaju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činjenice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koriste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različitim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metodama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pronalaženje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pouzdanih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vođenje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intervjua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analiza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bi </a:t>
            </a:r>
            <a:r>
              <a:rPr lang="en-US" sz="2400" dirty="0" err="1">
                <a:solidFill>
                  <a:schemeClr val="dk1"/>
                </a:solidFill>
                <a:latin typeface="+mn-lt"/>
                <a:ea typeface="Helvetica Neue"/>
                <a:cs typeface="Helvetica Neue"/>
                <a:sym typeface="Helvetica Neue"/>
              </a:rPr>
              <a:t>utvrdili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valjanost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izjava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poznate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organizacije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provjeru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činjenica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uključuju</a:t>
            </a:r>
            <a:r>
              <a:rPr lang="en-US" sz="2400" dirty="0">
                <a:solidFill>
                  <a:schemeClr val="dk1"/>
                </a:solidFill>
                <a:latin typeface="+mn-lt"/>
                <a:ea typeface="Helvetica Neue"/>
                <a:cs typeface="Helvetica Neue"/>
                <a:sym typeface="Helvetica Neue"/>
              </a:rPr>
              <a:t> PolitiFact, Snopes, </a:t>
            </a:r>
            <a:r>
              <a:rPr lang="en-US" sz="2400" dirty="0" err="1">
                <a:solidFill>
                  <a:schemeClr val="dk1"/>
                </a:solidFill>
                <a:latin typeface="+mn-lt"/>
                <a:ea typeface="Helvetica Neue"/>
                <a:cs typeface="Helvetica Neue"/>
                <a:sym typeface="Helvetica Neue"/>
              </a:rPr>
              <a:t>FactCheck.org</a:t>
            </a:r>
            <a:r>
              <a:rPr lang="en-US" sz="2400" dirty="0">
                <a:solidFill>
                  <a:schemeClr val="dk1"/>
                </a:solidFill>
                <a:latin typeface="+mn-lt"/>
                <a:ea typeface="Helvetica Neue"/>
                <a:cs typeface="Helvetica Neue"/>
                <a:sym typeface="Helvetica Neue"/>
              </a:rPr>
              <a:t>, AFP Fact Check, Full Fact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The Washington Post Fact Checker. Ove </a:t>
            </a:r>
            <a:r>
              <a:rPr lang="en-US" sz="2400" dirty="0" err="1">
                <a:solidFill>
                  <a:schemeClr val="dk1"/>
                </a:solidFill>
                <a:latin typeface="+mn-lt"/>
                <a:ea typeface="Helvetica Neue"/>
                <a:cs typeface="Helvetica Neue"/>
                <a:sym typeface="Helvetica Neue"/>
              </a:rPr>
              <a:t>organizacije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igraju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ključnu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ulogu</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promicanju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istine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borbi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protiv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širenja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dezinformacija</a:t>
            </a:r>
            <a:r>
              <a:rPr lang="en-US" sz="2400" dirty="0">
                <a:solidFill>
                  <a:schemeClr val="dk1"/>
                </a:solidFill>
                <a:latin typeface="+mn-lt"/>
                <a:ea typeface="Helvetica Neue"/>
                <a:cs typeface="Helvetica Neue"/>
                <a:sym typeface="Helvetica Neue"/>
              </a:rPr>
              <a:t>.</a:t>
            </a:r>
          </a:p>
          <a:p>
            <a:pPr lvl="0"/>
            <a:endParaRPr lang="hr-HR" sz="2400" dirty="0">
              <a:solidFill>
                <a:schemeClr val="dk1"/>
              </a:solidFill>
              <a:latin typeface="+mn-lt"/>
              <a:sym typeface="Helvetica Neue"/>
            </a:endParaRPr>
          </a:p>
          <a:p>
            <a:pPr lvl="0"/>
            <a:r>
              <a:rPr lang="hr-HR" sz="2400" dirty="0">
                <a:latin typeface="+mn-lt"/>
              </a:rPr>
              <a:t>Popis organizacija za provjeru činjenica </a:t>
            </a:r>
            <a:r>
              <a:rPr lang="hr-HR" sz="2400" dirty="0" err="1">
                <a:latin typeface="+mn-lt"/>
              </a:rPr>
              <a:t>https</a:t>
            </a:r>
            <a:r>
              <a:rPr lang="hr-HR" sz="2400" dirty="0">
                <a:latin typeface="+mn-lt"/>
              </a:rPr>
              <a:t>://</a:t>
            </a:r>
            <a:r>
              <a:rPr lang="hr-HR" sz="2400" dirty="0" err="1">
                <a:latin typeface="+mn-lt"/>
              </a:rPr>
              <a:t>en.wikipedia.org</a:t>
            </a:r>
            <a:r>
              <a:rPr lang="hr-HR" sz="2400" dirty="0">
                <a:latin typeface="+mn-lt"/>
              </a:rPr>
              <a:t>/wiki/</a:t>
            </a:r>
            <a:r>
              <a:rPr lang="hr-HR" sz="2400" dirty="0" err="1">
                <a:latin typeface="+mn-lt"/>
              </a:rPr>
              <a:t>List_of_fact-checking_websites</a:t>
            </a:r>
            <a:r>
              <a:rPr lang="hr-HR" sz="2400" dirty="0">
                <a:latin typeface="+mn-lt"/>
              </a:rPr>
              <a:t> </a:t>
            </a:r>
            <a:endParaRPr dirty="0">
              <a:latin typeface="+mn-lt"/>
            </a:endParaRPr>
          </a:p>
        </p:txBody>
      </p:sp>
    </p:spTree>
    <p:extLst>
      <p:ext uri="{BB962C8B-B14F-4D97-AF65-F5344CB8AC3E}">
        <p14:creationId xmlns:p14="http://schemas.microsoft.com/office/powerpoint/2010/main" val="93377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4565727"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1.9.1. </a:t>
            </a:r>
            <a:r>
              <a:rPr lang="en-US" sz="4800" b="1" dirty="0" err="1">
                <a:solidFill>
                  <a:schemeClr val="tx1"/>
                </a:solidFill>
                <a:latin typeface="+mn-lt"/>
                <a:ea typeface="Helvetica Neue"/>
                <a:cs typeface="Helvetica Neue"/>
                <a:sym typeface="Helvetica Neue"/>
              </a:rPr>
              <a:t>Međunarodna</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mreža</a:t>
            </a:r>
            <a:r>
              <a:rPr lang="en-US" sz="4800" b="1" dirty="0">
                <a:solidFill>
                  <a:schemeClr val="tx1"/>
                </a:solidFill>
                <a:latin typeface="+mn-lt"/>
                <a:ea typeface="Helvetica Neue"/>
                <a:cs typeface="Helvetica Neue"/>
                <a:sym typeface="Helvetica Neue"/>
              </a:rPr>
              <a:t> za </a:t>
            </a:r>
            <a:r>
              <a:rPr lang="en-US" sz="4800" b="1" dirty="0" err="1">
                <a:solidFill>
                  <a:schemeClr val="tx1"/>
                </a:solidFill>
                <a:latin typeface="+mn-lt"/>
                <a:ea typeface="Helvetica Neue"/>
                <a:cs typeface="Helvetica Neue"/>
                <a:sym typeface="Helvetica Neue"/>
              </a:rPr>
              <a:t>provjeru</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činjenica</a:t>
            </a:r>
            <a:endParaRPr dirty="0">
              <a:solidFill>
                <a:schemeClr val="tx1"/>
              </a:solidFill>
              <a:latin typeface="+mn-lt"/>
            </a:endParaRPr>
          </a:p>
        </p:txBody>
      </p:sp>
      <p:sp>
        <p:nvSpPr>
          <p:cNvPr id="120" name="Google Shape;120;p6"/>
          <p:cNvSpPr txBox="1"/>
          <p:nvPr/>
        </p:nvSpPr>
        <p:spPr>
          <a:xfrm>
            <a:off x="1332000" y="3397763"/>
            <a:ext cx="8713337" cy="4524275"/>
          </a:xfrm>
          <a:prstGeom prst="rect">
            <a:avLst/>
          </a:prstGeom>
          <a:noFill/>
          <a:ln>
            <a:noFill/>
          </a:ln>
        </p:spPr>
        <p:txBody>
          <a:bodyPr spcFirstLastPara="1" wrap="square" lIns="91425" tIns="45700" rIns="91425" bIns="45700" anchor="t" anchorCtr="0">
            <a:spAutoFit/>
          </a:bodyPr>
          <a:lstStyle/>
          <a:p>
            <a:pPr lvl="0"/>
            <a:r>
              <a:rPr lang="en-US" sz="2400" b="1" dirty="0" err="1"/>
              <a:t>Međunarodna</a:t>
            </a:r>
            <a:r>
              <a:rPr lang="en-US" sz="2400" b="1" dirty="0"/>
              <a:t> </a:t>
            </a:r>
            <a:r>
              <a:rPr lang="en-US" sz="2400" b="1" dirty="0" err="1"/>
              <a:t>mreža</a:t>
            </a:r>
            <a:r>
              <a:rPr lang="en-US" sz="2400" b="1" dirty="0"/>
              <a:t> za </a:t>
            </a:r>
            <a:r>
              <a:rPr lang="en-US" sz="2400" b="1" dirty="0" err="1"/>
              <a:t>provjeru</a:t>
            </a:r>
            <a:r>
              <a:rPr lang="en-US" sz="2400" b="1" dirty="0"/>
              <a:t> </a:t>
            </a:r>
            <a:r>
              <a:rPr lang="en-US" sz="2400" b="1" dirty="0" err="1"/>
              <a:t>činjenica</a:t>
            </a:r>
            <a:r>
              <a:rPr lang="en-US" sz="2400" b="1" dirty="0"/>
              <a:t> (IFCN) </a:t>
            </a:r>
            <a:r>
              <a:rPr lang="en-US" sz="2400" dirty="0" err="1"/>
              <a:t>vitalna</a:t>
            </a:r>
            <a:r>
              <a:rPr lang="en-US" sz="2400" dirty="0"/>
              <a:t> je </a:t>
            </a:r>
            <a:r>
              <a:rPr lang="en-US" sz="2400" dirty="0" err="1"/>
              <a:t>globalna</a:t>
            </a:r>
            <a:r>
              <a:rPr lang="en-US" sz="2400" dirty="0"/>
              <a:t> </a:t>
            </a:r>
            <a:r>
              <a:rPr lang="en-US" sz="2400" dirty="0" err="1"/>
              <a:t>organizacija</a:t>
            </a:r>
            <a:r>
              <a:rPr lang="en-US" sz="2400" dirty="0"/>
              <a:t> </a:t>
            </a:r>
            <a:r>
              <a:rPr lang="en-US" sz="2400" dirty="0" err="1"/>
              <a:t>koja</a:t>
            </a:r>
            <a:r>
              <a:rPr lang="en-US" sz="2400" dirty="0"/>
              <a:t> </a:t>
            </a:r>
            <a:r>
              <a:rPr lang="en-US" sz="2400" dirty="0" err="1"/>
              <a:t>promiče</a:t>
            </a:r>
            <a:r>
              <a:rPr lang="en-US" sz="2400" dirty="0"/>
              <a:t> </a:t>
            </a:r>
            <a:r>
              <a:rPr lang="en-US" sz="2400" dirty="0" err="1"/>
              <a:t>točnost</a:t>
            </a:r>
            <a:r>
              <a:rPr lang="en-US" sz="2400" dirty="0"/>
              <a:t> </a:t>
            </a:r>
            <a:r>
              <a:rPr lang="en-US" sz="2400" dirty="0" err="1"/>
              <a:t>i</a:t>
            </a:r>
            <a:r>
              <a:rPr lang="en-US" sz="2400" dirty="0"/>
              <a:t> </a:t>
            </a:r>
            <a:r>
              <a:rPr lang="en-US" sz="2400" dirty="0" err="1"/>
              <a:t>odgovornost</a:t>
            </a:r>
            <a:r>
              <a:rPr lang="en-US" sz="2400" dirty="0"/>
              <a:t> u </a:t>
            </a:r>
            <a:r>
              <a:rPr lang="en-US" sz="2400" dirty="0" err="1"/>
              <a:t>novinarstvu</a:t>
            </a:r>
            <a:r>
              <a:rPr lang="en-US" sz="2400" dirty="0"/>
              <a:t>. </a:t>
            </a:r>
            <a:r>
              <a:rPr lang="en-US" sz="2400" dirty="0" err="1"/>
              <a:t>Postavlja</a:t>
            </a:r>
            <a:r>
              <a:rPr lang="en-US" sz="2400" dirty="0"/>
              <a:t> </a:t>
            </a:r>
            <a:r>
              <a:rPr lang="en-US" sz="2400" dirty="0" err="1"/>
              <a:t>standarde</a:t>
            </a:r>
            <a:r>
              <a:rPr lang="en-US" sz="2400" dirty="0"/>
              <a:t> za </a:t>
            </a:r>
            <a:r>
              <a:rPr lang="en-US" sz="2400" dirty="0" err="1"/>
              <a:t>organizacije</a:t>
            </a:r>
            <a:r>
              <a:rPr lang="en-US" sz="2400" dirty="0"/>
              <a:t> </a:t>
            </a:r>
            <a:r>
              <a:rPr lang="en-US" sz="2400" dirty="0" err="1"/>
              <a:t>koje</a:t>
            </a:r>
            <a:r>
              <a:rPr lang="en-US" sz="2400" dirty="0"/>
              <a:t> </a:t>
            </a:r>
            <a:r>
              <a:rPr lang="en-US" sz="2400" dirty="0" err="1"/>
              <a:t>provjeravaju</a:t>
            </a:r>
            <a:r>
              <a:rPr lang="en-US" sz="2400" dirty="0"/>
              <a:t> </a:t>
            </a:r>
            <a:r>
              <a:rPr lang="en-US" sz="2400" dirty="0" err="1"/>
              <a:t>činjenice</a:t>
            </a:r>
            <a:r>
              <a:rPr lang="en-US" sz="2400" dirty="0"/>
              <a:t>, </a:t>
            </a:r>
            <a:r>
              <a:rPr lang="en-US" sz="2400" dirty="0" err="1"/>
              <a:t>nudi</a:t>
            </a:r>
            <a:r>
              <a:rPr lang="en-US" sz="2400" dirty="0"/>
              <a:t> </a:t>
            </a:r>
            <a:r>
              <a:rPr lang="en-US" sz="2400" dirty="0" err="1"/>
              <a:t>obuku</a:t>
            </a:r>
            <a:r>
              <a:rPr lang="en-US" sz="2400" dirty="0"/>
              <a:t> </a:t>
            </a:r>
            <a:r>
              <a:rPr lang="en-US" sz="2400" dirty="0" err="1"/>
              <a:t>i</a:t>
            </a:r>
            <a:r>
              <a:rPr lang="en-US" sz="2400" dirty="0"/>
              <a:t> </a:t>
            </a:r>
            <a:r>
              <a:rPr lang="en-US" sz="2400" dirty="0" err="1"/>
              <a:t>resurse</a:t>
            </a:r>
            <a:r>
              <a:rPr lang="en-US" sz="2400" dirty="0"/>
              <a:t> </a:t>
            </a:r>
            <a:r>
              <a:rPr lang="en-US" sz="2400" dirty="0" err="1"/>
              <a:t>te</a:t>
            </a:r>
            <a:r>
              <a:rPr lang="en-US" sz="2400" dirty="0"/>
              <a:t> </a:t>
            </a:r>
            <a:r>
              <a:rPr lang="en-US" sz="2400" dirty="0" err="1"/>
              <a:t>olakšava</a:t>
            </a:r>
            <a:r>
              <a:rPr lang="en-US" sz="2400" dirty="0"/>
              <a:t> </a:t>
            </a:r>
            <a:r>
              <a:rPr lang="en-US" sz="2400" dirty="0" err="1"/>
              <a:t>razmjenu</a:t>
            </a:r>
            <a:r>
              <a:rPr lang="en-US" sz="2400" dirty="0"/>
              <a:t> </a:t>
            </a:r>
            <a:r>
              <a:rPr lang="en-US" sz="2400" dirty="0" err="1"/>
              <a:t>najboljih</a:t>
            </a:r>
            <a:r>
              <a:rPr lang="en-US" sz="2400" dirty="0"/>
              <a:t> </a:t>
            </a:r>
            <a:r>
              <a:rPr lang="en-US" sz="2400" dirty="0" err="1"/>
              <a:t>praksi</a:t>
            </a:r>
            <a:r>
              <a:rPr lang="en-US" sz="2400" dirty="0"/>
              <a:t>. IFCN </a:t>
            </a:r>
            <a:r>
              <a:rPr lang="en-US" sz="2400" dirty="0" err="1"/>
              <a:t>također</a:t>
            </a:r>
            <a:r>
              <a:rPr lang="en-US" sz="2400" dirty="0"/>
              <a:t> </a:t>
            </a:r>
            <a:r>
              <a:rPr lang="en-US" sz="2400" dirty="0" err="1"/>
              <a:t>certificira</a:t>
            </a:r>
            <a:r>
              <a:rPr lang="en-US" sz="2400" dirty="0"/>
              <a:t> </a:t>
            </a:r>
            <a:r>
              <a:rPr lang="en-US" sz="2400" dirty="0" err="1"/>
              <a:t>osobe</a:t>
            </a:r>
            <a:r>
              <a:rPr lang="en-US" sz="2400" dirty="0"/>
              <a:t> za </a:t>
            </a:r>
            <a:r>
              <a:rPr lang="en-US" sz="2400" dirty="0" err="1"/>
              <a:t>provjeru</a:t>
            </a:r>
            <a:r>
              <a:rPr lang="en-US" sz="2400" dirty="0"/>
              <a:t> </a:t>
            </a:r>
            <a:r>
              <a:rPr lang="en-US" sz="2400" dirty="0" err="1"/>
              <a:t>činjenica</a:t>
            </a:r>
            <a:r>
              <a:rPr lang="en-US" sz="2400" dirty="0"/>
              <a:t> </a:t>
            </a:r>
            <a:r>
              <a:rPr lang="en-US" sz="2400" dirty="0" err="1"/>
              <a:t>kroz</a:t>
            </a:r>
            <a:r>
              <a:rPr lang="en-US" sz="2400" dirty="0"/>
              <a:t> </a:t>
            </a:r>
            <a:r>
              <a:rPr lang="en-US" sz="2400" dirty="0" err="1"/>
              <a:t>transparentan</a:t>
            </a:r>
            <a:r>
              <a:rPr lang="en-US" sz="2400" dirty="0"/>
              <a:t> </a:t>
            </a:r>
            <a:r>
              <a:rPr lang="en-US" sz="2400" dirty="0" err="1"/>
              <a:t>proces</a:t>
            </a:r>
            <a:r>
              <a:rPr lang="en-US" sz="2400" dirty="0"/>
              <a:t> IFCN </a:t>
            </a:r>
            <a:r>
              <a:rPr lang="en-US" sz="2400" dirty="0" err="1"/>
              <a:t>Kodeksa</a:t>
            </a:r>
            <a:r>
              <a:rPr lang="en-US" sz="2400" dirty="0"/>
              <a:t> </a:t>
            </a:r>
            <a:r>
              <a:rPr lang="en-US" sz="2400" dirty="0" err="1"/>
              <a:t>načela</a:t>
            </a:r>
            <a:r>
              <a:rPr lang="en-US" sz="2400" dirty="0"/>
              <a:t>. </a:t>
            </a:r>
            <a:r>
              <a:rPr lang="en-US" sz="2400" dirty="0" err="1"/>
              <a:t>Paralelno</a:t>
            </a:r>
            <a:r>
              <a:rPr lang="en-US" sz="2400" dirty="0"/>
              <a:t> s </a:t>
            </a:r>
            <a:r>
              <a:rPr lang="en-US" sz="2400" dirty="0" err="1"/>
              <a:t>tim</a:t>
            </a:r>
            <a:r>
              <a:rPr lang="en-US" sz="2400" dirty="0"/>
              <a:t>, </a:t>
            </a:r>
            <a:r>
              <a:rPr lang="en-US" sz="2400" b="1" dirty="0" err="1"/>
              <a:t>Europski</a:t>
            </a:r>
            <a:r>
              <a:rPr lang="en-US" sz="2400" b="1" dirty="0"/>
              <a:t> </a:t>
            </a:r>
            <a:r>
              <a:rPr lang="en-US" sz="2400" b="1" dirty="0" err="1"/>
              <a:t>projekt</a:t>
            </a:r>
            <a:r>
              <a:rPr lang="en-US" sz="2400" b="1" dirty="0"/>
              <a:t> </a:t>
            </a:r>
            <a:r>
              <a:rPr lang="en-US" sz="2400" b="1" dirty="0" err="1"/>
              <a:t>mreže</a:t>
            </a:r>
            <a:r>
              <a:rPr lang="en-US" sz="2400" b="1" dirty="0"/>
              <a:t> </a:t>
            </a:r>
            <a:r>
              <a:rPr lang="en-US" sz="2400" b="1" dirty="0" err="1"/>
              <a:t>standarda</a:t>
            </a:r>
            <a:r>
              <a:rPr lang="en-US" sz="2400" b="1" dirty="0"/>
              <a:t> </a:t>
            </a:r>
            <a:r>
              <a:rPr lang="en-US" sz="2400" b="1" dirty="0" err="1"/>
              <a:t>provjere</a:t>
            </a:r>
            <a:r>
              <a:rPr lang="en-US" sz="2400" b="1" dirty="0"/>
              <a:t> </a:t>
            </a:r>
            <a:r>
              <a:rPr lang="en-US" sz="2400" b="1" dirty="0" err="1"/>
              <a:t>činjenica</a:t>
            </a:r>
            <a:r>
              <a:rPr lang="en-US" sz="2400" dirty="0"/>
              <a:t>, </a:t>
            </a:r>
            <a:r>
              <a:rPr lang="en-US" sz="2400" dirty="0" err="1"/>
              <a:t>inicijativa</a:t>
            </a:r>
            <a:r>
              <a:rPr lang="en-US" sz="2400" dirty="0"/>
              <a:t> EU-a, </a:t>
            </a:r>
            <a:r>
              <a:rPr lang="en-US" sz="2400" dirty="0" err="1"/>
              <a:t>okuplja</a:t>
            </a:r>
            <a:r>
              <a:rPr lang="en-US" sz="2400" dirty="0"/>
              <a:t> </a:t>
            </a:r>
            <a:r>
              <a:rPr lang="en-US" sz="2400" dirty="0" err="1"/>
              <a:t>neovisne</a:t>
            </a:r>
            <a:r>
              <a:rPr lang="en-US" sz="2400" dirty="0"/>
              <a:t> </a:t>
            </a:r>
            <a:r>
              <a:rPr lang="en-US" sz="2400" dirty="0" err="1"/>
              <a:t>organizacije</a:t>
            </a:r>
            <a:r>
              <a:rPr lang="en-US" sz="2400" dirty="0"/>
              <a:t> za </a:t>
            </a:r>
            <a:r>
              <a:rPr lang="en-US" sz="2400" dirty="0" err="1"/>
              <a:t>provjeru</a:t>
            </a:r>
            <a:r>
              <a:rPr lang="en-US" sz="2400" dirty="0"/>
              <a:t> </a:t>
            </a:r>
            <a:r>
              <a:rPr lang="en-US" sz="2400" dirty="0" err="1"/>
              <a:t>činjenica</a:t>
            </a:r>
            <a:r>
              <a:rPr lang="en-US" sz="2400" dirty="0"/>
              <a:t> </a:t>
            </a:r>
            <a:r>
              <a:rPr lang="en-US" sz="2400" dirty="0" err="1"/>
              <a:t>kako</a:t>
            </a:r>
            <a:r>
              <a:rPr lang="en-US" sz="2400" dirty="0"/>
              <a:t> bi </a:t>
            </a:r>
            <a:r>
              <a:rPr lang="en-US" sz="2400" dirty="0" err="1"/>
              <a:t>definirali</a:t>
            </a:r>
            <a:r>
              <a:rPr lang="en-US" sz="2400" dirty="0"/>
              <a:t> </a:t>
            </a:r>
            <a:r>
              <a:rPr lang="en-US" sz="2400" dirty="0" err="1"/>
              <a:t>standarde</a:t>
            </a:r>
            <a:r>
              <a:rPr lang="en-US" sz="2400" dirty="0"/>
              <a:t> </a:t>
            </a:r>
            <a:r>
              <a:rPr lang="en-US" sz="2400" dirty="0" err="1"/>
              <a:t>neovisnosti</a:t>
            </a:r>
            <a:r>
              <a:rPr lang="en-US" sz="2400" dirty="0"/>
              <a:t>, </a:t>
            </a:r>
            <a:r>
              <a:rPr lang="en-US" sz="2400" dirty="0" err="1"/>
              <a:t>transparentnosti</a:t>
            </a:r>
            <a:r>
              <a:rPr lang="en-US" sz="2400" dirty="0"/>
              <a:t> </a:t>
            </a:r>
            <a:r>
              <a:rPr lang="en-US" sz="2400" dirty="0" err="1"/>
              <a:t>i</a:t>
            </a:r>
            <a:r>
              <a:rPr lang="en-US" sz="2400" dirty="0"/>
              <a:t> </a:t>
            </a:r>
            <a:r>
              <a:rPr lang="en-US" sz="2400" dirty="0" err="1"/>
              <a:t>novinarske</a:t>
            </a:r>
            <a:r>
              <a:rPr lang="en-US" sz="2400" dirty="0"/>
              <a:t> </a:t>
            </a:r>
            <a:r>
              <a:rPr lang="en-US" sz="2400" dirty="0" err="1"/>
              <a:t>kvalitete</a:t>
            </a:r>
            <a:r>
              <a:rPr lang="en-US" sz="2400" dirty="0"/>
              <a:t> u </a:t>
            </a:r>
            <a:r>
              <a:rPr lang="en-US" sz="2400" dirty="0" err="1"/>
              <a:t>borbi</a:t>
            </a:r>
            <a:r>
              <a:rPr lang="en-US" sz="2400" dirty="0"/>
              <a:t> </a:t>
            </a:r>
            <a:r>
              <a:rPr lang="en-US" sz="2400" dirty="0" err="1"/>
              <a:t>protiv</a:t>
            </a:r>
            <a:r>
              <a:rPr lang="en-US" sz="2400" dirty="0"/>
              <a:t> </a:t>
            </a:r>
            <a:r>
              <a:rPr lang="en-US" sz="2400" dirty="0" err="1"/>
              <a:t>dezinformacija</a:t>
            </a:r>
            <a:r>
              <a:rPr lang="en-US" sz="2400" dirty="0"/>
              <a:t>. </a:t>
            </a:r>
            <a:r>
              <a:rPr lang="en-US" sz="2400" dirty="0" err="1"/>
              <a:t>Ovi</a:t>
            </a:r>
            <a:r>
              <a:rPr lang="en-US" sz="2400" dirty="0"/>
              <a:t> </a:t>
            </a:r>
            <a:r>
              <a:rPr lang="en-US" sz="2400" dirty="0" err="1"/>
              <a:t>zajednički</a:t>
            </a:r>
            <a:r>
              <a:rPr lang="en-US" sz="2400" dirty="0"/>
              <a:t> </a:t>
            </a:r>
            <a:r>
              <a:rPr lang="en-US" sz="2400" dirty="0" err="1"/>
              <a:t>napori</a:t>
            </a:r>
            <a:r>
              <a:rPr lang="en-US" sz="2400" dirty="0"/>
              <a:t> </a:t>
            </a:r>
            <a:r>
              <a:rPr lang="en-US" sz="2400" dirty="0" err="1"/>
              <a:t>poboljšavaju</a:t>
            </a:r>
            <a:r>
              <a:rPr lang="en-US" sz="2400" dirty="0"/>
              <a:t> </a:t>
            </a:r>
            <a:r>
              <a:rPr lang="en-US" sz="2400" dirty="0" err="1"/>
              <a:t>kvalitetu</a:t>
            </a:r>
            <a:r>
              <a:rPr lang="en-US" sz="2400" dirty="0"/>
              <a:t> </a:t>
            </a:r>
            <a:r>
              <a:rPr lang="en-US" sz="2400" dirty="0" err="1"/>
              <a:t>informacija</a:t>
            </a:r>
            <a:r>
              <a:rPr lang="en-US" sz="2400" dirty="0"/>
              <a:t> </a:t>
            </a:r>
            <a:r>
              <a:rPr lang="en-US" sz="2400" dirty="0" err="1"/>
              <a:t>i</a:t>
            </a:r>
            <a:r>
              <a:rPr lang="en-US" sz="2400" dirty="0"/>
              <a:t> </a:t>
            </a:r>
            <a:r>
              <a:rPr lang="en-US" sz="2400" dirty="0" err="1"/>
              <a:t>jačaju</a:t>
            </a:r>
            <a:r>
              <a:rPr lang="en-US" sz="2400" dirty="0"/>
              <a:t> </a:t>
            </a:r>
            <a:r>
              <a:rPr lang="en-US" sz="2400" dirty="0" err="1"/>
              <a:t>povjerenje</a:t>
            </a:r>
            <a:r>
              <a:rPr lang="en-US" sz="2400" dirty="0"/>
              <a:t> </a:t>
            </a:r>
            <a:r>
              <a:rPr lang="en-US" sz="2400" dirty="0" err="1"/>
              <a:t>javnosti</a:t>
            </a:r>
            <a:r>
              <a:rPr lang="en-US" sz="2400" dirty="0"/>
              <a:t> u </a:t>
            </a:r>
            <a:r>
              <a:rPr lang="en-US" sz="2400" dirty="0" err="1"/>
              <a:t>medije</a:t>
            </a:r>
            <a:r>
              <a:rPr lang="en-US" sz="2400" dirty="0"/>
              <a:t>.</a:t>
            </a:r>
            <a:endParaRPr sz="2400" dirty="0">
              <a:latin typeface="+mn-lt"/>
            </a:endParaRPr>
          </a:p>
        </p:txBody>
      </p:sp>
      <p:pic>
        <p:nvPicPr>
          <p:cNvPr id="2" name="Picture 1"/>
          <p:cNvPicPr>
            <a:picLocks noChangeAspect="1"/>
          </p:cNvPicPr>
          <p:nvPr/>
        </p:nvPicPr>
        <p:blipFill>
          <a:blip r:embed="rId3"/>
          <a:stretch>
            <a:fillRect/>
          </a:stretch>
        </p:blipFill>
        <p:spPr>
          <a:xfrm>
            <a:off x="12610556" y="6015853"/>
            <a:ext cx="3543300" cy="2200275"/>
          </a:xfrm>
          <a:prstGeom prst="rect">
            <a:avLst/>
          </a:prstGeom>
        </p:spPr>
      </p:pic>
      <p:pic>
        <p:nvPicPr>
          <p:cNvPr id="3" name="Picture 2"/>
          <p:cNvPicPr>
            <a:picLocks noChangeAspect="1"/>
          </p:cNvPicPr>
          <p:nvPr/>
        </p:nvPicPr>
        <p:blipFill>
          <a:blip r:embed="rId4"/>
          <a:stretch>
            <a:fillRect/>
          </a:stretch>
        </p:blipFill>
        <p:spPr>
          <a:xfrm>
            <a:off x="12283984" y="3204972"/>
            <a:ext cx="3966209" cy="2277890"/>
          </a:xfrm>
          <a:prstGeom prst="rect">
            <a:avLst/>
          </a:prstGeom>
        </p:spPr>
      </p:pic>
    </p:spTree>
    <p:extLst>
      <p:ext uri="{BB962C8B-B14F-4D97-AF65-F5344CB8AC3E}">
        <p14:creationId xmlns:p14="http://schemas.microsoft.com/office/powerpoint/2010/main" val="4179624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285337"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1.9.2. Meta (Facebook) i provjere činjenica</a:t>
            </a:r>
            <a:endParaRPr dirty="0">
              <a:solidFill>
                <a:schemeClr val="tx1"/>
              </a:solidFill>
              <a:latin typeface="+mn-lt"/>
            </a:endParaRPr>
          </a:p>
        </p:txBody>
      </p:sp>
      <p:sp>
        <p:nvSpPr>
          <p:cNvPr id="5" name="TekstniOkvir 4">
            <a:extLst>
              <a:ext uri="{FF2B5EF4-FFF2-40B4-BE49-F238E27FC236}">
                <a16:creationId xmlns:a16="http://schemas.microsoft.com/office/drawing/2014/main" id="{4DD38E85-541F-2694-D389-E13AAFCD89F4}"/>
              </a:ext>
            </a:extLst>
          </p:cNvPr>
          <p:cNvSpPr txBox="1"/>
          <p:nvPr/>
        </p:nvSpPr>
        <p:spPr>
          <a:xfrm>
            <a:off x="1331998" y="3269082"/>
            <a:ext cx="9088711" cy="5262979"/>
          </a:xfrm>
          <a:prstGeom prst="rect">
            <a:avLst/>
          </a:prstGeom>
          <a:noFill/>
        </p:spPr>
        <p:txBody>
          <a:bodyPr wrap="square">
            <a:spAutoFit/>
          </a:bodyPr>
          <a:lstStyle/>
          <a:p>
            <a:r>
              <a:rPr lang="en-US" sz="2400" dirty="0"/>
              <a:t>Meta </a:t>
            </a:r>
            <a:r>
              <a:rPr lang="en-US" sz="2400" dirty="0" err="1"/>
              <a:t>radi</a:t>
            </a:r>
            <a:r>
              <a:rPr lang="en-US" sz="2400" dirty="0"/>
              <a:t> s </a:t>
            </a:r>
            <a:r>
              <a:rPr lang="en-US" sz="2400" dirty="0" err="1"/>
              <a:t>certificiranim</a:t>
            </a:r>
            <a:r>
              <a:rPr lang="en-US" sz="2400" dirty="0"/>
              <a:t> </a:t>
            </a:r>
            <a:r>
              <a:rPr lang="en-US" sz="2400" dirty="0" err="1"/>
              <a:t>neovisnim</a:t>
            </a:r>
            <a:r>
              <a:rPr lang="en-US" sz="2400" dirty="0"/>
              <a:t> </a:t>
            </a:r>
            <a:r>
              <a:rPr lang="en-US" sz="2400" dirty="0" err="1"/>
              <a:t>provjerivačima</a:t>
            </a:r>
            <a:r>
              <a:rPr lang="en-US" sz="2400" dirty="0"/>
              <a:t> </a:t>
            </a:r>
            <a:r>
              <a:rPr lang="en-US" sz="2400" dirty="0" err="1"/>
              <a:t>činjenica</a:t>
            </a:r>
            <a:r>
              <a:rPr lang="en-US" sz="2400" dirty="0"/>
              <a:t> </a:t>
            </a:r>
            <a:r>
              <a:rPr lang="en-US" sz="2400" dirty="0" err="1"/>
              <a:t>iz</a:t>
            </a:r>
            <a:r>
              <a:rPr lang="en-US" sz="2400" dirty="0"/>
              <a:t> </a:t>
            </a:r>
            <a:r>
              <a:rPr lang="en-US" sz="2400" dirty="0" err="1"/>
              <a:t>Međunarodne</a:t>
            </a:r>
            <a:r>
              <a:rPr lang="en-US" sz="2400" dirty="0"/>
              <a:t> </a:t>
            </a:r>
            <a:r>
              <a:rPr lang="en-US" sz="2400" dirty="0" err="1"/>
              <a:t>mreže</a:t>
            </a:r>
            <a:r>
              <a:rPr lang="en-US" sz="2400" dirty="0"/>
              <a:t> za </a:t>
            </a:r>
            <a:r>
              <a:rPr lang="en-US" sz="2400" dirty="0" err="1"/>
              <a:t>provjeru</a:t>
            </a:r>
            <a:r>
              <a:rPr lang="en-US" sz="2400" dirty="0"/>
              <a:t> </a:t>
            </a:r>
            <a:r>
              <a:rPr lang="en-US" sz="2400" dirty="0" err="1"/>
              <a:t>činjenica</a:t>
            </a:r>
            <a:r>
              <a:rPr lang="en-US" sz="2400" dirty="0"/>
              <a:t> u </a:t>
            </a:r>
            <a:r>
              <a:rPr lang="en-US" sz="2400" dirty="0" err="1"/>
              <a:t>borbi</a:t>
            </a:r>
            <a:r>
              <a:rPr lang="en-US" sz="2400" dirty="0"/>
              <a:t> </a:t>
            </a:r>
            <a:r>
              <a:rPr lang="en-US" sz="2400" dirty="0" err="1"/>
              <a:t>protiv</a:t>
            </a:r>
            <a:r>
              <a:rPr lang="en-US" sz="2400" dirty="0"/>
              <a:t> </a:t>
            </a:r>
            <a:r>
              <a:rPr lang="en-US" sz="2400" dirty="0" err="1"/>
              <a:t>dezinformacija</a:t>
            </a:r>
            <a:r>
              <a:rPr lang="en-US" sz="2400" dirty="0"/>
              <a:t>. Oni </a:t>
            </a:r>
            <a:r>
              <a:rPr lang="en-US" sz="2400" dirty="0" err="1"/>
              <a:t>neovisno</a:t>
            </a:r>
            <a:r>
              <a:rPr lang="en-US" sz="2400" dirty="0"/>
              <a:t> </a:t>
            </a:r>
            <a:r>
              <a:rPr lang="en-US" sz="2400" dirty="0" err="1"/>
              <a:t>rade</a:t>
            </a:r>
            <a:r>
              <a:rPr lang="en-US" sz="2400" dirty="0"/>
              <a:t> </a:t>
            </a:r>
            <a:r>
              <a:rPr lang="en-US" sz="2400" dirty="0" err="1"/>
              <a:t>na</a:t>
            </a:r>
            <a:r>
              <a:rPr lang="en-US" sz="2400" dirty="0"/>
              <a:t> </a:t>
            </a:r>
            <a:r>
              <a:rPr lang="en-US" sz="2400" dirty="0" err="1"/>
              <a:t>pregledu</a:t>
            </a:r>
            <a:r>
              <a:rPr lang="en-US" sz="2400" dirty="0"/>
              <a:t> </a:t>
            </a:r>
            <a:r>
              <a:rPr lang="en-US" sz="2400" dirty="0" err="1"/>
              <a:t>i</a:t>
            </a:r>
            <a:r>
              <a:rPr lang="en-US" sz="2400" dirty="0"/>
              <a:t> </a:t>
            </a:r>
            <a:r>
              <a:rPr lang="en-US" sz="2400" dirty="0" err="1"/>
              <a:t>procjeni</a:t>
            </a:r>
            <a:r>
              <a:rPr lang="en-US" sz="2400" dirty="0"/>
              <a:t> </a:t>
            </a:r>
            <a:r>
              <a:rPr lang="en-US" sz="2400" dirty="0" err="1"/>
              <a:t>potencijalnih</a:t>
            </a:r>
            <a:r>
              <a:rPr lang="en-US" sz="2400" dirty="0"/>
              <a:t> </a:t>
            </a:r>
            <a:r>
              <a:rPr lang="en-US" sz="2400" dirty="0" err="1"/>
              <a:t>dezinformacija</a:t>
            </a:r>
            <a:r>
              <a:rPr lang="en-US" sz="2400" dirty="0"/>
              <a:t> </a:t>
            </a:r>
            <a:r>
              <a:rPr lang="en-US" sz="2400" dirty="0" err="1"/>
              <a:t>na</a:t>
            </a:r>
            <a:r>
              <a:rPr lang="en-US" sz="2400" dirty="0"/>
              <a:t> </a:t>
            </a:r>
            <a:r>
              <a:rPr lang="en-US" sz="2400" dirty="0" err="1"/>
              <a:t>Metinim</a:t>
            </a:r>
            <a:r>
              <a:rPr lang="en-US" sz="2400" dirty="0"/>
              <a:t> </a:t>
            </a:r>
            <a:r>
              <a:rPr lang="en-US" sz="2400" dirty="0" err="1"/>
              <a:t>platformama</a:t>
            </a:r>
            <a:r>
              <a:rPr lang="en-US" sz="2400" dirty="0"/>
              <a:t>. </a:t>
            </a:r>
            <a:r>
              <a:rPr lang="en-US" sz="2400" dirty="0" err="1"/>
              <a:t>Više</a:t>
            </a:r>
            <a:r>
              <a:rPr lang="en-US" sz="2400" dirty="0"/>
              <a:t> od 90 </a:t>
            </a:r>
            <a:r>
              <a:rPr lang="en-US" sz="2400" dirty="0" err="1"/>
              <a:t>organizacija</a:t>
            </a:r>
            <a:r>
              <a:rPr lang="en-US" sz="2400" dirty="0"/>
              <a:t> </a:t>
            </a:r>
            <a:r>
              <a:rPr lang="en-US" sz="2400" dirty="0" err="1"/>
              <a:t>na</a:t>
            </a:r>
            <a:r>
              <a:rPr lang="en-US" sz="2400" dirty="0"/>
              <a:t> 60 </a:t>
            </a:r>
            <a:r>
              <a:rPr lang="en-US" sz="2400" dirty="0" err="1"/>
              <a:t>jezika</a:t>
            </a:r>
            <a:r>
              <a:rPr lang="en-US" sz="2400" dirty="0"/>
              <a:t> </a:t>
            </a:r>
            <a:r>
              <a:rPr lang="en-US" sz="2400" dirty="0" err="1"/>
              <a:t>sudjeluje</a:t>
            </a:r>
            <a:r>
              <a:rPr lang="en-US" sz="2400" dirty="0"/>
              <a:t> </a:t>
            </a:r>
            <a:r>
              <a:rPr lang="en-US" sz="2400" dirty="0" err="1"/>
              <a:t>i</a:t>
            </a:r>
            <a:r>
              <a:rPr lang="en-US" sz="2400" dirty="0"/>
              <a:t> </a:t>
            </a:r>
            <a:r>
              <a:rPr lang="en-US" sz="2400" dirty="0" err="1"/>
              <a:t>poduzima</a:t>
            </a:r>
            <a:r>
              <a:rPr lang="en-US" sz="2400" dirty="0"/>
              <a:t> </a:t>
            </a:r>
            <a:r>
              <a:rPr lang="en-US" sz="2400" dirty="0" err="1"/>
              <a:t>mjere</a:t>
            </a:r>
            <a:r>
              <a:rPr lang="en-US" sz="2400" dirty="0"/>
              <a:t> </a:t>
            </a:r>
            <a:r>
              <a:rPr lang="en-US" sz="2400" dirty="0" err="1"/>
              <a:t>protiv</a:t>
            </a:r>
            <a:r>
              <a:rPr lang="en-US" sz="2400" dirty="0"/>
              <a:t> </a:t>
            </a:r>
            <a:r>
              <a:rPr lang="en-US" sz="2400" dirty="0" err="1"/>
              <a:t>virusnih</a:t>
            </a:r>
            <a:r>
              <a:rPr lang="en-US" sz="2400" dirty="0"/>
              <a:t> </a:t>
            </a:r>
            <a:r>
              <a:rPr lang="en-US" sz="2400" dirty="0" err="1"/>
              <a:t>prijevara</a:t>
            </a:r>
            <a:r>
              <a:rPr lang="en-US" sz="2400" dirty="0"/>
              <a:t> </a:t>
            </a:r>
            <a:r>
              <a:rPr lang="en-US" sz="2400" dirty="0" err="1"/>
              <a:t>i</a:t>
            </a:r>
            <a:r>
              <a:rPr lang="en-US" sz="2400" dirty="0"/>
              <a:t> </a:t>
            </a:r>
            <a:r>
              <a:rPr lang="en-US" sz="2400" dirty="0" err="1"/>
              <a:t>lažnih</a:t>
            </a:r>
            <a:r>
              <a:rPr lang="en-US" sz="2400" dirty="0"/>
              <a:t> </a:t>
            </a:r>
            <a:r>
              <a:rPr lang="en-US" sz="2400" dirty="0" err="1"/>
              <a:t>tvrdnji</a:t>
            </a:r>
            <a:r>
              <a:rPr lang="en-US" sz="2400" dirty="0"/>
              <a:t>. Meta </a:t>
            </a:r>
            <a:r>
              <a:rPr lang="en-US" sz="2400" dirty="0" err="1"/>
              <a:t>i</a:t>
            </a:r>
            <a:r>
              <a:rPr lang="en-US" sz="2400" dirty="0"/>
              <a:t> </a:t>
            </a:r>
            <a:r>
              <a:rPr lang="en-US" sz="2400" dirty="0" err="1"/>
              <a:t>provjerivači</a:t>
            </a:r>
            <a:r>
              <a:rPr lang="en-US" sz="2400" dirty="0"/>
              <a:t> </a:t>
            </a:r>
            <a:r>
              <a:rPr lang="en-US" sz="2400" dirty="0" err="1"/>
              <a:t>činjenica</a:t>
            </a:r>
            <a:r>
              <a:rPr lang="en-US" sz="2400" dirty="0"/>
              <a:t> </a:t>
            </a:r>
            <a:r>
              <a:rPr lang="en-US" sz="2400" dirty="0" err="1"/>
              <a:t>surađuju</a:t>
            </a:r>
            <a:r>
              <a:rPr lang="en-US" sz="2400" dirty="0"/>
              <a:t> </a:t>
            </a:r>
            <a:r>
              <a:rPr lang="en-US" sz="2400" dirty="0" err="1"/>
              <a:t>na</a:t>
            </a:r>
            <a:r>
              <a:rPr lang="en-US" sz="2400" dirty="0"/>
              <a:t> tri </a:t>
            </a:r>
            <a:r>
              <a:rPr lang="en-US" sz="2400" dirty="0" err="1"/>
              <a:t>načina</a:t>
            </a:r>
            <a:r>
              <a:rPr lang="en-US" sz="2400" dirty="0"/>
              <a:t>: </a:t>
            </a:r>
            <a:r>
              <a:rPr lang="en-US" sz="2400" dirty="0" err="1"/>
              <a:t>prepoznavanje</a:t>
            </a:r>
            <a:r>
              <a:rPr lang="en-US" sz="2400" dirty="0"/>
              <a:t> </a:t>
            </a:r>
            <a:r>
              <a:rPr lang="en-US" sz="2400" dirty="0" err="1"/>
              <a:t>potencijalnih</a:t>
            </a:r>
            <a:r>
              <a:rPr lang="en-US" sz="2400" dirty="0"/>
              <a:t> </a:t>
            </a:r>
            <a:r>
              <a:rPr lang="en-US" sz="2400" dirty="0" err="1"/>
              <a:t>dezinformacija</a:t>
            </a:r>
            <a:r>
              <a:rPr lang="en-US" sz="2400" dirty="0"/>
              <a:t>, </a:t>
            </a:r>
            <a:r>
              <a:rPr lang="en-US" sz="2400" dirty="0" err="1"/>
              <a:t>pregled</a:t>
            </a:r>
            <a:r>
              <a:rPr lang="en-US" sz="2400" dirty="0"/>
              <a:t> </a:t>
            </a:r>
            <a:r>
              <a:rPr lang="en-US" sz="2400" dirty="0" err="1"/>
              <a:t>i</a:t>
            </a:r>
            <a:r>
              <a:rPr lang="en-US" sz="2400" dirty="0"/>
              <a:t> </a:t>
            </a:r>
            <a:r>
              <a:rPr lang="en-US" sz="2400" dirty="0" err="1"/>
              <a:t>procjena</a:t>
            </a:r>
            <a:r>
              <a:rPr lang="en-US" sz="2400" dirty="0"/>
              <a:t> </a:t>
            </a:r>
            <a:r>
              <a:rPr lang="en-US" sz="2400" dirty="0" err="1"/>
              <a:t>točnosti</a:t>
            </a:r>
            <a:r>
              <a:rPr lang="en-US" sz="2400" dirty="0"/>
              <a:t> </a:t>
            </a:r>
            <a:r>
              <a:rPr lang="en-US" sz="2400" dirty="0" err="1"/>
              <a:t>sadržaja</a:t>
            </a:r>
            <a:r>
              <a:rPr lang="en-US" sz="2400" dirty="0"/>
              <a:t> </a:t>
            </a:r>
            <a:r>
              <a:rPr lang="en-US" sz="2400" dirty="0" err="1"/>
              <a:t>i</a:t>
            </a:r>
            <a:r>
              <a:rPr lang="en-US" sz="2400" dirty="0"/>
              <a:t> </a:t>
            </a:r>
            <a:r>
              <a:rPr lang="en-US" sz="2400" dirty="0" err="1"/>
              <a:t>poduzimanje</a:t>
            </a:r>
            <a:r>
              <a:rPr lang="en-US" sz="2400" dirty="0"/>
              <a:t> </a:t>
            </a:r>
            <a:r>
              <a:rPr lang="en-US" sz="2400" dirty="0" err="1"/>
              <a:t>radnji</a:t>
            </a:r>
            <a:r>
              <a:rPr lang="en-US" sz="2400" dirty="0"/>
              <a:t>. </a:t>
            </a:r>
            <a:r>
              <a:rPr lang="en-US" sz="2400" dirty="0" err="1"/>
              <a:t>Kada</a:t>
            </a:r>
            <a:r>
              <a:rPr lang="en-US" sz="2400" dirty="0"/>
              <a:t> se </a:t>
            </a:r>
            <a:r>
              <a:rPr lang="en-US" sz="2400" dirty="0" err="1"/>
              <a:t>utvrdi</a:t>
            </a:r>
            <a:r>
              <a:rPr lang="en-US" sz="2400" dirty="0"/>
              <a:t> da je </a:t>
            </a:r>
            <a:r>
              <a:rPr lang="en-US" sz="2400" dirty="0" err="1"/>
              <a:t>sadržaj</a:t>
            </a:r>
            <a:r>
              <a:rPr lang="en-US" sz="2400" dirty="0"/>
              <a:t> </a:t>
            </a:r>
            <a:r>
              <a:rPr lang="en-US" sz="2400" dirty="0" err="1"/>
              <a:t>lažan</a:t>
            </a:r>
            <a:r>
              <a:rPr lang="en-US" sz="2400" dirty="0"/>
              <a:t>, </a:t>
            </a:r>
            <a:r>
              <a:rPr lang="en-US" sz="2400" dirty="0" err="1"/>
              <a:t>njegova</a:t>
            </a:r>
            <a:r>
              <a:rPr lang="en-US" sz="2400" dirty="0"/>
              <a:t> se </a:t>
            </a:r>
            <a:r>
              <a:rPr lang="en-US" sz="2400" dirty="0" err="1"/>
              <a:t>distribucija</a:t>
            </a:r>
            <a:r>
              <a:rPr lang="en-US" sz="2400" dirty="0"/>
              <a:t> </a:t>
            </a:r>
            <a:r>
              <a:rPr lang="en-US" sz="2400" dirty="0" err="1"/>
              <a:t>značajno</a:t>
            </a:r>
            <a:r>
              <a:rPr lang="en-US" sz="2400" dirty="0"/>
              <a:t> </a:t>
            </a:r>
            <a:r>
              <a:rPr lang="en-US" sz="2400" dirty="0" err="1"/>
              <a:t>ograničava</a:t>
            </a:r>
            <a:r>
              <a:rPr lang="en-US" sz="2400" dirty="0"/>
              <a:t>, </a:t>
            </a:r>
            <a:r>
              <a:rPr lang="en-US" sz="2400" dirty="0" err="1"/>
              <a:t>postavljaju</a:t>
            </a:r>
            <a:r>
              <a:rPr lang="en-US" sz="2400" dirty="0"/>
              <a:t> se </a:t>
            </a:r>
            <a:r>
              <a:rPr lang="en-US" sz="2400" dirty="0" err="1"/>
              <a:t>oznake</a:t>
            </a:r>
            <a:r>
              <a:rPr lang="en-US" sz="2400" dirty="0"/>
              <a:t> </a:t>
            </a:r>
            <a:r>
              <a:rPr lang="en-US" sz="2400" dirty="0" err="1"/>
              <a:t>upozorenja</a:t>
            </a:r>
            <a:r>
              <a:rPr lang="en-US" sz="2400" dirty="0"/>
              <a:t> </a:t>
            </a:r>
            <a:r>
              <a:rPr lang="en-US" sz="2400" dirty="0" err="1"/>
              <a:t>i</a:t>
            </a:r>
            <a:r>
              <a:rPr lang="en-US" sz="2400" dirty="0"/>
              <a:t> </a:t>
            </a:r>
            <a:r>
              <a:rPr lang="en-US" sz="2400" dirty="0" err="1"/>
              <a:t>ljudi</a:t>
            </a:r>
            <a:r>
              <a:rPr lang="en-US" sz="2400" dirty="0"/>
              <a:t> se </a:t>
            </a:r>
            <a:r>
              <a:rPr lang="en-US" sz="2400" dirty="0" err="1"/>
              <a:t>obavještavaju</a:t>
            </a:r>
            <a:r>
              <a:rPr lang="en-US" sz="2400" dirty="0"/>
              <a:t>. </a:t>
            </a:r>
            <a:r>
              <a:rPr lang="en-US" sz="2400" dirty="0" err="1"/>
              <a:t>Metin</a:t>
            </a:r>
            <a:r>
              <a:rPr lang="en-US" sz="2400" dirty="0"/>
              <a:t> </a:t>
            </a:r>
            <a:r>
              <a:rPr lang="en-US" sz="2400" dirty="0" err="1"/>
              <a:t>trodijelni</a:t>
            </a:r>
            <a:r>
              <a:rPr lang="en-US" sz="2400" dirty="0"/>
              <a:t> </a:t>
            </a:r>
            <a:r>
              <a:rPr lang="en-US" sz="2400" dirty="0" err="1"/>
              <a:t>pristup</a:t>
            </a:r>
            <a:r>
              <a:rPr lang="en-US" sz="2400" dirty="0"/>
              <a:t> je </a:t>
            </a:r>
            <a:r>
              <a:rPr lang="en-US" sz="2400" dirty="0" err="1"/>
              <a:t>uklanjanje</a:t>
            </a:r>
            <a:r>
              <a:rPr lang="en-US" sz="2400" dirty="0"/>
              <a:t>, </a:t>
            </a:r>
            <a:r>
              <a:rPr lang="en-US" sz="2400" dirty="0" err="1"/>
              <a:t>smanjenje</a:t>
            </a:r>
            <a:r>
              <a:rPr lang="en-US" sz="2400" dirty="0"/>
              <a:t> </a:t>
            </a:r>
            <a:r>
              <a:rPr lang="en-US" sz="2400" dirty="0" err="1"/>
              <a:t>i</a:t>
            </a:r>
            <a:r>
              <a:rPr lang="en-US" sz="2400" dirty="0"/>
              <a:t> </a:t>
            </a:r>
            <a:r>
              <a:rPr lang="en-US" sz="2400" dirty="0" err="1"/>
              <a:t>informiranje</a:t>
            </a:r>
            <a:r>
              <a:rPr lang="en-US" sz="2400" dirty="0"/>
              <a:t> o </a:t>
            </a:r>
            <a:r>
              <a:rPr lang="en-US" sz="2400" dirty="0" err="1"/>
              <a:t>problematičnom</a:t>
            </a:r>
            <a:r>
              <a:rPr lang="en-US" sz="2400" dirty="0"/>
              <a:t> </a:t>
            </a:r>
            <a:r>
              <a:rPr lang="en-US" sz="2400" dirty="0" err="1"/>
              <a:t>sadržaju</a:t>
            </a:r>
            <a:r>
              <a:rPr lang="en-US" sz="2400" dirty="0"/>
              <a:t>. </a:t>
            </a:r>
            <a:r>
              <a:rPr lang="en-US" sz="2400" dirty="0" err="1"/>
              <a:t>Partneri</a:t>
            </a:r>
            <a:r>
              <a:rPr lang="en-US" sz="2400" dirty="0"/>
              <a:t> za </a:t>
            </a:r>
            <a:r>
              <a:rPr lang="en-US" sz="2400" dirty="0" err="1"/>
              <a:t>provjeru</a:t>
            </a:r>
            <a:r>
              <a:rPr lang="en-US" sz="2400" dirty="0"/>
              <a:t> </a:t>
            </a:r>
            <a:r>
              <a:rPr lang="en-US" sz="2400" dirty="0" err="1"/>
              <a:t>činjenica</a:t>
            </a:r>
            <a:r>
              <a:rPr lang="en-US" sz="2400" dirty="0"/>
              <a:t> </a:t>
            </a:r>
            <a:r>
              <a:rPr lang="en-US" sz="2400" dirty="0" err="1"/>
              <a:t>pridržavaju</a:t>
            </a:r>
            <a:r>
              <a:rPr lang="en-US" sz="2400" dirty="0"/>
              <a:t> se IFCN-</a:t>
            </a:r>
            <a:r>
              <a:rPr lang="en-US" sz="2400" dirty="0" err="1"/>
              <a:t>ovog</a:t>
            </a:r>
            <a:r>
              <a:rPr lang="en-US" sz="2400" dirty="0"/>
              <a:t> </a:t>
            </a:r>
            <a:r>
              <a:rPr lang="en-US" sz="2400" dirty="0" err="1"/>
              <a:t>Kodeksa</a:t>
            </a:r>
            <a:r>
              <a:rPr lang="en-US" sz="2400" dirty="0"/>
              <a:t> </a:t>
            </a:r>
            <a:r>
              <a:rPr lang="en-US" sz="2400" dirty="0" err="1"/>
              <a:t>načela</a:t>
            </a:r>
            <a:r>
              <a:rPr lang="en-US" sz="2400" dirty="0"/>
              <a:t>.</a:t>
            </a:r>
          </a:p>
        </p:txBody>
      </p:sp>
      <p:pic>
        <p:nvPicPr>
          <p:cNvPr id="6" name="Slika 5">
            <a:extLst>
              <a:ext uri="{FF2B5EF4-FFF2-40B4-BE49-F238E27FC236}">
                <a16:creationId xmlns:a16="http://schemas.microsoft.com/office/drawing/2014/main" id="{61E94B26-2EEA-738D-EDC7-0E5015795C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38294" y="3506639"/>
            <a:ext cx="6017708" cy="5206041"/>
          </a:xfrm>
          <a:prstGeom prst="rect">
            <a:avLst/>
          </a:prstGeom>
        </p:spPr>
      </p:pic>
    </p:spTree>
    <p:extLst>
      <p:ext uri="{BB962C8B-B14F-4D97-AF65-F5344CB8AC3E}">
        <p14:creationId xmlns:p14="http://schemas.microsoft.com/office/powerpoint/2010/main" val="308499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2.</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Prepoznavanje</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dezinformacija</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0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 Kako prepoznati dezinformacije?</a:t>
            </a:r>
            <a:endParaRPr b="1" dirty="0">
              <a:solidFill>
                <a:schemeClr val="tx1"/>
              </a:solidFill>
              <a:latin typeface="+mn-lt"/>
            </a:endParaRPr>
          </a:p>
        </p:txBody>
      </p:sp>
      <p:sp>
        <p:nvSpPr>
          <p:cNvPr id="3" name="Rectangle 2"/>
          <p:cNvSpPr/>
          <p:nvPr/>
        </p:nvSpPr>
        <p:spPr>
          <a:xfrm>
            <a:off x="1750421" y="3510477"/>
            <a:ext cx="15126789" cy="3046988"/>
          </a:xfrm>
          <a:prstGeom prst="rect">
            <a:avLst/>
          </a:prstGeom>
        </p:spPr>
        <p:txBody>
          <a:bodyPr wrap="square">
            <a:spAutoFit/>
          </a:bodyPr>
          <a:lstStyle/>
          <a:p>
            <a:r>
              <a:rPr lang="en-US" sz="2400" dirty="0" err="1"/>
              <a:t>Prepoznavanje</a:t>
            </a:r>
            <a:r>
              <a:rPr lang="en-US" sz="2400" dirty="0"/>
              <a:t> </a:t>
            </a:r>
            <a:r>
              <a:rPr lang="en-US" sz="2400" dirty="0" err="1"/>
              <a:t>dezinformacija</a:t>
            </a:r>
            <a:r>
              <a:rPr lang="en-US" sz="2400" dirty="0"/>
              <a:t> </a:t>
            </a:r>
            <a:r>
              <a:rPr lang="en-US" sz="2400" dirty="0" err="1"/>
              <a:t>može</a:t>
            </a:r>
            <a:r>
              <a:rPr lang="en-US" sz="2400" dirty="0"/>
              <a:t> </a:t>
            </a:r>
            <a:r>
              <a:rPr lang="en-US" sz="2400" dirty="0" err="1"/>
              <a:t>biti</a:t>
            </a:r>
            <a:r>
              <a:rPr lang="en-US" sz="2400" dirty="0"/>
              <a:t> </a:t>
            </a:r>
            <a:r>
              <a:rPr lang="en-US" sz="2400" dirty="0" err="1"/>
              <a:t>izazovno</a:t>
            </a:r>
            <a:r>
              <a:rPr lang="en-US" sz="2400" dirty="0"/>
              <a:t> </a:t>
            </a:r>
            <a:r>
              <a:rPr lang="en-US" sz="2400" dirty="0" err="1"/>
              <a:t>jer</a:t>
            </a:r>
            <a:r>
              <a:rPr lang="en-US" sz="2400" dirty="0"/>
              <a:t> se </a:t>
            </a:r>
            <a:r>
              <a:rPr lang="en-US" sz="2400" dirty="0" err="1"/>
              <a:t>često</a:t>
            </a:r>
            <a:r>
              <a:rPr lang="en-US" sz="2400" dirty="0"/>
              <a:t> </a:t>
            </a:r>
            <a:r>
              <a:rPr lang="en-US" sz="2400" dirty="0" err="1"/>
              <a:t>čine</a:t>
            </a:r>
            <a:r>
              <a:rPr lang="en-US" sz="2400" dirty="0"/>
              <a:t> </a:t>
            </a:r>
            <a:r>
              <a:rPr lang="en-US" sz="2400" dirty="0" err="1"/>
              <a:t>realističnima</a:t>
            </a:r>
            <a:r>
              <a:rPr lang="en-US" sz="2400" dirty="0"/>
              <a:t> </a:t>
            </a:r>
            <a:r>
              <a:rPr lang="en-US" sz="2400" dirty="0" err="1"/>
              <a:t>i</a:t>
            </a:r>
            <a:r>
              <a:rPr lang="en-US" sz="2400" dirty="0"/>
              <a:t> </a:t>
            </a:r>
            <a:r>
              <a:rPr lang="en-US" sz="2400" dirty="0" err="1"/>
              <a:t>naširoko</a:t>
            </a:r>
            <a:r>
              <a:rPr lang="en-US" sz="2400" dirty="0"/>
              <a:t> se </a:t>
            </a:r>
            <a:r>
              <a:rPr lang="en-US" sz="2400" dirty="0" err="1"/>
              <a:t>šire</a:t>
            </a:r>
            <a:r>
              <a:rPr lang="en-US" sz="2400" dirty="0"/>
              <a:t>. Da </a:t>
            </a:r>
            <a:r>
              <a:rPr lang="en-US" sz="2400" dirty="0" err="1"/>
              <a:t>biste</a:t>
            </a:r>
            <a:r>
              <a:rPr lang="en-US" sz="2400" dirty="0"/>
              <a:t> </a:t>
            </a:r>
            <a:r>
              <a:rPr lang="en-US" sz="2400" dirty="0" err="1"/>
              <a:t>analizirali</a:t>
            </a:r>
            <a:r>
              <a:rPr lang="en-US" sz="2400" dirty="0"/>
              <a:t> </a:t>
            </a:r>
            <a:r>
              <a:rPr lang="en-US" sz="2400" dirty="0" err="1"/>
              <a:t>i</a:t>
            </a:r>
            <a:r>
              <a:rPr lang="en-US" sz="2400" dirty="0"/>
              <a:t> </a:t>
            </a:r>
            <a:r>
              <a:rPr lang="en-US" sz="2400" dirty="0" err="1"/>
              <a:t>identificirali</a:t>
            </a:r>
            <a:r>
              <a:rPr lang="en-US" sz="2400" dirty="0"/>
              <a:t> </a:t>
            </a:r>
            <a:r>
              <a:rPr lang="en-US" sz="2400" dirty="0" err="1"/>
              <a:t>dezinformacije</a:t>
            </a:r>
            <a:r>
              <a:rPr lang="en-US" sz="2400" dirty="0"/>
              <a:t>, </a:t>
            </a:r>
            <a:r>
              <a:rPr lang="en-US" sz="2400" dirty="0" err="1"/>
              <a:t>slijedite</a:t>
            </a:r>
            <a:r>
              <a:rPr lang="en-US" sz="2400" dirty="0"/>
              <a:t> </a:t>
            </a:r>
            <a:r>
              <a:rPr lang="en-US" sz="2400" dirty="0" err="1"/>
              <a:t>ove</a:t>
            </a:r>
            <a:r>
              <a:rPr lang="en-US" sz="2400" dirty="0"/>
              <a:t> </a:t>
            </a:r>
            <a:r>
              <a:rPr lang="en-US" sz="2400" dirty="0" err="1"/>
              <a:t>korake</a:t>
            </a:r>
            <a:r>
              <a:rPr lang="en-US" sz="2400" dirty="0"/>
              <a:t>:</a:t>
            </a:r>
          </a:p>
          <a:p>
            <a:endParaRPr lang="en-US" sz="2400" dirty="0"/>
          </a:p>
          <a:p>
            <a:r>
              <a:rPr lang="en-US" sz="2400" dirty="0"/>
              <a:t>1) </a:t>
            </a:r>
            <a:r>
              <a:rPr lang="en-US" sz="2400" dirty="0" err="1"/>
              <a:t>Provjerite</a:t>
            </a:r>
            <a:r>
              <a:rPr lang="en-US" sz="2400" dirty="0"/>
              <a:t> </a:t>
            </a:r>
            <a:r>
              <a:rPr lang="en-US" sz="2400" dirty="0" err="1"/>
              <a:t>vjerodostojnost</a:t>
            </a:r>
            <a:r>
              <a:rPr lang="en-US" sz="2400" dirty="0"/>
              <a:t> </a:t>
            </a:r>
            <a:r>
              <a:rPr lang="en-US" sz="2400" dirty="0" err="1"/>
              <a:t>izvora</a:t>
            </a:r>
            <a:r>
              <a:rPr lang="en-US" sz="2400" dirty="0"/>
              <a:t> </a:t>
            </a:r>
            <a:r>
              <a:rPr lang="en-US" sz="2400" dirty="0" err="1"/>
              <a:t>i</a:t>
            </a:r>
            <a:r>
              <a:rPr lang="en-US" sz="2400" dirty="0"/>
              <a:t> </a:t>
            </a:r>
            <a:r>
              <a:rPr lang="en-US" sz="2400" dirty="0" err="1"/>
              <a:t>provjerite</a:t>
            </a:r>
            <a:r>
              <a:rPr lang="en-US" sz="2400" dirty="0"/>
              <a:t> URL-</a:t>
            </a:r>
            <a:r>
              <a:rPr lang="en-US" sz="2400" dirty="0" err="1"/>
              <a:t>ove</a:t>
            </a:r>
            <a:r>
              <a:rPr lang="en-US" sz="2400" dirty="0"/>
              <a:t>.</a:t>
            </a:r>
          </a:p>
          <a:p>
            <a:r>
              <a:rPr lang="en-US" sz="2400" dirty="0"/>
              <a:t>2) </a:t>
            </a:r>
            <a:r>
              <a:rPr lang="en-US" sz="2400" dirty="0" err="1"/>
              <a:t>Pogledajte</a:t>
            </a:r>
            <a:r>
              <a:rPr lang="en-US" sz="2400" dirty="0"/>
              <a:t> </a:t>
            </a:r>
            <a:r>
              <a:rPr lang="en-US" sz="2400" dirty="0" err="1"/>
              <a:t>dalje</a:t>
            </a:r>
            <a:r>
              <a:rPr lang="en-US" sz="2400" dirty="0"/>
              <a:t> od </a:t>
            </a:r>
            <a:r>
              <a:rPr lang="en-US" sz="2400" dirty="0" err="1"/>
              <a:t>naslova</a:t>
            </a:r>
            <a:r>
              <a:rPr lang="en-US" sz="2400" dirty="0"/>
              <a:t> </a:t>
            </a:r>
            <a:r>
              <a:rPr lang="en-US" sz="2400" dirty="0" err="1"/>
              <a:t>i</a:t>
            </a:r>
            <a:r>
              <a:rPr lang="en-US" sz="2400" dirty="0"/>
              <a:t> </a:t>
            </a:r>
            <a:r>
              <a:rPr lang="en-US" sz="2400" dirty="0" err="1"/>
              <a:t>pazite</a:t>
            </a:r>
            <a:r>
              <a:rPr lang="en-US" sz="2400" dirty="0"/>
              <a:t> </a:t>
            </a:r>
            <a:r>
              <a:rPr lang="en-US" sz="2400" dirty="0" err="1"/>
              <a:t>na</a:t>
            </a:r>
            <a:r>
              <a:rPr lang="en-US" sz="2400" dirty="0"/>
              <a:t> </a:t>
            </a:r>
            <a:r>
              <a:rPr lang="en-US" sz="2400" dirty="0" err="1"/>
              <a:t>gramatičke</a:t>
            </a:r>
            <a:r>
              <a:rPr lang="en-US" sz="2400" dirty="0"/>
              <a:t> </a:t>
            </a:r>
            <a:r>
              <a:rPr lang="en-US" sz="2400" dirty="0" err="1"/>
              <a:t>pogreške</a:t>
            </a:r>
            <a:r>
              <a:rPr lang="en-US" sz="2400" dirty="0"/>
              <a:t> </a:t>
            </a:r>
            <a:r>
              <a:rPr lang="en-US" sz="2400" dirty="0" err="1"/>
              <a:t>i</a:t>
            </a:r>
            <a:r>
              <a:rPr lang="en-US" sz="2400" dirty="0"/>
              <a:t> </a:t>
            </a:r>
            <a:r>
              <a:rPr lang="en-US" sz="2400" dirty="0" err="1"/>
              <a:t>nedosljednosti</a:t>
            </a:r>
            <a:r>
              <a:rPr lang="en-US" sz="2400" dirty="0"/>
              <a:t>.</a:t>
            </a:r>
          </a:p>
          <a:p>
            <a:r>
              <a:rPr lang="en-US" sz="2400" dirty="0"/>
              <a:t>3) </a:t>
            </a:r>
            <a:r>
              <a:rPr lang="en-US" sz="2400" dirty="0" err="1"/>
              <a:t>Razlikovati</a:t>
            </a:r>
            <a:r>
              <a:rPr lang="en-US" sz="2400" dirty="0"/>
              <a:t> </a:t>
            </a:r>
            <a:r>
              <a:rPr lang="en-US" sz="2400" dirty="0" err="1"/>
              <a:t>satiru</a:t>
            </a:r>
            <a:r>
              <a:rPr lang="en-US" sz="2400" dirty="0"/>
              <a:t> </a:t>
            </a:r>
            <a:r>
              <a:rPr lang="en-US" sz="2400" dirty="0" err="1"/>
              <a:t>i</a:t>
            </a:r>
            <a:r>
              <a:rPr lang="en-US" sz="2400" dirty="0"/>
              <a:t> </a:t>
            </a:r>
            <a:r>
              <a:rPr lang="en-US" sz="2400" dirty="0" err="1"/>
              <a:t>faktografski</a:t>
            </a:r>
            <a:r>
              <a:rPr lang="en-US" sz="2400" dirty="0"/>
              <a:t> </a:t>
            </a:r>
            <a:r>
              <a:rPr lang="en-US" sz="2400" dirty="0" err="1"/>
              <a:t>sadržaj</a:t>
            </a:r>
            <a:r>
              <a:rPr lang="en-US" sz="2400" dirty="0"/>
              <a:t>.</a:t>
            </a:r>
          </a:p>
          <a:p>
            <a:r>
              <a:rPr lang="en-US" sz="2400" dirty="0"/>
              <a:t>4) </a:t>
            </a:r>
            <a:r>
              <a:rPr lang="en-US" sz="2400" dirty="0" err="1"/>
              <a:t>Provjerite</a:t>
            </a:r>
            <a:r>
              <a:rPr lang="en-US" sz="2400" dirty="0"/>
              <a:t> reference u </a:t>
            </a:r>
            <a:r>
              <a:rPr lang="en-US" sz="2400" dirty="0" err="1"/>
              <a:t>priči</a:t>
            </a:r>
            <a:r>
              <a:rPr lang="en-US" sz="2400" dirty="0"/>
              <a:t> </a:t>
            </a:r>
            <a:r>
              <a:rPr lang="en-US" sz="2400" dirty="0" err="1"/>
              <a:t>i</a:t>
            </a:r>
            <a:r>
              <a:rPr lang="en-US" sz="2400" dirty="0"/>
              <a:t> </a:t>
            </a:r>
            <a:r>
              <a:rPr lang="en-US" sz="2400" dirty="0" err="1"/>
              <a:t>njihovu</a:t>
            </a:r>
            <a:r>
              <a:rPr lang="en-US" sz="2400" dirty="0"/>
              <a:t> </a:t>
            </a:r>
            <a:r>
              <a:rPr lang="en-US" sz="2400" dirty="0" err="1"/>
              <a:t>vjerodostojnost</a:t>
            </a:r>
            <a:r>
              <a:rPr lang="en-US" sz="2400" dirty="0"/>
              <a:t>.</a:t>
            </a:r>
          </a:p>
          <a:p>
            <a:r>
              <a:rPr lang="en-US" sz="2400" dirty="0"/>
              <a:t>5) </a:t>
            </a:r>
            <a:r>
              <a:rPr lang="en-US" sz="2400" dirty="0" err="1"/>
              <a:t>Budite</a:t>
            </a:r>
            <a:r>
              <a:rPr lang="en-US" sz="2400" dirty="0"/>
              <a:t> </a:t>
            </a:r>
            <a:r>
              <a:rPr lang="en-US" sz="2400" dirty="0" err="1"/>
              <a:t>svjesni</a:t>
            </a:r>
            <a:r>
              <a:rPr lang="en-US" sz="2400" dirty="0"/>
              <a:t> </a:t>
            </a:r>
            <a:r>
              <a:rPr lang="en-US" sz="2400" dirty="0" err="1"/>
              <a:t>svoje</a:t>
            </a:r>
            <a:r>
              <a:rPr lang="en-US" sz="2400" dirty="0"/>
              <a:t> </a:t>
            </a:r>
            <a:r>
              <a:rPr lang="en-US" sz="2400" dirty="0" err="1"/>
              <a:t>osobne</a:t>
            </a:r>
            <a:r>
              <a:rPr lang="en-US" sz="2400" dirty="0"/>
              <a:t> </a:t>
            </a:r>
            <a:r>
              <a:rPr lang="en-US" sz="2400" dirty="0" err="1"/>
              <a:t>pristranosti</a:t>
            </a:r>
            <a:r>
              <a:rPr lang="en-US" sz="2400" dirty="0"/>
              <a:t> </a:t>
            </a:r>
            <a:r>
              <a:rPr lang="en-US" sz="2400" dirty="0" err="1"/>
              <a:t>i</a:t>
            </a:r>
            <a:r>
              <a:rPr lang="en-US" sz="2400" dirty="0"/>
              <a:t> </a:t>
            </a:r>
            <a:r>
              <a:rPr lang="en-US" sz="2400" dirty="0" err="1"/>
              <a:t>objektivno</a:t>
            </a:r>
            <a:r>
              <a:rPr lang="en-US" sz="2400" dirty="0"/>
              <a:t> </a:t>
            </a:r>
            <a:r>
              <a:rPr lang="en-US" sz="2400" dirty="0" err="1"/>
              <a:t>sagledajte</a:t>
            </a:r>
            <a:r>
              <a:rPr lang="en-US" sz="2400" dirty="0"/>
              <a:t> </a:t>
            </a:r>
            <a:r>
              <a:rPr lang="en-US" sz="2400" dirty="0" err="1"/>
              <a:t>činjenice</a:t>
            </a:r>
            <a:r>
              <a:rPr lang="en-US" sz="2400" dirty="0"/>
              <a:t>.</a:t>
            </a:r>
            <a:endParaRPr lang="hr-HR" sz="2400" dirty="0"/>
          </a:p>
        </p:txBody>
      </p:sp>
      <p:sp>
        <p:nvSpPr>
          <p:cNvPr id="4" name="Rectangle 3"/>
          <p:cNvSpPr/>
          <p:nvPr/>
        </p:nvSpPr>
        <p:spPr>
          <a:xfrm>
            <a:off x="12395122" y="8163886"/>
            <a:ext cx="4641014" cy="307777"/>
          </a:xfrm>
          <a:prstGeom prst="rect">
            <a:avLst/>
          </a:prstGeom>
        </p:spPr>
        <p:txBody>
          <a:bodyPr wrap="none">
            <a:spAutoFit/>
          </a:bodyPr>
          <a:lstStyle/>
          <a:p>
            <a:r>
              <a:rPr lang="hr-HR" dirty="0" err="1"/>
              <a:t>Source</a:t>
            </a:r>
            <a:r>
              <a:rPr lang="hr-HR" dirty="0"/>
              <a:t>: </a:t>
            </a:r>
            <a:r>
              <a:rPr lang="en-US" dirty="0"/>
              <a:t>https://yali.state.gov/how-to-spot-disinformation/</a:t>
            </a:r>
          </a:p>
        </p:txBody>
      </p:sp>
    </p:spTree>
    <p:extLst>
      <p:ext uri="{BB962C8B-B14F-4D97-AF65-F5344CB8AC3E}">
        <p14:creationId xmlns:p14="http://schemas.microsoft.com/office/powerpoint/2010/main" val="2049680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2.1.1. Čudni URL-ovi</a:t>
            </a:r>
            <a:endParaRPr dirty="0">
              <a:solidFill>
                <a:schemeClr val="tx1"/>
              </a:solidFill>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3756400487"/>
              </p:ext>
            </p:extLst>
          </p:nvPr>
        </p:nvGraphicFramePr>
        <p:xfrm>
          <a:off x="2455817" y="3396296"/>
          <a:ext cx="13925006" cy="5029200"/>
        </p:xfrm>
        <a:graphic>
          <a:graphicData uri="http://schemas.openxmlformats.org/drawingml/2006/table">
            <a:tbl>
              <a:tblPr/>
              <a:tblGrid>
                <a:gridCol w="3657600">
                  <a:extLst>
                    <a:ext uri="{9D8B030D-6E8A-4147-A177-3AD203B41FA5}">
                      <a16:colId xmlns:a16="http://schemas.microsoft.com/office/drawing/2014/main" val="3613334493"/>
                    </a:ext>
                  </a:extLst>
                </a:gridCol>
                <a:gridCol w="10267406">
                  <a:extLst>
                    <a:ext uri="{9D8B030D-6E8A-4147-A177-3AD203B41FA5}">
                      <a16:colId xmlns:a16="http://schemas.microsoft.com/office/drawing/2014/main" val="3527138437"/>
                    </a:ext>
                  </a:extLst>
                </a:gridCol>
              </a:tblGrid>
              <a:tr h="0">
                <a:tc>
                  <a:txBody>
                    <a:bodyPr/>
                    <a:lstStyle/>
                    <a:p>
                      <a:pPr fontAlgn="b"/>
                      <a:r>
                        <a:rPr lang="en-US" sz="2400" b="1" dirty="0" err="1">
                          <a:effectLst/>
                        </a:rPr>
                        <a:t>Čudni</a:t>
                      </a:r>
                      <a:r>
                        <a:rPr lang="en-US" sz="2400" b="1" dirty="0">
                          <a:effectLst/>
                        </a:rPr>
                        <a:t> URL-</a:t>
                      </a:r>
                      <a:r>
                        <a:rPr lang="en-US" sz="2400" b="1" dirty="0" err="1">
                          <a:effectLst/>
                        </a:rPr>
                        <a:t>ovi</a:t>
                      </a:r>
                      <a:endParaRPr lang="en-US" sz="24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dirty="0" err="1">
                          <a:effectLst/>
                        </a:rPr>
                        <a:t>Primjer</a:t>
                      </a:r>
                      <a:r>
                        <a:rPr lang="en-US" sz="2400" b="1" dirty="0">
                          <a:effectLst/>
                        </a:rPr>
                        <a:t> web </a:t>
                      </a:r>
                      <a:r>
                        <a:rPr lang="en-US" sz="2400" b="1" dirty="0" err="1">
                          <a:effectLst/>
                        </a:rPr>
                        <a:t>stranice</a:t>
                      </a:r>
                      <a:endParaRPr lang="en-US" sz="24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206117646"/>
                  </a:ext>
                </a:extLst>
              </a:tr>
              <a:tr h="0">
                <a:tc>
                  <a:txBody>
                    <a:bodyPr/>
                    <a:lstStyle/>
                    <a:p>
                      <a:pPr fontAlgn="base"/>
                      <a:r>
                        <a:rPr lang="en-US" sz="2400">
                          <a:effectLst/>
                        </a:rPr>
                        <a:t>abcnews.com.co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se </a:t>
                      </a:r>
                      <a:r>
                        <a:rPr lang="en-US" sz="2400" dirty="0" err="1">
                          <a:effectLst/>
                        </a:rPr>
                        <a:t>predstavlja</a:t>
                      </a:r>
                      <a:r>
                        <a:rPr lang="en-US" sz="2400" dirty="0">
                          <a:effectLst/>
                        </a:rPr>
                        <a:t> </a:t>
                      </a:r>
                      <a:r>
                        <a:rPr lang="en-US" sz="2400" dirty="0" err="1">
                          <a:effectLst/>
                        </a:rPr>
                        <a:t>kao</a:t>
                      </a:r>
                      <a:r>
                        <a:rPr lang="en-US" sz="2400" dirty="0">
                          <a:effectLst/>
                        </a:rPr>
                        <a:t> ABC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711253797"/>
                  </a:ext>
                </a:extLst>
              </a:tr>
              <a:tr h="0">
                <a:tc>
                  <a:txBody>
                    <a:bodyPr/>
                    <a:lstStyle/>
                    <a:p>
                      <a:pPr fontAlgn="base"/>
                      <a:r>
                        <a:rPr lang="en-US" sz="2400">
                          <a:effectLst/>
                        </a:rPr>
                        <a:t>cnn-trending.com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a:t>
                      </a:r>
                      <a:r>
                        <a:rPr lang="en-US" sz="2400" dirty="0" err="1">
                          <a:effectLst/>
                        </a:rPr>
                        <a:t>imitira</a:t>
                      </a:r>
                      <a:r>
                        <a:rPr lang="en-US" sz="2400" dirty="0">
                          <a:effectLst/>
                        </a:rPr>
                        <a:t> CNN</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4758131"/>
                  </a:ext>
                </a:extLst>
              </a:tr>
              <a:tr h="0">
                <a:tc>
                  <a:txBody>
                    <a:bodyPr/>
                    <a:lstStyle/>
                    <a:p>
                      <a:pPr fontAlgn="base"/>
                      <a:r>
                        <a:rPr lang="en-US" sz="2400">
                          <a:effectLst/>
                        </a:rPr>
                        <a:t>nytimes.com.co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a:t>
                      </a:r>
                      <a:r>
                        <a:rPr lang="en-US" sz="2400" dirty="0" err="1">
                          <a:effectLst/>
                        </a:rPr>
                        <a:t>oponaša</a:t>
                      </a:r>
                      <a:r>
                        <a:rPr lang="en-US" sz="2400" dirty="0">
                          <a:effectLst/>
                        </a:rPr>
                        <a:t> The New York Times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81053576"/>
                  </a:ext>
                </a:extLst>
              </a:tr>
              <a:tr h="0">
                <a:tc>
                  <a:txBody>
                    <a:bodyPr/>
                    <a:lstStyle/>
                    <a:p>
                      <a:pPr fontAlgn="base"/>
                      <a:r>
                        <a:rPr lang="en-US" sz="2400">
                          <a:effectLst/>
                        </a:rPr>
                        <a:t>bbc-news.co.uk</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a:t>
                      </a:r>
                      <a:r>
                        <a:rPr lang="en-US" sz="2400" dirty="0" err="1">
                          <a:effectLst/>
                        </a:rPr>
                        <a:t>podsjeća</a:t>
                      </a:r>
                      <a:r>
                        <a:rPr lang="en-US" sz="2400" dirty="0">
                          <a:effectLst/>
                        </a:rPr>
                        <a:t> </a:t>
                      </a:r>
                      <a:r>
                        <a:rPr lang="en-US" sz="2400" dirty="0" err="1">
                          <a:effectLst/>
                        </a:rPr>
                        <a:t>na</a:t>
                      </a:r>
                      <a:r>
                        <a:rPr lang="en-US" sz="2400" dirty="0">
                          <a:effectLst/>
                        </a:rPr>
                        <a:t> BBC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71357648"/>
                  </a:ext>
                </a:extLst>
              </a:tr>
              <a:tr h="0">
                <a:tc>
                  <a:txBody>
                    <a:bodyPr/>
                    <a:lstStyle/>
                    <a:p>
                      <a:pPr fontAlgn="base"/>
                      <a:r>
                        <a:rPr lang="en-US" sz="2400">
                          <a:effectLst/>
                        </a:rPr>
                        <a:t>washingtonpost.com.co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se </a:t>
                      </a:r>
                      <a:r>
                        <a:rPr lang="en-US" sz="2400" dirty="0" err="1">
                          <a:effectLst/>
                        </a:rPr>
                        <a:t>pretvara</a:t>
                      </a:r>
                      <a:r>
                        <a:rPr lang="en-US" sz="2400" dirty="0">
                          <a:effectLst/>
                        </a:rPr>
                        <a:t> da je The Washington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82144463"/>
                  </a:ext>
                </a:extLst>
              </a:tr>
              <a:tr h="0">
                <a:tc>
                  <a:txBody>
                    <a:bodyPr/>
                    <a:lstStyle/>
                    <a:p>
                      <a:pPr fontAlgn="base"/>
                      <a:r>
                        <a:rPr lang="en-US" sz="2400">
                          <a:effectLst/>
                        </a:rPr>
                        <a:t>huffingtonpost.com.co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maskirana</a:t>
                      </a:r>
                      <a:r>
                        <a:rPr lang="en-US" sz="2400" dirty="0">
                          <a:effectLst/>
                        </a:rPr>
                        <a:t> </a:t>
                      </a:r>
                      <a:r>
                        <a:rPr lang="en-US" sz="2400" dirty="0" err="1">
                          <a:effectLst/>
                        </a:rPr>
                        <a:t>kao</a:t>
                      </a:r>
                      <a:r>
                        <a:rPr lang="en-US" sz="2400" dirty="0">
                          <a:effectLst/>
                        </a:rPr>
                        <a:t> The Huffington Post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250562613"/>
                  </a:ext>
                </a:extLst>
              </a:tr>
              <a:tr h="0">
                <a:tc>
                  <a:txBody>
                    <a:bodyPr/>
                    <a:lstStyle/>
                    <a:p>
                      <a:pPr fontAlgn="base"/>
                      <a:r>
                        <a:rPr lang="en-US" sz="2400">
                          <a:effectLst/>
                        </a:rPr>
                        <a:t>fox-news24.com</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a:t>
                      </a:r>
                      <a:r>
                        <a:rPr lang="en-US" sz="2400" dirty="0" err="1">
                          <a:effectLst/>
                        </a:rPr>
                        <a:t>imitira</a:t>
                      </a:r>
                      <a:r>
                        <a:rPr lang="en-US" sz="2400" dirty="0">
                          <a:effectLst/>
                        </a:rPr>
                        <a:t> Fox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924186352"/>
                  </a:ext>
                </a:extLst>
              </a:tr>
              <a:tr h="0">
                <a:tc>
                  <a:txBody>
                    <a:bodyPr/>
                    <a:lstStyle/>
                    <a:p>
                      <a:pPr fontAlgn="base"/>
                      <a:r>
                        <a:rPr lang="en-US" sz="2400">
                          <a:effectLst/>
                        </a:rPr>
                        <a:t>nbcnews.com.co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a:t>
                      </a:r>
                      <a:r>
                        <a:rPr lang="en-US" sz="2400" dirty="0" err="1">
                          <a:effectLst/>
                        </a:rPr>
                        <a:t>oponaša</a:t>
                      </a:r>
                      <a:r>
                        <a:rPr lang="en-US" sz="2400" dirty="0">
                          <a:effectLst/>
                        </a:rPr>
                        <a:t> NBC News</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5814159"/>
                  </a:ext>
                </a:extLst>
              </a:tr>
              <a:tr h="0">
                <a:tc>
                  <a:txBody>
                    <a:bodyPr/>
                    <a:lstStyle/>
                    <a:p>
                      <a:pPr fontAlgn="base"/>
                      <a:r>
                        <a:rPr lang="en-US" sz="2400">
                          <a:effectLst/>
                        </a:rPr>
                        <a:t>usatoday.com.co</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a:t>
                      </a:r>
                      <a:r>
                        <a:rPr lang="en-US" sz="2400" dirty="0" err="1">
                          <a:effectLst/>
                        </a:rPr>
                        <a:t>lažnih</a:t>
                      </a:r>
                      <a:r>
                        <a:rPr lang="en-US" sz="2400" dirty="0">
                          <a:effectLst/>
                        </a:rPr>
                        <a:t> </a:t>
                      </a:r>
                      <a:r>
                        <a:rPr lang="en-US" sz="2400" dirty="0" err="1">
                          <a:effectLst/>
                        </a:rPr>
                        <a:t>vijesti</a:t>
                      </a:r>
                      <a:r>
                        <a:rPr lang="en-US" sz="2400" dirty="0">
                          <a:effectLst/>
                        </a:rPr>
                        <a:t> </a:t>
                      </a:r>
                      <a:r>
                        <a:rPr lang="en-US" sz="2400" dirty="0" err="1">
                          <a:effectLst/>
                        </a:rPr>
                        <a:t>koja</a:t>
                      </a:r>
                      <a:r>
                        <a:rPr lang="en-US" sz="2400" dirty="0">
                          <a:effectLst/>
                        </a:rPr>
                        <a:t> se </a:t>
                      </a:r>
                      <a:r>
                        <a:rPr lang="en-US" sz="2400" dirty="0" err="1">
                          <a:effectLst/>
                        </a:rPr>
                        <a:t>predstavlja</a:t>
                      </a:r>
                      <a:r>
                        <a:rPr lang="en-US" sz="2400" dirty="0">
                          <a:effectLst/>
                        </a:rPr>
                        <a:t> </a:t>
                      </a:r>
                      <a:r>
                        <a:rPr lang="en-US" sz="2400" dirty="0" err="1">
                          <a:effectLst/>
                        </a:rPr>
                        <a:t>kao</a:t>
                      </a:r>
                      <a:r>
                        <a:rPr lang="en-US" sz="2400" dirty="0">
                          <a:effectLst/>
                        </a:rPr>
                        <a:t> USA Today</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29148229"/>
                  </a:ext>
                </a:extLst>
              </a:tr>
              <a:tr h="0">
                <a:tc>
                  <a:txBody>
                    <a:bodyPr/>
                    <a:lstStyle/>
                    <a:p>
                      <a:pPr fontAlgn="base"/>
                      <a:r>
                        <a:rPr lang="en-US" sz="2400">
                          <a:effectLst/>
                        </a:rPr>
                        <a:t>time-news.net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Stranica</a:t>
                      </a:r>
                      <a:r>
                        <a:rPr lang="en-US" sz="2400" dirty="0">
                          <a:effectLst/>
                        </a:rPr>
                        <a:t> s </a:t>
                      </a:r>
                      <a:r>
                        <a:rPr lang="en-US" sz="2400" dirty="0" err="1">
                          <a:effectLst/>
                        </a:rPr>
                        <a:t>lažnim</a:t>
                      </a:r>
                      <a:r>
                        <a:rPr lang="en-US" sz="2400" dirty="0">
                          <a:effectLst/>
                        </a:rPr>
                        <a:t> </a:t>
                      </a:r>
                      <a:r>
                        <a:rPr lang="en-US" sz="2400" dirty="0" err="1">
                          <a:effectLst/>
                        </a:rPr>
                        <a:t>vijestima</a:t>
                      </a:r>
                      <a:r>
                        <a:rPr lang="en-US" sz="2400" dirty="0">
                          <a:effectLst/>
                        </a:rPr>
                        <a:t> </a:t>
                      </a:r>
                      <a:r>
                        <a:rPr lang="en-US" sz="2400" dirty="0" err="1">
                          <a:effectLst/>
                        </a:rPr>
                        <a:t>koja</a:t>
                      </a:r>
                      <a:r>
                        <a:rPr lang="en-US" sz="2400" dirty="0">
                          <a:effectLst/>
                        </a:rPr>
                        <a:t> </a:t>
                      </a:r>
                      <a:r>
                        <a:rPr lang="en-US" sz="2400" dirty="0" err="1">
                          <a:effectLst/>
                        </a:rPr>
                        <a:t>podsjeća</a:t>
                      </a:r>
                      <a:r>
                        <a:rPr lang="en-US" sz="2400" dirty="0">
                          <a:effectLst/>
                        </a:rPr>
                        <a:t> </a:t>
                      </a:r>
                      <a:r>
                        <a:rPr lang="en-US" sz="2400" dirty="0" err="1">
                          <a:effectLst/>
                        </a:rPr>
                        <a:t>na</a:t>
                      </a:r>
                      <a:r>
                        <a:rPr lang="en-US" sz="2400" dirty="0">
                          <a:effectLst/>
                        </a:rPr>
                        <a:t> Time Magazine</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517460177"/>
                  </a:ext>
                </a:extLst>
              </a:tr>
            </a:tbl>
          </a:graphicData>
        </a:graphic>
      </p:graphicFrame>
    </p:spTree>
    <p:extLst>
      <p:ext uri="{BB962C8B-B14F-4D97-AF65-F5344CB8AC3E}">
        <p14:creationId xmlns:p14="http://schemas.microsoft.com/office/powerpoint/2010/main" val="251209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Ciljevi</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2076077" y="4477313"/>
            <a:ext cx="7688784" cy="830956"/>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uključujući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njihovu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definiciju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uobičajene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oblike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njihov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utjecaj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pojedince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društvo</a:t>
            </a:r>
            <a:r>
              <a:rPr lang="en-US" sz="2400" dirty="0">
                <a:solidFill>
                  <a:schemeClr val="dk1"/>
                </a:solidFill>
                <a:latin typeface="+mn-lt"/>
                <a:ea typeface="Helvetica Neue"/>
                <a:cs typeface="Helvetica Neue"/>
                <a:sym typeface="Helvetica Neue"/>
              </a:rPr>
              <a:t>.</a:t>
            </a:r>
            <a:endParaRPr dirty="0">
              <a:latin typeface="+mn-lt"/>
            </a:endParaRPr>
          </a:p>
        </p:txBody>
      </p:sp>
      <p:sp>
        <p:nvSpPr>
          <p:cNvPr id="100" name="Google Shape;100;p4"/>
          <p:cNvSpPr txBox="1"/>
          <p:nvPr/>
        </p:nvSpPr>
        <p:spPr>
          <a:xfrm>
            <a:off x="2076077" y="5659040"/>
            <a:ext cx="7426778" cy="1569620"/>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mn-lt"/>
                <a:ea typeface="Helvetica Neue"/>
                <a:cs typeface="Helvetica Neue"/>
                <a:sym typeface="Helvetica Neue"/>
              </a:rPr>
              <a:t>razviti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poboljšati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vještine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kritičkog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razmišljanja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će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vam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omogućiti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kritičku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procjenu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primjenu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vještina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prepoznavanje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procjenu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potencijalnih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dezinformacija</a:t>
            </a:r>
            <a:r>
              <a:rPr lang="en-US" sz="2400" dirty="0">
                <a:solidFill>
                  <a:schemeClr val="dk1"/>
                </a:solidFill>
                <a:latin typeface="+mn-lt"/>
                <a:ea typeface="Helvetica Neue"/>
                <a:cs typeface="Helvetica Neue"/>
                <a:sym typeface="Helvetica Neue"/>
              </a:rPr>
              <a:t>.</a:t>
            </a:r>
            <a:endParaRPr dirty="0">
              <a:latin typeface="+mn-lt"/>
            </a:endParaRPr>
          </a:p>
        </p:txBody>
      </p:sp>
      <p:sp>
        <p:nvSpPr>
          <p:cNvPr id="101" name="Google Shape;101;p4"/>
          <p:cNvSpPr txBox="1"/>
          <p:nvPr/>
        </p:nvSpPr>
        <p:spPr>
          <a:xfrm>
            <a:off x="2076077" y="7228660"/>
            <a:ext cx="6709070" cy="1200288"/>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mn-lt"/>
                <a:ea typeface="Helvetica Neue"/>
                <a:cs typeface="Helvetica Neue"/>
                <a:sym typeface="Helvetica Neue"/>
              </a:rPr>
              <a:t>primijeniti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osnovne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tehnike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provjere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činjenica</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provjeru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nego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podijelite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endParaRPr lang="en-US" sz="2400" dirty="0">
              <a:solidFill>
                <a:schemeClr val="dk1"/>
              </a:solidFill>
              <a:latin typeface="+mn-lt"/>
              <a:ea typeface="Helvetica Neue"/>
              <a:cs typeface="Helvetica Neue"/>
              <a:sym typeface="Helvetica Neue"/>
            </a:endParaRPr>
          </a:p>
          <a:p>
            <a:pPr lvl="0"/>
            <a:r>
              <a:rPr lang="en-US" sz="2400" dirty="0" err="1">
                <a:solidFill>
                  <a:schemeClr val="dk1"/>
                </a:solidFill>
                <a:latin typeface="+mn-lt"/>
                <a:ea typeface="Helvetica Neue"/>
                <a:cs typeface="Helvetica Neue"/>
                <a:sym typeface="Helvetica Neue"/>
              </a:rPr>
              <a:t>razumjeti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odgovorno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ponašanje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a:t>
            </a: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err="1">
                <a:solidFill>
                  <a:schemeClr val="dk1"/>
                </a:solidFill>
                <a:latin typeface="+mn-lt"/>
                <a:ea typeface="Helvetica Neue"/>
                <a:cs typeface="Helvetica Neue"/>
                <a:sym typeface="Helvetica Neue"/>
              </a:rPr>
              <a:t>Na</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kraju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ovog</a:t>
            </a:r>
            <a:r>
              <a:rPr lang="es-ES" sz="2400" dirty="0">
                <a:solidFill>
                  <a:schemeClr val="dk1"/>
                </a:solidFill>
                <a:latin typeface="+mn-lt"/>
                <a:ea typeface="Helvetica Neue"/>
                <a:cs typeface="Helvetica Neue"/>
                <a:sym typeface="Helvetica Neue"/>
              </a:rPr>
              <a:t> modula </a:t>
            </a:r>
            <a:r>
              <a:rPr lang="es-ES" sz="2400" dirty="0" err="1">
                <a:solidFill>
                  <a:schemeClr val="dk1"/>
                </a:solidFill>
                <a:latin typeface="+mn-lt"/>
                <a:ea typeface="Helvetica Neue"/>
                <a:cs typeface="Helvetica Neue"/>
                <a:sym typeface="Helvetica Neue"/>
              </a:rPr>
              <a:t>moći</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ćete</a:t>
            </a:r>
            <a:r>
              <a:rPr lang="es-ES" sz="2400" dirty="0">
                <a:solidFill>
                  <a:schemeClr val="dk1"/>
                </a:solidFill>
                <a:latin typeface="+mn-lt"/>
                <a:ea typeface="Helvetica Neue"/>
                <a:cs typeface="Helvetica Neue"/>
                <a:sym typeface="Helvetica Neue"/>
              </a:rPr>
              <a:t>:</a:t>
            </a:r>
            <a:endParaRPr dirty="0">
              <a:latin typeface="+mn-lt"/>
              <a:ea typeface="Helvetica Neue"/>
              <a:cs typeface="Helvetica Neue"/>
              <a:sym typeface="Helvetica Neue"/>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0426"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exagon 1"/>
          <p:cNvSpPr/>
          <p:nvPr/>
        </p:nvSpPr>
        <p:spPr>
          <a:xfrm>
            <a:off x="1516332" y="46361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Hexagon 13"/>
          <p:cNvSpPr/>
          <p:nvPr/>
        </p:nvSpPr>
        <p:spPr>
          <a:xfrm>
            <a:off x="1511787" y="581787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Hexagon 10"/>
          <p:cNvSpPr/>
          <p:nvPr/>
        </p:nvSpPr>
        <p:spPr>
          <a:xfrm>
            <a:off x="1516040" y="743331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127200"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2.1.2. </a:t>
            </a:r>
            <a:r>
              <a:rPr lang="en-US" sz="4800" b="1" dirty="0" err="1">
                <a:solidFill>
                  <a:schemeClr val="tx1"/>
                </a:solidFill>
                <a:latin typeface="+mn-lt"/>
                <a:ea typeface="Helvetica Neue"/>
                <a:cs typeface="Helvetica Neue"/>
                <a:sym typeface="Helvetica Neue"/>
              </a:rPr>
              <a:t>Kako</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mogu</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znati</a:t>
            </a:r>
            <a:r>
              <a:rPr lang="en-US" sz="4800" b="1" dirty="0">
                <a:solidFill>
                  <a:schemeClr val="tx1"/>
                </a:solidFill>
                <a:latin typeface="+mn-lt"/>
                <a:ea typeface="Helvetica Neue"/>
                <a:cs typeface="Helvetica Neue"/>
                <a:sym typeface="Helvetica Neue"/>
              </a:rPr>
              <a:t> je li </a:t>
            </a:r>
            <a:r>
              <a:rPr lang="en-US" sz="4800" b="1" dirty="0" err="1">
                <a:solidFill>
                  <a:schemeClr val="tx1"/>
                </a:solidFill>
                <a:latin typeface="+mn-lt"/>
                <a:ea typeface="Helvetica Neue"/>
                <a:cs typeface="Helvetica Neue"/>
                <a:sym typeface="Helvetica Neue"/>
              </a:rPr>
              <a:t>izvor</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vjerodostojan</a:t>
            </a:r>
            <a:r>
              <a:rPr lang="en-U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4" name="Rectangle 3"/>
          <p:cNvSpPr/>
          <p:nvPr/>
        </p:nvSpPr>
        <p:spPr>
          <a:xfrm>
            <a:off x="1528354" y="3650949"/>
            <a:ext cx="14473646" cy="3785652"/>
          </a:xfrm>
          <a:prstGeom prst="rect">
            <a:avLst/>
          </a:prstGeom>
        </p:spPr>
        <p:txBody>
          <a:bodyPr wrap="square">
            <a:spAutoFit/>
          </a:bodyPr>
          <a:lstStyle/>
          <a:p>
            <a:pPr marL="457200" indent="-457200">
              <a:buFont typeface="+mj-lt"/>
              <a:buAutoNum type="arabicPeriod"/>
            </a:pPr>
            <a:r>
              <a:rPr lang="en-US" sz="2400" dirty="0" err="1"/>
              <a:t>Potražite</a:t>
            </a:r>
            <a:r>
              <a:rPr lang="en-US" sz="2400" dirty="0"/>
              <a:t> </a:t>
            </a:r>
            <a:r>
              <a:rPr lang="en-US" sz="2400" dirty="0" err="1"/>
              <a:t>sadržaj</a:t>
            </a:r>
            <a:r>
              <a:rPr lang="en-US" sz="2400" dirty="0"/>
              <a:t> koji </a:t>
            </a:r>
            <a:r>
              <a:rPr lang="en-US" sz="2400" dirty="0" err="1"/>
              <a:t>su</a:t>
            </a:r>
            <a:r>
              <a:rPr lang="en-US" sz="2400" dirty="0"/>
              <a:t> </a:t>
            </a:r>
            <a:r>
              <a:rPr lang="en-US" sz="2400" dirty="0" err="1"/>
              <a:t>napisali</a:t>
            </a:r>
            <a:r>
              <a:rPr lang="en-US" sz="2400" dirty="0"/>
              <a:t> </a:t>
            </a:r>
            <a:r>
              <a:rPr lang="en-US" sz="2400" dirty="0" err="1"/>
              <a:t>autoritativni</a:t>
            </a:r>
            <a:r>
              <a:rPr lang="en-US" sz="2400" dirty="0"/>
              <a:t> </a:t>
            </a:r>
            <a:r>
              <a:rPr lang="en-US" sz="2400" dirty="0" err="1"/>
              <a:t>autori</a:t>
            </a:r>
            <a:r>
              <a:rPr lang="en-US" sz="2400" dirty="0"/>
              <a:t> </a:t>
            </a:r>
            <a:r>
              <a:rPr lang="en-US" sz="2400" dirty="0" err="1"/>
              <a:t>ili</a:t>
            </a:r>
            <a:r>
              <a:rPr lang="en-US" sz="2400" dirty="0"/>
              <a:t> </a:t>
            </a:r>
            <a:r>
              <a:rPr lang="en-US" sz="2400" dirty="0" err="1"/>
              <a:t>renomirani</a:t>
            </a:r>
            <a:r>
              <a:rPr lang="en-US" sz="2400" dirty="0"/>
              <a:t> </a:t>
            </a:r>
            <a:r>
              <a:rPr lang="en-US" sz="2400" dirty="0" err="1"/>
              <a:t>izdavači</a:t>
            </a:r>
            <a:r>
              <a:rPr lang="en-US" sz="2400" dirty="0"/>
              <a:t>, </a:t>
            </a:r>
            <a:r>
              <a:rPr lang="en-US" sz="2400" dirty="0" err="1"/>
              <a:t>kao</a:t>
            </a:r>
            <a:r>
              <a:rPr lang="en-US" sz="2400" dirty="0"/>
              <a:t> </a:t>
            </a:r>
            <a:r>
              <a:rPr lang="en-US" sz="2400" dirty="0" err="1"/>
              <a:t>što</a:t>
            </a:r>
            <a:r>
              <a:rPr lang="en-US" sz="2400" dirty="0"/>
              <a:t> </a:t>
            </a:r>
            <a:r>
              <a:rPr lang="en-US" sz="2400" dirty="0" err="1"/>
              <a:t>su</a:t>
            </a:r>
            <a:r>
              <a:rPr lang="en-US" sz="2400" dirty="0"/>
              <a:t> </a:t>
            </a:r>
            <a:r>
              <a:rPr lang="en-US" sz="2400" dirty="0" err="1"/>
              <a:t>priznati</a:t>
            </a:r>
            <a:r>
              <a:rPr lang="en-US" sz="2400" dirty="0"/>
              <a:t> </a:t>
            </a:r>
            <a:r>
              <a:rPr lang="en-US" sz="2400" dirty="0" err="1"/>
              <a:t>stručnjaci</a:t>
            </a:r>
            <a:r>
              <a:rPr lang="en-US" sz="2400" dirty="0"/>
              <a:t> </a:t>
            </a:r>
            <a:r>
              <a:rPr lang="en-US" sz="2400" dirty="0" err="1"/>
              <a:t>na</a:t>
            </a:r>
            <a:r>
              <a:rPr lang="en-US" sz="2400" dirty="0"/>
              <a:t> tom </a:t>
            </a:r>
            <a:r>
              <a:rPr lang="en-US" sz="2400" dirty="0" err="1"/>
              <a:t>području</a:t>
            </a:r>
            <a:r>
              <a:rPr lang="en-US" sz="2400" dirty="0"/>
              <a:t> </a:t>
            </a:r>
            <a:r>
              <a:rPr lang="en-US" sz="2400" dirty="0" err="1"/>
              <a:t>ili</a:t>
            </a:r>
            <a:r>
              <a:rPr lang="en-US" sz="2400" dirty="0"/>
              <a:t> dobro </a:t>
            </a:r>
            <a:r>
              <a:rPr lang="en-US" sz="2400" dirty="0" err="1"/>
              <a:t>etablirani</a:t>
            </a:r>
            <a:r>
              <a:rPr lang="en-US" sz="2400" dirty="0"/>
              <a:t> </a:t>
            </a:r>
            <a:r>
              <a:rPr lang="en-US" sz="2400" dirty="0" err="1"/>
              <a:t>mediji</a:t>
            </a:r>
            <a:r>
              <a:rPr lang="en-US" sz="2400" dirty="0"/>
              <a:t> </a:t>
            </a:r>
            <a:r>
              <a:rPr lang="en-US" sz="2400" dirty="0" err="1"/>
              <a:t>poput</a:t>
            </a:r>
            <a:r>
              <a:rPr lang="en-US" sz="2400" dirty="0"/>
              <a:t> NY </a:t>
            </a:r>
            <a:r>
              <a:rPr lang="en-US" sz="2400" dirty="0" err="1"/>
              <a:t>Timesa</a:t>
            </a:r>
            <a:r>
              <a:rPr lang="en-US" sz="2400" dirty="0"/>
              <a:t> </a:t>
            </a:r>
            <a:r>
              <a:rPr lang="en-US" sz="2400" dirty="0" err="1"/>
              <a:t>ili</a:t>
            </a:r>
            <a:r>
              <a:rPr lang="en-US" sz="2400" dirty="0"/>
              <a:t> Wall Street </a:t>
            </a:r>
            <a:r>
              <a:rPr lang="en-US" sz="2400" dirty="0" err="1"/>
              <a:t>Journala</a:t>
            </a:r>
            <a:r>
              <a:rPr lang="en-US" sz="2400" dirty="0"/>
              <a:t>.</a:t>
            </a:r>
          </a:p>
          <a:p>
            <a:pPr marL="457200" indent="-457200">
              <a:buFont typeface="+mj-lt"/>
              <a:buAutoNum type="arabicPeriod"/>
            </a:pPr>
            <a:endParaRPr lang="en-US" sz="2400" dirty="0"/>
          </a:p>
          <a:p>
            <a:pPr marL="457200" indent="-457200">
              <a:buFont typeface="+mj-lt"/>
              <a:buAutoNum type="arabicPeriod"/>
            </a:pPr>
            <a:r>
              <a:rPr lang="en-US" sz="2400" dirty="0" err="1"/>
              <a:t>Provjerite</a:t>
            </a:r>
            <a:r>
              <a:rPr lang="en-US" sz="2400" dirty="0"/>
              <a:t> </a:t>
            </a:r>
            <a:r>
              <a:rPr lang="en-US" sz="2400" dirty="0" err="1"/>
              <a:t>ispravne</a:t>
            </a:r>
            <a:r>
              <a:rPr lang="en-US" sz="2400" dirty="0"/>
              <a:t> citate </a:t>
            </a:r>
            <a:r>
              <a:rPr lang="en-US" sz="2400" dirty="0" err="1"/>
              <a:t>ili</a:t>
            </a:r>
            <a:r>
              <a:rPr lang="en-US" sz="2400" dirty="0"/>
              <a:t> reference </a:t>
            </a:r>
            <a:r>
              <a:rPr lang="en-US" sz="2400" dirty="0" err="1"/>
              <a:t>na</a:t>
            </a:r>
            <a:r>
              <a:rPr lang="en-US" sz="2400" dirty="0"/>
              <a:t> </a:t>
            </a:r>
            <a:r>
              <a:rPr lang="en-US" sz="2400" dirty="0" err="1"/>
              <a:t>pouzdane</a:t>
            </a:r>
            <a:r>
              <a:rPr lang="en-US" sz="2400" dirty="0"/>
              <a:t> </a:t>
            </a:r>
            <a:r>
              <a:rPr lang="en-US" sz="2400" dirty="0" err="1"/>
              <a:t>izvore</a:t>
            </a:r>
            <a:r>
              <a:rPr lang="en-US" sz="2400" dirty="0"/>
              <a:t> </a:t>
            </a:r>
            <a:r>
              <a:rPr lang="en-US" sz="2400" dirty="0" err="1"/>
              <a:t>korištene</a:t>
            </a:r>
            <a:r>
              <a:rPr lang="en-US" sz="2400" dirty="0"/>
              <a:t> u </a:t>
            </a:r>
            <a:r>
              <a:rPr lang="en-US" sz="2400" dirty="0" err="1"/>
              <a:t>sadržaju</a:t>
            </a:r>
            <a:r>
              <a:rPr lang="en-US" sz="2400" dirty="0"/>
              <a:t>, </a:t>
            </a:r>
            <a:r>
              <a:rPr lang="en-US" sz="2400" dirty="0" err="1"/>
              <a:t>osiguravajući</a:t>
            </a:r>
            <a:r>
              <a:rPr lang="en-US" sz="2400" dirty="0"/>
              <a:t> </a:t>
            </a:r>
            <a:r>
              <a:rPr lang="en-US" sz="2400" dirty="0" err="1"/>
              <a:t>transparentnost</a:t>
            </a:r>
            <a:r>
              <a:rPr lang="en-US" sz="2400" dirty="0"/>
              <a:t> </a:t>
            </a:r>
            <a:r>
              <a:rPr lang="en-US" sz="2400" dirty="0" err="1"/>
              <a:t>i</a:t>
            </a:r>
            <a:r>
              <a:rPr lang="en-US" sz="2400" dirty="0"/>
              <a:t> </a:t>
            </a:r>
            <a:r>
              <a:rPr lang="en-US" sz="2400" dirty="0" err="1"/>
              <a:t>mogućnost</a:t>
            </a:r>
            <a:r>
              <a:rPr lang="en-US" sz="2400" dirty="0"/>
              <a:t> </a:t>
            </a:r>
            <a:r>
              <a:rPr lang="en-US" sz="2400" dirty="0" err="1"/>
              <a:t>provjere</a:t>
            </a:r>
            <a:r>
              <a:rPr lang="en-US" sz="2400" dirty="0"/>
              <a:t> </a:t>
            </a:r>
            <a:r>
              <a:rPr lang="en-US" sz="2400" dirty="0" err="1"/>
              <a:t>danih</a:t>
            </a:r>
            <a:r>
              <a:rPr lang="en-US" sz="2400" dirty="0"/>
              <a:t> </a:t>
            </a:r>
            <a:r>
              <a:rPr lang="en-US" sz="2400" dirty="0" err="1"/>
              <a:t>informacija</a:t>
            </a:r>
            <a:r>
              <a:rPr lang="en-US" sz="2400" dirty="0"/>
              <a:t>.</a:t>
            </a:r>
          </a:p>
          <a:p>
            <a:pPr marL="457200" indent="-457200">
              <a:buFont typeface="+mj-lt"/>
              <a:buAutoNum type="arabicPeriod"/>
            </a:pPr>
            <a:endParaRPr lang="en-US" sz="2400" dirty="0"/>
          </a:p>
          <a:p>
            <a:pPr marL="457200" indent="-457200">
              <a:buFont typeface="+mj-lt"/>
              <a:buAutoNum type="arabicPeriod"/>
            </a:pPr>
            <a:r>
              <a:rPr lang="en-US" sz="2400" dirty="0" err="1"/>
              <a:t>Tražite</a:t>
            </a:r>
            <a:r>
              <a:rPr lang="en-US" sz="2400" dirty="0"/>
              <a:t> </a:t>
            </a:r>
            <a:r>
              <a:rPr lang="en-US" sz="2400" dirty="0" err="1"/>
              <a:t>ažurne</a:t>
            </a:r>
            <a:r>
              <a:rPr lang="en-US" sz="2400" dirty="0"/>
              <a:t> </a:t>
            </a:r>
            <a:r>
              <a:rPr lang="en-US" sz="2400" dirty="0" err="1"/>
              <a:t>informacije</a:t>
            </a:r>
            <a:r>
              <a:rPr lang="en-US" sz="2400" dirty="0"/>
              <a:t> o </a:t>
            </a:r>
            <a:r>
              <a:rPr lang="en-US" sz="2400" dirty="0" err="1"/>
              <a:t>svojoj</a:t>
            </a:r>
            <a:r>
              <a:rPr lang="en-US" sz="2400" dirty="0"/>
              <a:t> </a:t>
            </a:r>
            <a:r>
              <a:rPr lang="en-US" sz="2400" dirty="0" err="1"/>
              <a:t>temi</a:t>
            </a:r>
            <a:r>
              <a:rPr lang="en-US" sz="2400" dirty="0"/>
              <a:t>, </a:t>
            </a:r>
            <a:r>
              <a:rPr lang="en-US" sz="2400" dirty="0" err="1"/>
              <a:t>jer</a:t>
            </a:r>
            <a:r>
              <a:rPr lang="en-US" sz="2400" dirty="0"/>
              <a:t> </a:t>
            </a:r>
            <a:r>
              <a:rPr lang="en-US" sz="2400" dirty="0" err="1"/>
              <a:t>odražavaju</a:t>
            </a:r>
            <a:r>
              <a:rPr lang="en-US" sz="2400" dirty="0"/>
              <a:t> </a:t>
            </a:r>
            <a:r>
              <a:rPr lang="en-US" sz="2400" dirty="0" err="1"/>
              <a:t>najnovije</a:t>
            </a:r>
            <a:r>
              <a:rPr lang="en-US" sz="2400" dirty="0"/>
              <a:t> </a:t>
            </a:r>
            <a:r>
              <a:rPr lang="en-US" sz="2400" dirty="0" err="1"/>
              <a:t>razumijevanje</a:t>
            </a:r>
            <a:r>
              <a:rPr lang="en-US" sz="2400" dirty="0"/>
              <a:t> </a:t>
            </a:r>
            <a:r>
              <a:rPr lang="en-US" sz="2400" dirty="0" err="1"/>
              <a:t>i</a:t>
            </a:r>
            <a:r>
              <a:rPr lang="en-US" sz="2400" dirty="0"/>
              <a:t> </a:t>
            </a:r>
            <a:r>
              <a:rPr lang="en-US" sz="2400" dirty="0" err="1"/>
              <a:t>znanje</a:t>
            </a:r>
            <a:r>
              <a:rPr lang="en-US" sz="2400" dirty="0"/>
              <a:t> o </a:t>
            </a:r>
            <a:r>
              <a:rPr lang="en-US" sz="2400" dirty="0" err="1"/>
              <a:t>temi</a:t>
            </a:r>
            <a:r>
              <a:rPr lang="en-US" sz="2400" dirty="0"/>
              <a:t>.</a:t>
            </a:r>
          </a:p>
          <a:p>
            <a:pPr marL="457200" indent="-457200">
              <a:buFont typeface="+mj-lt"/>
              <a:buAutoNum type="arabicPeriod"/>
            </a:pPr>
            <a:endParaRPr lang="en-US" sz="2400" dirty="0"/>
          </a:p>
          <a:p>
            <a:pPr marL="457200" indent="-457200">
              <a:buFont typeface="+mj-lt"/>
              <a:buAutoNum type="arabicPeriod"/>
            </a:pPr>
            <a:r>
              <a:rPr lang="en-US" sz="2400" dirty="0" err="1"/>
              <a:t>Pobrinite</a:t>
            </a:r>
            <a:r>
              <a:rPr lang="en-US" sz="2400" dirty="0"/>
              <a:t> se da </a:t>
            </a:r>
            <a:r>
              <a:rPr lang="en-US" sz="2400" dirty="0" err="1"/>
              <a:t>sadržaj</a:t>
            </a:r>
            <a:r>
              <a:rPr lang="en-US" sz="2400" dirty="0"/>
              <a:t> </a:t>
            </a:r>
            <a:r>
              <a:rPr lang="en-US" sz="2400" dirty="0" err="1"/>
              <a:t>predstavlja</a:t>
            </a:r>
            <a:r>
              <a:rPr lang="en-US" sz="2400" dirty="0"/>
              <a:t> </a:t>
            </a:r>
            <a:r>
              <a:rPr lang="en-US" sz="2400" dirty="0" err="1"/>
              <a:t>nepristranu</a:t>
            </a:r>
            <a:r>
              <a:rPr lang="en-US" sz="2400" dirty="0"/>
              <a:t> </a:t>
            </a:r>
            <a:r>
              <a:rPr lang="en-US" sz="2400" dirty="0" err="1"/>
              <a:t>analizu</a:t>
            </a:r>
            <a:r>
              <a:rPr lang="en-US" sz="2400" dirty="0"/>
              <a:t> </a:t>
            </a:r>
            <a:r>
              <a:rPr lang="en-US" sz="2400" dirty="0" err="1"/>
              <a:t>teme</a:t>
            </a:r>
            <a:r>
              <a:rPr lang="en-US" sz="2400" dirty="0"/>
              <a:t>, </a:t>
            </a:r>
            <a:r>
              <a:rPr lang="en-US" sz="2400" dirty="0" err="1"/>
              <a:t>pri</a:t>
            </a:r>
            <a:r>
              <a:rPr lang="en-US" sz="2400" dirty="0"/>
              <a:t> </a:t>
            </a:r>
            <a:r>
              <a:rPr lang="en-US" sz="2400" dirty="0" err="1"/>
              <a:t>čemu</a:t>
            </a:r>
            <a:r>
              <a:rPr lang="en-US" sz="2400" dirty="0"/>
              <a:t> </a:t>
            </a:r>
            <a:r>
              <a:rPr lang="en-US" sz="2400" dirty="0" err="1"/>
              <a:t>autor</a:t>
            </a:r>
            <a:r>
              <a:rPr lang="en-US" sz="2400" dirty="0"/>
              <a:t> </a:t>
            </a:r>
            <a:r>
              <a:rPr lang="en-US" sz="2400" dirty="0" err="1"/>
              <a:t>istražuje</a:t>
            </a:r>
            <a:r>
              <a:rPr lang="en-US" sz="2400" dirty="0"/>
              <a:t> </a:t>
            </a:r>
            <a:r>
              <a:rPr lang="en-US" sz="2400" dirty="0" err="1"/>
              <a:t>više</a:t>
            </a:r>
            <a:r>
              <a:rPr lang="en-US" sz="2400" dirty="0"/>
              <a:t> </a:t>
            </a:r>
            <a:r>
              <a:rPr lang="en-US" sz="2400" dirty="0" err="1"/>
              <a:t>perspektiva</a:t>
            </a:r>
            <a:r>
              <a:rPr lang="en-US" sz="2400" dirty="0"/>
              <a:t> </a:t>
            </a:r>
            <a:r>
              <a:rPr lang="en-US" sz="2400" dirty="0" err="1"/>
              <a:t>i</a:t>
            </a:r>
            <a:r>
              <a:rPr lang="en-US" sz="2400" dirty="0"/>
              <a:t> </a:t>
            </a:r>
            <a:r>
              <a:rPr lang="en-US" sz="2400" dirty="0" err="1"/>
              <a:t>razmatra</a:t>
            </a:r>
            <a:r>
              <a:rPr lang="en-US" sz="2400" dirty="0"/>
              <a:t> </a:t>
            </a:r>
            <a:r>
              <a:rPr lang="en-US" sz="2400" dirty="0" err="1"/>
              <a:t>različita</a:t>
            </a:r>
            <a:r>
              <a:rPr lang="en-US" sz="2400" dirty="0"/>
              <a:t> </a:t>
            </a:r>
            <a:r>
              <a:rPr lang="en-US" sz="2400" dirty="0" err="1"/>
              <a:t>stajališta</a:t>
            </a:r>
            <a:r>
              <a:rPr lang="en-US" sz="2400" dirty="0"/>
              <a:t> </a:t>
            </a:r>
            <a:r>
              <a:rPr lang="en-US" sz="2400" dirty="0" err="1"/>
              <a:t>umjesto</a:t>
            </a:r>
            <a:r>
              <a:rPr lang="en-US" sz="2400" dirty="0"/>
              <a:t> da </a:t>
            </a:r>
            <a:r>
              <a:rPr lang="en-US" sz="2400" dirty="0" err="1"/>
              <a:t>daje</a:t>
            </a:r>
            <a:r>
              <a:rPr lang="en-US" sz="2400" dirty="0"/>
              <a:t> </a:t>
            </a:r>
            <a:r>
              <a:rPr lang="en-US" sz="2400" dirty="0" err="1"/>
              <a:t>prednost</a:t>
            </a:r>
            <a:r>
              <a:rPr lang="en-US" sz="2400" dirty="0"/>
              <a:t> </a:t>
            </a:r>
            <a:r>
              <a:rPr lang="en-US" sz="2400" dirty="0" err="1"/>
              <a:t>određenom</a:t>
            </a:r>
            <a:r>
              <a:rPr lang="en-US" sz="2400" dirty="0"/>
              <a:t> </a:t>
            </a:r>
            <a:r>
              <a:rPr lang="en-US" sz="2400" dirty="0" err="1"/>
              <a:t>stavu</a:t>
            </a:r>
            <a:r>
              <a:rPr lang="en-US" sz="2400" dirty="0"/>
              <a:t>.</a:t>
            </a:r>
          </a:p>
        </p:txBody>
      </p:sp>
      <p:sp>
        <p:nvSpPr>
          <p:cNvPr id="5" name="Rectangle 4"/>
          <p:cNvSpPr/>
          <p:nvPr/>
        </p:nvSpPr>
        <p:spPr>
          <a:xfrm>
            <a:off x="11610237" y="7916838"/>
            <a:ext cx="4522392" cy="307777"/>
          </a:xfrm>
          <a:prstGeom prst="rect">
            <a:avLst/>
          </a:prstGeom>
        </p:spPr>
        <p:txBody>
          <a:bodyPr wrap="none">
            <a:spAutoFit/>
          </a:bodyPr>
          <a:lstStyle/>
          <a:p>
            <a:r>
              <a:rPr lang="hr-HR" dirty="0" err="1"/>
              <a:t>Source</a:t>
            </a:r>
            <a:r>
              <a:rPr lang="hr-HR" dirty="0"/>
              <a:t>: </a:t>
            </a:r>
            <a:r>
              <a:rPr lang="en-US" dirty="0"/>
              <a:t>https://hbl.gcc.libguides.com/research/credible</a:t>
            </a:r>
          </a:p>
        </p:txBody>
      </p:sp>
    </p:spTree>
    <p:extLst>
      <p:ext uri="{BB962C8B-B14F-4D97-AF65-F5344CB8AC3E}">
        <p14:creationId xmlns:p14="http://schemas.microsoft.com/office/powerpoint/2010/main" val="342263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2044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2.2. Crvene zastave dezinformacija</a:t>
            </a:r>
            <a:endParaRPr dirty="0">
              <a:solidFill>
                <a:schemeClr val="tx1"/>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3596383784"/>
              </p:ext>
            </p:extLst>
          </p:nvPr>
        </p:nvGraphicFramePr>
        <p:xfrm>
          <a:off x="2873829" y="3674972"/>
          <a:ext cx="13023668" cy="4480560"/>
        </p:xfrm>
        <a:graphic>
          <a:graphicData uri="http://schemas.openxmlformats.org/drawingml/2006/table">
            <a:tbl>
              <a:tblPr/>
              <a:tblGrid>
                <a:gridCol w="4663440">
                  <a:extLst>
                    <a:ext uri="{9D8B030D-6E8A-4147-A177-3AD203B41FA5}">
                      <a16:colId xmlns:a16="http://schemas.microsoft.com/office/drawing/2014/main" val="3805352674"/>
                    </a:ext>
                  </a:extLst>
                </a:gridCol>
                <a:gridCol w="8360228">
                  <a:extLst>
                    <a:ext uri="{9D8B030D-6E8A-4147-A177-3AD203B41FA5}">
                      <a16:colId xmlns:a16="http://schemas.microsoft.com/office/drawing/2014/main" val="198573016"/>
                    </a:ext>
                  </a:extLst>
                </a:gridCol>
              </a:tblGrid>
              <a:tr h="0">
                <a:tc>
                  <a:txBody>
                    <a:bodyPr/>
                    <a:lstStyle/>
                    <a:p>
                      <a:pPr fontAlgn="b"/>
                      <a:r>
                        <a:rPr lang="en-US" sz="2400" b="1" dirty="0" err="1">
                          <a:effectLst/>
                        </a:rPr>
                        <a:t>Crvene</a:t>
                      </a:r>
                      <a:r>
                        <a:rPr lang="en-US" sz="2400" b="1" dirty="0">
                          <a:effectLst/>
                        </a:rPr>
                        <a:t> </a:t>
                      </a:r>
                      <a:r>
                        <a:rPr lang="en-US" sz="2400" b="1" dirty="0" err="1">
                          <a:effectLst/>
                        </a:rPr>
                        <a:t>zastave</a:t>
                      </a:r>
                      <a:r>
                        <a:rPr lang="en-US" sz="2400" b="1" dirty="0">
                          <a:effectLst/>
                        </a:rPr>
                        <a:t> </a:t>
                      </a:r>
                      <a:r>
                        <a:rPr lang="en-US" sz="2400" b="1" dirty="0" err="1">
                          <a:effectLst/>
                        </a:rPr>
                        <a:t>dezinformacija</a:t>
                      </a:r>
                      <a:endParaRPr lang="en-US" sz="24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
                      <a:r>
                        <a:rPr lang="en-US" sz="2400" b="1" dirty="0" err="1">
                          <a:effectLst/>
                        </a:rPr>
                        <a:t>Opis</a:t>
                      </a:r>
                      <a:endParaRPr lang="en-US" sz="2400" b="1" dirty="0">
                        <a:effectLst/>
                      </a:endParaRP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1370969176"/>
                  </a:ext>
                </a:extLst>
              </a:tr>
              <a:tr h="0">
                <a:tc>
                  <a:txBody>
                    <a:bodyPr/>
                    <a:lstStyle/>
                    <a:p>
                      <a:pPr fontAlgn="base"/>
                      <a:r>
                        <a:rPr lang="en-US" sz="2400" dirty="0" err="1">
                          <a:effectLst/>
                        </a:rPr>
                        <a:t>Nedostatak</a:t>
                      </a:r>
                      <a:r>
                        <a:rPr lang="en-US" sz="2400" dirty="0">
                          <a:effectLst/>
                        </a:rPr>
                        <a:t> </a:t>
                      </a:r>
                      <a:r>
                        <a:rPr lang="en-US" sz="2400" dirty="0" err="1">
                          <a:effectLst/>
                        </a:rPr>
                        <a:t>vjerodostojnih</a:t>
                      </a:r>
                      <a:r>
                        <a:rPr lang="en-US" sz="2400" dirty="0">
                          <a:effectLst/>
                        </a:rPr>
                        <a:t> </a:t>
                      </a:r>
                      <a:r>
                        <a:rPr lang="en-US" sz="2400" dirty="0" err="1">
                          <a:effectLst/>
                        </a:rPr>
                        <a:t>izvora</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Tvrdnje</a:t>
                      </a:r>
                      <a:r>
                        <a:rPr lang="en-US" sz="2400" dirty="0">
                          <a:effectLst/>
                        </a:rPr>
                        <a:t> bez </a:t>
                      </a:r>
                      <a:r>
                        <a:rPr lang="en-US" sz="2400" dirty="0" err="1">
                          <a:effectLst/>
                        </a:rPr>
                        <a:t>vjerodostojnih</a:t>
                      </a:r>
                      <a:r>
                        <a:rPr lang="en-US" sz="2400" dirty="0">
                          <a:effectLst/>
                        </a:rPr>
                        <a:t> </a:t>
                      </a:r>
                      <a:r>
                        <a:rPr lang="en-US" sz="2400" dirty="0" err="1">
                          <a:effectLst/>
                        </a:rPr>
                        <a:t>izvora</a:t>
                      </a:r>
                      <a:r>
                        <a:rPr lang="en-US" sz="2400" dirty="0">
                          <a:effectLst/>
                        </a:rPr>
                        <a:t> </a:t>
                      </a:r>
                      <a:r>
                        <a:rPr lang="en-US" sz="2400" dirty="0" err="1">
                          <a:effectLst/>
                        </a:rPr>
                        <a:t>trebale</a:t>
                      </a:r>
                      <a:r>
                        <a:rPr lang="en-US" sz="2400" dirty="0">
                          <a:effectLst/>
                        </a:rPr>
                        <a:t> bi </a:t>
                      </a:r>
                      <a:r>
                        <a:rPr lang="en-US" sz="2400" dirty="0" err="1">
                          <a:effectLst/>
                        </a:rPr>
                        <a:t>izazvati</a:t>
                      </a:r>
                      <a:r>
                        <a:rPr lang="en-US" sz="2400" dirty="0">
                          <a:effectLst/>
                        </a:rPr>
                        <a:t> </a:t>
                      </a:r>
                      <a:r>
                        <a:rPr lang="en-US" sz="2400" dirty="0" err="1">
                          <a:effectLst/>
                        </a:rPr>
                        <a:t>sumnju</a:t>
                      </a:r>
                      <a:r>
                        <a:rPr lang="en-US" sz="2400" dirty="0">
                          <a:effectLst/>
                        </a:rPr>
                        <a:t> </a:t>
                      </a:r>
                      <a:r>
                        <a:rPr lang="en-US" sz="2400" dirty="0" err="1">
                          <a:effectLst/>
                        </a:rPr>
                        <a:t>i</a:t>
                      </a:r>
                      <a:r>
                        <a:rPr lang="en-US" sz="2400" dirty="0">
                          <a:effectLst/>
                        </a:rPr>
                        <a:t> </a:t>
                      </a:r>
                      <a:r>
                        <a:rPr lang="en-US" sz="2400" dirty="0" err="1">
                          <a:effectLst/>
                        </a:rPr>
                        <a:t>ukazivati</a:t>
                      </a:r>
                      <a:r>
                        <a:rPr lang="en-US" sz="2400" dirty="0">
                          <a:effectLst/>
                        </a:rPr>
                        <a:t> ​​</a:t>
                      </a:r>
                      <a:r>
                        <a:rPr lang="en-US" sz="2400" dirty="0" err="1">
                          <a:effectLst/>
                        </a:rPr>
                        <a:t>na</a:t>
                      </a:r>
                      <a:r>
                        <a:rPr lang="en-US" sz="2400" dirty="0">
                          <a:effectLst/>
                        </a:rPr>
                        <a:t> </a:t>
                      </a:r>
                      <a:r>
                        <a:rPr lang="en-US" sz="2400" dirty="0" err="1">
                          <a:effectLst/>
                        </a:rPr>
                        <a:t>potencijalne</a:t>
                      </a:r>
                      <a:r>
                        <a:rPr lang="en-US" sz="2400" dirty="0">
                          <a:effectLst/>
                        </a:rPr>
                        <a:t> </a:t>
                      </a:r>
                      <a:r>
                        <a:rPr lang="en-US" sz="2400" dirty="0" err="1">
                          <a:effectLst/>
                        </a:rPr>
                        <a:t>dezinformacije</a:t>
                      </a:r>
                      <a:r>
                        <a:rPr lang="en-US" sz="24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62005031"/>
                  </a:ext>
                </a:extLst>
              </a:tr>
              <a:tr h="0">
                <a:tc>
                  <a:txBody>
                    <a:bodyPr/>
                    <a:lstStyle/>
                    <a:p>
                      <a:pPr fontAlgn="base"/>
                      <a:r>
                        <a:rPr lang="en-US" sz="2400" dirty="0" err="1">
                          <a:effectLst/>
                        </a:rPr>
                        <a:t>Emotivni</a:t>
                      </a:r>
                      <a:r>
                        <a:rPr lang="en-US" sz="2400" dirty="0">
                          <a:effectLst/>
                        </a:rPr>
                        <a:t> </a:t>
                      </a:r>
                      <a:r>
                        <a:rPr lang="en-US" sz="2400" dirty="0" err="1">
                          <a:effectLst/>
                        </a:rPr>
                        <a:t>sadržaj</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hr-HR" sz="2400" dirty="0">
                          <a:effectLst/>
                        </a:rPr>
                        <a:t>Dezinformacije često izazivaju snažne emocije kako bi se manipuliralo čitateljima. Budite oprezni kada naiđete na postove nabijene emocijama.</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224317879"/>
                  </a:ext>
                </a:extLst>
              </a:tr>
              <a:tr h="0">
                <a:tc>
                  <a:txBody>
                    <a:bodyPr/>
                    <a:lstStyle/>
                    <a:p>
                      <a:pPr fontAlgn="base"/>
                      <a:r>
                        <a:rPr lang="en-US" sz="2400" dirty="0">
                          <a:effectLst/>
                        </a:rPr>
                        <a:t>Cross-</a:t>
                      </a:r>
                      <a:r>
                        <a:rPr lang="en-US" sz="2400" dirty="0" err="1">
                          <a:effectLst/>
                        </a:rPr>
                        <a:t>objavljeni</a:t>
                      </a:r>
                      <a:r>
                        <a:rPr lang="en-US" sz="2400" dirty="0">
                          <a:effectLst/>
                        </a:rPr>
                        <a:t> </a:t>
                      </a:r>
                      <a:r>
                        <a:rPr lang="en-US" sz="2400" dirty="0" err="1">
                          <a:effectLst/>
                        </a:rPr>
                        <a:t>sadržaj</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Dezinformatori</a:t>
                      </a:r>
                      <a:r>
                        <a:rPr lang="en-US" sz="2400" dirty="0">
                          <a:effectLst/>
                        </a:rPr>
                        <a:t> </a:t>
                      </a:r>
                      <a:r>
                        <a:rPr lang="en-US" sz="2400" dirty="0" err="1">
                          <a:effectLst/>
                        </a:rPr>
                        <a:t>šire</a:t>
                      </a:r>
                      <a:r>
                        <a:rPr lang="en-US" sz="2400" dirty="0">
                          <a:effectLst/>
                        </a:rPr>
                        <a:t> </a:t>
                      </a:r>
                      <a:r>
                        <a:rPr lang="en-US" sz="2400" dirty="0" err="1">
                          <a:effectLst/>
                        </a:rPr>
                        <a:t>lažne</a:t>
                      </a:r>
                      <a:r>
                        <a:rPr lang="en-US" sz="2400" dirty="0">
                          <a:effectLst/>
                        </a:rPr>
                        <a:t> </a:t>
                      </a:r>
                      <a:r>
                        <a:rPr lang="en-US" sz="2400" dirty="0" err="1">
                          <a:effectLst/>
                        </a:rPr>
                        <a:t>informacije</a:t>
                      </a:r>
                      <a:r>
                        <a:rPr lang="en-US" sz="2400" dirty="0">
                          <a:effectLst/>
                        </a:rPr>
                        <a:t> </a:t>
                      </a:r>
                      <a:r>
                        <a:rPr lang="en-US" sz="2400" dirty="0" err="1">
                          <a:effectLst/>
                        </a:rPr>
                        <a:t>dijeleći</a:t>
                      </a:r>
                      <a:r>
                        <a:rPr lang="en-US" sz="2400" dirty="0">
                          <a:effectLst/>
                        </a:rPr>
                        <a:t> </a:t>
                      </a:r>
                      <a:r>
                        <a:rPr lang="en-US" sz="2400" dirty="0" err="1">
                          <a:effectLst/>
                        </a:rPr>
                        <a:t>ih</a:t>
                      </a:r>
                      <a:r>
                        <a:rPr lang="en-US" sz="2400" dirty="0">
                          <a:effectLst/>
                        </a:rPr>
                        <a:t> </a:t>
                      </a:r>
                      <a:r>
                        <a:rPr lang="en-US" sz="2400" dirty="0" err="1">
                          <a:effectLst/>
                        </a:rPr>
                        <a:t>na</a:t>
                      </a:r>
                      <a:r>
                        <a:rPr lang="en-US" sz="2400" dirty="0">
                          <a:effectLst/>
                        </a:rPr>
                        <a:t> </a:t>
                      </a:r>
                      <a:r>
                        <a:rPr lang="en-US" sz="2400" dirty="0" err="1">
                          <a:effectLst/>
                        </a:rPr>
                        <a:t>više</a:t>
                      </a:r>
                      <a:r>
                        <a:rPr lang="en-US" sz="2400" dirty="0">
                          <a:effectLst/>
                        </a:rPr>
                        <a:t> </a:t>
                      </a:r>
                      <a:r>
                        <a:rPr lang="en-US" sz="2400" dirty="0" err="1">
                          <a:effectLst/>
                        </a:rPr>
                        <a:t>društvenih</a:t>
                      </a:r>
                      <a:r>
                        <a:rPr lang="en-US" sz="2400" dirty="0">
                          <a:effectLst/>
                        </a:rPr>
                        <a:t> </a:t>
                      </a:r>
                      <a:r>
                        <a:rPr lang="en-US" sz="2400" dirty="0" err="1">
                          <a:effectLst/>
                        </a:rPr>
                        <a:t>platformi</a:t>
                      </a:r>
                      <a:r>
                        <a:rPr lang="en-US" sz="2400" dirty="0">
                          <a:effectLst/>
                        </a:rPr>
                        <a:t>. </a:t>
                      </a:r>
                      <a:r>
                        <a:rPr lang="en-US" sz="2400" dirty="0" err="1">
                          <a:effectLst/>
                        </a:rPr>
                        <a:t>Pripazite</a:t>
                      </a:r>
                      <a:r>
                        <a:rPr lang="en-US" sz="2400" dirty="0">
                          <a:effectLst/>
                        </a:rPr>
                        <a:t> </a:t>
                      </a:r>
                      <a:r>
                        <a:rPr lang="en-US" sz="2400" dirty="0" err="1">
                          <a:effectLst/>
                        </a:rPr>
                        <a:t>na</a:t>
                      </a:r>
                      <a:r>
                        <a:rPr lang="en-US" sz="2400" dirty="0">
                          <a:effectLst/>
                        </a:rPr>
                        <a:t> </a:t>
                      </a:r>
                      <a:r>
                        <a:rPr lang="en-US" sz="2400" dirty="0" err="1">
                          <a:effectLst/>
                        </a:rPr>
                        <a:t>sadržaj</a:t>
                      </a:r>
                      <a:r>
                        <a:rPr lang="en-US" sz="2400" dirty="0">
                          <a:effectLst/>
                        </a:rPr>
                        <a:t> koji se </a:t>
                      </a:r>
                      <a:r>
                        <a:rPr lang="en-US" sz="2400" dirty="0" err="1">
                          <a:effectLst/>
                        </a:rPr>
                        <a:t>dijeli</a:t>
                      </a:r>
                      <a:r>
                        <a:rPr lang="en-US" sz="2400" dirty="0">
                          <a:effectLst/>
                        </a:rPr>
                        <a:t> </a:t>
                      </a:r>
                      <a:r>
                        <a:rPr lang="en-US" sz="2400" dirty="0" err="1">
                          <a:effectLst/>
                        </a:rPr>
                        <a:t>na</a:t>
                      </a:r>
                      <a:r>
                        <a:rPr lang="en-US" sz="2400" dirty="0">
                          <a:effectLst/>
                        </a:rPr>
                        <a:t> </a:t>
                      </a:r>
                      <a:r>
                        <a:rPr lang="en-US" sz="2400" dirty="0" err="1">
                          <a:effectLst/>
                        </a:rPr>
                        <a:t>više</a:t>
                      </a:r>
                      <a:r>
                        <a:rPr lang="en-US" sz="2400" dirty="0">
                          <a:effectLst/>
                        </a:rPr>
                        <a:t> </a:t>
                      </a:r>
                      <a:r>
                        <a:rPr lang="en-US" sz="2400" dirty="0" err="1">
                          <a:effectLst/>
                        </a:rPr>
                        <a:t>platformi</a:t>
                      </a:r>
                      <a:r>
                        <a:rPr lang="en-US" sz="24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664274306"/>
                  </a:ext>
                </a:extLst>
              </a:tr>
              <a:tr h="0">
                <a:tc>
                  <a:txBody>
                    <a:bodyPr/>
                    <a:lstStyle/>
                    <a:p>
                      <a:pPr fontAlgn="base"/>
                      <a:r>
                        <a:rPr lang="hr-HR" sz="2400" dirty="0">
                          <a:effectLst/>
                        </a:rPr>
                        <a:t>Dezinformacije u </a:t>
                      </a:r>
                      <a:r>
                        <a:rPr lang="hr-HR" sz="2400" dirty="0" err="1">
                          <a:effectLst/>
                        </a:rPr>
                        <a:t>memovima</a:t>
                      </a:r>
                      <a:endParaRPr lang="en-US" sz="2400" dirty="0">
                        <a:effectLst/>
                      </a:endParaRP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tc>
                  <a:txBody>
                    <a:bodyPr/>
                    <a:lstStyle/>
                    <a:p>
                      <a:pPr fontAlgn="base"/>
                      <a:r>
                        <a:rPr lang="en-US" sz="2400" dirty="0" err="1">
                          <a:effectLst/>
                        </a:rPr>
                        <a:t>Memovi</a:t>
                      </a:r>
                      <a:r>
                        <a:rPr lang="en-US" sz="2400" dirty="0">
                          <a:effectLst/>
                        </a:rPr>
                        <a:t>, </a:t>
                      </a:r>
                      <a:r>
                        <a:rPr lang="en-US" sz="2400" dirty="0" err="1">
                          <a:effectLst/>
                        </a:rPr>
                        <a:t>iako</a:t>
                      </a:r>
                      <a:r>
                        <a:rPr lang="en-US" sz="2400" dirty="0">
                          <a:effectLst/>
                        </a:rPr>
                        <a:t> </a:t>
                      </a:r>
                      <a:r>
                        <a:rPr lang="en-US" sz="2400" dirty="0" err="1">
                          <a:effectLst/>
                        </a:rPr>
                        <a:t>zabavni</a:t>
                      </a:r>
                      <a:r>
                        <a:rPr lang="en-US" sz="2400" dirty="0">
                          <a:effectLst/>
                        </a:rPr>
                        <a:t>, </a:t>
                      </a:r>
                      <a:r>
                        <a:rPr lang="en-US" sz="2400" dirty="0" err="1">
                          <a:effectLst/>
                        </a:rPr>
                        <a:t>mogu</a:t>
                      </a:r>
                      <a:r>
                        <a:rPr lang="en-US" sz="2400" dirty="0">
                          <a:effectLst/>
                        </a:rPr>
                        <a:t> </a:t>
                      </a:r>
                      <a:r>
                        <a:rPr lang="en-US" sz="2400" dirty="0" err="1">
                          <a:effectLst/>
                        </a:rPr>
                        <a:t>biti</a:t>
                      </a:r>
                      <a:r>
                        <a:rPr lang="en-US" sz="2400" dirty="0">
                          <a:effectLst/>
                        </a:rPr>
                        <a:t> </a:t>
                      </a:r>
                      <a:r>
                        <a:rPr lang="en-US" sz="2400" dirty="0" err="1">
                          <a:effectLst/>
                        </a:rPr>
                        <a:t>i</a:t>
                      </a:r>
                      <a:r>
                        <a:rPr lang="en-US" sz="2400" dirty="0">
                          <a:effectLst/>
                        </a:rPr>
                        <a:t> </a:t>
                      </a:r>
                      <a:r>
                        <a:rPr lang="en-US" sz="2400" dirty="0" err="1">
                          <a:effectLst/>
                        </a:rPr>
                        <a:t>izvor</a:t>
                      </a:r>
                      <a:r>
                        <a:rPr lang="en-US" sz="2400" dirty="0">
                          <a:effectLst/>
                        </a:rPr>
                        <a:t> </a:t>
                      </a:r>
                      <a:r>
                        <a:rPr lang="en-US" sz="2400" dirty="0" err="1">
                          <a:effectLst/>
                        </a:rPr>
                        <a:t>dezinformacija</a:t>
                      </a:r>
                      <a:r>
                        <a:rPr lang="en-US" sz="2400" dirty="0">
                          <a:effectLst/>
                        </a:rPr>
                        <a:t>. </a:t>
                      </a:r>
                      <a:r>
                        <a:rPr lang="en-US" sz="2400" dirty="0" err="1">
                          <a:effectLst/>
                        </a:rPr>
                        <a:t>Budite</a:t>
                      </a:r>
                      <a:r>
                        <a:rPr lang="en-US" sz="2400" dirty="0">
                          <a:effectLst/>
                        </a:rPr>
                        <a:t> </a:t>
                      </a:r>
                      <a:r>
                        <a:rPr lang="en-US" sz="2400" dirty="0" err="1">
                          <a:effectLst/>
                        </a:rPr>
                        <a:t>oprezni</a:t>
                      </a:r>
                      <a:r>
                        <a:rPr lang="en-US" sz="2400" dirty="0">
                          <a:effectLst/>
                        </a:rPr>
                        <a:t> </a:t>
                      </a:r>
                      <a:r>
                        <a:rPr lang="en-US" sz="2400" dirty="0" err="1">
                          <a:effectLst/>
                        </a:rPr>
                        <a:t>i</a:t>
                      </a:r>
                      <a:r>
                        <a:rPr lang="en-US" sz="2400" dirty="0">
                          <a:effectLst/>
                        </a:rPr>
                        <a:t> </a:t>
                      </a:r>
                      <a:r>
                        <a:rPr lang="en-US" sz="2400" dirty="0" err="1">
                          <a:effectLst/>
                        </a:rPr>
                        <a:t>provjerite</a:t>
                      </a:r>
                      <a:r>
                        <a:rPr lang="en-US" sz="2400" dirty="0">
                          <a:effectLst/>
                        </a:rPr>
                        <a:t> </a:t>
                      </a:r>
                      <a:r>
                        <a:rPr lang="en-US" sz="2400" dirty="0" err="1">
                          <a:effectLst/>
                        </a:rPr>
                        <a:t>činjenice</a:t>
                      </a:r>
                      <a:r>
                        <a:rPr lang="en-US" sz="2400" dirty="0">
                          <a:effectLst/>
                        </a:rPr>
                        <a:t> </a:t>
                      </a:r>
                      <a:r>
                        <a:rPr lang="en-US" sz="2400" dirty="0" err="1">
                          <a:effectLst/>
                        </a:rPr>
                        <a:t>prije</a:t>
                      </a:r>
                      <a:r>
                        <a:rPr lang="en-US" sz="2400" dirty="0">
                          <a:effectLst/>
                        </a:rPr>
                        <a:t> </a:t>
                      </a:r>
                      <a:r>
                        <a:rPr lang="en-US" sz="2400" dirty="0" err="1">
                          <a:effectLst/>
                        </a:rPr>
                        <a:t>dijeljenja</a:t>
                      </a:r>
                      <a:r>
                        <a:rPr lang="en-US" sz="2400" dirty="0">
                          <a:effectLst/>
                        </a:rPr>
                        <a:t> </a:t>
                      </a:r>
                      <a:r>
                        <a:rPr lang="en-US" sz="2400" dirty="0" err="1">
                          <a:effectLst/>
                        </a:rPr>
                        <a:t>memeova</a:t>
                      </a:r>
                      <a:r>
                        <a:rPr lang="en-US" sz="2400" dirty="0">
                          <a:effectLst/>
                        </a:rPr>
                        <a:t>.</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solidFill>
                      <a:schemeClr val="tx2">
                        <a:lumMod val="85000"/>
                      </a:schemeClr>
                    </a:solidFill>
                  </a:tcPr>
                </a:tc>
                <a:extLst>
                  <a:ext uri="{0D108BD9-81ED-4DB2-BD59-A6C34878D82A}">
                    <a16:rowId xmlns:a16="http://schemas.microsoft.com/office/drawing/2014/main" val="3324542553"/>
                  </a:ext>
                </a:extLst>
              </a:tr>
            </a:tbl>
          </a:graphicData>
        </a:graphic>
      </p:graphicFrame>
    </p:spTree>
    <p:extLst>
      <p:ext uri="{BB962C8B-B14F-4D97-AF65-F5344CB8AC3E}">
        <p14:creationId xmlns:p14="http://schemas.microsoft.com/office/powerpoint/2010/main" val="431132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1919" y="1658984"/>
            <a:ext cx="7562344" cy="6635932"/>
          </a:xfrm>
          <a:prstGeom prst="rect">
            <a:avLst/>
          </a:prstGeom>
        </p:spPr>
      </p:pic>
      <p:sp>
        <p:nvSpPr>
          <p:cNvPr id="3" name="Rectangle 2"/>
          <p:cNvSpPr/>
          <p:nvPr/>
        </p:nvSpPr>
        <p:spPr>
          <a:xfrm>
            <a:off x="10701603" y="1826189"/>
            <a:ext cx="6872673" cy="7632859"/>
          </a:xfrm>
          <a:prstGeom prst="rect">
            <a:avLst/>
          </a:prstGeom>
        </p:spPr>
        <p:txBody>
          <a:bodyPr wrap="square">
            <a:spAutoFit/>
          </a:bodyPr>
          <a:lstStyle/>
          <a:p>
            <a:r>
              <a:rPr lang="hr-HR" dirty="0"/>
              <a:t>Provjerite naziv domene - </a:t>
            </a:r>
            <a:r>
              <a:rPr lang="hr-HR" dirty="0" err="1"/>
              <a:t>Inforwars</a:t>
            </a:r>
            <a:endParaRPr lang="hr-HR" dirty="0"/>
          </a:p>
          <a:p>
            <a:r>
              <a:rPr lang="hr-HR" dirty="0"/>
              <a:t>Provjerite autora – N/A</a:t>
            </a:r>
          </a:p>
          <a:p>
            <a:r>
              <a:rPr lang="hr-HR" dirty="0"/>
              <a:t>Provjerite datum – 2. siječnja 2022</a:t>
            </a:r>
          </a:p>
          <a:p>
            <a:endParaRPr lang="hr-HR" dirty="0"/>
          </a:p>
          <a:p>
            <a:r>
              <a:rPr lang="hr-HR" dirty="0"/>
              <a:t>Provjerite tvrdnje i pristupite izvorima na koje se članak odnosi</a:t>
            </a:r>
          </a:p>
          <a:p>
            <a:endParaRPr lang="hr-HR" dirty="0"/>
          </a:p>
          <a:p>
            <a:r>
              <a:rPr lang="hr-HR" dirty="0"/>
              <a:t>Pročitajte članak </a:t>
            </a:r>
            <a:r>
              <a:rPr lang="hr-HR" dirty="0" err="1"/>
              <a:t>https</a:t>
            </a:r>
            <a:r>
              <a:rPr lang="hr-HR" dirty="0"/>
              <a:t>://</a:t>
            </a:r>
            <a:r>
              <a:rPr lang="hr-HR" dirty="0" err="1"/>
              <a:t>www.infowars.com</a:t>
            </a:r>
            <a:r>
              <a:rPr lang="hr-HR" dirty="0"/>
              <a:t>/</a:t>
            </a:r>
            <a:r>
              <a:rPr lang="hr-HR" dirty="0" err="1"/>
              <a:t>posts</a:t>
            </a:r>
            <a:r>
              <a:rPr lang="hr-HR" dirty="0"/>
              <a:t>/australia-admits-widespread-severe-adverse-reactions-from-covid-jab-already-making-compensation-payments/</a:t>
            </a:r>
          </a:p>
          <a:p>
            <a:endParaRPr lang="hr-HR" dirty="0"/>
          </a:p>
          <a:p>
            <a:r>
              <a:rPr lang="hr-HR" dirty="0"/>
              <a:t>Pogledajte video spomenut u članku</a:t>
            </a:r>
          </a:p>
          <a:p>
            <a:r>
              <a:rPr lang="hr-HR" dirty="0" err="1"/>
              <a:t>https</a:t>
            </a:r>
            <a:r>
              <a:rPr lang="hr-HR" dirty="0"/>
              <a:t>://</a:t>
            </a:r>
            <a:r>
              <a:rPr lang="hr-HR" dirty="0" err="1"/>
              <a:t>www.youtube.com</a:t>
            </a:r>
            <a:r>
              <a:rPr lang="hr-HR" dirty="0"/>
              <a:t>/</a:t>
            </a:r>
            <a:r>
              <a:rPr lang="hr-HR" dirty="0" err="1"/>
              <a:t>watch?v</a:t>
            </a:r>
            <a:r>
              <a:rPr lang="hr-HR" dirty="0"/>
              <a:t>=</a:t>
            </a:r>
            <a:r>
              <a:rPr lang="hr-HR" dirty="0" err="1"/>
              <a:t>BzUSjTsjcac</a:t>
            </a:r>
            <a:endParaRPr lang="hr-HR" dirty="0"/>
          </a:p>
          <a:p>
            <a:endParaRPr lang="hr-HR" dirty="0"/>
          </a:p>
          <a:p>
            <a:endParaRPr lang="hr-HR" dirty="0"/>
          </a:p>
          <a:p>
            <a:r>
              <a:rPr lang="hr-HR" dirty="0"/>
              <a:t>Analiza:</a:t>
            </a:r>
          </a:p>
          <a:p>
            <a:endParaRPr lang="hr-HR" dirty="0"/>
          </a:p>
          <a:p>
            <a:r>
              <a:rPr lang="hr-HR" dirty="0"/>
              <a:t>U naslovu se koristi ”iznimno nepovoljno", ali u navedenom videozapisu koristi se samo "nepovoljno"</a:t>
            </a:r>
          </a:p>
          <a:p>
            <a:endParaRPr lang="hr-HR" dirty="0"/>
          </a:p>
          <a:p>
            <a:r>
              <a:rPr lang="hr-HR" dirty="0"/>
              <a:t>Tekst:</a:t>
            </a:r>
          </a:p>
          <a:p>
            <a:r>
              <a:rPr lang="hr-HR" dirty="0"/>
              <a:t>„7News Australia izvijestio je u petak da je čak 79.000 ljudi patilo od teških nuspojava uboda COVID-om, a vlada je spremna dati više od 600.000 dolara naknade za neke žrtve.”</a:t>
            </a:r>
          </a:p>
          <a:p>
            <a:endParaRPr lang="hr-HR" dirty="0"/>
          </a:p>
          <a:p>
            <a:r>
              <a:rPr lang="hr-HR" dirty="0"/>
              <a:t>Referentni video izvještaj:</a:t>
            </a:r>
          </a:p>
          <a:p>
            <a:r>
              <a:rPr lang="hr-HR" dirty="0"/>
              <a:t>„ Procjenjuje se da je 79.000 ljudi doživjelo neželjene reakcije na cjepiva. Sada vlada nudi kompenzaciju. Za potraživanja ispod 20.000 USD trebat će dokaz vašeg liječnika. Potraživanja iznad 20.000 dolara procjenjuje tim pravnih stručnjaka. Najveća brojka rezervirana samo za najteže slučajeve”</a:t>
            </a:r>
          </a:p>
          <a:p>
            <a:endParaRPr lang="hr-HR" dirty="0"/>
          </a:p>
          <a:p>
            <a:r>
              <a:rPr lang="hr-HR" dirty="0"/>
              <a:t>"nepovoljno" se obično odnosi na nešto štetno, nepovoljno ili štetno, dok "ozbiljno" označava nešto intenzivno, ozbiljno ili ekstremno.</a:t>
            </a:r>
          </a:p>
          <a:p>
            <a:endParaRPr lang="hr-HR" b="1" dirty="0"/>
          </a:p>
          <a:p>
            <a:r>
              <a:rPr lang="hr-HR" b="1" dirty="0" err="1"/>
              <a:t>Fact-check</a:t>
            </a:r>
            <a:r>
              <a:rPr lang="hr-HR" b="1" dirty="0"/>
              <a:t> </a:t>
            </a:r>
            <a:r>
              <a:rPr lang="hr-HR" b="1" dirty="0">
                <a:hlinkClick r:id="rId3"/>
              </a:rPr>
              <a:t>https://seecheck.org/index.php/2022/01/19/no-79000-severe-reactions-to-covid-19-vaccines-have-been-reported-in-australia/</a:t>
            </a:r>
            <a:endParaRPr lang="hr-HR" b="1" dirty="0"/>
          </a:p>
          <a:p>
            <a:endParaRPr lang="hr-HR" b="1" dirty="0"/>
          </a:p>
        </p:txBody>
      </p:sp>
      <p:sp>
        <p:nvSpPr>
          <p:cNvPr id="4" name="Rectangle 3"/>
          <p:cNvSpPr/>
          <p:nvPr/>
        </p:nvSpPr>
        <p:spPr>
          <a:xfrm rot="19233173">
            <a:off x="2000425" y="2317457"/>
            <a:ext cx="1877438" cy="923330"/>
          </a:xfrm>
          <a:prstGeom prst="rect">
            <a:avLst/>
          </a:prstGeom>
          <a:noFill/>
        </p:spPr>
        <p:txBody>
          <a:bodyPr wrap="none" lIns="91440" tIns="45720" rIns="91440" bIns="45720">
            <a:spAutoFit/>
          </a:bodyPr>
          <a:lstStyle/>
          <a:p>
            <a:pPr algn="ctr"/>
            <a:r>
              <a:rPr lang="hr-HR" sz="5400" dirty="0" err="1">
                <a:ln w="0"/>
                <a:solidFill>
                  <a:srgbClr val="FF0000"/>
                </a:solidFill>
                <a:effectLst>
                  <a:outerShdw blurRad="38100" dist="19050" dir="2700000" algn="tl" rotWithShape="0">
                    <a:schemeClr val="dk1">
                      <a:alpha val="40000"/>
                    </a:schemeClr>
                  </a:outerShdw>
                </a:effectLst>
              </a:rPr>
              <a:t>False</a:t>
            </a:r>
            <a:endParaRPr lang="en-U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3494961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9246" y="1416438"/>
            <a:ext cx="11965577" cy="7701437"/>
          </a:xfrm>
          <a:prstGeom prst="rect">
            <a:avLst/>
          </a:prstGeom>
        </p:spPr>
      </p:pic>
      <p:sp>
        <p:nvSpPr>
          <p:cNvPr id="3" name="Oval 2"/>
          <p:cNvSpPr/>
          <p:nvPr/>
        </p:nvSpPr>
        <p:spPr>
          <a:xfrm>
            <a:off x="9562011" y="4245429"/>
            <a:ext cx="4271555" cy="41278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84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272274"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2.3. Alati za provjeru činjenica</a:t>
            </a:r>
            <a:endParaRPr dirty="0">
              <a:solidFill>
                <a:schemeClr val="tx1"/>
              </a:solidFill>
              <a:latin typeface="+mn-lt"/>
            </a:endParaRPr>
          </a:p>
        </p:txBody>
      </p:sp>
      <p:sp>
        <p:nvSpPr>
          <p:cNvPr id="2" name="Rectangle 1"/>
          <p:cNvSpPr/>
          <p:nvPr/>
        </p:nvSpPr>
        <p:spPr>
          <a:xfrm>
            <a:off x="1332000" y="3392523"/>
            <a:ext cx="11560629" cy="5632311"/>
          </a:xfrm>
          <a:prstGeom prst="rect">
            <a:avLst/>
          </a:prstGeom>
        </p:spPr>
        <p:txBody>
          <a:bodyPr wrap="square">
            <a:spAutoFit/>
          </a:bodyPr>
          <a:lstStyle/>
          <a:p>
            <a:r>
              <a:rPr lang="en-US" sz="2400" dirty="0" err="1"/>
              <a:t>Obični</a:t>
            </a:r>
            <a:r>
              <a:rPr lang="en-US" sz="2400" dirty="0"/>
              <a:t> </a:t>
            </a:r>
            <a:r>
              <a:rPr lang="en-US" sz="2400" dirty="0" err="1"/>
              <a:t>građani</a:t>
            </a:r>
            <a:r>
              <a:rPr lang="en-US" sz="2400" dirty="0"/>
              <a:t> </a:t>
            </a:r>
            <a:r>
              <a:rPr lang="en-US" sz="2400" dirty="0" err="1"/>
              <a:t>imaju</a:t>
            </a:r>
            <a:r>
              <a:rPr lang="en-US" sz="2400" dirty="0"/>
              <a:t> </a:t>
            </a:r>
            <a:r>
              <a:rPr lang="en-US" sz="2400" dirty="0" err="1"/>
              <a:t>pristup</a:t>
            </a:r>
            <a:r>
              <a:rPr lang="en-US" sz="2400" dirty="0"/>
              <a:t> </a:t>
            </a:r>
            <a:r>
              <a:rPr lang="en-US" sz="2400" dirty="0" err="1"/>
              <a:t>nekoliko</a:t>
            </a:r>
            <a:r>
              <a:rPr lang="en-US" sz="2400" dirty="0"/>
              <a:t> </a:t>
            </a:r>
            <a:r>
              <a:rPr lang="en-US" sz="2400" dirty="0" err="1"/>
              <a:t>alata</a:t>
            </a:r>
            <a:r>
              <a:rPr lang="en-US" sz="2400" dirty="0"/>
              <a:t> za </a:t>
            </a:r>
            <a:r>
              <a:rPr lang="en-US" sz="2400" dirty="0" err="1"/>
              <a:t>provjeru</a:t>
            </a:r>
            <a:r>
              <a:rPr lang="en-US" sz="2400" dirty="0"/>
              <a:t> </a:t>
            </a:r>
            <a:r>
              <a:rPr lang="en-US" sz="2400" dirty="0" err="1"/>
              <a:t>činjenica</a:t>
            </a:r>
            <a:r>
              <a:rPr lang="en-US" sz="2400" dirty="0"/>
              <a:t> koji </a:t>
            </a:r>
            <a:r>
              <a:rPr lang="en-US" sz="2400" dirty="0" err="1"/>
              <a:t>im</a:t>
            </a:r>
            <a:r>
              <a:rPr lang="en-US" sz="2400" dirty="0"/>
              <a:t> </a:t>
            </a:r>
            <a:r>
              <a:rPr lang="en-US" sz="2400" dirty="0" err="1"/>
              <a:t>mogu</a:t>
            </a:r>
            <a:r>
              <a:rPr lang="en-US" sz="2400" dirty="0"/>
              <a:t> </a:t>
            </a:r>
            <a:r>
              <a:rPr lang="en-US" sz="2400" dirty="0" err="1"/>
              <a:t>pomoći</a:t>
            </a:r>
            <a:r>
              <a:rPr lang="en-US" sz="2400" dirty="0"/>
              <a:t> u </a:t>
            </a:r>
            <a:r>
              <a:rPr lang="en-US" sz="2400" dirty="0" err="1"/>
              <a:t>provjeri</a:t>
            </a:r>
            <a:r>
              <a:rPr lang="en-US" sz="2400" dirty="0"/>
              <a:t> </a:t>
            </a:r>
            <a:r>
              <a:rPr lang="en-US" sz="2400" dirty="0" err="1"/>
              <a:t>informacija</a:t>
            </a:r>
            <a:r>
              <a:rPr lang="en-US" sz="2400" dirty="0"/>
              <a:t> </a:t>
            </a:r>
            <a:r>
              <a:rPr lang="en-US" sz="2400" dirty="0" err="1"/>
              <a:t>i</a:t>
            </a:r>
            <a:r>
              <a:rPr lang="en-US" sz="2400" dirty="0"/>
              <a:t> </a:t>
            </a:r>
            <a:r>
              <a:rPr lang="en-US" sz="2400" dirty="0" err="1"/>
              <a:t>prepoznavanju</a:t>
            </a:r>
            <a:r>
              <a:rPr lang="en-US" sz="2400" dirty="0"/>
              <a:t> </a:t>
            </a:r>
            <a:r>
              <a:rPr lang="en-US" sz="2400" dirty="0" err="1"/>
              <a:t>potencijalnih</a:t>
            </a:r>
            <a:r>
              <a:rPr lang="en-US" sz="2400" dirty="0"/>
              <a:t> </a:t>
            </a:r>
            <a:r>
              <a:rPr lang="en-US" sz="2400" dirty="0" err="1"/>
              <a:t>dezinformacija</a:t>
            </a:r>
            <a:r>
              <a:rPr lang="en-US" sz="2400" dirty="0"/>
              <a:t>. </a:t>
            </a:r>
            <a:r>
              <a:rPr lang="en-US" sz="2400" dirty="0" err="1"/>
              <a:t>Jedan</a:t>
            </a:r>
            <a:r>
              <a:rPr lang="en-US" sz="2400" dirty="0"/>
              <a:t> </a:t>
            </a:r>
            <a:r>
              <a:rPr lang="en-US" sz="2400" dirty="0" err="1"/>
              <a:t>popularan</a:t>
            </a:r>
            <a:r>
              <a:rPr lang="en-US" sz="2400" dirty="0"/>
              <a:t> </a:t>
            </a:r>
            <a:r>
              <a:rPr lang="en-US" sz="2400" dirty="0" err="1"/>
              <a:t>alat</a:t>
            </a:r>
            <a:r>
              <a:rPr lang="en-US" sz="2400" dirty="0"/>
              <a:t> je </a:t>
            </a:r>
            <a:r>
              <a:rPr lang="en-US" sz="2400" b="1" dirty="0"/>
              <a:t>"</a:t>
            </a:r>
            <a:r>
              <a:rPr lang="en-US" sz="2400" b="1" dirty="0" err="1"/>
              <a:t>FactCheck.org</a:t>
            </a:r>
            <a:r>
              <a:rPr lang="en-US" sz="2400" b="1" dirty="0"/>
              <a:t>"</a:t>
            </a:r>
            <a:r>
              <a:rPr lang="en-US" sz="2400" dirty="0"/>
              <a:t>, koji </a:t>
            </a:r>
            <a:r>
              <a:rPr lang="en-US" sz="2400" dirty="0" err="1"/>
              <a:t>pruža</a:t>
            </a:r>
            <a:r>
              <a:rPr lang="en-US" sz="2400" dirty="0"/>
              <a:t> </a:t>
            </a:r>
            <a:r>
              <a:rPr lang="en-US" sz="2400" dirty="0" err="1"/>
              <a:t>nepristranu</a:t>
            </a:r>
            <a:r>
              <a:rPr lang="en-US" sz="2400" dirty="0"/>
              <a:t> </a:t>
            </a:r>
            <a:r>
              <a:rPr lang="en-US" sz="2400" dirty="0" err="1"/>
              <a:t>analizu</a:t>
            </a:r>
            <a:r>
              <a:rPr lang="en-US" sz="2400" dirty="0"/>
              <a:t> </a:t>
            </a:r>
            <a:r>
              <a:rPr lang="en-US" sz="2400" dirty="0" err="1"/>
              <a:t>političkih</a:t>
            </a:r>
            <a:r>
              <a:rPr lang="en-US" sz="2400" dirty="0"/>
              <a:t> </a:t>
            </a:r>
            <a:r>
              <a:rPr lang="en-US" sz="2400" dirty="0" err="1"/>
              <a:t>tvrdnji</a:t>
            </a:r>
            <a:r>
              <a:rPr lang="en-US" sz="2400" dirty="0"/>
              <a:t> </a:t>
            </a:r>
            <a:r>
              <a:rPr lang="en-US" sz="2400" dirty="0" err="1"/>
              <a:t>i</a:t>
            </a:r>
            <a:r>
              <a:rPr lang="en-US" sz="2400" dirty="0"/>
              <a:t> </a:t>
            </a:r>
            <a:r>
              <a:rPr lang="en-US" sz="2400" dirty="0" err="1"/>
              <a:t>novinskih</a:t>
            </a:r>
            <a:r>
              <a:rPr lang="en-US" sz="2400" dirty="0"/>
              <a:t> </a:t>
            </a:r>
            <a:r>
              <a:rPr lang="en-US" sz="2400" dirty="0" err="1"/>
              <a:t>članaka</a:t>
            </a:r>
            <a:r>
              <a:rPr lang="en-US" sz="2400" dirty="0"/>
              <a:t>. </a:t>
            </a:r>
            <a:r>
              <a:rPr lang="en-US" sz="2400" b="1" dirty="0"/>
              <a:t>"Snopes" </a:t>
            </a:r>
            <a:r>
              <a:rPr lang="en-US" sz="2400" dirty="0"/>
              <a:t>je </a:t>
            </a:r>
            <a:r>
              <a:rPr lang="en-US" sz="2400" dirty="0" err="1"/>
              <a:t>još</a:t>
            </a:r>
            <a:r>
              <a:rPr lang="en-US" sz="2400" dirty="0"/>
              <a:t> </a:t>
            </a:r>
            <a:r>
              <a:rPr lang="en-US" sz="2400" dirty="0" err="1"/>
              <a:t>jedna</a:t>
            </a:r>
            <a:r>
              <a:rPr lang="en-US" sz="2400" dirty="0"/>
              <a:t> </a:t>
            </a:r>
            <a:r>
              <a:rPr lang="en-US" sz="2400" dirty="0" err="1"/>
              <a:t>poznata</a:t>
            </a:r>
            <a:r>
              <a:rPr lang="en-US" sz="2400" dirty="0"/>
              <a:t> </a:t>
            </a:r>
            <a:r>
              <a:rPr lang="en-US" sz="2400" dirty="0" err="1"/>
              <a:t>platforma</a:t>
            </a:r>
            <a:r>
              <a:rPr lang="en-US" sz="2400" dirty="0"/>
              <a:t> </a:t>
            </a:r>
            <a:r>
              <a:rPr lang="en-US" sz="2400" dirty="0" err="1"/>
              <a:t>koja</a:t>
            </a:r>
            <a:r>
              <a:rPr lang="en-US" sz="2400" dirty="0"/>
              <a:t> </a:t>
            </a:r>
            <a:r>
              <a:rPr lang="en-US" sz="2400" dirty="0" err="1"/>
              <a:t>provjerava</a:t>
            </a:r>
            <a:r>
              <a:rPr lang="en-US" sz="2400" dirty="0"/>
              <a:t> urbane </a:t>
            </a:r>
            <a:r>
              <a:rPr lang="en-US" sz="2400" dirty="0" err="1"/>
              <a:t>legende</a:t>
            </a:r>
            <a:r>
              <a:rPr lang="en-US" sz="2400" dirty="0"/>
              <a:t>, </a:t>
            </a:r>
            <a:r>
              <a:rPr lang="en-US" sz="2400" dirty="0" err="1"/>
              <a:t>glasine</a:t>
            </a:r>
            <a:r>
              <a:rPr lang="en-US" sz="2400" dirty="0"/>
              <a:t> </a:t>
            </a:r>
            <a:r>
              <a:rPr lang="en-US" sz="2400" dirty="0" err="1"/>
              <a:t>i</a:t>
            </a:r>
            <a:r>
              <a:rPr lang="en-US" sz="2400" dirty="0"/>
              <a:t> </a:t>
            </a:r>
            <a:r>
              <a:rPr lang="en-US" sz="2400" dirty="0" err="1"/>
              <a:t>dezinformacije</a:t>
            </a:r>
            <a:r>
              <a:rPr lang="en-US" sz="2400" dirty="0"/>
              <a:t>. Za </a:t>
            </a:r>
            <a:r>
              <a:rPr lang="en-US" sz="2400" dirty="0" err="1"/>
              <a:t>provjeru</a:t>
            </a:r>
            <a:r>
              <a:rPr lang="en-US" sz="2400" dirty="0"/>
              <a:t> </a:t>
            </a:r>
            <a:r>
              <a:rPr lang="en-US" sz="2400" dirty="0" err="1"/>
              <a:t>sadržaja</a:t>
            </a:r>
            <a:r>
              <a:rPr lang="en-US" sz="2400" dirty="0"/>
              <a:t> </a:t>
            </a:r>
            <a:r>
              <a:rPr lang="en-US" sz="2400" dirty="0" err="1"/>
              <a:t>na</a:t>
            </a:r>
            <a:r>
              <a:rPr lang="en-US" sz="2400" dirty="0"/>
              <a:t> </a:t>
            </a:r>
            <a:r>
              <a:rPr lang="en-US" sz="2400" dirty="0" err="1"/>
              <a:t>društvenim</a:t>
            </a:r>
            <a:r>
              <a:rPr lang="en-US" sz="2400" dirty="0"/>
              <a:t> </a:t>
            </a:r>
            <a:r>
              <a:rPr lang="en-US" sz="2400" dirty="0" err="1"/>
              <a:t>medijima</a:t>
            </a:r>
            <a:r>
              <a:rPr lang="en-US" sz="2400" dirty="0"/>
              <a:t>, </a:t>
            </a:r>
            <a:r>
              <a:rPr lang="en-US" sz="2400" dirty="0" err="1"/>
              <a:t>alati</a:t>
            </a:r>
            <a:r>
              <a:rPr lang="en-US" sz="2400" dirty="0"/>
              <a:t> </a:t>
            </a:r>
            <a:r>
              <a:rPr lang="en-US" sz="2400" dirty="0" err="1"/>
              <a:t>poput</a:t>
            </a:r>
            <a:r>
              <a:rPr lang="en-US" sz="2400" dirty="0"/>
              <a:t> </a:t>
            </a:r>
            <a:r>
              <a:rPr lang="en-US" sz="2400" b="1" dirty="0"/>
              <a:t>"Google Reverse Image Search"</a:t>
            </a:r>
            <a:r>
              <a:rPr lang="en-US" sz="2400" dirty="0"/>
              <a:t> </a:t>
            </a:r>
            <a:r>
              <a:rPr lang="en-US" sz="2400" dirty="0" err="1"/>
              <a:t>mogu</a:t>
            </a:r>
            <a:r>
              <a:rPr lang="en-US" sz="2400" dirty="0"/>
              <a:t> </a:t>
            </a:r>
            <a:r>
              <a:rPr lang="en-US" sz="2400" dirty="0" err="1"/>
              <a:t>pomoći</a:t>
            </a:r>
            <a:r>
              <a:rPr lang="en-US" sz="2400" dirty="0"/>
              <a:t> u </a:t>
            </a:r>
            <a:r>
              <a:rPr lang="en-US" sz="2400" dirty="0" err="1"/>
              <a:t>određivanju</a:t>
            </a:r>
            <a:r>
              <a:rPr lang="en-US" sz="2400" dirty="0"/>
              <a:t> </a:t>
            </a:r>
            <a:r>
              <a:rPr lang="en-US" sz="2400" dirty="0" err="1"/>
              <a:t>autentičnosti</a:t>
            </a:r>
            <a:r>
              <a:rPr lang="en-US" sz="2400" dirty="0"/>
              <a:t> </a:t>
            </a:r>
            <a:r>
              <a:rPr lang="en-US" sz="2400" dirty="0" err="1"/>
              <a:t>slika</a:t>
            </a:r>
            <a:r>
              <a:rPr lang="en-US" sz="2400" dirty="0"/>
              <a:t>. </a:t>
            </a:r>
            <a:r>
              <a:rPr lang="en-US" sz="2400" dirty="0" err="1"/>
              <a:t>Osim</a:t>
            </a:r>
            <a:r>
              <a:rPr lang="en-US" sz="2400" dirty="0"/>
              <a:t> toga, </a:t>
            </a:r>
            <a:r>
              <a:rPr lang="en-US" sz="2400" dirty="0" err="1"/>
              <a:t>proširenja</a:t>
            </a:r>
            <a:r>
              <a:rPr lang="en-US" sz="2400" dirty="0"/>
              <a:t> </a:t>
            </a:r>
            <a:r>
              <a:rPr lang="en-US" sz="2400" dirty="0" err="1"/>
              <a:t>preglednika</a:t>
            </a:r>
            <a:r>
              <a:rPr lang="en-US" sz="2400" dirty="0"/>
              <a:t> </a:t>
            </a:r>
            <a:r>
              <a:rPr lang="en-US" sz="2400" dirty="0" err="1"/>
              <a:t>kao</a:t>
            </a:r>
            <a:r>
              <a:rPr lang="en-US" sz="2400" dirty="0"/>
              <a:t> </a:t>
            </a:r>
            <a:r>
              <a:rPr lang="en-US" sz="2400" dirty="0" err="1"/>
              <a:t>što</a:t>
            </a:r>
            <a:r>
              <a:rPr lang="en-US" sz="2400" dirty="0"/>
              <a:t> je </a:t>
            </a:r>
            <a:r>
              <a:rPr lang="en-US" sz="2400" b="1" dirty="0"/>
              <a:t>"</a:t>
            </a:r>
            <a:r>
              <a:rPr lang="en-US" sz="2400" b="1" dirty="0" err="1"/>
              <a:t>NewsGuard</a:t>
            </a:r>
            <a:r>
              <a:rPr lang="en-US" sz="2400" b="1" dirty="0"/>
              <a:t>"</a:t>
            </a:r>
            <a:r>
              <a:rPr lang="en-US" sz="2400" dirty="0"/>
              <a:t> </a:t>
            </a:r>
            <a:r>
              <a:rPr lang="en-US" sz="2400" dirty="0" err="1"/>
              <a:t>daju</a:t>
            </a:r>
            <a:r>
              <a:rPr lang="en-US" sz="2400" dirty="0"/>
              <a:t> </a:t>
            </a:r>
            <a:r>
              <a:rPr lang="en-US" sz="2400" dirty="0" err="1"/>
              <a:t>ocjene</a:t>
            </a:r>
            <a:r>
              <a:rPr lang="en-US" sz="2400" dirty="0"/>
              <a:t> </a:t>
            </a:r>
            <a:r>
              <a:rPr lang="en-US" sz="2400" dirty="0" err="1"/>
              <a:t>vjerodostojnosti</a:t>
            </a:r>
            <a:r>
              <a:rPr lang="en-US" sz="2400" dirty="0"/>
              <a:t> za web </a:t>
            </a:r>
            <a:r>
              <a:rPr lang="en-US" sz="2400" dirty="0" err="1"/>
              <a:t>stranice</a:t>
            </a:r>
            <a:r>
              <a:rPr lang="en-US" sz="2400" dirty="0"/>
              <a:t> </a:t>
            </a:r>
            <a:r>
              <a:rPr lang="en-US" sz="2400" dirty="0" err="1"/>
              <a:t>koje</a:t>
            </a:r>
            <a:r>
              <a:rPr lang="en-US" sz="2400" dirty="0"/>
              <a:t> </a:t>
            </a:r>
            <a:r>
              <a:rPr lang="en-US" sz="2400" dirty="0" err="1"/>
              <a:t>označavaju</a:t>
            </a:r>
            <a:r>
              <a:rPr lang="en-US" sz="2400" dirty="0"/>
              <a:t> </a:t>
            </a:r>
            <a:r>
              <a:rPr lang="en-US" sz="2400" dirty="0" err="1"/>
              <a:t>nepouzdane</a:t>
            </a:r>
            <a:r>
              <a:rPr lang="en-US" sz="2400" dirty="0"/>
              <a:t> </a:t>
            </a:r>
            <a:r>
              <a:rPr lang="en-US" sz="2400" dirty="0" err="1"/>
              <a:t>izvore</a:t>
            </a:r>
            <a:r>
              <a:rPr lang="en-US" sz="2400" dirty="0"/>
              <a:t>. </a:t>
            </a:r>
            <a:r>
              <a:rPr lang="en-US" sz="2400" dirty="0" err="1"/>
              <a:t>Građani</a:t>
            </a:r>
            <a:r>
              <a:rPr lang="en-US" sz="2400" dirty="0"/>
              <a:t> </a:t>
            </a:r>
            <a:r>
              <a:rPr lang="en-US" sz="2400" dirty="0" err="1"/>
              <a:t>također</a:t>
            </a:r>
            <a:r>
              <a:rPr lang="en-US" sz="2400" dirty="0"/>
              <a:t> </a:t>
            </a:r>
            <a:r>
              <a:rPr lang="en-US" sz="2400" dirty="0" err="1"/>
              <a:t>mogu</a:t>
            </a:r>
            <a:r>
              <a:rPr lang="en-US" sz="2400" dirty="0"/>
              <a:t> </a:t>
            </a:r>
            <a:r>
              <a:rPr lang="en-US" sz="2400" dirty="0" err="1"/>
              <a:t>konzultirati</a:t>
            </a:r>
            <a:r>
              <a:rPr lang="en-US" sz="2400" dirty="0"/>
              <a:t> </a:t>
            </a:r>
            <a:r>
              <a:rPr lang="en-US" sz="2400" dirty="0" err="1"/>
              <a:t>pouzdane</a:t>
            </a:r>
            <a:r>
              <a:rPr lang="en-US" sz="2400" dirty="0"/>
              <a:t> </a:t>
            </a:r>
            <a:r>
              <a:rPr lang="en-US" sz="2400" dirty="0" err="1"/>
              <a:t>novinske</a:t>
            </a:r>
            <a:r>
              <a:rPr lang="en-US" sz="2400" dirty="0"/>
              <a:t> </a:t>
            </a:r>
            <a:r>
              <a:rPr lang="en-US" sz="2400" dirty="0" err="1"/>
              <a:t>kuće</a:t>
            </a:r>
            <a:r>
              <a:rPr lang="en-US" sz="2400" dirty="0"/>
              <a:t> </a:t>
            </a:r>
            <a:r>
              <a:rPr lang="en-US" sz="2400" dirty="0" err="1"/>
              <a:t>i</a:t>
            </a:r>
            <a:r>
              <a:rPr lang="en-US" sz="2400" dirty="0"/>
              <a:t> </a:t>
            </a:r>
            <a:r>
              <a:rPr lang="en-US" sz="2400" dirty="0" err="1"/>
              <a:t>koristiti</a:t>
            </a:r>
            <a:r>
              <a:rPr lang="en-US" sz="2400" dirty="0"/>
              <a:t> </a:t>
            </a:r>
            <a:r>
              <a:rPr lang="en-US" sz="2400" dirty="0" err="1"/>
              <a:t>baze</a:t>
            </a:r>
            <a:r>
              <a:rPr lang="en-US" sz="2400" dirty="0"/>
              <a:t> </a:t>
            </a:r>
            <a:r>
              <a:rPr lang="en-US" sz="2400" dirty="0" err="1"/>
              <a:t>podataka</a:t>
            </a:r>
            <a:r>
              <a:rPr lang="en-US" sz="2400" dirty="0"/>
              <a:t> za </a:t>
            </a:r>
            <a:r>
              <a:rPr lang="en-US" sz="2400" dirty="0" err="1"/>
              <a:t>provjeru</a:t>
            </a:r>
            <a:r>
              <a:rPr lang="en-US" sz="2400" dirty="0"/>
              <a:t> </a:t>
            </a:r>
            <a:r>
              <a:rPr lang="en-US" sz="2400" dirty="0" err="1"/>
              <a:t>činjenica</a:t>
            </a:r>
            <a:r>
              <a:rPr lang="en-US" sz="2400" dirty="0"/>
              <a:t> </a:t>
            </a:r>
            <a:r>
              <a:rPr lang="en-US" sz="2400" dirty="0" err="1"/>
              <a:t>kao</a:t>
            </a:r>
            <a:r>
              <a:rPr lang="en-US" sz="2400" dirty="0"/>
              <a:t> </a:t>
            </a:r>
            <a:r>
              <a:rPr lang="en-US" sz="2400" dirty="0" err="1"/>
              <a:t>što</a:t>
            </a:r>
            <a:r>
              <a:rPr lang="en-US" sz="2400" dirty="0"/>
              <a:t> </a:t>
            </a:r>
            <a:r>
              <a:rPr lang="en-US" sz="2400" dirty="0" err="1"/>
              <a:t>su</a:t>
            </a:r>
            <a:r>
              <a:rPr lang="en-US" sz="2400" dirty="0"/>
              <a:t> </a:t>
            </a:r>
            <a:r>
              <a:rPr lang="en-US" sz="2400" b="1" dirty="0"/>
              <a:t>"PolitiFact", "The Washington Post's "Fact Checker" </a:t>
            </a:r>
            <a:r>
              <a:rPr lang="en-US" sz="2400" dirty="0" err="1"/>
              <a:t>ili</a:t>
            </a:r>
            <a:r>
              <a:rPr lang="en-US" sz="2400" dirty="0"/>
              <a:t> </a:t>
            </a:r>
            <a:r>
              <a:rPr lang="en-US" sz="2400" b="1" dirty="0"/>
              <a:t>"AP Fact Check" </a:t>
            </a:r>
            <a:r>
              <a:rPr lang="en-US" sz="2400" dirty="0" err="1"/>
              <a:t>kako</a:t>
            </a:r>
            <a:r>
              <a:rPr lang="en-US" sz="2400" dirty="0"/>
              <a:t> bi </a:t>
            </a:r>
            <a:r>
              <a:rPr lang="en-US" sz="2400" dirty="0" err="1"/>
              <a:t>dobili</a:t>
            </a:r>
            <a:r>
              <a:rPr lang="en-US" sz="2400" dirty="0"/>
              <a:t> </a:t>
            </a:r>
            <a:r>
              <a:rPr lang="en-US" sz="2400" dirty="0" err="1"/>
              <a:t>točne</a:t>
            </a:r>
            <a:r>
              <a:rPr lang="en-US" sz="2400" dirty="0"/>
              <a:t> </a:t>
            </a:r>
            <a:r>
              <a:rPr lang="en-US" sz="2400" dirty="0" err="1"/>
              <a:t>informacije</a:t>
            </a:r>
            <a:r>
              <a:rPr lang="en-US" sz="2400" dirty="0"/>
              <a:t>. </a:t>
            </a:r>
            <a:r>
              <a:rPr lang="en-US" sz="2400" dirty="0" err="1"/>
              <a:t>Korištenjem</a:t>
            </a:r>
            <a:r>
              <a:rPr lang="en-US" sz="2400" dirty="0"/>
              <a:t> </a:t>
            </a:r>
            <a:r>
              <a:rPr lang="en-US" sz="2400" dirty="0" err="1"/>
              <a:t>ovih</a:t>
            </a:r>
            <a:r>
              <a:rPr lang="en-US" sz="2400" dirty="0"/>
              <a:t> </a:t>
            </a:r>
            <a:r>
              <a:rPr lang="en-US" sz="2400" dirty="0" err="1"/>
              <a:t>alata</a:t>
            </a:r>
            <a:r>
              <a:rPr lang="en-US" sz="2400" dirty="0"/>
              <a:t> </a:t>
            </a:r>
            <a:r>
              <a:rPr lang="en-US" sz="2400" dirty="0" err="1"/>
              <a:t>građani</a:t>
            </a:r>
            <a:r>
              <a:rPr lang="en-US" sz="2400" dirty="0"/>
              <a:t> </a:t>
            </a:r>
            <a:r>
              <a:rPr lang="en-US" sz="2400" dirty="0" err="1"/>
              <a:t>mogu</a:t>
            </a:r>
            <a:r>
              <a:rPr lang="en-US" sz="2400" dirty="0"/>
              <a:t> </a:t>
            </a:r>
            <a:r>
              <a:rPr lang="en-US" sz="2400" dirty="0" err="1"/>
              <a:t>aktivno</a:t>
            </a:r>
            <a:r>
              <a:rPr lang="en-US" sz="2400" dirty="0"/>
              <a:t> </a:t>
            </a:r>
            <a:r>
              <a:rPr lang="en-US" sz="2400" dirty="0" err="1"/>
              <a:t>sudjelovati</a:t>
            </a:r>
            <a:r>
              <a:rPr lang="en-US" sz="2400" dirty="0"/>
              <a:t> u </a:t>
            </a:r>
            <a:r>
              <a:rPr lang="en-US" sz="2400" dirty="0" err="1"/>
              <a:t>borba</a:t>
            </a:r>
            <a:r>
              <a:rPr lang="en-US" sz="2400" dirty="0"/>
              <a:t> </a:t>
            </a:r>
            <a:r>
              <a:rPr lang="en-US" sz="2400" dirty="0" err="1"/>
              <a:t>protiv</a:t>
            </a:r>
            <a:r>
              <a:rPr lang="en-US" sz="2400" dirty="0"/>
              <a:t> </a:t>
            </a:r>
            <a:r>
              <a:rPr lang="en-US" sz="2400" dirty="0" err="1"/>
              <a:t>dezinformacija</a:t>
            </a:r>
            <a:r>
              <a:rPr lang="en-US" sz="2400" dirty="0"/>
              <a:t> </a:t>
            </a:r>
            <a:r>
              <a:rPr lang="en-US" sz="2400" dirty="0" err="1"/>
              <a:t>i</a:t>
            </a:r>
            <a:r>
              <a:rPr lang="en-US" sz="2400" dirty="0"/>
              <a:t> </a:t>
            </a:r>
            <a:r>
              <a:rPr lang="en-US" sz="2400" dirty="0" err="1"/>
              <a:t>promicanje</a:t>
            </a:r>
            <a:r>
              <a:rPr lang="en-US" sz="2400" dirty="0"/>
              <a:t> </a:t>
            </a:r>
            <a:r>
              <a:rPr lang="en-US" sz="2400" dirty="0" err="1"/>
              <a:t>informiranih</a:t>
            </a:r>
            <a:r>
              <a:rPr lang="en-US" sz="2400" dirty="0"/>
              <a:t> </a:t>
            </a:r>
            <a:r>
              <a:rPr lang="en-US" sz="2400" dirty="0" err="1"/>
              <a:t>rasprava</a:t>
            </a:r>
            <a:r>
              <a:rPr lang="en-US" sz="2400" dirty="0"/>
              <a:t>.</a:t>
            </a:r>
            <a:endParaRPr lang="hr-HR" sz="2400" dirty="0"/>
          </a:p>
          <a:p>
            <a:r>
              <a:rPr lang="hr-HR" sz="2400" dirty="0"/>
              <a:t>Lista alata: </a:t>
            </a:r>
            <a:r>
              <a:rPr lang="hr-HR" sz="2400" dirty="0">
                <a:hlinkClick r:id="rId3"/>
              </a:rPr>
              <a:t>https://www.rand.org/research/projects/truth-decay/fighting-disinformation/search.html</a:t>
            </a:r>
            <a:endParaRPr lang="hr-HR" sz="2400" dirty="0"/>
          </a:p>
        </p:txBody>
      </p:sp>
      <p:pic>
        <p:nvPicPr>
          <p:cNvPr id="18440" name="Picture 8" descr="No photo description availab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84480" y="3663879"/>
            <a:ext cx="4801598" cy="480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227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93895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3. </a:t>
            </a:r>
            <a:r>
              <a:rPr lang="es-ES" sz="6000" b="1" dirty="0" err="1">
                <a:solidFill>
                  <a:srgbClr val="00CCFF"/>
                </a:solidFill>
                <a:latin typeface="+mn-lt"/>
                <a:ea typeface="Helvetica Neue"/>
                <a:cs typeface="Helvetica Neue"/>
                <a:sym typeface="Helvetica Neue"/>
              </a:rPr>
              <a:t>Odgovorno</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ponašanje</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na</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internetu</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19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3891958"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3.1. Prepoznajte svoje kognitivne predrasude</a:t>
            </a:r>
            <a:endParaRPr dirty="0">
              <a:solidFill>
                <a:schemeClr val="tx1"/>
              </a:solidFill>
              <a:latin typeface="+mn-lt"/>
            </a:endParaRPr>
          </a:p>
        </p:txBody>
      </p:sp>
      <p:sp>
        <p:nvSpPr>
          <p:cNvPr id="120" name="Google Shape;120;p6"/>
          <p:cNvSpPr txBox="1"/>
          <p:nvPr/>
        </p:nvSpPr>
        <p:spPr>
          <a:xfrm>
            <a:off x="1332000" y="3332449"/>
            <a:ext cx="15453771" cy="5262939"/>
          </a:xfrm>
          <a:prstGeom prst="rect">
            <a:avLst/>
          </a:prstGeom>
          <a:noFill/>
          <a:ln>
            <a:noFill/>
          </a:ln>
        </p:spPr>
        <p:txBody>
          <a:bodyPr spcFirstLastPara="1" wrap="square" lIns="91425" tIns="45700" rIns="91425" bIns="45700" anchor="t" anchorCtr="0">
            <a:spAutoFit/>
          </a:bodyPr>
          <a:lstStyle/>
          <a:p>
            <a:pPr lvl="0"/>
            <a:r>
              <a:rPr lang="en-US" sz="2400" dirty="0" err="1">
                <a:solidFill>
                  <a:schemeClr val="dk1"/>
                </a:solidFill>
                <a:latin typeface="+mn-lt"/>
                <a:ea typeface="Helvetica Neue"/>
                <a:cs typeface="Helvetica Neue"/>
                <a:sym typeface="Helvetica Neue"/>
              </a:rPr>
              <a:t>Kognitivne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predrasude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inherentne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tendencije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našem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razmišljanju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mogu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dovesti</a:t>
            </a:r>
            <a:r>
              <a:rPr lang="en-US" sz="2400" dirty="0">
                <a:solidFill>
                  <a:schemeClr val="dk1"/>
                </a:solidFill>
                <a:latin typeface="+mn-lt"/>
                <a:ea typeface="Helvetica Neue"/>
                <a:cs typeface="Helvetica Neue"/>
                <a:sym typeface="Helvetica Neue"/>
              </a:rPr>
              <a:t> do </a:t>
            </a:r>
            <a:r>
              <a:rPr lang="en-US" sz="2400" dirty="0" err="1">
                <a:solidFill>
                  <a:schemeClr val="dk1"/>
                </a:solidFill>
                <a:latin typeface="+mn-lt"/>
                <a:ea typeface="Helvetica Neue"/>
                <a:cs typeface="Helvetica Neue"/>
                <a:sym typeface="Helvetica Neue"/>
              </a:rPr>
              <a:t>pogrešaka</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prosudbi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Ključno</a:t>
            </a:r>
            <a:r>
              <a:rPr lang="en-US" sz="2400" dirty="0">
                <a:solidFill>
                  <a:schemeClr val="dk1"/>
                </a:solidFill>
                <a:latin typeface="+mn-lt"/>
                <a:ea typeface="Helvetica Neue"/>
                <a:cs typeface="Helvetica Neue"/>
                <a:sym typeface="Helvetica Neue"/>
              </a:rPr>
              <a:t> je da </a:t>
            </a:r>
            <a:r>
              <a:rPr lang="en-US" sz="2400" dirty="0" err="1">
                <a:solidFill>
                  <a:schemeClr val="dk1"/>
                </a:solidFill>
                <a:latin typeface="+mn-lt"/>
                <a:ea typeface="Helvetica Neue"/>
                <a:cs typeface="Helvetica Neue"/>
                <a:sym typeface="Helvetica Neue"/>
              </a:rPr>
              <a:t>starije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odrasle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budu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svjesne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predrasuda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kada</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kreću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internetskim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svijetom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uobičajene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kognitivne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pristranosti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uključuju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pristranost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potvrde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favoriziranje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potvrđuju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već</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postojeća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uvjerenja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pristranost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dostupnosti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oslanjanje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dostupne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pristranost</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usidrenja</a:t>
            </a:r>
            <a:r>
              <a:rPr lang="en-US" sz="2400" dirty="0">
                <a:solidFill>
                  <a:schemeClr val="dk1"/>
                </a:solidFill>
                <a:latin typeface="+mn-lt"/>
                <a:ea typeface="Helvetica Neue"/>
                <a:cs typeface="Helvetica Neue"/>
                <a:sym typeface="Helvetica Neue"/>
              </a:rPr>
              <a:t> (pod </a:t>
            </a:r>
            <a:r>
              <a:rPr lang="en-US" sz="2400" dirty="0" err="1">
                <a:solidFill>
                  <a:schemeClr val="dk1"/>
                </a:solidFill>
                <a:latin typeface="+mn-lt"/>
                <a:ea typeface="Helvetica Neue"/>
                <a:cs typeface="Helvetica Neue"/>
                <a:sym typeface="Helvetica Neue"/>
              </a:rPr>
              <a:t>utjecajem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početnih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primljenih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Prepoznavanje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predrasuda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pomoći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starijim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osobama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pristupiti</a:t>
            </a:r>
            <a:r>
              <a:rPr lang="en-US" sz="2400" dirty="0">
                <a:solidFill>
                  <a:schemeClr val="dk1"/>
                </a:solidFill>
                <a:latin typeface="+mn-lt"/>
                <a:ea typeface="Helvetica Neue"/>
                <a:cs typeface="Helvetica Neue"/>
                <a:sym typeface="Helvetica Neue"/>
              </a:rPr>
              <a:t> online </a:t>
            </a:r>
            <a:r>
              <a:rPr lang="en-US" sz="2400" dirty="0" err="1">
                <a:solidFill>
                  <a:schemeClr val="dk1"/>
                </a:solidFill>
                <a:latin typeface="+mn-lt"/>
                <a:ea typeface="Helvetica Neue"/>
                <a:cs typeface="Helvetica Neue"/>
                <a:sym typeface="Helvetica Neue"/>
              </a:rPr>
              <a:t>sadržaju</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kritičkim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načinom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razmišljanja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izbjeći</a:t>
            </a:r>
            <a:r>
              <a:rPr lang="en-US" sz="2400" dirty="0">
                <a:solidFill>
                  <a:schemeClr val="dk1"/>
                </a:solidFill>
                <a:latin typeface="+mn-lt"/>
                <a:ea typeface="Helvetica Neue"/>
                <a:cs typeface="Helvetica Neue"/>
                <a:sym typeface="Helvetica Neue"/>
              </a:rPr>
              <a:t> da </a:t>
            </a:r>
            <a:r>
              <a:rPr lang="en-US" sz="2400" dirty="0" err="1">
                <a:solidFill>
                  <a:schemeClr val="dk1"/>
                </a:solidFill>
                <a:latin typeface="+mn-lt"/>
                <a:ea typeface="Helvetica Neue"/>
                <a:cs typeface="Helvetica Neue"/>
                <a:sym typeface="Helvetica Neue"/>
              </a:rPr>
              <a:t>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dovedu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pogrešne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a:t>
            </a:r>
          </a:p>
          <a:p>
            <a:pPr lvl="0"/>
            <a:endParaRPr lang="hr-HR" sz="2400" dirty="0">
              <a:solidFill>
                <a:schemeClr val="dk1"/>
              </a:solidFill>
              <a:latin typeface="+mn-lt"/>
              <a:sym typeface="Helvetica Neue"/>
            </a:endParaRPr>
          </a:p>
          <a:p>
            <a:pPr lvl="0"/>
            <a:r>
              <a:rPr lang="en-US" sz="2400" b="1" dirty="0" err="1">
                <a:latin typeface="+mn-lt"/>
              </a:rPr>
              <a:t>Prepoznajte</a:t>
            </a:r>
            <a:r>
              <a:rPr lang="en-US" sz="2400" b="1" dirty="0">
                <a:latin typeface="+mn-lt"/>
              </a:rPr>
              <a:t> </a:t>
            </a:r>
            <a:r>
              <a:rPr lang="en-US" sz="2400" b="1" dirty="0" err="1">
                <a:latin typeface="+mn-lt"/>
              </a:rPr>
              <a:t>znakove</a:t>
            </a:r>
            <a:r>
              <a:rPr lang="en-US" sz="2400" b="1" dirty="0">
                <a:latin typeface="+mn-lt"/>
              </a:rPr>
              <a:t> </a:t>
            </a:r>
            <a:r>
              <a:rPr lang="en-US" sz="2400" b="1" dirty="0" err="1">
                <a:latin typeface="+mn-lt"/>
              </a:rPr>
              <a:t>kognitivne</a:t>
            </a:r>
            <a:r>
              <a:rPr lang="en-US" sz="2400" b="1" dirty="0">
                <a:latin typeface="+mn-lt"/>
              </a:rPr>
              <a:t> </a:t>
            </a:r>
            <a:r>
              <a:rPr lang="en-US" sz="2400" b="1" dirty="0" err="1">
                <a:latin typeface="+mn-lt"/>
              </a:rPr>
              <a:t>pristranosti</a:t>
            </a:r>
            <a:endParaRPr lang="en-US" sz="2400" b="1" dirty="0">
              <a:latin typeface="+mn-lt"/>
            </a:endParaRPr>
          </a:p>
          <a:p>
            <a:pPr lvl="0"/>
            <a:endParaRPr lang="en-US" sz="2400" b="1" dirty="0">
              <a:latin typeface="+mn-lt"/>
            </a:endParaRPr>
          </a:p>
          <a:p>
            <a:pPr marL="457200" lvl="0" indent="-457200">
              <a:buFont typeface="+mj-lt"/>
              <a:buAutoNum type="arabicPeriod"/>
            </a:pPr>
            <a:r>
              <a:rPr lang="en-US" sz="2400" dirty="0" err="1">
                <a:latin typeface="+mn-lt"/>
              </a:rPr>
              <a:t>Obraćate</a:t>
            </a:r>
            <a:r>
              <a:rPr lang="en-US" sz="2400" dirty="0">
                <a:latin typeface="+mn-lt"/>
              </a:rPr>
              <a:t> </a:t>
            </a:r>
            <a:r>
              <a:rPr lang="en-US" sz="2400" dirty="0" err="1">
                <a:latin typeface="+mn-lt"/>
              </a:rPr>
              <a:t>pažnju</a:t>
            </a:r>
            <a:r>
              <a:rPr lang="en-US" sz="2400" dirty="0">
                <a:latin typeface="+mn-lt"/>
              </a:rPr>
              <a:t> </a:t>
            </a:r>
            <a:r>
              <a:rPr lang="en-US" sz="2400" dirty="0" err="1">
                <a:latin typeface="+mn-lt"/>
              </a:rPr>
              <a:t>samo</a:t>
            </a:r>
            <a:r>
              <a:rPr lang="en-US" sz="2400" dirty="0">
                <a:latin typeface="+mn-lt"/>
              </a:rPr>
              <a:t> </a:t>
            </a:r>
            <a:r>
              <a:rPr lang="en-US" sz="2400" dirty="0" err="1">
                <a:latin typeface="+mn-lt"/>
              </a:rPr>
              <a:t>na</a:t>
            </a:r>
            <a:r>
              <a:rPr lang="en-US" sz="2400" dirty="0">
                <a:latin typeface="+mn-lt"/>
              </a:rPr>
              <a:t> </a:t>
            </a:r>
            <a:r>
              <a:rPr lang="en-US" sz="2400" dirty="0" err="1">
                <a:latin typeface="+mn-lt"/>
              </a:rPr>
              <a:t>vijesti</a:t>
            </a:r>
            <a:r>
              <a:rPr lang="en-US" sz="2400" dirty="0">
                <a:latin typeface="+mn-lt"/>
              </a:rPr>
              <a:t> </a:t>
            </a:r>
            <a:r>
              <a:rPr lang="en-US" sz="2400" dirty="0" err="1">
                <a:latin typeface="+mn-lt"/>
              </a:rPr>
              <a:t>koje</a:t>
            </a:r>
            <a:r>
              <a:rPr lang="en-US" sz="2400" dirty="0">
                <a:latin typeface="+mn-lt"/>
              </a:rPr>
              <a:t> </a:t>
            </a:r>
            <a:r>
              <a:rPr lang="en-US" sz="2400" dirty="0" err="1">
                <a:latin typeface="+mn-lt"/>
              </a:rPr>
              <a:t>potvrđuju</a:t>
            </a:r>
            <a:r>
              <a:rPr lang="en-US" sz="2400" dirty="0">
                <a:latin typeface="+mn-lt"/>
              </a:rPr>
              <a:t> </a:t>
            </a:r>
            <a:r>
              <a:rPr lang="en-US" sz="2400" dirty="0" err="1">
                <a:latin typeface="+mn-lt"/>
              </a:rPr>
              <a:t>vaše</a:t>
            </a:r>
            <a:r>
              <a:rPr lang="en-US" sz="2400" dirty="0">
                <a:latin typeface="+mn-lt"/>
              </a:rPr>
              <a:t> </a:t>
            </a:r>
            <a:r>
              <a:rPr lang="en-US" sz="2400" dirty="0" err="1">
                <a:latin typeface="+mn-lt"/>
              </a:rPr>
              <a:t>mišljenje</a:t>
            </a:r>
            <a:endParaRPr lang="en-US" sz="2400" dirty="0">
              <a:latin typeface="+mn-lt"/>
            </a:endParaRPr>
          </a:p>
          <a:p>
            <a:pPr marL="457200" lvl="0" indent="-457200">
              <a:buFont typeface="+mj-lt"/>
              <a:buAutoNum type="arabicPeriod"/>
            </a:pPr>
            <a:r>
              <a:rPr lang="en-US" sz="2400" dirty="0">
                <a:latin typeface="+mn-lt"/>
              </a:rPr>
              <a:t>Vi </a:t>
            </a:r>
            <a:r>
              <a:rPr lang="en-US" sz="2400" dirty="0" err="1">
                <a:latin typeface="+mn-lt"/>
              </a:rPr>
              <a:t>krivite</a:t>
            </a:r>
            <a:r>
              <a:rPr lang="en-US" sz="2400" dirty="0">
                <a:latin typeface="+mn-lt"/>
              </a:rPr>
              <a:t> </a:t>
            </a:r>
            <a:r>
              <a:rPr lang="en-US" sz="2400" dirty="0" err="1">
                <a:latin typeface="+mn-lt"/>
              </a:rPr>
              <a:t>vanjske</a:t>
            </a:r>
            <a:r>
              <a:rPr lang="en-US" sz="2400" dirty="0">
                <a:latin typeface="+mn-lt"/>
              </a:rPr>
              <a:t> </a:t>
            </a:r>
            <a:r>
              <a:rPr lang="en-US" sz="2400" dirty="0" err="1">
                <a:latin typeface="+mn-lt"/>
              </a:rPr>
              <a:t>faktore</a:t>
            </a:r>
            <a:r>
              <a:rPr lang="en-US" sz="2400" dirty="0">
                <a:latin typeface="+mn-lt"/>
              </a:rPr>
              <a:t> </a:t>
            </a:r>
            <a:r>
              <a:rPr lang="en-US" sz="2400" dirty="0" err="1">
                <a:latin typeface="+mn-lt"/>
              </a:rPr>
              <a:t>kada</a:t>
            </a:r>
            <a:r>
              <a:rPr lang="en-US" sz="2400" dirty="0">
                <a:latin typeface="+mn-lt"/>
              </a:rPr>
              <a:t> </a:t>
            </a:r>
            <a:r>
              <a:rPr lang="en-US" sz="2400" dirty="0" err="1">
                <a:latin typeface="+mn-lt"/>
              </a:rPr>
              <a:t>stvari</a:t>
            </a:r>
            <a:r>
              <a:rPr lang="en-US" sz="2400" dirty="0">
                <a:latin typeface="+mn-lt"/>
              </a:rPr>
              <a:t> ne </a:t>
            </a:r>
            <a:r>
              <a:rPr lang="en-US" sz="2400" dirty="0" err="1">
                <a:latin typeface="+mn-lt"/>
              </a:rPr>
              <a:t>idu</a:t>
            </a:r>
            <a:r>
              <a:rPr lang="en-US" sz="2400" dirty="0">
                <a:latin typeface="+mn-lt"/>
              </a:rPr>
              <a:t> </a:t>
            </a:r>
            <a:r>
              <a:rPr lang="en-US" sz="2400" dirty="0" err="1">
                <a:latin typeface="+mn-lt"/>
              </a:rPr>
              <a:t>kako</a:t>
            </a:r>
            <a:r>
              <a:rPr lang="en-US" sz="2400" dirty="0">
                <a:latin typeface="+mn-lt"/>
              </a:rPr>
              <a:t> </a:t>
            </a:r>
            <a:r>
              <a:rPr lang="en-US" sz="2400" dirty="0" err="1">
                <a:latin typeface="+mn-lt"/>
              </a:rPr>
              <a:t>želite</a:t>
            </a:r>
            <a:endParaRPr lang="en-US" sz="2400" dirty="0">
              <a:latin typeface="+mn-lt"/>
            </a:endParaRPr>
          </a:p>
          <a:p>
            <a:pPr marL="457200" lvl="0" indent="-457200">
              <a:buFont typeface="+mj-lt"/>
              <a:buAutoNum type="arabicPeriod"/>
            </a:pPr>
            <a:r>
              <a:rPr lang="en-US" sz="2400" dirty="0" err="1">
                <a:latin typeface="+mn-lt"/>
              </a:rPr>
              <a:t>Pripisivanje</a:t>
            </a:r>
            <a:r>
              <a:rPr lang="en-US" sz="2400" dirty="0">
                <a:latin typeface="+mn-lt"/>
              </a:rPr>
              <a:t> </a:t>
            </a:r>
            <a:r>
              <a:rPr lang="en-US" sz="2400" dirty="0" err="1">
                <a:latin typeface="+mn-lt"/>
              </a:rPr>
              <a:t>uspjeha</a:t>
            </a:r>
            <a:r>
              <a:rPr lang="en-US" sz="2400" dirty="0">
                <a:latin typeface="+mn-lt"/>
              </a:rPr>
              <a:t> </a:t>
            </a:r>
            <a:r>
              <a:rPr lang="en-US" sz="2400" dirty="0" err="1">
                <a:latin typeface="+mn-lt"/>
              </a:rPr>
              <a:t>drugih</a:t>
            </a:r>
            <a:r>
              <a:rPr lang="en-US" sz="2400" dirty="0">
                <a:latin typeface="+mn-lt"/>
              </a:rPr>
              <a:t> </a:t>
            </a:r>
            <a:r>
              <a:rPr lang="en-US" sz="2400" dirty="0" err="1">
                <a:latin typeface="+mn-lt"/>
              </a:rPr>
              <a:t>ljudi</a:t>
            </a:r>
            <a:r>
              <a:rPr lang="en-US" sz="2400" dirty="0">
                <a:latin typeface="+mn-lt"/>
              </a:rPr>
              <a:t> </a:t>
            </a:r>
            <a:r>
              <a:rPr lang="en-US" sz="2400" dirty="0" err="1">
                <a:latin typeface="+mn-lt"/>
              </a:rPr>
              <a:t>sreći</a:t>
            </a:r>
            <a:r>
              <a:rPr lang="en-US" sz="2400" dirty="0">
                <a:latin typeface="+mn-lt"/>
              </a:rPr>
              <a:t>, a </a:t>
            </a:r>
            <a:r>
              <a:rPr lang="en-US" sz="2400" dirty="0" err="1">
                <a:latin typeface="+mn-lt"/>
              </a:rPr>
              <a:t>preuzimanje</a:t>
            </a:r>
            <a:r>
              <a:rPr lang="en-US" sz="2400" dirty="0">
                <a:latin typeface="+mn-lt"/>
              </a:rPr>
              <a:t> </a:t>
            </a:r>
            <a:r>
              <a:rPr lang="en-US" sz="2400" dirty="0" err="1">
                <a:latin typeface="+mn-lt"/>
              </a:rPr>
              <a:t>zasluga</a:t>
            </a:r>
            <a:r>
              <a:rPr lang="en-US" sz="2400" dirty="0">
                <a:latin typeface="+mn-lt"/>
              </a:rPr>
              <a:t> za </a:t>
            </a:r>
            <a:r>
              <a:rPr lang="en-US" sz="2400" dirty="0" err="1">
                <a:latin typeface="+mn-lt"/>
              </a:rPr>
              <a:t>vlastita</a:t>
            </a:r>
            <a:r>
              <a:rPr lang="en-US" sz="2400" dirty="0">
                <a:latin typeface="+mn-lt"/>
              </a:rPr>
              <a:t> </a:t>
            </a:r>
            <a:r>
              <a:rPr lang="en-US" sz="2400" dirty="0" err="1">
                <a:latin typeface="+mn-lt"/>
              </a:rPr>
              <a:t>postignuća</a:t>
            </a:r>
            <a:endParaRPr lang="en-US" sz="2400" dirty="0">
              <a:latin typeface="+mn-lt"/>
            </a:endParaRPr>
          </a:p>
          <a:p>
            <a:pPr marL="457200" lvl="0" indent="-457200">
              <a:buFont typeface="+mj-lt"/>
              <a:buAutoNum type="arabicPeriod"/>
            </a:pPr>
            <a:r>
              <a:rPr lang="en-US" sz="2400" dirty="0">
                <a:latin typeface="+mn-lt"/>
              </a:rPr>
              <a:t>Pod </a:t>
            </a:r>
            <a:r>
              <a:rPr lang="en-US" sz="2400" dirty="0" err="1">
                <a:latin typeface="+mn-lt"/>
              </a:rPr>
              <a:t>pretpostavkom</a:t>
            </a:r>
            <a:r>
              <a:rPr lang="en-US" sz="2400" dirty="0">
                <a:latin typeface="+mn-lt"/>
              </a:rPr>
              <a:t> da </a:t>
            </a:r>
            <a:r>
              <a:rPr lang="en-US" sz="2400" dirty="0" err="1">
                <a:latin typeface="+mn-lt"/>
              </a:rPr>
              <a:t>svi</a:t>
            </a:r>
            <a:r>
              <a:rPr lang="en-US" sz="2400" dirty="0">
                <a:latin typeface="+mn-lt"/>
              </a:rPr>
              <a:t> </a:t>
            </a:r>
            <a:r>
              <a:rPr lang="en-US" sz="2400" dirty="0" err="1">
                <a:latin typeface="+mn-lt"/>
              </a:rPr>
              <a:t>drugi</a:t>
            </a:r>
            <a:r>
              <a:rPr lang="en-US" sz="2400" dirty="0">
                <a:latin typeface="+mn-lt"/>
              </a:rPr>
              <a:t> </a:t>
            </a:r>
            <a:r>
              <a:rPr lang="en-US" sz="2400" dirty="0" err="1">
                <a:latin typeface="+mn-lt"/>
              </a:rPr>
              <a:t>dijele</a:t>
            </a:r>
            <a:r>
              <a:rPr lang="en-US" sz="2400" dirty="0">
                <a:latin typeface="+mn-lt"/>
              </a:rPr>
              <a:t> </a:t>
            </a:r>
            <a:r>
              <a:rPr lang="en-US" sz="2400" dirty="0" err="1">
                <a:latin typeface="+mn-lt"/>
              </a:rPr>
              <a:t>vaše</a:t>
            </a:r>
            <a:r>
              <a:rPr lang="en-US" sz="2400" dirty="0">
                <a:latin typeface="+mn-lt"/>
              </a:rPr>
              <a:t> </a:t>
            </a:r>
            <a:r>
              <a:rPr lang="en-US" sz="2400" dirty="0" err="1">
                <a:latin typeface="+mn-lt"/>
              </a:rPr>
              <a:t>mišljenje</a:t>
            </a:r>
            <a:r>
              <a:rPr lang="en-US" sz="2400" dirty="0">
                <a:latin typeface="+mn-lt"/>
              </a:rPr>
              <a:t> </a:t>
            </a:r>
            <a:r>
              <a:rPr lang="en-US" sz="2400" dirty="0" err="1">
                <a:latin typeface="+mn-lt"/>
              </a:rPr>
              <a:t>ili</a:t>
            </a:r>
            <a:r>
              <a:rPr lang="en-US" sz="2400" dirty="0">
                <a:latin typeface="+mn-lt"/>
              </a:rPr>
              <a:t> </a:t>
            </a:r>
            <a:r>
              <a:rPr lang="en-US" sz="2400" dirty="0" err="1">
                <a:latin typeface="+mn-lt"/>
              </a:rPr>
              <a:t>uvjerenja</a:t>
            </a:r>
            <a:endParaRPr lang="en-US" sz="2400" dirty="0">
              <a:latin typeface="+mn-lt"/>
            </a:endParaRPr>
          </a:p>
          <a:p>
            <a:pPr marL="457200" lvl="0" indent="-457200">
              <a:buFont typeface="+mj-lt"/>
              <a:buAutoNum type="arabicPeriod"/>
            </a:pPr>
            <a:r>
              <a:rPr lang="en-US" sz="2400" dirty="0" err="1">
                <a:latin typeface="+mn-lt"/>
              </a:rPr>
              <a:t>Naučiti</a:t>
            </a:r>
            <a:r>
              <a:rPr lang="en-US" sz="2400" dirty="0">
                <a:latin typeface="+mn-lt"/>
              </a:rPr>
              <a:t> </a:t>
            </a:r>
            <a:r>
              <a:rPr lang="en-US" sz="2400" dirty="0" err="1">
                <a:latin typeface="+mn-lt"/>
              </a:rPr>
              <a:t>nešto</a:t>
            </a:r>
            <a:r>
              <a:rPr lang="en-US" sz="2400" dirty="0">
                <a:latin typeface="+mn-lt"/>
              </a:rPr>
              <a:t> o </a:t>
            </a:r>
            <a:r>
              <a:rPr lang="en-US" sz="2400" dirty="0" err="1">
                <a:latin typeface="+mn-lt"/>
              </a:rPr>
              <a:t>temi</a:t>
            </a:r>
            <a:r>
              <a:rPr lang="en-US" sz="2400" dirty="0">
                <a:latin typeface="+mn-lt"/>
              </a:rPr>
              <a:t> </a:t>
            </a:r>
            <a:r>
              <a:rPr lang="en-US" sz="2400" dirty="0" err="1">
                <a:latin typeface="+mn-lt"/>
              </a:rPr>
              <a:t>i</a:t>
            </a:r>
            <a:r>
              <a:rPr lang="en-US" sz="2400" dirty="0">
                <a:latin typeface="+mn-lt"/>
              </a:rPr>
              <a:t> </a:t>
            </a:r>
            <a:r>
              <a:rPr lang="en-US" sz="2400" dirty="0" err="1">
                <a:latin typeface="+mn-lt"/>
              </a:rPr>
              <a:t>onda</a:t>
            </a:r>
            <a:r>
              <a:rPr lang="en-US" sz="2400" dirty="0">
                <a:latin typeface="+mn-lt"/>
              </a:rPr>
              <a:t> </a:t>
            </a:r>
            <a:r>
              <a:rPr lang="en-US" sz="2400" dirty="0" err="1">
                <a:latin typeface="+mn-lt"/>
              </a:rPr>
              <a:t>pretpostaviti</a:t>
            </a:r>
            <a:r>
              <a:rPr lang="en-US" sz="2400" dirty="0">
                <a:latin typeface="+mn-lt"/>
              </a:rPr>
              <a:t> da </a:t>
            </a:r>
            <a:r>
              <a:rPr lang="en-US" sz="2400" dirty="0" err="1">
                <a:latin typeface="+mn-lt"/>
              </a:rPr>
              <a:t>znate</a:t>
            </a:r>
            <a:r>
              <a:rPr lang="en-US" sz="2400" dirty="0">
                <a:latin typeface="+mn-lt"/>
              </a:rPr>
              <a:t> </a:t>
            </a:r>
            <a:r>
              <a:rPr lang="en-US" sz="2400" dirty="0" err="1">
                <a:latin typeface="+mn-lt"/>
              </a:rPr>
              <a:t>sve</a:t>
            </a:r>
            <a:r>
              <a:rPr lang="en-US" sz="2400" dirty="0">
                <a:latin typeface="+mn-lt"/>
              </a:rPr>
              <a:t> o </a:t>
            </a:r>
            <a:r>
              <a:rPr lang="en-US" sz="2400" dirty="0" err="1">
                <a:latin typeface="+mn-lt"/>
              </a:rPr>
              <a:t>njoj</a:t>
            </a:r>
            <a:endParaRPr sz="2400" dirty="0">
              <a:latin typeface="+mn-lt"/>
            </a:endParaRPr>
          </a:p>
        </p:txBody>
      </p:sp>
    </p:spTree>
    <p:extLst>
      <p:ext uri="{BB962C8B-B14F-4D97-AF65-F5344CB8AC3E}">
        <p14:creationId xmlns:p14="http://schemas.microsoft.com/office/powerpoint/2010/main" val="3769626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3154021" cy="1046400"/>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3.2. Izgradite otpornost na dezinformacije</a:t>
            </a:r>
          </a:p>
          <a:p>
            <a:pPr lvl="0"/>
            <a:endParaRPr dirty="0">
              <a:solidFill>
                <a:schemeClr val="tx1"/>
              </a:solidFill>
              <a:latin typeface="+mn-lt"/>
            </a:endParaRPr>
          </a:p>
        </p:txBody>
      </p:sp>
      <p:sp>
        <p:nvSpPr>
          <p:cNvPr id="3" name="TekstniOkvir 2">
            <a:extLst>
              <a:ext uri="{FF2B5EF4-FFF2-40B4-BE49-F238E27FC236}">
                <a16:creationId xmlns:a16="http://schemas.microsoft.com/office/drawing/2014/main" id="{78434B8E-328D-F75A-881E-99FB6530641C}"/>
              </a:ext>
            </a:extLst>
          </p:cNvPr>
          <p:cNvSpPr txBox="1"/>
          <p:nvPr/>
        </p:nvSpPr>
        <p:spPr>
          <a:xfrm>
            <a:off x="1332000" y="3447711"/>
            <a:ext cx="15800060" cy="3785652"/>
          </a:xfrm>
          <a:prstGeom prst="rect">
            <a:avLst/>
          </a:prstGeom>
          <a:noFill/>
        </p:spPr>
        <p:txBody>
          <a:bodyPr wrap="square">
            <a:spAutoFit/>
          </a:bodyPr>
          <a:lstStyle/>
          <a:p>
            <a:r>
              <a:rPr lang="en-US" sz="2400" dirty="0" err="1"/>
              <a:t>Kako</a:t>
            </a:r>
            <a:r>
              <a:rPr lang="en-US" sz="2400" dirty="0"/>
              <a:t> </a:t>
            </a:r>
            <a:r>
              <a:rPr lang="en-US" sz="2400" dirty="0" err="1"/>
              <a:t>biste</a:t>
            </a:r>
            <a:r>
              <a:rPr lang="en-US" sz="2400" dirty="0"/>
              <a:t> </a:t>
            </a:r>
            <a:r>
              <a:rPr lang="en-US" sz="2400" dirty="0" err="1"/>
              <a:t>odgovorno</a:t>
            </a:r>
            <a:r>
              <a:rPr lang="en-US" sz="2400" dirty="0"/>
              <a:t> </a:t>
            </a:r>
            <a:r>
              <a:rPr lang="en-US" sz="2400" dirty="0" err="1"/>
              <a:t>upravljali</a:t>
            </a:r>
            <a:r>
              <a:rPr lang="en-US" sz="2400" dirty="0"/>
              <a:t> </a:t>
            </a:r>
            <a:r>
              <a:rPr lang="en-US" sz="2400" dirty="0" err="1"/>
              <a:t>internetskim</a:t>
            </a:r>
            <a:r>
              <a:rPr lang="en-US" sz="2400" dirty="0"/>
              <a:t> </a:t>
            </a:r>
            <a:r>
              <a:rPr lang="en-US" sz="2400" dirty="0" err="1"/>
              <a:t>svijetom</a:t>
            </a:r>
            <a:r>
              <a:rPr lang="en-US" sz="2400" dirty="0"/>
              <a:t>, </a:t>
            </a:r>
            <a:r>
              <a:rPr lang="en-US" sz="2400" dirty="0" err="1"/>
              <a:t>potrebno</a:t>
            </a:r>
            <a:r>
              <a:rPr lang="en-US" sz="2400" dirty="0"/>
              <a:t> je </a:t>
            </a:r>
            <a:r>
              <a:rPr lang="en-US" sz="2400" dirty="0" err="1"/>
              <a:t>slijediti</a:t>
            </a:r>
            <a:r>
              <a:rPr lang="en-US" sz="2400" dirty="0"/>
              <a:t> </a:t>
            </a:r>
            <a:r>
              <a:rPr lang="en-US" sz="2400" dirty="0" err="1"/>
              <a:t>ključne</a:t>
            </a:r>
            <a:r>
              <a:rPr lang="en-US" sz="2400" dirty="0"/>
              <a:t> </a:t>
            </a:r>
            <a:r>
              <a:rPr lang="en-US" sz="2400" dirty="0" err="1"/>
              <a:t>korake</a:t>
            </a:r>
            <a:r>
              <a:rPr lang="en-US" sz="2400" dirty="0"/>
              <a:t>. </a:t>
            </a:r>
            <a:r>
              <a:rPr lang="en-US" sz="2400" dirty="0" err="1"/>
              <a:t>Prvo</a:t>
            </a:r>
            <a:r>
              <a:rPr lang="en-US" sz="2400" dirty="0"/>
              <a:t>, </a:t>
            </a:r>
            <a:r>
              <a:rPr lang="en-US" sz="2400" dirty="0" err="1"/>
              <a:t>provjerite</a:t>
            </a:r>
            <a:r>
              <a:rPr lang="en-US" sz="2400" dirty="0"/>
              <a:t> </a:t>
            </a:r>
            <a:r>
              <a:rPr lang="en-US" sz="2400" dirty="0" err="1"/>
              <a:t>informacije</a:t>
            </a:r>
            <a:r>
              <a:rPr lang="en-US" sz="2400" dirty="0"/>
              <a:t> </a:t>
            </a:r>
            <a:r>
              <a:rPr lang="en-US" sz="2400" dirty="0" err="1"/>
              <a:t>provjeravajući</a:t>
            </a:r>
            <a:r>
              <a:rPr lang="en-US" sz="2400" dirty="0"/>
              <a:t> </a:t>
            </a:r>
            <a:r>
              <a:rPr lang="en-US" sz="2400" dirty="0" err="1"/>
              <a:t>ih</a:t>
            </a:r>
            <a:r>
              <a:rPr lang="en-US" sz="2400" dirty="0"/>
              <a:t> </a:t>
            </a:r>
            <a:r>
              <a:rPr lang="en-US" sz="2400" dirty="0" err="1"/>
              <a:t>prije</a:t>
            </a:r>
            <a:r>
              <a:rPr lang="en-US" sz="2400" dirty="0"/>
              <a:t> </a:t>
            </a:r>
            <a:r>
              <a:rPr lang="en-US" sz="2400" dirty="0" err="1"/>
              <a:t>nego</a:t>
            </a:r>
            <a:r>
              <a:rPr lang="en-US" sz="2400" dirty="0"/>
              <a:t> </a:t>
            </a:r>
            <a:r>
              <a:rPr lang="en-US" sz="2400" dirty="0" err="1"/>
              <a:t>što</a:t>
            </a:r>
            <a:r>
              <a:rPr lang="en-US" sz="2400" dirty="0"/>
              <a:t> </a:t>
            </a:r>
            <a:r>
              <a:rPr lang="en-US" sz="2400" dirty="0" err="1"/>
              <a:t>povjerujete</a:t>
            </a:r>
            <a:r>
              <a:rPr lang="en-US" sz="2400" dirty="0"/>
              <a:t> </a:t>
            </a:r>
            <a:r>
              <a:rPr lang="en-US" sz="2400" dirty="0" err="1"/>
              <a:t>ili</a:t>
            </a:r>
            <a:r>
              <a:rPr lang="en-US" sz="2400" dirty="0"/>
              <a:t> </a:t>
            </a:r>
            <a:r>
              <a:rPr lang="en-US" sz="2400" dirty="0" err="1"/>
              <a:t>ih</a:t>
            </a:r>
            <a:r>
              <a:rPr lang="en-US" sz="2400" dirty="0"/>
              <a:t> </a:t>
            </a:r>
            <a:r>
              <a:rPr lang="en-US" sz="2400" dirty="0" err="1"/>
              <a:t>podijelite</a:t>
            </a:r>
            <a:r>
              <a:rPr lang="en-US" sz="2400" dirty="0"/>
              <a:t>. </a:t>
            </a:r>
            <a:r>
              <a:rPr lang="en-US" sz="2400" dirty="0" err="1"/>
              <a:t>Potražite</a:t>
            </a:r>
            <a:r>
              <a:rPr lang="en-US" sz="2400" dirty="0"/>
              <a:t> </a:t>
            </a:r>
            <a:r>
              <a:rPr lang="en-US" sz="2400" dirty="0" err="1"/>
              <a:t>pouzdane</a:t>
            </a:r>
            <a:r>
              <a:rPr lang="en-US" sz="2400" dirty="0"/>
              <a:t> </a:t>
            </a:r>
            <a:r>
              <a:rPr lang="en-US" sz="2400" dirty="0" err="1"/>
              <a:t>izvore</a:t>
            </a:r>
            <a:r>
              <a:rPr lang="en-US" sz="2400" dirty="0"/>
              <a:t> </a:t>
            </a:r>
            <a:r>
              <a:rPr lang="en-US" sz="2400" dirty="0" err="1"/>
              <a:t>i</a:t>
            </a:r>
            <a:r>
              <a:rPr lang="en-US" sz="2400" dirty="0"/>
              <a:t> </a:t>
            </a:r>
            <a:r>
              <a:rPr lang="en-US" sz="2400" dirty="0" err="1"/>
              <a:t>posavjetujte</a:t>
            </a:r>
            <a:r>
              <a:rPr lang="en-US" sz="2400" dirty="0"/>
              <a:t> se s </a:t>
            </a:r>
            <a:r>
              <a:rPr lang="en-US" sz="2400" dirty="0" err="1"/>
              <a:t>renomiranim</a:t>
            </a:r>
            <a:r>
              <a:rPr lang="en-US" sz="2400" dirty="0"/>
              <a:t> </a:t>
            </a:r>
            <a:r>
              <a:rPr lang="en-US" sz="2400" dirty="0" err="1"/>
              <a:t>organizacijama</a:t>
            </a:r>
            <a:r>
              <a:rPr lang="en-US" sz="2400" dirty="0"/>
              <a:t> za </a:t>
            </a:r>
            <a:r>
              <a:rPr lang="en-US" sz="2400" dirty="0" err="1"/>
              <a:t>provjeru</a:t>
            </a:r>
            <a:r>
              <a:rPr lang="en-US" sz="2400" dirty="0"/>
              <a:t> </a:t>
            </a:r>
            <a:r>
              <a:rPr lang="en-US" sz="2400" dirty="0" err="1"/>
              <a:t>činjenica</a:t>
            </a:r>
            <a:r>
              <a:rPr lang="en-US" sz="2400" dirty="0"/>
              <a:t>, </a:t>
            </a:r>
            <a:r>
              <a:rPr lang="en-US" sz="2400" dirty="0" err="1"/>
              <a:t>dok</a:t>
            </a:r>
            <a:r>
              <a:rPr lang="en-US" sz="2400" dirty="0"/>
              <a:t> </a:t>
            </a:r>
            <a:r>
              <a:rPr lang="en-US" sz="2400" dirty="0" err="1"/>
              <a:t>unakrsno</a:t>
            </a:r>
            <a:r>
              <a:rPr lang="en-US" sz="2400" dirty="0"/>
              <a:t> </a:t>
            </a:r>
            <a:r>
              <a:rPr lang="en-US" sz="2400" dirty="0" err="1"/>
              <a:t>upućujete</a:t>
            </a:r>
            <a:r>
              <a:rPr lang="en-US" sz="2400" dirty="0"/>
              <a:t> </a:t>
            </a:r>
            <a:r>
              <a:rPr lang="en-US" sz="2400" dirty="0" err="1"/>
              <a:t>na</a:t>
            </a:r>
            <a:r>
              <a:rPr lang="en-US" sz="2400" dirty="0"/>
              <a:t> </a:t>
            </a:r>
            <a:r>
              <a:rPr lang="en-US" sz="2400" dirty="0" err="1"/>
              <a:t>informacije</a:t>
            </a:r>
            <a:r>
              <a:rPr lang="en-US" sz="2400" dirty="0"/>
              <a:t> </a:t>
            </a:r>
            <a:r>
              <a:rPr lang="en-US" sz="2400" dirty="0" err="1"/>
              <a:t>kako</a:t>
            </a:r>
            <a:r>
              <a:rPr lang="en-US" sz="2400" dirty="0"/>
              <a:t> </a:t>
            </a:r>
            <a:r>
              <a:rPr lang="en-US" sz="2400" dirty="0" err="1"/>
              <a:t>biste</a:t>
            </a:r>
            <a:r>
              <a:rPr lang="en-US" sz="2400" dirty="0"/>
              <a:t> </a:t>
            </a:r>
            <a:r>
              <a:rPr lang="en-US" sz="2400" dirty="0" err="1"/>
              <a:t>osigurali</a:t>
            </a:r>
            <a:r>
              <a:rPr lang="en-US" sz="2400" dirty="0"/>
              <a:t> </a:t>
            </a:r>
            <a:r>
              <a:rPr lang="en-US" sz="2400" dirty="0" err="1"/>
              <a:t>točnost</a:t>
            </a:r>
            <a:r>
              <a:rPr lang="en-US" sz="2400" dirty="0"/>
              <a:t>. </a:t>
            </a:r>
            <a:r>
              <a:rPr lang="en-US" sz="2400" dirty="0" err="1"/>
              <a:t>Drugo</a:t>
            </a:r>
            <a:r>
              <a:rPr lang="en-US" sz="2400" dirty="0"/>
              <a:t>, </a:t>
            </a:r>
            <a:r>
              <a:rPr lang="en-US" sz="2400" dirty="0" err="1"/>
              <a:t>vodite</a:t>
            </a:r>
            <a:r>
              <a:rPr lang="en-US" sz="2400" dirty="0"/>
              <a:t> </a:t>
            </a:r>
            <a:r>
              <a:rPr lang="en-US" sz="2400" dirty="0" err="1"/>
              <a:t>računa</a:t>
            </a:r>
            <a:r>
              <a:rPr lang="en-US" sz="2400" dirty="0"/>
              <a:t> o </a:t>
            </a:r>
            <a:r>
              <a:rPr lang="en-US" sz="2400" dirty="0" err="1"/>
              <a:t>emocionalnim</a:t>
            </a:r>
            <a:r>
              <a:rPr lang="en-US" sz="2400" dirty="0"/>
              <a:t> </a:t>
            </a:r>
            <a:r>
              <a:rPr lang="en-US" sz="2400" dirty="0" err="1"/>
              <a:t>okidačima</a:t>
            </a:r>
            <a:r>
              <a:rPr lang="en-US" sz="2400" dirty="0"/>
              <a:t> </a:t>
            </a:r>
            <a:r>
              <a:rPr lang="en-US" sz="2400" dirty="0" err="1"/>
              <a:t>koje</a:t>
            </a:r>
            <a:r>
              <a:rPr lang="en-US" sz="2400" dirty="0"/>
              <a:t> </a:t>
            </a:r>
            <a:r>
              <a:rPr lang="en-US" sz="2400" dirty="0" err="1"/>
              <a:t>dezinformacije</a:t>
            </a:r>
            <a:r>
              <a:rPr lang="en-US" sz="2400" dirty="0"/>
              <a:t> </a:t>
            </a:r>
            <a:r>
              <a:rPr lang="en-US" sz="2400" dirty="0" err="1"/>
              <a:t>često</a:t>
            </a:r>
            <a:r>
              <a:rPr lang="en-US" sz="2400" dirty="0"/>
              <a:t> </a:t>
            </a:r>
            <a:r>
              <a:rPr lang="en-US" sz="2400" dirty="0" err="1"/>
              <a:t>iskorištavaju</a:t>
            </a:r>
            <a:r>
              <a:rPr lang="en-US" sz="2400" dirty="0"/>
              <a:t>. </a:t>
            </a:r>
            <a:r>
              <a:rPr lang="en-US" sz="2400" dirty="0" err="1"/>
              <a:t>Ostanite</a:t>
            </a:r>
            <a:r>
              <a:rPr lang="en-US" sz="2400" dirty="0"/>
              <a:t> </a:t>
            </a:r>
            <a:r>
              <a:rPr lang="en-US" sz="2400" dirty="0" err="1"/>
              <a:t>svjesni</a:t>
            </a:r>
            <a:r>
              <a:rPr lang="en-US" sz="2400" dirty="0"/>
              <a:t> </a:t>
            </a:r>
            <a:r>
              <a:rPr lang="en-US" sz="2400" dirty="0" err="1"/>
              <a:t>sadržaja</a:t>
            </a:r>
            <a:r>
              <a:rPr lang="en-US" sz="2400" dirty="0"/>
              <a:t> koji </a:t>
            </a:r>
            <a:r>
              <a:rPr lang="en-US" sz="2400" dirty="0" err="1"/>
              <a:t>izaziva</a:t>
            </a:r>
            <a:r>
              <a:rPr lang="en-US" sz="2400" dirty="0"/>
              <a:t> jake </a:t>
            </a:r>
            <a:r>
              <a:rPr lang="en-US" sz="2400" dirty="0" err="1"/>
              <a:t>emocije</a:t>
            </a:r>
            <a:r>
              <a:rPr lang="en-US" sz="2400" dirty="0"/>
              <a:t> </a:t>
            </a:r>
            <a:r>
              <a:rPr lang="en-US" sz="2400" dirty="0" err="1"/>
              <a:t>i</a:t>
            </a:r>
            <a:r>
              <a:rPr lang="en-US" sz="2400" dirty="0"/>
              <a:t> </a:t>
            </a:r>
            <a:r>
              <a:rPr lang="en-US" sz="2400" dirty="0" err="1"/>
              <a:t>odmaknite</a:t>
            </a:r>
            <a:r>
              <a:rPr lang="en-US" sz="2400" dirty="0"/>
              <a:t> se </a:t>
            </a:r>
            <a:r>
              <a:rPr lang="en-US" sz="2400" dirty="0" err="1"/>
              <a:t>kako</a:t>
            </a:r>
            <a:r>
              <a:rPr lang="en-US" sz="2400" dirty="0"/>
              <a:t> </a:t>
            </a:r>
            <a:r>
              <a:rPr lang="en-US" sz="2400" dirty="0" err="1"/>
              <a:t>biste</a:t>
            </a:r>
            <a:r>
              <a:rPr lang="en-US" sz="2400" dirty="0"/>
              <a:t> </a:t>
            </a:r>
            <a:r>
              <a:rPr lang="en-US" sz="2400" dirty="0" err="1"/>
              <a:t>procijenili</a:t>
            </a:r>
            <a:r>
              <a:rPr lang="en-US" sz="2400" dirty="0"/>
              <a:t> </a:t>
            </a:r>
            <a:r>
              <a:rPr lang="en-US" sz="2400" dirty="0" err="1"/>
              <a:t>vjerodostojnost</a:t>
            </a:r>
            <a:r>
              <a:rPr lang="en-US" sz="2400" dirty="0"/>
              <a:t>, </a:t>
            </a:r>
            <a:r>
              <a:rPr lang="en-US" sz="2400" dirty="0" err="1"/>
              <a:t>razmatrajući</a:t>
            </a:r>
            <a:r>
              <a:rPr lang="en-US" sz="2400" dirty="0"/>
              <a:t> </a:t>
            </a:r>
            <a:r>
              <a:rPr lang="en-US" sz="2400" dirty="0" err="1"/>
              <a:t>alternativne</a:t>
            </a:r>
            <a:r>
              <a:rPr lang="en-US" sz="2400" dirty="0"/>
              <a:t> </a:t>
            </a:r>
            <a:r>
              <a:rPr lang="en-US" sz="2400" dirty="0" err="1"/>
              <a:t>perspektive</a:t>
            </a:r>
            <a:r>
              <a:rPr lang="en-US" sz="2400" dirty="0"/>
              <a:t> </a:t>
            </a:r>
            <a:r>
              <a:rPr lang="en-US" sz="2400" dirty="0" err="1"/>
              <a:t>prije</a:t>
            </a:r>
            <a:r>
              <a:rPr lang="en-US" sz="2400" dirty="0"/>
              <a:t> </a:t>
            </a:r>
            <a:r>
              <a:rPr lang="en-US" sz="2400" dirty="0" err="1"/>
              <a:t>reagiranja</a:t>
            </a:r>
            <a:r>
              <a:rPr lang="en-US" sz="2400" dirty="0"/>
              <a:t> </a:t>
            </a:r>
            <a:r>
              <a:rPr lang="en-US" sz="2400" dirty="0" err="1"/>
              <a:t>ili</a:t>
            </a:r>
            <a:r>
              <a:rPr lang="en-US" sz="2400" dirty="0"/>
              <a:t> </a:t>
            </a:r>
            <a:r>
              <a:rPr lang="en-US" sz="2400" dirty="0" err="1"/>
              <a:t>dijeljenja</a:t>
            </a:r>
            <a:r>
              <a:rPr lang="en-US" sz="2400" dirty="0"/>
              <a:t>. </a:t>
            </a:r>
            <a:r>
              <a:rPr lang="en-US" sz="2400" dirty="0" err="1"/>
              <a:t>Treće</a:t>
            </a:r>
            <a:r>
              <a:rPr lang="en-US" sz="2400" dirty="0"/>
              <a:t>, </a:t>
            </a:r>
            <a:r>
              <a:rPr lang="en-US" sz="2400" dirty="0" err="1"/>
              <a:t>razvijte</a:t>
            </a:r>
            <a:r>
              <a:rPr lang="en-US" sz="2400" dirty="0"/>
              <a:t> </a:t>
            </a:r>
            <a:r>
              <a:rPr lang="en-US" sz="2400" dirty="0" err="1"/>
              <a:t>kritičko</a:t>
            </a:r>
            <a:r>
              <a:rPr lang="en-US" sz="2400" dirty="0"/>
              <a:t> </a:t>
            </a:r>
            <a:r>
              <a:rPr lang="en-US" sz="2400" dirty="0" err="1"/>
              <a:t>oko</a:t>
            </a:r>
            <a:r>
              <a:rPr lang="en-US" sz="2400" dirty="0"/>
              <a:t> </a:t>
            </a:r>
            <a:r>
              <a:rPr lang="en-US" sz="2400" dirty="0" err="1"/>
              <a:t>kada</a:t>
            </a:r>
            <a:r>
              <a:rPr lang="en-US" sz="2400" dirty="0"/>
              <a:t> </a:t>
            </a:r>
            <a:r>
              <a:rPr lang="en-US" sz="2400" dirty="0" err="1"/>
              <a:t>konzumirate</a:t>
            </a:r>
            <a:r>
              <a:rPr lang="en-US" sz="2400" dirty="0"/>
              <a:t> online </a:t>
            </a:r>
            <a:r>
              <a:rPr lang="en-US" sz="2400" dirty="0" err="1"/>
              <a:t>sadržaj</a:t>
            </a:r>
            <a:r>
              <a:rPr lang="en-US" sz="2400" dirty="0"/>
              <a:t> </a:t>
            </a:r>
            <a:r>
              <a:rPr lang="en-US" sz="2400" dirty="0" err="1"/>
              <a:t>pomnim</a:t>
            </a:r>
            <a:r>
              <a:rPr lang="en-US" sz="2400" dirty="0"/>
              <a:t> </a:t>
            </a:r>
            <a:r>
              <a:rPr lang="en-US" sz="2400" dirty="0" err="1"/>
              <a:t>ispitivanjem</a:t>
            </a:r>
            <a:r>
              <a:rPr lang="en-US" sz="2400" dirty="0"/>
              <a:t> </a:t>
            </a:r>
            <a:r>
              <a:rPr lang="en-US" sz="2400" dirty="0" err="1"/>
              <a:t>izvora</a:t>
            </a:r>
            <a:r>
              <a:rPr lang="en-US" sz="2400" dirty="0"/>
              <a:t>, </a:t>
            </a:r>
            <a:r>
              <a:rPr lang="en-US" sz="2400" dirty="0" err="1"/>
              <a:t>traženjem</a:t>
            </a:r>
            <a:r>
              <a:rPr lang="en-US" sz="2400" dirty="0"/>
              <a:t> </a:t>
            </a:r>
            <a:r>
              <a:rPr lang="en-US" sz="2400" dirty="0" err="1"/>
              <a:t>potpornih</a:t>
            </a:r>
            <a:r>
              <a:rPr lang="en-US" sz="2400" dirty="0"/>
              <a:t> </a:t>
            </a:r>
            <a:r>
              <a:rPr lang="en-US" sz="2400" dirty="0" err="1"/>
              <a:t>dokaza</a:t>
            </a:r>
            <a:r>
              <a:rPr lang="en-US" sz="2400" dirty="0"/>
              <a:t> </a:t>
            </a:r>
            <a:r>
              <a:rPr lang="en-US" sz="2400" dirty="0" err="1"/>
              <a:t>i</a:t>
            </a:r>
            <a:r>
              <a:rPr lang="en-US" sz="2400" dirty="0"/>
              <a:t> </a:t>
            </a:r>
            <a:r>
              <a:rPr lang="en-US" sz="2400" dirty="0" err="1"/>
              <a:t>preispitivanjem</a:t>
            </a:r>
            <a:r>
              <a:rPr lang="en-US" sz="2400" dirty="0"/>
              <a:t> </a:t>
            </a:r>
            <a:r>
              <a:rPr lang="en-US" sz="2400" dirty="0" err="1"/>
              <a:t>tvrdnji</a:t>
            </a:r>
            <a:r>
              <a:rPr lang="en-US" sz="2400" dirty="0"/>
              <a:t> </a:t>
            </a:r>
            <a:r>
              <a:rPr lang="en-US" sz="2400" dirty="0" err="1"/>
              <a:t>koje</a:t>
            </a:r>
            <a:r>
              <a:rPr lang="en-US" sz="2400" dirty="0"/>
              <a:t> se </a:t>
            </a:r>
            <a:r>
              <a:rPr lang="en-US" sz="2400" dirty="0" err="1"/>
              <a:t>čine</a:t>
            </a:r>
            <a:r>
              <a:rPr lang="en-US" sz="2400" dirty="0"/>
              <a:t> </a:t>
            </a:r>
            <a:r>
              <a:rPr lang="en-US" sz="2400" dirty="0" err="1"/>
              <a:t>predobrima</a:t>
            </a:r>
            <a:r>
              <a:rPr lang="en-US" sz="2400" dirty="0"/>
              <a:t> da bi bile </a:t>
            </a:r>
            <a:r>
              <a:rPr lang="en-US" sz="2400" dirty="0" err="1"/>
              <a:t>istinite</a:t>
            </a:r>
            <a:r>
              <a:rPr lang="en-US" sz="2400" dirty="0"/>
              <a:t> </a:t>
            </a:r>
            <a:r>
              <a:rPr lang="en-US" sz="2400" dirty="0" err="1"/>
              <a:t>ili</a:t>
            </a:r>
            <a:r>
              <a:rPr lang="en-US" sz="2400" dirty="0"/>
              <a:t> </a:t>
            </a:r>
            <a:r>
              <a:rPr lang="en-US" sz="2400" dirty="0" err="1"/>
              <a:t>nemaju</a:t>
            </a:r>
            <a:r>
              <a:rPr lang="en-US" sz="2400" dirty="0"/>
              <a:t> </a:t>
            </a:r>
            <a:r>
              <a:rPr lang="en-US" sz="2400" dirty="0" err="1"/>
              <a:t>dovoljno</a:t>
            </a:r>
            <a:r>
              <a:rPr lang="en-US" sz="2400" dirty="0"/>
              <a:t> </a:t>
            </a:r>
            <a:r>
              <a:rPr lang="en-US" sz="2400" dirty="0" err="1"/>
              <a:t>dokaza</a:t>
            </a:r>
            <a:r>
              <a:rPr lang="en-US" sz="2400" dirty="0"/>
              <a:t>. Na </a:t>
            </a:r>
            <a:r>
              <a:rPr lang="en-US" sz="2400" dirty="0" err="1"/>
              <a:t>kraju</a:t>
            </a:r>
            <a:r>
              <a:rPr lang="en-US" sz="2400" dirty="0"/>
              <a:t>, </a:t>
            </a:r>
            <a:r>
              <a:rPr lang="en-US" sz="2400" dirty="0" err="1"/>
              <a:t>potražite</a:t>
            </a:r>
            <a:r>
              <a:rPr lang="en-US" sz="2400" dirty="0"/>
              <a:t> </a:t>
            </a:r>
            <a:r>
              <a:rPr lang="en-US" sz="2400" dirty="0" err="1"/>
              <a:t>različite</a:t>
            </a:r>
            <a:r>
              <a:rPr lang="en-US" sz="2400" dirty="0"/>
              <a:t> </a:t>
            </a:r>
            <a:r>
              <a:rPr lang="en-US" sz="2400" dirty="0" err="1"/>
              <a:t>perspektive</a:t>
            </a:r>
            <a:r>
              <a:rPr lang="en-US" sz="2400" dirty="0"/>
              <a:t> </a:t>
            </a:r>
            <a:r>
              <a:rPr lang="en-US" sz="2400" dirty="0" err="1"/>
              <a:t>kako</a:t>
            </a:r>
            <a:r>
              <a:rPr lang="en-US" sz="2400" dirty="0"/>
              <a:t> </a:t>
            </a:r>
            <a:r>
              <a:rPr lang="en-US" sz="2400" dirty="0" err="1"/>
              <a:t>biste</a:t>
            </a:r>
            <a:r>
              <a:rPr lang="en-US" sz="2400" dirty="0"/>
              <a:t> </a:t>
            </a:r>
            <a:r>
              <a:rPr lang="en-US" sz="2400" dirty="0" err="1"/>
              <a:t>stekli</a:t>
            </a:r>
            <a:r>
              <a:rPr lang="en-US" sz="2400" dirty="0"/>
              <a:t> dobro </a:t>
            </a:r>
            <a:r>
              <a:rPr lang="en-US" sz="2400" dirty="0" err="1"/>
              <a:t>zaokruženo</a:t>
            </a:r>
            <a:r>
              <a:rPr lang="en-US" sz="2400" dirty="0"/>
              <a:t> </a:t>
            </a:r>
            <a:r>
              <a:rPr lang="en-US" sz="2400" dirty="0" err="1"/>
              <a:t>razumijevanje</a:t>
            </a:r>
            <a:r>
              <a:rPr lang="en-US" sz="2400" dirty="0"/>
              <a:t>, </a:t>
            </a:r>
            <a:r>
              <a:rPr lang="en-US" sz="2400" dirty="0" err="1"/>
              <a:t>angažirajući</a:t>
            </a:r>
            <a:r>
              <a:rPr lang="en-US" sz="2400" dirty="0"/>
              <a:t> se s </a:t>
            </a:r>
            <a:r>
              <a:rPr lang="en-US" sz="2400" dirty="0" err="1"/>
              <a:t>uglednim</a:t>
            </a:r>
            <a:r>
              <a:rPr lang="en-US" sz="2400" dirty="0"/>
              <a:t> </a:t>
            </a:r>
            <a:r>
              <a:rPr lang="en-US" sz="2400" dirty="0" err="1"/>
              <a:t>novinskim</a:t>
            </a:r>
            <a:r>
              <a:rPr lang="en-US" sz="2400" dirty="0"/>
              <a:t> </a:t>
            </a:r>
            <a:r>
              <a:rPr lang="en-US" sz="2400" dirty="0" err="1"/>
              <a:t>kućama</a:t>
            </a:r>
            <a:r>
              <a:rPr lang="en-US" sz="2400" dirty="0"/>
              <a:t>, </a:t>
            </a:r>
            <a:r>
              <a:rPr lang="en-US" sz="2400" dirty="0" err="1"/>
              <a:t>stručnim</a:t>
            </a:r>
            <a:r>
              <a:rPr lang="en-US" sz="2400" dirty="0"/>
              <a:t> </a:t>
            </a:r>
            <a:r>
              <a:rPr lang="en-US" sz="2400" dirty="0" err="1"/>
              <a:t>mišljenjima</a:t>
            </a:r>
            <a:r>
              <a:rPr lang="en-US" sz="2400" dirty="0"/>
              <a:t> </a:t>
            </a:r>
            <a:r>
              <a:rPr lang="en-US" sz="2400" dirty="0" err="1"/>
              <a:t>i</a:t>
            </a:r>
            <a:r>
              <a:rPr lang="en-US" sz="2400" dirty="0"/>
              <a:t> </a:t>
            </a:r>
            <a:r>
              <a:rPr lang="en-US" sz="2400" dirty="0" err="1"/>
              <a:t>alternativnim</a:t>
            </a:r>
            <a:r>
              <a:rPr lang="en-US" sz="2400" dirty="0"/>
              <a:t> </a:t>
            </a:r>
            <a:r>
              <a:rPr lang="en-US" sz="2400" dirty="0" err="1"/>
              <a:t>stajalištima</a:t>
            </a:r>
            <a:r>
              <a:rPr lang="en-US" sz="2400" dirty="0"/>
              <a:t> </a:t>
            </a:r>
            <a:r>
              <a:rPr lang="en-US" sz="2400" dirty="0" err="1"/>
              <a:t>kako</a:t>
            </a:r>
            <a:r>
              <a:rPr lang="en-US" sz="2400" dirty="0"/>
              <a:t> </a:t>
            </a:r>
            <a:r>
              <a:rPr lang="en-US" sz="2400" dirty="0" err="1"/>
              <a:t>biste</a:t>
            </a:r>
            <a:r>
              <a:rPr lang="en-US" sz="2400" dirty="0"/>
              <a:t> </a:t>
            </a:r>
            <a:r>
              <a:rPr lang="en-US" sz="2400" dirty="0" err="1"/>
              <a:t>izbjegli</a:t>
            </a:r>
            <a:r>
              <a:rPr lang="en-US" sz="2400" dirty="0"/>
              <a:t> </a:t>
            </a:r>
            <a:r>
              <a:rPr lang="en-US" sz="2400" dirty="0" err="1"/>
              <a:t>upadanje</a:t>
            </a:r>
            <a:r>
              <a:rPr lang="en-US" sz="2400" dirty="0"/>
              <a:t> u </a:t>
            </a:r>
            <a:r>
              <a:rPr lang="en-US" sz="2400" dirty="0" err="1"/>
              <a:t>odaje</a:t>
            </a:r>
            <a:r>
              <a:rPr lang="en-US" sz="2400" dirty="0"/>
              <a:t> </a:t>
            </a:r>
            <a:r>
              <a:rPr lang="en-US" sz="2400" dirty="0" err="1"/>
              <a:t>odjeka</a:t>
            </a:r>
            <a:r>
              <a:rPr lang="en-US" sz="2400" dirty="0"/>
              <a:t> </a:t>
            </a:r>
            <a:r>
              <a:rPr lang="en-US" sz="2400" dirty="0" err="1"/>
              <a:t>i</a:t>
            </a:r>
            <a:r>
              <a:rPr lang="en-US" sz="2400" dirty="0"/>
              <a:t> pod </a:t>
            </a:r>
            <a:r>
              <a:rPr lang="en-US" sz="2400" dirty="0" err="1"/>
              <a:t>utjecajem</a:t>
            </a:r>
            <a:r>
              <a:rPr lang="en-US" sz="2400" dirty="0"/>
              <a:t> </a:t>
            </a:r>
            <a:r>
              <a:rPr lang="en-US" sz="2400" dirty="0" err="1"/>
              <a:t>jednostranih</a:t>
            </a:r>
            <a:r>
              <a:rPr lang="en-US" sz="2400" dirty="0"/>
              <a:t> </a:t>
            </a:r>
            <a:r>
              <a:rPr lang="en-US" sz="2400" dirty="0" err="1"/>
              <a:t>narativa</a:t>
            </a:r>
            <a:r>
              <a:rPr lang="en-US" sz="2400" dirty="0"/>
              <a:t>.</a:t>
            </a:r>
          </a:p>
        </p:txBody>
      </p:sp>
    </p:spTree>
    <p:extLst>
      <p:ext uri="{BB962C8B-B14F-4D97-AF65-F5344CB8AC3E}">
        <p14:creationId xmlns:p14="http://schemas.microsoft.com/office/powerpoint/2010/main" val="3600439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423851" y="2449438"/>
            <a:ext cx="15440298"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3.3. </a:t>
            </a:r>
            <a:r>
              <a:rPr lang="en-US" sz="4800" b="1" dirty="0">
                <a:solidFill>
                  <a:schemeClr val="tx1"/>
                </a:solidFill>
                <a:latin typeface="+mn-lt"/>
                <a:ea typeface="Helvetica Neue"/>
                <a:cs typeface="Helvetica Neue"/>
                <a:sym typeface="Helvetica Neue"/>
              </a:rPr>
              <a:t>6 </a:t>
            </a:r>
            <a:r>
              <a:rPr lang="en-US" sz="4800" b="1" dirty="0" err="1">
                <a:solidFill>
                  <a:schemeClr val="tx1"/>
                </a:solidFill>
                <a:latin typeface="+mn-lt"/>
                <a:ea typeface="Helvetica Neue"/>
                <a:cs typeface="Helvetica Neue"/>
                <a:sym typeface="Helvetica Neue"/>
              </a:rPr>
              <a:t>koraka</a:t>
            </a:r>
            <a:r>
              <a:rPr lang="en-US" sz="4800" b="1" dirty="0">
                <a:solidFill>
                  <a:schemeClr val="tx1"/>
                </a:solidFill>
                <a:latin typeface="+mn-lt"/>
                <a:ea typeface="Helvetica Neue"/>
                <a:cs typeface="Helvetica Neue"/>
                <a:sym typeface="Helvetica Neue"/>
              </a:rPr>
              <a:t> do </a:t>
            </a:r>
            <a:r>
              <a:rPr lang="en-US" sz="4800" b="1" dirty="0" err="1">
                <a:solidFill>
                  <a:schemeClr val="tx1"/>
                </a:solidFill>
                <a:latin typeface="+mn-lt"/>
                <a:ea typeface="Helvetica Neue"/>
                <a:cs typeface="Helvetica Neue"/>
                <a:sym typeface="Helvetica Neue"/>
              </a:rPr>
              <a:t>odgovornog</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ponašanja</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na</a:t>
            </a:r>
            <a:r>
              <a:rPr lang="en-US" sz="4800" b="1" dirty="0">
                <a:solidFill>
                  <a:schemeClr val="tx1"/>
                </a:solidFill>
                <a:latin typeface="+mn-lt"/>
                <a:ea typeface="Helvetica Neue"/>
                <a:cs typeface="Helvetica Neue"/>
                <a:sym typeface="Helvetica Neue"/>
              </a:rPr>
              <a:t> </a:t>
            </a:r>
            <a:r>
              <a:rPr lang="en-US" sz="4800" b="1" dirty="0" err="1">
                <a:solidFill>
                  <a:schemeClr val="tx1"/>
                </a:solidFill>
                <a:latin typeface="+mn-lt"/>
                <a:ea typeface="Helvetica Neue"/>
                <a:cs typeface="Helvetica Neue"/>
                <a:sym typeface="Helvetica Neue"/>
              </a:rPr>
              <a:t>internetu</a:t>
            </a:r>
            <a:endParaRPr dirty="0">
              <a:solidFill>
                <a:schemeClr val="tx1"/>
              </a:solidFill>
              <a:latin typeface="+mn-lt"/>
            </a:endParaRPr>
          </a:p>
        </p:txBody>
      </p:sp>
      <p:sp>
        <p:nvSpPr>
          <p:cNvPr id="2" name="Rectangle 1"/>
          <p:cNvSpPr/>
          <p:nvPr/>
        </p:nvSpPr>
        <p:spPr>
          <a:xfrm>
            <a:off x="1423851" y="3380596"/>
            <a:ext cx="14721840" cy="5632311"/>
          </a:xfrm>
          <a:prstGeom prst="rect">
            <a:avLst/>
          </a:prstGeom>
        </p:spPr>
        <p:txBody>
          <a:bodyPr wrap="square">
            <a:spAutoFit/>
          </a:bodyPr>
          <a:lstStyle/>
          <a:p>
            <a:pPr marL="457200" indent="-457200">
              <a:buFont typeface="+mj-lt"/>
              <a:buAutoNum type="arabicPeriod"/>
            </a:pPr>
            <a:r>
              <a:rPr lang="en-US" sz="2000" b="1" dirty="0" err="1"/>
              <a:t>Provjerite</a:t>
            </a:r>
            <a:r>
              <a:rPr lang="en-US" sz="2000" b="1" dirty="0"/>
              <a:t> </a:t>
            </a:r>
            <a:r>
              <a:rPr lang="en-US" sz="2000" b="1" dirty="0" err="1"/>
              <a:t>prije</a:t>
            </a:r>
            <a:r>
              <a:rPr lang="en-US" sz="2000" b="1" dirty="0"/>
              <a:t> </a:t>
            </a:r>
            <a:r>
              <a:rPr lang="en-US" sz="2000" b="1" dirty="0" err="1"/>
              <a:t>dijeljenja</a:t>
            </a:r>
            <a:r>
              <a:rPr lang="en-US" sz="2000" b="1" dirty="0"/>
              <a:t>: </a:t>
            </a:r>
            <a:r>
              <a:rPr lang="en-US" sz="2000" dirty="0" err="1"/>
              <a:t>Prije</a:t>
            </a:r>
            <a:r>
              <a:rPr lang="en-US" sz="2000" dirty="0"/>
              <a:t> </a:t>
            </a:r>
            <a:r>
              <a:rPr lang="en-US" sz="2000" dirty="0" err="1"/>
              <a:t>dijeljenja</a:t>
            </a:r>
            <a:r>
              <a:rPr lang="en-US" sz="2000" dirty="0"/>
              <a:t> </a:t>
            </a:r>
            <a:r>
              <a:rPr lang="en-US" sz="2000" dirty="0" err="1"/>
              <a:t>provjerite</a:t>
            </a:r>
            <a:r>
              <a:rPr lang="en-US" sz="2000" dirty="0"/>
              <a:t> </a:t>
            </a:r>
            <a:r>
              <a:rPr lang="en-US" sz="2000" dirty="0" err="1"/>
              <a:t>autentičnost</a:t>
            </a:r>
            <a:r>
              <a:rPr lang="en-US" sz="2000" dirty="0"/>
              <a:t> </a:t>
            </a:r>
            <a:r>
              <a:rPr lang="en-US" sz="2000" dirty="0" err="1"/>
              <a:t>i</a:t>
            </a:r>
            <a:r>
              <a:rPr lang="en-US" sz="2000" dirty="0"/>
              <a:t> </a:t>
            </a:r>
            <a:r>
              <a:rPr lang="en-US" sz="2000" dirty="0" err="1"/>
              <a:t>vjerodostojnost</a:t>
            </a:r>
            <a:r>
              <a:rPr lang="en-US" sz="2000" dirty="0"/>
              <a:t> </a:t>
            </a:r>
            <a:r>
              <a:rPr lang="en-US" sz="2000" dirty="0" err="1"/>
              <a:t>informacija</a:t>
            </a:r>
            <a:r>
              <a:rPr lang="en-US" sz="2000" dirty="0"/>
              <a:t> </a:t>
            </a:r>
            <a:r>
              <a:rPr lang="en-US" sz="2000" dirty="0" err="1"/>
              <a:t>iz</a:t>
            </a:r>
            <a:r>
              <a:rPr lang="en-US" sz="2000" dirty="0"/>
              <a:t> </a:t>
            </a:r>
            <a:r>
              <a:rPr lang="en-US" sz="2000" dirty="0" err="1"/>
              <a:t>pouzdanih</a:t>
            </a:r>
            <a:r>
              <a:rPr lang="en-US" sz="2000" dirty="0"/>
              <a:t> </a:t>
            </a:r>
            <a:r>
              <a:rPr lang="en-US" sz="2000" dirty="0" err="1"/>
              <a:t>izvora</a:t>
            </a:r>
            <a:r>
              <a:rPr lang="en-US" sz="2000" dirty="0"/>
              <a:t> </a:t>
            </a:r>
            <a:r>
              <a:rPr lang="en-US" sz="2000" dirty="0" err="1"/>
              <a:t>ili</a:t>
            </a:r>
            <a:r>
              <a:rPr lang="en-US" sz="2000" dirty="0"/>
              <a:t> </a:t>
            </a:r>
            <a:r>
              <a:rPr lang="en-US" sz="2000" dirty="0" err="1"/>
              <a:t>organizacija</a:t>
            </a:r>
            <a:r>
              <a:rPr lang="en-US" sz="2000" dirty="0"/>
              <a:t> za </a:t>
            </a:r>
            <a:r>
              <a:rPr lang="en-US" sz="2000" dirty="0" err="1"/>
              <a:t>provjeru</a:t>
            </a:r>
            <a:r>
              <a:rPr lang="en-US" sz="2000" dirty="0"/>
              <a:t> </a:t>
            </a:r>
            <a:r>
              <a:rPr lang="en-US" sz="2000" dirty="0" err="1"/>
              <a:t>činjenica</a:t>
            </a:r>
            <a:r>
              <a:rPr lang="en-US" sz="2000" dirty="0"/>
              <a:t>.</a:t>
            </a:r>
          </a:p>
          <a:p>
            <a:pPr marL="457200" indent="-457200">
              <a:buFont typeface="+mj-lt"/>
              <a:buAutoNum type="arabicPeriod"/>
            </a:pPr>
            <a:endParaRPr lang="en-US" sz="2000" b="1" dirty="0"/>
          </a:p>
          <a:p>
            <a:pPr marL="457200" indent="-457200">
              <a:buFont typeface="+mj-lt"/>
              <a:buAutoNum type="arabicPeriod"/>
            </a:pPr>
            <a:r>
              <a:rPr lang="en-US" sz="2000" b="1" dirty="0" err="1"/>
              <a:t>Diverzificirajte</a:t>
            </a:r>
            <a:r>
              <a:rPr lang="en-US" sz="2000" b="1" dirty="0"/>
              <a:t> </a:t>
            </a:r>
            <a:r>
              <a:rPr lang="en-US" sz="2000" b="1" dirty="0" err="1"/>
              <a:t>svoje</a:t>
            </a:r>
            <a:r>
              <a:rPr lang="en-US" sz="2000" b="1" dirty="0"/>
              <a:t> </a:t>
            </a:r>
            <a:r>
              <a:rPr lang="en-US" sz="2000" b="1" dirty="0" err="1"/>
              <a:t>izvore</a:t>
            </a:r>
            <a:r>
              <a:rPr lang="en-US" sz="2000" b="1" dirty="0"/>
              <a:t>: </a:t>
            </a:r>
            <a:r>
              <a:rPr lang="en-US" sz="2000" dirty="0" err="1"/>
              <a:t>Oslonite</a:t>
            </a:r>
            <a:r>
              <a:rPr lang="en-US" sz="2000" dirty="0"/>
              <a:t> se </a:t>
            </a:r>
            <a:r>
              <a:rPr lang="en-US" sz="2000" dirty="0" err="1"/>
              <a:t>na</a:t>
            </a:r>
            <a:r>
              <a:rPr lang="en-US" sz="2000" dirty="0"/>
              <a:t> </a:t>
            </a:r>
            <a:r>
              <a:rPr lang="en-US" sz="2000" dirty="0" err="1"/>
              <a:t>više</a:t>
            </a:r>
            <a:r>
              <a:rPr lang="en-US" sz="2000" dirty="0"/>
              <a:t> </a:t>
            </a:r>
            <a:r>
              <a:rPr lang="en-US" sz="2000" dirty="0" err="1"/>
              <a:t>pouzdanih</a:t>
            </a:r>
            <a:r>
              <a:rPr lang="en-US" sz="2000" dirty="0"/>
              <a:t> </a:t>
            </a:r>
            <a:r>
              <a:rPr lang="en-US" sz="2000" dirty="0" err="1"/>
              <a:t>izvora</a:t>
            </a:r>
            <a:r>
              <a:rPr lang="en-US" sz="2000" dirty="0"/>
              <a:t> za </a:t>
            </a:r>
            <a:r>
              <a:rPr lang="en-US" sz="2000" dirty="0" err="1"/>
              <a:t>vijesti</a:t>
            </a:r>
            <a:r>
              <a:rPr lang="en-US" sz="2000" dirty="0"/>
              <a:t> </a:t>
            </a:r>
            <a:r>
              <a:rPr lang="en-US" sz="2000" dirty="0" err="1"/>
              <a:t>i</a:t>
            </a:r>
            <a:r>
              <a:rPr lang="en-US" sz="2000" dirty="0"/>
              <a:t> </a:t>
            </a:r>
            <a:r>
              <a:rPr lang="en-US" sz="2000" dirty="0" err="1"/>
              <a:t>informacije</a:t>
            </a:r>
            <a:r>
              <a:rPr lang="en-US" sz="2000" dirty="0"/>
              <a:t> </a:t>
            </a:r>
            <a:r>
              <a:rPr lang="en-US" sz="2000" dirty="0" err="1"/>
              <a:t>kako</a:t>
            </a:r>
            <a:r>
              <a:rPr lang="en-US" sz="2000" dirty="0"/>
              <a:t> </a:t>
            </a:r>
            <a:r>
              <a:rPr lang="en-US" sz="2000" dirty="0" err="1"/>
              <a:t>biste</a:t>
            </a:r>
            <a:r>
              <a:rPr lang="en-US" sz="2000" dirty="0"/>
              <a:t> </a:t>
            </a:r>
            <a:r>
              <a:rPr lang="en-US" sz="2000" dirty="0" err="1"/>
              <a:t>izbjegli</a:t>
            </a:r>
            <a:r>
              <a:rPr lang="en-US" sz="2000" dirty="0"/>
              <a:t> </a:t>
            </a:r>
            <a:r>
              <a:rPr lang="en-US" sz="2000" dirty="0" err="1"/>
              <a:t>pristranosti</a:t>
            </a:r>
            <a:r>
              <a:rPr lang="en-US" sz="2000" dirty="0"/>
              <a:t> </a:t>
            </a:r>
            <a:r>
              <a:rPr lang="en-US" sz="2000" dirty="0" err="1"/>
              <a:t>i</a:t>
            </a:r>
            <a:r>
              <a:rPr lang="en-US" sz="2000" dirty="0"/>
              <a:t> </a:t>
            </a:r>
            <a:r>
              <a:rPr lang="en-US" sz="2000" dirty="0" err="1"/>
              <a:t>dezinformacije</a:t>
            </a:r>
            <a:r>
              <a:rPr lang="en-US" sz="2000" dirty="0"/>
              <a:t>. </a:t>
            </a:r>
            <a:r>
              <a:rPr lang="en-US" sz="2000" dirty="0" err="1"/>
              <a:t>Pratite</a:t>
            </a:r>
            <a:r>
              <a:rPr lang="en-US" sz="2000" dirty="0"/>
              <a:t> </a:t>
            </a:r>
            <a:r>
              <a:rPr lang="en-US" sz="2000" dirty="0" err="1"/>
              <a:t>ugledne</a:t>
            </a:r>
            <a:r>
              <a:rPr lang="en-US" sz="2000" dirty="0"/>
              <a:t> </a:t>
            </a:r>
            <a:r>
              <a:rPr lang="en-US" sz="2000" dirty="0" err="1"/>
              <a:t>novinske</a:t>
            </a:r>
            <a:r>
              <a:rPr lang="en-US" sz="2000" dirty="0"/>
              <a:t> </a:t>
            </a:r>
            <a:r>
              <a:rPr lang="en-US" sz="2000" dirty="0" err="1"/>
              <a:t>kuće</a:t>
            </a:r>
            <a:r>
              <a:rPr lang="en-US" sz="2000" dirty="0"/>
              <a:t>, web </a:t>
            </a:r>
            <a:r>
              <a:rPr lang="en-US" sz="2000" dirty="0" err="1"/>
              <a:t>stranice</a:t>
            </a:r>
            <a:r>
              <a:rPr lang="en-US" sz="2000" dirty="0"/>
              <a:t> za </a:t>
            </a:r>
            <a:r>
              <a:rPr lang="en-US" sz="2000" dirty="0" err="1"/>
              <a:t>provjeru</a:t>
            </a:r>
            <a:r>
              <a:rPr lang="en-US" sz="2000" dirty="0"/>
              <a:t> </a:t>
            </a:r>
            <a:r>
              <a:rPr lang="en-US" sz="2000" dirty="0" err="1"/>
              <a:t>činjenica</a:t>
            </a:r>
            <a:r>
              <a:rPr lang="en-US" sz="2000" dirty="0"/>
              <a:t> </a:t>
            </a:r>
            <a:r>
              <a:rPr lang="en-US" sz="2000" dirty="0" err="1"/>
              <a:t>i</a:t>
            </a:r>
            <a:r>
              <a:rPr lang="en-US" sz="2000" dirty="0"/>
              <a:t> </a:t>
            </a:r>
            <a:r>
              <a:rPr lang="en-US" sz="2000" dirty="0" err="1"/>
              <a:t>stručnjake</a:t>
            </a:r>
            <a:r>
              <a:rPr lang="en-US" sz="2000" dirty="0"/>
              <a:t> u </a:t>
            </a:r>
            <a:r>
              <a:rPr lang="en-US" sz="2000" dirty="0" err="1"/>
              <a:t>raznim</a:t>
            </a:r>
            <a:r>
              <a:rPr lang="en-US" sz="2000" dirty="0"/>
              <a:t> </a:t>
            </a:r>
            <a:r>
              <a:rPr lang="en-US" sz="2000" dirty="0" err="1"/>
              <a:t>područjima</a:t>
            </a:r>
            <a:r>
              <a:rPr lang="en-US" sz="2000" dirty="0"/>
              <a:t>.</a:t>
            </a:r>
          </a:p>
          <a:p>
            <a:pPr marL="457200" indent="-457200">
              <a:buFont typeface="+mj-lt"/>
              <a:buAutoNum type="arabicPeriod"/>
            </a:pPr>
            <a:endParaRPr lang="en-US" sz="2000" b="1" dirty="0"/>
          </a:p>
          <a:p>
            <a:pPr marL="457200" indent="-457200">
              <a:buFont typeface="+mj-lt"/>
              <a:buAutoNum type="arabicPeriod"/>
            </a:pPr>
            <a:r>
              <a:rPr lang="en-US" sz="2000" b="1" dirty="0" err="1"/>
              <a:t>Preispitujte</a:t>
            </a:r>
            <a:r>
              <a:rPr lang="en-US" sz="2000" b="1" dirty="0"/>
              <a:t> </a:t>
            </a:r>
            <a:r>
              <a:rPr lang="en-US" sz="2000" b="1" dirty="0" err="1"/>
              <a:t>i</a:t>
            </a:r>
            <a:r>
              <a:rPr lang="en-US" sz="2000" b="1" dirty="0"/>
              <a:t> </a:t>
            </a:r>
            <a:r>
              <a:rPr lang="en-US" sz="2000" b="1" dirty="0" err="1"/>
              <a:t>analizirajte</a:t>
            </a:r>
            <a:r>
              <a:rPr lang="en-US" sz="2000" b="1" dirty="0"/>
              <a:t>: </a:t>
            </a:r>
            <a:r>
              <a:rPr lang="en-US" sz="2000" dirty="0" err="1"/>
              <a:t>Razvijte</a:t>
            </a:r>
            <a:r>
              <a:rPr lang="en-US" sz="2000" dirty="0"/>
              <a:t> </a:t>
            </a:r>
            <a:r>
              <a:rPr lang="en-US" sz="2000" dirty="0" err="1"/>
              <a:t>kritički</a:t>
            </a:r>
            <a:r>
              <a:rPr lang="en-US" sz="2000" dirty="0"/>
              <a:t> </a:t>
            </a:r>
            <a:r>
              <a:rPr lang="en-US" sz="2000" dirty="0" err="1"/>
              <a:t>način</a:t>
            </a:r>
            <a:r>
              <a:rPr lang="en-US" sz="2000" dirty="0"/>
              <a:t> </a:t>
            </a:r>
            <a:r>
              <a:rPr lang="en-US" sz="2000" dirty="0" err="1"/>
              <a:t>razmišljanja</a:t>
            </a:r>
            <a:r>
              <a:rPr lang="en-US" sz="2000" dirty="0"/>
              <a:t> </a:t>
            </a:r>
            <a:r>
              <a:rPr lang="en-US" sz="2000" dirty="0" err="1"/>
              <a:t>preispitivanjem</a:t>
            </a:r>
            <a:r>
              <a:rPr lang="en-US" sz="2000" dirty="0"/>
              <a:t> </a:t>
            </a:r>
            <a:r>
              <a:rPr lang="en-US" sz="2000" dirty="0" err="1"/>
              <a:t>informacija</a:t>
            </a:r>
            <a:r>
              <a:rPr lang="en-US" sz="2000" dirty="0"/>
              <a:t> </a:t>
            </a:r>
            <a:r>
              <a:rPr lang="en-US" sz="2000" dirty="0" err="1"/>
              <a:t>na</a:t>
            </a:r>
            <a:r>
              <a:rPr lang="en-US" sz="2000" dirty="0"/>
              <a:t> </a:t>
            </a:r>
            <a:r>
              <a:rPr lang="en-US" sz="2000" dirty="0" err="1"/>
              <a:t>koje</a:t>
            </a:r>
            <a:r>
              <a:rPr lang="en-US" sz="2000" dirty="0"/>
              <a:t> </a:t>
            </a:r>
            <a:r>
              <a:rPr lang="en-US" sz="2000" dirty="0" err="1"/>
              <a:t>naiđete</a:t>
            </a:r>
            <a:r>
              <a:rPr lang="en-US" sz="2000" dirty="0"/>
              <a:t>. </a:t>
            </a:r>
            <a:r>
              <a:rPr lang="en-US" sz="2000" dirty="0" err="1"/>
              <a:t>Ocijenite</a:t>
            </a:r>
            <a:r>
              <a:rPr lang="en-US" sz="2000" dirty="0"/>
              <a:t> </a:t>
            </a:r>
            <a:r>
              <a:rPr lang="en-US" sz="2000" dirty="0" err="1"/>
              <a:t>izvor</a:t>
            </a:r>
            <a:r>
              <a:rPr lang="en-US" sz="2000" dirty="0"/>
              <a:t>, </a:t>
            </a:r>
            <a:r>
              <a:rPr lang="en-US" sz="2000" dirty="0" err="1"/>
              <a:t>ispitajte</a:t>
            </a:r>
            <a:r>
              <a:rPr lang="en-US" sz="2000" dirty="0"/>
              <a:t> </a:t>
            </a:r>
            <a:r>
              <a:rPr lang="en-US" sz="2000" dirty="0" err="1"/>
              <a:t>predstavljene</a:t>
            </a:r>
            <a:r>
              <a:rPr lang="en-US" sz="2000" dirty="0"/>
              <a:t> </a:t>
            </a:r>
            <a:r>
              <a:rPr lang="en-US" sz="2000" dirty="0" err="1"/>
              <a:t>dokaze</a:t>
            </a:r>
            <a:r>
              <a:rPr lang="en-US" sz="2000" dirty="0"/>
              <a:t> </a:t>
            </a:r>
            <a:r>
              <a:rPr lang="en-US" sz="2000" dirty="0" err="1"/>
              <a:t>i</a:t>
            </a:r>
            <a:r>
              <a:rPr lang="en-US" sz="2000" dirty="0"/>
              <a:t> </a:t>
            </a:r>
            <a:r>
              <a:rPr lang="en-US" sz="2000" dirty="0" err="1"/>
              <a:t>procijenite</a:t>
            </a:r>
            <a:r>
              <a:rPr lang="en-US" sz="2000" dirty="0"/>
              <a:t> </a:t>
            </a:r>
            <a:r>
              <a:rPr lang="en-US" sz="2000" dirty="0" err="1"/>
              <a:t>moguće</a:t>
            </a:r>
            <a:r>
              <a:rPr lang="en-US" sz="2000" dirty="0"/>
              <a:t> </a:t>
            </a:r>
            <a:r>
              <a:rPr lang="en-US" sz="2000" dirty="0" err="1"/>
              <a:t>pristranosti</a:t>
            </a:r>
            <a:r>
              <a:rPr lang="en-US" sz="2000" dirty="0"/>
              <a:t> </a:t>
            </a:r>
            <a:r>
              <a:rPr lang="en-US" sz="2000" dirty="0" err="1"/>
              <a:t>ili</a:t>
            </a:r>
            <a:r>
              <a:rPr lang="en-US" sz="2000" dirty="0"/>
              <a:t> </a:t>
            </a:r>
            <a:r>
              <a:rPr lang="en-US" sz="2000" dirty="0" err="1"/>
              <a:t>sukobe</a:t>
            </a:r>
            <a:r>
              <a:rPr lang="en-US" sz="2000" dirty="0"/>
              <a:t> </a:t>
            </a:r>
            <a:r>
              <a:rPr lang="en-US" sz="2000" dirty="0" err="1"/>
              <a:t>interesa</a:t>
            </a:r>
            <a:r>
              <a:rPr lang="en-US" sz="2000" dirty="0"/>
              <a:t>.</a:t>
            </a:r>
          </a:p>
          <a:p>
            <a:pPr marL="457200" indent="-457200">
              <a:buFont typeface="+mj-lt"/>
              <a:buAutoNum type="arabicPeriod"/>
            </a:pPr>
            <a:endParaRPr lang="en-US" sz="2000" b="1" dirty="0"/>
          </a:p>
          <a:p>
            <a:pPr marL="457200" indent="-457200">
              <a:buFont typeface="+mj-lt"/>
              <a:buAutoNum type="arabicPeriod"/>
            </a:pPr>
            <a:r>
              <a:rPr lang="en-US" sz="2000" b="1" dirty="0" err="1"/>
              <a:t>Koristite</a:t>
            </a:r>
            <a:r>
              <a:rPr lang="en-US" sz="2000" b="1" dirty="0"/>
              <a:t> alate za </a:t>
            </a:r>
            <a:r>
              <a:rPr lang="en-US" sz="2000" b="1" dirty="0" err="1"/>
              <a:t>provjeru</a:t>
            </a:r>
            <a:r>
              <a:rPr lang="en-US" sz="2000" b="1" dirty="0"/>
              <a:t> </a:t>
            </a:r>
            <a:r>
              <a:rPr lang="en-US" sz="2000" b="1" dirty="0" err="1"/>
              <a:t>činjenica</a:t>
            </a:r>
            <a:r>
              <a:rPr lang="en-US" sz="2000" b="1" dirty="0"/>
              <a:t>: </a:t>
            </a:r>
            <a:r>
              <a:rPr lang="en-US" sz="2000" dirty="0" err="1"/>
              <a:t>koristite</a:t>
            </a:r>
            <a:r>
              <a:rPr lang="en-US" sz="2000" dirty="0"/>
              <a:t> alate za </a:t>
            </a:r>
            <a:r>
              <a:rPr lang="en-US" sz="2000" dirty="0" err="1"/>
              <a:t>provjeru</a:t>
            </a:r>
            <a:r>
              <a:rPr lang="en-US" sz="2000" dirty="0"/>
              <a:t> </a:t>
            </a:r>
            <a:r>
              <a:rPr lang="en-US" sz="2000" dirty="0" err="1"/>
              <a:t>činjenica</a:t>
            </a:r>
            <a:r>
              <a:rPr lang="en-US" sz="2000" dirty="0"/>
              <a:t> </a:t>
            </a:r>
            <a:r>
              <a:rPr lang="en-US" sz="2000" dirty="0" err="1"/>
              <a:t>i</a:t>
            </a:r>
            <a:r>
              <a:rPr lang="en-US" sz="2000" dirty="0"/>
              <a:t> </a:t>
            </a:r>
            <a:r>
              <a:rPr lang="en-US" sz="2000" dirty="0" err="1"/>
              <a:t>resurse</a:t>
            </a:r>
            <a:r>
              <a:rPr lang="en-US" sz="2000" dirty="0"/>
              <a:t> </a:t>
            </a:r>
            <a:r>
              <a:rPr lang="en-US" sz="2000" dirty="0" err="1"/>
              <a:t>dostupne</a:t>
            </a:r>
            <a:r>
              <a:rPr lang="en-US" sz="2000" dirty="0"/>
              <a:t> </a:t>
            </a:r>
            <a:r>
              <a:rPr lang="en-US" sz="2000" dirty="0" err="1"/>
              <a:t>na</a:t>
            </a:r>
            <a:r>
              <a:rPr lang="en-US" sz="2000" dirty="0"/>
              <a:t> </a:t>
            </a:r>
            <a:r>
              <a:rPr lang="en-US" sz="2000" dirty="0" err="1"/>
              <a:t>internetu</a:t>
            </a:r>
            <a:r>
              <a:rPr lang="en-US" sz="2000" dirty="0"/>
              <a:t> </a:t>
            </a:r>
            <a:r>
              <a:rPr lang="en-US" sz="2000" dirty="0" err="1"/>
              <a:t>kako</a:t>
            </a:r>
            <a:r>
              <a:rPr lang="en-US" sz="2000" dirty="0"/>
              <a:t> </a:t>
            </a:r>
            <a:r>
              <a:rPr lang="en-US" sz="2000" dirty="0" err="1"/>
              <a:t>biste</a:t>
            </a:r>
            <a:r>
              <a:rPr lang="en-US" sz="2000" dirty="0"/>
              <a:t> </a:t>
            </a:r>
            <a:r>
              <a:rPr lang="en-US" sz="2000" dirty="0" err="1"/>
              <a:t>provjerili</a:t>
            </a:r>
            <a:r>
              <a:rPr lang="en-US" sz="2000" dirty="0"/>
              <a:t> </a:t>
            </a:r>
            <a:r>
              <a:rPr lang="en-US" sz="2000" dirty="0" err="1"/>
              <a:t>točnost</a:t>
            </a:r>
            <a:r>
              <a:rPr lang="en-US" sz="2000" dirty="0"/>
              <a:t> </a:t>
            </a:r>
            <a:r>
              <a:rPr lang="en-US" sz="2000" dirty="0" err="1"/>
              <a:t>tvrdnji</a:t>
            </a:r>
            <a:r>
              <a:rPr lang="en-US" sz="2000" dirty="0"/>
              <a:t> </a:t>
            </a:r>
            <a:r>
              <a:rPr lang="en-US" sz="2000" dirty="0" err="1"/>
              <a:t>i</a:t>
            </a:r>
            <a:r>
              <a:rPr lang="en-US" sz="2000" dirty="0"/>
              <a:t> </a:t>
            </a:r>
            <a:r>
              <a:rPr lang="en-US" sz="2000" dirty="0" err="1"/>
              <a:t>izjava</a:t>
            </a:r>
            <a:r>
              <a:rPr lang="en-US" sz="2000" dirty="0"/>
              <a:t>.</a:t>
            </a:r>
          </a:p>
          <a:p>
            <a:pPr marL="457200" indent="-457200">
              <a:buFont typeface="+mj-lt"/>
              <a:buAutoNum type="arabicPeriod"/>
            </a:pPr>
            <a:endParaRPr lang="en-US" sz="2000" b="1" dirty="0"/>
          </a:p>
          <a:p>
            <a:pPr marL="457200" indent="-457200">
              <a:buFont typeface="+mj-lt"/>
              <a:buAutoNum type="arabicPeriod"/>
            </a:pPr>
            <a:r>
              <a:rPr lang="en-US" sz="2000" b="1" dirty="0" err="1"/>
              <a:t>Budite</a:t>
            </a:r>
            <a:r>
              <a:rPr lang="en-US" sz="2000" b="1" dirty="0"/>
              <a:t> </a:t>
            </a:r>
            <a:r>
              <a:rPr lang="en-US" sz="2000" b="1" dirty="0" err="1"/>
              <a:t>svjesni</a:t>
            </a:r>
            <a:r>
              <a:rPr lang="en-US" sz="2000" b="1" dirty="0"/>
              <a:t> </a:t>
            </a:r>
            <a:r>
              <a:rPr lang="en-US" sz="2000" b="1" dirty="0" err="1"/>
              <a:t>emocionalnih</a:t>
            </a:r>
            <a:r>
              <a:rPr lang="en-US" sz="2000" b="1" dirty="0"/>
              <a:t> </a:t>
            </a:r>
            <a:r>
              <a:rPr lang="en-US" sz="2000" b="1" dirty="0" err="1"/>
              <a:t>okidača</a:t>
            </a:r>
            <a:r>
              <a:rPr lang="en-US" sz="2000" b="1" dirty="0"/>
              <a:t>: </a:t>
            </a:r>
            <a:r>
              <a:rPr lang="en-US" sz="2000" dirty="0" err="1"/>
              <a:t>dezinformacije</a:t>
            </a:r>
            <a:r>
              <a:rPr lang="en-US" sz="2000" dirty="0"/>
              <a:t> </a:t>
            </a:r>
            <a:r>
              <a:rPr lang="en-US" sz="2000" dirty="0" err="1"/>
              <a:t>često</a:t>
            </a:r>
            <a:r>
              <a:rPr lang="en-US" sz="2000" dirty="0"/>
              <a:t> </a:t>
            </a:r>
            <a:r>
              <a:rPr lang="en-US" sz="2000" dirty="0" err="1"/>
              <a:t>imaju</a:t>
            </a:r>
            <a:r>
              <a:rPr lang="en-US" sz="2000" dirty="0"/>
              <a:t> za </a:t>
            </a:r>
            <a:r>
              <a:rPr lang="en-US" sz="2000" dirty="0" err="1"/>
              <a:t>cilj</a:t>
            </a:r>
            <a:r>
              <a:rPr lang="en-US" sz="2000" dirty="0"/>
              <a:t> </a:t>
            </a:r>
            <a:r>
              <a:rPr lang="en-US" sz="2000" dirty="0" err="1"/>
              <a:t>izazvati</a:t>
            </a:r>
            <a:r>
              <a:rPr lang="en-US" sz="2000" dirty="0"/>
              <a:t> jake </a:t>
            </a:r>
            <a:r>
              <a:rPr lang="en-US" sz="2000" dirty="0" err="1"/>
              <a:t>emocije</a:t>
            </a:r>
            <a:r>
              <a:rPr lang="en-US" sz="2000" dirty="0"/>
              <a:t>. </a:t>
            </a:r>
            <a:r>
              <a:rPr lang="en-US" sz="2000" dirty="0" err="1"/>
              <a:t>Budite</a:t>
            </a:r>
            <a:r>
              <a:rPr lang="en-US" sz="2000" dirty="0"/>
              <a:t> </a:t>
            </a:r>
            <a:r>
              <a:rPr lang="en-US" sz="2000" dirty="0" err="1"/>
              <a:t>svjesni</a:t>
            </a:r>
            <a:r>
              <a:rPr lang="en-US" sz="2000" dirty="0"/>
              <a:t> </a:t>
            </a:r>
            <a:r>
              <a:rPr lang="en-US" sz="2000" dirty="0" err="1"/>
              <a:t>emocionalnih</a:t>
            </a:r>
            <a:r>
              <a:rPr lang="en-US" sz="2000" dirty="0"/>
              <a:t> </a:t>
            </a:r>
            <a:r>
              <a:rPr lang="en-US" sz="2000" dirty="0" err="1"/>
              <a:t>okidača</a:t>
            </a:r>
            <a:r>
              <a:rPr lang="en-US" sz="2000" dirty="0"/>
              <a:t> </a:t>
            </a:r>
            <a:r>
              <a:rPr lang="en-US" sz="2000" dirty="0" err="1"/>
              <a:t>i</a:t>
            </a:r>
            <a:r>
              <a:rPr lang="en-US" sz="2000" dirty="0"/>
              <a:t> </a:t>
            </a:r>
            <a:r>
              <a:rPr lang="en-US" sz="2000" dirty="0" err="1"/>
              <a:t>odvojite</a:t>
            </a:r>
            <a:r>
              <a:rPr lang="en-US" sz="2000" dirty="0"/>
              <a:t> </a:t>
            </a:r>
            <a:r>
              <a:rPr lang="en-US" sz="2000" dirty="0" err="1"/>
              <a:t>trenutak</a:t>
            </a:r>
            <a:r>
              <a:rPr lang="en-US" sz="2000" dirty="0"/>
              <a:t> za </a:t>
            </a:r>
            <a:r>
              <a:rPr lang="en-US" sz="2000" dirty="0" err="1"/>
              <a:t>razmišljanje</a:t>
            </a:r>
            <a:r>
              <a:rPr lang="en-US" sz="2000" dirty="0"/>
              <a:t> </a:t>
            </a:r>
            <a:r>
              <a:rPr lang="en-US" sz="2000" dirty="0" err="1"/>
              <a:t>prije</a:t>
            </a:r>
            <a:r>
              <a:rPr lang="en-US" sz="2000" dirty="0"/>
              <a:t> </a:t>
            </a:r>
            <a:r>
              <a:rPr lang="en-US" sz="2000" dirty="0" err="1"/>
              <a:t>nego</a:t>
            </a:r>
            <a:r>
              <a:rPr lang="en-US" sz="2000" dirty="0"/>
              <a:t> </a:t>
            </a:r>
            <a:r>
              <a:rPr lang="en-US" sz="2000" dirty="0" err="1"/>
              <a:t>što</a:t>
            </a:r>
            <a:r>
              <a:rPr lang="en-US" sz="2000" dirty="0"/>
              <a:t> </a:t>
            </a:r>
            <a:r>
              <a:rPr lang="en-US" sz="2000" dirty="0" err="1"/>
              <a:t>odgovorite</a:t>
            </a:r>
            <a:r>
              <a:rPr lang="en-US" sz="2000" dirty="0"/>
              <a:t> </a:t>
            </a:r>
            <a:r>
              <a:rPr lang="en-US" sz="2000" dirty="0" err="1"/>
              <a:t>ili</a:t>
            </a:r>
            <a:r>
              <a:rPr lang="en-US" sz="2000" dirty="0"/>
              <a:t> </a:t>
            </a:r>
            <a:r>
              <a:rPr lang="en-US" sz="2000" dirty="0" err="1"/>
              <a:t>podijelite</a:t>
            </a:r>
            <a:r>
              <a:rPr lang="en-US" sz="2000" dirty="0"/>
              <a:t>. </a:t>
            </a:r>
            <a:r>
              <a:rPr lang="en-US" sz="2000" dirty="0" err="1"/>
              <a:t>Emocionalne</a:t>
            </a:r>
            <a:r>
              <a:rPr lang="en-US" sz="2000" dirty="0"/>
              <a:t> </a:t>
            </a:r>
            <a:r>
              <a:rPr lang="en-US" sz="2000" dirty="0" err="1"/>
              <a:t>reakcije</a:t>
            </a:r>
            <a:r>
              <a:rPr lang="en-US" sz="2000" dirty="0"/>
              <a:t> </a:t>
            </a:r>
            <a:r>
              <a:rPr lang="en-US" sz="2000" dirty="0" err="1"/>
              <a:t>mogu</a:t>
            </a:r>
            <a:r>
              <a:rPr lang="en-US" sz="2000" dirty="0"/>
              <a:t> </a:t>
            </a:r>
            <a:r>
              <a:rPr lang="en-US" sz="2000" dirty="0" err="1"/>
              <a:t>pomutiti</a:t>
            </a:r>
            <a:r>
              <a:rPr lang="en-US" sz="2000" dirty="0"/>
              <a:t> </a:t>
            </a:r>
            <a:r>
              <a:rPr lang="en-US" sz="2000" dirty="0" err="1"/>
              <a:t>rasuđivanje</a:t>
            </a:r>
            <a:r>
              <a:rPr lang="en-US" sz="2000" dirty="0"/>
              <a:t> </a:t>
            </a:r>
            <a:r>
              <a:rPr lang="en-US" sz="2000" dirty="0" err="1"/>
              <a:t>i</a:t>
            </a:r>
            <a:r>
              <a:rPr lang="en-US" sz="2000" dirty="0"/>
              <a:t> </a:t>
            </a:r>
            <a:r>
              <a:rPr lang="en-US" sz="2000" dirty="0" err="1"/>
              <a:t>pridonijeti</a:t>
            </a:r>
            <a:r>
              <a:rPr lang="en-US" sz="2000" dirty="0"/>
              <a:t> </a:t>
            </a:r>
            <a:r>
              <a:rPr lang="en-US" sz="2000" dirty="0" err="1"/>
              <a:t>širenju</a:t>
            </a:r>
            <a:r>
              <a:rPr lang="en-US" sz="2000" dirty="0"/>
              <a:t> </a:t>
            </a:r>
            <a:r>
              <a:rPr lang="en-US" sz="2000" dirty="0" err="1"/>
              <a:t>dezinformacija</a:t>
            </a:r>
            <a:r>
              <a:rPr lang="en-US" sz="2000" dirty="0"/>
              <a:t>.</a:t>
            </a:r>
          </a:p>
          <a:p>
            <a:pPr marL="457200" indent="-457200">
              <a:buFont typeface="+mj-lt"/>
              <a:buAutoNum type="arabicPeriod"/>
            </a:pPr>
            <a:endParaRPr lang="en-US" sz="2000" b="1" dirty="0"/>
          </a:p>
          <a:p>
            <a:pPr marL="457200" indent="-457200">
              <a:buFont typeface="+mj-lt"/>
              <a:buAutoNum type="arabicPeriod"/>
            </a:pPr>
            <a:r>
              <a:rPr lang="en-US" sz="2000" b="1" dirty="0" err="1"/>
              <a:t>Prijavite</a:t>
            </a:r>
            <a:r>
              <a:rPr lang="en-US" sz="2000" b="1" dirty="0"/>
              <a:t> </a:t>
            </a:r>
            <a:r>
              <a:rPr lang="en-US" sz="2000" b="1" dirty="0" err="1"/>
              <a:t>i</a:t>
            </a:r>
            <a:r>
              <a:rPr lang="en-US" sz="2000" b="1" dirty="0"/>
              <a:t> </a:t>
            </a:r>
            <a:r>
              <a:rPr lang="en-US" sz="2000" b="1" dirty="0" err="1"/>
              <a:t>označite</a:t>
            </a:r>
            <a:r>
              <a:rPr lang="en-US" sz="2000" b="1" dirty="0"/>
              <a:t> </a:t>
            </a:r>
            <a:r>
              <a:rPr lang="en-US" sz="2000" b="1" dirty="0" err="1"/>
              <a:t>dezinformacije</a:t>
            </a:r>
            <a:r>
              <a:rPr lang="en-US" sz="2000" b="1" dirty="0"/>
              <a:t>: </a:t>
            </a:r>
            <a:r>
              <a:rPr lang="en-US" sz="2000" dirty="0" err="1"/>
              <a:t>Ako</a:t>
            </a:r>
            <a:r>
              <a:rPr lang="en-US" sz="2000" dirty="0"/>
              <a:t> </a:t>
            </a:r>
            <a:r>
              <a:rPr lang="en-US" sz="2000" dirty="0" err="1"/>
              <a:t>naiđete</a:t>
            </a:r>
            <a:r>
              <a:rPr lang="en-US" sz="2000" dirty="0"/>
              <a:t> </a:t>
            </a:r>
            <a:r>
              <a:rPr lang="en-US" sz="2000" dirty="0" err="1"/>
              <a:t>na</a:t>
            </a:r>
            <a:r>
              <a:rPr lang="en-US" sz="2000" dirty="0"/>
              <a:t> </a:t>
            </a:r>
            <a:r>
              <a:rPr lang="en-US" sz="2000" dirty="0" err="1"/>
              <a:t>lažne</a:t>
            </a:r>
            <a:r>
              <a:rPr lang="en-US" sz="2000" dirty="0"/>
              <a:t> </a:t>
            </a:r>
            <a:r>
              <a:rPr lang="en-US" sz="2000" dirty="0" err="1"/>
              <a:t>ili</a:t>
            </a:r>
            <a:r>
              <a:rPr lang="en-US" sz="2000" dirty="0"/>
              <a:t> </a:t>
            </a:r>
            <a:r>
              <a:rPr lang="en-US" sz="2000" dirty="0" err="1"/>
              <a:t>pogrešne</a:t>
            </a:r>
            <a:r>
              <a:rPr lang="en-US" sz="2000" dirty="0"/>
              <a:t> </a:t>
            </a:r>
            <a:r>
              <a:rPr lang="en-US" sz="2000" dirty="0" err="1"/>
              <a:t>informacije</a:t>
            </a:r>
            <a:r>
              <a:rPr lang="en-US" sz="2000" dirty="0"/>
              <a:t>, </a:t>
            </a:r>
            <a:r>
              <a:rPr lang="en-US" sz="2000" dirty="0" err="1"/>
              <a:t>prijavite</a:t>
            </a:r>
            <a:r>
              <a:rPr lang="en-US" sz="2000" dirty="0"/>
              <a:t> </a:t>
            </a:r>
            <a:r>
              <a:rPr lang="en-US" sz="2000" dirty="0" err="1"/>
              <a:t>ih</a:t>
            </a:r>
            <a:r>
              <a:rPr lang="en-US" sz="2000" dirty="0"/>
              <a:t> </a:t>
            </a:r>
            <a:r>
              <a:rPr lang="en-US" sz="2000" dirty="0" err="1"/>
              <a:t>platformi</a:t>
            </a:r>
            <a:r>
              <a:rPr lang="en-US" sz="2000" dirty="0"/>
              <a:t> </a:t>
            </a:r>
            <a:r>
              <a:rPr lang="en-US" sz="2000" dirty="0" err="1"/>
              <a:t>ili</a:t>
            </a:r>
            <a:r>
              <a:rPr lang="en-US" sz="2000" dirty="0"/>
              <a:t> </a:t>
            </a:r>
            <a:r>
              <a:rPr lang="en-US" sz="2000" dirty="0" err="1"/>
              <a:t>društvenoj</a:t>
            </a:r>
            <a:r>
              <a:rPr lang="en-US" sz="2000" dirty="0"/>
              <a:t> </a:t>
            </a:r>
            <a:r>
              <a:rPr lang="en-US" sz="2000" dirty="0" err="1"/>
              <a:t>mreži</a:t>
            </a:r>
            <a:r>
              <a:rPr lang="en-US" sz="2000" dirty="0"/>
              <a:t> </a:t>
            </a:r>
            <a:r>
              <a:rPr lang="en-US" sz="2000" dirty="0" err="1"/>
              <a:t>na</a:t>
            </a:r>
            <a:r>
              <a:rPr lang="en-US" sz="2000" dirty="0"/>
              <a:t> </a:t>
            </a:r>
            <a:r>
              <a:rPr lang="en-US" sz="2000" dirty="0" err="1"/>
              <a:t>kojoj</a:t>
            </a:r>
            <a:r>
              <a:rPr lang="en-US" sz="2000" dirty="0"/>
              <a:t> </a:t>
            </a:r>
            <a:r>
              <a:rPr lang="en-US" sz="2000" dirty="0" err="1"/>
              <a:t>ste</a:t>
            </a:r>
            <a:r>
              <a:rPr lang="en-US" sz="2000" dirty="0"/>
              <a:t> </a:t>
            </a:r>
            <a:r>
              <a:rPr lang="en-US" sz="2000" dirty="0" err="1"/>
              <a:t>ih</a:t>
            </a:r>
            <a:r>
              <a:rPr lang="en-US" sz="2000" dirty="0"/>
              <a:t> </a:t>
            </a:r>
            <a:r>
              <a:rPr lang="en-US" sz="2000" dirty="0" err="1"/>
              <a:t>pronašli</a:t>
            </a:r>
            <a:r>
              <a:rPr lang="en-US" sz="2000" dirty="0"/>
              <a:t>.</a:t>
            </a:r>
            <a:endParaRPr lang="en-US" dirty="0"/>
          </a:p>
        </p:txBody>
      </p:sp>
    </p:spTree>
    <p:extLst>
      <p:ext uri="{BB962C8B-B14F-4D97-AF65-F5344CB8AC3E}">
        <p14:creationId xmlns:p14="http://schemas.microsoft.com/office/powerpoint/2010/main" val="3478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235895" y="5899739"/>
            <a:ext cx="7112016"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grpSp>
        <p:nvGrpSpPr>
          <p:cNvPr id="187" name="Google Shape;187;p11"/>
          <p:cNvGrpSpPr/>
          <p:nvPr/>
        </p:nvGrpSpPr>
        <p:grpSpPr>
          <a:xfrm>
            <a:off x="8242899" y="3055560"/>
            <a:ext cx="9268724" cy="2527566"/>
            <a:chOff x="1219200" y="2400300"/>
            <a:chExt cx="5812593" cy="2527566"/>
          </a:xfrm>
        </p:grpSpPr>
        <p:sp>
          <p:nvSpPr>
            <p:cNvPr id="188" name="Google Shape;188;p11"/>
            <p:cNvSpPr/>
            <p:nvPr/>
          </p:nvSpPr>
          <p:spPr>
            <a:xfrm>
              <a:off x="1219200" y="2400300"/>
              <a:ext cx="5665225" cy="2527566"/>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1409604" y="2566863"/>
              <a:ext cx="5622189"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obmanjujuće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namjerno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šire</a:t>
              </a:r>
              <a:r>
                <a:rPr lang="en-US" sz="2400" dirty="0">
                  <a:solidFill>
                    <a:schemeClr val="dk1"/>
                  </a:solidFill>
                  <a:latin typeface="+mn-lt"/>
                  <a:ea typeface="Helvetica Neue"/>
                  <a:cs typeface="Helvetica Neue"/>
                  <a:sym typeface="Helvetica Neue"/>
                </a:rPr>
                <a:t> u </a:t>
              </a:r>
              <a:r>
                <a:rPr lang="en-US" sz="2400" dirty="0" err="1">
                  <a:solidFill>
                    <a:schemeClr val="dk1"/>
                  </a:solidFill>
                  <a:latin typeface="+mn-lt"/>
                  <a:ea typeface="Helvetica Neue"/>
                  <a:cs typeface="Helvetica Neue"/>
                  <a:sym typeface="Helvetica Neue"/>
                </a:rPr>
                <a:t>svrhu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obmanjivanja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manipuliranja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drugima</a:t>
              </a:r>
              <a:r>
                <a:rPr lang="en-US" sz="24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Dezinformacija</a:t>
              </a:r>
              <a:r>
                <a:rPr lang="en-US" sz="2400" dirty="0">
                  <a:solidFill>
                    <a:schemeClr val="dk1"/>
                  </a:solidFill>
                  <a:latin typeface="+mn-lt"/>
                  <a:ea typeface="Helvetica Neue"/>
                  <a:cs typeface="Helvetica Neue"/>
                  <a:sym typeface="Helvetica Neue"/>
                </a:rPr>
                <a:t> </a:t>
              </a: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Misinformacija</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Zlonamjerna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endParaRPr sz="2400" dirty="0">
                <a:solidFill>
                  <a:schemeClr val="dk1"/>
                </a:solidFill>
                <a:latin typeface="+mn-lt"/>
                <a:ea typeface="Helvetica Neue"/>
                <a:cs typeface="Helvetica Neue"/>
                <a:sym typeface="Helvetica Neue"/>
              </a:endParaRPr>
            </a:p>
          </p:txBody>
        </p:sp>
      </p:grpSp>
      <p:sp>
        <p:nvSpPr>
          <p:cNvPr id="190" name="Google Shape;190;p11"/>
          <p:cNvSpPr/>
          <p:nvPr/>
        </p:nvSpPr>
        <p:spPr>
          <a:xfrm>
            <a:off x="8295711" y="5869423"/>
            <a:ext cx="7446454"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Zašto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važno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ponašati</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odgovorno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internetu</a:t>
            </a:r>
            <a:r>
              <a:rPr lang="en-US" sz="24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Za </a:t>
            </a:r>
            <a:r>
              <a:rPr lang="en-US" sz="2400" dirty="0" err="1">
                <a:solidFill>
                  <a:schemeClr val="dk1"/>
                </a:solidFill>
                <a:latin typeface="+mn-lt"/>
                <a:ea typeface="Helvetica Neue"/>
                <a:cs typeface="Helvetica Neue"/>
                <a:sym typeface="Helvetica Neue"/>
              </a:rPr>
              <a:t>borbu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protiv</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dezinformacija</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Radi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zaštite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privatnosti</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Za </a:t>
            </a:r>
            <a:r>
              <a:rPr lang="en-US" sz="2400" dirty="0" err="1">
                <a:solidFill>
                  <a:schemeClr val="dk1"/>
                </a:solidFill>
                <a:latin typeface="+mn-lt"/>
                <a:ea typeface="Helvetica Neue"/>
                <a:cs typeface="Helvetica Neue"/>
                <a:sym typeface="Helvetica Neue"/>
              </a:rPr>
              <a:t>donošenje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boljih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odluka</a:t>
            </a:r>
            <a:endParaRPr sz="2400" dirty="0">
              <a:solidFill>
                <a:schemeClr val="dk1"/>
              </a:solidFill>
              <a:latin typeface="+mn-lt"/>
              <a:ea typeface="Helvetica Neue"/>
              <a:cs typeface="Helvetica Neue"/>
              <a:sym typeface="Helvetica Neue"/>
            </a:endParaRPr>
          </a:p>
        </p:txBody>
      </p:sp>
      <p:sp>
        <p:nvSpPr>
          <p:cNvPr id="191" name="Google Shape;191;p11"/>
          <p:cNvSpPr txBox="1"/>
          <p:nvPr/>
        </p:nvSpPr>
        <p:spPr>
          <a:xfrm>
            <a:off x="1247010" y="2332285"/>
            <a:ext cx="7640316"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Provjerite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svoje</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znanje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366599" y="3183450"/>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Molimo</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odgovorite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na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sljedeća</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pitanja</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grpSp>
        <p:nvGrpSpPr>
          <p:cNvPr id="193" name="Google Shape;193;p11"/>
          <p:cNvGrpSpPr/>
          <p:nvPr/>
        </p:nvGrpSpPr>
        <p:grpSpPr>
          <a:xfrm>
            <a:off x="1429427" y="3960787"/>
            <a:ext cx="6562667" cy="2440013"/>
            <a:chOff x="1191108" y="4871723"/>
            <a:chExt cx="6784518" cy="2440013"/>
          </a:xfrm>
        </p:grpSpPr>
        <p:sp>
          <p:nvSpPr>
            <p:cNvPr id="194" name="Google Shape;194;p11"/>
            <p:cNvSpPr/>
            <p:nvPr/>
          </p:nvSpPr>
          <p:spPr>
            <a:xfrm>
              <a:off x="1191108" y="4871723"/>
              <a:ext cx="6722680" cy="244001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409604" y="4871723"/>
              <a:ext cx="6566022"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nazivamo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manipulirane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uređene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relativno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jeftino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stvoriti</a:t>
              </a:r>
              <a:r>
                <a:rPr lang="en-US" sz="24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Deepfake</a:t>
              </a: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Cheapfake</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Disfake</a:t>
              </a:r>
              <a:endParaRPr sz="2400" dirty="0">
                <a:solidFill>
                  <a:schemeClr val="dk1"/>
                </a:solidFill>
                <a:latin typeface="+mn-lt"/>
                <a:ea typeface="Helvetica Neue"/>
                <a:cs typeface="Helvetica Neue"/>
                <a:sym typeface="Helvetica Neue"/>
              </a:endParaRPr>
            </a:p>
          </p:txBody>
        </p:sp>
      </p:grpSp>
      <p:grpSp>
        <p:nvGrpSpPr>
          <p:cNvPr id="199" name="Google Shape;199;p11"/>
          <p:cNvGrpSpPr/>
          <p:nvPr/>
        </p:nvGrpSpPr>
        <p:grpSpPr>
          <a:xfrm>
            <a:off x="1429477" y="6652369"/>
            <a:ext cx="6714426" cy="2308324"/>
            <a:chOff x="1191108" y="4871723"/>
            <a:chExt cx="6934089" cy="2308324"/>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409604" y="4871723"/>
              <a:ext cx="6715593" cy="19389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a:solidFill>
                    <a:schemeClr val="dk1"/>
                  </a:solidFill>
                  <a:latin typeface="+mn-lt"/>
                  <a:ea typeface="Helvetica Neue"/>
                  <a:cs typeface="Helvetica Neue"/>
                  <a:sym typeface="Helvetica Neue"/>
                </a:rPr>
                <a:t>U </a:t>
              </a:r>
              <a:r>
                <a:rPr lang="en-US" sz="2400" dirty="0" err="1">
                  <a:solidFill>
                    <a:schemeClr val="dk1"/>
                  </a:solidFill>
                  <a:latin typeface="+mn-lt"/>
                  <a:ea typeface="Helvetica Neue"/>
                  <a:cs typeface="Helvetica Neue"/>
                  <a:sym typeface="Helvetica Neue"/>
                </a:rPr>
                <a:t>kojoj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fazi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trube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pojačanja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dezinformatori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postižu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svoj</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cilj</a:t>
              </a:r>
              <a:r>
                <a:rPr lang="en-US" sz="2400" dirty="0">
                  <a:solidFill>
                    <a:schemeClr val="dk1"/>
                  </a:solidFill>
                  <a:latin typeface="+mn-lt"/>
                  <a:ea typeface="Helvetica Neue"/>
                  <a:cs typeface="Helvetica Neue"/>
                  <a:sym typeface="Helvetica Neue"/>
                </a:rPr>
                <a:t>?</a:t>
              </a: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Anonymus</a:t>
              </a:r>
              <a:r>
                <a:rPr lang="en-US" sz="2400" dirty="0">
                  <a:solidFill>
                    <a:schemeClr val="dk1"/>
                  </a:solidFill>
                  <a:latin typeface="+mn-lt"/>
                  <a:ea typeface="Helvetica Neue"/>
                  <a:cs typeface="Helvetica Neue"/>
                  <a:sym typeface="Helvetica Neue"/>
                </a:rPr>
                <a:t> web</a:t>
              </a: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Društveni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mediji</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Profesionalni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mediji</a:t>
              </a:r>
              <a:endParaRPr sz="2400" dirty="0">
                <a:solidFill>
                  <a:schemeClr val="dk1"/>
                </a:solidFill>
                <a:latin typeface="+mn-lt"/>
                <a:ea typeface="Helvetica Neue"/>
                <a:cs typeface="Helvetica Neue"/>
                <a:sym typeface="Helvetica Neue"/>
              </a:endParaRPr>
            </a:p>
          </p:txBody>
        </p:sp>
      </p:grpSp>
      <p:sp>
        <p:nvSpPr>
          <p:cNvPr id="2" name="Google Shape;186;p11">
            <a:extLst>
              <a:ext uri="{FF2B5EF4-FFF2-40B4-BE49-F238E27FC236}">
                <a16:creationId xmlns:a16="http://schemas.microsoft.com/office/drawing/2014/main" id="{8EBD4546-5FDE-ACE6-BAAB-448E28BDE758}"/>
              </a:ext>
            </a:extLst>
          </p:cNvPr>
          <p:cNvSpPr/>
          <p:nvPr/>
        </p:nvSpPr>
        <p:spPr>
          <a:xfrm>
            <a:off x="8235895" y="7806531"/>
            <a:ext cx="7112016" cy="1671452"/>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3" name="Google Shape;190;p11">
            <a:extLst>
              <a:ext uri="{FF2B5EF4-FFF2-40B4-BE49-F238E27FC236}">
                <a16:creationId xmlns:a16="http://schemas.microsoft.com/office/drawing/2014/main" id="{98F86229-392E-F9BD-C633-2DEF29F6BD0D}"/>
              </a:ext>
            </a:extLst>
          </p:cNvPr>
          <p:cNvSpPr/>
          <p:nvPr/>
        </p:nvSpPr>
        <p:spPr>
          <a:xfrm>
            <a:off x="8295711" y="7776215"/>
            <a:ext cx="7446454" cy="15696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Tko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pregledava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za Metu?</a:t>
            </a: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Organizacije</a:t>
            </a:r>
            <a:r>
              <a:rPr lang="en-US" sz="2400" dirty="0">
                <a:solidFill>
                  <a:schemeClr val="dk1"/>
                </a:solidFill>
                <a:latin typeface="+mn-lt"/>
                <a:ea typeface="Helvetica Neue"/>
                <a:cs typeface="Helvetica Neue"/>
                <a:sym typeface="Helvetica Neue"/>
              </a:rPr>
              <a:t> za </a:t>
            </a:r>
            <a:r>
              <a:rPr lang="en-US" sz="2400" dirty="0" err="1">
                <a:solidFill>
                  <a:schemeClr val="dk1"/>
                </a:solidFill>
                <a:latin typeface="+mn-lt"/>
                <a:ea typeface="Helvetica Neue"/>
                <a:cs typeface="Helvetica Neue"/>
                <a:sym typeface="Helvetica Neue"/>
              </a:rPr>
              <a:t>provjeru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činjenica</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Medijske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organizacije</a:t>
            </a:r>
            <a:endParaRPr lang="en-US" sz="24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2400" dirty="0" err="1">
                <a:solidFill>
                  <a:schemeClr val="dk1"/>
                </a:solidFill>
                <a:latin typeface="+mn-lt"/>
                <a:ea typeface="Helvetica Neue"/>
                <a:cs typeface="Helvetica Neue"/>
                <a:sym typeface="Helvetica Neue"/>
              </a:rPr>
              <a:t>Vladine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agencije</a:t>
            </a:r>
            <a:endParaRPr sz="2400" dirty="0">
              <a:solidFill>
                <a:schemeClr val="dk1"/>
              </a:solidFill>
              <a:latin typeface="+mn-lt"/>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Google Shape;113;p5"/>
          <p:cNvSpPr txBox="1"/>
          <p:nvPr/>
        </p:nvSpPr>
        <p:spPr>
          <a:xfrm>
            <a:off x="3566160" y="2604875"/>
            <a:ext cx="12017829" cy="1015622"/>
          </a:xfrm>
          <a:prstGeom prst="rect">
            <a:avLst/>
          </a:prstGeom>
          <a:noFill/>
          <a:ln>
            <a:noFill/>
          </a:ln>
        </p:spPr>
        <p:txBody>
          <a:bodyPr spcFirstLastPara="1" wrap="square" lIns="91425" tIns="45700" rIns="91425" bIns="45700" anchor="t" anchorCtr="0">
            <a:spAutoFit/>
          </a:bodyPr>
          <a:lstStyle/>
          <a:p>
            <a:pPr lvl="0" algn="ctr">
              <a:buClr>
                <a:srgbClr val="AED633"/>
              </a:buClr>
              <a:buSzPts val="6000"/>
            </a:pPr>
            <a:r>
              <a:rPr lang="hr-HR" sz="6000" b="1" dirty="0">
                <a:solidFill>
                  <a:srgbClr val="00CCFF"/>
                </a:solidFill>
                <a:latin typeface="+mn-lt"/>
                <a:ea typeface="Helvetica Neue"/>
                <a:cs typeface="Helvetica Neue"/>
                <a:sym typeface="Helvetica Neue"/>
              </a:rPr>
              <a:t>1.</a:t>
            </a:r>
            <a:r>
              <a:rPr lang="es-ES" sz="6000" b="1" dirty="0" err="1">
                <a:solidFill>
                  <a:srgbClr val="00CCFF"/>
                </a:solidFill>
                <a:latin typeface="+mn-lt"/>
                <a:ea typeface="Helvetica Neue"/>
                <a:cs typeface="Helvetica Neue"/>
                <a:sym typeface="Helvetica Neue"/>
              </a:rPr>
              <a:t>Razumijevanje</a:t>
            </a:r>
            <a:r>
              <a:rPr lang="es-ES" sz="6000" b="1" dirty="0">
                <a:solidFill>
                  <a:srgbClr val="00CCFF"/>
                </a:solidFill>
                <a:latin typeface="+mn-lt"/>
                <a:ea typeface="Helvetica Neue"/>
                <a:cs typeface="Helvetica Neue"/>
                <a:sym typeface="Helvetica Neue"/>
              </a:rPr>
              <a:t> </a:t>
            </a:r>
            <a:r>
              <a:rPr lang="es-ES" sz="6000" b="1" dirty="0" err="1">
                <a:solidFill>
                  <a:srgbClr val="00CCFF"/>
                </a:solidFill>
                <a:latin typeface="+mn-lt"/>
                <a:ea typeface="Helvetica Neue"/>
                <a:cs typeface="Helvetica Neue"/>
                <a:sym typeface="Helvetica Neue"/>
              </a:rPr>
              <a:t>dezinformacija</a:t>
            </a:r>
            <a:endParaRPr lang="es-ES" sz="6000" b="1" dirty="0">
              <a:solidFill>
                <a:srgbClr val="00CCFF"/>
              </a:solidFill>
              <a:latin typeface="+mn-lt"/>
              <a:ea typeface="Helvetica Neue"/>
              <a:cs typeface="Helvetica Neue"/>
              <a:sym typeface="Helvetica Neue"/>
            </a:endParaRPr>
          </a:p>
        </p:txBody>
      </p:sp>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err="1">
                <a:solidFill>
                  <a:schemeClr val="tx1"/>
                </a:solidFill>
                <a:latin typeface="+mn-lt"/>
                <a:ea typeface="Helvetica Neue"/>
                <a:cs typeface="Helvetica Neue"/>
                <a:sym typeface="Helvetica Neue"/>
              </a:rPr>
              <a:t>Zaključno</a:t>
            </a:r>
            <a:endParaRPr dirty="0">
              <a:solidFill>
                <a:schemeClr val="tx1"/>
              </a:solidFill>
              <a:latin typeface="+mn-lt"/>
            </a:endParaRPr>
          </a:p>
        </p:txBody>
      </p:sp>
      <p:sp>
        <p:nvSpPr>
          <p:cNvPr id="207" name="Google Shape;207;p12"/>
          <p:cNvSpPr txBox="1"/>
          <p:nvPr/>
        </p:nvSpPr>
        <p:spPr>
          <a:xfrm>
            <a:off x="1496362" y="3491419"/>
            <a:ext cx="7259700" cy="5232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dirty="0" err="1">
                <a:solidFill>
                  <a:srgbClr val="00CCFF"/>
                </a:solidFill>
                <a:latin typeface="+mn-lt"/>
                <a:ea typeface="Helvetica Neue"/>
                <a:cs typeface="Helvetica Neue"/>
                <a:sym typeface="Helvetica Neue"/>
              </a:rPr>
              <a:t>Dobro</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napravljeno</a:t>
            </a:r>
            <a:r>
              <a:rPr lang="es-ES" sz="2800" b="1" dirty="0">
                <a:solidFill>
                  <a:srgbClr val="00CCFF"/>
                </a:solidFill>
                <a:latin typeface="+mn-lt"/>
                <a:ea typeface="Helvetica Neue"/>
                <a:cs typeface="Helvetica Neue"/>
                <a:sym typeface="Helvetica Neue"/>
              </a:rPr>
              <a:t>! Sada </a:t>
            </a:r>
            <a:r>
              <a:rPr lang="es-ES" sz="2800" b="1" dirty="0" err="1">
                <a:solidFill>
                  <a:srgbClr val="00CCFF"/>
                </a:solidFill>
                <a:latin typeface="+mn-lt"/>
                <a:ea typeface="Helvetica Neue"/>
                <a:cs typeface="Helvetica Neue"/>
                <a:sym typeface="Helvetica Neue"/>
              </a:rPr>
              <a:t>znate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više</a:t>
            </a:r>
            <a:r>
              <a:rPr lang="es-ES" sz="2800" b="1" dirty="0">
                <a:solidFill>
                  <a:srgbClr val="00CCFF"/>
                </a:solidFill>
                <a:latin typeface="+mn-lt"/>
                <a:ea typeface="Helvetica Neue"/>
                <a:cs typeface="Helvetica Neue"/>
                <a:sym typeface="Helvetica Neue"/>
              </a:rPr>
              <a:t> o:</a:t>
            </a:r>
            <a:endParaRPr dirty="0">
              <a:solidFill>
                <a:srgbClr val="00CCFF"/>
              </a:solidFill>
              <a:latin typeface="+mn-lt"/>
            </a:endParaRPr>
          </a:p>
        </p:txBody>
      </p:sp>
      <p:sp>
        <p:nvSpPr>
          <p:cNvPr id="17" name="Google Shape;99;p4"/>
          <p:cNvSpPr txBox="1"/>
          <p:nvPr/>
        </p:nvSpPr>
        <p:spPr>
          <a:xfrm>
            <a:off x="2056107" y="4183892"/>
            <a:ext cx="748470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latin typeface="+mn-lt"/>
              </a:rPr>
              <a:t>Dezinformacija</a:t>
            </a:r>
            <a:r>
              <a:rPr lang="en-US" sz="2400" dirty="0">
                <a:latin typeface="+mn-lt"/>
              </a:rPr>
              <a:t> </a:t>
            </a:r>
            <a:r>
              <a:rPr lang="en-US" sz="2400" dirty="0" err="1">
                <a:latin typeface="+mn-lt"/>
              </a:rPr>
              <a:t>kao</a:t>
            </a:r>
            <a:r>
              <a:rPr lang="en-US" sz="2400" dirty="0">
                <a:latin typeface="+mn-lt"/>
              </a:rPr>
              <a:t> </a:t>
            </a:r>
            <a:r>
              <a:rPr lang="en-US" sz="2400" dirty="0" err="1">
                <a:latin typeface="+mn-lt"/>
              </a:rPr>
              <a:t>namjerno</a:t>
            </a:r>
            <a:r>
              <a:rPr lang="en-US" sz="2400" dirty="0">
                <a:latin typeface="+mn-lt"/>
              </a:rPr>
              <a:t> </a:t>
            </a:r>
            <a:r>
              <a:rPr lang="en-US" sz="2400" dirty="0" err="1">
                <a:latin typeface="+mn-lt"/>
              </a:rPr>
              <a:t>lažna</a:t>
            </a:r>
            <a:r>
              <a:rPr lang="en-US" sz="2400" dirty="0">
                <a:latin typeface="+mn-lt"/>
              </a:rPr>
              <a:t> </a:t>
            </a:r>
            <a:r>
              <a:rPr lang="en-US" sz="2400" dirty="0" err="1">
                <a:latin typeface="+mn-lt"/>
              </a:rPr>
              <a:t>informacija</a:t>
            </a:r>
            <a:r>
              <a:rPr lang="en-US" sz="2400" dirty="0">
                <a:latin typeface="+mn-lt"/>
              </a:rPr>
              <a:t> s </a:t>
            </a:r>
            <a:r>
              <a:rPr lang="en-US" sz="2400" dirty="0" err="1">
                <a:latin typeface="+mn-lt"/>
              </a:rPr>
              <a:t>ciljem</a:t>
            </a:r>
            <a:r>
              <a:rPr lang="en-US" sz="2400" dirty="0">
                <a:latin typeface="+mn-lt"/>
              </a:rPr>
              <a:t> </a:t>
            </a:r>
            <a:r>
              <a:rPr lang="en-US" sz="2400" dirty="0" err="1">
                <a:latin typeface="+mn-lt"/>
              </a:rPr>
              <a:t>obmane</a:t>
            </a:r>
            <a:r>
              <a:rPr lang="en-US" sz="2400" dirty="0">
                <a:latin typeface="+mn-lt"/>
              </a:rPr>
              <a:t> </a:t>
            </a:r>
            <a:r>
              <a:rPr lang="en-US" sz="2400" dirty="0" err="1">
                <a:latin typeface="+mn-lt"/>
              </a:rPr>
              <a:t>ili</a:t>
            </a:r>
            <a:r>
              <a:rPr lang="en-US" sz="2400" dirty="0">
                <a:latin typeface="+mn-lt"/>
              </a:rPr>
              <a:t> </a:t>
            </a:r>
            <a:r>
              <a:rPr lang="en-US" sz="2400" dirty="0" err="1">
                <a:latin typeface="+mn-lt"/>
              </a:rPr>
              <a:t>manipulacije</a:t>
            </a:r>
            <a:r>
              <a:rPr lang="en-US" sz="2400" dirty="0">
                <a:latin typeface="+mn-lt"/>
              </a:rPr>
              <a:t> </a:t>
            </a:r>
            <a:r>
              <a:rPr lang="en-US" sz="2400" dirty="0" err="1">
                <a:latin typeface="+mn-lt"/>
              </a:rPr>
              <a:t>ljudima</a:t>
            </a:r>
            <a:r>
              <a:rPr lang="en-US" sz="2400" dirty="0">
                <a:latin typeface="+mn-lt"/>
              </a:rPr>
              <a:t>, s </a:t>
            </a:r>
            <a:r>
              <a:rPr lang="en-US" sz="2400" dirty="0" err="1">
                <a:latin typeface="+mn-lt"/>
              </a:rPr>
              <a:t>dalekosežnim</a:t>
            </a:r>
            <a:r>
              <a:rPr lang="en-US" sz="2400" dirty="0">
                <a:latin typeface="+mn-lt"/>
              </a:rPr>
              <a:t> </a:t>
            </a:r>
            <a:r>
              <a:rPr lang="en-US" sz="2400" dirty="0" err="1">
                <a:latin typeface="+mn-lt"/>
              </a:rPr>
              <a:t>i</a:t>
            </a:r>
            <a:r>
              <a:rPr lang="en-US" sz="2400" dirty="0">
                <a:latin typeface="+mn-lt"/>
              </a:rPr>
              <a:t> </a:t>
            </a:r>
            <a:r>
              <a:rPr lang="en-US" sz="2400" dirty="0" err="1">
                <a:latin typeface="+mn-lt"/>
              </a:rPr>
              <a:t>štetnim</a:t>
            </a:r>
            <a:r>
              <a:rPr lang="en-US" sz="2400" dirty="0">
                <a:latin typeface="+mn-lt"/>
              </a:rPr>
              <a:t> </a:t>
            </a:r>
            <a:r>
              <a:rPr lang="en-US" sz="2400" dirty="0" err="1">
                <a:latin typeface="+mn-lt"/>
              </a:rPr>
              <a:t>učincima</a:t>
            </a:r>
            <a:r>
              <a:rPr lang="en-US" sz="2400" dirty="0">
                <a:latin typeface="+mn-lt"/>
              </a:rPr>
              <a:t> </a:t>
            </a:r>
            <a:r>
              <a:rPr lang="en-US" sz="2400" dirty="0" err="1">
                <a:latin typeface="+mn-lt"/>
              </a:rPr>
              <a:t>na</a:t>
            </a:r>
            <a:r>
              <a:rPr lang="en-US" sz="2400" dirty="0">
                <a:latin typeface="+mn-lt"/>
              </a:rPr>
              <a:t> </a:t>
            </a:r>
            <a:r>
              <a:rPr lang="en-US" sz="2400" dirty="0" err="1">
                <a:latin typeface="+mn-lt"/>
              </a:rPr>
              <a:t>društvo</a:t>
            </a:r>
            <a:r>
              <a:rPr lang="en-US" sz="2400" dirty="0">
                <a:latin typeface="+mn-lt"/>
              </a:rPr>
              <a:t>.</a:t>
            </a:r>
            <a:endParaRPr sz="2400" dirty="0">
              <a:latin typeface="+mn-lt"/>
            </a:endParaRPr>
          </a:p>
        </p:txBody>
      </p:sp>
      <p:sp>
        <p:nvSpPr>
          <p:cNvPr id="19" name="Google Shape;101;p4"/>
          <p:cNvSpPr txBox="1"/>
          <p:nvPr/>
        </p:nvSpPr>
        <p:spPr>
          <a:xfrm>
            <a:off x="2056019" y="5511197"/>
            <a:ext cx="708798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latin typeface="+mn-lt"/>
              </a:rPr>
              <a:t>Posljedice</a:t>
            </a:r>
            <a:r>
              <a:rPr lang="en-US" sz="2400" dirty="0">
                <a:latin typeface="+mn-lt"/>
              </a:rPr>
              <a:t> </a:t>
            </a:r>
            <a:r>
              <a:rPr lang="en-US" sz="2400" dirty="0" err="1">
                <a:latin typeface="+mn-lt"/>
              </a:rPr>
              <a:t>dezinformacija</a:t>
            </a:r>
            <a:r>
              <a:rPr lang="en-US" sz="2400" dirty="0">
                <a:latin typeface="+mn-lt"/>
              </a:rPr>
              <a:t> </a:t>
            </a:r>
            <a:r>
              <a:rPr lang="en-US" sz="2400" dirty="0" err="1">
                <a:latin typeface="+mn-lt"/>
              </a:rPr>
              <a:t>koje</a:t>
            </a:r>
            <a:r>
              <a:rPr lang="en-US" sz="2400" dirty="0">
                <a:latin typeface="+mn-lt"/>
              </a:rPr>
              <a:t> </a:t>
            </a:r>
            <a:r>
              <a:rPr lang="en-US" sz="2400" dirty="0" err="1">
                <a:latin typeface="+mn-lt"/>
              </a:rPr>
              <a:t>mogu</a:t>
            </a:r>
            <a:r>
              <a:rPr lang="en-US" sz="2400" dirty="0">
                <a:latin typeface="+mn-lt"/>
              </a:rPr>
              <a:t> </a:t>
            </a:r>
            <a:r>
              <a:rPr lang="en-US" sz="2400" dirty="0" err="1">
                <a:latin typeface="+mn-lt"/>
              </a:rPr>
              <a:t>izazvati</a:t>
            </a:r>
            <a:r>
              <a:rPr lang="en-US" sz="2400" dirty="0">
                <a:latin typeface="+mn-lt"/>
              </a:rPr>
              <a:t> </a:t>
            </a:r>
            <a:r>
              <a:rPr lang="en-US" sz="2400" dirty="0" err="1">
                <a:latin typeface="+mn-lt"/>
              </a:rPr>
              <a:t>zbunjenost</a:t>
            </a:r>
            <a:r>
              <a:rPr lang="en-US" sz="2400" dirty="0">
                <a:latin typeface="+mn-lt"/>
              </a:rPr>
              <a:t>, </a:t>
            </a:r>
            <a:r>
              <a:rPr lang="en-US" sz="2400" dirty="0" err="1">
                <a:latin typeface="+mn-lt"/>
              </a:rPr>
              <a:t>potkopati</a:t>
            </a:r>
            <a:r>
              <a:rPr lang="en-US" sz="2400" dirty="0">
                <a:latin typeface="+mn-lt"/>
              </a:rPr>
              <a:t> </a:t>
            </a:r>
            <a:r>
              <a:rPr lang="en-US" sz="2400" dirty="0" err="1">
                <a:latin typeface="+mn-lt"/>
              </a:rPr>
              <a:t>povjerenje</a:t>
            </a:r>
            <a:r>
              <a:rPr lang="en-US" sz="2400" dirty="0">
                <a:latin typeface="+mn-lt"/>
              </a:rPr>
              <a:t> </a:t>
            </a:r>
            <a:r>
              <a:rPr lang="en-US" sz="2400" dirty="0" err="1">
                <a:latin typeface="+mn-lt"/>
              </a:rPr>
              <a:t>i</a:t>
            </a:r>
            <a:r>
              <a:rPr lang="en-US" sz="2400" dirty="0">
                <a:latin typeface="+mn-lt"/>
              </a:rPr>
              <a:t> </a:t>
            </a:r>
            <a:r>
              <a:rPr lang="en-US" sz="2400" dirty="0" err="1">
                <a:latin typeface="+mn-lt"/>
              </a:rPr>
              <a:t>spriječiti</a:t>
            </a:r>
            <a:r>
              <a:rPr lang="en-US" sz="2400" dirty="0">
                <a:latin typeface="+mn-lt"/>
              </a:rPr>
              <a:t> </a:t>
            </a:r>
            <a:r>
              <a:rPr lang="en-US" sz="2400" dirty="0" err="1">
                <a:latin typeface="+mn-lt"/>
              </a:rPr>
              <a:t>donošenje</a:t>
            </a:r>
            <a:r>
              <a:rPr lang="en-US" sz="2400" dirty="0">
                <a:latin typeface="+mn-lt"/>
              </a:rPr>
              <a:t> </a:t>
            </a:r>
            <a:r>
              <a:rPr lang="en-US" sz="2400" dirty="0" err="1">
                <a:latin typeface="+mn-lt"/>
              </a:rPr>
              <a:t>informiranih</a:t>
            </a:r>
            <a:r>
              <a:rPr lang="en-US" sz="2400" dirty="0">
                <a:latin typeface="+mn-lt"/>
              </a:rPr>
              <a:t> </a:t>
            </a:r>
            <a:r>
              <a:rPr lang="en-US" sz="2400" dirty="0" err="1">
                <a:latin typeface="+mn-lt"/>
              </a:rPr>
              <a:t>odluka</a:t>
            </a:r>
            <a:r>
              <a:rPr lang="en-US" sz="2400" dirty="0">
                <a:latin typeface="+mn-lt"/>
              </a:rPr>
              <a:t>, </a:t>
            </a:r>
            <a:r>
              <a:rPr lang="en-US" sz="2400" dirty="0" err="1">
                <a:latin typeface="+mn-lt"/>
              </a:rPr>
              <a:t>posebno</a:t>
            </a:r>
            <a:r>
              <a:rPr lang="en-US" sz="2400" dirty="0">
                <a:latin typeface="+mn-lt"/>
              </a:rPr>
              <a:t> za one u </a:t>
            </a:r>
            <a:r>
              <a:rPr lang="en-US" sz="2400" dirty="0" err="1">
                <a:latin typeface="+mn-lt"/>
              </a:rPr>
              <a:t>dobnoj</a:t>
            </a:r>
            <a:r>
              <a:rPr lang="en-US" sz="2400" dirty="0">
                <a:latin typeface="+mn-lt"/>
              </a:rPr>
              <a:t> </a:t>
            </a:r>
            <a:r>
              <a:rPr lang="en-US" sz="2400" dirty="0" err="1">
                <a:latin typeface="+mn-lt"/>
              </a:rPr>
              <a:t>skupini</a:t>
            </a:r>
            <a:r>
              <a:rPr lang="en-US" sz="2400" dirty="0">
                <a:latin typeface="+mn-lt"/>
              </a:rPr>
              <a:t> od 60+.</a:t>
            </a:r>
            <a:endParaRPr dirty="0">
              <a:latin typeface="+mn-lt"/>
            </a:endParaRPr>
          </a:p>
        </p:txBody>
      </p:sp>
      <p:sp>
        <p:nvSpPr>
          <p:cNvPr id="20" name="Hexagon 19"/>
          <p:cNvSpPr/>
          <p:nvPr/>
        </p:nvSpPr>
        <p:spPr>
          <a:xfrm>
            <a:off x="1496362" y="434272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Hexagon 21"/>
          <p:cNvSpPr/>
          <p:nvPr/>
        </p:nvSpPr>
        <p:spPr>
          <a:xfrm>
            <a:off x="1509854" y="565740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3970" y="302870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1;p4">
            <a:extLst>
              <a:ext uri="{FF2B5EF4-FFF2-40B4-BE49-F238E27FC236}">
                <a16:creationId xmlns:a16="http://schemas.microsoft.com/office/drawing/2014/main" id="{9633DCFE-79D0-A261-E247-5805ABBD2F08}"/>
              </a:ext>
            </a:extLst>
          </p:cNvPr>
          <p:cNvSpPr txBox="1"/>
          <p:nvPr/>
        </p:nvSpPr>
        <p:spPr>
          <a:xfrm>
            <a:off x="2056019" y="7077841"/>
            <a:ext cx="7087981"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dirty="0">
                <a:latin typeface="+mn-lt"/>
              </a:rPr>
              <a:t>Važnost provjere informacija o činjenicama, uloga emocionalnih okidača, kritička procjena sadržaja i traženje različitih perspektiva za odgovorno kretanje u online svijetu.</a:t>
            </a:r>
            <a:endParaRPr sz="2400" dirty="0">
              <a:latin typeface="+mn-lt"/>
            </a:endParaRPr>
          </a:p>
        </p:txBody>
      </p:sp>
      <p:sp>
        <p:nvSpPr>
          <p:cNvPr id="3" name="Hexagon 21">
            <a:extLst>
              <a:ext uri="{FF2B5EF4-FFF2-40B4-BE49-F238E27FC236}">
                <a16:creationId xmlns:a16="http://schemas.microsoft.com/office/drawing/2014/main" id="{0846DB54-52CC-DE4D-9941-3FD8C8B0BAF1}"/>
              </a:ext>
            </a:extLst>
          </p:cNvPr>
          <p:cNvSpPr/>
          <p:nvPr/>
        </p:nvSpPr>
        <p:spPr>
          <a:xfrm>
            <a:off x="1509854" y="7224050"/>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n-lt"/>
                <a:ea typeface="Helvetica Neue"/>
                <a:cs typeface="Helvetica Neue"/>
                <a:sym typeface="Helvetica Neue"/>
              </a:rPr>
              <a:t>Bibliografija</a:t>
            </a:r>
            <a:endParaRPr sz="1800" dirty="0">
              <a:solidFill>
                <a:schemeClr val="tx1"/>
              </a:solidFill>
              <a:latin typeface="+mn-lt"/>
              <a:ea typeface="Calibri"/>
              <a:cs typeface="Calibri"/>
              <a:sym typeface="Calibri"/>
            </a:endParaRPr>
          </a:p>
        </p:txBody>
      </p:sp>
      <p:sp>
        <p:nvSpPr>
          <p:cNvPr id="221" name="Google Shape;221;p13"/>
          <p:cNvSpPr/>
          <p:nvPr/>
        </p:nvSpPr>
        <p:spPr>
          <a:xfrm>
            <a:off x="1483200" y="3805200"/>
            <a:ext cx="15280800" cy="5847714"/>
          </a:xfrm>
          <a:prstGeom prst="rect">
            <a:avLst/>
          </a:prstGeom>
          <a:noFill/>
          <a:ln>
            <a:noFill/>
          </a:ln>
        </p:spPr>
        <p:txBody>
          <a:bodyPr spcFirstLastPara="1" wrap="square" lIns="91425" tIns="45700" rIns="91425" bIns="45700" anchor="t" anchorCtr="0">
            <a:spAutoFit/>
          </a:bodyPr>
          <a:lstStyle/>
          <a:p>
            <a:pPr marL="534988" marR="0" lvl="0" indent="-534988" algn="l" rtl="0">
              <a:spcBef>
                <a:spcPts val="0"/>
              </a:spcBef>
              <a:spcAft>
                <a:spcPts val="0"/>
              </a:spcAft>
              <a:buClr>
                <a:schemeClr val="dk1"/>
              </a:buClr>
              <a:buSzPts val="3360"/>
              <a:buFont typeface="Wingdings" pitchFamily="2" charset="2"/>
              <a:buChar char="q"/>
            </a:pPr>
            <a:endParaRPr lang="hr-HR" dirty="0">
              <a:latin typeface="+mn-lt"/>
            </a:endParaRPr>
          </a:p>
          <a:p>
            <a:pPr marL="342900" lvl="0" indent="-342900">
              <a:buClr>
                <a:schemeClr val="dk1"/>
              </a:buClr>
              <a:buSzPts val="3360"/>
              <a:buFont typeface="Wingdings" pitchFamily="2" charset="2"/>
              <a:buChar char="§"/>
            </a:pPr>
            <a:r>
              <a:rPr lang="hr-HR" sz="2400" dirty="0" err="1">
                <a:latin typeface="+mn-lt"/>
              </a:rPr>
              <a:t>Cherry</a:t>
            </a:r>
            <a:r>
              <a:rPr lang="hr-HR" sz="2400" dirty="0">
                <a:latin typeface="+mn-lt"/>
              </a:rPr>
              <a:t>, K. (2022). </a:t>
            </a:r>
            <a:r>
              <a:rPr lang="hr-HR" sz="2400" dirty="0" err="1">
                <a:latin typeface="+mn-lt"/>
              </a:rPr>
              <a:t>What</a:t>
            </a:r>
            <a:r>
              <a:rPr lang="hr-HR" sz="2400" dirty="0">
                <a:latin typeface="+mn-lt"/>
              </a:rPr>
              <a:t> </a:t>
            </a:r>
            <a:r>
              <a:rPr lang="hr-HR" sz="2400" dirty="0" err="1">
                <a:latin typeface="+mn-lt"/>
              </a:rPr>
              <a:t>Is</a:t>
            </a:r>
            <a:r>
              <a:rPr lang="hr-HR" sz="2400" dirty="0">
                <a:latin typeface="+mn-lt"/>
              </a:rPr>
              <a:t> </a:t>
            </a:r>
            <a:r>
              <a:rPr lang="hr-HR" sz="2400" dirty="0" err="1">
                <a:latin typeface="+mn-lt"/>
              </a:rPr>
              <a:t>Cognitive</a:t>
            </a:r>
            <a:r>
              <a:rPr lang="hr-HR" sz="2400" dirty="0">
                <a:latin typeface="+mn-lt"/>
              </a:rPr>
              <a:t> </a:t>
            </a:r>
            <a:r>
              <a:rPr lang="hr-HR" sz="2400" dirty="0" err="1">
                <a:latin typeface="+mn-lt"/>
              </a:rPr>
              <a:t>Bias</a:t>
            </a:r>
            <a:r>
              <a:rPr lang="hr-HR" sz="2400" dirty="0">
                <a:latin typeface="+mn-lt"/>
              </a:rPr>
              <a:t>? </a:t>
            </a:r>
            <a:r>
              <a:rPr lang="hr-HR" sz="2400" dirty="0">
                <a:latin typeface="+mn-lt"/>
                <a:hlinkClick r:id="rId3"/>
              </a:rPr>
              <a:t>https://www.verywellmind.com/what-is-a-cognitive-bias-2794963#:~:text=Signs%20of%20Cognitive%20Bias&amp;text=Only%20paying%20attention%20to%20news,shares%20your%20opinions%20or%20beliefs</a:t>
            </a:r>
            <a:endParaRPr lang="hr-HR" sz="2400" dirty="0">
              <a:latin typeface="+mn-lt"/>
            </a:endParaRPr>
          </a:p>
          <a:p>
            <a:pPr marL="342900" lvl="0" indent="-342900">
              <a:buClr>
                <a:schemeClr val="dk1"/>
              </a:buClr>
              <a:buSzPts val="3360"/>
              <a:buFont typeface="Wingdings" pitchFamily="2" charset="2"/>
              <a:buChar char="§"/>
            </a:pPr>
            <a:r>
              <a:rPr lang="fr-FR" sz="2400" dirty="0" err="1">
                <a:latin typeface="+mn-lt"/>
              </a:rPr>
              <a:t>OpenAI</a:t>
            </a:r>
            <a:r>
              <a:rPr lang="fr-FR" sz="2400" dirty="0">
                <a:latin typeface="+mn-lt"/>
              </a:rPr>
              <a:t>. (202</a:t>
            </a:r>
            <a:r>
              <a:rPr lang="hr-HR" sz="2400" dirty="0">
                <a:latin typeface="+mn-lt"/>
              </a:rPr>
              <a:t>3</a:t>
            </a:r>
            <a:r>
              <a:rPr lang="fr-FR" sz="2400" dirty="0">
                <a:latin typeface="+mn-lt"/>
              </a:rPr>
              <a:t>). </a:t>
            </a:r>
            <a:r>
              <a:rPr lang="fr-FR" sz="2400" dirty="0" err="1">
                <a:latin typeface="+mn-lt"/>
              </a:rPr>
              <a:t>ChatGPT</a:t>
            </a:r>
            <a:r>
              <a:rPr lang="hr-HR" sz="2400" dirty="0">
                <a:latin typeface="+mn-lt"/>
              </a:rPr>
              <a:t> </a:t>
            </a:r>
            <a:r>
              <a:rPr lang="fr-FR" sz="2400" dirty="0">
                <a:latin typeface="+mn-lt"/>
              </a:rPr>
              <a:t>[</a:t>
            </a:r>
            <a:r>
              <a:rPr lang="hr-HR" sz="2400" dirty="0">
                <a:latin typeface="+mn-lt"/>
              </a:rPr>
              <a:t>GPT-3.5</a:t>
            </a:r>
            <a:r>
              <a:rPr lang="fr-FR" sz="2400" dirty="0">
                <a:latin typeface="+mn-lt"/>
              </a:rPr>
              <a:t>]. </a:t>
            </a:r>
            <a:r>
              <a:rPr lang="fr-FR" sz="2400" dirty="0">
                <a:latin typeface="+mn-lt"/>
                <a:hlinkClick r:id="rId4"/>
              </a:rPr>
              <a:t>https://chat.openai.com/</a:t>
            </a:r>
            <a:endParaRPr lang="hr-HR" sz="2400" dirty="0">
              <a:latin typeface="+mn-lt"/>
            </a:endParaRPr>
          </a:p>
          <a:p>
            <a:pPr marL="342900" lvl="0" indent="-342900">
              <a:buClr>
                <a:schemeClr val="dk1"/>
              </a:buClr>
              <a:buSzPts val="3360"/>
              <a:buFont typeface="Wingdings" pitchFamily="2" charset="2"/>
              <a:buChar char="§"/>
            </a:pPr>
            <a:r>
              <a:rPr lang="hr-HR" sz="2400" dirty="0" err="1">
                <a:latin typeface="+mn-lt"/>
              </a:rPr>
              <a:t>Poynter</a:t>
            </a:r>
            <a:r>
              <a:rPr lang="hr-HR" sz="2400" dirty="0">
                <a:latin typeface="+mn-lt"/>
              </a:rPr>
              <a:t>.(2023). </a:t>
            </a:r>
            <a:r>
              <a:rPr lang="hr-HR" sz="2400" dirty="0" err="1">
                <a:latin typeface="+mn-lt"/>
              </a:rPr>
              <a:t>Misinformation</a:t>
            </a:r>
            <a:r>
              <a:rPr lang="hr-HR" sz="2400" dirty="0">
                <a:latin typeface="+mn-lt"/>
              </a:rPr>
              <a:t> red </a:t>
            </a:r>
            <a:r>
              <a:rPr lang="hr-HR" sz="2400" dirty="0" err="1">
                <a:latin typeface="+mn-lt"/>
              </a:rPr>
              <a:t>flags</a:t>
            </a:r>
            <a:r>
              <a:rPr lang="hr-HR" sz="2400" dirty="0">
                <a:latin typeface="+mn-lt"/>
              </a:rPr>
              <a:t>. https://www.poynter.org/mediawise/is-this-legit-digital-media-literacy-101/misinformation-red-flags/</a:t>
            </a:r>
          </a:p>
          <a:p>
            <a:pPr marL="342900" lvl="0" indent="-342900">
              <a:buClr>
                <a:schemeClr val="dk1"/>
              </a:buClr>
              <a:buSzPts val="3360"/>
              <a:buFont typeface="Wingdings" pitchFamily="2" charset="2"/>
              <a:buChar char="§"/>
            </a:pPr>
            <a:r>
              <a:rPr lang="hr-HR" sz="2400" dirty="0">
                <a:latin typeface="+mn-lt"/>
              </a:rPr>
              <a:t>UNHCR. (2022). </a:t>
            </a:r>
            <a:r>
              <a:rPr lang="en-US" sz="2400" dirty="0">
                <a:latin typeface="+mn-lt"/>
              </a:rPr>
              <a:t>Factsheet 4: Types of</a:t>
            </a:r>
            <a:r>
              <a:rPr lang="hr-HR" sz="2400" dirty="0">
                <a:latin typeface="+mn-lt"/>
              </a:rPr>
              <a:t> </a:t>
            </a:r>
            <a:r>
              <a:rPr lang="en-US" sz="2400" dirty="0">
                <a:latin typeface="+mn-lt"/>
              </a:rPr>
              <a:t>Misinformation and</a:t>
            </a:r>
            <a:r>
              <a:rPr lang="hr-HR" sz="2400" dirty="0">
                <a:latin typeface="+mn-lt"/>
              </a:rPr>
              <a:t> </a:t>
            </a:r>
            <a:r>
              <a:rPr lang="en-US" sz="2400" dirty="0">
                <a:latin typeface="+mn-lt"/>
              </a:rPr>
              <a:t>Disinformation</a:t>
            </a:r>
            <a:r>
              <a:rPr lang="hr-HR" sz="2400" dirty="0">
                <a:latin typeface="+mn-lt"/>
              </a:rPr>
              <a:t>. </a:t>
            </a:r>
            <a:r>
              <a:rPr lang="hr-HR" sz="2400" dirty="0">
                <a:latin typeface="+mn-lt"/>
                <a:hlinkClick r:id="rId5"/>
              </a:rPr>
              <a:t>https://www.unhcr.org/innovation/wp-content/uploads/2022/02/Factsheet-4.pdf</a:t>
            </a:r>
            <a:endParaRPr lang="hr-HR" sz="2400" dirty="0">
              <a:latin typeface="+mn-lt"/>
            </a:endParaRPr>
          </a:p>
          <a:p>
            <a:pPr marL="342900" indent="-342900">
              <a:buClr>
                <a:schemeClr val="dk1"/>
              </a:buClr>
              <a:buSzPts val="3360"/>
              <a:buFont typeface="Wingdings" pitchFamily="2" charset="2"/>
              <a:buChar char="§"/>
            </a:pPr>
            <a:r>
              <a:rPr lang="hr-HR" sz="2400" dirty="0" err="1"/>
              <a:t>Wardle</a:t>
            </a:r>
            <a:r>
              <a:rPr lang="hr-HR" sz="2400" dirty="0"/>
              <a:t>, C. (2018). </a:t>
            </a:r>
            <a:r>
              <a:rPr lang="en-US" sz="2400" dirty="0"/>
              <a:t>5 Lessons for Reporting in an Age of Disinformation</a:t>
            </a:r>
            <a:r>
              <a:rPr lang="hr-HR" sz="2400" dirty="0"/>
              <a:t>. </a:t>
            </a:r>
            <a:r>
              <a:rPr lang="en-US" sz="2400" dirty="0">
                <a:hlinkClick r:id="rId6"/>
              </a:rPr>
              <a:t>https://firstdraftnews.org/articles/5-lessons-for-reporting-in-an-age-of-disinformation</a:t>
            </a:r>
            <a:endParaRPr lang="hr-HR" sz="2400" dirty="0"/>
          </a:p>
          <a:p>
            <a:pPr marL="342900" lvl="0" indent="-342900">
              <a:buClr>
                <a:schemeClr val="dk1"/>
              </a:buClr>
              <a:buSzPts val="3360"/>
              <a:buFont typeface="Wingdings" pitchFamily="2" charset="2"/>
              <a:buChar char="§"/>
            </a:pPr>
            <a:r>
              <a:rPr lang="hr-HR" sz="2400" dirty="0" err="1"/>
              <a:t>Wardle</a:t>
            </a:r>
            <a:r>
              <a:rPr lang="hr-HR" sz="2400" dirty="0"/>
              <a:t>, C. (2020). </a:t>
            </a:r>
            <a:r>
              <a:rPr lang="hr-HR" sz="2400" dirty="0" err="1"/>
              <a:t>Understanding</a:t>
            </a:r>
            <a:r>
              <a:rPr lang="hr-HR" sz="2400" dirty="0"/>
              <a:t> </a:t>
            </a:r>
            <a:r>
              <a:rPr lang="hr-HR" sz="2400" dirty="0" err="1"/>
              <a:t>Information</a:t>
            </a:r>
            <a:r>
              <a:rPr lang="hr-HR" sz="2400" dirty="0"/>
              <a:t> </a:t>
            </a:r>
            <a:r>
              <a:rPr lang="hr-HR" sz="2400" dirty="0" err="1"/>
              <a:t>disorder</a:t>
            </a:r>
            <a:r>
              <a:rPr lang="hr-HR" sz="2400" dirty="0"/>
              <a:t>. </a:t>
            </a:r>
            <a:r>
              <a:rPr lang="hr-HR" sz="2400" dirty="0">
                <a:hlinkClick r:id="rId7"/>
              </a:rPr>
              <a:t>https://firstdraftnews.org/long-form-article/understanding-information-disorder</a:t>
            </a:r>
            <a:endParaRPr lang="hr-HR" sz="2400" dirty="0"/>
          </a:p>
          <a:p>
            <a:pPr marL="342900" lvl="0" indent="-342900">
              <a:buClr>
                <a:schemeClr val="dk1"/>
              </a:buClr>
              <a:buSzPts val="3360"/>
              <a:buFont typeface="Wingdings" pitchFamily="2" charset="2"/>
              <a:buChar char="§"/>
            </a:pPr>
            <a:endParaRPr lang="hr-HR" sz="2400" dirty="0"/>
          </a:p>
          <a:p>
            <a:pPr marL="342900" lvl="0" indent="-342900">
              <a:buClr>
                <a:schemeClr val="dk1"/>
              </a:buClr>
              <a:buSzPts val="3360"/>
              <a:buFont typeface="Wingdings" pitchFamily="2" charset="2"/>
              <a:buChar char="§"/>
            </a:pPr>
            <a:endParaRPr lang="hr-HR" sz="2400" dirty="0">
              <a:latin typeface="+mn-lt"/>
            </a:endParaRPr>
          </a:p>
          <a:p>
            <a:pPr marL="342900" lvl="0" indent="-342900">
              <a:buClr>
                <a:schemeClr val="dk1"/>
              </a:buClr>
              <a:buSzPts val="3360"/>
              <a:buFont typeface="Wingdings" pitchFamily="2" charset="2"/>
              <a:buChar char="§"/>
            </a:pPr>
            <a:endParaRPr sz="2400"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err="1">
                <a:solidFill>
                  <a:schemeClr val="tx1"/>
                </a:solidFill>
                <a:latin typeface="+mn-lt"/>
                <a:ea typeface="Helvetica Neue"/>
                <a:cs typeface="Helvetica Neue"/>
                <a:sym typeface="Helvetica Neue"/>
              </a:rPr>
              <a:t>Hvala</a:t>
            </a:r>
            <a:r>
              <a:rPr lang="es-ES" sz="5400" b="1">
                <a:solidFill>
                  <a:schemeClr val="tx1"/>
                </a:solidFill>
                <a:latin typeface="+mn-lt"/>
                <a:ea typeface="Helvetica Neue"/>
                <a:cs typeface="Helvetica Neue"/>
                <a:sym typeface="Helvetica Neue"/>
              </a:rPr>
              <a:t>!</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Definicija</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dezinformacije</a:t>
            </a:r>
            <a:endParaRPr dirty="0">
              <a:solidFill>
                <a:schemeClr val="tx1"/>
              </a:solidFill>
              <a:latin typeface="+mn-lt"/>
            </a:endParaRPr>
          </a:p>
        </p:txBody>
      </p:sp>
      <p:sp>
        <p:nvSpPr>
          <p:cNvPr id="119" name="Google Shape;119;p6"/>
          <p:cNvSpPr txBox="1"/>
          <p:nvPr/>
        </p:nvSpPr>
        <p:spPr>
          <a:xfrm>
            <a:off x="1295399" y="3390900"/>
            <a:ext cx="10655969" cy="523180"/>
          </a:xfrm>
          <a:prstGeom prst="rect">
            <a:avLst/>
          </a:prstGeom>
          <a:noFill/>
          <a:ln>
            <a:noFill/>
          </a:ln>
        </p:spPr>
        <p:txBody>
          <a:bodyPr spcFirstLastPara="1" wrap="square" lIns="91425" tIns="45700" rIns="91425" bIns="45700" anchor="t" anchorCtr="0">
            <a:spAutoFit/>
          </a:bodyPr>
          <a:lstStyle/>
          <a:p>
            <a:pPr lvl="0"/>
            <a:r>
              <a:rPr lang="es-ES" sz="2800" b="1" dirty="0" err="1">
                <a:solidFill>
                  <a:srgbClr val="00CCFF"/>
                </a:solidFill>
                <a:latin typeface="+mn-lt"/>
                <a:ea typeface="Helvetica Neue"/>
                <a:cs typeface="Helvetica Neue"/>
                <a:sym typeface="Helvetica Neue"/>
              </a:rPr>
              <a:t>Dezinformacije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misinformacije</a:t>
            </a:r>
            <a:r>
              <a:rPr lang="es-ES" sz="2800" b="1" dirty="0">
                <a:solidFill>
                  <a:srgbClr val="00CCFF"/>
                </a:solidFill>
                <a:latin typeface="+mn-lt"/>
                <a:ea typeface="Helvetica Neue"/>
                <a:cs typeface="Helvetica Neue"/>
                <a:sym typeface="Helvetica Neue"/>
              </a:rPr>
              <a:t> i </a:t>
            </a:r>
            <a:r>
              <a:rPr lang="es-ES" sz="2800" b="1" dirty="0" err="1">
                <a:solidFill>
                  <a:srgbClr val="00CCFF"/>
                </a:solidFill>
                <a:latin typeface="+mn-lt"/>
                <a:ea typeface="Helvetica Neue"/>
                <a:cs typeface="Helvetica Neue"/>
                <a:sym typeface="Helvetica Neue"/>
              </a:rPr>
              <a:t>zlonamjerne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informacije</a:t>
            </a:r>
            <a:endParaRPr dirty="0">
              <a:solidFill>
                <a:srgbClr val="00CCFF"/>
              </a:solidFill>
              <a:latin typeface="+mn-lt"/>
            </a:endParaRPr>
          </a:p>
        </p:txBody>
      </p:sp>
      <p:sp>
        <p:nvSpPr>
          <p:cNvPr id="120" name="Google Shape;120;p6"/>
          <p:cNvSpPr txBox="1"/>
          <p:nvPr/>
        </p:nvSpPr>
        <p:spPr>
          <a:xfrm>
            <a:off x="1295399" y="4024780"/>
            <a:ext cx="9638211" cy="4893607"/>
          </a:xfrm>
          <a:prstGeom prst="rect">
            <a:avLst/>
          </a:prstGeom>
          <a:noFill/>
          <a:ln>
            <a:noFill/>
          </a:ln>
        </p:spPr>
        <p:txBody>
          <a:bodyPr spcFirstLastPara="1" wrap="square" lIns="91425" tIns="45700" rIns="91425" bIns="45700" anchor="t" anchorCtr="0">
            <a:spAutoFit/>
          </a:bodyPr>
          <a:lstStyle/>
          <a:p>
            <a:pPr lvl="0"/>
            <a:r>
              <a:rPr lang="en-US" sz="2400" b="1" dirty="0" err="1">
                <a:solidFill>
                  <a:schemeClr val="dk1"/>
                </a:solidFill>
                <a:latin typeface="+mn-lt"/>
                <a:ea typeface="Helvetica Neue"/>
                <a:cs typeface="Helvetica Neue"/>
                <a:sym typeface="Helvetica Neue"/>
              </a:rPr>
              <a:t>Dezinformacije</a:t>
            </a:r>
            <a:r>
              <a:rPr lang="en-US"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obmanjujuće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namjerno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šire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svrhom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obmanjivanja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manipuliranja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drugima</a:t>
            </a:r>
            <a:r>
              <a:rPr lang="en-US" sz="2400" dirty="0">
                <a:solidFill>
                  <a:schemeClr val="dk1"/>
                </a:solidFill>
                <a:latin typeface="+mn-lt"/>
                <a:ea typeface="Helvetica Neue"/>
                <a:cs typeface="Helvetica Neue"/>
                <a:sym typeface="Helvetica Neue"/>
              </a:rPr>
              <a:t>.</a:t>
            </a:r>
          </a:p>
          <a:p>
            <a:pPr lvl="0"/>
            <a:endParaRPr lang="en-US" sz="2400" b="1" dirty="0">
              <a:solidFill>
                <a:schemeClr val="dk1"/>
              </a:solidFill>
              <a:latin typeface="+mn-lt"/>
              <a:ea typeface="Helvetica Neue"/>
              <a:cs typeface="Helvetica Neue"/>
              <a:sym typeface="Helvetica Neue"/>
            </a:endParaRPr>
          </a:p>
          <a:p>
            <a:pPr lvl="0"/>
            <a:r>
              <a:rPr lang="en-US" sz="2400" b="1" dirty="0" err="1">
                <a:solidFill>
                  <a:schemeClr val="dk1"/>
                </a:solidFill>
                <a:latin typeface="+mn-lt"/>
                <a:ea typeface="Helvetica Neue"/>
                <a:cs typeface="Helvetica Neue"/>
                <a:sym typeface="Helvetica Neue"/>
              </a:rPr>
              <a:t>Misinformacije</a:t>
            </a:r>
            <a:r>
              <a:rPr lang="hr-HR" sz="2400" b="1"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odnosi</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na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lažne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netočne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šire</a:t>
            </a:r>
            <a:r>
              <a:rPr lang="en-US" sz="2400" dirty="0">
                <a:solidFill>
                  <a:schemeClr val="dk1"/>
                </a:solidFill>
                <a:latin typeface="+mn-lt"/>
                <a:ea typeface="Helvetica Neue"/>
                <a:cs typeface="Helvetica Neue"/>
                <a:sym typeface="Helvetica Neue"/>
              </a:rPr>
              <a:t> bez </a:t>
            </a:r>
            <a:r>
              <a:rPr lang="en-US" sz="2400" dirty="0" err="1">
                <a:solidFill>
                  <a:schemeClr val="dk1"/>
                </a:solidFill>
                <a:latin typeface="+mn-lt"/>
                <a:ea typeface="Helvetica Neue"/>
                <a:cs typeface="Helvetica Neue"/>
                <a:sym typeface="Helvetica Neue"/>
              </a:rPr>
              <a:t>namjerne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namjere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obmane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Može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nastati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zbog</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razloga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što</a:t>
            </a:r>
            <a:r>
              <a:rPr lang="en-US" sz="2400" dirty="0">
                <a:solidFill>
                  <a:schemeClr val="dk1"/>
                </a:solidFill>
                <a:latin typeface="+mn-lt"/>
                <a:ea typeface="Helvetica Neue"/>
                <a:cs typeface="Helvetica Neue"/>
                <a:sym typeface="Helvetica Neue"/>
              </a:rPr>
              <a:t> je </a:t>
            </a:r>
            <a:r>
              <a:rPr lang="en-US" sz="2400" dirty="0" err="1">
                <a:solidFill>
                  <a:schemeClr val="dk1"/>
                </a:solidFill>
                <a:latin typeface="+mn-lt"/>
                <a:ea typeface="Helvetica Neue"/>
                <a:cs typeface="Helvetica Neue"/>
                <a:sym typeface="Helvetica Neue"/>
              </a:rPr>
              <a:t>nerazumijevanje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pogrešno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tumačenje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nedostatak</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znanja</a:t>
            </a:r>
            <a:r>
              <a:rPr lang="en-US" sz="2400" dirty="0">
                <a:solidFill>
                  <a:schemeClr val="dk1"/>
                </a:solidFill>
                <a:latin typeface="+mn-lt"/>
                <a:ea typeface="Helvetica Neue"/>
                <a:cs typeface="Helvetica Neue"/>
                <a:sym typeface="Helvetica Neue"/>
              </a:rPr>
              <a:t> od </a:t>
            </a:r>
            <a:r>
              <a:rPr lang="en-US" sz="2400" dirty="0" err="1">
                <a:solidFill>
                  <a:schemeClr val="dk1"/>
                </a:solidFill>
                <a:latin typeface="+mn-lt"/>
                <a:ea typeface="Helvetica Neue"/>
                <a:cs typeface="Helvetica Neue"/>
                <a:sym typeface="Helvetica Neue"/>
              </a:rPr>
              <a:t>strane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dijeli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a:t>
            </a:r>
            <a:br>
              <a:rPr lang="hr-HR" sz="2400" dirty="0">
                <a:solidFill>
                  <a:schemeClr val="dk1"/>
                </a:solidFill>
                <a:latin typeface="+mn-lt"/>
                <a:ea typeface="Helvetica Neue"/>
                <a:cs typeface="Helvetica Neue"/>
                <a:sym typeface="Helvetica Neue"/>
              </a:rPr>
            </a:br>
            <a:endParaRPr lang="hr-HR" sz="2400" dirty="0">
              <a:solidFill>
                <a:schemeClr val="dk1"/>
              </a:solidFill>
              <a:latin typeface="+mn-lt"/>
              <a:ea typeface="Helvetica Neue"/>
              <a:cs typeface="Helvetica Neue"/>
              <a:sym typeface="Helvetica Neue"/>
            </a:endParaRPr>
          </a:p>
          <a:p>
            <a:pPr lvl="0"/>
            <a:r>
              <a:rPr lang="hr-HR" sz="2400" b="1" dirty="0">
                <a:solidFill>
                  <a:schemeClr val="dk1"/>
                </a:solidFill>
                <a:latin typeface="+mn-lt"/>
                <a:ea typeface="Helvetica Neue"/>
                <a:cs typeface="Helvetica Neue"/>
                <a:sym typeface="Helvetica Neue"/>
              </a:rPr>
              <a:t>Zlonamjerne informacije </a:t>
            </a:r>
            <a:r>
              <a:rPr lang="en-US" sz="2400" dirty="0" err="1">
                <a:solidFill>
                  <a:schemeClr val="dk1"/>
                </a:solidFill>
                <a:latin typeface="+mn-lt"/>
                <a:ea typeface="Helvetica Neue"/>
                <a:cs typeface="Helvetica Neue"/>
                <a:sym typeface="Helvetica Neue"/>
              </a:rPr>
              <a:t>su</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istinite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koje</a:t>
            </a:r>
            <a:r>
              <a:rPr lang="en-US" sz="2400" dirty="0">
                <a:solidFill>
                  <a:schemeClr val="dk1"/>
                </a:solidFill>
                <a:latin typeface="+mn-lt"/>
                <a:ea typeface="Helvetica Neue"/>
                <a:cs typeface="Helvetica Neue"/>
                <a:sym typeface="Helvetica Neue"/>
              </a:rPr>
              <a:t> se </a:t>
            </a:r>
            <a:r>
              <a:rPr lang="en-US" sz="2400" dirty="0" err="1">
                <a:solidFill>
                  <a:schemeClr val="dk1"/>
                </a:solidFill>
                <a:latin typeface="+mn-lt"/>
                <a:ea typeface="Helvetica Neue"/>
                <a:cs typeface="Helvetica Neue"/>
                <a:sym typeface="Helvetica Neue"/>
              </a:rPr>
              <a:t>dijele</a:t>
            </a:r>
            <a:r>
              <a:rPr lang="en-US" sz="2400" dirty="0">
                <a:solidFill>
                  <a:schemeClr val="dk1"/>
                </a:solidFill>
                <a:latin typeface="+mn-lt"/>
                <a:ea typeface="Helvetica Neue"/>
                <a:cs typeface="Helvetica Neue"/>
                <a:sym typeface="Helvetica Neue"/>
              </a:rPr>
              <a:t> s </a:t>
            </a:r>
            <a:r>
              <a:rPr lang="en-US" sz="2400" dirty="0" err="1">
                <a:solidFill>
                  <a:schemeClr val="dk1"/>
                </a:solidFill>
                <a:latin typeface="+mn-lt"/>
                <a:ea typeface="Helvetica Neue"/>
                <a:cs typeface="Helvetica Neue"/>
                <a:sym typeface="Helvetica Neue"/>
              </a:rPr>
              <a:t>izričitom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namjerom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nanošenja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štete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narušavanja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ugleda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narušavanja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privatnosti</a:t>
            </a:r>
            <a:r>
              <a:rPr lang="en-US" sz="2400" dirty="0">
                <a:solidFill>
                  <a:schemeClr val="dk1"/>
                </a:solidFill>
                <a:latin typeface="+mn-lt"/>
                <a:ea typeface="Helvetica Neue"/>
                <a:cs typeface="Helvetica Neue"/>
                <a:sym typeface="Helvetica Neue"/>
              </a:rPr>
              <a:t>. To </a:t>
            </a:r>
            <a:r>
              <a:rPr lang="en-US" sz="2400" dirty="0" err="1">
                <a:solidFill>
                  <a:schemeClr val="dk1"/>
                </a:solidFill>
                <a:latin typeface="+mn-lt"/>
                <a:ea typeface="Helvetica Neue"/>
                <a:cs typeface="Helvetica Neue"/>
                <a:sym typeface="Helvetica Neue"/>
              </a:rPr>
              <a:t>uključuje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namjerno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otkrivanje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privatnih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povjerljivih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informacija</a:t>
            </a:r>
            <a:r>
              <a:rPr lang="en-US" sz="2400" dirty="0">
                <a:solidFill>
                  <a:schemeClr val="dk1"/>
                </a:solidFill>
                <a:latin typeface="+mn-lt"/>
                <a:ea typeface="Helvetica Neue"/>
                <a:cs typeface="Helvetica Neue"/>
                <a:sym typeface="Helvetica Neue"/>
              </a:rPr>
              <a:t> bez </a:t>
            </a:r>
            <a:r>
              <a:rPr lang="en-US" sz="2400" dirty="0" err="1">
                <a:solidFill>
                  <a:schemeClr val="dk1"/>
                </a:solidFill>
                <a:latin typeface="+mn-lt"/>
                <a:ea typeface="Helvetica Neue"/>
                <a:cs typeface="Helvetica Neue"/>
                <a:sym typeface="Helvetica Neue"/>
              </a:rPr>
              <a:t>pristanka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curenje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osjetljivih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dokumenata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ili</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dijeljenje</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osobnih</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podataka</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kako</a:t>
            </a:r>
            <a:r>
              <a:rPr lang="en-US" sz="2400" dirty="0">
                <a:solidFill>
                  <a:schemeClr val="dk1"/>
                </a:solidFill>
                <a:latin typeface="+mn-lt"/>
                <a:ea typeface="Helvetica Neue"/>
                <a:cs typeface="Helvetica Neue"/>
                <a:sym typeface="Helvetica Neue"/>
              </a:rPr>
              <a:t> bi se </a:t>
            </a:r>
            <a:r>
              <a:rPr lang="en-US" sz="2400" dirty="0" err="1">
                <a:solidFill>
                  <a:schemeClr val="dk1"/>
                </a:solidFill>
                <a:latin typeface="+mn-lt"/>
                <a:ea typeface="Helvetica Neue"/>
                <a:cs typeface="Helvetica Neue"/>
                <a:sym typeface="Helvetica Neue"/>
              </a:rPr>
              <a:t>naštetilo</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nečijem</a:t>
            </a:r>
            <a:r>
              <a:rPr lang="en-US" sz="2400" dirty="0">
                <a:solidFill>
                  <a:schemeClr val="dk1"/>
                </a:solidFill>
                <a:latin typeface="+mn-lt"/>
                <a:ea typeface="Helvetica Neue"/>
                <a:cs typeface="Helvetica Neue"/>
                <a:sym typeface="Helvetica Neue"/>
              </a:rPr>
              <a:t> </a:t>
            </a:r>
            <a:r>
              <a:rPr lang="en-US" sz="2400" dirty="0" err="1">
                <a:solidFill>
                  <a:schemeClr val="dk1"/>
                </a:solidFill>
                <a:latin typeface="+mn-lt"/>
                <a:ea typeface="Helvetica Neue"/>
                <a:cs typeface="Helvetica Neue"/>
                <a:sym typeface="Helvetica Neue"/>
              </a:rPr>
              <a:t>ugledu</a:t>
            </a:r>
            <a:r>
              <a:rPr lang="en-US" sz="2400" dirty="0">
                <a:solidFill>
                  <a:schemeClr val="dk1"/>
                </a:solidFill>
                <a:latin typeface="+mn-lt"/>
                <a:ea typeface="Helvetica Neue"/>
                <a:cs typeface="Helvetica Neue"/>
                <a:sym typeface="Helvetica Neue"/>
              </a:rPr>
              <a:t>.</a:t>
            </a:r>
            <a:endParaRPr dirty="0">
              <a:latin typeface="+mn-lt"/>
            </a:endParaRPr>
          </a:p>
        </p:txBody>
      </p:sp>
      <p:pic>
        <p:nvPicPr>
          <p:cNvPr id="2" name="Picture 1"/>
          <p:cNvPicPr>
            <a:picLocks noChangeAspect="1"/>
          </p:cNvPicPr>
          <p:nvPr/>
        </p:nvPicPr>
        <p:blipFill>
          <a:blip r:embed="rId3"/>
          <a:stretch>
            <a:fillRect/>
          </a:stretch>
        </p:blipFill>
        <p:spPr>
          <a:xfrm>
            <a:off x="11482415" y="3716053"/>
            <a:ext cx="5638800" cy="3352800"/>
          </a:xfrm>
          <a:prstGeom prst="rect">
            <a:avLst/>
          </a:prstGeom>
        </p:spPr>
      </p:pic>
      <p:sp>
        <p:nvSpPr>
          <p:cNvPr id="3" name="TextBox 2"/>
          <p:cNvSpPr txBox="1"/>
          <p:nvPr/>
        </p:nvSpPr>
        <p:spPr>
          <a:xfrm>
            <a:off x="11090366" y="7577912"/>
            <a:ext cx="6984604" cy="307777"/>
          </a:xfrm>
          <a:prstGeom prst="rect">
            <a:avLst/>
          </a:prstGeom>
          <a:noFill/>
        </p:spPr>
        <p:txBody>
          <a:bodyPr wrap="none" rtlCol="0">
            <a:spAutoFit/>
          </a:bodyPr>
          <a:lstStyle/>
          <a:p>
            <a:r>
              <a:rPr lang="hr-HR" dirty="0" err="1"/>
              <a:t>Source</a:t>
            </a:r>
            <a:r>
              <a:rPr lang="hr-HR" dirty="0"/>
              <a:t>: https://firstdraftnews.org/long-form-article/understanding-information-disorder/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1703396"/>
              </p:ext>
            </p:extLst>
          </p:nvPr>
        </p:nvGraphicFramePr>
        <p:xfrm>
          <a:off x="4101736" y="2495005"/>
          <a:ext cx="10162904" cy="6322423"/>
        </p:xfrm>
        <a:graphic>
          <a:graphicData uri="http://schemas.openxmlformats.org/drawingml/2006/table">
            <a:tbl>
              <a:tblPr>
                <a:tableStyleId>{073A0DAA-6AF3-43AB-8588-CEC1D06C72B9}</a:tableStyleId>
              </a:tblPr>
              <a:tblGrid>
                <a:gridCol w="2478678">
                  <a:extLst>
                    <a:ext uri="{9D8B030D-6E8A-4147-A177-3AD203B41FA5}">
                      <a16:colId xmlns:a16="http://schemas.microsoft.com/office/drawing/2014/main" val="2315992801"/>
                    </a:ext>
                  </a:extLst>
                </a:gridCol>
                <a:gridCol w="2478678">
                  <a:extLst>
                    <a:ext uri="{9D8B030D-6E8A-4147-A177-3AD203B41FA5}">
                      <a16:colId xmlns:a16="http://schemas.microsoft.com/office/drawing/2014/main" val="2255160268"/>
                    </a:ext>
                  </a:extLst>
                </a:gridCol>
                <a:gridCol w="2478678">
                  <a:extLst>
                    <a:ext uri="{9D8B030D-6E8A-4147-A177-3AD203B41FA5}">
                      <a16:colId xmlns:a16="http://schemas.microsoft.com/office/drawing/2014/main" val="2946662783"/>
                    </a:ext>
                  </a:extLst>
                </a:gridCol>
                <a:gridCol w="2726870">
                  <a:extLst>
                    <a:ext uri="{9D8B030D-6E8A-4147-A177-3AD203B41FA5}">
                      <a16:colId xmlns:a16="http://schemas.microsoft.com/office/drawing/2014/main" val="2517979559"/>
                    </a:ext>
                  </a:extLst>
                </a:gridCol>
              </a:tblGrid>
              <a:tr h="977101">
                <a:tc>
                  <a:txBody>
                    <a:bodyPr/>
                    <a:lstStyle/>
                    <a:p>
                      <a:pPr algn="ctr" fontAlgn="b"/>
                      <a:r>
                        <a:rPr lang="hr-HR" sz="2400" b="1" dirty="0">
                          <a:effectLst/>
                        </a:rPr>
                        <a:t>Vrsta</a:t>
                      </a:r>
                      <a:endParaRPr lang="en-US" sz="2400" b="1" dirty="0">
                        <a:effectLst/>
                      </a:endParaRPr>
                    </a:p>
                  </a:txBody>
                  <a:tcPr anchor="ctr"/>
                </a:tc>
                <a:tc>
                  <a:txBody>
                    <a:bodyPr/>
                    <a:lstStyle/>
                    <a:p>
                      <a:pPr algn="ctr" fontAlgn="b"/>
                      <a:r>
                        <a:rPr lang="en-US" sz="2400" b="1" dirty="0" err="1">
                          <a:effectLst/>
                        </a:rPr>
                        <a:t>Namjera</a:t>
                      </a:r>
                      <a:endParaRPr lang="en-US" sz="2400" b="1" dirty="0">
                        <a:effectLst/>
                      </a:endParaRPr>
                    </a:p>
                  </a:txBody>
                  <a:tcPr anchor="ctr"/>
                </a:tc>
                <a:tc>
                  <a:txBody>
                    <a:bodyPr/>
                    <a:lstStyle/>
                    <a:p>
                      <a:pPr marL="0" marR="0" indent="0" algn="ctr" defTabSz="914400" rtl="0" eaLnBrk="1" fontAlgn="b" latinLnBrk="0" hangingPunct="1">
                        <a:lnSpc>
                          <a:spcPct val="100000"/>
                        </a:lnSpc>
                        <a:spcBef>
                          <a:spcPts val="0"/>
                        </a:spcBef>
                        <a:spcAft>
                          <a:spcPts val="0"/>
                        </a:spcAft>
                        <a:buClr>
                          <a:srgbClr val="000000"/>
                        </a:buClr>
                        <a:buSzTx/>
                        <a:buFont typeface="Arial"/>
                        <a:buNone/>
                        <a:tabLst/>
                        <a:defRPr/>
                      </a:pPr>
                      <a:r>
                        <a:rPr lang="en-US" sz="2400" b="1" dirty="0" err="1">
                          <a:effectLst/>
                        </a:rPr>
                        <a:t>Istinitost</a:t>
                      </a:r>
                      <a:r>
                        <a:rPr lang="en-US" sz="2400" b="1" dirty="0">
                          <a:effectLst/>
                        </a:rPr>
                        <a:t> </a:t>
                      </a:r>
                      <a:r>
                        <a:rPr lang="en-US" sz="2400" b="1" dirty="0" err="1">
                          <a:effectLst/>
                        </a:rPr>
                        <a:t>informacija</a:t>
                      </a:r>
                      <a:endParaRPr lang="en-US" sz="2400" b="1" dirty="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err="1">
                          <a:effectLst/>
                        </a:rPr>
                        <a:t>Svrha</a:t>
                      </a:r>
                      <a:endParaRPr lang="en-US" sz="2400" dirty="0"/>
                    </a:p>
                  </a:txBody>
                  <a:tcPr anchor="ctr"/>
                </a:tc>
                <a:extLst>
                  <a:ext uri="{0D108BD9-81ED-4DB2-BD59-A6C34878D82A}">
                    <a16:rowId xmlns:a16="http://schemas.microsoft.com/office/drawing/2014/main" val="984431956"/>
                  </a:ext>
                </a:extLst>
              </a:tr>
              <a:tr h="1781774">
                <a:tc>
                  <a:txBody>
                    <a:bodyPr/>
                    <a:lstStyle/>
                    <a:p>
                      <a:pPr fontAlgn="base"/>
                      <a:r>
                        <a:rPr lang="en-US" sz="2400" dirty="0" err="1">
                          <a:effectLst/>
                        </a:rPr>
                        <a:t>Dezinformacija</a:t>
                      </a:r>
                      <a:endParaRPr lang="en-US" sz="2400" dirty="0">
                        <a:effectLst/>
                      </a:endParaRPr>
                    </a:p>
                  </a:txBody>
                  <a:tcPr anchor="ctr"/>
                </a:tc>
                <a:tc>
                  <a:txBody>
                    <a:bodyPr/>
                    <a:lstStyle/>
                    <a:p>
                      <a:pPr fontAlgn="base"/>
                      <a:r>
                        <a:rPr lang="en-US" sz="2400" dirty="0" err="1">
                          <a:effectLst/>
                        </a:rPr>
                        <a:t>Ciljana</a:t>
                      </a:r>
                      <a:r>
                        <a:rPr lang="en-US" sz="2400" dirty="0">
                          <a:effectLst/>
                        </a:rPr>
                        <a:t> </a:t>
                      </a:r>
                      <a:r>
                        <a:rPr lang="en-US" sz="2400" dirty="0" err="1">
                          <a:effectLst/>
                        </a:rPr>
                        <a:t>obmana</a:t>
                      </a:r>
                      <a:endParaRPr lang="en-US" sz="2400" dirty="0">
                        <a:effectLst/>
                      </a:endParaRPr>
                    </a:p>
                  </a:txBody>
                  <a:tcPr anchor="ctr"/>
                </a:tc>
                <a:tc>
                  <a:txBody>
                    <a:bodyPr/>
                    <a:lstStyle/>
                    <a:p>
                      <a:pPr fontAlgn="base"/>
                      <a:r>
                        <a:rPr lang="en-US" sz="2400" dirty="0" err="1">
                          <a:effectLst/>
                        </a:rPr>
                        <a:t>Lažna</a:t>
                      </a:r>
                      <a:r>
                        <a:rPr lang="en-US" sz="2400" dirty="0">
                          <a:effectLst/>
                        </a:rPr>
                        <a:t> </a:t>
                      </a:r>
                      <a:r>
                        <a:rPr lang="en-US" sz="2400" dirty="0" err="1">
                          <a:effectLst/>
                        </a:rPr>
                        <a:t>ili</a:t>
                      </a:r>
                      <a:r>
                        <a:rPr lang="en-US" sz="2400" dirty="0">
                          <a:effectLst/>
                        </a:rPr>
                        <a:t> </a:t>
                      </a:r>
                      <a:r>
                        <a:rPr lang="en-US" sz="2400" dirty="0" err="1">
                          <a:effectLst/>
                        </a:rPr>
                        <a:t>obmanjujuća</a:t>
                      </a:r>
                      <a:endParaRPr lang="en-US" sz="2400" dirty="0">
                        <a:effectLst/>
                      </a:endParaRPr>
                    </a:p>
                  </a:txBody>
                  <a:tcPr anchor="ctr"/>
                </a:tc>
                <a:tc>
                  <a:txBody>
                    <a:bodyPr/>
                    <a:lstStyle/>
                    <a:p>
                      <a:pPr fontAlgn="base"/>
                      <a:r>
                        <a:rPr lang="en-US" sz="2400" dirty="0" err="1">
                          <a:effectLst/>
                        </a:rPr>
                        <a:t>Obmanjivati</a:t>
                      </a:r>
                      <a:r>
                        <a:rPr lang="en-US" sz="2400" dirty="0">
                          <a:effectLst/>
                        </a:rPr>
                        <a:t>, </a:t>
                      </a:r>
                      <a:r>
                        <a:rPr lang="en-US" sz="2400" dirty="0" err="1">
                          <a:effectLst/>
                        </a:rPr>
                        <a:t>manipulirati</a:t>
                      </a:r>
                      <a:r>
                        <a:rPr lang="en-US" sz="2400" dirty="0">
                          <a:effectLst/>
                        </a:rPr>
                        <a:t>, </a:t>
                      </a:r>
                      <a:r>
                        <a:rPr lang="en-US" sz="2400" dirty="0" err="1">
                          <a:effectLst/>
                        </a:rPr>
                        <a:t>oblikovati</a:t>
                      </a:r>
                      <a:r>
                        <a:rPr lang="en-US" sz="2400" dirty="0">
                          <a:effectLst/>
                        </a:rPr>
                        <a:t> </a:t>
                      </a:r>
                      <a:r>
                        <a:rPr lang="en-US" sz="2400" dirty="0" err="1">
                          <a:effectLst/>
                        </a:rPr>
                        <a:t>javno</a:t>
                      </a:r>
                      <a:r>
                        <a:rPr lang="en-US" sz="2400" dirty="0">
                          <a:effectLst/>
                        </a:rPr>
                        <a:t> </a:t>
                      </a:r>
                      <a:r>
                        <a:rPr lang="en-US" sz="2400" dirty="0" err="1">
                          <a:effectLst/>
                        </a:rPr>
                        <a:t>mnijenje</a:t>
                      </a:r>
                      <a:endParaRPr lang="en-US" sz="2400" dirty="0">
                        <a:effectLst/>
                      </a:endParaRPr>
                    </a:p>
                  </a:txBody>
                  <a:tcPr anchor="ctr"/>
                </a:tc>
                <a:extLst>
                  <a:ext uri="{0D108BD9-81ED-4DB2-BD59-A6C34878D82A}">
                    <a16:rowId xmlns:a16="http://schemas.microsoft.com/office/drawing/2014/main" val="2165790051"/>
                  </a:ext>
                </a:extLst>
              </a:tr>
              <a:tr h="1781774">
                <a:tc>
                  <a:txBody>
                    <a:bodyPr/>
                    <a:lstStyle/>
                    <a:p>
                      <a:pPr fontAlgn="base"/>
                      <a:r>
                        <a:rPr lang="en-US" sz="2400" dirty="0" err="1">
                          <a:effectLst/>
                        </a:rPr>
                        <a:t>Misinformacija</a:t>
                      </a:r>
                      <a:endParaRPr lang="en-US" sz="2400" dirty="0">
                        <a:effectLst/>
                      </a:endParaRPr>
                    </a:p>
                  </a:txBody>
                  <a:tcPr anchor="ctr"/>
                </a:tc>
                <a:tc>
                  <a:txBody>
                    <a:bodyPr/>
                    <a:lstStyle/>
                    <a:p>
                      <a:pPr fontAlgn="base"/>
                      <a:r>
                        <a:rPr lang="en-US" sz="2400" dirty="0" err="1">
                          <a:effectLst/>
                        </a:rPr>
                        <a:t>Nenamjerna</a:t>
                      </a:r>
                      <a:r>
                        <a:rPr lang="en-US" sz="2400" dirty="0">
                          <a:effectLst/>
                        </a:rPr>
                        <a:t> </a:t>
                      </a:r>
                      <a:r>
                        <a:rPr lang="en-US" sz="2400" dirty="0" err="1">
                          <a:effectLst/>
                        </a:rPr>
                        <a:t>diseminacija</a:t>
                      </a:r>
                      <a:endParaRPr lang="en-US" sz="2400" dirty="0">
                        <a:effectLst/>
                      </a:endParaRPr>
                    </a:p>
                  </a:txBody>
                  <a:tcPr anchor="ctr"/>
                </a:tc>
                <a:tc>
                  <a:txBody>
                    <a:bodyPr/>
                    <a:lstStyle/>
                    <a:p>
                      <a:pPr fontAlgn="base"/>
                      <a:r>
                        <a:rPr lang="en-US" sz="2400" dirty="0" err="1">
                          <a:effectLst/>
                        </a:rPr>
                        <a:t>Lažna</a:t>
                      </a:r>
                      <a:r>
                        <a:rPr lang="en-US" sz="2400" dirty="0">
                          <a:effectLst/>
                        </a:rPr>
                        <a:t> </a:t>
                      </a:r>
                      <a:r>
                        <a:rPr lang="en-US" sz="2400" dirty="0" err="1">
                          <a:effectLst/>
                        </a:rPr>
                        <a:t>ili</a:t>
                      </a:r>
                      <a:r>
                        <a:rPr lang="en-US" sz="2400" dirty="0">
                          <a:effectLst/>
                        </a:rPr>
                        <a:t> </a:t>
                      </a:r>
                      <a:r>
                        <a:rPr lang="en-US" sz="2400" dirty="0" err="1">
                          <a:effectLst/>
                        </a:rPr>
                        <a:t>netočna</a:t>
                      </a:r>
                      <a:endParaRPr lang="en-US" sz="2400" dirty="0">
                        <a:effectLst/>
                      </a:endParaRPr>
                    </a:p>
                  </a:txBody>
                  <a:tcPr anchor="ctr"/>
                </a:tc>
                <a:tc>
                  <a:txBody>
                    <a:bodyPr/>
                    <a:lstStyle/>
                    <a:p>
                      <a:pPr fontAlgn="base"/>
                      <a:r>
                        <a:rPr lang="en-US" sz="2400" dirty="0" err="1">
                          <a:effectLst/>
                        </a:rPr>
                        <a:t>Nedostatak</a:t>
                      </a:r>
                      <a:r>
                        <a:rPr lang="en-US" sz="2400" dirty="0">
                          <a:effectLst/>
                        </a:rPr>
                        <a:t> </a:t>
                      </a:r>
                      <a:r>
                        <a:rPr lang="en-US" sz="2400" dirty="0" err="1">
                          <a:effectLst/>
                        </a:rPr>
                        <a:t>znanja</a:t>
                      </a:r>
                      <a:r>
                        <a:rPr lang="en-US" sz="2400" dirty="0">
                          <a:effectLst/>
                        </a:rPr>
                        <a:t>, </a:t>
                      </a:r>
                      <a:r>
                        <a:rPr lang="en-US" sz="2400" dirty="0" err="1">
                          <a:effectLst/>
                        </a:rPr>
                        <a:t>nerazumijevanje</a:t>
                      </a:r>
                      <a:endParaRPr lang="en-US" sz="2400" dirty="0">
                        <a:effectLst/>
                      </a:endParaRPr>
                    </a:p>
                  </a:txBody>
                  <a:tcPr anchor="ctr"/>
                </a:tc>
                <a:extLst>
                  <a:ext uri="{0D108BD9-81ED-4DB2-BD59-A6C34878D82A}">
                    <a16:rowId xmlns:a16="http://schemas.microsoft.com/office/drawing/2014/main" val="2805618701"/>
                  </a:ext>
                </a:extLst>
              </a:tr>
              <a:tr h="1781774">
                <a:tc>
                  <a:txBody>
                    <a:bodyPr/>
                    <a:lstStyle/>
                    <a:p>
                      <a:pPr fontAlgn="base"/>
                      <a:r>
                        <a:rPr lang="en-US" sz="2400" dirty="0" err="1">
                          <a:effectLst/>
                        </a:rPr>
                        <a:t>Zlonamjerna</a:t>
                      </a:r>
                      <a:r>
                        <a:rPr lang="en-US" sz="2400" dirty="0">
                          <a:effectLst/>
                        </a:rPr>
                        <a:t> </a:t>
                      </a:r>
                      <a:r>
                        <a:rPr lang="en-US" sz="2400" dirty="0" err="1">
                          <a:effectLst/>
                        </a:rPr>
                        <a:t>informacija</a:t>
                      </a:r>
                      <a:endParaRPr lang="en-US" sz="2400" dirty="0">
                        <a:effectLst/>
                      </a:endParaRPr>
                    </a:p>
                  </a:txBody>
                  <a:tcPr anchor="ctr"/>
                </a:tc>
                <a:tc>
                  <a:txBody>
                    <a:bodyPr/>
                    <a:lstStyle/>
                    <a:p>
                      <a:pPr fontAlgn="base"/>
                      <a:r>
                        <a:rPr lang="en-US" sz="2400" dirty="0" err="1">
                          <a:effectLst/>
                        </a:rPr>
                        <a:t>Svjesno</a:t>
                      </a:r>
                      <a:r>
                        <a:rPr lang="en-US" sz="2400" dirty="0">
                          <a:effectLst/>
                        </a:rPr>
                        <a:t> </a:t>
                      </a:r>
                      <a:r>
                        <a:rPr lang="en-US" sz="2400" dirty="0" err="1">
                          <a:effectLst/>
                        </a:rPr>
                        <a:t>nanošenje</a:t>
                      </a:r>
                      <a:r>
                        <a:rPr lang="en-US" sz="2400" dirty="0">
                          <a:effectLst/>
                        </a:rPr>
                        <a:t> </a:t>
                      </a:r>
                      <a:r>
                        <a:rPr lang="en-US" sz="2400" dirty="0" err="1">
                          <a:effectLst/>
                        </a:rPr>
                        <a:t>štete</a:t>
                      </a:r>
                      <a:endParaRPr lang="en-US" sz="2400" dirty="0">
                        <a:effectLst/>
                      </a:endParaRPr>
                    </a:p>
                  </a:txBody>
                  <a:tcPr anchor="ctr"/>
                </a:tc>
                <a:tc>
                  <a:txBody>
                    <a:bodyPr/>
                    <a:lstStyle/>
                    <a:p>
                      <a:pPr fontAlgn="base"/>
                      <a:r>
                        <a:rPr lang="en-US" sz="2400" dirty="0" err="1">
                          <a:effectLst/>
                        </a:rPr>
                        <a:t>Istinita</a:t>
                      </a:r>
                      <a:endParaRPr lang="en-US" sz="2400" dirty="0">
                        <a:effectLst/>
                      </a:endParaRPr>
                    </a:p>
                  </a:txBody>
                  <a:tcPr anchor="ctr"/>
                </a:tc>
                <a:tc>
                  <a:txBody>
                    <a:bodyPr/>
                    <a:lstStyle/>
                    <a:p>
                      <a:pPr fontAlgn="base"/>
                      <a:r>
                        <a:rPr lang="en-US" sz="2400" dirty="0" err="1">
                          <a:effectLst/>
                        </a:rPr>
                        <a:t>Nanijeti</a:t>
                      </a:r>
                      <a:r>
                        <a:rPr lang="en-US" sz="2400" dirty="0">
                          <a:effectLst/>
                        </a:rPr>
                        <a:t> </a:t>
                      </a:r>
                      <a:r>
                        <a:rPr lang="en-US" sz="2400" dirty="0" err="1">
                          <a:effectLst/>
                        </a:rPr>
                        <a:t>štetu</a:t>
                      </a:r>
                      <a:r>
                        <a:rPr lang="en-US" sz="2400" dirty="0">
                          <a:effectLst/>
                        </a:rPr>
                        <a:t>, </a:t>
                      </a:r>
                      <a:r>
                        <a:rPr lang="en-US" sz="2400" dirty="0" err="1">
                          <a:effectLst/>
                        </a:rPr>
                        <a:t>oštetiti</a:t>
                      </a:r>
                      <a:r>
                        <a:rPr lang="en-US" sz="2400" dirty="0">
                          <a:effectLst/>
                        </a:rPr>
                        <a:t> </a:t>
                      </a:r>
                      <a:r>
                        <a:rPr lang="en-US" sz="2400" dirty="0" err="1">
                          <a:effectLst/>
                        </a:rPr>
                        <a:t>ugled</a:t>
                      </a:r>
                      <a:r>
                        <a:rPr lang="en-US" sz="2400" dirty="0">
                          <a:effectLst/>
                        </a:rPr>
                        <a:t>, </a:t>
                      </a:r>
                      <a:r>
                        <a:rPr lang="en-US" sz="2400" dirty="0" err="1">
                          <a:effectLst/>
                        </a:rPr>
                        <a:t>narušiti</a:t>
                      </a:r>
                      <a:r>
                        <a:rPr lang="en-US" sz="2400" dirty="0">
                          <a:effectLst/>
                        </a:rPr>
                        <a:t> </a:t>
                      </a:r>
                      <a:r>
                        <a:rPr lang="en-US" sz="2400" dirty="0" err="1">
                          <a:effectLst/>
                        </a:rPr>
                        <a:t>privatnost</a:t>
                      </a:r>
                      <a:endParaRPr lang="en-US" sz="2400" dirty="0">
                        <a:effectLst/>
                      </a:endParaRPr>
                    </a:p>
                  </a:txBody>
                  <a:tcPr anchor="ctr"/>
                </a:tc>
                <a:extLst>
                  <a:ext uri="{0D108BD9-81ED-4DB2-BD59-A6C34878D82A}">
                    <a16:rowId xmlns:a16="http://schemas.microsoft.com/office/drawing/2014/main" val="2981158939"/>
                  </a:ext>
                </a:extLst>
              </a:tr>
            </a:tbl>
          </a:graphicData>
        </a:graphic>
      </p:graphicFrame>
    </p:spTree>
    <p:extLst>
      <p:ext uri="{BB962C8B-B14F-4D97-AF65-F5344CB8AC3E}">
        <p14:creationId xmlns:p14="http://schemas.microsoft.com/office/powerpoint/2010/main" val="253987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 </a:t>
            </a:r>
            <a:r>
              <a:rPr lang="hr-HR" sz="4800" b="1" dirty="0">
                <a:solidFill>
                  <a:schemeClr val="tx1"/>
                </a:solidFill>
                <a:latin typeface="+mn-lt"/>
                <a:ea typeface="Helvetica Neue"/>
                <a:cs typeface="Helvetica Neue"/>
                <a:sym typeface="Helvetica Neue"/>
              </a:rPr>
              <a:t>Vrste dezinformacija</a:t>
            </a:r>
            <a:endParaRPr dirty="0">
              <a:solidFill>
                <a:schemeClr val="tx1"/>
              </a:solidFill>
              <a:latin typeface="+mn-lt"/>
            </a:endParaRPr>
          </a:p>
        </p:txBody>
      </p:sp>
      <p:sp>
        <p:nvSpPr>
          <p:cNvPr id="119" name="Google Shape;119;p6"/>
          <p:cNvSpPr txBox="1"/>
          <p:nvPr/>
        </p:nvSpPr>
        <p:spPr>
          <a:xfrm>
            <a:off x="1295400" y="3390900"/>
            <a:ext cx="40577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a:solidFill>
                  <a:srgbClr val="00CCFF"/>
                </a:solidFill>
                <a:latin typeface="+mn-lt"/>
                <a:ea typeface="Helvetica Neue"/>
                <a:cs typeface="Helvetica Neue"/>
                <a:sym typeface="Helvetica Neue"/>
              </a:rPr>
              <a:t>UNHCR (2022):</a:t>
            </a:r>
            <a:endParaRPr dirty="0">
              <a:solidFill>
                <a:srgbClr val="00CCFF"/>
              </a:solidFill>
              <a:latin typeface="+mn-lt"/>
            </a:endParaRPr>
          </a:p>
        </p:txBody>
      </p:sp>
      <p:sp>
        <p:nvSpPr>
          <p:cNvPr id="120" name="Google Shape;120;p6"/>
          <p:cNvSpPr txBox="1"/>
          <p:nvPr/>
        </p:nvSpPr>
        <p:spPr>
          <a:xfrm>
            <a:off x="1295400" y="4072752"/>
            <a:ext cx="16300269" cy="4524275"/>
          </a:xfrm>
          <a:prstGeom prst="rect">
            <a:avLst/>
          </a:prstGeom>
          <a:noFill/>
          <a:ln>
            <a:noFill/>
          </a:ln>
        </p:spPr>
        <p:txBody>
          <a:bodyPr spcFirstLastPara="1" wrap="square" lIns="91425" tIns="45700" rIns="91425" bIns="45700" anchor="t" anchorCtr="0">
            <a:spAutoFit/>
          </a:bodyPr>
          <a:lstStyle/>
          <a:p>
            <a:pPr lvl="0"/>
            <a:r>
              <a:rPr lang="en-US" sz="2400" b="1" dirty="0" err="1"/>
              <a:t>Izmišljeni</a:t>
            </a:r>
            <a:r>
              <a:rPr lang="en-US" sz="2400" b="1" dirty="0"/>
              <a:t> </a:t>
            </a:r>
            <a:r>
              <a:rPr lang="en-US" sz="2400" b="1" dirty="0" err="1"/>
              <a:t>sadržaj</a:t>
            </a:r>
            <a:r>
              <a:rPr lang="en-US" sz="2400" b="1" dirty="0"/>
              <a:t>: </a:t>
            </a:r>
            <a:r>
              <a:rPr lang="en-US" sz="2400" dirty="0" err="1"/>
              <a:t>potpuno</a:t>
            </a:r>
            <a:r>
              <a:rPr lang="en-US" sz="2400" dirty="0"/>
              <a:t> </a:t>
            </a:r>
            <a:r>
              <a:rPr lang="en-US" sz="2400" dirty="0" err="1"/>
              <a:t>lažan</a:t>
            </a:r>
            <a:r>
              <a:rPr lang="en-US" sz="2400" dirty="0"/>
              <a:t> </a:t>
            </a:r>
            <a:r>
              <a:rPr lang="en-US" sz="2400" dirty="0" err="1"/>
              <a:t>sadržaj</a:t>
            </a:r>
            <a:r>
              <a:rPr lang="en-US" sz="2400" dirty="0"/>
              <a:t>;</a:t>
            </a:r>
          </a:p>
          <a:p>
            <a:pPr lvl="0"/>
            <a:r>
              <a:rPr lang="en-US" sz="2400" b="1" dirty="0" err="1"/>
              <a:t>Manipulirani</a:t>
            </a:r>
            <a:r>
              <a:rPr lang="en-US" sz="2400" b="1" dirty="0"/>
              <a:t> </a:t>
            </a:r>
            <a:r>
              <a:rPr lang="en-US" sz="2400" b="1" dirty="0" err="1"/>
              <a:t>sadržaj</a:t>
            </a:r>
            <a:r>
              <a:rPr lang="en-US" sz="2400" b="1" dirty="0"/>
              <a:t>: </a:t>
            </a:r>
            <a:r>
              <a:rPr lang="en-US" sz="2400" dirty="0" err="1"/>
              <a:t>Prave</a:t>
            </a:r>
            <a:r>
              <a:rPr lang="en-US" sz="2400" dirty="0"/>
              <a:t> </a:t>
            </a:r>
            <a:r>
              <a:rPr lang="en-US" sz="2400" dirty="0" err="1"/>
              <a:t>informacije</a:t>
            </a:r>
            <a:r>
              <a:rPr lang="en-US" sz="2400" dirty="0"/>
              <a:t> </a:t>
            </a:r>
            <a:r>
              <a:rPr lang="en-US" sz="2400" dirty="0" err="1"/>
              <a:t>ili</a:t>
            </a:r>
            <a:r>
              <a:rPr lang="en-US" sz="2400" dirty="0"/>
              <a:t> </a:t>
            </a:r>
            <a:r>
              <a:rPr lang="en-US" sz="2400" dirty="0" err="1"/>
              <a:t>slike</a:t>
            </a:r>
            <a:r>
              <a:rPr lang="en-US" sz="2400" dirty="0"/>
              <a:t> </a:t>
            </a:r>
            <a:r>
              <a:rPr lang="en-US" sz="2400" dirty="0" err="1"/>
              <a:t>koje</a:t>
            </a:r>
            <a:r>
              <a:rPr lang="en-US" sz="2400" dirty="0"/>
              <a:t> </a:t>
            </a:r>
            <a:r>
              <a:rPr lang="en-US" sz="2400" dirty="0" err="1"/>
              <a:t>su</a:t>
            </a:r>
            <a:r>
              <a:rPr lang="en-US" sz="2400" dirty="0"/>
              <a:t> </a:t>
            </a:r>
            <a:r>
              <a:rPr lang="en-US" sz="2400" dirty="0" err="1"/>
              <a:t>iskrivljene</a:t>
            </a:r>
            <a:r>
              <a:rPr lang="en-US" sz="2400" dirty="0"/>
              <a:t>, </a:t>
            </a:r>
            <a:r>
              <a:rPr lang="en-US" sz="2400" dirty="0" err="1"/>
              <a:t>npr</a:t>
            </a:r>
            <a:r>
              <a:rPr lang="en-US" sz="2400" dirty="0"/>
              <a:t>. </a:t>
            </a:r>
            <a:r>
              <a:rPr lang="en-US" sz="2400" dirty="0" err="1"/>
              <a:t>senzacionalni</a:t>
            </a:r>
            <a:r>
              <a:rPr lang="en-US" sz="2400" dirty="0"/>
              <a:t> </a:t>
            </a:r>
            <a:r>
              <a:rPr lang="en-US" sz="2400" dirty="0" err="1"/>
              <a:t>naslov</a:t>
            </a:r>
            <a:r>
              <a:rPr lang="en-US" sz="2400" dirty="0"/>
              <a:t> </a:t>
            </a:r>
            <a:r>
              <a:rPr lang="en-US" sz="2400" dirty="0" err="1"/>
              <a:t>ili</a:t>
            </a:r>
            <a:r>
              <a:rPr lang="en-US" sz="2400" dirty="0"/>
              <a:t> </a:t>
            </a:r>
            <a:r>
              <a:rPr lang="en-US" sz="2400" dirty="0" err="1"/>
              <a:t>populistički</a:t>
            </a:r>
            <a:r>
              <a:rPr lang="en-US" sz="2400" dirty="0"/>
              <a:t> '</a:t>
            </a:r>
            <a:r>
              <a:rPr lang="en-US" sz="2400" dirty="0" err="1"/>
              <a:t>mamac</a:t>
            </a:r>
            <a:r>
              <a:rPr lang="en-US" sz="2400" dirty="0"/>
              <a:t> za </a:t>
            </a:r>
            <a:r>
              <a:rPr lang="en-US" sz="2400" dirty="0" err="1"/>
              <a:t>klikove</a:t>
            </a:r>
            <a:r>
              <a:rPr lang="en-US" sz="2400" dirty="0"/>
              <a:t>';</a:t>
            </a:r>
          </a:p>
          <a:p>
            <a:pPr lvl="0"/>
            <a:r>
              <a:rPr lang="en-US" sz="2400" b="1" dirty="0" err="1"/>
              <a:t>Lažni</a:t>
            </a:r>
            <a:r>
              <a:rPr lang="en-US" sz="2400" b="1" dirty="0"/>
              <a:t> </a:t>
            </a:r>
            <a:r>
              <a:rPr lang="en-US" sz="2400" b="1" dirty="0" err="1"/>
              <a:t>sadržaj</a:t>
            </a:r>
            <a:r>
              <a:rPr lang="en-US" sz="2400" b="1" dirty="0"/>
              <a:t>: </a:t>
            </a:r>
            <a:r>
              <a:rPr lang="en-US" sz="2400" dirty="0" err="1"/>
              <a:t>Oponašanje</a:t>
            </a:r>
            <a:r>
              <a:rPr lang="en-US" sz="2400" dirty="0"/>
              <a:t> </a:t>
            </a:r>
            <a:r>
              <a:rPr lang="en-US" sz="2400" dirty="0" err="1"/>
              <a:t>autentičnih</a:t>
            </a:r>
            <a:r>
              <a:rPr lang="en-US" sz="2400" dirty="0"/>
              <a:t> </a:t>
            </a:r>
            <a:r>
              <a:rPr lang="en-US" sz="2400" dirty="0" err="1"/>
              <a:t>izvora</a:t>
            </a:r>
            <a:r>
              <a:rPr lang="en-US" sz="2400" dirty="0"/>
              <a:t>, </a:t>
            </a:r>
            <a:r>
              <a:rPr lang="en-US" sz="2400" dirty="0" err="1"/>
              <a:t>npr</a:t>
            </a:r>
            <a:r>
              <a:rPr lang="en-US" sz="2400" dirty="0"/>
              <a:t>. </a:t>
            </a:r>
            <a:r>
              <a:rPr lang="en-US" sz="2400" dirty="0" err="1"/>
              <a:t>korištenje</a:t>
            </a:r>
            <a:r>
              <a:rPr lang="en-US" sz="2400" dirty="0"/>
              <a:t> </a:t>
            </a:r>
            <a:r>
              <a:rPr lang="en-US" sz="2400" dirty="0" err="1"/>
              <a:t>brendiranja</a:t>
            </a:r>
            <a:r>
              <a:rPr lang="en-US" sz="2400" dirty="0"/>
              <a:t> </a:t>
            </a:r>
            <a:r>
              <a:rPr lang="en-US" sz="2400" dirty="0" err="1"/>
              <a:t>etablirane</a:t>
            </a:r>
            <a:r>
              <a:rPr lang="en-US" sz="2400" dirty="0"/>
              <a:t> </a:t>
            </a:r>
            <a:r>
              <a:rPr lang="en-US" sz="2400" dirty="0" err="1"/>
              <a:t>agencije</a:t>
            </a:r>
            <a:r>
              <a:rPr lang="en-US" sz="2400" dirty="0"/>
              <a:t>;</a:t>
            </a:r>
          </a:p>
          <a:p>
            <a:pPr lvl="0"/>
            <a:r>
              <a:rPr lang="en-US" sz="2400" b="1" dirty="0" err="1"/>
              <a:t>Obmanjujući</a:t>
            </a:r>
            <a:r>
              <a:rPr lang="en-US" sz="2400" b="1" dirty="0"/>
              <a:t> </a:t>
            </a:r>
            <a:r>
              <a:rPr lang="en-US" sz="2400" b="1" dirty="0" err="1"/>
              <a:t>sadržaj</a:t>
            </a:r>
            <a:r>
              <a:rPr lang="en-US" sz="2400" b="1" dirty="0"/>
              <a:t>: </a:t>
            </a:r>
            <a:r>
              <a:rPr lang="en-US" sz="2400" dirty="0" err="1"/>
              <a:t>Obmanjujuće</a:t>
            </a:r>
            <a:r>
              <a:rPr lang="en-US" sz="2400" dirty="0"/>
              <a:t> </a:t>
            </a:r>
            <a:r>
              <a:rPr lang="en-US" sz="2400" dirty="0" err="1"/>
              <a:t>informacije</a:t>
            </a:r>
            <a:r>
              <a:rPr lang="en-US" sz="2400" dirty="0"/>
              <a:t>, </a:t>
            </a:r>
            <a:r>
              <a:rPr lang="en-US" sz="2400" dirty="0" err="1"/>
              <a:t>npr</a:t>
            </a:r>
            <a:r>
              <a:rPr lang="en-US" sz="2400" dirty="0"/>
              <a:t>. </a:t>
            </a:r>
            <a:r>
              <a:rPr lang="en-US" sz="2400" dirty="0" err="1"/>
              <a:t>komentar</a:t>
            </a:r>
            <a:r>
              <a:rPr lang="en-US" sz="2400" dirty="0"/>
              <a:t> </a:t>
            </a:r>
            <a:r>
              <a:rPr lang="en-US" sz="2400" dirty="0" err="1"/>
              <a:t>predstavljen</a:t>
            </a:r>
            <a:r>
              <a:rPr lang="en-US" sz="2400" dirty="0"/>
              <a:t> </a:t>
            </a:r>
            <a:r>
              <a:rPr lang="en-US" sz="2400" dirty="0" err="1"/>
              <a:t>kao</a:t>
            </a:r>
            <a:r>
              <a:rPr lang="en-US" sz="2400" dirty="0"/>
              <a:t> </a:t>
            </a:r>
            <a:r>
              <a:rPr lang="en-US" sz="2400" dirty="0" err="1"/>
              <a:t>činjenica</a:t>
            </a:r>
            <a:r>
              <a:rPr lang="en-US" sz="2400" dirty="0"/>
              <a:t>;</a:t>
            </a:r>
          </a:p>
          <a:p>
            <a:pPr lvl="0"/>
            <a:r>
              <a:rPr lang="en-US" sz="2400" b="1" dirty="0" err="1"/>
              <a:t>Lažni</a:t>
            </a:r>
            <a:r>
              <a:rPr lang="en-US" sz="2400" b="1" dirty="0"/>
              <a:t> </a:t>
            </a:r>
            <a:r>
              <a:rPr lang="en-US" sz="2400" b="1" dirty="0" err="1"/>
              <a:t>kontekst</a:t>
            </a:r>
            <a:r>
              <a:rPr lang="en-US" sz="2400" b="1" dirty="0"/>
              <a:t>: </a:t>
            </a:r>
            <a:r>
              <a:rPr lang="en-US" sz="2400" dirty="0" err="1"/>
              <a:t>činjenično</a:t>
            </a:r>
            <a:r>
              <a:rPr lang="en-US" sz="2400" dirty="0"/>
              <a:t> </a:t>
            </a:r>
            <a:r>
              <a:rPr lang="en-US" sz="2400" dirty="0" err="1"/>
              <a:t>točan</a:t>
            </a:r>
            <a:r>
              <a:rPr lang="en-US" sz="2400" dirty="0"/>
              <a:t> </a:t>
            </a:r>
            <a:r>
              <a:rPr lang="en-US" sz="2400" dirty="0" err="1"/>
              <a:t>sadržaj</a:t>
            </a:r>
            <a:r>
              <a:rPr lang="en-US" sz="2400" dirty="0"/>
              <a:t> u </a:t>
            </a:r>
            <a:r>
              <a:rPr lang="en-US" sz="2400" dirty="0" err="1"/>
              <a:t>kombinaciji</a:t>
            </a:r>
            <a:r>
              <a:rPr lang="en-US" sz="2400" dirty="0"/>
              <a:t> s </a:t>
            </a:r>
            <a:r>
              <a:rPr lang="en-US" sz="2400" dirty="0" err="1"/>
              <a:t>lažnim</a:t>
            </a:r>
            <a:r>
              <a:rPr lang="en-US" sz="2400" dirty="0"/>
              <a:t> </a:t>
            </a:r>
            <a:r>
              <a:rPr lang="en-US" sz="2400" dirty="0" err="1"/>
              <a:t>kontekstualnim</a:t>
            </a:r>
            <a:r>
              <a:rPr lang="en-US" sz="2400" dirty="0"/>
              <a:t> </a:t>
            </a:r>
            <a:r>
              <a:rPr lang="en-US" sz="2400" dirty="0" err="1"/>
              <a:t>informacijama</a:t>
            </a:r>
            <a:r>
              <a:rPr lang="en-US" sz="2400" dirty="0"/>
              <a:t>, </a:t>
            </a:r>
            <a:r>
              <a:rPr lang="en-US" sz="2400" dirty="0" err="1"/>
              <a:t>npr</a:t>
            </a:r>
            <a:r>
              <a:rPr lang="en-US" sz="2400" dirty="0"/>
              <a:t>. </a:t>
            </a:r>
            <a:r>
              <a:rPr lang="en-US" sz="2400" dirty="0" err="1"/>
              <a:t>kada</a:t>
            </a:r>
            <a:r>
              <a:rPr lang="en-US" sz="2400" dirty="0"/>
              <a:t> </a:t>
            </a:r>
            <a:r>
              <a:rPr lang="en-US" sz="2400" dirty="0" err="1"/>
              <a:t>naslov</a:t>
            </a:r>
            <a:r>
              <a:rPr lang="en-US" sz="2400" dirty="0"/>
              <a:t> </a:t>
            </a:r>
            <a:r>
              <a:rPr lang="en-US" sz="2400" dirty="0" err="1"/>
              <a:t>članka</a:t>
            </a:r>
            <a:r>
              <a:rPr lang="en-US" sz="2400" dirty="0"/>
              <a:t> ne </a:t>
            </a:r>
            <a:r>
              <a:rPr lang="en-US" sz="2400" dirty="0" err="1"/>
              <a:t>odražava</a:t>
            </a:r>
            <a:r>
              <a:rPr lang="en-US" sz="2400" dirty="0"/>
              <a:t> </a:t>
            </a:r>
            <a:r>
              <a:rPr lang="en-US" sz="2400" dirty="0" err="1"/>
              <a:t>sadržaj</a:t>
            </a:r>
            <a:r>
              <a:rPr lang="en-US" sz="2400" dirty="0"/>
              <a:t>;</a:t>
            </a:r>
          </a:p>
          <a:p>
            <a:pPr lvl="0"/>
            <a:r>
              <a:rPr lang="en-US" sz="2400" b="1" dirty="0" err="1"/>
              <a:t>Satira</a:t>
            </a:r>
            <a:r>
              <a:rPr lang="en-US" sz="2400" b="1" dirty="0"/>
              <a:t> </a:t>
            </a:r>
            <a:r>
              <a:rPr lang="en-US" sz="2400" b="1" dirty="0" err="1"/>
              <a:t>i</a:t>
            </a:r>
            <a:r>
              <a:rPr lang="en-US" sz="2400" b="1" dirty="0"/>
              <a:t> </a:t>
            </a:r>
            <a:r>
              <a:rPr lang="en-US" sz="2400" b="1" dirty="0" err="1"/>
              <a:t>parodija</a:t>
            </a:r>
            <a:r>
              <a:rPr lang="en-US" sz="2400" b="1" dirty="0"/>
              <a:t>: </a:t>
            </a:r>
            <a:r>
              <a:rPr lang="en-US" sz="2400" dirty="0" err="1"/>
              <a:t>duhovite</a:t>
            </a:r>
            <a:r>
              <a:rPr lang="en-US" sz="2400" dirty="0"/>
              <a:t>, </a:t>
            </a:r>
            <a:r>
              <a:rPr lang="en-US" sz="2400" dirty="0" err="1"/>
              <a:t>ali</a:t>
            </a:r>
            <a:r>
              <a:rPr lang="en-US" sz="2400" dirty="0"/>
              <a:t> </a:t>
            </a:r>
            <a:r>
              <a:rPr lang="en-US" sz="2400" dirty="0" err="1"/>
              <a:t>lažne</a:t>
            </a:r>
            <a:r>
              <a:rPr lang="en-US" sz="2400" dirty="0"/>
              <a:t> </a:t>
            </a:r>
            <a:r>
              <a:rPr lang="en-US" sz="2400" dirty="0" err="1"/>
              <a:t>radnje</a:t>
            </a:r>
            <a:r>
              <a:rPr lang="en-US" sz="2400" dirty="0"/>
              <a:t> </a:t>
            </a:r>
            <a:r>
              <a:rPr lang="en-US" sz="2400" dirty="0" err="1"/>
              <a:t>izdane</a:t>
            </a:r>
            <a:r>
              <a:rPr lang="en-US" sz="2400" dirty="0"/>
              <a:t> </a:t>
            </a:r>
            <a:r>
              <a:rPr lang="en-US" sz="2400" dirty="0" err="1"/>
              <a:t>su</a:t>
            </a:r>
            <a:r>
              <a:rPr lang="en-US" sz="2400" dirty="0"/>
              <a:t> za </a:t>
            </a:r>
            <a:r>
              <a:rPr lang="en-US" sz="2400" dirty="0" err="1"/>
              <a:t>istinite</a:t>
            </a:r>
            <a:r>
              <a:rPr lang="en-US" sz="2400" dirty="0"/>
              <a:t>. </a:t>
            </a:r>
            <a:r>
              <a:rPr lang="en-US" sz="2400" dirty="0" err="1"/>
              <a:t>Nema</a:t>
            </a:r>
            <a:r>
              <a:rPr lang="en-US" sz="2400" dirty="0"/>
              <a:t> </a:t>
            </a:r>
            <a:r>
              <a:rPr lang="en-US" sz="2400" dirty="0" err="1"/>
              <a:t>namjere</a:t>
            </a:r>
            <a:r>
              <a:rPr lang="en-US" sz="2400" dirty="0"/>
              <a:t> </a:t>
            </a:r>
            <a:r>
              <a:rPr lang="en-US" sz="2400" dirty="0" err="1"/>
              <a:t>naštetiti</a:t>
            </a:r>
            <a:r>
              <a:rPr lang="en-US" sz="2400" dirty="0"/>
              <a:t>, </a:t>
            </a:r>
            <a:r>
              <a:rPr lang="en-US" sz="2400" dirty="0" err="1"/>
              <a:t>ali</a:t>
            </a:r>
            <a:r>
              <a:rPr lang="en-US" sz="2400" dirty="0"/>
              <a:t> </a:t>
            </a:r>
            <a:r>
              <a:rPr lang="en-US" sz="2400" dirty="0" err="1"/>
              <a:t>čitatelji</a:t>
            </a:r>
            <a:r>
              <a:rPr lang="en-US" sz="2400" dirty="0"/>
              <a:t> se </a:t>
            </a:r>
            <a:r>
              <a:rPr lang="en-US" sz="2400" dirty="0" err="1"/>
              <a:t>mogu</a:t>
            </a:r>
            <a:r>
              <a:rPr lang="en-US" sz="2400" dirty="0"/>
              <a:t> </a:t>
            </a:r>
            <a:r>
              <a:rPr lang="en-US" sz="2400" dirty="0" err="1"/>
              <a:t>prevariti</a:t>
            </a:r>
            <a:r>
              <a:rPr lang="en-US" sz="2400" dirty="0"/>
              <a:t>;</a:t>
            </a:r>
          </a:p>
          <a:p>
            <a:pPr lvl="0"/>
            <a:r>
              <a:rPr lang="en-US" sz="2400" b="1" dirty="0" err="1"/>
              <a:t>Lažne</a:t>
            </a:r>
            <a:r>
              <a:rPr lang="en-US" sz="2400" b="1" dirty="0"/>
              <a:t> </a:t>
            </a:r>
            <a:r>
              <a:rPr lang="en-US" sz="2400" b="1" dirty="0" err="1"/>
              <a:t>veze</a:t>
            </a:r>
            <a:r>
              <a:rPr lang="en-US" sz="2400" b="1" dirty="0"/>
              <a:t>: </a:t>
            </a:r>
            <a:r>
              <a:rPr lang="en-US" sz="2400" dirty="0" err="1"/>
              <a:t>kada</a:t>
            </a:r>
            <a:r>
              <a:rPr lang="en-US" sz="2400" dirty="0"/>
              <a:t> </a:t>
            </a:r>
            <a:r>
              <a:rPr lang="en-US" sz="2400" dirty="0" err="1"/>
              <a:t>naslovi</a:t>
            </a:r>
            <a:r>
              <a:rPr lang="en-US" sz="2400" dirty="0"/>
              <a:t>, </a:t>
            </a:r>
            <a:r>
              <a:rPr lang="en-US" sz="2400" dirty="0" err="1"/>
              <a:t>slike</a:t>
            </a:r>
            <a:r>
              <a:rPr lang="en-US" sz="2400" dirty="0"/>
              <a:t> </a:t>
            </a:r>
            <a:r>
              <a:rPr lang="en-US" sz="2400" dirty="0" err="1"/>
              <a:t>ili</a:t>
            </a:r>
            <a:r>
              <a:rPr lang="en-US" sz="2400" dirty="0"/>
              <a:t> </a:t>
            </a:r>
            <a:r>
              <a:rPr lang="en-US" sz="2400" dirty="0" err="1"/>
              <a:t>opisi</a:t>
            </a:r>
            <a:r>
              <a:rPr lang="en-US" sz="2400" dirty="0"/>
              <a:t> ne </a:t>
            </a:r>
            <a:r>
              <a:rPr lang="en-US" sz="2400" dirty="0" err="1"/>
              <a:t>podržavaju</a:t>
            </a:r>
            <a:r>
              <a:rPr lang="en-US" sz="2400" dirty="0"/>
              <a:t> </a:t>
            </a:r>
            <a:r>
              <a:rPr lang="en-US" sz="2400" dirty="0" err="1"/>
              <a:t>sadržaj</a:t>
            </a:r>
            <a:r>
              <a:rPr lang="en-US" sz="2400" dirty="0"/>
              <a:t>;</a:t>
            </a:r>
          </a:p>
          <a:p>
            <a:pPr lvl="0"/>
            <a:r>
              <a:rPr lang="en-US" sz="2400" b="1" dirty="0" err="1"/>
              <a:t>Sponzorirani</a:t>
            </a:r>
            <a:r>
              <a:rPr lang="en-US" sz="2400" b="1" dirty="0"/>
              <a:t> </a:t>
            </a:r>
            <a:r>
              <a:rPr lang="en-US" sz="2400" b="1" dirty="0" err="1"/>
              <a:t>sadržaj</a:t>
            </a:r>
            <a:r>
              <a:rPr lang="en-US" sz="2400" b="1" dirty="0"/>
              <a:t>: </a:t>
            </a:r>
            <a:r>
              <a:rPr lang="en-US" sz="2400" dirty="0" err="1"/>
              <a:t>Oglašavanje</a:t>
            </a:r>
            <a:r>
              <a:rPr lang="en-US" sz="2400" dirty="0"/>
              <a:t> </a:t>
            </a:r>
            <a:r>
              <a:rPr lang="en-US" sz="2400" dirty="0" err="1"/>
              <a:t>ili</a:t>
            </a:r>
            <a:r>
              <a:rPr lang="en-US" sz="2400" dirty="0"/>
              <a:t> PR </a:t>
            </a:r>
            <a:r>
              <a:rPr lang="en-US" sz="2400" dirty="0" err="1"/>
              <a:t>prerušeni</a:t>
            </a:r>
            <a:r>
              <a:rPr lang="en-US" sz="2400" dirty="0"/>
              <a:t> u </a:t>
            </a:r>
            <a:r>
              <a:rPr lang="en-US" sz="2400" dirty="0" err="1"/>
              <a:t>urednički</a:t>
            </a:r>
            <a:r>
              <a:rPr lang="en-US" sz="2400" dirty="0"/>
              <a:t> </a:t>
            </a:r>
            <a:r>
              <a:rPr lang="en-US" sz="2400" dirty="0" err="1"/>
              <a:t>sadržaj</a:t>
            </a:r>
            <a:r>
              <a:rPr lang="en-US" sz="2400" dirty="0"/>
              <a:t>;</a:t>
            </a:r>
          </a:p>
          <a:p>
            <a:pPr lvl="0"/>
            <a:r>
              <a:rPr lang="en-US" sz="2400" b="1" dirty="0"/>
              <a:t>Propaganda: </a:t>
            </a:r>
            <a:r>
              <a:rPr lang="en-US" sz="2400" dirty="0" err="1"/>
              <a:t>Sadržaj</a:t>
            </a:r>
            <a:r>
              <a:rPr lang="en-US" sz="2400" dirty="0"/>
              <a:t> koji se </a:t>
            </a:r>
            <a:r>
              <a:rPr lang="en-US" sz="2400" dirty="0" err="1"/>
              <a:t>koristi</a:t>
            </a:r>
            <a:r>
              <a:rPr lang="en-US" sz="2400" dirty="0"/>
              <a:t> za </a:t>
            </a:r>
            <a:r>
              <a:rPr lang="en-US" sz="2400" dirty="0" err="1"/>
              <a:t>upravljanje</a:t>
            </a:r>
            <a:r>
              <a:rPr lang="en-US" sz="2400" dirty="0"/>
              <a:t> </a:t>
            </a:r>
            <a:r>
              <a:rPr lang="en-US" sz="2400" dirty="0" err="1"/>
              <a:t>stavovima</a:t>
            </a:r>
            <a:r>
              <a:rPr lang="en-US" sz="2400" dirty="0"/>
              <a:t>, </a:t>
            </a:r>
            <a:r>
              <a:rPr lang="en-US" sz="2400" dirty="0" err="1"/>
              <a:t>vrijednostima</a:t>
            </a:r>
            <a:r>
              <a:rPr lang="en-US" sz="2400" dirty="0"/>
              <a:t> </a:t>
            </a:r>
            <a:r>
              <a:rPr lang="en-US" sz="2400" dirty="0" err="1"/>
              <a:t>i</a:t>
            </a:r>
            <a:r>
              <a:rPr lang="en-US" sz="2400" dirty="0"/>
              <a:t> </a:t>
            </a:r>
            <a:r>
              <a:rPr lang="en-US" sz="2400" dirty="0" err="1"/>
              <a:t>znanjem</a:t>
            </a:r>
            <a:r>
              <a:rPr lang="en-US" sz="2400" dirty="0"/>
              <a:t>;</a:t>
            </a:r>
          </a:p>
          <a:p>
            <a:pPr lvl="0"/>
            <a:r>
              <a:rPr lang="en-US" sz="2400" b="1" dirty="0" err="1"/>
              <a:t>Pogreška</a:t>
            </a:r>
            <a:r>
              <a:rPr lang="en-US" sz="2400" b="1" dirty="0"/>
              <a:t>: </a:t>
            </a:r>
            <a:r>
              <a:rPr lang="en-US" sz="2400" dirty="0" err="1"/>
              <a:t>Greška</a:t>
            </a:r>
            <a:r>
              <a:rPr lang="en-US" sz="2400" dirty="0"/>
              <a:t> </a:t>
            </a:r>
            <a:r>
              <a:rPr lang="en-US" sz="2400" dirty="0" err="1"/>
              <a:t>koju</a:t>
            </a:r>
            <a:r>
              <a:rPr lang="en-US" sz="2400" dirty="0"/>
              <a:t> </a:t>
            </a:r>
            <a:r>
              <a:rPr lang="en-US" sz="2400" dirty="0" err="1"/>
              <a:t>su</a:t>
            </a:r>
            <a:r>
              <a:rPr lang="en-US" sz="2400" dirty="0"/>
              <a:t> </a:t>
            </a:r>
            <a:r>
              <a:rPr lang="en-US" sz="2400" dirty="0" err="1"/>
              <a:t>napravile</a:t>
            </a:r>
            <a:r>
              <a:rPr lang="en-US" sz="2400" dirty="0"/>
              <a:t> </a:t>
            </a:r>
            <a:r>
              <a:rPr lang="en-US" sz="2400" dirty="0" err="1"/>
              <a:t>etablirane</a:t>
            </a:r>
            <a:r>
              <a:rPr lang="en-US" sz="2400" dirty="0"/>
              <a:t> </a:t>
            </a:r>
            <a:r>
              <a:rPr lang="en-US" sz="2400" dirty="0" err="1"/>
              <a:t>agencije</a:t>
            </a:r>
            <a:r>
              <a:rPr lang="en-US" sz="2400" dirty="0"/>
              <a:t> u </a:t>
            </a:r>
            <a:r>
              <a:rPr lang="en-US" sz="2400" dirty="0" err="1"/>
              <a:t>svojim</a:t>
            </a:r>
            <a:r>
              <a:rPr lang="en-US" sz="2400" dirty="0"/>
              <a:t> </a:t>
            </a:r>
            <a:r>
              <a:rPr lang="en-US" sz="2400" dirty="0" err="1"/>
              <a:t>izvješćima</a:t>
            </a:r>
            <a:r>
              <a:rPr lang="en-US" sz="2400" dirty="0"/>
              <a:t>.</a:t>
            </a:r>
            <a:endParaRPr lang="es-ES" sz="2400" dirty="0">
              <a:solidFill>
                <a:schemeClr val="dk1"/>
              </a:solidFill>
              <a:latin typeface="+mn-lt"/>
              <a:ea typeface="Helvetica Neue"/>
              <a:cs typeface="Helvetica Neue"/>
              <a:sym typeface="Helvetica Neue"/>
            </a:endParaRPr>
          </a:p>
        </p:txBody>
      </p:sp>
    </p:spTree>
    <p:extLst>
      <p:ext uri="{BB962C8B-B14F-4D97-AF65-F5344CB8AC3E}">
        <p14:creationId xmlns:p14="http://schemas.microsoft.com/office/powerpoint/2010/main" val="288215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latin typeface="+mn-lt"/>
                <a:ea typeface="Helvetica Neue"/>
                <a:cs typeface="Helvetica Neue"/>
                <a:sym typeface="Helvetica Neue"/>
              </a:rPr>
              <a:t>1.2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1.</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Vrste dezinformacija</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Izmišljeni</a:t>
            </a:r>
            <a:r>
              <a:rPr lang="en-US" sz="2800" b="1" dirty="0">
                <a:solidFill>
                  <a:srgbClr val="00CCFF"/>
                </a:solidFill>
              </a:rPr>
              <a:t> </a:t>
            </a:r>
            <a:r>
              <a:rPr lang="en-US" sz="2800" b="1" dirty="0" err="1">
                <a:solidFill>
                  <a:srgbClr val="00CCFF"/>
                </a:solidFill>
              </a:rPr>
              <a:t>sadržaj</a:t>
            </a:r>
            <a:endParaRPr dirty="0">
              <a:solidFill>
                <a:srgbClr val="00CCFF"/>
              </a:solidFill>
              <a:latin typeface="+mn-lt"/>
            </a:endParaRPr>
          </a:p>
        </p:txBody>
      </p:sp>
      <p:sp>
        <p:nvSpPr>
          <p:cNvPr id="120" name="Google Shape;120;p6"/>
          <p:cNvSpPr txBox="1"/>
          <p:nvPr/>
        </p:nvSpPr>
        <p:spPr>
          <a:xfrm>
            <a:off x="1295400" y="4024780"/>
            <a:ext cx="5654040" cy="1938952"/>
          </a:xfrm>
          <a:prstGeom prst="rect">
            <a:avLst/>
          </a:prstGeom>
          <a:noFill/>
          <a:ln>
            <a:noFill/>
          </a:ln>
        </p:spPr>
        <p:txBody>
          <a:bodyPr spcFirstLastPara="1" wrap="square" lIns="91425" tIns="45700" rIns="91425" bIns="45700" anchor="t" anchorCtr="0">
            <a:spAutoFit/>
          </a:bodyPr>
          <a:lstStyle/>
          <a:p>
            <a:pPr lvl="0"/>
            <a:r>
              <a:rPr lang="en-US" sz="2400" dirty="0" err="1"/>
              <a:t>Vijest</a:t>
            </a:r>
            <a:r>
              <a:rPr lang="en-US" sz="2400" dirty="0"/>
              <a:t> o </a:t>
            </a:r>
            <a:r>
              <a:rPr lang="en-US" sz="2400" dirty="0" err="1"/>
              <a:t>papi</a:t>
            </a:r>
            <a:r>
              <a:rPr lang="en-US" sz="2400" dirty="0"/>
              <a:t> </a:t>
            </a:r>
            <a:r>
              <a:rPr lang="en-US" sz="2400" dirty="0" err="1"/>
              <a:t>Franji</a:t>
            </a:r>
            <a:r>
              <a:rPr lang="en-US" sz="2400" dirty="0"/>
              <a:t> koji je </a:t>
            </a:r>
            <a:r>
              <a:rPr lang="en-US" sz="2400" dirty="0" err="1"/>
              <a:t>podržao</a:t>
            </a:r>
            <a:r>
              <a:rPr lang="en-US" sz="2400" dirty="0"/>
              <a:t> </a:t>
            </a:r>
            <a:r>
              <a:rPr lang="en-US" sz="2400" dirty="0" err="1"/>
              <a:t>Donalda</a:t>
            </a:r>
            <a:r>
              <a:rPr lang="en-US" sz="2400" dirty="0"/>
              <a:t> </a:t>
            </a:r>
            <a:r>
              <a:rPr lang="en-US" sz="2400" dirty="0" err="1"/>
              <a:t>Trumpa</a:t>
            </a:r>
            <a:r>
              <a:rPr lang="en-US" sz="2400" dirty="0"/>
              <a:t> </a:t>
            </a:r>
            <a:r>
              <a:rPr lang="en-US" sz="2400" dirty="0" err="1"/>
              <a:t>uoči</a:t>
            </a:r>
            <a:r>
              <a:rPr lang="en-US" sz="2400" dirty="0"/>
              <a:t> </a:t>
            </a:r>
            <a:r>
              <a:rPr lang="en-US" sz="2400" dirty="0" err="1"/>
              <a:t>predsjedničkih</a:t>
            </a:r>
            <a:r>
              <a:rPr lang="en-US" sz="2400" dirty="0"/>
              <a:t> </a:t>
            </a:r>
            <a:r>
              <a:rPr lang="en-US" sz="2400" dirty="0" err="1"/>
              <a:t>izbora</a:t>
            </a:r>
            <a:r>
              <a:rPr lang="en-US" sz="2400" dirty="0"/>
              <a:t> u SAD-u 2016. </a:t>
            </a:r>
            <a:r>
              <a:rPr lang="en-US" sz="2400" dirty="0" err="1"/>
              <a:t>bila</a:t>
            </a:r>
            <a:r>
              <a:rPr lang="en-US" sz="2400" dirty="0"/>
              <a:t> je </a:t>
            </a:r>
            <a:r>
              <a:rPr lang="en-US" sz="2400" dirty="0" err="1"/>
              <a:t>izmišljena</a:t>
            </a:r>
            <a:r>
              <a:rPr lang="en-US" sz="2400" dirty="0"/>
              <a:t> — </a:t>
            </a:r>
            <a:r>
              <a:rPr lang="en-US" sz="2400" dirty="0" err="1"/>
              <a:t>lažne</a:t>
            </a:r>
            <a:r>
              <a:rPr lang="en-US" sz="2400" dirty="0"/>
              <a:t> </a:t>
            </a:r>
            <a:r>
              <a:rPr lang="en-US" sz="2400" dirty="0" err="1"/>
              <a:t>informacije</a:t>
            </a:r>
            <a:r>
              <a:rPr lang="en-US" sz="2400" dirty="0"/>
              <a:t> </a:t>
            </a:r>
            <a:r>
              <a:rPr lang="en-US" sz="2400" dirty="0" err="1"/>
              <a:t>namjerno</a:t>
            </a:r>
            <a:r>
              <a:rPr lang="en-US" sz="2400" dirty="0"/>
              <a:t> </a:t>
            </a:r>
            <a:r>
              <a:rPr lang="en-US" sz="2400" dirty="0" err="1"/>
              <a:t>stvorene</a:t>
            </a:r>
            <a:r>
              <a:rPr lang="en-US" sz="2400" dirty="0"/>
              <a:t> </a:t>
            </a:r>
            <a:r>
              <a:rPr lang="en-US" sz="2400" dirty="0" err="1"/>
              <a:t>i</a:t>
            </a:r>
            <a:r>
              <a:rPr lang="en-US" sz="2400" dirty="0"/>
              <a:t> </a:t>
            </a:r>
            <a:r>
              <a:rPr lang="en-US" sz="2400" dirty="0" err="1"/>
              <a:t>širene</a:t>
            </a:r>
            <a:r>
              <a:rPr lang="en-US" sz="2400" dirty="0"/>
              <a:t> </a:t>
            </a:r>
            <a:r>
              <a:rPr lang="en-US" sz="2400" dirty="0" err="1"/>
              <a:t>kako</a:t>
            </a:r>
            <a:r>
              <a:rPr lang="en-US" sz="2400" dirty="0"/>
              <a:t> bi </a:t>
            </a:r>
            <a:r>
              <a:rPr lang="en-US" sz="2400" dirty="0" err="1"/>
              <a:t>zavarale</a:t>
            </a:r>
            <a:r>
              <a:rPr lang="en-US" sz="2400" dirty="0"/>
              <a:t>.</a:t>
            </a:r>
            <a:endParaRPr lang="hr-HR" sz="2400" dirty="0"/>
          </a:p>
        </p:txBody>
      </p:sp>
      <p:pic>
        <p:nvPicPr>
          <p:cNvPr id="2" name="Picture 1"/>
          <p:cNvPicPr>
            <a:picLocks noChangeAspect="1"/>
          </p:cNvPicPr>
          <p:nvPr/>
        </p:nvPicPr>
        <p:blipFill>
          <a:blip r:embed="rId3"/>
          <a:stretch>
            <a:fillRect/>
          </a:stretch>
        </p:blipFill>
        <p:spPr>
          <a:xfrm>
            <a:off x="9240882" y="3390900"/>
            <a:ext cx="7696200" cy="5619750"/>
          </a:xfrm>
          <a:prstGeom prst="rect">
            <a:avLst/>
          </a:prstGeom>
        </p:spPr>
      </p:pic>
      <p:sp>
        <p:nvSpPr>
          <p:cNvPr id="3" name="TextBox 2"/>
          <p:cNvSpPr txBox="1"/>
          <p:nvPr/>
        </p:nvSpPr>
        <p:spPr>
          <a:xfrm>
            <a:off x="9353006" y="9015394"/>
            <a:ext cx="6984604" cy="307777"/>
          </a:xfrm>
          <a:prstGeom prst="rect">
            <a:avLst/>
          </a:prstGeom>
          <a:noFill/>
        </p:spPr>
        <p:txBody>
          <a:bodyPr wrap="none" rtlCol="0">
            <a:spAutoFit/>
          </a:bodyPr>
          <a:lstStyle/>
          <a:p>
            <a:r>
              <a:rPr lang="hr-HR" dirty="0" err="1"/>
              <a:t>Source</a:t>
            </a:r>
            <a:r>
              <a:rPr lang="hr-HR" dirty="0"/>
              <a:t>: https://firstdraftnews.org/long-form-article/understanding-information-disorder/</a:t>
            </a:r>
            <a:endParaRPr lang="en-US" dirty="0"/>
          </a:p>
        </p:txBody>
      </p:sp>
    </p:spTree>
    <p:extLst>
      <p:ext uri="{BB962C8B-B14F-4D97-AF65-F5344CB8AC3E}">
        <p14:creationId xmlns:p14="http://schemas.microsoft.com/office/powerpoint/2010/main" val="30287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9758366" cy="830956"/>
          </a:xfrm>
          <a:prstGeom prst="rect">
            <a:avLst/>
          </a:prstGeom>
          <a:noFill/>
          <a:ln>
            <a:noFill/>
          </a:ln>
        </p:spPr>
        <p:txBody>
          <a:bodyPr spcFirstLastPara="1" wrap="square" lIns="91425" tIns="45700" rIns="91425" bIns="45700" anchor="t" anchorCtr="0">
            <a:spAutoFit/>
          </a:bodyPr>
          <a:lstStyle/>
          <a:p>
            <a:pPr lvl="0"/>
            <a:r>
              <a:rPr lang="hr-HR" sz="4800" b="1" dirty="0">
                <a:solidFill>
                  <a:schemeClr val="tx1"/>
                </a:solidFill>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 </a:t>
            </a:r>
            <a:r>
              <a:rPr lang="hr-HR" sz="4800" b="1" dirty="0">
                <a:solidFill>
                  <a:schemeClr val="tx1"/>
                </a:solidFill>
                <a:ea typeface="Helvetica Neue"/>
                <a:cs typeface="Helvetica Neue"/>
                <a:sym typeface="Helvetica Neue"/>
              </a:rPr>
              <a:t>Vrste dezinformacija</a:t>
            </a:r>
            <a:endParaRPr dirty="0">
              <a:solidFill>
                <a:schemeClr val="tx1"/>
              </a:solidFill>
              <a:latin typeface="+mn-lt"/>
            </a:endParaRPr>
          </a:p>
        </p:txBody>
      </p:sp>
      <p:sp>
        <p:nvSpPr>
          <p:cNvPr id="119" name="Google Shape;119;p6"/>
          <p:cNvSpPr txBox="1"/>
          <p:nvPr/>
        </p:nvSpPr>
        <p:spPr>
          <a:xfrm>
            <a:off x="1295400" y="3390900"/>
            <a:ext cx="4057782" cy="523180"/>
          </a:xfrm>
          <a:prstGeom prst="rect">
            <a:avLst/>
          </a:prstGeom>
          <a:noFill/>
          <a:ln>
            <a:noFill/>
          </a:ln>
        </p:spPr>
        <p:txBody>
          <a:bodyPr spcFirstLastPara="1" wrap="square" lIns="91425" tIns="45700" rIns="91425" bIns="45700" anchor="t" anchorCtr="0">
            <a:spAutoFit/>
          </a:bodyPr>
          <a:lstStyle/>
          <a:p>
            <a:pPr lvl="0"/>
            <a:r>
              <a:rPr lang="en-US" sz="2800" b="1" dirty="0" err="1">
                <a:solidFill>
                  <a:srgbClr val="00CCFF"/>
                </a:solidFill>
              </a:rPr>
              <a:t>Manipulirani</a:t>
            </a:r>
            <a:r>
              <a:rPr lang="en-US" sz="2800" b="1" dirty="0">
                <a:solidFill>
                  <a:srgbClr val="00CCFF"/>
                </a:solidFill>
              </a:rPr>
              <a:t> </a:t>
            </a:r>
            <a:r>
              <a:rPr lang="en-US" sz="2800" b="1" dirty="0" err="1">
                <a:solidFill>
                  <a:srgbClr val="00CCFF"/>
                </a:solidFill>
              </a:rPr>
              <a:t>sadržaj</a:t>
            </a:r>
            <a:endParaRPr dirty="0">
              <a:solidFill>
                <a:srgbClr val="00CCFF"/>
              </a:solidFill>
              <a:latin typeface="+mn-lt"/>
            </a:endParaRPr>
          </a:p>
        </p:txBody>
      </p:sp>
      <p:pic>
        <p:nvPicPr>
          <p:cNvPr id="2050" name="Picture 2" descr="https://d33wubrfki0l68.cloudfront.net/c5e41545f42538e32485da9582c50982657bf99f/38755/images/junius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6067" y="3652490"/>
            <a:ext cx="7036435" cy="4201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6067" y="7966102"/>
            <a:ext cx="7694024" cy="523220"/>
          </a:xfrm>
          <a:prstGeom prst="rect">
            <a:avLst/>
          </a:prstGeom>
          <a:noFill/>
        </p:spPr>
        <p:txBody>
          <a:bodyPr wrap="square" rtlCol="0">
            <a:spAutoFit/>
          </a:bodyPr>
          <a:lstStyle/>
          <a:p>
            <a:r>
              <a:rPr lang="hr-HR" dirty="0" err="1"/>
              <a:t>Source</a:t>
            </a:r>
            <a:r>
              <a:rPr lang="hr-HR" dirty="0"/>
              <a:t>: https://factcheck.afp.com/image-has-been-doctored-photo-hong-kong-politician-junius-ho-waving-chinese-flag-beijing</a:t>
            </a:r>
            <a:endParaRPr lang="en-US" dirty="0"/>
          </a:p>
        </p:txBody>
      </p:sp>
      <p:sp>
        <p:nvSpPr>
          <p:cNvPr id="8" name="Google Shape;120;p6"/>
          <p:cNvSpPr txBox="1"/>
          <p:nvPr/>
        </p:nvSpPr>
        <p:spPr>
          <a:xfrm>
            <a:off x="1295399" y="4024780"/>
            <a:ext cx="5575663" cy="2308284"/>
          </a:xfrm>
          <a:prstGeom prst="rect">
            <a:avLst/>
          </a:prstGeom>
          <a:noFill/>
          <a:ln>
            <a:noFill/>
          </a:ln>
        </p:spPr>
        <p:txBody>
          <a:bodyPr spcFirstLastPara="1" wrap="square" lIns="91425" tIns="45700" rIns="91425" bIns="45700" anchor="t" anchorCtr="0">
            <a:spAutoFit/>
          </a:bodyPr>
          <a:lstStyle/>
          <a:p>
            <a:pPr lvl="0"/>
            <a:r>
              <a:rPr lang="en-US" sz="2400" dirty="0" err="1"/>
              <a:t>Izmijenjena</a:t>
            </a:r>
            <a:r>
              <a:rPr lang="en-US" sz="2400" dirty="0"/>
              <a:t> </a:t>
            </a:r>
            <a:r>
              <a:rPr lang="en-US" sz="2400" dirty="0" err="1"/>
              <a:t>fotografija</a:t>
            </a:r>
            <a:r>
              <a:rPr lang="en-US" sz="2400" dirty="0"/>
              <a:t> </a:t>
            </a:r>
            <a:r>
              <a:rPr lang="en-US" sz="2400" dirty="0" err="1"/>
              <a:t>lažno</a:t>
            </a:r>
            <a:r>
              <a:rPr lang="en-US" sz="2400" dirty="0"/>
              <a:t> </a:t>
            </a:r>
            <a:r>
              <a:rPr lang="en-US" sz="2400" dirty="0" err="1"/>
              <a:t>prikazuje</a:t>
            </a:r>
            <a:r>
              <a:rPr lang="en-US" sz="2400" dirty="0"/>
              <a:t> </a:t>
            </a:r>
            <a:r>
              <a:rPr lang="en-US" sz="2400" dirty="0" err="1"/>
              <a:t>propekinškog</a:t>
            </a:r>
            <a:r>
              <a:rPr lang="en-US" sz="2400" dirty="0"/>
              <a:t> </a:t>
            </a:r>
            <a:r>
              <a:rPr lang="en-US" sz="2400" dirty="0" err="1"/>
              <a:t>političara</a:t>
            </a:r>
            <a:r>
              <a:rPr lang="en-US" sz="2400" dirty="0"/>
              <a:t> </a:t>
            </a:r>
            <a:r>
              <a:rPr lang="en-US" sz="2400" dirty="0" err="1"/>
              <a:t>Juniusa</a:t>
            </a:r>
            <a:r>
              <a:rPr lang="en-US" sz="2400" dirty="0"/>
              <a:t> </a:t>
            </a:r>
            <a:r>
              <a:rPr lang="en-US" sz="2400" dirty="0" err="1"/>
              <a:t>Hoa</a:t>
            </a:r>
            <a:r>
              <a:rPr lang="en-US" sz="2400" dirty="0"/>
              <a:t> </a:t>
            </a:r>
            <a:r>
              <a:rPr lang="en-US" sz="2400" dirty="0" err="1"/>
              <a:t>kako</a:t>
            </a:r>
            <a:r>
              <a:rPr lang="en-US" sz="2400" dirty="0"/>
              <a:t> </a:t>
            </a:r>
            <a:r>
              <a:rPr lang="en-US" sz="2400" dirty="0" err="1"/>
              <a:t>maše</a:t>
            </a:r>
            <a:r>
              <a:rPr lang="en-US" sz="2400" dirty="0"/>
              <a:t> </a:t>
            </a:r>
            <a:r>
              <a:rPr lang="en-US" sz="2400" dirty="0" err="1"/>
              <a:t>američkom</a:t>
            </a:r>
            <a:r>
              <a:rPr lang="en-US" sz="2400" dirty="0"/>
              <a:t> </a:t>
            </a:r>
            <a:r>
              <a:rPr lang="en-US" sz="2400" dirty="0" err="1"/>
              <a:t>zastavom</a:t>
            </a:r>
            <a:r>
              <a:rPr lang="en-US" sz="2400" dirty="0"/>
              <a:t> </a:t>
            </a:r>
            <a:r>
              <a:rPr lang="en-US" sz="2400" dirty="0" err="1"/>
              <a:t>na</a:t>
            </a:r>
            <a:r>
              <a:rPr lang="en-US" sz="2400" dirty="0"/>
              <a:t> </a:t>
            </a:r>
            <a:r>
              <a:rPr lang="en-US" sz="2400" dirty="0" err="1"/>
              <a:t>prodemokratskom</a:t>
            </a:r>
            <a:r>
              <a:rPr lang="en-US" sz="2400" dirty="0"/>
              <a:t> </a:t>
            </a:r>
            <a:r>
              <a:rPr lang="en-US" sz="2400" dirty="0" err="1"/>
              <a:t>maršu</a:t>
            </a:r>
            <a:r>
              <a:rPr lang="en-US" sz="2400" dirty="0"/>
              <a:t> u Hong </a:t>
            </a:r>
            <a:r>
              <a:rPr lang="en-US" sz="2400" dirty="0" err="1"/>
              <a:t>Kongu</a:t>
            </a:r>
            <a:r>
              <a:rPr lang="en-US" sz="2400" dirty="0"/>
              <a:t>, </a:t>
            </a:r>
            <a:r>
              <a:rPr lang="en-US" sz="2400" dirty="0" err="1"/>
              <a:t>pogrešno</a:t>
            </a:r>
            <a:r>
              <a:rPr lang="en-US" sz="2400" dirty="0"/>
              <a:t> </a:t>
            </a:r>
            <a:r>
              <a:rPr lang="en-US" sz="2400" dirty="0" err="1"/>
              <a:t>podijeljena</a:t>
            </a:r>
            <a:r>
              <a:rPr lang="en-US" sz="2400" dirty="0"/>
              <a:t> </a:t>
            </a:r>
            <a:r>
              <a:rPr lang="en-US" sz="2400" dirty="0" err="1"/>
              <a:t>na</a:t>
            </a:r>
            <a:r>
              <a:rPr lang="en-US" sz="2400" dirty="0"/>
              <a:t> </a:t>
            </a:r>
            <a:r>
              <a:rPr lang="en-US" sz="2400" dirty="0" err="1"/>
              <a:t>platformama</a:t>
            </a:r>
            <a:r>
              <a:rPr lang="en-US" sz="2400" dirty="0"/>
              <a:t> </a:t>
            </a:r>
            <a:r>
              <a:rPr lang="en-US" sz="2400" dirty="0" err="1"/>
              <a:t>društvenih</a:t>
            </a:r>
            <a:r>
              <a:rPr lang="en-US" sz="2400" dirty="0"/>
              <a:t> </a:t>
            </a:r>
            <a:r>
              <a:rPr lang="en-US" sz="2400" dirty="0" err="1"/>
              <a:t>medija</a:t>
            </a:r>
            <a:r>
              <a:rPr lang="en-US" sz="2400" dirty="0"/>
              <a:t>.</a:t>
            </a:r>
            <a:r>
              <a:rPr lang="en-US" sz="2400" dirty="0">
                <a:latin typeface="+mn-lt"/>
              </a:rPr>
              <a:t>.</a:t>
            </a:r>
            <a:endParaRPr sz="2400" dirty="0">
              <a:latin typeface="+mn-lt"/>
            </a:endParaRPr>
          </a:p>
        </p:txBody>
      </p:sp>
    </p:spTree>
    <p:extLst>
      <p:ext uri="{BB962C8B-B14F-4D97-AF65-F5344CB8AC3E}">
        <p14:creationId xmlns:p14="http://schemas.microsoft.com/office/powerpoint/2010/main" val="154207438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4328</Words>
  <Application>Microsoft Office PowerPoint</Application>
  <PresentationFormat>Personalizado</PresentationFormat>
  <Paragraphs>401</Paragraphs>
  <Slides>42</Slides>
  <Notes>39</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42</vt:i4>
      </vt:variant>
    </vt:vector>
  </HeadingPairs>
  <TitlesOfParts>
    <vt:vector size="49" baseType="lpstr">
      <vt:lpstr>Calibri</vt:lpstr>
      <vt:lpstr>DM Sans</vt:lpstr>
      <vt:lpstr>Wingdings</vt:lpstr>
      <vt:lpstr>Arial</vt:lpstr>
      <vt:lpstr>Helvetica Neue</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66</cp:revision>
  <dcterms:created xsi:type="dcterms:W3CDTF">2022-01-27T16:04:38Z</dcterms:created>
  <dcterms:modified xsi:type="dcterms:W3CDTF">2023-08-01T10:59:46Z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