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5"/>
  </p:notesMasterIdLst>
  <p:sldIdLst>
    <p:sldId id="256" r:id="rId3"/>
    <p:sldId id="257" r:id="rId4"/>
    <p:sldId id="259" r:id="rId5"/>
    <p:sldId id="260" r:id="rId6"/>
    <p:sldId id="261" r:id="rId7"/>
    <p:sldId id="282" r:id="rId8"/>
    <p:sldId id="280" r:id="rId9"/>
    <p:sldId id="281" r:id="rId10"/>
    <p:sldId id="283" r:id="rId11"/>
    <p:sldId id="284" r:id="rId12"/>
    <p:sldId id="285" r:id="rId13"/>
    <p:sldId id="286" r:id="rId14"/>
    <p:sldId id="287" r:id="rId15"/>
    <p:sldId id="289" r:id="rId16"/>
    <p:sldId id="306" r:id="rId17"/>
    <p:sldId id="295" r:id="rId18"/>
    <p:sldId id="296" r:id="rId19"/>
    <p:sldId id="271" r:id="rId20"/>
    <p:sldId id="288" r:id="rId21"/>
    <p:sldId id="274" r:id="rId22"/>
    <p:sldId id="292" r:id="rId23"/>
    <p:sldId id="290" r:id="rId24"/>
    <p:sldId id="293" r:id="rId25"/>
    <p:sldId id="276" r:id="rId26"/>
    <p:sldId id="294" r:id="rId27"/>
    <p:sldId id="305" r:id="rId28"/>
    <p:sldId id="275" r:id="rId29"/>
    <p:sldId id="297" r:id="rId30"/>
    <p:sldId id="298" r:id="rId31"/>
    <p:sldId id="299" r:id="rId32"/>
    <p:sldId id="279" r:id="rId33"/>
    <p:sldId id="303" r:id="rId34"/>
    <p:sldId id="304" r:id="rId35"/>
    <p:sldId id="300" r:id="rId36"/>
    <p:sldId id="277" r:id="rId37"/>
    <p:sldId id="301" r:id="rId38"/>
    <p:sldId id="302" r:id="rId39"/>
    <p:sldId id="278" r:id="rId40"/>
    <p:sldId id="266" r:id="rId41"/>
    <p:sldId id="267" r:id="rId42"/>
    <p:sldId id="268" r:id="rId43"/>
    <p:sldId id="270"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DM Sans" pitchFamily="2"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98" autoAdjust="0"/>
    <p:restoredTop sz="94650" autoAdjust="0"/>
  </p:normalViewPr>
  <p:slideViewPr>
    <p:cSldViewPr snapToGrid="0">
      <p:cViewPr varScale="1">
        <p:scale>
          <a:sx n="58" d="100"/>
          <a:sy n="58" d="100"/>
        </p:scale>
        <p:origin x="1118" y="58"/>
      </p:cViewPr>
      <p:guideLst>
        <p:guide orient="horz" pos="2880"/>
        <p:guide pos="216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30228"/>
    </p:cViewPr>
  </p:sorterViewPr>
  <p:notesViewPr>
    <p:cSldViewPr snapToGrid="0">
      <p:cViewPr varScale="1">
        <p:scale>
          <a:sx n="70" d="100"/>
          <a:sy n="70" d="100"/>
        </p:scale>
        <p:origin x="72"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49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42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6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03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5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4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0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1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40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1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3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4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90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7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41</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2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description – Creative Commons licensing</a:t>
            </a:r>
            <a:r>
              <a:rPr lang="es-ES" sz="1100" b="0" i="0" dirty="0">
                <a:solidFill>
                  <a:schemeClr val="dk1"/>
                </a:solidFill>
                <a:latin typeface="DM Sans"/>
                <a:ea typeface="DM Sans"/>
                <a:cs typeface="DM Sans"/>
                <a:sym typeface="DM Sans"/>
              </a:rPr>
              <a:t>: The materials published on the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project website are classified as Open Educational Resources' (OER) and can be freely (without permission of their creators): downloaded, used, reused, copied, adapted, and shared by users, with information about the source of their origin.</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description – Creative Commons licensing</a:t>
            </a:r>
            <a:r>
              <a:rPr lang="es-ES" sz="1100" b="0" i="0" dirty="0">
                <a:solidFill>
                  <a:schemeClr val="dk1"/>
                </a:solidFill>
                <a:latin typeface="DM Sans"/>
                <a:ea typeface="DM Sans"/>
                <a:cs typeface="DM Sans"/>
                <a:sym typeface="DM Sans"/>
              </a:rPr>
              <a:t>: The materials published on the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project website are classified as Open Educational Resources' (OER) and can be freely (without permission of their creators): downloaded, used, reused, copied, adapted, and shared by users, with information about the source of their origin.</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ist_of_fact-checking_websi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fowars.com/posts/australia-admits-widespread-severe-adverse-reactions-from-covid-jab-already-making-compensation-payments/"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seecheck.org/index.php/2022/01/19/no-79000-severe-reactions-to-covid-19-vaccines-have-been-reported-in-australia/" TargetMode="External"/><Relationship Id="rId4" Type="http://schemas.openxmlformats.org/officeDocument/2006/relationships/hyperlink" Target="https://www.youtube.com/watch?v=BzUSjTsjca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ywellmind.com/what-is-a-cognitive-bias-2794963#:~:text=Signs%20of%20Cognitive%20Bias&amp;text=Only%20paying%20attention%20to%20news,shares%20your%20opinions%20or%20beliefs" TargetMode="External"/><Relationship Id="rId7" Type="http://schemas.openxmlformats.org/officeDocument/2006/relationships/hyperlink" Target="https://firstdraftnews.org/long-form-article/understanding-information-disord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firstdraftnews.org/articles/5-lessons-for-reporting-in-an-age-of-disinformation" TargetMode="External"/><Relationship Id="rId5" Type="http://schemas.openxmlformats.org/officeDocument/2006/relationships/hyperlink" Target="https://www.unhcr.org/innovation/wp-content/uploads/2022/02/Factsheet-4.pdf" TargetMode="External"/><Relationship Id="rId4" Type="http://schemas.openxmlformats.org/officeDocument/2006/relationships/hyperlink" Target="https://chat.openai.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438400" y="4594858"/>
            <a:ext cx="13411200" cy="769401"/>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it-IT" sz="4400" b="1">
                <a:solidFill>
                  <a:schemeClr val="tx1"/>
                </a:solidFill>
                <a:latin typeface="+mn-lt"/>
                <a:ea typeface="Helvetica Neue"/>
                <a:cs typeface="Helvetica Neue"/>
                <a:sym typeface="Helvetica Neue"/>
              </a:rPr>
              <a:t>Navigare nel mondo della disinformazione</a:t>
            </a:r>
            <a:endParaRPr lang="it-IT" sz="4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2000" y="5487943"/>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it-IT" sz="4000">
                <a:solidFill>
                  <a:schemeClr val="tx1"/>
                </a:solidFill>
                <a:latin typeface="Arial" pitchFamily="34" charset="0"/>
                <a:ea typeface="Helvetica Neue"/>
                <a:cs typeface="Arial" pitchFamily="34" charset="0"/>
                <a:sym typeface="Helvetica Neue"/>
              </a:rPr>
              <a:t>Sviluppato da: Università di Dubrovnik</a:t>
            </a:r>
            <a:endParaRPr lang="it-IT"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Contenuto impostore</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it-IT" dirty="0"/>
              <a:t>Font</a:t>
            </a:r>
            <a:r>
              <a:rPr lang="hr-HR" dirty="0"/>
              <a:t>e: https://www.jutarnji.hr/vijesti/hrvatska/mrezama-se-siri-lazna-vijest-ne-capakov-sin-nije-zavrsio-u-bolnici-i-jutarnji-to-nikad-nije-objavio-15121369</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1948" y="2816789"/>
            <a:ext cx="5839097" cy="5461273"/>
          </a:xfrm>
          <a:prstGeom prst="rect">
            <a:avLst/>
          </a:prstGeom>
        </p:spPr>
      </p:pic>
      <p:sp>
        <p:nvSpPr>
          <p:cNvPr id="11" name="Google Shape;120;p6"/>
          <p:cNvSpPr txBox="1"/>
          <p:nvPr/>
        </p:nvSpPr>
        <p:spPr>
          <a:xfrm>
            <a:off x="1295400" y="4024780"/>
            <a:ext cx="5588726" cy="3416279"/>
          </a:xfrm>
          <a:prstGeom prst="rect">
            <a:avLst/>
          </a:prstGeom>
          <a:noFill/>
          <a:ln>
            <a:noFill/>
          </a:ln>
        </p:spPr>
        <p:txBody>
          <a:bodyPr spcFirstLastPara="1" wrap="square" lIns="91425" tIns="45700" rIns="91425" bIns="45700" anchor="t" anchorCtr="0">
            <a:spAutoFit/>
          </a:bodyPr>
          <a:lstStyle/>
          <a:p>
            <a:pPr lvl="0" algn="just"/>
            <a:r>
              <a:rPr lang="it-IT" sz="2400" dirty="0">
                <a:latin typeface="+mn-lt"/>
              </a:rPr>
              <a:t>Il principale quotidiano croato Jutarnji list avrebbe pubblicato una disinformazione secondo cui il figlio del direttore dell'HZJZ Krunoslav Capak sarebbe stato ricoverato in ospedale dopo essere stato vaccinato. Il titolo originale è stato modificato per creare una narrazione fuorviante e attribuito a una fonte affidabile.</a:t>
            </a:r>
            <a:endParaRPr sz="2400" dirty="0">
              <a:latin typeface="+mn-lt"/>
            </a:endParaRPr>
          </a:p>
        </p:txBody>
      </p:sp>
    </p:spTree>
    <p:extLst>
      <p:ext uri="{BB962C8B-B14F-4D97-AF65-F5344CB8AC3E}">
        <p14:creationId xmlns:p14="http://schemas.microsoft.com/office/powerpoint/2010/main" val="390187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Contenuto falso</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it-IT" dirty="0"/>
              <a:t>Font</a:t>
            </a:r>
            <a:r>
              <a:rPr lang="hr-HR" dirty="0"/>
              <a:t>e: https://www.24sata.hr/news/navijacku-povorku-iz-graza-je-objavila-kao-korona-prosvjed-milas-zasto-sto-imate-od-toga-797784</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7953" y="3232267"/>
            <a:ext cx="5734595" cy="5000838"/>
          </a:xfrm>
          <a:prstGeom prst="rect">
            <a:avLst/>
          </a:prstGeom>
        </p:spPr>
      </p:pic>
      <p:sp>
        <p:nvSpPr>
          <p:cNvPr id="3" name="Rectangle 2"/>
          <p:cNvSpPr/>
          <p:nvPr/>
        </p:nvSpPr>
        <p:spPr>
          <a:xfrm>
            <a:off x="1332000" y="4072713"/>
            <a:ext cx="5512937" cy="2677656"/>
          </a:xfrm>
          <a:prstGeom prst="rect">
            <a:avLst/>
          </a:prstGeom>
        </p:spPr>
        <p:txBody>
          <a:bodyPr wrap="square">
            <a:spAutoFit/>
          </a:bodyPr>
          <a:lstStyle/>
          <a:p>
            <a:pPr algn="just"/>
            <a:r>
              <a:rPr lang="it-IT" sz="2400" dirty="0"/>
              <a:t>La foto mostra 6.000 tifosi del Borussia Moenchengladbach che giocano contro il Wolfsberg alla Merkur Arena di Graz, in Austria, ed è stata pubblicata su Facebook come presunta protesta contro le misure del Covid 19 a Graz, in Austria.</a:t>
            </a:r>
            <a:endParaRPr lang="en-US" sz="2400" dirty="0"/>
          </a:p>
        </p:txBody>
      </p:sp>
    </p:spTree>
    <p:extLst>
      <p:ext uri="{BB962C8B-B14F-4D97-AF65-F5344CB8AC3E}">
        <p14:creationId xmlns:p14="http://schemas.microsoft.com/office/powerpoint/2010/main" val="6486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Satira e parodia</a:t>
            </a:r>
            <a:endParaRPr lang="en-US" dirty="0">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it-IT" dirty="0"/>
              <a:t>Font</a:t>
            </a:r>
            <a:r>
              <a:rPr lang="hr-HR" dirty="0"/>
              <a:t>e: https://www.theonion.com/dalai-lama-announces-next-life-to-be-his-last-before-re-1826007993</a:t>
            </a:r>
            <a:endParaRPr lang="en-US" dirty="0"/>
          </a:p>
        </p:txBody>
      </p:sp>
      <p:sp>
        <p:nvSpPr>
          <p:cNvPr id="3" name="Rectangle 2"/>
          <p:cNvSpPr/>
          <p:nvPr/>
        </p:nvSpPr>
        <p:spPr>
          <a:xfrm>
            <a:off x="1332000" y="4072713"/>
            <a:ext cx="5512937" cy="2308324"/>
          </a:xfrm>
          <a:prstGeom prst="rect">
            <a:avLst/>
          </a:prstGeom>
        </p:spPr>
        <p:txBody>
          <a:bodyPr wrap="square">
            <a:spAutoFit/>
          </a:bodyPr>
          <a:lstStyle/>
          <a:p>
            <a:pPr algn="just"/>
            <a:r>
              <a:rPr lang="it-IT" sz="2400" dirty="0"/>
              <a:t>La rivista satirica The Onion ha pubblicato una battuta secondo cui il Dalai Lama avrebbe intenzione di ritirarsi dopo un'altra vita. Molti lettori hanno ritenuto che questa fosse un'informazione corretta.</a:t>
            </a:r>
            <a:endParaRPr lang="en-US" sz="24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89246" y="3390900"/>
            <a:ext cx="6591132" cy="4728754"/>
          </a:xfrm>
          <a:prstGeom prst="rect">
            <a:avLst/>
          </a:prstGeom>
        </p:spPr>
      </p:pic>
    </p:spTree>
    <p:extLst>
      <p:ext uri="{BB962C8B-B14F-4D97-AF65-F5344CB8AC3E}">
        <p14:creationId xmlns:p14="http://schemas.microsoft.com/office/powerpoint/2010/main" val="37656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Falsi collegamenti</a:t>
            </a:r>
            <a:endParaRPr lang="en-US" dirty="0">
              <a:solidFill>
                <a:srgbClr val="00CCFF"/>
              </a:solidFill>
            </a:endParaRPr>
          </a:p>
        </p:txBody>
      </p:sp>
      <p:sp>
        <p:nvSpPr>
          <p:cNvPr id="4" name="TextBox 3"/>
          <p:cNvSpPr txBox="1"/>
          <p:nvPr/>
        </p:nvSpPr>
        <p:spPr>
          <a:xfrm>
            <a:off x="9287691" y="8451669"/>
            <a:ext cx="7807613" cy="307777"/>
          </a:xfrm>
          <a:prstGeom prst="rect">
            <a:avLst/>
          </a:prstGeom>
          <a:noFill/>
        </p:spPr>
        <p:txBody>
          <a:bodyPr wrap="square" rtlCol="0">
            <a:spAutoFit/>
          </a:bodyPr>
          <a:lstStyle/>
          <a:p>
            <a:r>
              <a:rPr lang="it-IT" dirty="0"/>
              <a:t>Font</a:t>
            </a:r>
            <a:r>
              <a:rPr lang="hr-HR" dirty="0"/>
              <a:t>e: https://ethicalmediatraining.eu/training/activities/media-disinformation/</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3074" name="Picture 2" descr="http://ethicalmediatraining.eu/wp-content/uploads/2019/07/clickbate-300x2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7404" y="3611190"/>
            <a:ext cx="5814150" cy="4205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072712"/>
            <a:ext cx="6137366" cy="2677656"/>
          </a:xfrm>
          <a:prstGeom prst="rect">
            <a:avLst/>
          </a:prstGeom>
        </p:spPr>
        <p:txBody>
          <a:bodyPr wrap="square">
            <a:spAutoFit/>
          </a:bodyPr>
          <a:lstStyle/>
          <a:p>
            <a:pPr algn="just"/>
            <a:r>
              <a:rPr lang="it-IT" sz="2400" dirty="0"/>
              <a:t>Il titolo è stato enfatizzato in modo eccessivo o fuorviante per invogliare una persona a cliccare su un link. Una volta cliccato il link, l'utente viene reindirizzato a un altro sito web che contiene numerosi annunci pubblicitari e talvolta contenuti dannosi.</a:t>
            </a:r>
            <a:endParaRPr lang="en-US" sz="2400" dirty="0"/>
          </a:p>
        </p:txBody>
      </p:sp>
    </p:spTree>
    <p:extLst>
      <p:ext uri="{BB962C8B-B14F-4D97-AF65-F5344CB8AC3E}">
        <p14:creationId xmlns:p14="http://schemas.microsoft.com/office/powerpoint/2010/main" val="242168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Cheapfakes</a:t>
            </a:r>
            <a:r>
              <a:rPr lang="hr-HR" sz="4800" b="1" dirty="0">
                <a:solidFill>
                  <a:schemeClr val="tx1"/>
                </a:solidFill>
                <a:ea typeface="Helvetica Neue"/>
                <a:cs typeface="Helvetica Neue"/>
                <a:sym typeface="Helvetica Neue"/>
              </a:rPr>
              <a:t> &amp; </a:t>
            </a:r>
            <a:r>
              <a:rPr lang="hr-HR" sz="4800" b="1" dirty="0" err="1">
                <a:solidFill>
                  <a:schemeClr val="tx1"/>
                </a:solidFill>
                <a:ea typeface="Helvetica Neue"/>
                <a:cs typeface="Helvetica Neue"/>
                <a:sym typeface="Helvetica Neue"/>
              </a:rPr>
              <a:t>deepfakes</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94683"/>
            <a:ext cx="6137366" cy="4524315"/>
          </a:xfrm>
          <a:prstGeom prst="rect">
            <a:avLst/>
          </a:prstGeom>
        </p:spPr>
        <p:txBody>
          <a:bodyPr wrap="square">
            <a:spAutoFit/>
          </a:bodyPr>
          <a:lstStyle/>
          <a:p>
            <a:pPr algn="just"/>
            <a:r>
              <a:rPr lang="it-IT" sz="2400" b="1" dirty="0"/>
              <a:t>I Cheapfakes </a:t>
            </a:r>
            <a:r>
              <a:rPr lang="it-IT" sz="2400" dirty="0"/>
              <a:t>si riferiscono a media manipolati o modificati che sono relativamente semplici e a basso costo da creare. In genere si tratta di modifiche di base a immagini o video, come l'aggiunta o la rimozione di elementi, l'alterazione del contesto o l'applicazione di filtri di base.</a:t>
            </a:r>
            <a:br>
              <a:rPr lang="hr-HR" sz="2400" dirty="0"/>
            </a:br>
            <a:endParaRPr lang="en-US" sz="2400" dirty="0"/>
          </a:p>
          <a:p>
            <a:pPr algn="just"/>
            <a:r>
              <a:rPr lang="it-IT" sz="2400" b="1" dirty="0"/>
              <a:t>I deepfake </a:t>
            </a:r>
            <a:r>
              <a:rPr lang="it-IT" sz="2400" dirty="0"/>
              <a:t>si riferiscono a media manipolati altamente realistici e sofisticati, creati utilizzando algoritmi di deep learning e tecniche di intelligenza artificiale (AI).</a:t>
            </a:r>
            <a:endParaRPr lang="en-US" sz="2400" dirty="0"/>
          </a:p>
        </p:txBody>
      </p:sp>
      <p:pic>
        <p:nvPicPr>
          <p:cNvPr id="5" name="Picture 4"/>
          <p:cNvPicPr>
            <a:picLocks noChangeAspect="1"/>
          </p:cNvPicPr>
          <p:nvPr/>
        </p:nvPicPr>
        <p:blipFill>
          <a:blip r:embed="rId3"/>
          <a:stretch>
            <a:fillRect/>
          </a:stretch>
        </p:blipFill>
        <p:spPr>
          <a:xfrm>
            <a:off x="10213164" y="3424119"/>
            <a:ext cx="4572000" cy="4495800"/>
          </a:xfrm>
          <a:prstGeom prst="rect">
            <a:avLst/>
          </a:prstGeom>
        </p:spPr>
      </p:pic>
      <p:sp>
        <p:nvSpPr>
          <p:cNvPr id="6" name="TextBox 5"/>
          <p:cNvSpPr txBox="1"/>
          <p:nvPr/>
        </p:nvSpPr>
        <p:spPr>
          <a:xfrm>
            <a:off x="11348047" y="7511221"/>
            <a:ext cx="2302233" cy="307777"/>
          </a:xfrm>
          <a:prstGeom prst="rect">
            <a:avLst/>
          </a:prstGeom>
          <a:noFill/>
        </p:spPr>
        <p:txBody>
          <a:bodyPr wrap="none" rtlCol="0">
            <a:spAutoFit/>
          </a:bodyPr>
          <a:lstStyle/>
          <a:p>
            <a:r>
              <a:rPr lang="hr-HR" b="1" dirty="0" err="1">
                <a:solidFill>
                  <a:schemeClr val="bg1"/>
                </a:solidFill>
              </a:rPr>
              <a:t>Deepfake</a:t>
            </a:r>
            <a:r>
              <a:rPr lang="hr-HR" b="1" dirty="0">
                <a:solidFill>
                  <a:schemeClr val="bg1"/>
                </a:solidFill>
              </a:rPr>
              <a:t> </a:t>
            </a:r>
            <a:r>
              <a:rPr lang="hr-HR" b="1" dirty="0" err="1">
                <a:solidFill>
                  <a:schemeClr val="bg1"/>
                </a:solidFill>
              </a:rPr>
              <a:t>created</a:t>
            </a:r>
            <a:r>
              <a:rPr lang="hr-HR" b="1" dirty="0">
                <a:solidFill>
                  <a:schemeClr val="bg1"/>
                </a:solidFill>
              </a:rPr>
              <a:t> </a:t>
            </a:r>
            <a:r>
              <a:rPr lang="hr-HR" b="1" dirty="0" err="1">
                <a:solidFill>
                  <a:schemeClr val="bg1"/>
                </a:solidFill>
              </a:rPr>
              <a:t>with</a:t>
            </a:r>
            <a:r>
              <a:rPr lang="hr-HR" b="1" dirty="0">
                <a:solidFill>
                  <a:schemeClr val="bg1"/>
                </a:solidFill>
              </a:rPr>
              <a:t> </a:t>
            </a:r>
            <a:r>
              <a:rPr lang="hr-HR" b="1" dirty="0" err="1">
                <a:solidFill>
                  <a:schemeClr val="bg1"/>
                </a:solidFill>
              </a:rPr>
              <a:t>Ai</a:t>
            </a:r>
            <a:endParaRPr lang="en-US" b="1" dirty="0">
              <a:solidFill>
                <a:schemeClr val="bg1"/>
              </a:solidFill>
            </a:endParaRPr>
          </a:p>
        </p:txBody>
      </p:sp>
    </p:spTree>
    <p:extLst>
      <p:ext uri="{BB962C8B-B14F-4D97-AF65-F5344CB8AC3E}">
        <p14:creationId xmlns:p14="http://schemas.microsoft.com/office/powerpoint/2010/main" val="234943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1.3.1.  Esempio di cheapfakes</a:t>
            </a:r>
            <a:endParaRPr lang="hr-HR" sz="4800" b="1" dirty="0">
              <a:solidFill>
                <a:schemeClr val="tx1"/>
              </a:solidFill>
              <a:ea typeface="Helvetica Neue"/>
              <a:cs typeface="Helvetica Neue"/>
              <a:sym typeface="Helvetica Neue"/>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4" name="Picture 1">
            <a:extLst>
              <a:ext uri="{FF2B5EF4-FFF2-40B4-BE49-F238E27FC236}">
                <a16:creationId xmlns:a16="http://schemas.microsoft.com/office/drawing/2014/main" id="{AD784B21-589B-BCEC-C4DA-69713036830D}"/>
              </a:ext>
            </a:extLst>
          </p:cNvPr>
          <p:cNvPicPr>
            <a:picLocks noChangeAspect="1"/>
          </p:cNvPicPr>
          <p:nvPr/>
        </p:nvPicPr>
        <p:blipFill>
          <a:blip r:embed="rId3"/>
          <a:stretch>
            <a:fillRect/>
          </a:stretch>
        </p:blipFill>
        <p:spPr>
          <a:xfrm>
            <a:off x="1982749" y="3440460"/>
            <a:ext cx="9724375" cy="2847297"/>
          </a:xfrm>
          <a:prstGeom prst="rect">
            <a:avLst/>
          </a:prstGeom>
        </p:spPr>
      </p:pic>
      <p:sp>
        <p:nvSpPr>
          <p:cNvPr id="7" name="Rectangle 2">
            <a:extLst>
              <a:ext uri="{FF2B5EF4-FFF2-40B4-BE49-F238E27FC236}">
                <a16:creationId xmlns:a16="http://schemas.microsoft.com/office/drawing/2014/main" id="{1F2AA156-AD0E-AA64-A1B5-9C9B1A563086}"/>
              </a:ext>
            </a:extLst>
          </p:cNvPr>
          <p:cNvSpPr/>
          <p:nvPr/>
        </p:nvSpPr>
        <p:spPr>
          <a:xfrm>
            <a:off x="1878246" y="6418391"/>
            <a:ext cx="7909538" cy="307777"/>
          </a:xfrm>
          <a:prstGeom prst="rect">
            <a:avLst/>
          </a:prstGeom>
        </p:spPr>
        <p:txBody>
          <a:bodyPr wrap="none">
            <a:spAutoFit/>
          </a:bodyPr>
          <a:lstStyle/>
          <a:p>
            <a:r>
              <a:rPr lang="hr-HR" dirty="0" err="1"/>
              <a:t>Source</a:t>
            </a:r>
            <a:r>
              <a:rPr lang="hr-HR" dirty="0"/>
              <a:t>: </a:t>
            </a:r>
            <a:r>
              <a:rPr lang="en-US" dirty="0"/>
              <a:t>https://en.ejo.ch/ethics-quality/the-cheapfake-photo-trend-fuelling-dangerous-propaganda</a:t>
            </a:r>
          </a:p>
        </p:txBody>
      </p:sp>
      <p:pic>
        <p:nvPicPr>
          <p:cNvPr id="8" name="Picture 3">
            <a:extLst>
              <a:ext uri="{FF2B5EF4-FFF2-40B4-BE49-F238E27FC236}">
                <a16:creationId xmlns:a16="http://schemas.microsoft.com/office/drawing/2014/main" id="{507263D9-1481-BBC7-C3EA-8BEA4E26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96920" y="3440460"/>
            <a:ext cx="4418520" cy="4728755"/>
          </a:xfrm>
          <a:prstGeom prst="rect">
            <a:avLst/>
          </a:prstGeom>
        </p:spPr>
      </p:pic>
      <p:sp>
        <p:nvSpPr>
          <p:cNvPr id="9" name="Rectangle 4">
            <a:extLst>
              <a:ext uri="{FF2B5EF4-FFF2-40B4-BE49-F238E27FC236}">
                <a16:creationId xmlns:a16="http://schemas.microsoft.com/office/drawing/2014/main" id="{195DBBDD-55A2-0030-F71C-EE71F3113226}"/>
              </a:ext>
            </a:extLst>
          </p:cNvPr>
          <p:cNvSpPr/>
          <p:nvPr/>
        </p:nvSpPr>
        <p:spPr>
          <a:xfrm>
            <a:off x="1982749" y="7156537"/>
            <a:ext cx="9144000" cy="2308324"/>
          </a:xfrm>
          <a:prstGeom prst="rect">
            <a:avLst/>
          </a:prstGeom>
        </p:spPr>
        <p:txBody>
          <a:bodyPr>
            <a:spAutoFit/>
          </a:bodyPr>
          <a:lstStyle/>
          <a:p>
            <a:pPr algn="just"/>
            <a:r>
              <a:rPr lang="it-IT" sz="2400" dirty="0"/>
              <a:t>Una foto della Reuters del 1999 che mostra una donna albanese che tenta di entrare nella Macedonia del Nord è stata successivamente alterata. L'immagine alterata, che è stata diffusa come propaganda, ritrae falsamente la donna come una serba vittima di un attacco dinamitardo ( NATO ), come pubblicato dall'Ambasciata russa su Twitter.</a:t>
            </a:r>
            <a:endParaRPr lang="en-US" sz="2400" dirty="0"/>
          </a:p>
        </p:txBody>
      </p:sp>
    </p:spTree>
    <p:extLst>
      <p:ext uri="{BB962C8B-B14F-4D97-AF65-F5344CB8AC3E}">
        <p14:creationId xmlns:p14="http://schemas.microsoft.com/office/powerpoint/2010/main" val="11771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1.4. Teorie del complotto</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55494"/>
            <a:ext cx="8462554" cy="5262979"/>
          </a:xfrm>
          <a:prstGeom prst="rect">
            <a:avLst/>
          </a:prstGeom>
        </p:spPr>
        <p:txBody>
          <a:bodyPr wrap="square">
            <a:spAutoFit/>
          </a:bodyPr>
          <a:lstStyle/>
          <a:p>
            <a:pPr algn="just"/>
            <a:r>
              <a:rPr lang="it-IT" sz="2400" b="1" dirty="0"/>
              <a:t>Le teorie del complotto </a:t>
            </a:r>
            <a:r>
              <a:rPr lang="it-IT" sz="2400" dirty="0"/>
              <a:t>sono spiegazioni o convinzioni che propongono un complotto segreto, spesso nefasto, da parte di un gruppo di individui o organizzazioni per manipolare gli eventi o controllare determinati risultati. Queste teorie implicano tipicamente accuse di agende nascoste, insabbiamenti e collusioni tra entità potenti. Le teorie del complotto spesso non hanno prove credibili e si basano su speculazioni, interpretazioni errate o falsificazioni dei fatti. Possono riguardare una vasta gamma di argomenti, dalla politica e dal governo alla salute, alla scienza e alla cultura popolare. Le teorie del complotto possono avere un impatto sociale e psicologico significativo, influenzando l'opinione pubblica, promuovendo la sfiducia e talvolta portando ad azioni dannose</a:t>
            </a:r>
            <a:r>
              <a:rPr lang="it-IT" sz="2400" b="1" dirty="0"/>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659538802"/>
              </p:ext>
            </p:extLst>
          </p:nvPr>
        </p:nvGraphicFramePr>
        <p:xfrm>
          <a:off x="10598703" y="2595143"/>
          <a:ext cx="6885079" cy="6583680"/>
        </p:xfrm>
        <a:graphic>
          <a:graphicData uri="http://schemas.openxmlformats.org/drawingml/2006/table">
            <a:tbl>
              <a:tblPr/>
              <a:tblGrid>
                <a:gridCol w="2256818">
                  <a:extLst>
                    <a:ext uri="{9D8B030D-6E8A-4147-A177-3AD203B41FA5}">
                      <a16:colId xmlns:a16="http://schemas.microsoft.com/office/drawing/2014/main" val="903899393"/>
                    </a:ext>
                  </a:extLst>
                </a:gridCol>
                <a:gridCol w="4628261">
                  <a:extLst>
                    <a:ext uri="{9D8B030D-6E8A-4147-A177-3AD203B41FA5}">
                      <a16:colId xmlns:a16="http://schemas.microsoft.com/office/drawing/2014/main" val="62657877"/>
                    </a:ext>
                  </a:extLst>
                </a:gridCol>
              </a:tblGrid>
              <a:tr h="0">
                <a:tc>
                  <a:txBody>
                    <a:bodyPr/>
                    <a:lstStyle/>
                    <a:p>
                      <a:pPr fontAlgn="b"/>
                      <a:r>
                        <a:rPr lang="en-US" sz="1800" b="1" dirty="0">
                          <a:effectLst/>
                        </a:rPr>
                        <a:t>Teoria del complotto</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1800" b="1" dirty="0">
                          <a:effectLst/>
                        </a:rPr>
                        <a:t>Descrizione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53190500"/>
                  </a:ext>
                </a:extLst>
              </a:tr>
              <a:tr h="0">
                <a:tc>
                  <a:txBody>
                    <a:bodyPr/>
                    <a:lstStyle/>
                    <a:p>
                      <a:pPr fontAlgn="base"/>
                      <a:r>
                        <a:rPr lang="en-US" sz="1800" b="1" dirty="0">
                          <a:solidFill>
                            <a:schemeClr val="bg2"/>
                          </a:solidFill>
                          <a:effectLst/>
                        </a:rPr>
                        <a:t>9/11 Inside Job</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1800" dirty="0">
                          <a:effectLst/>
                        </a:rPr>
                        <a:t>Affermazioni secondo cui gli attentati dell'11 settembre negli Stati Uniti sono stati orchestrati dal governo per promuovere programmi politici o giustificare azioni militari.</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10958217"/>
                  </a:ext>
                </a:extLst>
              </a:tr>
              <a:tr h="0">
                <a:tc>
                  <a:txBody>
                    <a:bodyPr/>
                    <a:lstStyle/>
                    <a:p>
                      <a:pPr fontAlgn="base"/>
                      <a:r>
                        <a:rPr lang="it-IT" sz="1800" b="1" dirty="0">
                          <a:solidFill>
                            <a:schemeClr val="bg2"/>
                          </a:solidFill>
                          <a:effectLst/>
                        </a:rPr>
                        <a:t>La bufala dello sbarco sulla Luna</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1800" dirty="0">
                          <a:effectLst/>
                        </a:rPr>
                        <a:t>Suggerisce che gli sbarchi sulla Luna dell'Apollo sono stati falsificati dalla NASA come parte di una più ampia cospirazione per ingannare il pubblico.</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095860899"/>
                  </a:ext>
                </a:extLst>
              </a:tr>
              <a:tr h="0">
                <a:tc>
                  <a:txBody>
                    <a:bodyPr/>
                    <a:lstStyle/>
                    <a:p>
                      <a:pPr fontAlgn="base"/>
                      <a:r>
                        <a:rPr lang="en-US" sz="1800" b="1" dirty="0">
                          <a:solidFill>
                            <a:schemeClr val="bg2"/>
                          </a:solidFill>
                          <a:effectLst/>
                        </a:rPr>
                        <a:t>Controllo degli Illuminati</a:t>
                      </a:r>
                    </a:p>
                    <a:p>
                      <a:pPr fontAlgn="base"/>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1800" dirty="0">
                          <a:effectLst/>
                        </a:rPr>
                        <a:t>Sostiene che una società segreta chiamata Illuminati controlla gli eventi mondiali, i governi e le principali istituzioni per manipolare gli affari globali.</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28206897"/>
                  </a:ext>
                </a:extLst>
              </a:tr>
              <a:tr h="293606">
                <a:tc>
                  <a:txBody>
                    <a:bodyPr/>
                    <a:lstStyle/>
                    <a:p>
                      <a:pPr fontAlgn="base"/>
                      <a:r>
                        <a:rPr lang="en-US" sz="1800" b="1" dirty="0">
                          <a:solidFill>
                            <a:schemeClr val="bg2"/>
                          </a:solidFill>
                          <a:effectLst/>
                        </a:rPr>
                        <a:t>Scie chimiche</a:t>
                      </a:r>
                    </a:p>
                    <a:p>
                      <a:pPr fontAlgn="base"/>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1800" dirty="0">
                          <a:effectLst/>
                        </a:rPr>
                        <a:t>Crede che le scie degli aerei siano in realtà agenti chimici o biologici spruzzati dal governo per scopi non rivelati.</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39104662"/>
                  </a:ext>
                </a:extLst>
              </a:tr>
              <a:tr h="0">
                <a:tc>
                  <a:txBody>
                    <a:bodyPr/>
                    <a:lstStyle/>
                    <a:p>
                      <a:pPr fontAlgn="base"/>
                      <a:r>
                        <a:rPr lang="en-US" sz="1800" b="1" dirty="0">
                          <a:solidFill>
                            <a:schemeClr val="bg2"/>
                          </a:solidFill>
                          <a:effectLst/>
                        </a:rPr>
                        <a:t>Arma biologica COVID-19</a:t>
                      </a:r>
                    </a:p>
                    <a:p>
                      <a:pPr fontAlgn="base"/>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1800" dirty="0">
                          <a:effectLst/>
                        </a:rPr>
                        <a:t>Propone che la pandemia COVID-19 sia stata deliberatamente ingegnerizzata o rilasciata come arma biologica, piuttosto che avere origine naturale.</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16561158"/>
                  </a:ext>
                </a:extLst>
              </a:tr>
            </a:tbl>
          </a:graphicData>
        </a:graphic>
      </p:graphicFrame>
    </p:spTree>
    <p:extLst>
      <p:ext uri="{BB962C8B-B14F-4D97-AF65-F5344CB8AC3E}">
        <p14:creationId xmlns:p14="http://schemas.microsoft.com/office/powerpoint/2010/main" val="1533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Fake</a:t>
            </a:r>
            <a:r>
              <a:rPr lang="hr-HR" sz="4800" b="1" dirty="0">
                <a:solidFill>
                  <a:schemeClr val="tx1"/>
                </a:solidFill>
                <a:ea typeface="Helvetica Neue"/>
                <a:cs typeface="Helvetica Neue"/>
                <a:sym typeface="Helvetica Neue"/>
              </a:rPr>
              <a:t> </a:t>
            </a:r>
            <a:r>
              <a:rPr lang="hr-HR" sz="4800" b="1" dirty="0" err="1">
                <a:solidFill>
                  <a:schemeClr val="tx1"/>
                </a:solidFill>
                <a:ea typeface="Helvetica Neue"/>
                <a:cs typeface="Helvetica Neue"/>
                <a:sym typeface="Helvetica Neue"/>
              </a:rPr>
              <a:t>news</a:t>
            </a:r>
            <a:r>
              <a:rPr lang="hr-HR" sz="4800" b="1" dirty="0">
                <a:solidFill>
                  <a:schemeClr val="tx1"/>
                </a:solidFill>
                <a:ea typeface="Helvetica Neue"/>
                <a:cs typeface="Helvetica Neue"/>
                <a:sym typeface="Helvetica Neue"/>
              </a:rPr>
              <a:t> &amp; pseudo </a:t>
            </a:r>
            <a:r>
              <a:rPr lang="hr-HR" sz="4800" b="1" dirty="0" err="1">
                <a:solidFill>
                  <a:schemeClr val="tx1"/>
                </a:solidFill>
                <a:ea typeface="Helvetica Neue"/>
                <a:cs typeface="Helvetica Neue"/>
                <a:sym typeface="Helvetica Neue"/>
              </a:rPr>
              <a:t>media</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516751"/>
            <a:ext cx="14147486" cy="4524315"/>
          </a:xfrm>
          <a:prstGeom prst="rect">
            <a:avLst/>
          </a:prstGeom>
        </p:spPr>
        <p:txBody>
          <a:bodyPr wrap="square">
            <a:spAutoFit/>
          </a:bodyPr>
          <a:lstStyle/>
          <a:p>
            <a:pPr algn="just"/>
            <a:r>
              <a:rPr lang="it-IT" sz="2400" b="1" dirty="0"/>
              <a:t>Per fake news </a:t>
            </a:r>
            <a:r>
              <a:rPr lang="it-IT" sz="2400" dirty="0"/>
              <a:t>si intendono informazioni deliberatamente inventate o fuorvianti presentate come notizie legittime. Possono includere storie false, immagini o video manipolati e titoli fuorvianti diffusi attraverso vari canali, tra cui social media, siti web e media tradizionali. Le fake news spesso mirano a ingannare o manipolare i lettori, a provocare reazioni emotive o a promuovere programmi specifici. È importante valutare criticamente le fonti e verificare le informazioni per evitare di cadere nelle fake news e promuovere la diffusione di informazioni accurate e affidabili.</a:t>
            </a:r>
            <a:br>
              <a:rPr lang="hr-HR" sz="2400" dirty="0"/>
            </a:br>
            <a:endParaRPr lang="hr-HR" sz="2400" dirty="0"/>
          </a:p>
          <a:p>
            <a:pPr algn="just"/>
            <a:r>
              <a:rPr lang="it-IT" sz="2400" b="1" dirty="0"/>
              <a:t>Gli pseudomedia </a:t>
            </a:r>
            <a:r>
              <a:rPr lang="it-IT" sz="2400" dirty="0"/>
              <a:t>sono punti vendita o piattaforme mediatiche che si impegnano in pratiche ingannevoli o fuorvianti, presentandosi come fonti legittime di notizie o informazioni pur non avendo integrità giornalistica o non rispettando gli standard etici. Gli pseudo media possono diffondere intenzionalmente informazioni false o tendenziose, manipolare i fatti o fare del sensazionalismo per attirare l'attenzione o promuovere determinate narrazioni.</a:t>
            </a:r>
            <a:endParaRPr lang="en-US" sz="2400" dirty="0"/>
          </a:p>
        </p:txBody>
      </p:sp>
    </p:spTree>
    <p:extLst>
      <p:ext uri="{BB962C8B-B14F-4D97-AF65-F5344CB8AC3E}">
        <p14:creationId xmlns:p14="http://schemas.microsoft.com/office/powerpoint/2010/main" val="228613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566424"/>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1.6</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a:solidFill>
                  <a:schemeClr val="tx1"/>
                </a:solidFill>
                <a:latin typeface="+mn-lt"/>
                <a:ea typeface="Helvetica Neue"/>
                <a:cs typeface="Helvetica Neue"/>
                <a:sym typeface="Helvetica Neue"/>
              </a:rPr>
              <a:t>I motivi della disinformazione</a:t>
            </a:r>
            <a:endParaRPr dirty="0">
              <a:solidFill>
                <a:schemeClr val="tx1"/>
              </a:solidFill>
              <a:latin typeface="+mn-lt"/>
            </a:endParaRPr>
          </a:p>
        </p:txBody>
      </p:sp>
      <p:sp>
        <p:nvSpPr>
          <p:cNvPr id="120" name="Google Shape;120;p6"/>
          <p:cNvSpPr txBox="1"/>
          <p:nvPr/>
        </p:nvSpPr>
        <p:spPr>
          <a:xfrm>
            <a:off x="1332000" y="2397380"/>
            <a:ext cx="15153326" cy="6863377"/>
          </a:xfrm>
          <a:prstGeom prst="rect">
            <a:avLst/>
          </a:prstGeom>
          <a:noFill/>
          <a:ln>
            <a:noFill/>
          </a:ln>
        </p:spPr>
        <p:txBody>
          <a:bodyPr spcFirstLastPara="1" wrap="square" lIns="91425" tIns="45700" rIns="91425" bIns="45700" anchor="t" anchorCtr="0">
            <a:spAutoFit/>
          </a:bodyPr>
          <a:lstStyle/>
          <a:p>
            <a:pPr algn="just"/>
            <a:r>
              <a:rPr lang="it-IT" sz="2000" b="1" dirty="0"/>
              <a:t>Manipolazione politica: </a:t>
            </a:r>
            <a:r>
              <a:rPr lang="it-IT" sz="2000" dirty="0"/>
              <a:t>La disinformazione può essere utilizzata per manipolare l'opinione pubblica, influenzare le elezioni o plasmare la narrativa politica a favore di un particolare candidato, partito o ideologia. Il suo scopo è seminare discordia, minare la fiducia nei processi democratici o promuovere interessi geopolitici.</a:t>
            </a:r>
            <a:br>
              <a:rPr lang="hr-HR" sz="2000" dirty="0"/>
            </a:br>
            <a:endParaRPr lang="en-US" sz="2000" dirty="0"/>
          </a:p>
          <a:p>
            <a:pPr algn="just"/>
            <a:r>
              <a:rPr lang="it-IT" sz="2000" b="1" dirty="0"/>
              <a:t>Propaganda e ideologia: </a:t>
            </a:r>
            <a:r>
              <a:rPr lang="it-IT" sz="2000" dirty="0"/>
              <a:t>La disinformazione può essere impiegata per promuovere una specifica ideologia, portare avanti programmi di propaganda o sostenere movimenti estremisti o separatisti. Il suo scopo è plasmare le percezioni, reclutare sostenitori o demonizzare i gruppi avversari.</a:t>
            </a:r>
          </a:p>
          <a:p>
            <a:pPr algn="just"/>
            <a:endParaRPr lang="it-IT" sz="2000" dirty="0"/>
          </a:p>
          <a:p>
            <a:pPr algn="just"/>
            <a:r>
              <a:rPr lang="it-IT" sz="2000" b="1" dirty="0"/>
              <a:t>Guadagno economico: </a:t>
            </a:r>
            <a:r>
              <a:rPr lang="it-IT" sz="2000" dirty="0"/>
              <a:t>La disinformazione può essere motivata da incentivi finanziari. Individui o gruppi possono diffondere informazioni false per indirizzare il traffico verso i loro siti web, aumentare gli introiti pubblicitari o promuovere prodotti o servizi basati su affermazioni ingannevoli.</a:t>
            </a:r>
          </a:p>
          <a:p>
            <a:pPr algn="just"/>
            <a:endParaRPr lang="en-US" sz="2000" dirty="0"/>
          </a:p>
          <a:p>
            <a:pPr algn="just"/>
            <a:r>
              <a:rPr lang="it-IT" sz="2000" b="1" dirty="0"/>
              <a:t>Divisione sociale e polarizzazione: </a:t>
            </a:r>
            <a:r>
              <a:rPr lang="it-IT" sz="2000" dirty="0"/>
              <a:t>La disinformazione può sfruttare le linee di frattura della società, esacerbare le tensioni esistenti e approfondire le divisioni sociali. Amplificando questioni controverse o divisive, mira a promuovere la sfiducia, creare animosità e minare la coesione sociale.</a:t>
            </a:r>
          </a:p>
          <a:p>
            <a:pPr algn="just"/>
            <a:endParaRPr lang="hr-HR" sz="2000" b="1" dirty="0"/>
          </a:p>
          <a:p>
            <a:pPr algn="just"/>
            <a:r>
              <a:rPr lang="it-IT" sz="2000" b="1" dirty="0"/>
              <a:t>Reputazione personale o organizzativa</a:t>
            </a:r>
            <a:r>
              <a:rPr lang="it-IT" sz="2000" dirty="0"/>
              <a:t>: La disinformazione può essere usata per infangare la reputazione di individui, organizzazioni o istituzioni. L'obiettivo è danneggiare la credibilità, minare la fiducia o risolvere rivalità personali o professionali.</a:t>
            </a:r>
          </a:p>
          <a:p>
            <a:pPr algn="just"/>
            <a:endParaRPr lang="en-US" sz="2000" dirty="0"/>
          </a:p>
          <a:p>
            <a:pPr algn="just"/>
            <a:r>
              <a:rPr lang="it-IT" sz="2000" b="1" dirty="0"/>
              <a:t>Influenza sponsorizzata dallo Stato: </a:t>
            </a:r>
            <a:r>
              <a:rPr lang="it-IT" sz="2000" dirty="0"/>
              <a:t>Le campagne di disinformazione possono essere orchestrate da Stati nazionali per raggiungere obiettivi strategici. Possono includere la diffusione di false narrazioni per destabilizzare le nazioni rivali, manipolare la percezione globale o promuovere obiettivi di politica estera.</a:t>
            </a:r>
            <a:endParaRPr lang="en-US" sz="2000" dirty="0"/>
          </a:p>
        </p:txBody>
      </p:sp>
    </p:spTree>
    <p:extLst>
      <p:ext uri="{BB962C8B-B14F-4D97-AF65-F5344CB8AC3E}">
        <p14:creationId xmlns:p14="http://schemas.microsoft.com/office/powerpoint/2010/main" val="21550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6.1.</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La storia di Veles</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Guadagno economico</a:t>
            </a:r>
            <a:endParaRPr lang="en-US" dirty="0">
              <a:solidFill>
                <a:srgbClr val="00CCFF"/>
              </a:solidFill>
            </a:endParaRPr>
          </a:p>
        </p:txBody>
      </p:sp>
      <p:sp>
        <p:nvSpPr>
          <p:cNvPr id="4" name="TextBox 3"/>
          <p:cNvSpPr txBox="1"/>
          <p:nvPr/>
        </p:nvSpPr>
        <p:spPr>
          <a:xfrm>
            <a:off x="7832241" y="8227696"/>
            <a:ext cx="7807613" cy="307777"/>
          </a:xfrm>
          <a:prstGeom prst="rect">
            <a:avLst/>
          </a:prstGeom>
          <a:noFill/>
        </p:spPr>
        <p:txBody>
          <a:bodyPr wrap="square" rtlCol="0">
            <a:spAutoFit/>
          </a:bodyPr>
          <a:lstStyle/>
          <a:p>
            <a:r>
              <a:rPr lang="it-IT" dirty="0"/>
              <a:t>Font</a:t>
            </a:r>
            <a:r>
              <a:rPr lang="hr-HR" dirty="0"/>
              <a:t>e: https://money.cnn.com/interactive/media/the-macedonia-story/</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400" y="4072712"/>
            <a:ext cx="6137366" cy="4154984"/>
          </a:xfrm>
          <a:prstGeom prst="rect">
            <a:avLst/>
          </a:prstGeom>
        </p:spPr>
        <p:txBody>
          <a:bodyPr wrap="square">
            <a:spAutoFit/>
          </a:bodyPr>
          <a:lstStyle/>
          <a:p>
            <a:pPr algn="just"/>
            <a:r>
              <a:rPr lang="it-IT" sz="2400" dirty="0"/>
              <a:t>Alcuni adolescenti di Veles, in Macedonia, hanno usato la disinformazione per creare siti web di notizie false, con l'obiettivo di generare entrate pubblicitarie. Hanno prodotto storie sensazionalistiche a favore di Donald Trump, che hanno ottenuto una notevole diffusione sui social media. Sebbene l'impatto sulle elezioni statunitensi del 2016 sia discusso, ha evidenziato la vulnerabilità degli ecosistemi di informazione online alla manipolazione.</a:t>
            </a:r>
            <a:endParaRPr lang="en-US" sz="40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2241" y="3442371"/>
            <a:ext cx="9263063" cy="4575221"/>
          </a:xfrm>
          <a:prstGeom prst="rect">
            <a:avLst/>
          </a:prstGeom>
        </p:spPr>
      </p:pic>
    </p:spTree>
    <p:extLst>
      <p:ext uri="{BB962C8B-B14F-4D97-AF65-F5344CB8AC3E}">
        <p14:creationId xmlns:p14="http://schemas.microsoft.com/office/powerpoint/2010/main" val="13034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00CCFF"/>
                </a:solidFill>
                <a:latin typeface="+mn-lt"/>
                <a:ea typeface="Helvetica Neue"/>
                <a:cs typeface="Helvetica Neue"/>
                <a:sym typeface="Helvetica Neue"/>
              </a:rPr>
              <a:t>Indice</a:t>
            </a:r>
            <a:endParaRPr dirty="0">
              <a:solidFill>
                <a:srgbClr val="00CCFF"/>
              </a:solidFill>
              <a:latin typeface="+mn-lt"/>
            </a:endParaRPr>
          </a:p>
        </p:txBody>
      </p:sp>
      <p:sp>
        <p:nvSpPr>
          <p:cNvPr id="58" name="Google Shape;58;p2"/>
          <p:cNvSpPr txBox="1"/>
          <p:nvPr/>
        </p:nvSpPr>
        <p:spPr>
          <a:xfrm>
            <a:off x="1953510" y="3596588"/>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5698" y="5659769"/>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53510" y="755946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50217" y="3788391"/>
            <a:ext cx="2935381" cy="830956"/>
          </a:xfrm>
          <a:prstGeom prst="rect">
            <a:avLst/>
          </a:prstGeom>
          <a:noFill/>
          <a:ln>
            <a:noFill/>
          </a:ln>
        </p:spPr>
        <p:txBody>
          <a:bodyPr spcFirstLastPara="1" wrap="square" lIns="91425" tIns="45700" rIns="91425" bIns="45700" anchor="t" anchorCtr="0">
            <a:spAutoFit/>
          </a:bodyPr>
          <a:lstStyle/>
          <a:p>
            <a:pPr lvl="0"/>
            <a:r>
              <a:rPr lang="es-ES" sz="2400" dirty="0">
                <a:solidFill>
                  <a:schemeClr val="dk1"/>
                </a:solidFill>
                <a:latin typeface="+mn-lt"/>
                <a:ea typeface="Helvetica Neue"/>
                <a:cs typeface="Helvetica Neue"/>
                <a:sym typeface="Helvetica Neue"/>
              </a:rPr>
              <a:t>Capire la disinformazione</a:t>
            </a:r>
            <a:endParaRPr dirty="0">
              <a:latin typeface="+mn-lt"/>
            </a:endParaRPr>
          </a:p>
        </p:txBody>
      </p:sp>
      <p:sp>
        <p:nvSpPr>
          <p:cNvPr id="62" name="Google Shape;62;p2"/>
          <p:cNvSpPr txBox="1"/>
          <p:nvPr/>
        </p:nvSpPr>
        <p:spPr>
          <a:xfrm>
            <a:off x="2613798" y="5875229"/>
            <a:ext cx="2935381" cy="830956"/>
          </a:xfrm>
          <a:prstGeom prst="rect">
            <a:avLst/>
          </a:prstGeom>
          <a:noFill/>
          <a:ln>
            <a:noFill/>
          </a:ln>
        </p:spPr>
        <p:txBody>
          <a:bodyPr spcFirstLastPara="1" wrap="square" lIns="91425" tIns="45700" rIns="91425" bIns="45700" anchor="t" anchorCtr="0">
            <a:spAutoFit/>
          </a:bodyPr>
          <a:lstStyle/>
          <a:p>
            <a:pPr lvl="0"/>
            <a:r>
              <a:rPr lang="en-US" sz="2400" dirty="0">
                <a:latin typeface="+mn-lt"/>
              </a:rPr>
              <a:t>Identificare la disinformazione</a:t>
            </a:r>
            <a:endParaRPr sz="2400" dirty="0">
              <a:latin typeface="+mn-lt"/>
            </a:endParaRPr>
          </a:p>
        </p:txBody>
      </p:sp>
      <p:sp>
        <p:nvSpPr>
          <p:cNvPr id="63" name="Google Shape;63;p2"/>
          <p:cNvSpPr txBox="1"/>
          <p:nvPr/>
        </p:nvSpPr>
        <p:spPr>
          <a:xfrm>
            <a:off x="2599943" y="7795628"/>
            <a:ext cx="2935381" cy="830956"/>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mn-lt"/>
                <a:ea typeface="Helvetica Neue"/>
                <a:cs typeface="Helvetica Neue"/>
                <a:sym typeface="Helvetica Neue"/>
              </a:rPr>
              <a:t>Comportamento online responsabile</a:t>
            </a:r>
            <a:endParaRPr dirty="0">
              <a:latin typeface="+mn-lt"/>
            </a:endParaRPr>
          </a:p>
        </p:txBody>
      </p:sp>
      <p:sp>
        <p:nvSpPr>
          <p:cNvPr id="70" name="Google Shape;70;p2"/>
          <p:cNvSpPr/>
          <p:nvPr/>
        </p:nvSpPr>
        <p:spPr>
          <a:xfrm>
            <a:off x="5852685" y="3207558"/>
            <a:ext cx="267087" cy="1938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71" name="Google Shape;71;p2"/>
          <p:cNvSpPr/>
          <p:nvPr/>
        </p:nvSpPr>
        <p:spPr>
          <a:xfrm>
            <a:off x="5852685" y="7440629"/>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76" name="Google Shape;76;p2"/>
          <p:cNvSpPr txBox="1"/>
          <p:nvPr/>
        </p:nvSpPr>
        <p:spPr>
          <a:xfrm>
            <a:off x="6096452" y="7610962"/>
            <a:ext cx="6378576" cy="120028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dirty="0">
                <a:latin typeface="+mn-lt"/>
              </a:rPr>
              <a:t>Comportamento online responsabile</a:t>
            </a:r>
          </a:p>
          <a:p>
            <a:pPr marL="342900" indent="-342900">
              <a:buFont typeface="Arial" panose="020B0604020202020204" pitchFamily="34" charset="0"/>
              <a:buChar char="•"/>
            </a:pPr>
            <a:r>
              <a:rPr lang="it-IT" sz="2400" dirty="0">
                <a:latin typeface="+mn-lt"/>
              </a:rPr>
              <a:t>Riconoscere i bias cognitivi</a:t>
            </a:r>
          </a:p>
          <a:p>
            <a:pPr marL="342900" indent="-342900">
              <a:buFont typeface="Arial" panose="020B0604020202020204" pitchFamily="34" charset="0"/>
              <a:buChar char="•"/>
            </a:pPr>
            <a:r>
              <a:rPr lang="it-IT" sz="2400" dirty="0">
                <a:latin typeface="+mn-lt"/>
              </a:rPr>
              <a:t>Costruire la resilienza alla disinformazione</a:t>
            </a:r>
            <a:endParaRPr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40799" y="4573071"/>
            <a:ext cx="3894515" cy="4498477"/>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2"/>
          <p:cNvSpPr txBox="1"/>
          <p:nvPr/>
        </p:nvSpPr>
        <p:spPr>
          <a:xfrm>
            <a:off x="6096452" y="3234393"/>
            <a:ext cx="9665893" cy="1938952"/>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it-IT" sz="2400" dirty="0">
                <a:solidFill>
                  <a:schemeClr val="dk1"/>
                </a:solidFill>
                <a:latin typeface="+mn-lt"/>
                <a:ea typeface="Helvetica Neue"/>
                <a:cs typeface="Helvetica Neue"/>
                <a:sym typeface="Helvetica Neue"/>
              </a:rPr>
              <a:t>Definizione di disinformazione e del suo impatto sulla società</a:t>
            </a:r>
          </a:p>
          <a:p>
            <a:pPr marL="342900" lvl="0" indent="-342900">
              <a:buFont typeface="Arial" panose="020B0604020202020204" pitchFamily="34" charset="0"/>
              <a:buChar char="•"/>
            </a:pPr>
            <a:r>
              <a:rPr lang="it-IT" sz="2400" dirty="0">
                <a:solidFill>
                  <a:schemeClr val="dk1"/>
                </a:solidFill>
                <a:latin typeface="+mn-lt"/>
                <a:ea typeface="Helvetica Neue"/>
                <a:cs typeface="Helvetica Neue"/>
                <a:sym typeface="Helvetica Neue"/>
              </a:rPr>
              <a:t>Forme comuni di disinformazione</a:t>
            </a:r>
          </a:p>
          <a:p>
            <a:pPr marL="342900" lvl="0" indent="-342900">
              <a:buFont typeface="Arial" panose="020B0604020202020204" pitchFamily="34" charset="0"/>
              <a:buChar char="•"/>
            </a:pPr>
            <a:r>
              <a:rPr lang="it-IT" sz="2400" dirty="0">
                <a:solidFill>
                  <a:schemeClr val="dk1"/>
                </a:solidFill>
                <a:latin typeface="+mn-lt"/>
                <a:ea typeface="Helvetica Neue"/>
                <a:cs typeface="Helvetica Neue"/>
                <a:sym typeface="Helvetica Neue"/>
              </a:rPr>
              <a:t>Comprendere le motivazioni alla base della disinformazione </a:t>
            </a:r>
          </a:p>
          <a:p>
            <a:pPr marL="342900" lvl="0" indent="-342900">
              <a:buFont typeface="Arial" panose="020B0604020202020204" pitchFamily="34" charset="0"/>
              <a:buChar char="•"/>
            </a:pPr>
            <a:r>
              <a:rPr lang="it-IT" sz="2400" dirty="0">
                <a:solidFill>
                  <a:schemeClr val="dk1"/>
                </a:solidFill>
                <a:latin typeface="+mn-lt"/>
                <a:ea typeface="Helvetica Neue"/>
                <a:cs typeface="Helvetica Neue"/>
                <a:sym typeface="Helvetica Neue"/>
              </a:rPr>
              <a:t>Il ruolo dei social media nella diffusione della disinformazione</a:t>
            </a:r>
          </a:p>
          <a:p>
            <a:pPr marL="342900" lvl="0" indent="-342900">
              <a:buFont typeface="Arial" panose="020B0604020202020204" pitchFamily="34" charset="0"/>
              <a:buChar char="•"/>
            </a:pPr>
            <a:r>
              <a:rPr lang="it-IT" sz="2400" dirty="0">
                <a:solidFill>
                  <a:schemeClr val="dk1"/>
                </a:solidFill>
                <a:latin typeface="+mn-lt"/>
                <a:ea typeface="Helvetica Neue"/>
                <a:cs typeface="Helvetica Neue"/>
                <a:sym typeface="Helvetica Neue"/>
              </a:rPr>
              <a:t>Il ruolo delle organizzazioni di fact-checking</a:t>
            </a:r>
            <a:endParaRPr lang="en-US" sz="2400" dirty="0">
              <a:solidFill>
                <a:schemeClr val="dk1"/>
              </a:solidFill>
              <a:latin typeface="+mn-lt"/>
              <a:ea typeface="Helvetica Neue"/>
              <a:cs typeface="Helvetica Neue"/>
              <a:sym typeface="Helvetica Neue"/>
            </a:endParaRPr>
          </a:p>
        </p:txBody>
      </p:sp>
      <p:sp>
        <p:nvSpPr>
          <p:cNvPr id="73" name="Google Shape;73;p2"/>
          <p:cNvSpPr txBox="1"/>
          <p:nvPr/>
        </p:nvSpPr>
        <p:spPr>
          <a:xfrm>
            <a:off x="6096452" y="5659769"/>
            <a:ext cx="7860180" cy="1200288"/>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it-IT" sz="2400" dirty="0">
                <a:latin typeface="+mn-lt"/>
              </a:rPr>
              <a:t>Riconoscere la disinformazione e i contenuti legittimi</a:t>
            </a:r>
          </a:p>
          <a:p>
            <a:pPr marL="342900" lvl="0" indent="-342900">
              <a:buFont typeface="Arial" panose="020B0604020202020204" pitchFamily="34" charset="0"/>
              <a:buChar char="•"/>
            </a:pPr>
            <a:r>
              <a:rPr lang="it-IT" sz="2400" dirty="0">
                <a:latin typeface="+mn-lt"/>
              </a:rPr>
              <a:t>Red flags di disinformazione</a:t>
            </a:r>
          </a:p>
          <a:p>
            <a:pPr marL="342900" lvl="0" indent="-342900">
              <a:buFont typeface="Arial" panose="020B0604020202020204" pitchFamily="34" charset="0"/>
              <a:buChar char="•"/>
            </a:pPr>
            <a:r>
              <a:rPr lang="it-IT" sz="2400" dirty="0">
                <a:latin typeface="+mn-lt"/>
              </a:rPr>
              <a:t>Strumenti di verifica dei fatti</a:t>
            </a:r>
            <a:endParaRPr lang="en-US" sz="2400" dirty="0">
              <a:latin typeface="+mn-lt"/>
            </a:endParaRPr>
          </a:p>
        </p:txBody>
      </p:sp>
      <p:sp>
        <p:nvSpPr>
          <p:cNvPr id="2" name="Google Shape;71;p2">
            <a:extLst>
              <a:ext uri="{FF2B5EF4-FFF2-40B4-BE49-F238E27FC236}">
                <a16:creationId xmlns:a16="http://schemas.microsoft.com/office/drawing/2014/main" id="{0D1B29C5-F2CB-B992-3F09-0FBAF1C10807}"/>
              </a:ext>
            </a:extLst>
          </p:cNvPr>
          <p:cNvSpPr/>
          <p:nvPr/>
        </p:nvSpPr>
        <p:spPr>
          <a:xfrm>
            <a:off x="5852685" y="5452129"/>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 Impatto sulla società</a:t>
            </a:r>
            <a:endParaRPr dirty="0">
              <a:solidFill>
                <a:schemeClr val="tx1"/>
              </a:solidFill>
              <a:latin typeface="+mn-lt"/>
            </a:endParaRPr>
          </a:p>
        </p:txBody>
      </p:sp>
      <p:sp>
        <p:nvSpPr>
          <p:cNvPr id="119" name="Google Shape;119;p6"/>
          <p:cNvSpPr txBox="1"/>
          <p:nvPr/>
        </p:nvSpPr>
        <p:spPr>
          <a:xfrm>
            <a:off x="1295399" y="3390900"/>
            <a:ext cx="12818165"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CCFF"/>
                </a:solidFill>
                <a:latin typeface="+mn-lt"/>
                <a:ea typeface="Helvetica Neue"/>
                <a:cs typeface="Helvetica Neue"/>
                <a:sym typeface="Helvetica Neue"/>
              </a:rPr>
              <a:t>I modi principali in cui la disinformazione può influenzare la società:</a:t>
            </a:r>
            <a:endParaRPr dirty="0">
              <a:solidFill>
                <a:srgbClr val="00CCFF"/>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437799002"/>
              </p:ext>
            </p:extLst>
          </p:nvPr>
        </p:nvGraphicFramePr>
        <p:xfrm>
          <a:off x="1445740" y="3914080"/>
          <a:ext cx="14356081" cy="5361877"/>
        </p:xfrm>
        <a:graphic>
          <a:graphicData uri="http://schemas.openxmlformats.org/drawingml/2006/table">
            <a:tbl>
              <a:tblPr/>
              <a:tblGrid>
                <a:gridCol w="3306829">
                  <a:extLst>
                    <a:ext uri="{9D8B030D-6E8A-4147-A177-3AD203B41FA5}">
                      <a16:colId xmlns:a16="http://schemas.microsoft.com/office/drawing/2014/main" val="3151531003"/>
                    </a:ext>
                  </a:extLst>
                </a:gridCol>
                <a:gridCol w="11049252">
                  <a:extLst>
                    <a:ext uri="{9D8B030D-6E8A-4147-A177-3AD203B41FA5}">
                      <a16:colId xmlns:a16="http://schemas.microsoft.com/office/drawing/2014/main" val="3554687189"/>
                    </a:ext>
                  </a:extLst>
                </a:gridCol>
              </a:tblGrid>
              <a:tr h="212850">
                <a:tc>
                  <a:txBody>
                    <a:bodyPr/>
                    <a:lstStyle/>
                    <a:p>
                      <a:pPr fontAlgn="b"/>
                      <a:r>
                        <a:rPr lang="en-US" sz="1600" b="1" dirty="0">
                          <a:effectLst/>
                        </a:rPr>
                        <a:t>Impatto</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600" b="1" dirty="0">
                          <a:effectLst/>
                        </a:rPr>
                        <a:t>Descrizione</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476485"/>
                  </a:ext>
                </a:extLst>
              </a:tr>
              <a:tr h="659833">
                <a:tc>
                  <a:txBody>
                    <a:bodyPr/>
                    <a:lstStyle/>
                    <a:p>
                      <a:pPr fontAlgn="base"/>
                      <a:r>
                        <a:rPr lang="en-US" sz="1600" dirty="0">
                          <a:effectLst/>
                        </a:rPr>
                        <a:t>Minare la fiducia</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b="0" dirty="0">
                          <a:effectLst/>
                        </a:rPr>
                        <a:t>Istruisce la fiducia nelle istituzioni, nei media e nelle figure pubbliche, rendendo più difficile discernere tra informazioni accurate e false.</a:t>
                      </a:r>
                      <a:endParaRPr lang="en-US" sz="1600" b="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2668424"/>
                  </a:ext>
                </a:extLst>
              </a:tr>
              <a:tr h="510839">
                <a:tc>
                  <a:txBody>
                    <a:bodyPr/>
                    <a:lstStyle/>
                    <a:p>
                      <a:pPr fontAlgn="base"/>
                      <a:r>
                        <a:rPr lang="en-US" sz="1600" dirty="0">
                          <a:effectLst/>
                        </a:rPr>
                        <a:t>Polarizzazione e divisione</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Sfrutta le divisioni, favorisce l'animosità e contribuisce alla polarizzazione sociale e ai disordini.</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2004720"/>
                  </a:ext>
                </a:extLst>
              </a:tr>
              <a:tr h="510839">
                <a:tc>
                  <a:txBody>
                    <a:bodyPr/>
                    <a:lstStyle/>
                    <a:p>
                      <a:pPr fontAlgn="base"/>
                      <a:r>
                        <a:rPr lang="en-US" sz="1600" dirty="0">
                          <a:effectLst/>
                        </a:rPr>
                        <a:t>Manipolazione dell'opinione pubblica</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Modella le narrazioni, distorce le percezioni del pubblico e influenza le elezioni e le decisioni politiche.</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87265939"/>
                  </a:ext>
                </a:extLst>
              </a:tr>
              <a:tr h="659833">
                <a:tc>
                  <a:txBody>
                    <a:bodyPr/>
                    <a:lstStyle/>
                    <a:p>
                      <a:pPr fontAlgn="base"/>
                      <a:r>
                        <a:rPr lang="en-US" sz="1600" dirty="0">
                          <a:effectLst/>
                        </a:rPr>
                        <a:t>Salute e sicurezza pubblica</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Mette in pericolo la salute pubblica diffondendo false informazioni su trattamenti medici, vaccini ed emergenze sanitarie.</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0412278"/>
                  </a:ext>
                </a:extLst>
              </a:tr>
              <a:tr h="659833">
                <a:tc>
                  <a:txBody>
                    <a:bodyPr/>
                    <a:lstStyle/>
                    <a:p>
                      <a:pPr fontAlgn="base"/>
                      <a:r>
                        <a:rPr lang="en-US" sz="1600" dirty="0">
                          <a:effectLst/>
                        </a:rPr>
                        <a:t>Impatto economico</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Danneggia le imprese e i mercati attraverso false informazioni che influenzano la reputazione, i prezzi delle azioni e il comportamento dei consumatori.</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78185569"/>
                  </a:ext>
                </a:extLst>
              </a:tr>
              <a:tr h="659833">
                <a:tc>
                  <a:txBody>
                    <a:bodyPr/>
                    <a:lstStyle/>
                    <a:p>
                      <a:pPr fontAlgn="base"/>
                      <a:r>
                        <a:rPr lang="en-US" sz="1600" dirty="0">
                          <a:effectLst/>
                        </a:rPr>
                        <a:t>Conseguenze personali e sociali</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Danneggia la reputazione individuale, diffonde false accuse e contribuisce al disagio psicologico e all'erosione della coesione sociale.</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65002019"/>
                  </a:ext>
                </a:extLst>
              </a:tr>
              <a:tr h="659833">
                <a:tc>
                  <a:txBody>
                    <a:bodyPr/>
                    <a:lstStyle/>
                    <a:p>
                      <a:pPr fontAlgn="base"/>
                      <a:r>
                        <a:rPr lang="en-US" sz="1600" dirty="0">
                          <a:effectLst/>
                        </a:rPr>
                        <a:t>Dislocazione errata delle risorse</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Spreca risorse per smentire affermazioni false, indagare su fonti di notizie false e attuare misure per contrastare la disinformazione.</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59767708"/>
                  </a:ext>
                </a:extLst>
              </a:tr>
              <a:tr h="659833">
                <a:tc>
                  <a:txBody>
                    <a:bodyPr/>
                    <a:lstStyle/>
                    <a:p>
                      <a:pPr fontAlgn="base"/>
                      <a:r>
                        <a:rPr lang="en-US" sz="1600" dirty="0">
                          <a:effectLst/>
                        </a:rPr>
                        <a:t>Minacce alla democrazia</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it-IT" sz="1600" dirty="0">
                          <a:effectLst/>
                        </a:rPr>
                        <a:t>Mina i processi democratici manipolando le informazioni e potenzialmente influenzando i risultati elettorali.</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49315775"/>
                  </a:ext>
                </a:extLst>
              </a:tr>
            </a:tbl>
          </a:graphicData>
        </a:graphic>
      </p:graphicFrame>
    </p:spTree>
    <p:extLst>
      <p:ext uri="{BB962C8B-B14F-4D97-AF65-F5344CB8AC3E}">
        <p14:creationId xmlns:p14="http://schemas.microsoft.com/office/powerpoint/2010/main" val="68898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282401"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it-IT" sz="4800" b="1" dirty="0">
                <a:solidFill>
                  <a:schemeClr val="tx1"/>
                </a:solidFill>
                <a:latin typeface="+mn-lt"/>
                <a:ea typeface="Helvetica Neue"/>
                <a:cs typeface="Helvetica Neue"/>
                <a:sym typeface="Helvetica Neue"/>
              </a:rPr>
              <a:t>Esempio di assedio a Capitol Hill</a:t>
            </a:r>
            <a:endParaRPr dirty="0">
              <a:solidFill>
                <a:schemeClr val="tx1"/>
              </a:solidFill>
              <a:latin typeface="+mn-lt"/>
            </a:endParaRPr>
          </a:p>
        </p:txBody>
      </p:sp>
      <p:sp>
        <p:nvSpPr>
          <p:cNvPr id="119" name="Google Shape;119;p6"/>
          <p:cNvSpPr txBox="1"/>
          <p:nvPr/>
        </p:nvSpPr>
        <p:spPr>
          <a:xfrm>
            <a:off x="1331999" y="3210977"/>
            <a:ext cx="8449495" cy="861734"/>
          </a:xfrm>
          <a:prstGeom prst="rect">
            <a:avLst/>
          </a:prstGeom>
          <a:noFill/>
          <a:ln>
            <a:noFill/>
          </a:ln>
        </p:spPr>
        <p:txBody>
          <a:bodyPr spcFirstLastPara="1" wrap="square" lIns="91425" tIns="45700" rIns="91425" bIns="45700" anchor="t" anchorCtr="0">
            <a:spAutoFit/>
          </a:bodyPr>
          <a:lstStyle/>
          <a:p>
            <a:pPr lvl="0"/>
            <a:r>
              <a:rPr lang="it-IT" sz="2500" b="1" dirty="0">
                <a:solidFill>
                  <a:srgbClr val="00CCFF"/>
                </a:solidFill>
              </a:rPr>
              <a:t>I fan di Trump hanno alimentato l'occupazione del Campidoglio</a:t>
            </a:r>
            <a:endParaRPr lang="en-US" sz="2500" dirty="0">
              <a:solidFill>
                <a:srgbClr val="00CCFF"/>
              </a:solidFill>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399" y="4072712"/>
            <a:ext cx="7247709" cy="4893647"/>
          </a:xfrm>
          <a:prstGeom prst="rect">
            <a:avLst/>
          </a:prstGeom>
        </p:spPr>
        <p:txBody>
          <a:bodyPr wrap="square">
            <a:spAutoFit/>
          </a:bodyPr>
          <a:lstStyle/>
          <a:p>
            <a:pPr algn="just"/>
            <a:r>
              <a:rPr lang="it-IT" sz="2400" dirty="0"/>
              <a:t>La disinformazione ha avuto un ruolo significativo nell'assedio di Capitol Hill del 6 gennaio 2021. False dichiarazioni elettorali, teorie cospirative e attribuzioni errate ad Antifa e BLM hanno alimentato la convinzione che le elezioni fossero state rubate, radicalizzando gli individui. Le opinioni estremiste sono state amplificate, portando all'organizzazione e al coordinamento dell'attacco. La diffusione di false narrazioni ha minimizzato l'intento violento. L'incidente ha sottolineato le pericolose conseguenze della disinformazione, evidenziando la sua capacità di istigare danni reali e di minare i processi democratici.</a:t>
            </a:r>
            <a:endParaRPr lang="en-US" sz="4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8755" y="3691979"/>
            <a:ext cx="6618757" cy="4408092"/>
          </a:xfrm>
          <a:prstGeom prst="rect">
            <a:avLst/>
          </a:prstGeom>
        </p:spPr>
      </p:pic>
      <p:sp>
        <p:nvSpPr>
          <p:cNvPr id="8" name="Rectangle 7"/>
          <p:cNvSpPr/>
          <p:nvPr/>
        </p:nvSpPr>
        <p:spPr>
          <a:xfrm>
            <a:off x="10048755" y="8119615"/>
            <a:ext cx="7185903" cy="523220"/>
          </a:xfrm>
          <a:prstGeom prst="rect">
            <a:avLst/>
          </a:prstGeom>
        </p:spPr>
        <p:txBody>
          <a:bodyPr wrap="square">
            <a:spAutoFit/>
          </a:bodyPr>
          <a:lstStyle/>
          <a:p>
            <a:r>
              <a:rPr lang="it-IT" dirty="0"/>
              <a:t>Font</a:t>
            </a:r>
            <a:r>
              <a:rPr lang="hr-HR" dirty="0"/>
              <a:t>e: </a:t>
            </a:r>
            <a:r>
              <a:rPr lang="en-US" dirty="0"/>
              <a:t>https://apnews.com/article/us-capitol-trump-supporters-1806ea8dc15a2c04f2a68acd6b55cace</a:t>
            </a:r>
          </a:p>
        </p:txBody>
      </p:sp>
    </p:spTree>
    <p:extLst>
      <p:ext uri="{BB962C8B-B14F-4D97-AF65-F5344CB8AC3E}">
        <p14:creationId xmlns:p14="http://schemas.microsoft.com/office/powerpoint/2010/main" val="335392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 </a:t>
            </a:r>
            <a:r>
              <a:rPr lang="en-US" sz="4800" b="1" dirty="0">
                <a:solidFill>
                  <a:schemeClr val="tx1"/>
                </a:solidFill>
                <a:latin typeface="+mn-lt"/>
                <a:ea typeface="Helvetica Neue"/>
                <a:cs typeface="Helvetica Neue"/>
                <a:sym typeface="Helvetica Neue"/>
              </a:rPr>
              <a:t>The role of social media </a:t>
            </a:r>
            <a:endParaRPr dirty="0">
              <a:solidFill>
                <a:schemeClr val="tx1"/>
              </a:solidFill>
              <a:latin typeface="+mn-lt"/>
            </a:endParaRPr>
          </a:p>
        </p:txBody>
      </p:sp>
      <p:sp>
        <p:nvSpPr>
          <p:cNvPr id="120" name="Google Shape;120;p6"/>
          <p:cNvSpPr txBox="1"/>
          <p:nvPr/>
        </p:nvSpPr>
        <p:spPr>
          <a:xfrm>
            <a:off x="1295401" y="3629884"/>
            <a:ext cx="7132982" cy="4893607"/>
          </a:xfrm>
          <a:prstGeom prst="rect">
            <a:avLst/>
          </a:prstGeom>
          <a:noFill/>
          <a:ln>
            <a:noFill/>
          </a:ln>
        </p:spPr>
        <p:txBody>
          <a:bodyPr spcFirstLastPara="1" wrap="square" lIns="91425" tIns="45700" rIns="91425" bIns="45700" anchor="t" anchorCtr="0">
            <a:spAutoFit/>
          </a:bodyPr>
          <a:lstStyle/>
          <a:p>
            <a:pPr lvl="0" algn="just"/>
            <a:r>
              <a:rPr lang="it-IT" sz="2400" b="1" dirty="0"/>
              <a:t>I social media </a:t>
            </a:r>
            <a:r>
              <a:rPr lang="it-IT" sz="2400" dirty="0"/>
              <a:t>svolgono un ruolo significativo nella condivisione della disinformazione. La loro facilità d'uso e l'ampia portata ne fanno un terreno fertile per la rapida diffusione di informazioni false o fuorvianti. Le piattaforme dei social media amplificano e diffondono la disinformazione attraverso contenuti generati dagli utenti, account falsi e bias algoritmici. La natura virale della condivisione sui social media può amplificare rapidamente la disinformazione, portando all'erosione della fiducia, alla polarizzazione delle opinioni e a potenziali conseguenze nel mondo reale.</a:t>
            </a:r>
            <a:endParaRPr sz="24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754701636"/>
              </p:ext>
            </p:extLst>
          </p:nvPr>
        </p:nvGraphicFramePr>
        <p:xfrm>
          <a:off x="10185165" y="2266208"/>
          <a:ext cx="6048747" cy="7062705"/>
        </p:xfrm>
        <a:graphic>
          <a:graphicData uri="http://schemas.openxmlformats.org/drawingml/2006/table">
            <a:tbl>
              <a:tblPr/>
              <a:tblGrid>
                <a:gridCol w="1275818">
                  <a:extLst>
                    <a:ext uri="{9D8B030D-6E8A-4147-A177-3AD203B41FA5}">
                      <a16:colId xmlns:a16="http://schemas.microsoft.com/office/drawing/2014/main" val="3418769370"/>
                    </a:ext>
                  </a:extLst>
                </a:gridCol>
                <a:gridCol w="2722506">
                  <a:extLst>
                    <a:ext uri="{9D8B030D-6E8A-4147-A177-3AD203B41FA5}">
                      <a16:colId xmlns:a16="http://schemas.microsoft.com/office/drawing/2014/main" val="1378741876"/>
                    </a:ext>
                  </a:extLst>
                </a:gridCol>
                <a:gridCol w="2050423">
                  <a:extLst>
                    <a:ext uri="{9D8B030D-6E8A-4147-A177-3AD203B41FA5}">
                      <a16:colId xmlns:a16="http://schemas.microsoft.com/office/drawing/2014/main" val="296403501"/>
                    </a:ext>
                  </a:extLst>
                </a:gridCol>
              </a:tblGrid>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Paese</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hr-HR" sz="1200" b="0" i="0" u="none" strike="noStrike" dirty="0">
                          <a:solidFill>
                            <a:srgbClr val="000000"/>
                          </a:solidFill>
                          <a:effectLst/>
                          <a:latin typeface="Arial" panose="020B0604020202020204" pitchFamily="34" charset="0"/>
                        </a:rPr>
                        <a:t>Facebook</a:t>
                      </a:r>
                      <a:r>
                        <a:rPr lang="en-US" sz="1200" b="0" i="0" u="none" strike="noStrike" dirty="0">
                          <a:solidFill>
                            <a:srgbClr val="000000"/>
                          </a:solidFill>
                          <a:effectLst/>
                          <a:latin typeface="Arial" panose="020B0604020202020204" pitchFamily="34" charset="0"/>
                        </a:rPr>
                        <a:t>* </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Instagram*</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18481479"/>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Austria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660.000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46.000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73213172"/>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Belgio</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990.000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66.000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73864119"/>
                  </a:ext>
                </a:extLst>
              </a:tr>
              <a:tr h="212242">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Bulgaria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510.000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18.000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30244339"/>
                  </a:ext>
                </a:extLst>
              </a:tr>
              <a:tr h="211338">
                <a:tc>
                  <a:txBody>
                    <a:bodyPr/>
                    <a:lstStyle/>
                    <a:p>
                      <a:pPr rtl="0" fontAlgn="b">
                        <a:spcBef>
                          <a:spcPts val="0"/>
                        </a:spcBef>
                        <a:spcAft>
                          <a:spcPts val="0"/>
                        </a:spcAft>
                      </a:pPr>
                      <a:r>
                        <a:rPr lang="en-US" sz="1200" b="0" i="0" u="none" strike="noStrike" dirty="0">
                          <a:solidFill>
                            <a:schemeClr val="bg2"/>
                          </a:solidFill>
                          <a:effectLst/>
                          <a:latin typeface="Arial" panose="020B0604020202020204" pitchFamily="34" charset="0"/>
                        </a:rPr>
                        <a:t>Croazia</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a:t>
                      </a:r>
                      <a:r>
                        <a:rPr lang="en-US" sz="1200" b="0" i="0" u="none" strike="noStrike" dirty="0">
                          <a:solidFill>
                            <a:schemeClr val="bg2"/>
                          </a:solidFill>
                          <a:effectLst/>
                          <a:latin typeface="Arial" panose="020B0604020202020204" pitchFamily="34" charset="0"/>
                        </a:rPr>
                        <a:t> 410.000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chemeClr val="bg2"/>
                          </a:solidFill>
                          <a:effectLst/>
                          <a:latin typeface="Arial" panose="020B0604020202020204" pitchFamily="34" charset="0"/>
                        </a:rPr>
                        <a:t>Oltre 21.000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8042763"/>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Cipro</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189.000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02678275"/>
                  </a:ext>
                </a:extLst>
              </a:tr>
              <a:tr h="373645">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Repubblica ceca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600.000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626249108"/>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Danimarca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410.000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33.000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80439575"/>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Estonia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77.000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9.900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01704633"/>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Finlandia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180.000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93294174"/>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Francia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4.000.000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150.000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699881251"/>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Germania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210.000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91394030"/>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Grecia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860.000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42.000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5752779"/>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Ungheria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450.000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585083078"/>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Irlanda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580.000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80.000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119943619"/>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Italia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4.000.000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170.000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92357223"/>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Lettonia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180.000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80643511"/>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Lituania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210.000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19860759"/>
                  </a:ext>
                </a:extLst>
              </a:tr>
              <a:tr h="329687">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Lussemburgo</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97.000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12.000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50447324"/>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Malta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81.000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9.200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99318055"/>
                  </a:ext>
                </a:extLst>
              </a:tr>
              <a:tr h="329687">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Olanda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1.000.000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104.000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8393934"/>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Polonia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52.000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050701826"/>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Portogallo</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1.600.000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240.000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08016094"/>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Romania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1.100.000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34.000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447603886"/>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Slovacchia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17.000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4914859"/>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Slovenia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220.000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12.000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139658200"/>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Spagnia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3.500.000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9504983"/>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Svezia</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620.000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69.000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962583314"/>
                  </a:ext>
                </a:extLst>
              </a:tr>
              <a:tr h="211338">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Totale EU</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28.000.000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Oltre 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844149998"/>
                  </a:ext>
                </a:extLst>
              </a:tr>
            </a:tbl>
          </a:graphicData>
        </a:graphic>
      </p:graphicFrame>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16467391" y="2436793"/>
            <a:ext cx="1530100" cy="2893100"/>
          </a:xfrm>
          <a:prstGeom prst="rect">
            <a:avLst/>
          </a:prstGeom>
        </p:spPr>
        <p:txBody>
          <a:bodyPr wrap="square">
            <a:spAutoFit/>
          </a:bodyPr>
          <a:lstStyle/>
          <a:p>
            <a:r>
              <a:rPr lang="it-IT" dirty="0"/>
              <a:t>Dal 1° ottobre al 31 dicembre 2022, il numero di post diversi su Facebook che hanno ricevuto l'etichetta di disinformazione dopo essere stati valutati per la loro falsità da organizzazioni di fact-checking</a:t>
            </a:r>
            <a:r>
              <a:rPr lang="hr-HR" dirty="0"/>
              <a:t>.</a:t>
            </a:r>
            <a:endParaRPr lang="en-US" dirty="0"/>
          </a:p>
        </p:txBody>
      </p:sp>
      <p:sp>
        <p:nvSpPr>
          <p:cNvPr id="5" name="Rectangle 4"/>
          <p:cNvSpPr/>
          <p:nvPr/>
        </p:nvSpPr>
        <p:spPr>
          <a:xfrm>
            <a:off x="16467391" y="5373914"/>
            <a:ext cx="1171252" cy="738664"/>
          </a:xfrm>
          <a:prstGeom prst="rect">
            <a:avLst/>
          </a:prstGeom>
        </p:spPr>
        <p:txBody>
          <a:bodyPr wrap="square">
            <a:spAutoFit/>
          </a:bodyPr>
          <a:lstStyle/>
          <a:p>
            <a:r>
              <a:rPr lang="it-IT" dirty="0"/>
              <a:t>Font</a:t>
            </a:r>
            <a:r>
              <a:rPr lang="hr-HR" dirty="0"/>
              <a:t>e: </a:t>
            </a:r>
            <a:r>
              <a:rPr lang="en-US" dirty="0"/>
              <a:t>https://disinfocode.eu</a:t>
            </a:r>
          </a:p>
        </p:txBody>
      </p:sp>
    </p:spTree>
    <p:extLst>
      <p:ext uri="{BB962C8B-B14F-4D97-AF65-F5344CB8AC3E}">
        <p14:creationId xmlns:p14="http://schemas.microsoft.com/office/powerpoint/2010/main" val="364857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1.8.1. </a:t>
            </a:r>
            <a:r>
              <a:rPr lang="en-US" sz="4800" b="1" dirty="0">
                <a:solidFill>
                  <a:schemeClr val="tx1"/>
                </a:solidFill>
                <a:latin typeface="+mn-lt"/>
                <a:ea typeface="Helvetica Neue"/>
                <a:cs typeface="Helvetica Neue"/>
                <a:sym typeface="Helvetica Neue"/>
              </a:rPr>
              <a:t>La tromba dell'amplificazione</a:t>
            </a:r>
            <a:endParaRPr dirty="0">
              <a:solidFill>
                <a:schemeClr val="tx1"/>
              </a:solidFill>
              <a:latin typeface="+mn-lt"/>
            </a:endParaRPr>
          </a:p>
        </p:txBody>
      </p:sp>
      <p:sp>
        <p:nvSpPr>
          <p:cNvPr id="120" name="Google Shape;120;p6"/>
          <p:cNvSpPr txBox="1"/>
          <p:nvPr/>
        </p:nvSpPr>
        <p:spPr>
          <a:xfrm>
            <a:off x="1295401" y="3629884"/>
            <a:ext cx="7132982" cy="3416279"/>
          </a:xfrm>
          <a:prstGeom prst="rect">
            <a:avLst/>
          </a:prstGeom>
          <a:noFill/>
          <a:ln>
            <a:noFill/>
          </a:ln>
        </p:spPr>
        <p:txBody>
          <a:bodyPr spcFirstLastPara="1" wrap="square" lIns="91425" tIns="45700" rIns="91425" bIns="45700" anchor="t" anchorCtr="0">
            <a:spAutoFit/>
          </a:bodyPr>
          <a:lstStyle/>
          <a:p>
            <a:pPr lvl="0" algn="just"/>
            <a:r>
              <a:rPr lang="it-IT" sz="2400" dirty="0"/>
              <a:t>Il diagramma illustra il percorso che la disinformazione spesso compie, partendo da piattaforme web anonime, passando per gruppi chiusi, comunità di complottisti e raggiungendo infine reti sociali aperte e media professionali. Gli agenti della disinformazione mirano ad amplificare il loro messaggio e, purtroppo, spesso ci riescono quando le false informazioni vengono inserite negli articoli di cronaca.</a:t>
            </a:r>
            <a:endParaRPr sz="2400" dirty="0">
              <a:latin typeface="+mn-lt"/>
            </a:endParaRPr>
          </a:p>
        </p:txBody>
      </p:sp>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290" name="Picture 2" descr="https://lh6.googleusercontent.com/XUvHmBKc522ZuzR6NroQyBPsbEmIOlJbJsoEOr8kMn3ymySYbZUcwLL6s8JuYq3F5fz0EVQdC0bTq8Pqezo1Wwdc-UhOf0cdTjx-7pPFrgfhsI8YScmbak9_d3rWv5QMBjv2bG6STwRD93caxTaLHyM75rn4_1Hze9em2bOEXMljxTY7LhYP3OmJBlBIhwut13Y=s2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7935" y="3947936"/>
            <a:ext cx="7559834" cy="4241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5852" y="8597735"/>
            <a:ext cx="7471917" cy="307777"/>
          </a:xfrm>
          <a:prstGeom prst="rect">
            <a:avLst/>
          </a:prstGeom>
        </p:spPr>
        <p:txBody>
          <a:bodyPr wrap="none">
            <a:spAutoFit/>
          </a:bodyPr>
          <a:lstStyle/>
          <a:p>
            <a:r>
              <a:rPr lang="it-IT" dirty="0"/>
              <a:t>Font</a:t>
            </a:r>
            <a:r>
              <a:rPr lang="hr-HR" dirty="0"/>
              <a:t>e: </a:t>
            </a:r>
            <a:r>
              <a:rPr lang="en-US" dirty="0"/>
              <a:t>https://firstdraftnews.org/articles/5-lessons-for-reporting-in-an-age-of-disinformation/</a:t>
            </a:r>
          </a:p>
        </p:txBody>
      </p:sp>
    </p:spTree>
    <p:extLst>
      <p:ext uri="{BB962C8B-B14F-4D97-AF65-F5344CB8AC3E}">
        <p14:creationId xmlns:p14="http://schemas.microsoft.com/office/powerpoint/2010/main" val="34112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 </a:t>
            </a:r>
            <a:r>
              <a:rPr lang="en-US" sz="4800" b="1" dirty="0">
                <a:solidFill>
                  <a:schemeClr val="tx1"/>
                </a:solidFill>
                <a:latin typeface="+mn-lt"/>
                <a:ea typeface="Helvetica Neue"/>
                <a:cs typeface="Helvetica Neue"/>
                <a:sym typeface="Helvetica Neue"/>
              </a:rPr>
              <a:t>Le organizzazioni di fact-checking</a:t>
            </a:r>
            <a:endParaRPr dirty="0">
              <a:solidFill>
                <a:schemeClr val="tx1"/>
              </a:solidFill>
              <a:latin typeface="+mn-lt"/>
            </a:endParaRPr>
          </a:p>
        </p:txBody>
      </p:sp>
      <p:sp>
        <p:nvSpPr>
          <p:cNvPr id="120" name="Google Shape;120;p6"/>
          <p:cNvSpPr txBox="1"/>
          <p:nvPr/>
        </p:nvSpPr>
        <p:spPr>
          <a:xfrm>
            <a:off x="1332000" y="3397763"/>
            <a:ext cx="14393091" cy="4001055"/>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mn-lt"/>
                <a:ea typeface="Helvetica Neue"/>
                <a:cs typeface="Helvetica Neue"/>
                <a:sym typeface="Helvetica Neue"/>
              </a:rPr>
              <a:t>Le organizzazioni di fact-checking sono entità indipendenti che si dedicano a valutare l'accuratezza e la veridicità delle affermazioni fatte nel discorso pubblico, in particolare nei media e nelle piattaforme online. Impiegano giornalisti, ricercatori ed esperti in materia per indagare sulle affermazioni, analizzare le prove e fornire valutazioni obiettive. Per determinare la validità delle affermazioni, i fact-checkers utilizzano vari metodi, come la ricerca di informazioni affidabili, la conduzione di interviste e l'analisi dei dati. Alcune note organizzazioni di fact-checking sono PolitiFact, Snopes, FactCheck.org, AFP Fact Check, Full Fact e Fact Checker del Washington Post. Queste organizzazioni svolgono un ruolo fondamentale nella promozione della verità e nella lotta alla diffusione della disinformazione.</a:t>
            </a:r>
          </a:p>
          <a:p>
            <a:pPr lvl="0"/>
            <a:endParaRPr lang="it-IT" sz="2400" dirty="0">
              <a:solidFill>
                <a:schemeClr val="dk1"/>
              </a:solidFill>
              <a:latin typeface="+mn-lt"/>
              <a:ea typeface="Helvetica Neue"/>
              <a:cs typeface="Helvetica Neue"/>
              <a:sym typeface="Helvetica Neue"/>
            </a:endParaRPr>
          </a:p>
          <a:p>
            <a:pPr lvl="0"/>
            <a:r>
              <a:rPr lang="it-IT" sz="2400" dirty="0">
                <a:solidFill>
                  <a:schemeClr val="dk1"/>
                </a:solidFill>
                <a:latin typeface="+mn-lt"/>
                <a:ea typeface="Helvetica Neue"/>
                <a:cs typeface="Helvetica Neue"/>
                <a:sym typeface="Helvetica Neue"/>
              </a:rPr>
              <a:t>L'elenco delle organizzazioni di fact-checking </a:t>
            </a:r>
            <a:r>
              <a:rPr lang="hr-HR" sz="2400" dirty="0">
                <a:latin typeface="+mn-lt"/>
                <a:hlinkClick r:id="rId3"/>
              </a:rPr>
              <a:t>https://en.wikipedia.org/wiki/List_of_fact-checking_websites</a:t>
            </a:r>
            <a:endParaRPr lang="hr-HR" sz="2400" dirty="0">
              <a:latin typeface="+mn-lt"/>
            </a:endParaRPr>
          </a:p>
          <a:p>
            <a:pPr lvl="0"/>
            <a:endParaRPr dirty="0">
              <a:latin typeface="+mn-lt"/>
            </a:endParaRPr>
          </a:p>
        </p:txBody>
      </p:sp>
    </p:spTree>
    <p:extLst>
      <p:ext uri="{BB962C8B-B14F-4D97-AF65-F5344CB8AC3E}">
        <p14:creationId xmlns:p14="http://schemas.microsoft.com/office/powerpoint/2010/main" val="93377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1.9.1. </a:t>
            </a:r>
            <a:r>
              <a:rPr lang="it-IT" sz="4800" b="1" dirty="0">
                <a:solidFill>
                  <a:schemeClr val="tx1"/>
                </a:solidFill>
                <a:latin typeface="+mn-lt"/>
                <a:ea typeface="Helvetica Neue"/>
                <a:cs typeface="Helvetica Neue"/>
                <a:sym typeface="Helvetica Neue"/>
              </a:rPr>
              <a:t>Rete internazionale di verifica dei fatti</a:t>
            </a:r>
            <a:endParaRPr dirty="0">
              <a:solidFill>
                <a:schemeClr val="tx1"/>
              </a:solidFill>
              <a:latin typeface="+mn-lt"/>
            </a:endParaRPr>
          </a:p>
        </p:txBody>
      </p:sp>
      <p:sp>
        <p:nvSpPr>
          <p:cNvPr id="120" name="Google Shape;120;p6"/>
          <p:cNvSpPr txBox="1"/>
          <p:nvPr/>
        </p:nvSpPr>
        <p:spPr>
          <a:xfrm>
            <a:off x="1332000" y="3397763"/>
            <a:ext cx="8713337" cy="5632271"/>
          </a:xfrm>
          <a:prstGeom prst="rect">
            <a:avLst/>
          </a:prstGeom>
          <a:noFill/>
          <a:ln>
            <a:noFill/>
          </a:ln>
        </p:spPr>
        <p:txBody>
          <a:bodyPr spcFirstLastPara="1" wrap="square" lIns="91425" tIns="45700" rIns="91425" bIns="45700" anchor="t" anchorCtr="0">
            <a:spAutoFit/>
          </a:bodyPr>
          <a:lstStyle/>
          <a:p>
            <a:pPr lvl="0" algn="just"/>
            <a:r>
              <a:rPr lang="it-IT" sz="2400" b="1" dirty="0"/>
              <a:t>L'International Fact-Checking Network (IFCN) </a:t>
            </a:r>
            <a:r>
              <a:rPr lang="it-IT" sz="2400" dirty="0"/>
              <a:t>è un'organizzazione globale fondamentale che promuove l'accuratezza e la responsabilità nel giornalismo. Stabilisce gli standard per le organizzazioni di fact-checking, offre formazione e risorse e facilita la condivisione delle migliori pratiche. L'IFCN certifica inoltre i fact-checkers attraverso il processo trasparente del Codice dei principi IFCN.</a:t>
            </a:r>
          </a:p>
          <a:p>
            <a:pPr lvl="0" algn="just"/>
            <a:endParaRPr lang="it-IT" sz="2400" dirty="0"/>
          </a:p>
          <a:p>
            <a:pPr lvl="0" algn="just"/>
            <a:r>
              <a:rPr lang="it-IT" sz="2400" dirty="0"/>
              <a:t>Parallelamente, </a:t>
            </a:r>
            <a:r>
              <a:rPr lang="it-IT" sz="2400" b="1" dirty="0"/>
              <a:t>l'European Fact-Checking Standards Network Project,</a:t>
            </a:r>
            <a:r>
              <a:rPr lang="it-IT" sz="2400" dirty="0"/>
              <a:t> un'iniziativa dell'UE, riunisce organizzazioni indipendenti di fact-checking per definire standard di indipendenza, trasparenza e qualità giornalistica nella lotta alla disinformazione. Questi sforzi congiunti migliorano la qualità dell'informazione e promuovono la fiducia del pubblico nei media.</a:t>
            </a:r>
            <a:endParaRPr sz="2400" dirty="0">
              <a:latin typeface="+mn-lt"/>
            </a:endParaRPr>
          </a:p>
        </p:txBody>
      </p:sp>
      <p:pic>
        <p:nvPicPr>
          <p:cNvPr id="2" name="Picture 1"/>
          <p:cNvPicPr>
            <a:picLocks noChangeAspect="1"/>
          </p:cNvPicPr>
          <p:nvPr/>
        </p:nvPicPr>
        <p:blipFill>
          <a:blip r:embed="rId3"/>
          <a:stretch>
            <a:fillRect/>
          </a:stretch>
        </p:blipFill>
        <p:spPr>
          <a:xfrm>
            <a:off x="12610556" y="6015853"/>
            <a:ext cx="3543300" cy="2200275"/>
          </a:xfrm>
          <a:prstGeom prst="rect">
            <a:avLst/>
          </a:prstGeom>
        </p:spPr>
      </p:pic>
      <p:pic>
        <p:nvPicPr>
          <p:cNvPr id="3" name="Picture 2"/>
          <p:cNvPicPr>
            <a:picLocks noChangeAspect="1"/>
          </p:cNvPicPr>
          <p:nvPr/>
        </p:nvPicPr>
        <p:blipFill>
          <a:blip r:embed="rId4"/>
          <a:stretch>
            <a:fillRect/>
          </a:stretch>
        </p:blipFill>
        <p:spPr>
          <a:xfrm>
            <a:off x="12283984" y="3204972"/>
            <a:ext cx="3966209" cy="2277890"/>
          </a:xfrm>
          <a:prstGeom prst="rect">
            <a:avLst/>
          </a:prstGeom>
        </p:spPr>
      </p:pic>
    </p:spTree>
    <p:extLst>
      <p:ext uri="{BB962C8B-B14F-4D97-AF65-F5344CB8AC3E}">
        <p14:creationId xmlns:p14="http://schemas.microsoft.com/office/powerpoint/2010/main" val="41796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1.9.2. Meta (Facebook) e i fact-checker</a:t>
            </a:r>
            <a:endParaRPr dirty="0">
              <a:solidFill>
                <a:schemeClr val="tx1"/>
              </a:solidFill>
              <a:latin typeface="+mn-lt"/>
            </a:endParaRPr>
          </a:p>
        </p:txBody>
      </p:sp>
      <p:sp>
        <p:nvSpPr>
          <p:cNvPr id="5" name="TekstniOkvir 4">
            <a:extLst>
              <a:ext uri="{FF2B5EF4-FFF2-40B4-BE49-F238E27FC236}">
                <a16:creationId xmlns:a16="http://schemas.microsoft.com/office/drawing/2014/main" id="{4DD38E85-541F-2694-D389-E13AAFCD89F4}"/>
              </a:ext>
            </a:extLst>
          </p:cNvPr>
          <p:cNvSpPr txBox="1"/>
          <p:nvPr/>
        </p:nvSpPr>
        <p:spPr>
          <a:xfrm>
            <a:off x="1331998" y="3269082"/>
            <a:ext cx="9088711" cy="5262979"/>
          </a:xfrm>
          <a:prstGeom prst="rect">
            <a:avLst/>
          </a:prstGeom>
          <a:noFill/>
        </p:spPr>
        <p:txBody>
          <a:bodyPr wrap="square">
            <a:spAutoFit/>
          </a:bodyPr>
          <a:lstStyle/>
          <a:p>
            <a:pPr algn="just"/>
            <a:r>
              <a:rPr lang="it-IT" sz="2400" dirty="0"/>
              <a:t>Meta collabora con verificatori indipendenti certificati dell'International Fact-Checking Network per combattere la disinformazione. Essi lavorano in modo indipendente per esaminare e valutare la potenziale disinformazione sulle piattaforme di Meta. Più di 90 organizzazioni in 60 lingue partecipano e agiscono contro le bufale virali e le false affermazioni. Meta e i fact checker collaborano in tre modi: Identificare la potenziale disinformazione, esaminare e valutare l'accuratezza dei contenuti e agire. Quando un contenuto è ritenuto falso, la sua distribuzione viene significativamente limitata, vengono affisse etichette di avvertimento e i cittadini vengono informati. Il triplice approccio di Meta consiste nel rimuovere, ridurre e informare sui contenuti problematici. I partner del Fact-checking aderiscono al Codice dei principi dell'IFCN.</a:t>
            </a:r>
            <a:endParaRPr lang="en-US" sz="2400" dirty="0"/>
          </a:p>
        </p:txBody>
      </p:sp>
      <p:pic>
        <p:nvPicPr>
          <p:cNvPr id="6" name="Slika 5">
            <a:extLst>
              <a:ext uri="{FF2B5EF4-FFF2-40B4-BE49-F238E27FC236}">
                <a16:creationId xmlns:a16="http://schemas.microsoft.com/office/drawing/2014/main" id="{61E94B26-2EEA-738D-EDC7-0E5015795C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8294" y="3506639"/>
            <a:ext cx="6017708" cy="5206041"/>
          </a:xfrm>
          <a:prstGeom prst="rect">
            <a:avLst/>
          </a:prstGeom>
        </p:spPr>
      </p:pic>
    </p:spTree>
    <p:extLst>
      <p:ext uri="{BB962C8B-B14F-4D97-AF65-F5344CB8AC3E}">
        <p14:creationId xmlns:p14="http://schemas.microsoft.com/office/powerpoint/2010/main" val="30849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2. Identificare la disinformazione</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59048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 Come riconoscere la disinformazione?</a:t>
            </a:r>
            <a:endParaRPr b="1" dirty="0">
              <a:solidFill>
                <a:schemeClr val="tx1"/>
              </a:solidFill>
              <a:latin typeface="+mn-lt"/>
            </a:endParaRPr>
          </a:p>
        </p:txBody>
      </p:sp>
      <p:sp>
        <p:nvSpPr>
          <p:cNvPr id="3" name="Rectangle 2"/>
          <p:cNvSpPr/>
          <p:nvPr/>
        </p:nvSpPr>
        <p:spPr>
          <a:xfrm>
            <a:off x="1750421" y="3510477"/>
            <a:ext cx="15126789" cy="3046988"/>
          </a:xfrm>
          <a:prstGeom prst="rect">
            <a:avLst/>
          </a:prstGeom>
        </p:spPr>
        <p:txBody>
          <a:bodyPr wrap="square">
            <a:spAutoFit/>
          </a:bodyPr>
          <a:lstStyle/>
          <a:p>
            <a:pPr algn="just"/>
            <a:r>
              <a:rPr lang="it-IT" sz="2400" dirty="0"/>
              <a:t>Riconoscere la disinformazione può essere una sfida, poiché spesso appare realistica e viene diffusa su larga scala. Per analizzare e identificare la disinformazione, seguire i seguenti passi:</a:t>
            </a:r>
          </a:p>
          <a:p>
            <a:endParaRPr lang="hr-HR" sz="2400" dirty="0"/>
          </a:p>
          <a:p>
            <a:pPr marL="457200" indent="-457200">
              <a:buAutoNum type="arabicParenR"/>
            </a:pPr>
            <a:r>
              <a:rPr lang="it-IT" sz="2400" dirty="0"/>
              <a:t>Verificare la credibilità della fonte e controllare gli URL.</a:t>
            </a:r>
          </a:p>
          <a:p>
            <a:pPr marL="457200" indent="-457200">
              <a:buAutoNum type="arabicParenR"/>
            </a:pPr>
            <a:r>
              <a:rPr lang="it-IT" sz="2400" dirty="0"/>
              <a:t>Guardare al di là del titolo e osservare gli errori grammaticali e le incongruenze.</a:t>
            </a:r>
          </a:p>
          <a:p>
            <a:pPr marL="457200" indent="-457200">
              <a:buAutoNum type="arabicParenR"/>
            </a:pPr>
            <a:r>
              <a:rPr lang="it-IT" sz="2400" dirty="0"/>
              <a:t>Distingure tra satira e contenuti reali.</a:t>
            </a:r>
          </a:p>
          <a:p>
            <a:pPr marL="457200" indent="-457200">
              <a:buAutoNum type="arabicParenR"/>
            </a:pPr>
            <a:r>
              <a:rPr lang="it-IT" sz="2400" dirty="0"/>
              <a:t>Controllare i riferimenti presenti nella storia e la loro credibilità.</a:t>
            </a:r>
          </a:p>
          <a:p>
            <a:pPr marL="457200" indent="-457200">
              <a:buAutoNum type="arabicParenR"/>
            </a:pPr>
            <a:r>
              <a:rPr lang="it-IT" sz="2400" dirty="0"/>
              <a:t>Essere consapevoli dei propri bias personali e guardare ai fatti con obiettività.</a:t>
            </a:r>
            <a:endParaRPr lang="hr-HR" sz="2400" dirty="0"/>
          </a:p>
        </p:txBody>
      </p:sp>
      <p:sp>
        <p:nvSpPr>
          <p:cNvPr id="4" name="Rectangle 3"/>
          <p:cNvSpPr/>
          <p:nvPr/>
        </p:nvSpPr>
        <p:spPr>
          <a:xfrm>
            <a:off x="12395122" y="8163886"/>
            <a:ext cx="4641014" cy="307777"/>
          </a:xfrm>
          <a:prstGeom prst="rect">
            <a:avLst/>
          </a:prstGeom>
        </p:spPr>
        <p:txBody>
          <a:bodyPr wrap="none">
            <a:spAutoFit/>
          </a:bodyPr>
          <a:lstStyle/>
          <a:p>
            <a:r>
              <a:rPr lang="it-IT" dirty="0"/>
              <a:t>Font</a:t>
            </a:r>
            <a:r>
              <a:rPr lang="hr-HR" dirty="0"/>
              <a:t>e: </a:t>
            </a:r>
            <a:r>
              <a:rPr lang="en-US" dirty="0"/>
              <a:t>https://yali.state.gov/how-to-spot-disinformation/</a:t>
            </a:r>
          </a:p>
        </p:txBody>
      </p:sp>
    </p:spTree>
    <p:extLst>
      <p:ext uri="{BB962C8B-B14F-4D97-AF65-F5344CB8AC3E}">
        <p14:creationId xmlns:p14="http://schemas.microsoft.com/office/powerpoint/2010/main" val="204968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2.1.1</a:t>
            </a:r>
            <a:r>
              <a:rPr lang="hr-HR" sz="4800" b="1">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URL strani</a:t>
            </a:r>
            <a:endParaRPr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321993044"/>
              </p:ext>
            </p:extLst>
          </p:nvPr>
        </p:nvGraphicFramePr>
        <p:xfrm>
          <a:off x="2455817" y="3396296"/>
          <a:ext cx="13925006" cy="5029200"/>
        </p:xfrm>
        <a:graphic>
          <a:graphicData uri="http://schemas.openxmlformats.org/drawingml/2006/table">
            <a:tbl>
              <a:tblPr/>
              <a:tblGrid>
                <a:gridCol w="3657600">
                  <a:extLst>
                    <a:ext uri="{9D8B030D-6E8A-4147-A177-3AD203B41FA5}">
                      <a16:colId xmlns:a16="http://schemas.microsoft.com/office/drawing/2014/main" val="3613334493"/>
                    </a:ext>
                  </a:extLst>
                </a:gridCol>
                <a:gridCol w="10267406">
                  <a:extLst>
                    <a:ext uri="{9D8B030D-6E8A-4147-A177-3AD203B41FA5}">
                      <a16:colId xmlns:a16="http://schemas.microsoft.com/office/drawing/2014/main" val="3527138437"/>
                    </a:ext>
                  </a:extLst>
                </a:gridCol>
              </a:tblGrid>
              <a:tr h="0">
                <a:tc>
                  <a:txBody>
                    <a:bodyPr/>
                    <a:lstStyle/>
                    <a:p>
                      <a:pPr fontAlgn="b"/>
                      <a:r>
                        <a:rPr lang="en-US" sz="2400" b="1" dirty="0">
                          <a:effectLst/>
                        </a:rPr>
                        <a:t>URL strani</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dirty="0">
                          <a:effectLst/>
                        </a:rPr>
                        <a:t>Esempio di sito web</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06117646"/>
                  </a:ext>
                </a:extLst>
              </a:tr>
              <a:tr h="0">
                <a:tc>
                  <a:txBody>
                    <a:bodyPr/>
                    <a:lstStyle/>
                    <a:p>
                      <a:pPr fontAlgn="base"/>
                      <a:r>
                        <a:rPr lang="en-US" sz="2400" dirty="0">
                          <a:effectLst/>
                        </a:rPr>
                        <a:t>abcnews.com.co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si presenta come ABC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711253797"/>
                  </a:ext>
                </a:extLst>
              </a:tr>
              <a:tr h="0">
                <a:tc>
                  <a:txBody>
                    <a:bodyPr/>
                    <a:lstStyle/>
                    <a:p>
                      <a:pPr fontAlgn="base"/>
                      <a:r>
                        <a:rPr lang="en-US" sz="2400" dirty="0">
                          <a:effectLst/>
                        </a:rPr>
                        <a:t>cnn-trending.com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imita la CNN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4758131"/>
                  </a:ext>
                </a:extLst>
              </a:tr>
              <a:tr h="0">
                <a:tc>
                  <a:txBody>
                    <a:bodyPr/>
                    <a:lstStyle/>
                    <a:p>
                      <a:pPr fontAlgn="base"/>
                      <a:r>
                        <a:rPr lang="en-US" sz="2400" dirty="0">
                          <a:effectLst/>
                        </a:rPr>
                        <a:t>nytimes.com.co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imita il New York Times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81053576"/>
                  </a:ext>
                </a:extLst>
              </a:tr>
              <a:tr h="0">
                <a:tc>
                  <a:txBody>
                    <a:bodyPr/>
                    <a:lstStyle/>
                    <a:p>
                      <a:pPr fontAlgn="base"/>
                      <a:r>
                        <a:rPr lang="en-US" sz="2400" dirty="0">
                          <a:effectLst/>
                        </a:rPr>
                        <a:t>bbc-news.co.uk</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simile a BBC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71357648"/>
                  </a:ext>
                </a:extLst>
              </a:tr>
              <a:tr h="0">
                <a:tc>
                  <a:txBody>
                    <a:bodyPr/>
                    <a:lstStyle/>
                    <a:p>
                      <a:pPr fontAlgn="base"/>
                      <a:r>
                        <a:rPr lang="en-US" sz="2400" dirty="0">
                          <a:effectLst/>
                        </a:rPr>
                        <a:t>washingtonpost.com.co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finge di essere il Washington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82144463"/>
                  </a:ext>
                </a:extLst>
              </a:tr>
              <a:tr h="0">
                <a:tc>
                  <a:txBody>
                    <a:bodyPr/>
                    <a:lstStyle/>
                    <a:p>
                      <a:pPr fontAlgn="base"/>
                      <a:r>
                        <a:rPr lang="en-US" sz="2400" dirty="0">
                          <a:effectLst/>
                        </a:rPr>
                        <a:t>huffingtonpost.com.co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mascherato da The Huffington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50562613"/>
                  </a:ext>
                </a:extLst>
              </a:tr>
              <a:tr h="0">
                <a:tc>
                  <a:txBody>
                    <a:bodyPr/>
                    <a:lstStyle/>
                    <a:p>
                      <a:pPr fontAlgn="base"/>
                      <a:r>
                        <a:rPr lang="en-US" sz="2400" dirty="0">
                          <a:effectLst/>
                        </a:rPr>
                        <a:t>fox-news24.com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imita Fox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924186352"/>
                  </a:ext>
                </a:extLst>
              </a:tr>
              <a:tr h="0">
                <a:tc>
                  <a:txBody>
                    <a:bodyPr/>
                    <a:lstStyle/>
                    <a:p>
                      <a:pPr fontAlgn="base"/>
                      <a:r>
                        <a:rPr lang="en-US" sz="2400" dirty="0">
                          <a:effectLst/>
                        </a:rPr>
                        <a:t>nbcnews.com.co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imita NBC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5814159"/>
                  </a:ext>
                </a:extLst>
              </a:tr>
              <a:tr h="0">
                <a:tc>
                  <a:txBody>
                    <a:bodyPr/>
                    <a:lstStyle/>
                    <a:p>
                      <a:pPr fontAlgn="base"/>
                      <a:r>
                        <a:rPr lang="en-US" sz="2400" dirty="0">
                          <a:effectLst/>
                        </a:rPr>
                        <a:t>usatoday.com.co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che si spaccia per USA Today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29148229"/>
                  </a:ext>
                </a:extLst>
              </a:tr>
              <a:tr h="0">
                <a:tc>
                  <a:txBody>
                    <a:bodyPr/>
                    <a:lstStyle/>
                    <a:p>
                      <a:pPr fontAlgn="base"/>
                      <a:r>
                        <a:rPr lang="en-US" sz="2400" dirty="0">
                          <a:effectLst/>
                        </a:rPr>
                        <a:t>time-news.net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Sito di notizie false simile a Time Magazine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17460177"/>
                  </a:ext>
                </a:extLst>
              </a:tr>
            </a:tbl>
          </a:graphicData>
        </a:graphic>
      </p:graphicFrame>
    </p:spTree>
    <p:extLst>
      <p:ext uri="{BB962C8B-B14F-4D97-AF65-F5344CB8AC3E}">
        <p14:creationId xmlns:p14="http://schemas.microsoft.com/office/powerpoint/2010/main" val="2512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Obiettivi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76077" y="4477313"/>
            <a:ext cx="7688784" cy="1200288"/>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mn-lt"/>
                <a:ea typeface="Helvetica Neue"/>
                <a:cs typeface="Helvetica Neue"/>
                <a:sym typeface="Helvetica Neue"/>
              </a:rPr>
              <a:t>comprendere la disinformazione, compresa la sua definizione, le forme comuni e il suo impatto sugli individui e sulla società.</a:t>
            </a:r>
            <a:endParaRPr dirty="0">
              <a:latin typeface="+mn-lt"/>
            </a:endParaRPr>
          </a:p>
        </p:txBody>
      </p:sp>
      <p:sp>
        <p:nvSpPr>
          <p:cNvPr id="100" name="Google Shape;100;p4"/>
          <p:cNvSpPr txBox="1"/>
          <p:nvPr/>
        </p:nvSpPr>
        <p:spPr>
          <a:xfrm>
            <a:off x="2076077" y="5659040"/>
            <a:ext cx="6918076" cy="1938952"/>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mn-lt"/>
                <a:ea typeface="Helvetica Neue"/>
                <a:cs typeface="Helvetica Neue"/>
                <a:sym typeface="Helvetica Neue"/>
              </a:rPr>
              <a:t>sviluppare e migliorare le proprie capacità di pensiero critico che permetteranno di valutare le informazioni in modo critico e di applicare queste capacità per identificare e valutare la potenziale disinformazione.</a:t>
            </a:r>
            <a:endParaRPr dirty="0">
              <a:latin typeface="+mn-lt"/>
            </a:endParaRPr>
          </a:p>
        </p:txBody>
      </p:sp>
      <p:sp>
        <p:nvSpPr>
          <p:cNvPr id="101" name="Google Shape;101;p4"/>
          <p:cNvSpPr txBox="1"/>
          <p:nvPr/>
        </p:nvSpPr>
        <p:spPr>
          <a:xfrm>
            <a:off x="2076077" y="7597992"/>
            <a:ext cx="6709070" cy="1569620"/>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mn-lt"/>
                <a:ea typeface="Helvetica Neue"/>
                <a:cs typeface="Helvetica Neue"/>
                <a:sym typeface="Helvetica Neue"/>
              </a:rPr>
              <a:t>applicare le tecniche di base del fact-checking per verificare le informazioni prima di condividerle e comprendere il comportamento responsabile in rete.</a:t>
            </a: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Al termine del modulo sarai in grado di:</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516332" y="46361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511787" y="581787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0"/>
          <p:cNvSpPr/>
          <p:nvPr/>
        </p:nvSpPr>
        <p:spPr>
          <a:xfrm>
            <a:off x="1573799" y="776200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16087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2.1.2. </a:t>
            </a:r>
            <a:r>
              <a:rPr lang="it-IT" sz="4800" b="1" dirty="0">
                <a:solidFill>
                  <a:schemeClr val="tx1"/>
                </a:solidFill>
                <a:latin typeface="+mn-lt"/>
                <a:ea typeface="Helvetica Neue"/>
                <a:cs typeface="Helvetica Neue"/>
                <a:sym typeface="Helvetica Neue"/>
              </a:rPr>
              <a:t>Come faccio a sapere se una fonte è credibile?</a:t>
            </a:r>
            <a:endParaRPr dirty="0">
              <a:solidFill>
                <a:schemeClr val="tx1"/>
              </a:solidFill>
              <a:latin typeface="+mn-lt"/>
            </a:endParaRPr>
          </a:p>
        </p:txBody>
      </p:sp>
      <p:sp>
        <p:nvSpPr>
          <p:cNvPr id="4" name="Rectangle 3"/>
          <p:cNvSpPr/>
          <p:nvPr/>
        </p:nvSpPr>
        <p:spPr>
          <a:xfrm>
            <a:off x="1528354" y="3650949"/>
            <a:ext cx="14473646" cy="4154984"/>
          </a:xfrm>
          <a:prstGeom prst="rect">
            <a:avLst/>
          </a:prstGeom>
        </p:spPr>
        <p:txBody>
          <a:bodyPr wrap="square">
            <a:spAutoFit/>
          </a:bodyPr>
          <a:lstStyle/>
          <a:p>
            <a:pPr marL="457200" indent="-457200">
              <a:buFont typeface="+mj-lt"/>
              <a:buAutoNum type="arabicPeriod"/>
            </a:pPr>
            <a:r>
              <a:rPr lang="it-IT" sz="2400" dirty="0"/>
              <a:t>Cercare contenuti scritti da autori autorevoli o da editori affidabili, come esperti riconosciuti nel settore o media affermati come il NY Times o il Wall Street Journal.</a:t>
            </a:r>
          </a:p>
          <a:p>
            <a:pPr marL="457200" indent="-457200">
              <a:buFont typeface="+mj-lt"/>
              <a:buAutoNum type="arabicPeriod"/>
            </a:pPr>
            <a:endParaRPr lang="en-US" sz="2400" dirty="0"/>
          </a:p>
          <a:p>
            <a:pPr marL="457200" indent="-457200">
              <a:buFont typeface="+mj-lt"/>
              <a:buAutoNum type="arabicPeriod"/>
            </a:pPr>
            <a:r>
              <a:rPr lang="it-IT" sz="2400" dirty="0"/>
              <a:t>Verificare la presenza di citazioni corrette o di riferimenti a fonti affidabili utilizzate nei contenuti, per garantire la trasparenza e la possibilità di verificare le informazioni fornite.</a:t>
            </a:r>
          </a:p>
          <a:p>
            <a:pPr marL="457200" indent="-457200">
              <a:buFont typeface="+mj-lt"/>
              <a:buAutoNum type="arabicPeriod"/>
            </a:pPr>
            <a:endParaRPr lang="en-US" sz="2400" dirty="0"/>
          </a:p>
          <a:p>
            <a:pPr marL="457200" indent="-457200">
              <a:buFont typeface="+mj-lt"/>
              <a:buAutoNum type="arabicPeriod"/>
            </a:pPr>
            <a:r>
              <a:rPr lang="it-IT" sz="2400" dirty="0"/>
              <a:t>Cercare informazioni aggiornate sull'argomento, in quanto riflettono la comprensione e la conoscenza più attuale della materia.</a:t>
            </a:r>
          </a:p>
          <a:p>
            <a:pPr marL="457200" indent="-457200">
              <a:buFont typeface="+mj-lt"/>
              <a:buAutoNum type="arabicPeriod"/>
            </a:pPr>
            <a:endParaRPr lang="en-US" sz="2400" dirty="0"/>
          </a:p>
          <a:p>
            <a:pPr marL="457200" indent="-457200">
              <a:buFont typeface="+mj-lt"/>
              <a:buAutoNum type="arabicPeriod"/>
            </a:pPr>
            <a:r>
              <a:rPr lang="it-IT" sz="2400" dirty="0"/>
              <a:t>Assicurarsi che il contenuto presenti un'analisi imparziale dell'argomento, in cui l'autore esplora molteplici prospettive e considera vari punti di vista piuttosto che favorire una particolare posizione.</a:t>
            </a:r>
            <a:endParaRPr lang="en-US" sz="2400" dirty="0"/>
          </a:p>
        </p:txBody>
      </p:sp>
      <p:sp>
        <p:nvSpPr>
          <p:cNvPr id="5" name="Rectangle 4"/>
          <p:cNvSpPr/>
          <p:nvPr/>
        </p:nvSpPr>
        <p:spPr>
          <a:xfrm>
            <a:off x="11610237" y="7916838"/>
            <a:ext cx="4522392" cy="307777"/>
          </a:xfrm>
          <a:prstGeom prst="rect">
            <a:avLst/>
          </a:prstGeom>
        </p:spPr>
        <p:txBody>
          <a:bodyPr wrap="none">
            <a:spAutoFit/>
          </a:bodyPr>
          <a:lstStyle/>
          <a:p>
            <a:r>
              <a:rPr lang="it-IT" dirty="0"/>
              <a:t>Font</a:t>
            </a:r>
            <a:r>
              <a:rPr lang="hr-HR" dirty="0"/>
              <a:t>e: </a:t>
            </a:r>
            <a:r>
              <a:rPr lang="en-US" dirty="0"/>
              <a:t>https://hbl.gcc.libguides.com/research/credible</a:t>
            </a:r>
          </a:p>
        </p:txBody>
      </p:sp>
    </p:spTree>
    <p:extLst>
      <p:ext uri="{BB962C8B-B14F-4D97-AF65-F5344CB8AC3E}">
        <p14:creationId xmlns:p14="http://schemas.microsoft.com/office/powerpoint/2010/main" val="342263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2.2. Red flags della </a:t>
            </a:r>
            <a:r>
              <a:rPr lang="it-IT" sz="4800" b="1" dirty="0" err="1">
                <a:solidFill>
                  <a:schemeClr val="tx1"/>
                </a:solidFill>
                <a:latin typeface="+mn-lt"/>
                <a:ea typeface="Helvetica Neue"/>
                <a:cs typeface="Helvetica Neue"/>
                <a:sym typeface="Helvetica Neue"/>
              </a:rPr>
              <a:t>dis</a:t>
            </a:r>
            <a:r>
              <a:rPr lang="hr-HR" sz="4800" b="1" dirty="0">
                <a:solidFill>
                  <a:schemeClr val="tx1"/>
                </a:solidFill>
                <a:latin typeface="+mn-lt"/>
                <a:ea typeface="Helvetica Neue"/>
                <a:cs typeface="Helvetica Neue"/>
                <a:sym typeface="Helvetica Neue"/>
              </a:rPr>
              <a:t>informazione</a:t>
            </a:r>
            <a:endParaRPr dirty="0">
              <a:solidFill>
                <a:schemeClr val="tx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192816258"/>
              </p:ext>
            </p:extLst>
          </p:nvPr>
        </p:nvGraphicFramePr>
        <p:xfrm>
          <a:off x="2873829" y="3674972"/>
          <a:ext cx="13023668" cy="5212080"/>
        </p:xfrm>
        <a:graphic>
          <a:graphicData uri="http://schemas.openxmlformats.org/drawingml/2006/table">
            <a:tbl>
              <a:tblPr/>
              <a:tblGrid>
                <a:gridCol w="4663440">
                  <a:extLst>
                    <a:ext uri="{9D8B030D-6E8A-4147-A177-3AD203B41FA5}">
                      <a16:colId xmlns:a16="http://schemas.microsoft.com/office/drawing/2014/main" val="3805352674"/>
                    </a:ext>
                  </a:extLst>
                </a:gridCol>
                <a:gridCol w="8360228">
                  <a:extLst>
                    <a:ext uri="{9D8B030D-6E8A-4147-A177-3AD203B41FA5}">
                      <a16:colId xmlns:a16="http://schemas.microsoft.com/office/drawing/2014/main" val="198573016"/>
                    </a:ext>
                  </a:extLst>
                </a:gridCol>
              </a:tblGrid>
              <a:tr h="0">
                <a:tc>
                  <a:txBody>
                    <a:bodyPr/>
                    <a:lstStyle/>
                    <a:p>
                      <a:pPr fontAlgn="b"/>
                      <a:r>
                        <a:rPr lang="hr-HR" sz="2400" b="1" dirty="0">
                          <a:solidFill>
                            <a:schemeClr val="tx1"/>
                          </a:solidFill>
                          <a:latin typeface="+mn-lt"/>
                          <a:ea typeface="Helvetica Neue"/>
                          <a:cs typeface="Helvetica Neue"/>
                          <a:sym typeface="Helvetica Neue"/>
                        </a:rPr>
                        <a:t>Red flags della </a:t>
                      </a:r>
                      <a:r>
                        <a:rPr lang="it-IT" sz="2400" b="1" dirty="0">
                          <a:solidFill>
                            <a:schemeClr val="tx1"/>
                          </a:solidFill>
                          <a:latin typeface="+mn-lt"/>
                          <a:ea typeface="Helvetica Neue"/>
                          <a:cs typeface="Helvetica Neue"/>
                          <a:sym typeface="Helvetica Neue"/>
                        </a:rPr>
                        <a:t>mis</a:t>
                      </a:r>
                      <a:r>
                        <a:rPr lang="hr-HR" sz="2400" b="1" dirty="0">
                          <a:solidFill>
                            <a:schemeClr val="tx1"/>
                          </a:solidFill>
                          <a:latin typeface="+mn-lt"/>
                          <a:ea typeface="Helvetica Neue"/>
                          <a:cs typeface="Helvetica Neue"/>
                          <a:sym typeface="Helvetica Neue"/>
                        </a:rPr>
                        <a:t>informazione</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dirty="0">
                          <a:effectLst/>
                        </a:rPr>
                        <a:t>Descrizione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70969176"/>
                  </a:ext>
                </a:extLst>
              </a:tr>
              <a:tr h="0">
                <a:tc>
                  <a:txBody>
                    <a:bodyPr/>
                    <a:lstStyle/>
                    <a:p>
                      <a:pPr fontAlgn="base"/>
                      <a:r>
                        <a:rPr lang="en-US" sz="2400" dirty="0">
                          <a:effectLst/>
                        </a:rPr>
                        <a:t>Mancanza di fonti credibili</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Le affermazioni prive di fonti credibili dovrebbero destare sospetti e indicare una potenziale disinformazione.</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62005031"/>
                  </a:ext>
                </a:extLst>
              </a:tr>
              <a:tr h="0">
                <a:tc>
                  <a:txBody>
                    <a:bodyPr/>
                    <a:lstStyle/>
                    <a:p>
                      <a:pPr fontAlgn="base"/>
                      <a:r>
                        <a:rPr lang="en-US" sz="2400" dirty="0">
                          <a:effectLst/>
                        </a:rPr>
                        <a:t>Contenuto emotivo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La disinformazione spesso evoca forti emozioni per manipolare i lettori. Essere cauti quando ci si imbattete in post carichi di emozioni.</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4317879"/>
                  </a:ext>
                </a:extLst>
              </a:tr>
              <a:tr h="0">
                <a:tc>
                  <a:txBody>
                    <a:bodyPr/>
                    <a:lstStyle/>
                    <a:p>
                      <a:pPr fontAlgn="base"/>
                      <a:r>
                        <a:rPr lang="en-US" sz="2400" dirty="0">
                          <a:effectLst/>
                        </a:rPr>
                        <a:t>Contenuti incrociati</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I disinformatori diffondono informazioni false condividendole su più piattaforme sociali. Fare attenzione ai contenuti condivisi su più piattaforme.</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64274306"/>
                  </a:ext>
                </a:extLst>
              </a:tr>
              <a:tr h="0">
                <a:tc>
                  <a:txBody>
                    <a:bodyPr/>
                    <a:lstStyle/>
                    <a:p>
                      <a:pPr fontAlgn="base"/>
                      <a:r>
                        <a:rPr lang="hr-HR" sz="2400" dirty="0">
                          <a:effectLst/>
                        </a:rPr>
                        <a:t>Disinformazione nei meme</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it-IT" sz="2400" dirty="0">
                          <a:effectLst/>
                        </a:rPr>
                        <a:t>I meme, pur essendo divertenti, possono anche essere una fonte di disinformazione. Essere prudenti e verificare i fatti prima di condividere i meme.</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24542553"/>
                  </a:ext>
                </a:extLst>
              </a:tr>
            </a:tbl>
          </a:graphicData>
        </a:graphic>
      </p:graphicFrame>
    </p:spTree>
    <p:extLst>
      <p:ext uri="{BB962C8B-B14F-4D97-AF65-F5344CB8AC3E}">
        <p14:creationId xmlns:p14="http://schemas.microsoft.com/office/powerpoint/2010/main" val="431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1919" y="1658984"/>
            <a:ext cx="7562344" cy="6635932"/>
          </a:xfrm>
          <a:prstGeom prst="rect">
            <a:avLst/>
          </a:prstGeom>
        </p:spPr>
      </p:pic>
      <p:sp>
        <p:nvSpPr>
          <p:cNvPr id="3" name="Rectangle 2"/>
          <p:cNvSpPr/>
          <p:nvPr/>
        </p:nvSpPr>
        <p:spPr>
          <a:xfrm>
            <a:off x="10701603" y="1826189"/>
            <a:ext cx="6872673" cy="8063746"/>
          </a:xfrm>
          <a:prstGeom prst="rect">
            <a:avLst/>
          </a:prstGeom>
        </p:spPr>
        <p:txBody>
          <a:bodyPr wrap="square">
            <a:spAutoFit/>
          </a:bodyPr>
          <a:lstStyle/>
          <a:p>
            <a:r>
              <a:rPr lang="it-IT" dirty="0"/>
              <a:t>Controllare il nome del dominio – Inforwars</a:t>
            </a:r>
          </a:p>
          <a:p>
            <a:r>
              <a:rPr lang="it-IT" dirty="0"/>
              <a:t>Controllare l'autore -N/a</a:t>
            </a:r>
          </a:p>
          <a:p>
            <a:r>
              <a:rPr lang="it-IT" dirty="0"/>
              <a:t>Controllare la data - 2 gennaio 2022</a:t>
            </a:r>
            <a:endParaRPr lang="hr-HR" dirty="0"/>
          </a:p>
          <a:p>
            <a:r>
              <a:rPr lang="it-IT" dirty="0"/>
              <a:t>Verificare le affermazioni e accedere alle fonti a cui l'articolo fa riferimento.</a:t>
            </a:r>
          </a:p>
          <a:p>
            <a:endParaRPr lang="hr-HR" dirty="0"/>
          </a:p>
          <a:p>
            <a:r>
              <a:rPr lang="it-IT" dirty="0"/>
              <a:t>Leggi l’articolo</a:t>
            </a:r>
          </a:p>
          <a:p>
            <a:r>
              <a:rPr lang="hr-HR" dirty="0">
                <a:hlinkClick r:id="rId3"/>
              </a:rPr>
              <a:t>https://www.infowars.com/posts/australia-admits-widespread-severe-adverse-reactions-from-covid-jab-already-making-compensation-payments/</a:t>
            </a:r>
            <a:endParaRPr lang="hr-HR" dirty="0"/>
          </a:p>
          <a:p>
            <a:endParaRPr lang="hr-HR" dirty="0"/>
          </a:p>
          <a:p>
            <a:r>
              <a:rPr lang="it-IT" dirty="0"/>
              <a:t>Guarda il video citato nell'articolo </a:t>
            </a:r>
            <a:r>
              <a:rPr lang="hr-HR" dirty="0">
                <a:hlinkClick r:id="rId4"/>
              </a:rPr>
              <a:t>https://www.youtube.com/watch?v=BzUSjTsjcac</a:t>
            </a:r>
            <a:endParaRPr lang="hr-HR" dirty="0"/>
          </a:p>
          <a:p>
            <a:endParaRPr lang="hr-HR" dirty="0"/>
          </a:p>
          <a:p>
            <a:endParaRPr lang="hr-HR" dirty="0"/>
          </a:p>
          <a:p>
            <a:pPr algn="ctr"/>
            <a:r>
              <a:rPr lang="hr-HR" dirty="0"/>
              <a:t>Analisi:</a:t>
            </a:r>
            <a:endParaRPr lang="it-IT" dirty="0"/>
          </a:p>
          <a:p>
            <a:pPr algn="ctr"/>
            <a:endParaRPr lang="hr-HR" dirty="0"/>
          </a:p>
          <a:p>
            <a:r>
              <a:rPr lang="it-IT" dirty="0"/>
              <a:t>Il titolo usa </a:t>
            </a:r>
            <a:r>
              <a:rPr lang="it-IT" b="1" dirty="0"/>
              <a:t>‘’gravemente negativo’’ </a:t>
            </a:r>
            <a:r>
              <a:rPr lang="it-IT" dirty="0"/>
              <a:t>ma il video di riferimento usa solo ‘’</a:t>
            </a:r>
            <a:r>
              <a:rPr lang="it-IT" b="1" dirty="0"/>
              <a:t>negativo’’.</a:t>
            </a:r>
          </a:p>
          <a:p>
            <a:endParaRPr lang="hr-HR" dirty="0"/>
          </a:p>
          <a:p>
            <a:r>
              <a:rPr lang="hr-HR" dirty="0"/>
              <a:t>Testo:</a:t>
            </a:r>
            <a:br>
              <a:rPr lang="hr-HR" dirty="0"/>
            </a:br>
            <a:endParaRPr lang="hr-HR" dirty="0"/>
          </a:p>
          <a:p>
            <a:r>
              <a:rPr lang="it-IT" dirty="0"/>
              <a:t>‘’7News Australia ha riferito venerdì che ben 79.000 persone hanno </a:t>
            </a:r>
            <a:r>
              <a:rPr lang="it-IT" b="1" dirty="0"/>
              <a:t>sofferto di gravi effetti collaterali </a:t>
            </a:r>
            <a:r>
              <a:rPr lang="it-IT" dirty="0"/>
              <a:t>a causa del vaccino COVID, e il governo è pronto a distribuire oltre 600.000 dollari di risarcimento per alcune vittime’’.</a:t>
            </a:r>
          </a:p>
          <a:p>
            <a:endParaRPr lang="hr-HR" dirty="0"/>
          </a:p>
          <a:p>
            <a:r>
              <a:rPr lang="hr-HR" dirty="0"/>
              <a:t>Relazione video di riferimento:</a:t>
            </a:r>
            <a:br>
              <a:rPr lang="hr-HR" dirty="0"/>
            </a:br>
            <a:endParaRPr lang="hr-HR" dirty="0"/>
          </a:p>
          <a:p>
            <a:r>
              <a:rPr lang="it-IT" dirty="0"/>
              <a:t>‘’Si stima che 79.000 persone abbiano subito reazioni avverse ai vaccini. Ora il governo offre un risarcimento. Per le richieste di risarcimento inferiori a 20.000 dollari è necessaria la prova del medico. Le richieste superiori a 20.000 dollari saranno valutate da un team di esperti legali. La cifra più alta è riservata solo ai casi più gravi’’.</a:t>
            </a:r>
          </a:p>
          <a:p>
            <a:endParaRPr lang="hr-HR" dirty="0"/>
          </a:p>
          <a:p>
            <a:r>
              <a:rPr lang="it-IT" b="1" dirty="0"/>
              <a:t>Il termine ‘’avverso’’ si riferisce tipicamente a qualcosa di dannoso, sfavorevole o pregiudizievole, mentre ‘’grave’’ indica qualcosa di intenso, serio o estremo.</a:t>
            </a:r>
            <a:endParaRPr lang="hr-HR" b="1" dirty="0"/>
          </a:p>
          <a:p>
            <a:r>
              <a:rPr lang="hr-HR" b="1" dirty="0"/>
              <a:t>Verifica dei fatti </a:t>
            </a:r>
            <a:r>
              <a:rPr lang="hr-HR" b="1" dirty="0">
                <a:hlinkClick r:id="rId5"/>
              </a:rPr>
              <a:t>https://seecheck.org/index.php/2022/01/19/no-79000-severe-reactions-to-covid-19-vaccines-have-been-reported-in-australia/</a:t>
            </a:r>
            <a:endParaRPr lang="hr-HR" b="1" dirty="0"/>
          </a:p>
          <a:p>
            <a:endParaRPr lang="hr-HR" b="1" dirty="0"/>
          </a:p>
        </p:txBody>
      </p:sp>
      <p:sp>
        <p:nvSpPr>
          <p:cNvPr id="4" name="Rectangle 3"/>
          <p:cNvSpPr/>
          <p:nvPr/>
        </p:nvSpPr>
        <p:spPr>
          <a:xfrm rot="19233173">
            <a:off x="2000425" y="2317457"/>
            <a:ext cx="1877438" cy="923330"/>
          </a:xfrm>
          <a:prstGeom prst="rect">
            <a:avLst/>
          </a:prstGeom>
          <a:noFill/>
        </p:spPr>
        <p:txBody>
          <a:bodyPr wrap="none" lIns="91440" tIns="45720" rIns="91440" bIns="45720">
            <a:spAutoFit/>
          </a:bodyPr>
          <a:lstStyle/>
          <a:p>
            <a:pPr algn="ctr"/>
            <a:r>
              <a:rPr lang="hr-HR" sz="5400" dirty="0" err="1">
                <a:ln w="0"/>
                <a:solidFill>
                  <a:srgbClr val="FF0000"/>
                </a:solidFill>
                <a:effectLst>
                  <a:outerShdw blurRad="38100" dist="19050" dir="2700000" algn="tl" rotWithShape="0">
                    <a:schemeClr val="dk1">
                      <a:alpha val="40000"/>
                    </a:schemeClr>
                  </a:outerShdw>
                </a:effectLst>
              </a:rPr>
              <a:t>False</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9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9246" y="1416438"/>
            <a:ext cx="11965577" cy="7701437"/>
          </a:xfrm>
          <a:prstGeom prst="rect">
            <a:avLst/>
          </a:prstGeom>
        </p:spPr>
      </p:pic>
      <p:sp>
        <p:nvSpPr>
          <p:cNvPr id="3" name="Oval 2"/>
          <p:cNvSpPr/>
          <p:nvPr/>
        </p:nvSpPr>
        <p:spPr>
          <a:xfrm>
            <a:off x="9562011" y="4245429"/>
            <a:ext cx="4271555" cy="41278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38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it-IT" sz="4800" b="1" dirty="0">
                <a:solidFill>
                  <a:schemeClr val="tx1"/>
                </a:solidFill>
                <a:latin typeface="+mn-lt"/>
                <a:ea typeface="Helvetica Neue"/>
                <a:cs typeface="Helvetica Neue"/>
                <a:sym typeface="Helvetica Neue"/>
              </a:rPr>
              <a:t>2.3. Strumenti di verifica dei fatti</a:t>
            </a:r>
            <a:endParaRPr dirty="0">
              <a:solidFill>
                <a:schemeClr val="tx1"/>
              </a:solidFill>
              <a:latin typeface="+mn-lt"/>
            </a:endParaRPr>
          </a:p>
        </p:txBody>
      </p:sp>
      <p:sp>
        <p:nvSpPr>
          <p:cNvPr id="2" name="Rectangle 1"/>
          <p:cNvSpPr/>
          <p:nvPr/>
        </p:nvSpPr>
        <p:spPr>
          <a:xfrm>
            <a:off x="1332000" y="3392523"/>
            <a:ext cx="11560629" cy="6001643"/>
          </a:xfrm>
          <a:prstGeom prst="rect">
            <a:avLst/>
          </a:prstGeom>
        </p:spPr>
        <p:txBody>
          <a:bodyPr wrap="square">
            <a:spAutoFit/>
          </a:bodyPr>
          <a:lstStyle/>
          <a:p>
            <a:r>
              <a:rPr lang="it-IT" sz="2400" dirty="0"/>
              <a:t>I cittadini comuni hanno accesso a diversi strumenti di fact-checking che possono aiutarli a verificare le informazioni e a identificare la potenziale disinformazione. Uno strumento molto diffuso è ‘’</a:t>
            </a:r>
            <a:r>
              <a:rPr lang="it-IT" sz="2400" b="1" dirty="0"/>
              <a:t>FactCheck.org’’, </a:t>
            </a:r>
            <a:r>
              <a:rPr lang="it-IT" sz="2400" dirty="0"/>
              <a:t>che fornisce analisi imparziali di affermazioni politiche e articoli di cronaca. </a:t>
            </a:r>
            <a:r>
              <a:rPr lang="it-IT" sz="2400" b="1" dirty="0"/>
              <a:t>‘’Snopes’’ </a:t>
            </a:r>
            <a:r>
              <a:rPr lang="it-IT" sz="2400" dirty="0"/>
              <a:t>è un'altra piattaforma molto conosciuta che verifica leggende metropolitane, dicerie e disinformazione. Per verificare i contenuti sui social media, strumenti </a:t>
            </a:r>
            <a:r>
              <a:rPr lang="it-IT" sz="2400" b="1" dirty="0"/>
              <a:t>come ‘’Google Reverse Image Search’’ </a:t>
            </a:r>
            <a:r>
              <a:rPr lang="it-IT" sz="2400" dirty="0"/>
              <a:t>possono aiutare a determinare l'autenticità delle immagini. Inoltre, estensioni del browser come </a:t>
            </a:r>
            <a:r>
              <a:rPr lang="it-IT" sz="2400" b="1" dirty="0"/>
              <a:t>‘’NewsGuard’’ </a:t>
            </a:r>
            <a:r>
              <a:rPr lang="it-IT" sz="2400" dirty="0"/>
              <a:t>forniscono valutazioni di credibilità per i siti web che segnalano le fonti inaffidabili. I cittadini possono anche consultare le testate giornalistiche affidabili e utilizzare database di fact-checking come </a:t>
            </a:r>
            <a:r>
              <a:rPr lang="it-IT" sz="2400" b="1" dirty="0"/>
              <a:t>‘’PolitiFact’’ </a:t>
            </a:r>
            <a:r>
              <a:rPr lang="it-IT" sz="2400" dirty="0"/>
              <a:t>"The Washington Post's </a:t>
            </a:r>
            <a:r>
              <a:rPr lang="it-IT" sz="2400" b="1" dirty="0"/>
              <a:t>‘’Fact Checker’’’’ </a:t>
            </a:r>
            <a:r>
              <a:rPr lang="it-IT" sz="2400" dirty="0"/>
              <a:t>o </a:t>
            </a:r>
            <a:r>
              <a:rPr lang="it-IT" sz="2400" b="1" dirty="0"/>
              <a:t>"AP Fact Check" </a:t>
            </a:r>
            <a:r>
              <a:rPr lang="it-IT" sz="2400" dirty="0"/>
              <a:t>per ottenere informazioni accurate. Utilizzando questi strumenti, i cittadini possono partecipare attivamente alla lotta contro la disinformazione e promuovere discussioni informate.</a:t>
            </a:r>
            <a:endParaRPr lang="hr-HR" sz="2400" dirty="0"/>
          </a:p>
          <a:p>
            <a:r>
              <a:rPr lang="hr-HR" sz="2400" dirty="0"/>
              <a:t>L'elenco degli strumenti: </a:t>
            </a:r>
            <a:r>
              <a:rPr lang="hr-HR" sz="2400" dirty="0">
                <a:hlinkClick r:id="rId3"/>
              </a:rPr>
              <a:t>https://www.rand.org/research/projects/truth-decay/fighting-disinformation/search.html</a:t>
            </a:r>
            <a:endParaRPr lang="hr-HR" sz="2400" dirty="0"/>
          </a:p>
        </p:txBody>
      </p:sp>
      <p:pic>
        <p:nvPicPr>
          <p:cNvPr id="18440" name="Picture 8" descr="No photo description avail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84480" y="3663879"/>
            <a:ext cx="4801598" cy="480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1362620" y="2494039"/>
            <a:ext cx="1556275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3. Comportamento online responsabile</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5412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029920" cy="830956"/>
          </a:xfrm>
          <a:prstGeom prst="rect">
            <a:avLst/>
          </a:prstGeom>
          <a:noFill/>
          <a:ln>
            <a:noFill/>
          </a:ln>
        </p:spPr>
        <p:txBody>
          <a:bodyPr spcFirstLastPara="1" wrap="square" lIns="91425" tIns="45700" rIns="91425" bIns="45700" anchor="t" anchorCtr="0">
            <a:spAutoFit/>
          </a:bodyPr>
          <a:lstStyle/>
          <a:p>
            <a:pPr lvl="0"/>
            <a:r>
              <a:rPr lang="it-IT" sz="4800" b="1" dirty="0">
                <a:solidFill>
                  <a:schemeClr val="tx1"/>
                </a:solidFill>
                <a:latin typeface="+mn-lt"/>
                <a:ea typeface="Helvetica Neue"/>
                <a:cs typeface="Helvetica Neue"/>
                <a:sym typeface="Helvetica Neue"/>
              </a:rPr>
              <a:t>3.1. Riconoscere i propri bias cognitivi</a:t>
            </a:r>
            <a:endParaRPr dirty="0">
              <a:solidFill>
                <a:schemeClr val="tx1"/>
              </a:solidFill>
              <a:latin typeface="+mn-lt"/>
            </a:endParaRPr>
          </a:p>
        </p:txBody>
      </p:sp>
      <p:sp>
        <p:nvSpPr>
          <p:cNvPr id="120" name="Google Shape;120;p6"/>
          <p:cNvSpPr txBox="1"/>
          <p:nvPr/>
        </p:nvSpPr>
        <p:spPr>
          <a:xfrm>
            <a:off x="1332000" y="3332449"/>
            <a:ext cx="15453771" cy="5632271"/>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mn-lt"/>
                <a:ea typeface="Helvetica Neue"/>
                <a:cs typeface="Helvetica Neue"/>
                <a:sym typeface="Helvetica Neue"/>
              </a:rPr>
              <a:t>I bias cognitivi sono tendenze intrinseche del nostro pensiero che possono portare a errori di giudizio. È fondamentale che gli anziani siano consapevoli di questi bias quando navigano nel mondo online. Alcuni bias cognitivi comuni includono il bias di conferma (favorire le informazioni che confermano le convinzioni preesistenti), il bias di disponibilità (affidarsi alle informazioni immediatamente disponibili) e il bias di ancoraggio (essere influenzati dalle informazioni iniziali ricevute). Riconoscere questi pregiudizi può aiutare gli anziani ad avvicinarsi ai contenuti online con una mentalità critica e a evitare di essere facilmente influenzati da informazioni fuorvianti.</a:t>
            </a:r>
          </a:p>
          <a:p>
            <a:pPr lvl="0"/>
            <a:endParaRPr lang="hr-HR" sz="2400" dirty="0">
              <a:solidFill>
                <a:schemeClr val="dk1"/>
              </a:solidFill>
              <a:latin typeface="+mn-lt"/>
              <a:sym typeface="Helvetica Neue"/>
            </a:endParaRPr>
          </a:p>
          <a:p>
            <a:pPr lvl="0"/>
            <a:r>
              <a:rPr lang="it-IT" sz="2400" b="1" dirty="0">
                <a:latin typeface="+mn-lt"/>
              </a:rPr>
              <a:t>Riconoscere i segni di bias cognitivo</a:t>
            </a:r>
          </a:p>
          <a:p>
            <a:pPr lvl="0"/>
            <a:endParaRPr lang="en-US" sz="2400" b="1" dirty="0">
              <a:latin typeface="+mn-lt"/>
            </a:endParaRPr>
          </a:p>
          <a:p>
            <a:pPr marL="457200" lvl="0" indent="-457200">
              <a:buFont typeface="+mj-lt"/>
              <a:buAutoNum type="arabicPeriod"/>
            </a:pPr>
            <a:r>
              <a:rPr lang="it-IT" sz="2400" dirty="0">
                <a:latin typeface="+mn-lt"/>
              </a:rPr>
              <a:t>Prestare attenzione solo alle notizie che confermano la propria opinione</a:t>
            </a:r>
          </a:p>
          <a:p>
            <a:pPr marL="457200" lvl="0" indent="-457200">
              <a:buFont typeface="+mj-lt"/>
              <a:buAutoNum type="arabicPeriod"/>
            </a:pPr>
            <a:r>
              <a:rPr lang="it-IT" sz="2400" dirty="0">
                <a:latin typeface="+mn-lt"/>
              </a:rPr>
              <a:t>Dare la colpa a fattori esterni quando le cose non vanno per il verso giusto</a:t>
            </a:r>
          </a:p>
          <a:p>
            <a:pPr marL="457200" lvl="0" indent="-457200">
              <a:buFont typeface="+mj-lt"/>
              <a:buAutoNum type="arabicPeriod"/>
            </a:pPr>
            <a:r>
              <a:rPr lang="it-IT" sz="2400" dirty="0">
                <a:latin typeface="+mn-lt"/>
              </a:rPr>
              <a:t>Attribuire il successo di altre persone alla fortuna, mentre ci si prende il merito dei propri risultati</a:t>
            </a:r>
          </a:p>
          <a:p>
            <a:pPr marL="457200" lvl="0" indent="-457200">
              <a:buFont typeface="+mj-lt"/>
              <a:buAutoNum type="arabicPeriod"/>
            </a:pPr>
            <a:r>
              <a:rPr lang="it-IT" sz="2400" dirty="0">
                <a:latin typeface="+mn-lt"/>
              </a:rPr>
              <a:t>Presupporre che tutti gli altri condividano le vostre opinioni o convinzioni.</a:t>
            </a:r>
          </a:p>
          <a:p>
            <a:pPr marL="457200" lvl="0" indent="-457200">
              <a:buFont typeface="+mj-lt"/>
              <a:buAutoNum type="arabicPeriod"/>
            </a:pPr>
            <a:r>
              <a:rPr lang="it-IT" sz="2400" dirty="0">
                <a:latin typeface="+mn-lt"/>
              </a:rPr>
              <a:t>Imparare poco su un argomento e poi presumere di sapere tutto su di esso.</a:t>
            </a:r>
            <a:endParaRPr sz="2400" dirty="0">
              <a:latin typeface="+mn-lt"/>
            </a:endParaRPr>
          </a:p>
        </p:txBody>
      </p:sp>
    </p:spTree>
    <p:extLst>
      <p:ext uri="{BB962C8B-B14F-4D97-AF65-F5344CB8AC3E}">
        <p14:creationId xmlns:p14="http://schemas.microsoft.com/office/powerpoint/2010/main" val="37696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659840" cy="830956"/>
          </a:xfrm>
          <a:prstGeom prst="rect">
            <a:avLst/>
          </a:prstGeom>
          <a:noFill/>
          <a:ln>
            <a:noFill/>
          </a:ln>
        </p:spPr>
        <p:txBody>
          <a:bodyPr spcFirstLastPara="1" wrap="square" lIns="91425" tIns="45700" rIns="91425" bIns="45700" anchor="t" anchorCtr="0">
            <a:spAutoFit/>
          </a:bodyPr>
          <a:lstStyle/>
          <a:p>
            <a:pPr lvl="0"/>
            <a:r>
              <a:rPr lang="it-IT" sz="4800" b="1" dirty="0">
                <a:solidFill>
                  <a:schemeClr val="tx1"/>
                </a:solidFill>
                <a:latin typeface="+mn-lt"/>
                <a:ea typeface="Helvetica Neue"/>
                <a:cs typeface="Helvetica Neue"/>
                <a:sym typeface="Helvetica Neue"/>
              </a:rPr>
              <a:t>3.2. Costruire la resilienza alla disinformazione</a:t>
            </a:r>
            <a:endParaRPr dirty="0">
              <a:solidFill>
                <a:schemeClr val="tx1"/>
              </a:solidFill>
              <a:latin typeface="+mn-lt"/>
            </a:endParaRPr>
          </a:p>
        </p:txBody>
      </p:sp>
      <p:sp>
        <p:nvSpPr>
          <p:cNvPr id="3" name="TekstniOkvir 2">
            <a:extLst>
              <a:ext uri="{FF2B5EF4-FFF2-40B4-BE49-F238E27FC236}">
                <a16:creationId xmlns:a16="http://schemas.microsoft.com/office/drawing/2014/main" id="{78434B8E-328D-F75A-881E-99FB6530641C}"/>
              </a:ext>
            </a:extLst>
          </p:cNvPr>
          <p:cNvSpPr txBox="1"/>
          <p:nvPr/>
        </p:nvSpPr>
        <p:spPr>
          <a:xfrm>
            <a:off x="1332000" y="3447711"/>
            <a:ext cx="15800060" cy="3785652"/>
          </a:xfrm>
          <a:prstGeom prst="rect">
            <a:avLst/>
          </a:prstGeom>
          <a:noFill/>
        </p:spPr>
        <p:txBody>
          <a:bodyPr wrap="square">
            <a:spAutoFit/>
          </a:bodyPr>
          <a:lstStyle/>
          <a:p>
            <a:pPr algn="just"/>
            <a:r>
              <a:rPr lang="it-IT" sz="2400" dirty="0"/>
              <a:t>Per navigare nel mondo online in modo responsabile, ci sono dei passi fondamentali da seguire. Innanzitutto, verificare le informazioni prima di crederci o condividerle. Cercare fonti affidabili e consultare organizzazioni di fact-checking affidabili, incrociando le informazioni per garantirne l'accuratezza. In secondo luogo, bisogna prestare attenzione ai fattori emotivi che la disinformazione spesso sfrutta. Tenere presente i contenuti che suscitano forti emozioni e fare un passo indietro per valutare la credibilità, considerando prospettive alternative prima di reagire o condividere. In terzo luogo, sviluppare un occhio critico quando si consumano i contenuti online, esaminando le fonti, verificando la presenza di prove a sostegno e mettendo in discussione le affermazioni che sembrano troppo belle per essere vere o che non hanno prove sufficienti. Infine, cercare punti di vista diversi per ottenere una comprensione a tutto tondo, impegnandosi con fonti di notizie affidabili, opinioni di esperti e punti di vista alternativi per evitare di cadere in camere d'eco e di essere influenzati da narrazioni unilaterali.</a:t>
            </a:r>
            <a:endParaRPr lang="en-US" sz="2400" dirty="0"/>
          </a:p>
        </p:txBody>
      </p:sp>
    </p:spTree>
    <p:extLst>
      <p:ext uri="{BB962C8B-B14F-4D97-AF65-F5344CB8AC3E}">
        <p14:creationId xmlns:p14="http://schemas.microsoft.com/office/powerpoint/2010/main" val="360043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27680" cy="830956"/>
          </a:xfrm>
          <a:prstGeom prst="rect">
            <a:avLst/>
          </a:prstGeom>
          <a:noFill/>
          <a:ln>
            <a:noFill/>
          </a:ln>
        </p:spPr>
        <p:txBody>
          <a:bodyPr spcFirstLastPara="1" wrap="square" lIns="91425" tIns="45700" rIns="91425" bIns="45700" anchor="t" anchorCtr="0">
            <a:spAutoFit/>
          </a:bodyPr>
          <a:lstStyle/>
          <a:p>
            <a:pPr lvl="0"/>
            <a:r>
              <a:rPr lang="it-IT" sz="4800" b="1" dirty="0">
                <a:solidFill>
                  <a:schemeClr val="tx1"/>
                </a:solidFill>
                <a:latin typeface="+mn-lt"/>
                <a:ea typeface="Helvetica Neue"/>
                <a:cs typeface="Helvetica Neue"/>
                <a:sym typeface="Helvetica Neue"/>
              </a:rPr>
              <a:t>3.3. 6 passi per un comportamento online responsabile</a:t>
            </a:r>
            <a:endParaRPr dirty="0">
              <a:solidFill>
                <a:schemeClr val="tx1"/>
              </a:solidFill>
              <a:latin typeface="+mn-lt"/>
            </a:endParaRPr>
          </a:p>
        </p:txBody>
      </p:sp>
      <p:sp>
        <p:nvSpPr>
          <p:cNvPr id="2" name="Rectangle 1"/>
          <p:cNvSpPr/>
          <p:nvPr/>
        </p:nvSpPr>
        <p:spPr>
          <a:xfrm>
            <a:off x="1423851" y="3380596"/>
            <a:ext cx="14721840" cy="5632311"/>
          </a:xfrm>
          <a:prstGeom prst="rect">
            <a:avLst/>
          </a:prstGeom>
        </p:spPr>
        <p:txBody>
          <a:bodyPr wrap="square">
            <a:spAutoFit/>
          </a:bodyPr>
          <a:lstStyle/>
          <a:p>
            <a:pPr marL="457200" indent="-457200" algn="just">
              <a:buFont typeface="+mj-lt"/>
              <a:buAutoNum type="arabicPeriod"/>
            </a:pPr>
            <a:r>
              <a:rPr lang="it-IT" sz="2000" b="1" dirty="0"/>
              <a:t>Verificare prima di condividere: </a:t>
            </a:r>
            <a:r>
              <a:rPr lang="it-IT" sz="2000" dirty="0"/>
              <a:t>Prima di condividerle, verificare l'autenticità e la credibilità delle informazioni con fonti affidabili o organizzazioni di fact-checking.</a:t>
            </a:r>
          </a:p>
          <a:p>
            <a:pPr marL="457200" indent="-457200" algn="just">
              <a:buFont typeface="+mj-lt"/>
              <a:buAutoNum type="arabicPeriod"/>
            </a:pPr>
            <a:endParaRPr lang="en-US" sz="2000" dirty="0"/>
          </a:p>
          <a:p>
            <a:pPr marL="457200" indent="-457200" algn="just">
              <a:buFont typeface="+mj-lt"/>
              <a:buAutoNum type="arabicPeriod"/>
            </a:pPr>
            <a:r>
              <a:rPr lang="it-IT" sz="2000" b="1" dirty="0"/>
              <a:t>Diversificare le fonti: </a:t>
            </a:r>
            <a:r>
              <a:rPr lang="it-IT" sz="2000" dirty="0"/>
              <a:t>Affidarsi a più fonti attendibili per le notizie e le informazioni per evitare bias e disinformazione. Seguire testate giornalistiche affidabili, siti web di fact-checking ed esperti in vari settori.</a:t>
            </a:r>
          </a:p>
          <a:p>
            <a:pPr marL="457200" indent="-457200" algn="just">
              <a:buFont typeface="+mj-lt"/>
              <a:buAutoNum type="arabicPeriod"/>
            </a:pPr>
            <a:endParaRPr lang="en-US" sz="2000" dirty="0"/>
          </a:p>
          <a:p>
            <a:pPr marL="457200" indent="-457200" algn="just">
              <a:buFont typeface="+mj-lt"/>
              <a:buAutoNum type="arabicPeriod"/>
            </a:pPr>
            <a:r>
              <a:rPr lang="it-IT" sz="2000" b="1" dirty="0"/>
              <a:t>Interrogare e analizzare: </a:t>
            </a:r>
            <a:r>
              <a:rPr lang="it-IT" sz="2000" dirty="0"/>
              <a:t>Sviluppare una mentalità critica mettendo in discussione le informazioni che si incontrano. Valutare la fonte, esaminare le prove presentate e valutare eventuali bias o conflitti di interesse.</a:t>
            </a:r>
          </a:p>
          <a:p>
            <a:pPr marL="457200" indent="-457200" algn="just">
              <a:buFont typeface="+mj-lt"/>
              <a:buAutoNum type="arabicPeriod"/>
            </a:pPr>
            <a:endParaRPr lang="en-US" sz="2000" dirty="0"/>
          </a:p>
          <a:p>
            <a:pPr marL="457200" indent="-457200" algn="just">
              <a:buFont typeface="+mj-lt"/>
              <a:buAutoNum type="arabicPeriod"/>
            </a:pPr>
            <a:r>
              <a:rPr lang="it-IT" sz="2000" b="1" dirty="0"/>
              <a:t>Utilizzare strumenti di fact-checking: </a:t>
            </a:r>
            <a:r>
              <a:rPr lang="it-IT" sz="2000" dirty="0"/>
              <a:t>Utilizzare gli strumenti di fact-checking e le risorse disponibili online per verificare l'accuratezza di affermazioni e dichiarazioni.</a:t>
            </a:r>
          </a:p>
          <a:p>
            <a:pPr marL="457200" indent="-457200" algn="just">
              <a:buFont typeface="+mj-lt"/>
              <a:buAutoNum type="arabicPeriod"/>
            </a:pPr>
            <a:endParaRPr lang="en-US" sz="2000" dirty="0"/>
          </a:p>
          <a:p>
            <a:pPr marL="457200" indent="-457200" algn="just">
              <a:buFont typeface="+mj-lt"/>
              <a:buAutoNum type="arabicPeriod"/>
            </a:pPr>
            <a:r>
              <a:rPr lang="it-IT" sz="2000" b="1" dirty="0"/>
              <a:t>Essere consapevoli degli stimoli emotivi: </a:t>
            </a:r>
            <a:r>
              <a:rPr lang="it-IT" sz="2000" dirty="0"/>
              <a:t>La disinformazione spesso mira a suscitare forti emozioni. Essere consapevoli dei fattori emotivi scatenanti e prendersi un momento per riflettere prima di rispondere o condividere. Le reazioni emotive possono offuscare il giudizio e contribuire alla diffusione della disinformazione.</a:t>
            </a:r>
          </a:p>
          <a:p>
            <a:pPr marL="457200" indent="-457200" algn="just">
              <a:buFont typeface="+mj-lt"/>
              <a:buAutoNum type="arabicPeriod"/>
            </a:pPr>
            <a:endParaRPr lang="en-US" sz="2000" dirty="0"/>
          </a:p>
          <a:p>
            <a:pPr marL="457200" indent="-457200" algn="just">
              <a:buFont typeface="+mj-lt"/>
              <a:buAutoNum type="arabicPeriod"/>
            </a:pPr>
            <a:r>
              <a:rPr lang="it-IT" sz="2000" b="1" dirty="0"/>
              <a:t>Segnalare la disinformazione: </a:t>
            </a:r>
            <a:r>
              <a:rPr lang="it-IT" sz="2000" dirty="0"/>
              <a:t>Se ci si imbatte in informazioni false o fuorvianti, segnalarle alla piattaforma o al sito di social media in cui sono state trovate.</a:t>
            </a:r>
            <a:endParaRPr lang="en-US" dirty="0"/>
          </a:p>
        </p:txBody>
      </p:sp>
    </p:spTree>
    <p:extLst>
      <p:ext uri="{BB962C8B-B14F-4D97-AF65-F5344CB8AC3E}">
        <p14:creationId xmlns:p14="http://schemas.microsoft.com/office/powerpoint/2010/main" val="3478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651530" y="5922131"/>
            <a:ext cx="9047878"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grpSp>
        <p:nvGrpSpPr>
          <p:cNvPr id="187" name="Google Shape;187;p11"/>
          <p:cNvGrpSpPr/>
          <p:nvPr/>
        </p:nvGrpSpPr>
        <p:grpSpPr>
          <a:xfrm>
            <a:off x="8658534" y="3055560"/>
            <a:ext cx="9040874" cy="2527566"/>
            <a:chOff x="1219200" y="2400300"/>
            <a:chExt cx="5669704" cy="2527566"/>
          </a:xfrm>
        </p:grpSpPr>
        <p:sp>
          <p:nvSpPr>
            <p:cNvPr id="188" name="Google Shape;188;p11"/>
            <p:cNvSpPr/>
            <p:nvPr/>
          </p:nvSpPr>
          <p:spPr>
            <a:xfrm>
              <a:off x="1219200" y="2400300"/>
              <a:ext cx="5665225" cy="2527566"/>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89" name="Google Shape;189;p11"/>
            <p:cNvSpPr/>
            <p:nvPr/>
          </p:nvSpPr>
          <p:spPr>
            <a:xfrm>
              <a:off x="1266715" y="2509941"/>
              <a:ext cx="5622189"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2400" b="1" dirty="0">
                  <a:solidFill>
                    <a:schemeClr val="dk1"/>
                  </a:solidFill>
                  <a:latin typeface="+mn-lt"/>
                  <a:ea typeface="Helvetica Neue"/>
                  <a:cs typeface="Helvetica Neue"/>
                  <a:sym typeface="Helvetica Neue"/>
                </a:rPr>
                <a:t>Cosa si intende per informazioni false o fuorvianti diffuse intenzionalmente allo scopo di ingannare o manipolare gli altri?</a:t>
              </a:r>
            </a:p>
            <a:p>
              <a:pPr marL="457200" marR="0" lvl="0" indent="-457200" algn="l" rtl="0">
                <a:spcBef>
                  <a:spcPts val="0"/>
                </a:spcBef>
                <a:spcAft>
                  <a:spcPts val="0"/>
                </a:spcAft>
                <a:buClr>
                  <a:schemeClr val="dk1"/>
                </a:buClr>
                <a:buSzPts val="2400"/>
                <a:buFont typeface="+mj-lt"/>
                <a:buAutoNum type="alphaLcParenR"/>
              </a:pPr>
              <a:r>
                <a:rPr lang="hr-HR" sz="2400" dirty="0">
                  <a:solidFill>
                    <a:schemeClr val="dk1"/>
                  </a:solidFill>
                  <a:latin typeface="+mn-lt"/>
                  <a:sym typeface="Helvetica Neue"/>
                </a:rPr>
                <a:t>Disinformazione</a:t>
              </a:r>
              <a:endParaRPr lang="it-IT" sz="2400" dirty="0">
                <a:solidFill>
                  <a:schemeClr val="dk1"/>
                </a:solidFill>
                <a:latin typeface="+mn-lt"/>
                <a:sym typeface="Helvetica Neue"/>
              </a:endParaRPr>
            </a:p>
            <a:p>
              <a:pPr marL="457200" marR="0" lvl="0" indent="-457200" algn="l" rtl="0">
                <a:spcBef>
                  <a:spcPts val="0"/>
                </a:spcBef>
                <a:spcAft>
                  <a:spcPts val="0"/>
                </a:spcAft>
                <a:buClr>
                  <a:schemeClr val="dk1"/>
                </a:buClr>
                <a:buSzPts val="2400"/>
                <a:buFont typeface="+mj-lt"/>
                <a:buAutoNum type="alphaLcParenR"/>
              </a:pPr>
              <a:r>
                <a:rPr lang="hr-HR" sz="2400" dirty="0">
                  <a:solidFill>
                    <a:schemeClr val="dk1"/>
                  </a:solidFill>
                  <a:latin typeface="+mn-lt"/>
                  <a:sym typeface="Helvetica Neue"/>
                </a:rPr>
                <a:t>Misinformazione</a:t>
              </a:r>
              <a:endParaRPr lang="it-IT" sz="2400" dirty="0">
                <a:solidFill>
                  <a:schemeClr val="dk1"/>
                </a:solidFill>
                <a:latin typeface="+mn-lt"/>
                <a:sym typeface="Helvetica Neue"/>
              </a:endParaRPr>
            </a:p>
            <a:p>
              <a:pPr marL="457200" marR="0" lvl="0" indent="-457200" algn="l" rtl="0">
                <a:spcBef>
                  <a:spcPts val="0"/>
                </a:spcBef>
                <a:spcAft>
                  <a:spcPts val="0"/>
                </a:spcAft>
                <a:buClr>
                  <a:schemeClr val="dk1"/>
                </a:buClr>
                <a:buSzPts val="2400"/>
                <a:buFont typeface="+mj-lt"/>
                <a:buAutoNum type="alphaLcParenR"/>
              </a:pPr>
              <a:r>
                <a:rPr lang="hr-HR" sz="2400" dirty="0">
                  <a:solidFill>
                    <a:schemeClr val="dk1"/>
                  </a:solidFill>
                  <a:latin typeface="+mn-lt"/>
                  <a:sym typeface="Helvetica Neue"/>
                </a:rPr>
                <a:t>Malinformazione</a:t>
              </a: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734301" y="6031772"/>
            <a:ext cx="9099504" cy="150806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2300" b="1" dirty="0">
                <a:solidFill>
                  <a:schemeClr val="dk1"/>
                </a:solidFill>
                <a:latin typeface="+mn-lt"/>
                <a:ea typeface="Helvetica Neue"/>
                <a:cs typeface="Helvetica Neue"/>
                <a:sym typeface="Helvetica Neue"/>
              </a:rPr>
              <a:t>Perché è importante comportarsi in modo responsabile online?</a:t>
            </a:r>
          </a:p>
          <a:p>
            <a:pPr marL="457200" marR="0" lvl="0" indent="-457200" algn="l" rtl="0">
              <a:spcBef>
                <a:spcPts val="0"/>
              </a:spcBef>
              <a:spcAft>
                <a:spcPts val="0"/>
              </a:spcAft>
              <a:buClr>
                <a:schemeClr val="dk1"/>
              </a:buClr>
              <a:buSzPts val="2400"/>
              <a:buFont typeface="+mj-lt"/>
              <a:buAutoNum type="alphaLcParenR"/>
            </a:pPr>
            <a:r>
              <a:rPr lang="it-IT" sz="2300" dirty="0">
                <a:solidFill>
                  <a:schemeClr val="dk1"/>
                </a:solidFill>
                <a:latin typeface="+mn-lt"/>
                <a:ea typeface="Helvetica Neue"/>
                <a:cs typeface="Helvetica Neue"/>
                <a:sym typeface="Helvetica Neue"/>
              </a:rPr>
              <a:t>Per combattere la disinformazione</a:t>
            </a:r>
          </a:p>
          <a:p>
            <a:pPr marL="457200" marR="0" lvl="0" indent="-457200" algn="l" rtl="0">
              <a:spcBef>
                <a:spcPts val="0"/>
              </a:spcBef>
              <a:spcAft>
                <a:spcPts val="0"/>
              </a:spcAft>
              <a:buClr>
                <a:schemeClr val="dk1"/>
              </a:buClr>
              <a:buSzPts val="2400"/>
              <a:buFont typeface="+mj-lt"/>
              <a:buAutoNum type="alphaLcParenR"/>
            </a:pPr>
            <a:r>
              <a:rPr lang="it-IT" sz="2300" dirty="0">
                <a:solidFill>
                  <a:schemeClr val="dk1"/>
                </a:solidFill>
                <a:latin typeface="+mn-lt"/>
                <a:ea typeface="Helvetica Neue"/>
                <a:cs typeface="Helvetica Neue"/>
                <a:sym typeface="Helvetica Neue"/>
              </a:rPr>
              <a:t>Per proteggere la privacy</a:t>
            </a:r>
          </a:p>
          <a:p>
            <a:pPr marL="457200" marR="0" lvl="0" indent="-457200" algn="l" rtl="0">
              <a:spcBef>
                <a:spcPts val="0"/>
              </a:spcBef>
              <a:spcAft>
                <a:spcPts val="0"/>
              </a:spcAft>
              <a:buClr>
                <a:schemeClr val="dk1"/>
              </a:buClr>
              <a:buSzPts val="2400"/>
              <a:buFont typeface="+mj-lt"/>
              <a:buAutoNum type="alphaLcParenR"/>
            </a:pPr>
            <a:r>
              <a:rPr lang="it-IT" sz="2300" dirty="0">
                <a:solidFill>
                  <a:schemeClr val="dk1"/>
                </a:solidFill>
                <a:latin typeface="+mn-lt"/>
                <a:ea typeface="Helvetica Neue"/>
                <a:cs typeface="Helvetica Neue"/>
                <a:sym typeface="Helvetica Neue"/>
              </a:rPr>
              <a:t>Per prendere decisioni migliori</a:t>
            </a:r>
            <a:endParaRPr sz="23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1009155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Metti alla prova le tue conoscenze!</a:t>
            </a:r>
            <a:endParaRPr sz="4500"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Rispondere alle seguenti domande:</a:t>
            </a:r>
            <a:endParaRPr dirty="0">
              <a:solidFill>
                <a:srgbClr val="00CCFF"/>
              </a:solidFill>
              <a:latin typeface="+mn-lt"/>
            </a:endParaRPr>
          </a:p>
        </p:txBody>
      </p:sp>
      <p:grpSp>
        <p:nvGrpSpPr>
          <p:cNvPr id="193" name="Google Shape;193;p11"/>
          <p:cNvGrpSpPr/>
          <p:nvPr/>
        </p:nvGrpSpPr>
        <p:grpSpPr>
          <a:xfrm>
            <a:off x="1429427" y="3960787"/>
            <a:ext cx="6785662" cy="2440013"/>
            <a:chOff x="1191108" y="4871723"/>
            <a:chExt cx="7015051" cy="2440013"/>
          </a:xfrm>
        </p:grpSpPr>
        <p:sp>
          <p:nvSpPr>
            <p:cNvPr id="194" name="Google Shape;194;p11"/>
            <p:cNvSpPr/>
            <p:nvPr/>
          </p:nvSpPr>
          <p:spPr>
            <a:xfrm>
              <a:off x="1191108" y="4871723"/>
              <a:ext cx="7015051" cy="244001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5" name="Google Shape;195;p11"/>
            <p:cNvSpPr/>
            <p:nvPr/>
          </p:nvSpPr>
          <p:spPr>
            <a:xfrm>
              <a:off x="1269436" y="4937587"/>
              <a:ext cx="6566022"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2400" b="1" dirty="0">
                  <a:solidFill>
                    <a:schemeClr val="dk1"/>
                  </a:solidFill>
                  <a:latin typeface="+mn-lt"/>
                  <a:ea typeface="Helvetica Neue"/>
                  <a:cs typeface="Helvetica Neue"/>
                  <a:sym typeface="Helvetica Neue"/>
                </a:rPr>
                <a:t>Come chiamiamo i media manipolati o modificati che sono relativamente facili e poco costosi da creare?</a:t>
              </a:r>
            </a:p>
            <a:p>
              <a:pPr marL="457200" marR="0" lvl="0" indent="-457200" algn="l" rtl="0">
                <a:spcBef>
                  <a:spcPts val="0"/>
                </a:spcBef>
                <a:spcAft>
                  <a:spcPts val="0"/>
                </a:spcAft>
                <a:buClr>
                  <a:schemeClr val="dk1"/>
                </a:buClr>
                <a:buSzPts val="2400"/>
                <a:buFont typeface="+mj-lt"/>
                <a:buAutoNum type="alphaLcParenR"/>
              </a:pPr>
              <a:r>
                <a:rPr lang="hr-HR" sz="2400" dirty="0">
                  <a:solidFill>
                    <a:schemeClr val="dk1"/>
                  </a:solidFill>
                  <a:latin typeface="+mn-lt"/>
                  <a:ea typeface="Helvetica Neue"/>
                  <a:cs typeface="Helvetica Neue"/>
                  <a:sym typeface="Helvetica Neue"/>
                </a:rPr>
                <a:t>Deepfake</a:t>
              </a:r>
            </a:p>
            <a:p>
              <a:pPr marL="457200" marR="0" lvl="0" indent="-457200" algn="l" rtl="0">
                <a:spcBef>
                  <a:spcPts val="0"/>
                </a:spcBef>
                <a:spcAft>
                  <a:spcPts val="0"/>
                </a:spcAft>
                <a:buClr>
                  <a:schemeClr val="dk1"/>
                </a:buClr>
                <a:buSzPts val="2400"/>
                <a:buFont typeface="+mj-lt"/>
                <a:buAutoNum type="alphaLcParenR"/>
              </a:pPr>
              <a:r>
                <a:rPr lang="hr-HR" sz="2400" dirty="0" err="1">
                  <a:solidFill>
                    <a:schemeClr val="dk1"/>
                  </a:solidFill>
                  <a:latin typeface="+mn-lt"/>
                  <a:sym typeface="Helvetica Neue"/>
                </a:rPr>
                <a:t>Cheapfake</a:t>
              </a:r>
              <a:endParaRPr lang="hr-HR" sz="2400" dirty="0">
                <a:solidFill>
                  <a:schemeClr val="dk1"/>
                </a:solidFill>
                <a:latin typeface="+mn-lt"/>
                <a:sym typeface="Helvetica Neue"/>
              </a:endParaRPr>
            </a:p>
            <a:p>
              <a:pPr marL="457200" marR="0" lvl="0" indent="-457200" algn="l" rtl="0">
                <a:spcBef>
                  <a:spcPts val="0"/>
                </a:spcBef>
                <a:spcAft>
                  <a:spcPts val="0"/>
                </a:spcAft>
                <a:buClr>
                  <a:schemeClr val="dk1"/>
                </a:buClr>
                <a:buSzPts val="2400"/>
                <a:buFont typeface="+mj-lt"/>
                <a:buAutoNum type="alphaLcParenR"/>
              </a:pPr>
              <a:r>
                <a:rPr lang="hr-HR" sz="2400" dirty="0" err="1">
                  <a:solidFill>
                    <a:schemeClr val="dk1"/>
                  </a:solidFill>
                  <a:latin typeface="+mn-lt"/>
                  <a:ea typeface="Helvetica Neue"/>
                  <a:cs typeface="Helvetica Neue"/>
                  <a:sym typeface="Helvetica Neue"/>
                </a:rPr>
                <a:t>Disfake</a:t>
              </a: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29478" y="6665705"/>
            <a:ext cx="6916138" cy="2443172"/>
            <a:chOff x="1077798" y="4871763"/>
            <a:chExt cx="7142400" cy="2443172"/>
          </a:xfrm>
        </p:grpSpPr>
        <p:sp>
          <p:nvSpPr>
            <p:cNvPr id="200" name="Google Shape;200;p11"/>
            <p:cNvSpPr/>
            <p:nvPr/>
          </p:nvSpPr>
          <p:spPr>
            <a:xfrm>
              <a:off x="1077798" y="5006611"/>
              <a:ext cx="7007655"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201" name="Google Shape;201;p11"/>
            <p:cNvSpPr/>
            <p:nvPr/>
          </p:nvSpPr>
          <p:spPr>
            <a:xfrm>
              <a:off x="1212541" y="4871763"/>
              <a:ext cx="7007657"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2400" b="1" dirty="0">
                  <a:solidFill>
                    <a:schemeClr val="dk1"/>
                  </a:solidFill>
                  <a:latin typeface="+mn-lt"/>
                  <a:ea typeface="Helvetica Neue"/>
                  <a:cs typeface="Helvetica Neue"/>
                  <a:sym typeface="Helvetica Neue"/>
                </a:rPr>
                <a:t>In quale fase della ‘’tromba di amplificazione’’ gli agenti di disinformazione raggiungono il loro obiettivo?</a:t>
              </a:r>
            </a:p>
            <a:p>
              <a:pPr marL="457200" marR="0" lvl="0" indent="-457200" algn="l" rtl="0">
                <a:spcBef>
                  <a:spcPts val="0"/>
                </a:spcBef>
                <a:spcAft>
                  <a:spcPts val="0"/>
                </a:spcAft>
                <a:buClr>
                  <a:schemeClr val="dk1"/>
                </a:buClr>
                <a:buSzPts val="2400"/>
                <a:buFont typeface="+mj-lt"/>
                <a:buAutoNum type="alphaLcParenR"/>
              </a:pPr>
              <a:r>
                <a:rPr lang="en-US" sz="2400" dirty="0">
                  <a:solidFill>
                    <a:schemeClr val="dk1"/>
                  </a:solidFill>
                  <a:latin typeface="+mn-lt"/>
                  <a:ea typeface="Helvetica Neue"/>
                  <a:cs typeface="Helvetica Neue"/>
                  <a:sym typeface="Helvetica Neue"/>
                </a:rPr>
                <a:t>Web anonimo</a:t>
              </a:r>
            </a:p>
            <a:p>
              <a:pPr marL="457200" marR="0" lvl="0" indent="-457200" algn="l" rtl="0">
                <a:spcBef>
                  <a:spcPts val="0"/>
                </a:spcBef>
                <a:spcAft>
                  <a:spcPts val="0"/>
                </a:spcAft>
                <a:buClr>
                  <a:schemeClr val="dk1"/>
                </a:buClr>
                <a:buSzPts val="2400"/>
                <a:buFont typeface="+mj-lt"/>
                <a:buAutoNum type="alphaLcParenR"/>
              </a:pPr>
              <a:r>
                <a:rPr lang="en-US" sz="2400" dirty="0">
                  <a:solidFill>
                    <a:schemeClr val="dk1"/>
                  </a:solidFill>
                  <a:latin typeface="+mn-lt"/>
                  <a:ea typeface="Helvetica Neue"/>
                  <a:cs typeface="Helvetica Neue"/>
                  <a:sym typeface="Helvetica Neue"/>
                </a:rPr>
                <a:t>Social media</a:t>
              </a:r>
            </a:p>
            <a:p>
              <a:pPr marL="457200" marR="0" lvl="0" indent="-457200" algn="l" rtl="0">
                <a:spcBef>
                  <a:spcPts val="0"/>
                </a:spcBef>
                <a:spcAft>
                  <a:spcPts val="0"/>
                </a:spcAft>
                <a:buClr>
                  <a:schemeClr val="dk1"/>
                </a:buClr>
                <a:buSzPts val="2400"/>
                <a:buFont typeface="+mj-lt"/>
                <a:buAutoNum type="alphaLcParenR"/>
              </a:pPr>
              <a:r>
                <a:rPr lang="en-US" sz="2400" dirty="0">
                  <a:solidFill>
                    <a:schemeClr val="dk1"/>
                  </a:solidFill>
                  <a:latin typeface="+mn-lt"/>
                  <a:ea typeface="Helvetica Neue"/>
                  <a:cs typeface="Helvetica Neue"/>
                  <a:sym typeface="Helvetica Neue"/>
                </a:rPr>
                <a:t>Media professionali</a:t>
              </a:r>
              <a:endParaRPr sz="2400" dirty="0">
                <a:solidFill>
                  <a:schemeClr val="dk1"/>
                </a:solidFill>
                <a:latin typeface="+mn-lt"/>
                <a:ea typeface="Helvetica Neue"/>
                <a:cs typeface="Helvetica Neue"/>
                <a:sym typeface="Helvetica Neue"/>
              </a:endParaRPr>
            </a:p>
          </p:txBody>
        </p:sp>
      </p:grpSp>
      <p:sp>
        <p:nvSpPr>
          <p:cNvPr id="2" name="Google Shape;186;p11">
            <a:extLst>
              <a:ext uri="{FF2B5EF4-FFF2-40B4-BE49-F238E27FC236}">
                <a16:creationId xmlns:a16="http://schemas.microsoft.com/office/drawing/2014/main" id="{8EBD4546-5FDE-ACE6-BAAB-448E28BDE758}"/>
              </a:ext>
            </a:extLst>
          </p:cNvPr>
          <p:cNvSpPr/>
          <p:nvPr/>
        </p:nvSpPr>
        <p:spPr>
          <a:xfrm>
            <a:off x="8651530" y="7806531"/>
            <a:ext cx="9047878"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3" name="Google Shape;190;p11">
            <a:extLst>
              <a:ext uri="{FF2B5EF4-FFF2-40B4-BE49-F238E27FC236}">
                <a16:creationId xmlns:a16="http://schemas.microsoft.com/office/drawing/2014/main" id="{98F86229-392E-F9BD-C633-2DEF29F6BD0D}"/>
              </a:ext>
            </a:extLst>
          </p:cNvPr>
          <p:cNvSpPr/>
          <p:nvPr/>
        </p:nvSpPr>
        <p:spPr>
          <a:xfrm>
            <a:off x="8734301" y="7908363"/>
            <a:ext cx="7446454"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2400" b="1" dirty="0">
                <a:solidFill>
                  <a:schemeClr val="dk1"/>
                </a:solidFill>
                <a:latin typeface="+mn-lt"/>
                <a:ea typeface="Helvetica Neue"/>
                <a:cs typeface="Helvetica Neue"/>
                <a:sym typeface="Helvetica Neue"/>
              </a:rPr>
              <a:t>Chi esamina le informazioni per Meta?</a:t>
            </a:r>
          </a:p>
          <a:p>
            <a:pPr marL="457200" marR="0" lvl="0" indent="-457200" algn="l" rtl="0">
              <a:spcBef>
                <a:spcPts val="0"/>
              </a:spcBef>
              <a:spcAft>
                <a:spcPts val="0"/>
              </a:spcAft>
              <a:buClr>
                <a:schemeClr val="dk1"/>
              </a:buClr>
              <a:buSzPts val="2400"/>
              <a:buFont typeface="+mj-lt"/>
              <a:buAutoNum type="alphaLcParenR"/>
            </a:pPr>
            <a:r>
              <a:rPr lang="it-IT" sz="2400" dirty="0">
                <a:solidFill>
                  <a:schemeClr val="dk1"/>
                </a:solidFill>
                <a:latin typeface="+mn-lt"/>
                <a:ea typeface="Helvetica Neue"/>
                <a:cs typeface="Helvetica Neue"/>
                <a:sym typeface="Helvetica Neue"/>
              </a:rPr>
              <a:t>Organizzazioni di fact-checking</a:t>
            </a:r>
          </a:p>
          <a:p>
            <a:pPr marL="457200" marR="0" lvl="0" indent="-457200" algn="l" rtl="0">
              <a:spcBef>
                <a:spcPts val="0"/>
              </a:spcBef>
              <a:spcAft>
                <a:spcPts val="0"/>
              </a:spcAft>
              <a:buClr>
                <a:schemeClr val="dk1"/>
              </a:buClr>
              <a:buSzPts val="2400"/>
              <a:buFont typeface="+mj-lt"/>
              <a:buAutoNum type="alphaLcParenR"/>
            </a:pPr>
            <a:r>
              <a:rPr lang="it-IT" sz="2400" dirty="0">
                <a:solidFill>
                  <a:schemeClr val="dk1"/>
                </a:solidFill>
                <a:latin typeface="+mn-lt"/>
                <a:ea typeface="Helvetica Neue"/>
                <a:cs typeface="Helvetica Neue"/>
                <a:sym typeface="Helvetica Neue"/>
              </a:rPr>
              <a:t>Organizzazioni dei media</a:t>
            </a:r>
          </a:p>
          <a:p>
            <a:pPr marL="457200" marR="0" lvl="0" indent="-457200" algn="l" rtl="0">
              <a:spcBef>
                <a:spcPts val="0"/>
              </a:spcBef>
              <a:spcAft>
                <a:spcPts val="0"/>
              </a:spcAft>
              <a:buClr>
                <a:schemeClr val="dk1"/>
              </a:buClr>
              <a:buSzPts val="2400"/>
              <a:buFont typeface="+mj-lt"/>
              <a:buAutoNum type="alphaLcParenR"/>
            </a:pPr>
            <a:r>
              <a:rPr lang="it-IT" sz="2400" dirty="0">
                <a:solidFill>
                  <a:schemeClr val="dk1"/>
                </a:solidFill>
                <a:latin typeface="+mn-lt"/>
                <a:ea typeface="Helvetica Neue"/>
                <a:cs typeface="Helvetica Neue"/>
                <a:sym typeface="Helvetica Neue"/>
              </a:rPr>
              <a:t>Agenzie governative</a:t>
            </a:r>
            <a:endParaRPr sz="2400" dirty="0">
              <a:solidFill>
                <a:schemeClr val="dk1"/>
              </a:solidFill>
              <a:latin typeface="+mn-lt"/>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1.Capire la disinformazione</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463345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Riassumendo</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00CCFF"/>
                </a:solidFill>
                <a:latin typeface="+mn-lt"/>
                <a:ea typeface="Helvetica Neue"/>
                <a:cs typeface="Helvetica Neue"/>
                <a:sym typeface="Helvetica Neue"/>
              </a:rPr>
              <a:t>Ben fatto! Ora ne sai di più su:</a:t>
            </a:r>
            <a:endParaRPr dirty="0">
              <a:solidFill>
                <a:srgbClr val="00CCFF"/>
              </a:solidFill>
              <a:latin typeface="+mn-lt"/>
            </a:endParaRPr>
          </a:p>
        </p:txBody>
      </p:sp>
      <p:sp>
        <p:nvSpPr>
          <p:cNvPr id="17" name="Google Shape;99;p4"/>
          <p:cNvSpPr txBox="1"/>
          <p:nvPr/>
        </p:nvSpPr>
        <p:spPr>
          <a:xfrm>
            <a:off x="2056107" y="4183892"/>
            <a:ext cx="748470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latin typeface="+mn-lt"/>
              </a:rPr>
              <a:t>Disinformazione come informazione deliberatamente falsa finalizzata a ingannare o manipolare le persone, con effetti di vasta portata e dannosi per la società.</a:t>
            </a:r>
            <a:endParaRPr sz="2400" dirty="0">
              <a:latin typeface="+mn-lt"/>
            </a:endParaRPr>
          </a:p>
        </p:txBody>
      </p:sp>
      <p:sp>
        <p:nvSpPr>
          <p:cNvPr id="19" name="Google Shape;101;p4"/>
          <p:cNvSpPr txBox="1"/>
          <p:nvPr/>
        </p:nvSpPr>
        <p:spPr>
          <a:xfrm>
            <a:off x="2056019" y="5511197"/>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latin typeface="+mn-lt"/>
              </a:rPr>
              <a:t>Le conseguenze della disinformazione possono causare confusione, minare la fiducia e ostacolare un processo decisionale informato, soprattutto per le persone di età superiore ai 60 anni.</a:t>
            </a:r>
            <a:endParaRPr dirty="0">
              <a:latin typeface="+mn-lt"/>
            </a:endParaRPr>
          </a:p>
        </p:txBody>
      </p:sp>
      <p:sp>
        <p:nvSpPr>
          <p:cNvPr id="20" name="Hexagon 19"/>
          <p:cNvSpPr/>
          <p:nvPr/>
        </p:nvSpPr>
        <p:spPr>
          <a:xfrm>
            <a:off x="1496362" y="434272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09854" y="565740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1;p4">
            <a:extLst>
              <a:ext uri="{FF2B5EF4-FFF2-40B4-BE49-F238E27FC236}">
                <a16:creationId xmlns:a16="http://schemas.microsoft.com/office/drawing/2014/main" id="{9633DCFE-79D0-A261-E247-5805ABBD2F08}"/>
              </a:ext>
            </a:extLst>
          </p:cNvPr>
          <p:cNvSpPr txBox="1"/>
          <p:nvPr/>
        </p:nvSpPr>
        <p:spPr>
          <a:xfrm>
            <a:off x="2056019" y="7077841"/>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latin typeface="+mn-lt"/>
              </a:rPr>
              <a:t>L'importanza del fact-checking delle informazioni, il ruolo dei fattori emotivi, la valutazione critica dei contenuti e la ricerca di prospettive diverse per navigare nel mondo online in modo responsabile.</a:t>
            </a:r>
            <a:endParaRPr sz="2400" dirty="0">
              <a:latin typeface="+mn-lt"/>
            </a:endParaRPr>
          </a:p>
        </p:txBody>
      </p:sp>
      <p:sp>
        <p:nvSpPr>
          <p:cNvPr id="3" name="Hexagon 21">
            <a:extLst>
              <a:ext uri="{FF2B5EF4-FFF2-40B4-BE49-F238E27FC236}">
                <a16:creationId xmlns:a16="http://schemas.microsoft.com/office/drawing/2014/main" id="{0846DB54-52CC-DE4D-9941-3FD8C8B0BAF1}"/>
              </a:ext>
            </a:extLst>
          </p:cNvPr>
          <p:cNvSpPr/>
          <p:nvPr/>
        </p:nvSpPr>
        <p:spPr>
          <a:xfrm>
            <a:off x="1509854" y="722405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Bibliografia</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5280800" cy="5847714"/>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lvl="0" indent="-342900">
              <a:buClr>
                <a:schemeClr val="dk1"/>
              </a:buClr>
              <a:buSzPts val="3360"/>
              <a:buFont typeface="Wingdings" pitchFamily="2" charset="2"/>
              <a:buChar char="§"/>
            </a:pPr>
            <a:r>
              <a:rPr lang="hr-HR" sz="2400" dirty="0" err="1">
                <a:latin typeface="+mn-lt"/>
              </a:rPr>
              <a:t>Cherry</a:t>
            </a:r>
            <a:r>
              <a:rPr lang="hr-HR" sz="2400" dirty="0">
                <a:latin typeface="+mn-lt"/>
              </a:rPr>
              <a:t>, K. (2022). </a:t>
            </a:r>
            <a:r>
              <a:rPr lang="hr-HR" sz="2400" dirty="0" err="1">
                <a:latin typeface="+mn-lt"/>
              </a:rPr>
              <a:t>What</a:t>
            </a:r>
            <a:r>
              <a:rPr lang="hr-HR" sz="2400" dirty="0">
                <a:latin typeface="+mn-lt"/>
              </a:rPr>
              <a:t> </a:t>
            </a:r>
            <a:r>
              <a:rPr lang="hr-HR" sz="2400" dirty="0" err="1">
                <a:latin typeface="+mn-lt"/>
              </a:rPr>
              <a:t>Is</a:t>
            </a:r>
            <a:r>
              <a:rPr lang="hr-HR" sz="2400" dirty="0">
                <a:latin typeface="+mn-lt"/>
              </a:rPr>
              <a:t> </a:t>
            </a:r>
            <a:r>
              <a:rPr lang="hr-HR" sz="2400" dirty="0" err="1">
                <a:latin typeface="+mn-lt"/>
              </a:rPr>
              <a:t>Cognitive</a:t>
            </a:r>
            <a:r>
              <a:rPr lang="hr-HR" sz="2400" dirty="0">
                <a:latin typeface="+mn-lt"/>
              </a:rPr>
              <a:t> </a:t>
            </a:r>
            <a:r>
              <a:rPr lang="hr-HR" sz="2400" dirty="0" err="1">
                <a:latin typeface="+mn-lt"/>
              </a:rPr>
              <a:t>Bias</a:t>
            </a:r>
            <a:r>
              <a:rPr lang="hr-HR" sz="2400" dirty="0">
                <a:latin typeface="+mn-lt"/>
              </a:rPr>
              <a:t>? </a:t>
            </a:r>
            <a:r>
              <a:rPr lang="hr-HR" sz="2400" dirty="0">
                <a:latin typeface="+mn-lt"/>
                <a:hlinkClick r:id="rId3"/>
              </a:rPr>
              <a:t>https://www.verywellmind.com/what-is-a-cognitive-bias-2794963#:~:text=Signs%20of%20Cognitive%20Bias&amp;text=Only%20paying%20attention%20to%20news,shares%20your%20opinions%20or%20beliefs</a:t>
            </a:r>
            <a:endParaRPr lang="hr-HR" sz="2400" dirty="0">
              <a:latin typeface="+mn-lt"/>
            </a:endParaRPr>
          </a:p>
          <a:p>
            <a:pPr marL="342900" lvl="0" indent="-342900">
              <a:buClr>
                <a:schemeClr val="dk1"/>
              </a:buClr>
              <a:buSzPts val="3360"/>
              <a:buFont typeface="Wingdings" pitchFamily="2" charset="2"/>
              <a:buChar char="§"/>
            </a:pPr>
            <a:r>
              <a:rPr lang="fr-FR" sz="2400" dirty="0">
                <a:latin typeface="+mn-lt"/>
              </a:rPr>
              <a:t>OpenAI. (202</a:t>
            </a:r>
            <a:r>
              <a:rPr lang="hr-HR" sz="2400" dirty="0">
                <a:latin typeface="+mn-lt"/>
              </a:rPr>
              <a:t>3</a:t>
            </a:r>
            <a:r>
              <a:rPr lang="fr-FR" sz="2400" dirty="0">
                <a:latin typeface="+mn-lt"/>
              </a:rPr>
              <a:t>). ChatGPT</a:t>
            </a:r>
            <a:r>
              <a:rPr lang="hr-HR" sz="2400" dirty="0">
                <a:latin typeface="+mn-lt"/>
              </a:rPr>
              <a:t> </a:t>
            </a:r>
            <a:r>
              <a:rPr lang="fr-FR" sz="2400" dirty="0">
                <a:latin typeface="+mn-lt"/>
              </a:rPr>
              <a:t>[</a:t>
            </a:r>
            <a:r>
              <a:rPr lang="hr-HR" sz="2400" dirty="0">
                <a:latin typeface="+mn-lt"/>
              </a:rPr>
              <a:t>GPT-3.5</a:t>
            </a:r>
            <a:r>
              <a:rPr lang="fr-FR" sz="2400" dirty="0">
                <a:latin typeface="+mn-lt"/>
              </a:rPr>
              <a:t>]. </a:t>
            </a:r>
            <a:r>
              <a:rPr lang="fr-FR" sz="2400" dirty="0">
                <a:latin typeface="+mn-lt"/>
                <a:hlinkClick r:id="rId4"/>
              </a:rPr>
              <a:t>https://chat.openai.com/</a:t>
            </a:r>
            <a:endParaRPr lang="hr-HR" sz="2400" dirty="0">
              <a:latin typeface="+mn-lt"/>
            </a:endParaRPr>
          </a:p>
          <a:p>
            <a:pPr marL="342900" lvl="0" indent="-342900">
              <a:buClr>
                <a:schemeClr val="dk1"/>
              </a:buClr>
              <a:buSzPts val="3360"/>
              <a:buFont typeface="Wingdings" pitchFamily="2" charset="2"/>
              <a:buChar char="§"/>
            </a:pPr>
            <a:r>
              <a:rPr lang="hr-HR" sz="2400" dirty="0" err="1">
                <a:latin typeface="+mn-lt"/>
              </a:rPr>
              <a:t>Poynter</a:t>
            </a:r>
            <a:r>
              <a:rPr lang="hr-HR" sz="2400" dirty="0">
                <a:latin typeface="+mn-lt"/>
              </a:rPr>
              <a:t>.(2023). </a:t>
            </a:r>
            <a:r>
              <a:rPr lang="hr-HR" sz="2400" dirty="0" err="1">
                <a:latin typeface="+mn-lt"/>
              </a:rPr>
              <a:t>Misinformation</a:t>
            </a:r>
            <a:r>
              <a:rPr lang="hr-HR" sz="2400" dirty="0">
                <a:latin typeface="+mn-lt"/>
              </a:rPr>
              <a:t> red </a:t>
            </a:r>
            <a:r>
              <a:rPr lang="hr-HR" sz="2400" dirty="0" err="1">
                <a:latin typeface="+mn-lt"/>
              </a:rPr>
              <a:t>flags</a:t>
            </a:r>
            <a:r>
              <a:rPr lang="hr-HR" sz="2400" dirty="0">
                <a:latin typeface="+mn-lt"/>
              </a:rPr>
              <a:t>. https://www.poynter.org/mediawise/is-this-legit-digital-media-literacy-101/misinformation-red-flags/</a:t>
            </a:r>
          </a:p>
          <a:p>
            <a:pPr marL="342900" lvl="0" indent="-342900">
              <a:buClr>
                <a:schemeClr val="dk1"/>
              </a:buClr>
              <a:buSzPts val="3360"/>
              <a:buFont typeface="Wingdings" pitchFamily="2" charset="2"/>
              <a:buChar char="§"/>
            </a:pPr>
            <a:r>
              <a:rPr lang="hr-HR" sz="2400" dirty="0">
                <a:latin typeface="+mn-lt"/>
              </a:rPr>
              <a:t>UNHCR. (2022). </a:t>
            </a:r>
            <a:r>
              <a:rPr lang="en-US" sz="2400" dirty="0">
                <a:latin typeface="+mn-lt"/>
              </a:rPr>
              <a:t>Factsheet 4: Types of</a:t>
            </a:r>
            <a:r>
              <a:rPr lang="hr-HR" sz="2400" dirty="0">
                <a:latin typeface="+mn-lt"/>
              </a:rPr>
              <a:t> </a:t>
            </a:r>
            <a:r>
              <a:rPr lang="en-US" sz="2400" dirty="0">
                <a:latin typeface="+mn-lt"/>
              </a:rPr>
              <a:t>Misinformation and</a:t>
            </a:r>
            <a:r>
              <a:rPr lang="hr-HR" sz="2400" dirty="0">
                <a:latin typeface="+mn-lt"/>
              </a:rPr>
              <a:t> </a:t>
            </a:r>
            <a:r>
              <a:rPr lang="en-US" sz="2400" dirty="0">
                <a:latin typeface="+mn-lt"/>
              </a:rPr>
              <a:t>Disinformation</a:t>
            </a:r>
            <a:r>
              <a:rPr lang="hr-HR" sz="2400" dirty="0">
                <a:latin typeface="+mn-lt"/>
              </a:rPr>
              <a:t>. </a:t>
            </a:r>
            <a:r>
              <a:rPr lang="hr-HR" sz="2400" dirty="0">
                <a:latin typeface="+mn-lt"/>
                <a:hlinkClick r:id="rId5"/>
              </a:rPr>
              <a:t>https://www.unhcr.org/innovation/wp-content/uploads/2022/02/Factsheet-4.pdf</a:t>
            </a:r>
            <a:endParaRPr lang="hr-HR" sz="2400" dirty="0">
              <a:latin typeface="+mn-lt"/>
            </a:endParaRPr>
          </a:p>
          <a:p>
            <a:pPr marL="342900" indent="-342900">
              <a:buClr>
                <a:schemeClr val="dk1"/>
              </a:buClr>
              <a:buSzPts val="3360"/>
              <a:buFont typeface="Wingdings" pitchFamily="2" charset="2"/>
              <a:buChar char="§"/>
            </a:pPr>
            <a:r>
              <a:rPr lang="hr-HR" sz="2400" dirty="0" err="1"/>
              <a:t>Wardle</a:t>
            </a:r>
            <a:r>
              <a:rPr lang="hr-HR" sz="2400" dirty="0"/>
              <a:t>, C. (2018). </a:t>
            </a:r>
            <a:r>
              <a:rPr lang="en-US" sz="2400" dirty="0"/>
              <a:t>5 Lessons for Reporting in an Age of Disinformation</a:t>
            </a:r>
            <a:r>
              <a:rPr lang="hr-HR" sz="2400" dirty="0"/>
              <a:t>. </a:t>
            </a:r>
            <a:r>
              <a:rPr lang="en-US" sz="2400" dirty="0">
                <a:hlinkClick r:id="rId6"/>
              </a:rPr>
              <a:t>https://firstdraftnews.org/articles/5-lessons-for-reporting-in-an-age-of-disinformation</a:t>
            </a:r>
            <a:endParaRPr lang="hr-HR" sz="2400" dirty="0"/>
          </a:p>
          <a:p>
            <a:pPr marL="342900" lvl="0" indent="-342900">
              <a:buClr>
                <a:schemeClr val="dk1"/>
              </a:buClr>
              <a:buSzPts val="3360"/>
              <a:buFont typeface="Wingdings" pitchFamily="2" charset="2"/>
              <a:buChar char="§"/>
            </a:pPr>
            <a:r>
              <a:rPr lang="hr-HR" sz="2400" dirty="0" err="1"/>
              <a:t>Wardle</a:t>
            </a:r>
            <a:r>
              <a:rPr lang="hr-HR" sz="2400" dirty="0"/>
              <a:t>, C. (2020). </a:t>
            </a:r>
            <a:r>
              <a:rPr lang="hr-HR" sz="2400" dirty="0" err="1"/>
              <a:t>Understanding</a:t>
            </a:r>
            <a:r>
              <a:rPr lang="hr-HR" sz="2400" dirty="0"/>
              <a:t> </a:t>
            </a:r>
            <a:r>
              <a:rPr lang="hr-HR" sz="2400" dirty="0" err="1"/>
              <a:t>Information</a:t>
            </a:r>
            <a:r>
              <a:rPr lang="hr-HR" sz="2400" dirty="0"/>
              <a:t> </a:t>
            </a:r>
            <a:r>
              <a:rPr lang="hr-HR" sz="2400" dirty="0" err="1"/>
              <a:t>disorder</a:t>
            </a:r>
            <a:r>
              <a:rPr lang="hr-HR" sz="2400" dirty="0"/>
              <a:t>. </a:t>
            </a:r>
            <a:r>
              <a:rPr lang="hr-HR" sz="2400" dirty="0">
                <a:hlinkClick r:id="rId7"/>
              </a:rPr>
              <a:t>https://firstdraftnews.org/long-form-article/understanding-information-disorder</a:t>
            </a:r>
            <a:endParaRPr lang="hr-HR" sz="2400" dirty="0"/>
          </a:p>
          <a:p>
            <a:pPr marL="342900" lvl="0" indent="-342900">
              <a:buClr>
                <a:schemeClr val="dk1"/>
              </a:buClr>
              <a:buSzPts val="3360"/>
              <a:buFont typeface="Wingdings" pitchFamily="2" charset="2"/>
              <a:buChar char="§"/>
            </a:pPr>
            <a:endParaRPr lang="hr-HR" sz="2400" dirty="0"/>
          </a:p>
          <a:p>
            <a:pPr marL="342900" lvl="0" indent="-342900">
              <a:buClr>
                <a:schemeClr val="dk1"/>
              </a:buClr>
              <a:buSzPts val="3360"/>
              <a:buFont typeface="Wingdings" pitchFamily="2" charset="2"/>
              <a:buChar char="§"/>
            </a:pPr>
            <a:endParaRPr lang="hr-HR" sz="2400" dirty="0">
              <a:latin typeface="+mn-lt"/>
            </a:endParaRPr>
          </a:p>
          <a:p>
            <a:pPr marL="342900" lvl="0" indent="-342900">
              <a:buClr>
                <a:schemeClr val="dk1"/>
              </a:buClr>
              <a:buSzPts val="3360"/>
              <a:buFont typeface="Wingdings" pitchFamily="2" charset="2"/>
              <a:buChar char="§"/>
            </a:pPr>
            <a:endParaRPr sz="2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a:solidFill>
                  <a:schemeClr val="tx1"/>
                </a:solidFill>
                <a:latin typeface="+mn-lt"/>
                <a:ea typeface="Helvetica Neue"/>
                <a:cs typeface="Helvetica Neue"/>
                <a:sym typeface="Helvetica Neue"/>
              </a:rPr>
              <a:t>Grazie!</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es-ES" sz="4800" b="1" dirty="0">
                <a:solidFill>
                  <a:schemeClr val="tx1"/>
                </a:solidFill>
                <a:latin typeface="+mn-lt"/>
                <a:ea typeface="Helvetica Neue"/>
                <a:cs typeface="Helvetica Neue"/>
                <a:sym typeface="Helvetica Neue"/>
              </a:rPr>
              <a:t>1.Capire la disinformazione</a:t>
            </a:r>
            <a:endParaRPr dirty="0">
              <a:solidFill>
                <a:schemeClr val="tx1"/>
              </a:solidFill>
              <a:latin typeface="+mn-lt"/>
            </a:endParaRPr>
          </a:p>
        </p:txBody>
      </p:sp>
      <p:sp>
        <p:nvSpPr>
          <p:cNvPr id="119" name="Google Shape;119;p6"/>
          <p:cNvSpPr txBox="1"/>
          <p:nvPr/>
        </p:nvSpPr>
        <p:spPr>
          <a:xfrm>
            <a:off x="1295399" y="3390900"/>
            <a:ext cx="9533709" cy="523180"/>
          </a:xfrm>
          <a:prstGeom prst="rect">
            <a:avLst/>
          </a:prstGeom>
          <a:noFill/>
          <a:ln>
            <a:noFill/>
          </a:ln>
        </p:spPr>
        <p:txBody>
          <a:bodyPr spcFirstLastPara="1" wrap="square" lIns="91425" tIns="45700" rIns="91425" bIns="45700" anchor="t" anchorCtr="0">
            <a:spAutoFit/>
          </a:bodyPr>
          <a:lstStyle/>
          <a:p>
            <a:pPr lvl="0"/>
            <a:r>
              <a:rPr lang="es-ES" sz="2800" b="1" dirty="0">
                <a:solidFill>
                  <a:srgbClr val="00CCFF"/>
                </a:solidFill>
                <a:latin typeface="+mn-lt"/>
                <a:ea typeface="Helvetica Neue"/>
                <a:cs typeface="Helvetica Neue"/>
                <a:sym typeface="Helvetica Neue"/>
              </a:rPr>
              <a:t>Disinformazione, misinformazione e malinformazione</a:t>
            </a:r>
            <a:endParaRPr dirty="0">
              <a:solidFill>
                <a:srgbClr val="00CCFF"/>
              </a:solidFill>
              <a:latin typeface="+mn-lt"/>
            </a:endParaRPr>
          </a:p>
        </p:txBody>
      </p:sp>
      <p:sp>
        <p:nvSpPr>
          <p:cNvPr id="120" name="Google Shape;120;p6"/>
          <p:cNvSpPr txBox="1"/>
          <p:nvPr/>
        </p:nvSpPr>
        <p:spPr>
          <a:xfrm>
            <a:off x="1295399" y="3914080"/>
            <a:ext cx="9638211" cy="5632271"/>
          </a:xfrm>
          <a:prstGeom prst="rect">
            <a:avLst/>
          </a:prstGeom>
          <a:noFill/>
          <a:ln>
            <a:noFill/>
          </a:ln>
        </p:spPr>
        <p:txBody>
          <a:bodyPr spcFirstLastPara="1" wrap="square" lIns="91425" tIns="45700" rIns="91425" bIns="45700" anchor="t" anchorCtr="0">
            <a:spAutoFit/>
          </a:bodyPr>
          <a:lstStyle/>
          <a:p>
            <a:pPr lvl="0"/>
            <a:r>
              <a:rPr lang="it-IT" sz="2400" b="1" dirty="0">
                <a:solidFill>
                  <a:schemeClr val="dk1"/>
                </a:solidFill>
                <a:latin typeface="+mn-lt"/>
                <a:ea typeface="Helvetica Neue"/>
                <a:cs typeface="Helvetica Neue"/>
                <a:sym typeface="Helvetica Neue"/>
              </a:rPr>
              <a:t>La disinformazione </a:t>
            </a:r>
            <a:r>
              <a:rPr lang="it-IT" sz="2400" dirty="0">
                <a:solidFill>
                  <a:schemeClr val="dk1"/>
                </a:solidFill>
                <a:latin typeface="+mn-lt"/>
                <a:ea typeface="Helvetica Neue"/>
                <a:cs typeface="Helvetica Neue"/>
                <a:sym typeface="Helvetica Neue"/>
              </a:rPr>
              <a:t>è un'informazione falsa o fuorviante diffusa intenzionalmente con lo scopo di ingannare o manipolare gli altri.</a:t>
            </a:r>
          </a:p>
          <a:p>
            <a:pPr lvl="0"/>
            <a:endParaRPr lang="it-IT" sz="2400" b="1" dirty="0">
              <a:solidFill>
                <a:schemeClr val="dk1"/>
              </a:solidFill>
              <a:latin typeface="+mn-lt"/>
              <a:ea typeface="Helvetica Neue"/>
              <a:cs typeface="Helvetica Neue"/>
              <a:sym typeface="Helvetica Neue"/>
            </a:endParaRPr>
          </a:p>
          <a:p>
            <a:pPr lvl="0"/>
            <a:r>
              <a:rPr lang="it-IT" sz="2400" b="1" dirty="0">
                <a:solidFill>
                  <a:schemeClr val="dk1"/>
                </a:solidFill>
                <a:latin typeface="+mn-lt"/>
                <a:ea typeface="Helvetica Neue"/>
                <a:cs typeface="Helvetica Neue"/>
                <a:sym typeface="Helvetica Neue"/>
              </a:rPr>
              <a:t>La misinformazione </a:t>
            </a:r>
            <a:r>
              <a:rPr lang="it-IT" sz="2400" dirty="0">
                <a:solidFill>
                  <a:schemeClr val="dk1"/>
                </a:solidFill>
                <a:latin typeface="+mn-lt"/>
                <a:ea typeface="Helvetica Neue"/>
                <a:cs typeface="Helvetica Neue"/>
                <a:sym typeface="Helvetica Neue"/>
              </a:rPr>
              <a:t>si riferisce a informazioni false o imprecise che vengono diffuse senza l'intento deliberato di ingannare. Può essere dovuta a varie ragioni, come un'incomprensione, un'interpretazione errata o una mancanza di conoscenza da parte della persona che condivide le informazioni. </a:t>
            </a:r>
            <a:br>
              <a:rPr lang="hr-HR" sz="2400" dirty="0">
                <a:solidFill>
                  <a:schemeClr val="dk1"/>
                </a:solidFill>
                <a:latin typeface="+mn-lt"/>
                <a:ea typeface="Helvetica Neue"/>
                <a:cs typeface="Helvetica Neue"/>
                <a:sym typeface="Helvetica Neue"/>
              </a:rPr>
            </a:br>
            <a:endParaRPr lang="hr-HR" sz="2400" dirty="0">
              <a:solidFill>
                <a:schemeClr val="dk1"/>
              </a:solidFill>
              <a:latin typeface="+mn-lt"/>
              <a:ea typeface="Helvetica Neue"/>
              <a:cs typeface="Helvetica Neue"/>
              <a:sym typeface="Helvetica Neue"/>
            </a:endParaRPr>
          </a:p>
          <a:p>
            <a:pPr lvl="0"/>
            <a:r>
              <a:rPr lang="it-IT" sz="2400" b="1" dirty="0">
                <a:solidFill>
                  <a:schemeClr val="dk1"/>
                </a:solidFill>
                <a:latin typeface="+mn-lt"/>
                <a:ea typeface="Helvetica Neue"/>
                <a:cs typeface="Helvetica Neue"/>
                <a:sym typeface="Helvetica Neue"/>
              </a:rPr>
              <a:t>La malinformazione </a:t>
            </a:r>
            <a:r>
              <a:rPr lang="it-IT" sz="2400" dirty="0">
                <a:solidFill>
                  <a:schemeClr val="dk1"/>
                </a:solidFill>
                <a:latin typeface="+mn-lt"/>
                <a:ea typeface="Helvetica Neue"/>
                <a:cs typeface="Helvetica Neue"/>
                <a:sym typeface="Helvetica Neue"/>
              </a:rPr>
              <a:t>è un'informazione vera che viene condivisa con l'intento esplicito di causare danni, danneggiare la reputazione o violare la privacy. Comporta la divulgazione deliberata di informazioni private o riservate senza consenso, la fuga di documenti sensibili o la condivisione di informazioni personali per danneggiare la reputazione di qualcuno.</a:t>
            </a:r>
            <a:endParaRPr dirty="0">
              <a:latin typeface="+mn-lt"/>
            </a:endParaRPr>
          </a:p>
        </p:txBody>
      </p:sp>
      <p:pic>
        <p:nvPicPr>
          <p:cNvPr id="2" name="Picture 1"/>
          <p:cNvPicPr>
            <a:picLocks noChangeAspect="1"/>
          </p:cNvPicPr>
          <p:nvPr/>
        </p:nvPicPr>
        <p:blipFill>
          <a:blip r:embed="rId3"/>
          <a:stretch>
            <a:fillRect/>
          </a:stretch>
        </p:blipFill>
        <p:spPr>
          <a:xfrm>
            <a:off x="11482415" y="3716053"/>
            <a:ext cx="5638800" cy="3352800"/>
          </a:xfrm>
          <a:prstGeom prst="rect">
            <a:avLst/>
          </a:prstGeom>
        </p:spPr>
      </p:pic>
      <p:sp>
        <p:nvSpPr>
          <p:cNvPr id="3" name="TextBox 2"/>
          <p:cNvSpPr txBox="1"/>
          <p:nvPr/>
        </p:nvSpPr>
        <p:spPr>
          <a:xfrm>
            <a:off x="10815123" y="8036541"/>
            <a:ext cx="6973384" cy="307777"/>
          </a:xfrm>
          <a:prstGeom prst="rect">
            <a:avLst/>
          </a:prstGeom>
          <a:noFill/>
        </p:spPr>
        <p:txBody>
          <a:bodyPr wrap="none" rtlCol="0">
            <a:spAutoFit/>
          </a:bodyPr>
          <a:lstStyle/>
          <a:p>
            <a:r>
              <a:rPr lang="it-IT" dirty="0"/>
              <a:t>Font</a:t>
            </a:r>
            <a:r>
              <a:rPr lang="hr-HR" dirty="0"/>
              <a:t>e: https://firstdraftnews.org/long-form-article/understanding-information-disorder/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9540320"/>
              </p:ext>
            </p:extLst>
          </p:nvPr>
        </p:nvGraphicFramePr>
        <p:xfrm>
          <a:off x="4101736" y="2495005"/>
          <a:ext cx="10162904" cy="6460889"/>
        </p:xfrm>
        <a:graphic>
          <a:graphicData uri="http://schemas.openxmlformats.org/drawingml/2006/table">
            <a:tbl>
              <a:tblPr>
                <a:tableStyleId>{073A0DAA-6AF3-43AB-8588-CEC1D06C72B9}</a:tableStyleId>
              </a:tblPr>
              <a:tblGrid>
                <a:gridCol w="2478678">
                  <a:extLst>
                    <a:ext uri="{9D8B030D-6E8A-4147-A177-3AD203B41FA5}">
                      <a16:colId xmlns:a16="http://schemas.microsoft.com/office/drawing/2014/main" val="2315992801"/>
                    </a:ext>
                  </a:extLst>
                </a:gridCol>
                <a:gridCol w="2478678">
                  <a:extLst>
                    <a:ext uri="{9D8B030D-6E8A-4147-A177-3AD203B41FA5}">
                      <a16:colId xmlns:a16="http://schemas.microsoft.com/office/drawing/2014/main" val="2255160268"/>
                    </a:ext>
                  </a:extLst>
                </a:gridCol>
                <a:gridCol w="2478678">
                  <a:extLst>
                    <a:ext uri="{9D8B030D-6E8A-4147-A177-3AD203B41FA5}">
                      <a16:colId xmlns:a16="http://schemas.microsoft.com/office/drawing/2014/main" val="2946662783"/>
                    </a:ext>
                  </a:extLst>
                </a:gridCol>
                <a:gridCol w="2726870">
                  <a:extLst>
                    <a:ext uri="{9D8B030D-6E8A-4147-A177-3AD203B41FA5}">
                      <a16:colId xmlns:a16="http://schemas.microsoft.com/office/drawing/2014/main" val="2517979559"/>
                    </a:ext>
                  </a:extLst>
                </a:gridCol>
              </a:tblGrid>
              <a:tr h="977101">
                <a:tc>
                  <a:txBody>
                    <a:bodyPr/>
                    <a:lstStyle/>
                    <a:p>
                      <a:pPr algn="ctr" fontAlgn="b"/>
                      <a:r>
                        <a:rPr lang="hr-HR" sz="2400" b="1" dirty="0">
                          <a:effectLst/>
                        </a:rPr>
                        <a:t>T</a:t>
                      </a:r>
                      <a:r>
                        <a:rPr lang="it-IT" sz="2400" b="1" dirty="0">
                          <a:effectLst/>
                        </a:rPr>
                        <a:t>ipo</a:t>
                      </a:r>
                      <a:endParaRPr lang="en-US" sz="2400" b="1" dirty="0">
                        <a:effectLst/>
                      </a:endParaRPr>
                    </a:p>
                  </a:txBody>
                  <a:tcPr anchor="ctr"/>
                </a:tc>
                <a:tc>
                  <a:txBody>
                    <a:bodyPr/>
                    <a:lstStyle/>
                    <a:p>
                      <a:pPr algn="ctr" fontAlgn="b"/>
                      <a:r>
                        <a:rPr lang="en-US" sz="2400" b="1" dirty="0">
                          <a:effectLst/>
                        </a:rPr>
                        <a:t>Intento</a:t>
                      </a:r>
                    </a:p>
                  </a:txBody>
                  <a:tcPr anchor="ct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1" dirty="0">
                          <a:effectLst/>
                        </a:rPr>
                        <a:t>Veridicità delle informazioni</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effectLst/>
                        </a:rPr>
                        <a:t>Scopo</a:t>
                      </a:r>
                      <a:endParaRPr lang="en-US" sz="2400" dirty="0"/>
                    </a:p>
                  </a:txBody>
                  <a:tcPr anchor="ctr"/>
                </a:tc>
                <a:extLst>
                  <a:ext uri="{0D108BD9-81ED-4DB2-BD59-A6C34878D82A}">
                    <a16:rowId xmlns:a16="http://schemas.microsoft.com/office/drawing/2014/main" val="984431956"/>
                  </a:ext>
                </a:extLst>
              </a:tr>
              <a:tr h="1781774">
                <a:tc>
                  <a:txBody>
                    <a:bodyPr/>
                    <a:lstStyle/>
                    <a:p>
                      <a:pPr fontAlgn="base"/>
                      <a:r>
                        <a:rPr lang="en-US" sz="2400" dirty="0">
                          <a:effectLst/>
                        </a:rPr>
                        <a:t>Disinformazione</a:t>
                      </a:r>
                    </a:p>
                  </a:txBody>
                  <a:tcPr anchor="ctr"/>
                </a:tc>
                <a:tc>
                  <a:txBody>
                    <a:bodyPr/>
                    <a:lstStyle/>
                    <a:p>
                      <a:pPr fontAlgn="base"/>
                      <a:r>
                        <a:rPr lang="en-US" sz="2400" dirty="0">
                          <a:effectLst/>
                        </a:rPr>
                        <a:t>Inganno intenzionale</a:t>
                      </a:r>
                    </a:p>
                  </a:txBody>
                  <a:tcPr anchor="ctr"/>
                </a:tc>
                <a:tc>
                  <a:txBody>
                    <a:bodyPr/>
                    <a:lstStyle/>
                    <a:p>
                      <a:pPr fontAlgn="base"/>
                      <a:r>
                        <a:rPr lang="en-US" sz="2400" dirty="0">
                          <a:effectLst/>
                        </a:rPr>
                        <a:t>Falso o fuorviante</a:t>
                      </a:r>
                    </a:p>
                  </a:txBody>
                  <a:tcPr anchor="ctr"/>
                </a:tc>
                <a:tc>
                  <a:txBody>
                    <a:bodyPr/>
                    <a:lstStyle/>
                    <a:p>
                      <a:pPr fontAlgn="base"/>
                      <a:r>
                        <a:rPr lang="it-IT" sz="2400" dirty="0">
                          <a:effectLst/>
                        </a:rPr>
                        <a:t>Ingannare, manipolare, plasmare l'opinione pubblica</a:t>
                      </a:r>
                      <a:endParaRPr lang="en-US" sz="2400" dirty="0">
                        <a:effectLst/>
                      </a:endParaRPr>
                    </a:p>
                  </a:txBody>
                  <a:tcPr anchor="ctr"/>
                </a:tc>
                <a:extLst>
                  <a:ext uri="{0D108BD9-81ED-4DB2-BD59-A6C34878D82A}">
                    <a16:rowId xmlns:a16="http://schemas.microsoft.com/office/drawing/2014/main" val="2165790051"/>
                  </a:ext>
                </a:extLst>
              </a:tr>
              <a:tr h="1781774">
                <a:tc>
                  <a:txBody>
                    <a:bodyPr/>
                    <a:lstStyle/>
                    <a:p>
                      <a:pPr fontAlgn="base"/>
                      <a:r>
                        <a:rPr lang="en-US" sz="2400" dirty="0">
                          <a:effectLst/>
                        </a:rPr>
                        <a:t>Misinformazione</a:t>
                      </a:r>
                    </a:p>
                  </a:txBody>
                  <a:tcPr anchor="ctr"/>
                </a:tc>
                <a:tc>
                  <a:txBody>
                    <a:bodyPr/>
                    <a:lstStyle/>
                    <a:p>
                      <a:pPr fontAlgn="base"/>
                      <a:r>
                        <a:rPr lang="en-US" sz="2400" dirty="0">
                          <a:effectLst/>
                        </a:rPr>
                        <a:t>Diffusione non intenzionale</a:t>
                      </a:r>
                    </a:p>
                  </a:txBody>
                  <a:tcPr anchor="ctr"/>
                </a:tc>
                <a:tc>
                  <a:txBody>
                    <a:bodyPr/>
                    <a:lstStyle/>
                    <a:p>
                      <a:pPr fontAlgn="base"/>
                      <a:r>
                        <a:rPr lang="en-US" sz="2400" dirty="0">
                          <a:effectLst/>
                        </a:rPr>
                        <a:t>Falso o impreciso</a:t>
                      </a:r>
                    </a:p>
                  </a:txBody>
                  <a:tcPr anchor="ctr"/>
                </a:tc>
                <a:tc>
                  <a:txBody>
                    <a:bodyPr/>
                    <a:lstStyle/>
                    <a:p>
                      <a:pPr fontAlgn="base"/>
                      <a:r>
                        <a:rPr lang="en-US" sz="2400" dirty="0">
                          <a:effectLst/>
                        </a:rPr>
                        <a:t>Mancanza di conoscenza, incomprensione</a:t>
                      </a:r>
                    </a:p>
                  </a:txBody>
                  <a:tcPr anchor="ctr"/>
                </a:tc>
                <a:extLst>
                  <a:ext uri="{0D108BD9-81ED-4DB2-BD59-A6C34878D82A}">
                    <a16:rowId xmlns:a16="http://schemas.microsoft.com/office/drawing/2014/main" val="2805618701"/>
                  </a:ext>
                </a:extLst>
              </a:tr>
              <a:tr h="1781774">
                <a:tc>
                  <a:txBody>
                    <a:bodyPr/>
                    <a:lstStyle/>
                    <a:p>
                      <a:pPr fontAlgn="base"/>
                      <a:r>
                        <a:rPr lang="en-US" sz="2400" dirty="0">
                          <a:effectLst/>
                        </a:rPr>
                        <a:t>Malinformazione</a:t>
                      </a:r>
                    </a:p>
                  </a:txBody>
                  <a:tcPr anchor="ctr"/>
                </a:tc>
                <a:tc>
                  <a:txBody>
                    <a:bodyPr/>
                    <a:lstStyle/>
                    <a:p>
                      <a:pPr fontAlgn="base"/>
                      <a:r>
                        <a:rPr lang="en-US" sz="2400" dirty="0">
                          <a:effectLst/>
                        </a:rPr>
                        <a:t>Danno intenzionale</a:t>
                      </a:r>
                    </a:p>
                  </a:txBody>
                  <a:tcPr anchor="ctr"/>
                </a:tc>
                <a:tc>
                  <a:txBody>
                    <a:bodyPr/>
                    <a:lstStyle/>
                    <a:p>
                      <a:pPr fontAlgn="base"/>
                      <a:r>
                        <a:rPr lang="en-US" sz="2400" dirty="0">
                          <a:effectLst/>
                        </a:rPr>
                        <a:t>Vero</a:t>
                      </a:r>
                    </a:p>
                  </a:txBody>
                  <a:tcPr anchor="ctr"/>
                </a:tc>
                <a:tc>
                  <a:txBody>
                    <a:bodyPr/>
                    <a:lstStyle/>
                    <a:p>
                      <a:pPr fontAlgn="base"/>
                      <a:r>
                        <a:rPr lang="it-IT" sz="2400" dirty="0">
                          <a:effectLst/>
                        </a:rPr>
                        <a:t>Causare danni, danneggiare la reputazione, invadere la privacy</a:t>
                      </a:r>
                      <a:endParaRPr lang="en-US" sz="2400" dirty="0">
                        <a:effectLst/>
                      </a:endParaRPr>
                    </a:p>
                  </a:txBody>
                  <a:tcPr anchor="ctr"/>
                </a:tc>
                <a:extLst>
                  <a:ext uri="{0D108BD9-81ED-4DB2-BD59-A6C34878D82A}">
                    <a16:rowId xmlns:a16="http://schemas.microsoft.com/office/drawing/2014/main" val="2981158939"/>
                  </a:ext>
                </a:extLst>
              </a:tr>
            </a:tbl>
          </a:graphicData>
        </a:graphic>
      </p:graphicFrame>
    </p:spTree>
    <p:extLst>
      <p:ext uri="{BB962C8B-B14F-4D97-AF65-F5344CB8AC3E}">
        <p14:creationId xmlns:p14="http://schemas.microsoft.com/office/powerpoint/2010/main" val="25398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 Tipi di disinformazione</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UNHCR (2022):</a:t>
            </a:r>
            <a:endParaRPr dirty="0">
              <a:solidFill>
                <a:srgbClr val="00CCFF"/>
              </a:solidFill>
              <a:latin typeface="+mn-lt"/>
            </a:endParaRPr>
          </a:p>
        </p:txBody>
      </p:sp>
      <p:sp>
        <p:nvSpPr>
          <p:cNvPr id="120" name="Google Shape;120;p6"/>
          <p:cNvSpPr txBox="1"/>
          <p:nvPr/>
        </p:nvSpPr>
        <p:spPr>
          <a:xfrm>
            <a:off x="1295400" y="4072752"/>
            <a:ext cx="16300269" cy="5262939"/>
          </a:xfrm>
          <a:prstGeom prst="rect">
            <a:avLst/>
          </a:prstGeom>
          <a:noFill/>
          <a:ln>
            <a:noFill/>
          </a:ln>
        </p:spPr>
        <p:txBody>
          <a:bodyPr spcFirstLastPara="1" wrap="square" lIns="91425" tIns="45700" rIns="91425" bIns="45700" anchor="t" anchorCtr="0">
            <a:spAutoFit/>
          </a:bodyPr>
          <a:lstStyle/>
          <a:p>
            <a:pPr lvl="0"/>
            <a:r>
              <a:rPr lang="it-IT" sz="2400" b="1" dirty="0"/>
              <a:t>Contenuto inventato: </a:t>
            </a:r>
            <a:r>
              <a:rPr lang="it-IT" sz="2400" dirty="0"/>
              <a:t>Contenuto completamente falso; </a:t>
            </a:r>
          </a:p>
          <a:p>
            <a:pPr lvl="0"/>
            <a:r>
              <a:rPr lang="it-IT" sz="2400" b="1" dirty="0"/>
              <a:t>Contenuto manipolato: </a:t>
            </a:r>
            <a:r>
              <a:rPr lang="it-IT" sz="2400" dirty="0"/>
              <a:t>Informazioni o immagini autentiche che sono state distorte, ad esempio un titolo sensazionale o un ‘’click bait’’ populista; </a:t>
            </a:r>
          </a:p>
          <a:p>
            <a:pPr lvl="0"/>
            <a:r>
              <a:rPr lang="it-IT" sz="2400" b="1" dirty="0"/>
              <a:t>Contenuto impostore: </a:t>
            </a:r>
            <a:r>
              <a:rPr lang="it-IT" sz="2400" dirty="0"/>
              <a:t>Impersonificazione di fonti autentiche, ad esempio utilizzando il marchio di un'agenzia affermata; </a:t>
            </a:r>
          </a:p>
          <a:p>
            <a:pPr lvl="0"/>
            <a:r>
              <a:rPr lang="it-IT" sz="2400" b="1" dirty="0"/>
              <a:t>Contenuto fuorviante: </a:t>
            </a:r>
            <a:r>
              <a:rPr lang="it-IT" sz="2400" dirty="0"/>
              <a:t>Informazioni fuorvianti, ad esempio commenti presentati come fatti; </a:t>
            </a:r>
          </a:p>
          <a:p>
            <a:pPr lvl="0"/>
            <a:r>
              <a:rPr lang="en-US" sz="2400" b="1" dirty="0"/>
              <a:t>Contenuto falso: </a:t>
            </a:r>
            <a:r>
              <a:rPr lang="it-IT" sz="2400" dirty="0"/>
              <a:t>Contenuti fattualmente accurati combinati con informazioni contestuali false, ad esempio quando il titolo di un articolo non rispecchia il contenuto;</a:t>
            </a:r>
          </a:p>
          <a:p>
            <a:pPr lvl="0"/>
            <a:r>
              <a:rPr lang="it-IT" sz="2400" b="1" dirty="0"/>
              <a:t>Satira e parodia: </a:t>
            </a:r>
            <a:r>
              <a:rPr lang="it-IT" sz="2400" dirty="0"/>
              <a:t>Storie umoristiche ma false spacciate per vere. Non c'è l'intenzione di nuocere, ma i lettori possono essere ingannati; </a:t>
            </a:r>
          </a:p>
          <a:p>
            <a:pPr lvl="0"/>
            <a:r>
              <a:rPr lang="it-IT" sz="2400" b="1" dirty="0"/>
              <a:t>Falsi collegamenti: </a:t>
            </a:r>
            <a:r>
              <a:rPr lang="it-IT" sz="2400" dirty="0"/>
              <a:t>Quando titoli, immagini o didascalie non supportano il contenuto; </a:t>
            </a:r>
          </a:p>
          <a:p>
            <a:pPr lvl="0"/>
            <a:r>
              <a:rPr lang="it-IT" sz="2400" b="1" dirty="0"/>
              <a:t>Contenuto sponsorizzato</a:t>
            </a:r>
            <a:r>
              <a:rPr lang="it-IT" sz="2400" dirty="0"/>
              <a:t>: Pubblicità o pubbliche relazioni mascherate da contenuti editoriali; </a:t>
            </a:r>
          </a:p>
          <a:p>
            <a:pPr lvl="0"/>
            <a:r>
              <a:rPr lang="it-IT" sz="2400" b="1" dirty="0"/>
              <a:t>Propaganda: </a:t>
            </a:r>
            <a:r>
              <a:rPr lang="it-IT" sz="2400" dirty="0"/>
              <a:t>Contenuto utilizzato per gestire atteggiamenti, valori e conoscenze;</a:t>
            </a:r>
          </a:p>
          <a:p>
            <a:pPr lvl="0"/>
            <a:r>
              <a:rPr lang="it-IT" sz="2400" b="1" dirty="0"/>
              <a:t>Errore: </a:t>
            </a:r>
            <a:r>
              <a:rPr lang="it-IT" sz="2400" dirty="0"/>
              <a:t>Un errore commesso da nuove agenzie affermate nella loro attività di reporting.</a:t>
            </a:r>
            <a:endParaRPr lang="es-ES" sz="24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2882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it-IT"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Contenuto inventato</a:t>
            </a:r>
            <a:endParaRPr dirty="0">
              <a:solidFill>
                <a:srgbClr val="00CCFF"/>
              </a:solidFill>
              <a:latin typeface="+mn-lt"/>
            </a:endParaRPr>
          </a:p>
        </p:txBody>
      </p:sp>
      <p:sp>
        <p:nvSpPr>
          <p:cNvPr id="120" name="Google Shape;120;p6"/>
          <p:cNvSpPr txBox="1"/>
          <p:nvPr/>
        </p:nvSpPr>
        <p:spPr>
          <a:xfrm>
            <a:off x="1295400" y="4024780"/>
            <a:ext cx="5654040" cy="2308284"/>
          </a:xfrm>
          <a:prstGeom prst="rect">
            <a:avLst/>
          </a:prstGeom>
          <a:noFill/>
          <a:ln>
            <a:noFill/>
          </a:ln>
        </p:spPr>
        <p:txBody>
          <a:bodyPr spcFirstLastPara="1" wrap="square" lIns="91425" tIns="45700" rIns="91425" bIns="45700" anchor="t" anchorCtr="0">
            <a:spAutoFit/>
          </a:bodyPr>
          <a:lstStyle/>
          <a:p>
            <a:pPr lvl="0" algn="just"/>
            <a:r>
              <a:rPr lang="it-IT" sz="2400" dirty="0"/>
              <a:t>La notizia dell'appoggio di Papa Francesco a Donald Trump in vista delle elezioni presidenziali statunitensi del 2016 è stata inventata: un'informazione falsa creata e diffusa intenzionalmente per ingannare.</a:t>
            </a:r>
            <a:endParaRPr lang="hr-HR" sz="2400" dirty="0"/>
          </a:p>
        </p:txBody>
      </p:sp>
      <p:pic>
        <p:nvPicPr>
          <p:cNvPr id="2" name="Picture 1"/>
          <p:cNvPicPr>
            <a:picLocks noChangeAspect="1"/>
          </p:cNvPicPr>
          <p:nvPr/>
        </p:nvPicPr>
        <p:blipFill>
          <a:blip r:embed="rId3"/>
          <a:stretch>
            <a:fillRect/>
          </a:stretch>
        </p:blipFill>
        <p:spPr>
          <a:xfrm>
            <a:off x="9240882" y="3390900"/>
            <a:ext cx="7696200" cy="5619750"/>
          </a:xfrm>
          <a:prstGeom prst="rect">
            <a:avLst/>
          </a:prstGeom>
        </p:spPr>
      </p:pic>
      <p:sp>
        <p:nvSpPr>
          <p:cNvPr id="3" name="TextBox 2"/>
          <p:cNvSpPr txBox="1"/>
          <p:nvPr/>
        </p:nvSpPr>
        <p:spPr>
          <a:xfrm>
            <a:off x="9353006" y="9015394"/>
            <a:ext cx="6984604" cy="307777"/>
          </a:xfrm>
          <a:prstGeom prst="rect">
            <a:avLst/>
          </a:prstGeom>
          <a:noFill/>
        </p:spPr>
        <p:txBody>
          <a:bodyPr wrap="none" rtlCol="0">
            <a:spAutoFit/>
          </a:bodyPr>
          <a:lstStyle/>
          <a:p>
            <a:r>
              <a:rPr lang="it-IT" dirty="0"/>
              <a:t>Font</a:t>
            </a:r>
            <a:r>
              <a:rPr lang="hr-HR" dirty="0"/>
              <a:t>e: https://firstdraftnews.org/long-form-article/understanding-information-disorder/</a:t>
            </a:r>
            <a:endParaRPr lang="en-US" dirty="0"/>
          </a:p>
        </p:txBody>
      </p:sp>
    </p:spTree>
    <p:extLst>
      <p:ext uri="{BB962C8B-B14F-4D97-AF65-F5344CB8AC3E}">
        <p14:creationId xmlns:p14="http://schemas.microsoft.com/office/powerpoint/2010/main" val="30287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Tipi di disinformazione</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0CCFF"/>
                </a:solidFill>
              </a:rPr>
              <a:t>Contenuto manipolato</a:t>
            </a:r>
            <a:endParaRPr dirty="0">
              <a:solidFill>
                <a:srgbClr val="00CCFF"/>
              </a:solidFill>
              <a:latin typeface="+mn-lt"/>
            </a:endParaRPr>
          </a:p>
        </p:txBody>
      </p:sp>
      <p:pic>
        <p:nvPicPr>
          <p:cNvPr id="2050" name="Picture 2" descr="https://d33wubrfki0l68.cloudfront.net/c5e41545f42538e32485da9582c50982657bf99f/38755/images/junius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6067" y="3652490"/>
            <a:ext cx="7036435" cy="4201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6067" y="7966102"/>
            <a:ext cx="7694024" cy="523220"/>
          </a:xfrm>
          <a:prstGeom prst="rect">
            <a:avLst/>
          </a:prstGeom>
          <a:noFill/>
        </p:spPr>
        <p:txBody>
          <a:bodyPr wrap="square" rtlCol="0">
            <a:spAutoFit/>
          </a:bodyPr>
          <a:lstStyle/>
          <a:p>
            <a:r>
              <a:rPr lang="it-IT" dirty="0"/>
              <a:t>Font</a:t>
            </a:r>
            <a:r>
              <a:rPr lang="hr-HR" dirty="0"/>
              <a:t>e: https://factcheck.afp.com/image-has-been-doctored-photo-hong-kong-politician-junius-ho-waving-chinese-flag-beijing</a:t>
            </a:r>
            <a:endParaRPr lang="en-US" dirty="0"/>
          </a:p>
        </p:txBody>
      </p:sp>
      <p:sp>
        <p:nvSpPr>
          <p:cNvPr id="8" name="Google Shape;120;p6"/>
          <p:cNvSpPr txBox="1"/>
          <p:nvPr/>
        </p:nvSpPr>
        <p:spPr>
          <a:xfrm>
            <a:off x="1295399" y="4024780"/>
            <a:ext cx="5575663" cy="2308284"/>
          </a:xfrm>
          <a:prstGeom prst="rect">
            <a:avLst/>
          </a:prstGeom>
          <a:noFill/>
          <a:ln>
            <a:noFill/>
          </a:ln>
        </p:spPr>
        <p:txBody>
          <a:bodyPr spcFirstLastPara="1" wrap="square" lIns="91425" tIns="45700" rIns="91425" bIns="45700" anchor="t" anchorCtr="0">
            <a:spAutoFit/>
          </a:bodyPr>
          <a:lstStyle/>
          <a:p>
            <a:pPr lvl="0" algn="just"/>
            <a:r>
              <a:rPr lang="it-IT" sz="2400" dirty="0"/>
              <a:t>Una foto falsificata, condivisa in modo fuorviante sui social media, ritrae il politico filo-Pechino Junius Ho mentre sventola la bandiera americana durante una marcia a favore della democrazia a Hong Kong.</a:t>
            </a:r>
            <a:endParaRPr sz="2400" dirty="0">
              <a:latin typeface="+mn-lt"/>
            </a:endParaRPr>
          </a:p>
        </p:txBody>
      </p:sp>
    </p:spTree>
    <p:extLst>
      <p:ext uri="{BB962C8B-B14F-4D97-AF65-F5344CB8AC3E}">
        <p14:creationId xmlns:p14="http://schemas.microsoft.com/office/powerpoint/2010/main" val="1542074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4854</Words>
  <Application>Microsoft Office PowerPoint</Application>
  <PresentationFormat>Personalizado</PresentationFormat>
  <Paragraphs>397</Paragraphs>
  <Slides>42</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Helvetica Neue</vt:lpstr>
      <vt:lpstr>DM Sans</vt:lpstr>
      <vt:lpstr>Arial</vt:lpstr>
      <vt:lpstr>Calibri</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66</cp:revision>
  <dcterms:created xsi:type="dcterms:W3CDTF">2022-01-27T16:04:38Z</dcterms:created>
  <dcterms:modified xsi:type="dcterms:W3CDTF">2023-10-19T10:53:21Z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