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53"/>
  </p:notesMasterIdLst>
  <p:sldIdLst>
    <p:sldId id="256" r:id="rId3"/>
    <p:sldId id="257" r:id="rId4"/>
    <p:sldId id="259" r:id="rId5"/>
    <p:sldId id="260" r:id="rId6"/>
    <p:sldId id="335" r:id="rId7"/>
    <p:sldId id="281" r:id="rId8"/>
    <p:sldId id="282" r:id="rId9"/>
    <p:sldId id="341" r:id="rId10"/>
    <p:sldId id="272" r:id="rId11"/>
    <p:sldId id="284" r:id="rId12"/>
    <p:sldId id="346" r:id="rId13"/>
    <p:sldId id="349" r:id="rId14"/>
    <p:sldId id="286" r:id="rId15"/>
    <p:sldId id="322" r:id="rId16"/>
    <p:sldId id="323" r:id="rId17"/>
    <p:sldId id="324" r:id="rId18"/>
    <p:sldId id="289" r:id="rId19"/>
    <p:sldId id="325" r:id="rId20"/>
    <p:sldId id="328" r:id="rId21"/>
    <p:sldId id="330" r:id="rId22"/>
    <p:sldId id="273" r:id="rId23"/>
    <p:sldId id="333" r:id="rId24"/>
    <p:sldId id="326" r:id="rId25"/>
    <p:sldId id="342" r:id="rId26"/>
    <p:sldId id="296" r:id="rId27"/>
    <p:sldId id="297" r:id="rId28"/>
    <p:sldId id="275" r:id="rId29"/>
    <p:sldId id="331" r:id="rId30"/>
    <p:sldId id="299" r:id="rId31"/>
    <p:sldId id="300" r:id="rId32"/>
    <p:sldId id="301" r:id="rId33"/>
    <p:sldId id="332" r:id="rId34"/>
    <p:sldId id="353" r:id="rId35"/>
    <p:sldId id="276" r:id="rId36"/>
    <p:sldId id="343" r:id="rId37"/>
    <p:sldId id="277" r:id="rId38"/>
    <p:sldId id="348" r:id="rId39"/>
    <p:sldId id="350" r:id="rId40"/>
    <p:sldId id="351" r:id="rId41"/>
    <p:sldId id="279" r:id="rId42"/>
    <p:sldId id="315" r:id="rId43"/>
    <p:sldId id="311" r:id="rId44"/>
    <p:sldId id="352" r:id="rId45"/>
    <p:sldId id="266" r:id="rId46"/>
    <p:sldId id="347" r:id="rId47"/>
    <p:sldId id="267" r:id="rId48"/>
    <p:sldId id="268" r:id="rId49"/>
    <p:sldId id="336" r:id="rId50"/>
    <p:sldId id="337" r:id="rId51"/>
    <p:sldId id="270" r:id="rId52"/>
  </p:sldIdLst>
  <p:sldSz cx="18288000" cy="10287000"/>
  <p:notesSz cx="9872663" cy="6797675"/>
  <p:embeddedFontLst>
    <p:embeddedFont>
      <p:font typeface="Calibri" panose="020F0502020204030204" pitchFamily="34" charset="0"/>
      <p:regular r:id="rId54"/>
      <p:bold r:id="rId55"/>
      <p:italic r:id="rId56"/>
      <p:boldItalic r:id="rId57"/>
    </p:embeddedFont>
    <p:embeddedFont>
      <p:font typeface="Helvetica Neue"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3" pos="11180" userDrawn="1">
          <p15:clr>
            <a:srgbClr val="A4A3A4"/>
          </p15:clr>
        </p15:guide>
        <p15:guide id="5" pos="5987" userDrawn="1">
          <p15:clr>
            <a:srgbClr val="A4A3A4"/>
          </p15:clr>
        </p15:guide>
        <p15:guide id="6" orient="horz" pos="32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CCFF"/>
    <a:srgbClr val="FFFF99"/>
    <a:srgbClr val="FF9999"/>
    <a:srgbClr val="FFCC99"/>
    <a:srgbClr val="FFCCCC"/>
    <a:srgbClr val="99CCFF"/>
    <a:srgbClr val="99CCCC"/>
    <a:srgbClr val="3A5FCD"/>
    <a:srgbClr val="BC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77" autoAdjust="0"/>
  </p:normalViewPr>
  <p:slideViewPr>
    <p:cSldViewPr snapToGrid="0">
      <p:cViewPr varScale="1">
        <p:scale>
          <a:sx n="60" d="100"/>
          <a:sy n="60" d="100"/>
        </p:scale>
        <p:origin x="76" y="76"/>
      </p:cViewPr>
      <p:guideLst>
        <p:guide pos="11180"/>
        <p:guide pos="5987"/>
        <p:guide orient="horz" pos="32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8" Type="http://customschemas.google.com/relationships/presentationmetadata" Target="meta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3.xml"/><Relationship Id="rId61"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000000000000001E-2"/>
          <c:w val="0.98531824146981628"/>
          <c:h val="0.94047908464566932"/>
        </c:manualLayout>
      </c:layout>
      <c:barChart>
        <c:barDir val="bar"/>
        <c:grouping val="clustered"/>
        <c:varyColors val="0"/>
        <c:ser>
          <c:idx val="0"/>
          <c:order val="0"/>
          <c:tx>
            <c:strRef>
              <c:f>Tabelle1!$B$1</c:f>
              <c:strCache>
                <c:ptCount val="1"/>
                <c:pt idx="0">
                  <c:v>Datenreihe 1</c:v>
                </c:pt>
              </c:strCache>
            </c:strRef>
          </c:tx>
          <c:spPr>
            <a:solidFill>
              <a:srgbClr val="33CCFF"/>
            </a:solidFill>
            <a:ln w="25400">
              <a:solidFill>
                <a:schemeClr val="bg1"/>
              </a:solidFill>
            </a:ln>
            <a:effectLst/>
          </c:spPr>
          <c:invertIfNegative val="0"/>
          <c:dLbls>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Tabelle1!$A$2:$A$19</c:f>
              <c:strCache>
                <c:ptCount val="18"/>
                <c:pt idx="0">
                  <c:v>In Suchmaschinen nach Inhalten und Informationen suchen</c:v>
                </c:pt>
                <c:pt idx="1">
                  <c:v>Office-Programme nutzen (z. B. Textverarbeitung, Tabellenkalkulation, Präsentationen)</c:v>
                </c:pt>
                <c:pt idx="2">
                  <c:v>Online Videos ansehen (z. B. YouTube)</c:v>
                </c:pt>
                <c:pt idx="3">
                  <c:v>Kartendienste / Navigationssysteme nutzen (z. B. Google Maps)</c:v>
                </c:pt>
                <c:pt idx="4">
                  <c:v>Instant-Messaging-Dienste nutzen (z. B. WhatsApp, Threema, Telegram)</c:v>
                </c:pt>
                <c:pt idx="5">
                  <c:v>Online-Shopping, d. h. Waren im Internet kaufen</c:v>
                </c:pt>
                <c:pt idx="6">
                  <c:v>Online bezahlen (z. B. per Paypal, Paydirekt, Bitcoins)</c:v>
                </c:pt>
                <c:pt idx="7">
                  <c:v>Computerspiele spielen oder Spiele-Apps nutzen</c:v>
                </c:pt>
                <c:pt idx="8">
                  <c:v>Dienstleistungen online bestellen oder buchen (z. B. Reisen, Lieferservice für Essen, Carsharing, Handwerker)</c:v>
                </c:pt>
                <c:pt idx="9">
                  <c:v>Waren oder Dienstleistungen über Internet verkaufen / anbieten (z. B. via eBay, quoka)</c:v>
                </c:pt>
                <c:pt idx="10">
                  <c:v>Nutzung von sog. Cloud-Services (z. B. Dropbox, Google Drive, Amazon Drive)</c:v>
                </c:pt>
                <c:pt idx="11">
                  <c:v>On-Demand-Dienste oder Streaming nutzen (z. B. Spotify, Netflix, Amazon Prime)</c:v>
                </c:pt>
                <c:pt idx="12">
                  <c:v>In Blogs und Foren lesen oder selbst Inhalte einstellen</c:v>
                </c:pt>
                <c:pt idx="13">
                  <c:v>Lernangebote übers Internet nutzen (z. B. Online-Kurse, online Sprachen lernen)</c:v>
                </c:pt>
                <c:pt idx="14">
                  <c:v>Sprachsteuerung nutzen (z. B. Apple Siri, Google Assistent, Microsoft Cortana)</c:v>
                </c:pt>
                <c:pt idx="15">
                  <c:v>Zusammenarbeit mit anderen über Anwendungen (z. B. Google Docs, Microsoft Sharepoint)</c:v>
                </c:pt>
                <c:pt idx="16">
                  <c:v>Gesundheits- / Fitnessanwendungen nutzen (z. B. Schritte zählen, Blutzuckerwerte messen)</c:v>
                </c:pt>
                <c:pt idx="17">
                  <c:v>Smart-Home-Anwendungen nutzen (z. B. „intelligente“ Heizungssteuerung per App)</c:v>
                </c:pt>
              </c:strCache>
            </c:strRef>
          </c:cat>
          <c:val>
            <c:numRef>
              <c:f>Tabelle1!$B$2:$B$19</c:f>
              <c:numCache>
                <c:formatCode>General</c:formatCode>
                <c:ptCount val="18"/>
                <c:pt idx="0">
                  <c:v>74</c:v>
                </c:pt>
                <c:pt idx="1">
                  <c:v>45</c:v>
                </c:pt>
                <c:pt idx="2">
                  <c:v>42</c:v>
                </c:pt>
                <c:pt idx="3">
                  <c:v>38</c:v>
                </c:pt>
                <c:pt idx="4">
                  <c:v>37</c:v>
                </c:pt>
                <c:pt idx="5">
                  <c:v>36</c:v>
                </c:pt>
                <c:pt idx="6">
                  <c:v>30</c:v>
                </c:pt>
                <c:pt idx="7">
                  <c:v>27</c:v>
                </c:pt>
                <c:pt idx="8">
                  <c:v>22</c:v>
                </c:pt>
                <c:pt idx="9">
                  <c:v>20</c:v>
                </c:pt>
                <c:pt idx="10">
                  <c:v>19</c:v>
                </c:pt>
                <c:pt idx="11">
                  <c:v>16</c:v>
                </c:pt>
                <c:pt idx="12">
                  <c:v>16</c:v>
                </c:pt>
                <c:pt idx="13">
                  <c:v>11</c:v>
                </c:pt>
                <c:pt idx="14">
                  <c:v>10</c:v>
                </c:pt>
                <c:pt idx="15">
                  <c:v>10</c:v>
                </c:pt>
                <c:pt idx="16">
                  <c:v>8</c:v>
                </c:pt>
                <c:pt idx="17">
                  <c:v>4</c:v>
                </c:pt>
              </c:numCache>
            </c:numRef>
          </c:val>
          <c:extLst>
            <c:ext xmlns:c16="http://schemas.microsoft.com/office/drawing/2014/chart" uri="{C3380CC4-5D6E-409C-BE32-E72D297353CC}">
              <c16:uniqueId val="{00000000-F623-4ED7-BDB4-AC6FD5BA4E61}"/>
            </c:ext>
          </c:extLst>
        </c:ser>
        <c:dLbls>
          <c:showLegendKey val="0"/>
          <c:showVal val="0"/>
          <c:showCatName val="0"/>
          <c:showSerName val="0"/>
          <c:showPercent val="0"/>
          <c:showBubbleSize val="0"/>
        </c:dLbls>
        <c:gapWidth val="0"/>
        <c:axId val="227331104"/>
        <c:axId val="227301344"/>
      </c:barChart>
      <c:catAx>
        <c:axId val="227331104"/>
        <c:scaling>
          <c:orientation val="maxMin"/>
        </c:scaling>
        <c:delete val="1"/>
        <c:axPos val="l"/>
        <c:numFmt formatCode="General" sourceLinked="1"/>
        <c:majorTickMark val="none"/>
        <c:minorTickMark val="none"/>
        <c:tickLblPos val="nextTo"/>
        <c:crossAx val="227301344"/>
        <c:crosses val="autoZero"/>
        <c:auto val="1"/>
        <c:lblAlgn val="ctr"/>
        <c:lblOffset val="100"/>
        <c:noMultiLvlLbl val="0"/>
      </c:catAx>
      <c:valAx>
        <c:axId val="227301344"/>
        <c:scaling>
          <c:orientation val="minMax"/>
        </c:scaling>
        <c:delete val="1"/>
        <c:axPos val="t"/>
        <c:numFmt formatCode="General" sourceLinked="1"/>
        <c:majorTickMark val="none"/>
        <c:minorTickMark val="none"/>
        <c:tickLblPos val="nextTo"/>
        <c:crossAx val="227331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3FB83-6651-4785-A9B6-1C79B7D5F9E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de-DE"/>
        </a:p>
      </dgm:t>
    </dgm:pt>
    <dgm:pt modelId="{C7DF4A7F-88B6-4431-99C6-1FE9251410B2}">
      <dgm:prSet phldrT="[Text]"/>
      <dgm:spPr>
        <a:solidFill>
          <a:schemeClr val="bg1">
            <a:lumMod val="85000"/>
          </a:schemeClr>
        </a:solidFill>
      </dgm:spPr>
      <dgm:t>
        <a:bodyPr/>
        <a:lstStyle/>
        <a:p>
          <a:r>
            <a:rPr lang="de-DE" dirty="0"/>
            <a:t> </a:t>
          </a:r>
        </a:p>
      </dgm:t>
    </dgm:pt>
    <dgm:pt modelId="{3C8704F1-EBB7-4AC4-A705-78DC5743DD4E}" type="parTrans" cxnId="{72E9EB54-B6DA-49E4-9C92-D8409F6CFC91}">
      <dgm:prSet/>
      <dgm:spPr/>
      <dgm:t>
        <a:bodyPr/>
        <a:lstStyle/>
        <a:p>
          <a:endParaRPr lang="de-DE"/>
        </a:p>
      </dgm:t>
    </dgm:pt>
    <dgm:pt modelId="{8F671C44-5511-40A9-943C-5B1A0252A36E}" type="sibTrans" cxnId="{72E9EB54-B6DA-49E4-9C92-D8409F6CFC91}">
      <dgm:prSet/>
      <dgm:spPr/>
      <dgm:t>
        <a:bodyPr/>
        <a:lstStyle/>
        <a:p>
          <a:endParaRPr lang="de-DE"/>
        </a:p>
      </dgm:t>
    </dgm:pt>
    <dgm:pt modelId="{2AC18541-8820-4A6A-BC59-DF77915FB9AE}">
      <dgm:prSet phldrT="[Text]"/>
      <dgm:spPr>
        <a:solidFill>
          <a:schemeClr val="bg1">
            <a:lumMod val="85000"/>
          </a:schemeClr>
        </a:solidFill>
      </dgm:spPr>
      <dgm:t>
        <a:bodyPr/>
        <a:lstStyle/>
        <a:p>
          <a:r>
            <a:rPr lang="de-DE" dirty="0"/>
            <a:t> </a:t>
          </a:r>
        </a:p>
      </dgm:t>
    </dgm:pt>
    <dgm:pt modelId="{009256CE-079F-4E3F-B735-DB80BA95F941}" type="parTrans" cxnId="{4C3ABB40-2AC6-45FF-A779-47286F1AF873}">
      <dgm:prSet/>
      <dgm:spPr/>
      <dgm:t>
        <a:bodyPr/>
        <a:lstStyle/>
        <a:p>
          <a:endParaRPr lang="de-DE"/>
        </a:p>
      </dgm:t>
    </dgm:pt>
    <dgm:pt modelId="{AD752B67-D60A-4011-93B0-075C23DE99CE}" type="sibTrans" cxnId="{4C3ABB40-2AC6-45FF-A779-47286F1AF873}">
      <dgm:prSet/>
      <dgm:spPr/>
      <dgm:t>
        <a:bodyPr/>
        <a:lstStyle/>
        <a:p>
          <a:endParaRPr lang="de-DE"/>
        </a:p>
      </dgm:t>
    </dgm:pt>
    <dgm:pt modelId="{4F8437A6-D4C3-47AA-B543-AD3193E2DDBE}">
      <dgm:prSet phldrT="[Text]"/>
      <dgm:spPr>
        <a:solidFill>
          <a:schemeClr val="bg1">
            <a:lumMod val="85000"/>
          </a:schemeClr>
        </a:solidFill>
      </dgm:spPr>
      <dgm:t>
        <a:bodyPr/>
        <a:lstStyle/>
        <a:p>
          <a:r>
            <a:rPr lang="de-DE" dirty="0"/>
            <a:t> </a:t>
          </a:r>
        </a:p>
      </dgm:t>
    </dgm:pt>
    <dgm:pt modelId="{DFD96B88-978E-4850-B816-83AF7975B96D}" type="parTrans" cxnId="{25462FD6-412D-4B07-B8F1-E1F0452E5632}">
      <dgm:prSet/>
      <dgm:spPr/>
      <dgm:t>
        <a:bodyPr/>
        <a:lstStyle/>
        <a:p>
          <a:endParaRPr lang="de-DE"/>
        </a:p>
      </dgm:t>
    </dgm:pt>
    <dgm:pt modelId="{01481CC3-3760-4641-BDFB-3EA82AAB2EEB}" type="sibTrans" cxnId="{25462FD6-412D-4B07-B8F1-E1F0452E5632}">
      <dgm:prSet/>
      <dgm:spPr/>
      <dgm:t>
        <a:bodyPr/>
        <a:lstStyle/>
        <a:p>
          <a:endParaRPr lang="de-DE"/>
        </a:p>
      </dgm:t>
    </dgm:pt>
    <dgm:pt modelId="{25B16B46-73C6-4D54-B488-982AFAA62124}">
      <dgm:prSet phldrT="[Text]"/>
      <dgm:spPr>
        <a:solidFill>
          <a:schemeClr val="bg1">
            <a:lumMod val="85000"/>
          </a:schemeClr>
        </a:solidFill>
      </dgm:spPr>
      <dgm:t>
        <a:bodyPr/>
        <a:lstStyle/>
        <a:p>
          <a:r>
            <a:rPr lang="de-DE" dirty="0"/>
            <a:t> </a:t>
          </a:r>
        </a:p>
      </dgm:t>
    </dgm:pt>
    <dgm:pt modelId="{9CE2E541-912B-4298-A08A-2C42F4B61556}" type="parTrans" cxnId="{DDFFCBD5-A4E2-46B6-99BD-CC72ACF6FB11}">
      <dgm:prSet/>
      <dgm:spPr/>
      <dgm:t>
        <a:bodyPr/>
        <a:lstStyle/>
        <a:p>
          <a:endParaRPr lang="de-DE"/>
        </a:p>
      </dgm:t>
    </dgm:pt>
    <dgm:pt modelId="{2BACA5AE-F87D-4D1C-94AA-895479675745}" type="sibTrans" cxnId="{DDFFCBD5-A4E2-46B6-99BD-CC72ACF6FB11}">
      <dgm:prSet/>
      <dgm:spPr/>
      <dgm:t>
        <a:bodyPr/>
        <a:lstStyle/>
        <a:p>
          <a:endParaRPr lang="de-DE"/>
        </a:p>
      </dgm:t>
    </dgm:pt>
    <dgm:pt modelId="{1764167C-EBAE-4901-85F5-AB1D5AE9CC88}" type="pres">
      <dgm:prSet presAssocID="{EEE3FB83-6651-4785-A9B6-1C79B7D5F9E2}" presName="matrix" presStyleCnt="0">
        <dgm:presLayoutVars>
          <dgm:chMax val="1"/>
          <dgm:dir/>
          <dgm:resizeHandles val="exact"/>
        </dgm:presLayoutVars>
      </dgm:prSet>
      <dgm:spPr/>
    </dgm:pt>
    <dgm:pt modelId="{6CE56B9D-435C-4FF7-9A62-6FFC7DDB5650}" type="pres">
      <dgm:prSet presAssocID="{EEE3FB83-6651-4785-A9B6-1C79B7D5F9E2}" presName="diamond" presStyleLbl="bgShp" presStyleIdx="0" presStyleCnt="1"/>
      <dgm:spPr>
        <a:solidFill>
          <a:srgbClr val="33CCFF"/>
        </a:solidFill>
      </dgm:spPr>
    </dgm:pt>
    <dgm:pt modelId="{FD550335-F9E9-472D-BB6D-E64B3FEA3C45}" type="pres">
      <dgm:prSet presAssocID="{EEE3FB83-6651-4785-A9B6-1C79B7D5F9E2}" presName="quad1" presStyleLbl="node1" presStyleIdx="0" presStyleCnt="4" custScaleX="211492" custScaleY="101067" custLinFactNeighborX="-56267">
        <dgm:presLayoutVars>
          <dgm:chMax val="0"/>
          <dgm:chPref val="0"/>
          <dgm:bulletEnabled val="1"/>
        </dgm:presLayoutVars>
      </dgm:prSet>
      <dgm:spPr/>
    </dgm:pt>
    <dgm:pt modelId="{10090565-C777-4CB4-9530-C72D07A2995E}" type="pres">
      <dgm:prSet presAssocID="{EEE3FB83-6651-4785-A9B6-1C79B7D5F9E2}" presName="quad2" presStyleLbl="node1" presStyleIdx="1" presStyleCnt="4" custScaleX="211492" custScaleY="101067" custLinFactNeighborX="55019">
        <dgm:presLayoutVars>
          <dgm:chMax val="0"/>
          <dgm:chPref val="0"/>
          <dgm:bulletEnabled val="1"/>
        </dgm:presLayoutVars>
      </dgm:prSet>
      <dgm:spPr/>
    </dgm:pt>
    <dgm:pt modelId="{122271D3-E867-425D-8F59-E0A4801952B9}" type="pres">
      <dgm:prSet presAssocID="{EEE3FB83-6651-4785-A9B6-1C79B7D5F9E2}" presName="quad3" presStyleLbl="node1" presStyleIdx="2" presStyleCnt="4" custScaleX="211492" custScaleY="101067" custLinFactNeighborX="-56267">
        <dgm:presLayoutVars>
          <dgm:chMax val="0"/>
          <dgm:chPref val="0"/>
          <dgm:bulletEnabled val="1"/>
        </dgm:presLayoutVars>
      </dgm:prSet>
      <dgm:spPr/>
    </dgm:pt>
    <dgm:pt modelId="{07CF0636-80F4-465C-BBA3-190150F07509}" type="pres">
      <dgm:prSet presAssocID="{EEE3FB83-6651-4785-A9B6-1C79B7D5F9E2}" presName="quad4" presStyleLbl="node1" presStyleIdx="3" presStyleCnt="4" custScaleX="211492" custScaleY="101067" custLinFactNeighborX="55019">
        <dgm:presLayoutVars>
          <dgm:chMax val="0"/>
          <dgm:chPref val="0"/>
          <dgm:bulletEnabled val="1"/>
        </dgm:presLayoutVars>
      </dgm:prSet>
      <dgm:spPr/>
    </dgm:pt>
  </dgm:ptLst>
  <dgm:cxnLst>
    <dgm:cxn modelId="{4CA1B90E-4826-41AA-8883-F63B94DF2431}" type="presOf" srcId="{25B16B46-73C6-4D54-B488-982AFAA62124}" destId="{07CF0636-80F4-465C-BBA3-190150F07509}" srcOrd="0" destOrd="0" presId="urn:microsoft.com/office/officeart/2005/8/layout/matrix3"/>
    <dgm:cxn modelId="{4C3ABB40-2AC6-45FF-A779-47286F1AF873}" srcId="{EEE3FB83-6651-4785-A9B6-1C79B7D5F9E2}" destId="{2AC18541-8820-4A6A-BC59-DF77915FB9AE}" srcOrd="1" destOrd="0" parTransId="{009256CE-079F-4E3F-B735-DB80BA95F941}" sibTransId="{AD752B67-D60A-4011-93B0-075C23DE99CE}"/>
    <dgm:cxn modelId="{2D7FE069-AF2F-4D1B-A4BF-210A4F030BA2}" type="presOf" srcId="{EEE3FB83-6651-4785-A9B6-1C79B7D5F9E2}" destId="{1764167C-EBAE-4901-85F5-AB1D5AE9CC88}" srcOrd="0" destOrd="0" presId="urn:microsoft.com/office/officeart/2005/8/layout/matrix3"/>
    <dgm:cxn modelId="{293BE96B-02E9-4958-8162-CEB77797D0E3}" type="presOf" srcId="{C7DF4A7F-88B6-4431-99C6-1FE9251410B2}" destId="{FD550335-F9E9-472D-BB6D-E64B3FEA3C45}" srcOrd="0" destOrd="0" presId="urn:microsoft.com/office/officeart/2005/8/layout/matrix3"/>
    <dgm:cxn modelId="{72E9EB54-B6DA-49E4-9C92-D8409F6CFC91}" srcId="{EEE3FB83-6651-4785-A9B6-1C79B7D5F9E2}" destId="{C7DF4A7F-88B6-4431-99C6-1FE9251410B2}" srcOrd="0" destOrd="0" parTransId="{3C8704F1-EBB7-4AC4-A705-78DC5743DD4E}" sibTransId="{8F671C44-5511-40A9-943C-5B1A0252A36E}"/>
    <dgm:cxn modelId="{ABED01C0-DA1E-4475-9863-C0FC830411FA}" type="presOf" srcId="{4F8437A6-D4C3-47AA-B543-AD3193E2DDBE}" destId="{122271D3-E867-425D-8F59-E0A4801952B9}" srcOrd="0" destOrd="0" presId="urn:microsoft.com/office/officeart/2005/8/layout/matrix3"/>
    <dgm:cxn modelId="{DDFFCBD5-A4E2-46B6-99BD-CC72ACF6FB11}" srcId="{EEE3FB83-6651-4785-A9B6-1C79B7D5F9E2}" destId="{25B16B46-73C6-4D54-B488-982AFAA62124}" srcOrd="3" destOrd="0" parTransId="{9CE2E541-912B-4298-A08A-2C42F4B61556}" sibTransId="{2BACA5AE-F87D-4D1C-94AA-895479675745}"/>
    <dgm:cxn modelId="{25462FD6-412D-4B07-B8F1-E1F0452E5632}" srcId="{EEE3FB83-6651-4785-A9B6-1C79B7D5F9E2}" destId="{4F8437A6-D4C3-47AA-B543-AD3193E2DDBE}" srcOrd="2" destOrd="0" parTransId="{DFD96B88-978E-4850-B816-83AF7975B96D}" sibTransId="{01481CC3-3760-4641-BDFB-3EA82AAB2EEB}"/>
    <dgm:cxn modelId="{426ED3EE-D35F-4351-9568-0158153C57AD}" type="presOf" srcId="{2AC18541-8820-4A6A-BC59-DF77915FB9AE}" destId="{10090565-C777-4CB4-9530-C72D07A2995E}" srcOrd="0" destOrd="0" presId="urn:microsoft.com/office/officeart/2005/8/layout/matrix3"/>
    <dgm:cxn modelId="{AE300287-544A-43A4-BE16-6F0151FF3012}" type="presParOf" srcId="{1764167C-EBAE-4901-85F5-AB1D5AE9CC88}" destId="{6CE56B9D-435C-4FF7-9A62-6FFC7DDB5650}" srcOrd="0" destOrd="0" presId="urn:microsoft.com/office/officeart/2005/8/layout/matrix3"/>
    <dgm:cxn modelId="{CC84E9CD-0DA4-47B5-8B05-AB016DD39A62}" type="presParOf" srcId="{1764167C-EBAE-4901-85F5-AB1D5AE9CC88}" destId="{FD550335-F9E9-472D-BB6D-E64B3FEA3C45}" srcOrd="1" destOrd="0" presId="urn:microsoft.com/office/officeart/2005/8/layout/matrix3"/>
    <dgm:cxn modelId="{5DA94D8F-333D-4AE4-875F-4A8EC31D3D27}" type="presParOf" srcId="{1764167C-EBAE-4901-85F5-AB1D5AE9CC88}" destId="{10090565-C777-4CB4-9530-C72D07A2995E}" srcOrd="2" destOrd="0" presId="urn:microsoft.com/office/officeart/2005/8/layout/matrix3"/>
    <dgm:cxn modelId="{870202CD-5D30-4733-978C-116C485E5D03}" type="presParOf" srcId="{1764167C-EBAE-4901-85F5-AB1D5AE9CC88}" destId="{122271D3-E867-425D-8F59-E0A4801952B9}" srcOrd="3" destOrd="0" presId="urn:microsoft.com/office/officeart/2005/8/layout/matrix3"/>
    <dgm:cxn modelId="{088FC3A8-B120-4BDE-819B-7EDCE343D09D}" type="presParOf" srcId="{1764167C-EBAE-4901-85F5-AB1D5AE9CC88}" destId="{07CF0636-80F4-465C-BBA3-190150F0750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790C53-805B-43B2-A16D-DA07906832B0}"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de-DE"/>
        </a:p>
      </dgm:t>
    </dgm:pt>
    <dgm:pt modelId="{52271CC8-A0E6-44E0-BA1B-F71B1BBBEB47}">
      <dgm:prSet phldrT="[Text]" custT="1"/>
      <dgm:spPr>
        <a:gradFill rotWithShape="0">
          <a:gsLst>
            <a:gs pos="0">
              <a:srgbClr val="33CCFF"/>
            </a:gs>
            <a:gs pos="100000">
              <a:srgbClr val="33CCFF"/>
            </a:gs>
          </a:gsLst>
        </a:gradFill>
      </dgm:spPr>
      <dgm:t>
        <a:bodyPr/>
        <a:lstStyle/>
        <a:p>
          <a:r>
            <a:rPr lang="de-DE" sz="2400" dirty="0">
              <a:solidFill>
                <a:schemeClr val="tx1"/>
              </a:solidFill>
            </a:rPr>
            <a:t>Ablageort verfügt über ausreichend Speicherkapazität</a:t>
          </a:r>
        </a:p>
      </dgm:t>
    </dgm:pt>
    <dgm:pt modelId="{A9375C00-4C49-486D-9649-E0335455BF7C}" type="parTrans" cxnId="{F9F06EFF-D84C-4B2E-B05E-E9148D3EB9D4}">
      <dgm:prSet/>
      <dgm:spPr/>
      <dgm:t>
        <a:bodyPr/>
        <a:lstStyle/>
        <a:p>
          <a:endParaRPr lang="de-DE" sz="2400">
            <a:solidFill>
              <a:schemeClr val="tx1"/>
            </a:solidFill>
          </a:endParaRPr>
        </a:p>
      </dgm:t>
    </dgm:pt>
    <dgm:pt modelId="{32160A7E-F91F-498D-BDE8-DC3609000F29}" type="sibTrans" cxnId="{F9F06EFF-D84C-4B2E-B05E-E9148D3EB9D4}">
      <dgm:prSet/>
      <dgm:spPr>
        <a:ln>
          <a:solidFill>
            <a:schemeClr val="bg1">
              <a:lumMod val="50000"/>
            </a:schemeClr>
          </a:solidFill>
        </a:ln>
      </dgm:spPr>
      <dgm:t>
        <a:bodyPr/>
        <a:lstStyle/>
        <a:p>
          <a:endParaRPr lang="de-DE" sz="2400">
            <a:solidFill>
              <a:schemeClr val="tx1"/>
            </a:solidFill>
          </a:endParaRPr>
        </a:p>
      </dgm:t>
    </dgm:pt>
    <dgm:pt modelId="{E063EBAE-DED4-4BEC-AA9F-71A5562D533D}">
      <dgm:prSet custT="1"/>
      <dgm:spPr>
        <a:gradFill rotWithShape="0">
          <a:gsLst>
            <a:gs pos="0">
              <a:srgbClr val="33CCFF"/>
            </a:gs>
            <a:gs pos="100000">
              <a:srgbClr val="33CCFF"/>
            </a:gs>
          </a:gsLst>
        </a:gradFill>
      </dgm:spPr>
      <dgm:t>
        <a:bodyPr/>
        <a:lstStyle/>
        <a:p>
          <a:r>
            <a:rPr lang="de-DE" sz="2400" dirty="0">
              <a:solidFill>
                <a:schemeClr val="tx1"/>
              </a:solidFill>
            </a:rPr>
            <a:t>Ablageort ist eingebettet (nach Möglichkeit) in ein Sicherungssystem</a:t>
          </a:r>
        </a:p>
      </dgm:t>
    </dgm:pt>
    <dgm:pt modelId="{7F3A4D4F-BD8C-4E4E-B32C-A01904B9DC33}" type="parTrans" cxnId="{335F5718-1865-4202-8107-1549E0DFD12C}">
      <dgm:prSet/>
      <dgm:spPr/>
      <dgm:t>
        <a:bodyPr/>
        <a:lstStyle/>
        <a:p>
          <a:endParaRPr lang="de-DE" sz="2400">
            <a:solidFill>
              <a:schemeClr val="tx1"/>
            </a:solidFill>
          </a:endParaRPr>
        </a:p>
      </dgm:t>
    </dgm:pt>
    <dgm:pt modelId="{162C77A3-067A-40AE-BC43-ECA6D5AEC2EC}" type="sibTrans" cxnId="{335F5718-1865-4202-8107-1549E0DFD12C}">
      <dgm:prSet/>
      <dgm:spPr/>
      <dgm:t>
        <a:bodyPr/>
        <a:lstStyle/>
        <a:p>
          <a:endParaRPr lang="de-DE" sz="2400">
            <a:solidFill>
              <a:schemeClr val="tx1"/>
            </a:solidFill>
          </a:endParaRPr>
        </a:p>
      </dgm:t>
    </dgm:pt>
    <dgm:pt modelId="{76762CB5-28C9-4C44-9C74-04C674A9688B}">
      <dgm:prSet custT="1"/>
      <dgm:spPr>
        <a:gradFill rotWithShape="0">
          <a:gsLst>
            <a:gs pos="0">
              <a:srgbClr val="33CCFF"/>
            </a:gs>
            <a:gs pos="100000">
              <a:srgbClr val="33CCFF"/>
            </a:gs>
          </a:gsLst>
        </a:gradFill>
      </dgm:spPr>
      <dgm:t>
        <a:bodyPr/>
        <a:lstStyle/>
        <a:p>
          <a:r>
            <a:rPr lang="de-DE" sz="2400" dirty="0">
              <a:solidFill>
                <a:schemeClr val="tx1"/>
              </a:solidFill>
            </a:rPr>
            <a:t>Ablageort ermöglicht dem Nutzer und berechtigten Personen Zugriff auf die Daten</a:t>
          </a:r>
        </a:p>
      </dgm:t>
    </dgm:pt>
    <dgm:pt modelId="{495E17F6-3C05-4BAC-A6D4-F07A2EB2A39C}" type="parTrans" cxnId="{B35BDD10-9CC9-46DE-9CBF-4F4A360F1EF7}">
      <dgm:prSet/>
      <dgm:spPr/>
      <dgm:t>
        <a:bodyPr/>
        <a:lstStyle/>
        <a:p>
          <a:endParaRPr lang="de-DE" sz="2400">
            <a:solidFill>
              <a:schemeClr val="tx1"/>
            </a:solidFill>
          </a:endParaRPr>
        </a:p>
      </dgm:t>
    </dgm:pt>
    <dgm:pt modelId="{01FE3DAC-59D8-4314-99FF-4A240581D41F}" type="sibTrans" cxnId="{B35BDD10-9CC9-46DE-9CBF-4F4A360F1EF7}">
      <dgm:prSet/>
      <dgm:spPr/>
      <dgm:t>
        <a:bodyPr/>
        <a:lstStyle/>
        <a:p>
          <a:endParaRPr lang="de-DE" sz="2400">
            <a:solidFill>
              <a:schemeClr val="tx1"/>
            </a:solidFill>
          </a:endParaRPr>
        </a:p>
      </dgm:t>
    </dgm:pt>
    <dgm:pt modelId="{D8E7DBEA-C3C7-4B65-83B2-ED60FA26A887}">
      <dgm:prSet custT="1"/>
      <dgm:spPr>
        <a:gradFill rotWithShape="0">
          <a:gsLst>
            <a:gs pos="0">
              <a:srgbClr val="33CCFF"/>
            </a:gs>
            <a:gs pos="100000">
              <a:srgbClr val="33CCFF"/>
            </a:gs>
          </a:gsLst>
        </a:gradFill>
      </dgm:spPr>
      <dgm:t>
        <a:bodyPr/>
        <a:lstStyle/>
        <a:p>
          <a:r>
            <a:rPr lang="de-DE" sz="2400" dirty="0">
              <a:solidFill>
                <a:schemeClr val="tx1"/>
              </a:solidFill>
            </a:rPr>
            <a:t>Ablageort verhindert Zugriff durch unerwünschte Personen</a:t>
          </a:r>
        </a:p>
      </dgm:t>
    </dgm:pt>
    <dgm:pt modelId="{B3BC14EE-89BB-4A28-8AD8-1D54B19F3C78}" type="parTrans" cxnId="{F98C973A-FB8F-401C-9428-71A274A8257E}">
      <dgm:prSet/>
      <dgm:spPr/>
      <dgm:t>
        <a:bodyPr/>
        <a:lstStyle/>
        <a:p>
          <a:endParaRPr lang="de-DE" sz="2400">
            <a:solidFill>
              <a:schemeClr val="tx1"/>
            </a:solidFill>
          </a:endParaRPr>
        </a:p>
      </dgm:t>
    </dgm:pt>
    <dgm:pt modelId="{E85159E5-6A72-4338-8B23-07638BA25563}" type="sibTrans" cxnId="{F98C973A-FB8F-401C-9428-71A274A8257E}">
      <dgm:prSet/>
      <dgm:spPr/>
      <dgm:t>
        <a:bodyPr/>
        <a:lstStyle/>
        <a:p>
          <a:endParaRPr lang="de-DE" sz="2400">
            <a:solidFill>
              <a:schemeClr val="tx1"/>
            </a:solidFill>
          </a:endParaRPr>
        </a:p>
      </dgm:t>
    </dgm:pt>
    <dgm:pt modelId="{8092D7D9-BA9A-4B0F-96E1-8C39B8745E9A}" type="pres">
      <dgm:prSet presAssocID="{D9790C53-805B-43B2-A16D-DA07906832B0}" presName="Name0" presStyleCnt="0">
        <dgm:presLayoutVars>
          <dgm:chMax val="7"/>
          <dgm:chPref val="7"/>
          <dgm:dir/>
        </dgm:presLayoutVars>
      </dgm:prSet>
      <dgm:spPr/>
    </dgm:pt>
    <dgm:pt modelId="{02373E4D-97B9-4B6C-8AEE-CBAA950D8AC0}" type="pres">
      <dgm:prSet presAssocID="{D9790C53-805B-43B2-A16D-DA07906832B0}" presName="Name1" presStyleCnt="0"/>
      <dgm:spPr/>
    </dgm:pt>
    <dgm:pt modelId="{99CDF251-FEAF-49B9-8A07-37C484073DF3}" type="pres">
      <dgm:prSet presAssocID="{D9790C53-805B-43B2-A16D-DA07906832B0}" presName="cycle" presStyleCnt="0"/>
      <dgm:spPr/>
    </dgm:pt>
    <dgm:pt modelId="{8A67DBD6-C26E-4A19-9009-DB122047A0EA}" type="pres">
      <dgm:prSet presAssocID="{D9790C53-805B-43B2-A16D-DA07906832B0}" presName="srcNode" presStyleLbl="node1" presStyleIdx="0" presStyleCnt="4"/>
      <dgm:spPr/>
    </dgm:pt>
    <dgm:pt modelId="{BD8FF55C-A561-4C41-BBA2-944096C9A5AB}" type="pres">
      <dgm:prSet presAssocID="{D9790C53-805B-43B2-A16D-DA07906832B0}" presName="conn" presStyleLbl="parChTrans1D2" presStyleIdx="0" presStyleCnt="1"/>
      <dgm:spPr/>
    </dgm:pt>
    <dgm:pt modelId="{8B1688A8-3ED3-4EB0-947A-4EB379FD1906}" type="pres">
      <dgm:prSet presAssocID="{D9790C53-805B-43B2-A16D-DA07906832B0}" presName="extraNode" presStyleLbl="node1" presStyleIdx="0" presStyleCnt="4"/>
      <dgm:spPr/>
    </dgm:pt>
    <dgm:pt modelId="{83B26685-C92E-4478-9E03-66D392188053}" type="pres">
      <dgm:prSet presAssocID="{D9790C53-805B-43B2-A16D-DA07906832B0}" presName="dstNode" presStyleLbl="node1" presStyleIdx="0" presStyleCnt="4"/>
      <dgm:spPr/>
    </dgm:pt>
    <dgm:pt modelId="{A69EE14E-922F-4500-8018-7DB1997A0A37}" type="pres">
      <dgm:prSet presAssocID="{52271CC8-A0E6-44E0-BA1B-F71B1BBBEB47}" presName="text_1" presStyleLbl="node1" presStyleIdx="0" presStyleCnt="4">
        <dgm:presLayoutVars>
          <dgm:bulletEnabled val="1"/>
        </dgm:presLayoutVars>
      </dgm:prSet>
      <dgm:spPr/>
    </dgm:pt>
    <dgm:pt modelId="{E2C5D677-AB24-4CF4-B35A-DCCE5043551D}" type="pres">
      <dgm:prSet presAssocID="{52271CC8-A0E6-44E0-BA1B-F71B1BBBEB47}" presName="accent_1" presStyleCnt="0"/>
      <dgm:spPr/>
    </dgm:pt>
    <dgm:pt modelId="{0923632F-9B3B-4F94-B92C-868FB385E4AD}" type="pres">
      <dgm:prSet presAssocID="{52271CC8-A0E6-44E0-BA1B-F71B1BBBEB47}" presName="accentRepeatNode" presStyleLbl="solidFgAcc1" presStyleIdx="0" presStyleCnt="4"/>
      <dgm:spPr>
        <a:ln>
          <a:solidFill>
            <a:schemeClr val="bg1">
              <a:lumMod val="50000"/>
            </a:schemeClr>
          </a:solidFill>
        </a:ln>
      </dgm:spPr>
    </dgm:pt>
    <dgm:pt modelId="{E0F65375-CAF5-4DDA-BB2B-9BBC355A29A2}" type="pres">
      <dgm:prSet presAssocID="{E063EBAE-DED4-4BEC-AA9F-71A5562D533D}" presName="text_2" presStyleLbl="node1" presStyleIdx="1" presStyleCnt="4" custLinFactNeighborX="417" custLinFactNeighborY="-5736">
        <dgm:presLayoutVars>
          <dgm:bulletEnabled val="1"/>
        </dgm:presLayoutVars>
      </dgm:prSet>
      <dgm:spPr/>
    </dgm:pt>
    <dgm:pt modelId="{A5EE7E1E-F214-4428-968F-5C984D8455FB}" type="pres">
      <dgm:prSet presAssocID="{E063EBAE-DED4-4BEC-AA9F-71A5562D533D}" presName="accent_2" presStyleCnt="0"/>
      <dgm:spPr/>
    </dgm:pt>
    <dgm:pt modelId="{7E578450-D08B-4219-B3A0-E888953EA1A1}" type="pres">
      <dgm:prSet presAssocID="{E063EBAE-DED4-4BEC-AA9F-71A5562D533D}" presName="accentRepeatNode" presStyleLbl="solidFgAcc1" presStyleIdx="1" presStyleCnt="4"/>
      <dgm:spPr/>
    </dgm:pt>
    <dgm:pt modelId="{39F43D30-4E88-46F2-9D8F-1C60E091FCAE}" type="pres">
      <dgm:prSet presAssocID="{76762CB5-28C9-4C44-9C74-04C674A9688B}" presName="text_3" presStyleLbl="node1" presStyleIdx="2" presStyleCnt="4" custLinFactNeighborX="417" custLinFactNeighborY="-5736">
        <dgm:presLayoutVars>
          <dgm:bulletEnabled val="1"/>
        </dgm:presLayoutVars>
      </dgm:prSet>
      <dgm:spPr/>
    </dgm:pt>
    <dgm:pt modelId="{DEA915E0-EAC0-4B74-94A2-B93C15B6CEA5}" type="pres">
      <dgm:prSet presAssocID="{76762CB5-28C9-4C44-9C74-04C674A9688B}" presName="accent_3" presStyleCnt="0"/>
      <dgm:spPr/>
    </dgm:pt>
    <dgm:pt modelId="{DC4D2A75-FC63-438F-ACFE-0DDC62129E35}" type="pres">
      <dgm:prSet presAssocID="{76762CB5-28C9-4C44-9C74-04C674A9688B}" presName="accentRepeatNode" presStyleLbl="solidFgAcc1" presStyleIdx="2" presStyleCnt="4"/>
      <dgm:spPr/>
    </dgm:pt>
    <dgm:pt modelId="{274D3527-7670-463B-9BD1-8AAB3A903D3E}" type="pres">
      <dgm:prSet presAssocID="{D8E7DBEA-C3C7-4B65-83B2-ED60FA26A887}" presName="text_4" presStyleLbl="node1" presStyleIdx="3" presStyleCnt="4" custLinFactNeighborX="390" custLinFactNeighborY="-5736">
        <dgm:presLayoutVars>
          <dgm:bulletEnabled val="1"/>
        </dgm:presLayoutVars>
      </dgm:prSet>
      <dgm:spPr/>
    </dgm:pt>
    <dgm:pt modelId="{F0F3BB2A-E4DA-48F1-AD13-D774EA0C91D4}" type="pres">
      <dgm:prSet presAssocID="{D8E7DBEA-C3C7-4B65-83B2-ED60FA26A887}" presName="accent_4" presStyleCnt="0"/>
      <dgm:spPr/>
    </dgm:pt>
    <dgm:pt modelId="{228117D4-1B5F-4BC4-9D45-3DF445A7019D}" type="pres">
      <dgm:prSet presAssocID="{D8E7DBEA-C3C7-4B65-83B2-ED60FA26A887}" presName="accentRepeatNode" presStyleLbl="solidFgAcc1" presStyleIdx="3" presStyleCnt="4"/>
      <dgm:spPr/>
    </dgm:pt>
  </dgm:ptLst>
  <dgm:cxnLst>
    <dgm:cxn modelId="{B35BDD10-9CC9-46DE-9CBF-4F4A360F1EF7}" srcId="{D9790C53-805B-43B2-A16D-DA07906832B0}" destId="{76762CB5-28C9-4C44-9C74-04C674A9688B}" srcOrd="2" destOrd="0" parTransId="{495E17F6-3C05-4BAC-A6D4-F07A2EB2A39C}" sibTransId="{01FE3DAC-59D8-4314-99FF-4A240581D41F}"/>
    <dgm:cxn modelId="{335F5718-1865-4202-8107-1549E0DFD12C}" srcId="{D9790C53-805B-43B2-A16D-DA07906832B0}" destId="{E063EBAE-DED4-4BEC-AA9F-71A5562D533D}" srcOrd="1" destOrd="0" parTransId="{7F3A4D4F-BD8C-4E4E-B32C-A01904B9DC33}" sibTransId="{162C77A3-067A-40AE-BC43-ECA6D5AEC2EC}"/>
    <dgm:cxn modelId="{6EDC441B-A950-4A9F-B595-4B905B8791CC}" type="presOf" srcId="{52271CC8-A0E6-44E0-BA1B-F71B1BBBEB47}" destId="{A69EE14E-922F-4500-8018-7DB1997A0A37}" srcOrd="0" destOrd="0" presId="urn:microsoft.com/office/officeart/2008/layout/VerticalCurvedList"/>
    <dgm:cxn modelId="{BF54B71D-E410-4906-B703-04ACFD3950F0}" type="presOf" srcId="{D8E7DBEA-C3C7-4B65-83B2-ED60FA26A887}" destId="{274D3527-7670-463B-9BD1-8AAB3A903D3E}" srcOrd="0" destOrd="0" presId="urn:microsoft.com/office/officeart/2008/layout/VerticalCurvedList"/>
    <dgm:cxn modelId="{089AD52B-6D01-4B7C-98F0-199842C569BE}" type="presOf" srcId="{32160A7E-F91F-498D-BDE8-DC3609000F29}" destId="{BD8FF55C-A561-4C41-BBA2-944096C9A5AB}" srcOrd="0" destOrd="0" presId="urn:microsoft.com/office/officeart/2008/layout/VerticalCurvedList"/>
    <dgm:cxn modelId="{F98C973A-FB8F-401C-9428-71A274A8257E}" srcId="{D9790C53-805B-43B2-A16D-DA07906832B0}" destId="{D8E7DBEA-C3C7-4B65-83B2-ED60FA26A887}" srcOrd="3" destOrd="0" parTransId="{B3BC14EE-89BB-4A28-8AD8-1D54B19F3C78}" sibTransId="{E85159E5-6A72-4338-8B23-07638BA25563}"/>
    <dgm:cxn modelId="{D9236256-2532-4176-A997-084D11F0F060}" type="presOf" srcId="{D9790C53-805B-43B2-A16D-DA07906832B0}" destId="{8092D7D9-BA9A-4B0F-96E1-8C39B8745E9A}" srcOrd="0" destOrd="0" presId="urn:microsoft.com/office/officeart/2008/layout/VerticalCurvedList"/>
    <dgm:cxn modelId="{DE3D248D-4819-46F0-BD93-6383A9B55E1A}" type="presOf" srcId="{76762CB5-28C9-4C44-9C74-04C674A9688B}" destId="{39F43D30-4E88-46F2-9D8F-1C60E091FCAE}" srcOrd="0" destOrd="0" presId="urn:microsoft.com/office/officeart/2008/layout/VerticalCurvedList"/>
    <dgm:cxn modelId="{0C7691C1-3546-4619-90ED-304A2D4D8D7C}" type="presOf" srcId="{E063EBAE-DED4-4BEC-AA9F-71A5562D533D}" destId="{E0F65375-CAF5-4DDA-BB2B-9BBC355A29A2}" srcOrd="0" destOrd="0" presId="urn:microsoft.com/office/officeart/2008/layout/VerticalCurvedList"/>
    <dgm:cxn modelId="{F9F06EFF-D84C-4B2E-B05E-E9148D3EB9D4}" srcId="{D9790C53-805B-43B2-A16D-DA07906832B0}" destId="{52271CC8-A0E6-44E0-BA1B-F71B1BBBEB47}" srcOrd="0" destOrd="0" parTransId="{A9375C00-4C49-486D-9649-E0335455BF7C}" sibTransId="{32160A7E-F91F-498D-BDE8-DC3609000F29}"/>
    <dgm:cxn modelId="{0F2DAD54-3C27-41A5-B2E0-2921EAB474E6}" type="presParOf" srcId="{8092D7D9-BA9A-4B0F-96E1-8C39B8745E9A}" destId="{02373E4D-97B9-4B6C-8AEE-CBAA950D8AC0}" srcOrd="0" destOrd="0" presId="urn:microsoft.com/office/officeart/2008/layout/VerticalCurvedList"/>
    <dgm:cxn modelId="{9F6140E5-6C01-476B-8A2B-7CFE18A24E0A}" type="presParOf" srcId="{02373E4D-97B9-4B6C-8AEE-CBAA950D8AC0}" destId="{99CDF251-FEAF-49B9-8A07-37C484073DF3}" srcOrd="0" destOrd="0" presId="urn:microsoft.com/office/officeart/2008/layout/VerticalCurvedList"/>
    <dgm:cxn modelId="{FE5550E3-195E-4D04-8BBC-FBF4218B230E}" type="presParOf" srcId="{99CDF251-FEAF-49B9-8A07-37C484073DF3}" destId="{8A67DBD6-C26E-4A19-9009-DB122047A0EA}" srcOrd="0" destOrd="0" presId="urn:microsoft.com/office/officeart/2008/layout/VerticalCurvedList"/>
    <dgm:cxn modelId="{B2455B6F-91A2-4465-B0B5-32DF95350087}" type="presParOf" srcId="{99CDF251-FEAF-49B9-8A07-37C484073DF3}" destId="{BD8FF55C-A561-4C41-BBA2-944096C9A5AB}" srcOrd="1" destOrd="0" presId="urn:microsoft.com/office/officeart/2008/layout/VerticalCurvedList"/>
    <dgm:cxn modelId="{044F3D45-3AF5-4159-BC98-FE3B8274EBA7}" type="presParOf" srcId="{99CDF251-FEAF-49B9-8A07-37C484073DF3}" destId="{8B1688A8-3ED3-4EB0-947A-4EB379FD1906}" srcOrd="2" destOrd="0" presId="urn:microsoft.com/office/officeart/2008/layout/VerticalCurvedList"/>
    <dgm:cxn modelId="{EF87002A-E558-4393-AD4F-A2D7CF16AA88}" type="presParOf" srcId="{99CDF251-FEAF-49B9-8A07-37C484073DF3}" destId="{83B26685-C92E-4478-9E03-66D392188053}" srcOrd="3" destOrd="0" presId="urn:microsoft.com/office/officeart/2008/layout/VerticalCurvedList"/>
    <dgm:cxn modelId="{8BAC8A2D-B6B0-40AB-95B3-54456A929A33}" type="presParOf" srcId="{02373E4D-97B9-4B6C-8AEE-CBAA950D8AC0}" destId="{A69EE14E-922F-4500-8018-7DB1997A0A37}" srcOrd="1" destOrd="0" presId="urn:microsoft.com/office/officeart/2008/layout/VerticalCurvedList"/>
    <dgm:cxn modelId="{7C4662E8-1A1E-429C-9CC9-3FD7094D97CF}" type="presParOf" srcId="{02373E4D-97B9-4B6C-8AEE-CBAA950D8AC0}" destId="{E2C5D677-AB24-4CF4-B35A-DCCE5043551D}" srcOrd="2" destOrd="0" presId="urn:microsoft.com/office/officeart/2008/layout/VerticalCurvedList"/>
    <dgm:cxn modelId="{11491481-9DC6-425A-8D02-1BA1D09BB7E4}" type="presParOf" srcId="{E2C5D677-AB24-4CF4-B35A-DCCE5043551D}" destId="{0923632F-9B3B-4F94-B92C-868FB385E4AD}" srcOrd="0" destOrd="0" presId="urn:microsoft.com/office/officeart/2008/layout/VerticalCurvedList"/>
    <dgm:cxn modelId="{D61FC7AF-2EF4-4F57-A967-CDC392B168F9}" type="presParOf" srcId="{02373E4D-97B9-4B6C-8AEE-CBAA950D8AC0}" destId="{E0F65375-CAF5-4DDA-BB2B-9BBC355A29A2}" srcOrd="3" destOrd="0" presId="urn:microsoft.com/office/officeart/2008/layout/VerticalCurvedList"/>
    <dgm:cxn modelId="{CDEE96E4-6C30-4ECE-854B-7F27A27BD2EB}" type="presParOf" srcId="{02373E4D-97B9-4B6C-8AEE-CBAA950D8AC0}" destId="{A5EE7E1E-F214-4428-968F-5C984D8455FB}" srcOrd="4" destOrd="0" presId="urn:microsoft.com/office/officeart/2008/layout/VerticalCurvedList"/>
    <dgm:cxn modelId="{630FBAF7-C503-478E-BA55-5C23765DB210}" type="presParOf" srcId="{A5EE7E1E-F214-4428-968F-5C984D8455FB}" destId="{7E578450-D08B-4219-B3A0-E888953EA1A1}" srcOrd="0" destOrd="0" presId="urn:microsoft.com/office/officeart/2008/layout/VerticalCurvedList"/>
    <dgm:cxn modelId="{3A72115E-D5F1-4FAF-B649-5211A8DDA24A}" type="presParOf" srcId="{02373E4D-97B9-4B6C-8AEE-CBAA950D8AC0}" destId="{39F43D30-4E88-46F2-9D8F-1C60E091FCAE}" srcOrd="5" destOrd="0" presId="urn:microsoft.com/office/officeart/2008/layout/VerticalCurvedList"/>
    <dgm:cxn modelId="{AFB2E127-6BA9-4F0F-B67E-F0CB7C761C43}" type="presParOf" srcId="{02373E4D-97B9-4B6C-8AEE-CBAA950D8AC0}" destId="{DEA915E0-EAC0-4B74-94A2-B93C15B6CEA5}" srcOrd="6" destOrd="0" presId="urn:microsoft.com/office/officeart/2008/layout/VerticalCurvedList"/>
    <dgm:cxn modelId="{00FFC684-E542-4B16-B20F-C2B26ABBA305}" type="presParOf" srcId="{DEA915E0-EAC0-4B74-94A2-B93C15B6CEA5}" destId="{DC4D2A75-FC63-438F-ACFE-0DDC62129E35}" srcOrd="0" destOrd="0" presId="urn:microsoft.com/office/officeart/2008/layout/VerticalCurvedList"/>
    <dgm:cxn modelId="{D28C4273-4FFC-4E7D-8429-0D8275C7FE20}" type="presParOf" srcId="{02373E4D-97B9-4B6C-8AEE-CBAA950D8AC0}" destId="{274D3527-7670-463B-9BD1-8AAB3A903D3E}" srcOrd="7" destOrd="0" presId="urn:microsoft.com/office/officeart/2008/layout/VerticalCurvedList"/>
    <dgm:cxn modelId="{9224825C-159F-4680-BD95-D107546E1C38}" type="presParOf" srcId="{02373E4D-97B9-4B6C-8AEE-CBAA950D8AC0}" destId="{F0F3BB2A-E4DA-48F1-AD13-D774EA0C91D4}" srcOrd="8" destOrd="0" presId="urn:microsoft.com/office/officeart/2008/layout/VerticalCurvedList"/>
    <dgm:cxn modelId="{29673559-2F6F-4CDF-B903-685A06266477}" type="presParOf" srcId="{F0F3BB2A-E4DA-48F1-AD13-D774EA0C91D4}" destId="{228117D4-1B5F-4BC4-9D45-3DF445A701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D9D446-2517-4A6A-8B7D-4C28217FE443}" type="doc">
      <dgm:prSet loTypeId="urn:microsoft.com/office/officeart/2005/8/layout/hChevron3" loCatId="process" qsTypeId="urn:microsoft.com/office/officeart/2005/8/quickstyle/simple1" qsCatId="simple" csTypeId="urn:microsoft.com/office/officeart/2005/8/colors/colorful5" csCatId="colorful" phldr="1"/>
      <dgm:spPr/>
    </dgm:pt>
    <dgm:pt modelId="{247E5365-97CA-4698-984A-2BEDDBCD8C01}">
      <dgm:prSet phldrT="[Text]"/>
      <dgm:spPr/>
      <dgm:t>
        <a:bodyPr/>
        <a:lstStyle/>
        <a:p>
          <a:r>
            <a:rPr lang="de-DE" dirty="0"/>
            <a:t>1</a:t>
          </a:r>
        </a:p>
      </dgm:t>
    </dgm:pt>
    <dgm:pt modelId="{2E176B20-27E6-42F2-87FB-64A327E2DB06}" type="parTrans" cxnId="{A825775E-7262-4644-88E8-F89CB0B8170C}">
      <dgm:prSet/>
      <dgm:spPr/>
      <dgm:t>
        <a:bodyPr/>
        <a:lstStyle/>
        <a:p>
          <a:endParaRPr lang="de-DE"/>
        </a:p>
      </dgm:t>
    </dgm:pt>
    <dgm:pt modelId="{B16069CC-C651-4D07-B16B-783630890EAF}" type="sibTrans" cxnId="{A825775E-7262-4644-88E8-F89CB0B8170C}">
      <dgm:prSet/>
      <dgm:spPr/>
      <dgm:t>
        <a:bodyPr/>
        <a:lstStyle/>
        <a:p>
          <a:endParaRPr lang="de-DE"/>
        </a:p>
      </dgm:t>
    </dgm:pt>
    <dgm:pt modelId="{D9ABA631-5426-452F-B76B-8C10B0D1D8E5}">
      <dgm:prSet phldrT="[Text]"/>
      <dgm:spPr/>
      <dgm:t>
        <a:bodyPr/>
        <a:lstStyle/>
        <a:p>
          <a:r>
            <a:rPr lang="de-DE" dirty="0"/>
            <a:t>2</a:t>
          </a:r>
        </a:p>
      </dgm:t>
    </dgm:pt>
    <dgm:pt modelId="{5274CD09-72DD-471A-9220-C52198230BF0}" type="parTrans" cxnId="{85CA4D0B-5B3E-4BB1-B2B6-ADC916CCB12B}">
      <dgm:prSet/>
      <dgm:spPr/>
      <dgm:t>
        <a:bodyPr/>
        <a:lstStyle/>
        <a:p>
          <a:endParaRPr lang="de-DE"/>
        </a:p>
      </dgm:t>
    </dgm:pt>
    <dgm:pt modelId="{B7B7FE32-A45A-44D1-9A9A-9CB26609FE05}" type="sibTrans" cxnId="{85CA4D0B-5B3E-4BB1-B2B6-ADC916CCB12B}">
      <dgm:prSet/>
      <dgm:spPr/>
      <dgm:t>
        <a:bodyPr/>
        <a:lstStyle/>
        <a:p>
          <a:endParaRPr lang="de-DE"/>
        </a:p>
      </dgm:t>
    </dgm:pt>
    <dgm:pt modelId="{32076D48-8B94-40F8-8499-EA75B0F42A31}">
      <dgm:prSet phldrT="[Text]"/>
      <dgm:spPr/>
      <dgm:t>
        <a:bodyPr/>
        <a:lstStyle/>
        <a:p>
          <a:r>
            <a:rPr lang="de-DE" dirty="0"/>
            <a:t>3</a:t>
          </a:r>
        </a:p>
      </dgm:t>
    </dgm:pt>
    <dgm:pt modelId="{9DFB1199-0953-4A66-A626-83DB888BB85B}" type="parTrans" cxnId="{48FE8053-8B6D-4493-B700-FBF48360718F}">
      <dgm:prSet/>
      <dgm:spPr/>
      <dgm:t>
        <a:bodyPr/>
        <a:lstStyle/>
        <a:p>
          <a:endParaRPr lang="de-DE"/>
        </a:p>
      </dgm:t>
    </dgm:pt>
    <dgm:pt modelId="{36C2E826-A2DF-49A5-B137-1E2B2CFCC94E}" type="sibTrans" cxnId="{48FE8053-8B6D-4493-B700-FBF48360718F}">
      <dgm:prSet/>
      <dgm:spPr/>
      <dgm:t>
        <a:bodyPr/>
        <a:lstStyle/>
        <a:p>
          <a:endParaRPr lang="de-DE"/>
        </a:p>
      </dgm:t>
    </dgm:pt>
    <dgm:pt modelId="{3B62BD1D-EF1D-44BB-A5F5-35EA9500AF01}">
      <dgm:prSet phldrT="[Text]"/>
      <dgm:spPr/>
      <dgm:t>
        <a:bodyPr/>
        <a:lstStyle/>
        <a:p>
          <a:r>
            <a:rPr lang="de-DE" dirty="0"/>
            <a:t>4</a:t>
          </a:r>
        </a:p>
      </dgm:t>
    </dgm:pt>
    <dgm:pt modelId="{67EC0B55-2041-4F1C-8851-C8054B17A735}" type="parTrans" cxnId="{81959FF4-B933-4B40-8C12-D57A99E0500D}">
      <dgm:prSet/>
      <dgm:spPr/>
      <dgm:t>
        <a:bodyPr/>
        <a:lstStyle/>
        <a:p>
          <a:endParaRPr lang="de-DE"/>
        </a:p>
      </dgm:t>
    </dgm:pt>
    <dgm:pt modelId="{E02CD92D-5FAA-4BEF-8473-A9CCB4644C31}" type="sibTrans" cxnId="{81959FF4-B933-4B40-8C12-D57A99E0500D}">
      <dgm:prSet/>
      <dgm:spPr/>
      <dgm:t>
        <a:bodyPr/>
        <a:lstStyle/>
        <a:p>
          <a:endParaRPr lang="de-DE"/>
        </a:p>
      </dgm:t>
    </dgm:pt>
    <dgm:pt modelId="{CEAE316E-D87A-44DB-8096-7B432BE83100}">
      <dgm:prSet phldrT="[Text]"/>
      <dgm:spPr/>
      <dgm:t>
        <a:bodyPr/>
        <a:lstStyle/>
        <a:p>
          <a:r>
            <a:rPr lang="de-DE" dirty="0"/>
            <a:t>5</a:t>
          </a:r>
        </a:p>
      </dgm:t>
    </dgm:pt>
    <dgm:pt modelId="{21545F9A-FA9A-42A2-AD1D-EB3BE277F8D6}" type="parTrans" cxnId="{FDA7ECAB-2A07-431B-B871-1BD62BAE0055}">
      <dgm:prSet/>
      <dgm:spPr/>
      <dgm:t>
        <a:bodyPr/>
        <a:lstStyle/>
        <a:p>
          <a:endParaRPr lang="de-DE"/>
        </a:p>
      </dgm:t>
    </dgm:pt>
    <dgm:pt modelId="{8B85433B-A953-4C54-8CEC-A7B66B6DB953}" type="sibTrans" cxnId="{FDA7ECAB-2A07-431B-B871-1BD62BAE0055}">
      <dgm:prSet/>
      <dgm:spPr/>
      <dgm:t>
        <a:bodyPr/>
        <a:lstStyle/>
        <a:p>
          <a:endParaRPr lang="de-DE"/>
        </a:p>
      </dgm:t>
    </dgm:pt>
    <dgm:pt modelId="{FBED87F3-76CE-4F3F-8ABC-09C693C80D93}">
      <dgm:prSet phldrT="[Text]"/>
      <dgm:spPr/>
      <dgm:t>
        <a:bodyPr/>
        <a:lstStyle/>
        <a:p>
          <a:r>
            <a:rPr lang="de-DE" dirty="0"/>
            <a:t>6</a:t>
          </a:r>
        </a:p>
      </dgm:t>
    </dgm:pt>
    <dgm:pt modelId="{670EE6EC-4089-4A65-BE19-1D3470CB7421}" type="parTrans" cxnId="{83C39BDB-B30F-4B0D-A695-7D08D77B529F}">
      <dgm:prSet/>
      <dgm:spPr/>
      <dgm:t>
        <a:bodyPr/>
        <a:lstStyle/>
        <a:p>
          <a:endParaRPr lang="de-DE"/>
        </a:p>
      </dgm:t>
    </dgm:pt>
    <dgm:pt modelId="{E638B85A-5A30-46E0-BC6E-99B8458194E9}" type="sibTrans" cxnId="{83C39BDB-B30F-4B0D-A695-7D08D77B529F}">
      <dgm:prSet/>
      <dgm:spPr/>
      <dgm:t>
        <a:bodyPr/>
        <a:lstStyle/>
        <a:p>
          <a:endParaRPr lang="de-DE"/>
        </a:p>
      </dgm:t>
    </dgm:pt>
    <dgm:pt modelId="{748A07AD-EFEB-4344-8E69-46971761D34A}" type="pres">
      <dgm:prSet presAssocID="{8ED9D446-2517-4A6A-8B7D-4C28217FE443}" presName="Name0" presStyleCnt="0">
        <dgm:presLayoutVars>
          <dgm:dir/>
          <dgm:resizeHandles val="exact"/>
        </dgm:presLayoutVars>
      </dgm:prSet>
      <dgm:spPr/>
    </dgm:pt>
    <dgm:pt modelId="{2351A7E7-503A-49C6-B9EC-0B10E25F6B74}" type="pres">
      <dgm:prSet presAssocID="{247E5365-97CA-4698-984A-2BEDDBCD8C01}" presName="parTxOnly" presStyleLbl="node1" presStyleIdx="0" presStyleCnt="6">
        <dgm:presLayoutVars>
          <dgm:bulletEnabled val="1"/>
        </dgm:presLayoutVars>
      </dgm:prSet>
      <dgm:spPr/>
    </dgm:pt>
    <dgm:pt modelId="{FFFF041E-047A-46D2-8007-799236B3825E}" type="pres">
      <dgm:prSet presAssocID="{B16069CC-C651-4D07-B16B-783630890EAF}" presName="parSpace" presStyleCnt="0"/>
      <dgm:spPr/>
    </dgm:pt>
    <dgm:pt modelId="{0E7A4B35-072E-4D3F-A9A6-450CC6BC33E4}" type="pres">
      <dgm:prSet presAssocID="{D9ABA631-5426-452F-B76B-8C10B0D1D8E5}" presName="parTxOnly" presStyleLbl="node1" presStyleIdx="1" presStyleCnt="6">
        <dgm:presLayoutVars>
          <dgm:bulletEnabled val="1"/>
        </dgm:presLayoutVars>
      </dgm:prSet>
      <dgm:spPr/>
    </dgm:pt>
    <dgm:pt modelId="{4177A007-BDA4-4E01-87BE-3D3EC91C633F}" type="pres">
      <dgm:prSet presAssocID="{B7B7FE32-A45A-44D1-9A9A-9CB26609FE05}" presName="parSpace" presStyleCnt="0"/>
      <dgm:spPr/>
    </dgm:pt>
    <dgm:pt modelId="{C9CD548B-7294-418C-B6A9-FE0B1088ACB3}" type="pres">
      <dgm:prSet presAssocID="{32076D48-8B94-40F8-8499-EA75B0F42A31}" presName="parTxOnly" presStyleLbl="node1" presStyleIdx="2" presStyleCnt="6">
        <dgm:presLayoutVars>
          <dgm:bulletEnabled val="1"/>
        </dgm:presLayoutVars>
      </dgm:prSet>
      <dgm:spPr/>
    </dgm:pt>
    <dgm:pt modelId="{D2C9194F-EC63-443D-8ADD-4836D29DA74F}" type="pres">
      <dgm:prSet presAssocID="{36C2E826-A2DF-49A5-B137-1E2B2CFCC94E}" presName="parSpace" presStyleCnt="0"/>
      <dgm:spPr/>
    </dgm:pt>
    <dgm:pt modelId="{48E9032C-BABF-4BC1-A028-2CCF4F51DB9A}" type="pres">
      <dgm:prSet presAssocID="{3B62BD1D-EF1D-44BB-A5F5-35EA9500AF01}" presName="parTxOnly" presStyleLbl="node1" presStyleIdx="3" presStyleCnt="6">
        <dgm:presLayoutVars>
          <dgm:bulletEnabled val="1"/>
        </dgm:presLayoutVars>
      </dgm:prSet>
      <dgm:spPr/>
    </dgm:pt>
    <dgm:pt modelId="{7B447C08-3339-46DE-B6F7-FA4EE8179702}" type="pres">
      <dgm:prSet presAssocID="{E02CD92D-5FAA-4BEF-8473-A9CCB4644C31}" presName="parSpace" presStyleCnt="0"/>
      <dgm:spPr/>
    </dgm:pt>
    <dgm:pt modelId="{BDC6B9B6-E947-4690-BB13-B92A81339D63}" type="pres">
      <dgm:prSet presAssocID="{CEAE316E-D87A-44DB-8096-7B432BE83100}" presName="parTxOnly" presStyleLbl="node1" presStyleIdx="4" presStyleCnt="6">
        <dgm:presLayoutVars>
          <dgm:bulletEnabled val="1"/>
        </dgm:presLayoutVars>
      </dgm:prSet>
      <dgm:spPr/>
    </dgm:pt>
    <dgm:pt modelId="{E4CBB65C-3A21-4939-8FA4-7FFF40AF7434}" type="pres">
      <dgm:prSet presAssocID="{8B85433B-A953-4C54-8CEC-A7B66B6DB953}" presName="parSpace" presStyleCnt="0"/>
      <dgm:spPr/>
    </dgm:pt>
    <dgm:pt modelId="{D6A8FCC7-84A7-4557-BDC2-C4227D506BB4}" type="pres">
      <dgm:prSet presAssocID="{FBED87F3-76CE-4F3F-8ABC-09C693C80D93}" presName="parTxOnly" presStyleLbl="node1" presStyleIdx="5" presStyleCnt="6">
        <dgm:presLayoutVars>
          <dgm:bulletEnabled val="1"/>
        </dgm:presLayoutVars>
      </dgm:prSet>
      <dgm:spPr/>
    </dgm:pt>
  </dgm:ptLst>
  <dgm:cxnLst>
    <dgm:cxn modelId="{0578940A-513E-4E3A-A7D6-DC8936C464EE}" type="presOf" srcId="{247E5365-97CA-4698-984A-2BEDDBCD8C01}" destId="{2351A7E7-503A-49C6-B9EC-0B10E25F6B74}" srcOrd="0" destOrd="0" presId="urn:microsoft.com/office/officeart/2005/8/layout/hChevron3"/>
    <dgm:cxn modelId="{85CA4D0B-5B3E-4BB1-B2B6-ADC916CCB12B}" srcId="{8ED9D446-2517-4A6A-8B7D-4C28217FE443}" destId="{D9ABA631-5426-452F-B76B-8C10B0D1D8E5}" srcOrd="1" destOrd="0" parTransId="{5274CD09-72DD-471A-9220-C52198230BF0}" sibTransId="{B7B7FE32-A45A-44D1-9A9A-9CB26609FE05}"/>
    <dgm:cxn modelId="{98F30031-9F9D-4D4F-A520-0D8B22A7A556}" type="presOf" srcId="{FBED87F3-76CE-4F3F-8ABC-09C693C80D93}" destId="{D6A8FCC7-84A7-4557-BDC2-C4227D506BB4}" srcOrd="0" destOrd="0" presId="urn:microsoft.com/office/officeart/2005/8/layout/hChevron3"/>
    <dgm:cxn modelId="{C4F06D3A-B6C1-4691-A947-CF2183B34DF4}" type="presOf" srcId="{32076D48-8B94-40F8-8499-EA75B0F42A31}" destId="{C9CD548B-7294-418C-B6A9-FE0B1088ACB3}" srcOrd="0" destOrd="0" presId="urn:microsoft.com/office/officeart/2005/8/layout/hChevron3"/>
    <dgm:cxn modelId="{A825775E-7262-4644-88E8-F89CB0B8170C}" srcId="{8ED9D446-2517-4A6A-8B7D-4C28217FE443}" destId="{247E5365-97CA-4698-984A-2BEDDBCD8C01}" srcOrd="0" destOrd="0" parTransId="{2E176B20-27E6-42F2-87FB-64A327E2DB06}" sibTransId="{B16069CC-C651-4D07-B16B-783630890EAF}"/>
    <dgm:cxn modelId="{48FE8053-8B6D-4493-B700-FBF48360718F}" srcId="{8ED9D446-2517-4A6A-8B7D-4C28217FE443}" destId="{32076D48-8B94-40F8-8499-EA75B0F42A31}" srcOrd="2" destOrd="0" parTransId="{9DFB1199-0953-4A66-A626-83DB888BB85B}" sibTransId="{36C2E826-A2DF-49A5-B137-1E2B2CFCC94E}"/>
    <dgm:cxn modelId="{886E9975-4D44-4225-9BDC-A7F87E3EB822}" type="presOf" srcId="{3B62BD1D-EF1D-44BB-A5F5-35EA9500AF01}" destId="{48E9032C-BABF-4BC1-A028-2CCF4F51DB9A}" srcOrd="0" destOrd="0" presId="urn:microsoft.com/office/officeart/2005/8/layout/hChevron3"/>
    <dgm:cxn modelId="{5FAED67F-D482-4BE4-9ADC-4F29DEC7B5C2}" type="presOf" srcId="{D9ABA631-5426-452F-B76B-8C10B0D1D8E5}" destId="{0E7A4B35-072E-4D3F-A9A6-450CC6BC33E4}" srcOrd="0" destOrd="0" presId="urn:microsoft.com/office/officeart/2005/8/layout/hChevron3"/>
    <dgm:cxn modelId="{243F3EA2-8415-4F0C-B93D-6C78A8A0284C}" type="presOf" srcId="{8ED9D446-2517-4A6A-8B7D-4C28217FE443}" destId="{748A07AD-EFEB-4344-8E69-46971761D34A}" srcOrd="0" destOrd="0" presId="urn:microsoft.com/office/officeart/2005/8/layout/hChevron3"/>
    <dgm:cxn modelId="{FDA7ECAB-2A07-431B-B871-1BD62BAE0055}" srcId="{8ED9D446-2517-4A6A-8B7D-4C28217FE443}" destId="{CEAE316E-D87A-44DB-8096-7B432BE83100}" srcOrd="4" destOrd="0" parTransId="{21545F9A-FA9A-42A2-AD1D-EB3BE277F8D6}" sibTransId="{8B85433B-A953-4C54-8CEC-A7B66B6DB953}"/>
    <dgm:cxn modelId="{83C39BDB-B30F-4B0D-A695-7D08D77B529F}" srcId="{8ED9D446-2517-4A6A-8B7D-4C28217FE443}" destId="{FBED87F3-76CE-4F3F-8ABC-09C693C80D93}" srcOrd="5" destOrd="0" parTransId="{670EE6EC-4089-4A65-BE19-1D3470CB7421}" sibTransId="{E638B85A-5A30-46E0-BC6E-99B8458194E9}"/>
    <dgm:cxn modelId="{D81B16F1-69FF-4FDE-95C7-30534C9F3AFC}" type="presOf" srcId="{CEAE316E-D87A-44DB-8096-7B432BE83100}" destId="{BDC6B9B6-E947-4690-BB13-B92A81339D63}" srcOrd="0" destOrd="0" presId="urn:microsoft.com/office/officeart/2005/8/layout/hChevron3"/>
    <dgm:cxn modelId="{81959FF4-B933-4B40-8C12-D57A99E0500D}" srcId="{8ED9D446-2517-4A6A-8B7D-4C28217FE443}" destId="{3B62BD1D-EF1D-44BB-A5F5-35EA9500AF01}" srcOrd="3" destOrd="0" parTransId="{67EC0B55-2041-4F1C-8851-C8054B17A735}" sibTransId="{E02CD92D-5FAA-4BEF-8473-A9CCB4644C31}"/>
    <dgm:cxn modelId="{DF906E91-73FD-460F-9A5E-9F9277A62C95}" type="presParOf" srcId="{748A07AD-EFEB-4344-8E69-46971761D34A}" destId="{2351A7E7-503A-49C6-B9EC-0B10E25F6B74}" srcOrd="0" destOrd="0" presId="urn:microsoft.com/office/officeart/2005/8/layout/hChevron3"/>
    <dgm:cxn modelId="{AE41883C-1C15-4EF5-A9C2-AEC1B6AA5FFE}" type="presParOf" srcId="{748A07AD-EFEB-4344-8E69-46971761D34A}" destId="{FFFF041E-047A-46D2-8007-799236B3825E}" srcOrd="1" destOrd="0" presId="urn:microsoft.com/office/officeart/2005/8/layout/hChevron3"/>
    <dgm:cxn modelId="{C7340EA6-4B28-4B2A-A2BC-7F2D8E215F22}" type="presParOf" srcId="{748A07AD-EFEB-4344-8E69-46971761D34A}" destId="{0E7A4B35-072E-4D3F-A9A6-450CC6BC33E4}" srcOrd="2" destOrd="0" presId="urn:microsoft.com/office/officeart/2005/8/layout/hChevron3"/>
    <dgm:cxn modelId="{C391E600-AA52-477E-8EAE-637BB7AEA6C2}" type="presParOf" srcId="{748A07AD-EFEB-4344-8E69-46971761D34A}" destId="{4177A007-BDA4-4E01-87BE-3D3EC91C633F}" srcOrd="3" destOrd="0" presId="urn:microsoft.com/office/officeart/2005/8/layout/hChevron3"/>
    <dgm:cxn modelId="{76C09E7F-0422-4666-B3B1-276B1C3BDF6C}" type="presParOf" srcId="{748A07AD-EFEB-4344-8E69-46971761D34A}" destId="{C9CD548B-7294-418C-B6A9-FE0B1088ACB3}" srcOrd="4" destOrd="0" presId="urn:microsoft.com/office/officeart/2005/8/layout/hChevron3"/>
    <dgm:cxn modelId="{4ADB5BC8-5884-40E0-916F-CA6363963D38}" type="presParOf" srcId="{748A07AD-EFEB-4344-8E69-46971761D34A}" destId="{D2C9194F-EC63-443D-8ADD-4836D29DA74F}" srcOrd="5" destOrd="0" presId="urn:microsoft.com/office/officeart/2005/8/layout/hChevron3"/>
    <dgm:cxn modelId="{13549C16-F77D-4732-B7DF-0C7AF3C68389}" type="presParOf" srcId="{748A07AD-EFEB-4344-8E69-46971761D34A}" destId="{48E9032C-BABF-4BC1-A028-2CCF4F51DB9A}" srcOrd="6" destOrd="0" presId="urn:microsoft.com/office/officeart/2005/8/layout/hChevron3"/>
    <dgm:cxn modelId="{0F662222-E226-47C9-845C-1BB38935404F}" type="presParOf" srcId="{748A07AD-EFEB-4344-8E69-46971761D34A}" destId="{7B447C08-3339-46DE-B6F7-FA4EE8179702}" srcOrd="7" destOrd="0" presId="urn:microsoft.com/office/officeart/2005/8/layout/hChevron3"/>
    <dgm:cxn modelId="{9986A5DD-0AA7-4123-B0FE-3269C379BD92}" type="presParOf" srcId="{748A07AD-EFEB-4344-8E69-46971761D34A}" destId="{BDC6B9B6-E947-4690-BB13-B92A81339D63}" srcOrd="8" destOrd="0" presId="urn:microsoft.com/office/officeart/2005/8/layout/hChevron3"/>
    <dgm:cxn modelId="{5BF4AC17-170D-4107-94FF-20D572652715}" type="presParOf" srcId="{748A07AD-EFEB-4344-8E69-46971761D34A}" destId="{E4CBB65C-3A21-4939-8FA4-7FFF40AF7434}" srcOrd="9" destOrd="0" presId="urn:microsoft.com/office/officeart/2005/8/layout/hChevron3"/>
    <dgm:cxn modelId="{8BC0312E-C794-46C2-B1B3-AA958D0A3039}" type="presParOf" srcId="{748A07AD-EFEB-4344-8E69-46971761D34A}" destId="{D6A8FCC7-84A7-4557-BDC2-C4227D506BB4}"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56B9D-435C-4FF7-9A62-6FFC7DDB5650}">
      <dsp:nvSpPr>
        <dsp:cNvPr id="0" name=""/>
        <dsp:cNvSpPr/>
      </dsp:nvSpPr>
      <dsp:spPr>
        <a:xfrm>
          <a:off x="3630000" y="0"/>
          <a:ext cx="4932000" cy="4932000"/>
        </a:xfrm>
        <a:prstGeom prst="diamond">
          <a:avLst/>
        </a:prstGeom>
        <a:solidFill>
          <a:srgbClr val="33CCFF"/>
        </a:solidFill>
        <a:ln>
          <a:noFill/>
        </a:ln>
        <a:effectLst/>
      </dsp:spPr>
      <dsp:style>
        <a:lnRef idx="0">
          <a:scrgbClr r="0" g="0" b="0"/>
        </a:lnRef>
        <a:fillRef idx="1">
          <a:scrgbClr r="0" g="0" b="0"/>
        </a:fillRef>
        <a:effectRef idx="0">
          <a:scrgbClr r="0" g="0" b="0"/>
        </a:effectRef>
        <a:fontRef idx="minor"/>
      </dsp:style>
    </dsp:sp>
    <dsp:sp modelId="{FD550335-F9E9-472D-BB6D-E64B3FEA3C45}">
      <dsp:nvSpPr>
        <dsp:cNvPr id="0" name=""/>
        <dsp:cNvSpPr/>
      </dsp:nvSpPr>
      <dsp:spPr>
        <a:xfrm>
          <a:off x="1943992" y="458278"/>
          <a:ext cx="4068006" cy="19440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dirty="0"/>
            <a:t> </a:t>
          </a:r>
        </a:p>
      </dsp:txBody>
      <dsp:txXfrm>
        <a:off x="2038890" y="553176"/>
        <a:ext cx="3878210" cy="1754207"/>
      </dsp:txXfrm>
    </dsp:sp>
    <dsp:sp modelId="{10090565-C777-4CB4-9530-C72D07A2995E}">
      <dsp:nvSpPr>
        <dsp:cNvPr id="0" name=""/>
        <dsp:cNvSpPr/>
      </dsp:nvSpPr>
      <dsp:spPr>
        <a:xfrm>
          <a:off x="6155996" y="458278"/>
          <a:ext cx="4068006" cy="19440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dirty="0"/>
            <a:t> </a:t>
          </a:r>
        </a:p>
      </dsp:txBody>
      <dsp:txXfrm>
        <a:off x="6250894" y="553176"/>
        <a:ext cx="3878210" cy="1754207"/>
      </dsp:txXfrm>
    </dsp:sp>
    <dsp:sp modelId="{122271D3-E867-425D-8F59-E0A4801952B9}">
      <dsp:nvSpPr>
        <dsp:cNvPr id="0" name=""/>
        <dsp:cNvSpPr/>
      </dsp:nvSpPr>
      <dsp:spPr>
        <a:xfrm>
          <a:off x="1943992" y="2529718"/>
          <a:ext cx="4068006" cy="19440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dirty="0"/>
            <a:t> </a:t>
          </a:r>
        </a:p>
      </dsp:txBody>
      <dsp:txXfrm>
        <a:off x="2038890" y="2624616"/>
        <a:ext cx="3878210" cy="1754207"/>
      </dsp:txXfrm>
    </dsp:sp>
    <dsp:sp modelId="{07CF0636-80F4-465C-BBA3-190150F07509}">
      <dsp:nvSpPr>
        <dsp:cNvPr id="0" name=""/>
        <dsp:cNvSpPr/>
      </dsp:nvSpPr>
      <dsp:spPr>
        <a:xfrm>
          <a:off x="6155996" y="2529718"/>
          <a:ext cx="4068006" cy="19440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dirty="0"/>
            <a:t> </a:t>
          </a:r>
        </a:p>
      </dsp:txBody>
      <dsp:txXfrm>
        <a:off x="6250894" y="2624616"/>
        <a:ext cx="3878210" cy="1754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FF55C-A561-4C41-BBA2-944096C9A5AB}">
      <dsp:nvSpPr>
        <dsp:cNvPr id="0" name=""/>
        <dsp:cNvSpPr/>
      </dsp:nvSpPr>
      <dsp:spPr>
        <a:xfrm>
          <a:off x="-5331996" y="-816552"/>
          <a:ext cx="6349104" cy="6349104"/>
        </a:xfrm>
        <a:prstGeom prst="blockArc">
          <a:avLst>
            <a:gd name="adj1" fmla="val 18900000"/>
            <a:gd name="adj2" fmla="val 2700000"/>
            <a:gd name="adj3" fmla="val 340"/>
          </a:avLst>
        </a:prstGeom>
        <a:noFill/>
        <a:ln w="25400" cap="flat" cmpd="sng" algn="ctr">
          <a:solidFill>
            <a:schemeClr val="bg1">
              <a:lumMod val="50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9EE14E-922F-4500-8018-7DB1997A0A37}">
      <dsp:nvSpPr>
        <dsp:cNvPr id="0" name=""/>
        <dsp:cNvSpPr/>
      </dsp:nvSpPr>
      <dsp:spPr>
        <a:xfrm>
          <a:off x="532504" y="362566"/>
          <a:ext cx="12470011" cy="725509"/>
        </a:xfrm>
        <a:prstGeom prst="rect">
          <a:avLst/>
        </a:prstGeom>
        <a:gradFill rotWithShape="0">
          <a:gsLst>
            <a:gs pos="0">
              <a:srgbClr val="33CCFF"/>
            </a:gs>
            <a:gs pos="100000">
              <a:srgbClr val="33CC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5873"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tx1"/>
              </a:solidFill>
            </a:rPr>
            <a:t>Ablageort verfügt über ausreichend Speicherkapazität</a:t>
          </a:r>
        </a:p>
      </dsp:txBody>
      <dsp:txXfrm>
        <a:off x="532504" y="362566"/>
        <a:ext cx="12470011" cy="725509"/>
      </dsp:txXfrm>
    </dsp:sp>
    <dsp:sp modelId="{0923632F-9B3B-4F94-B92C-868FB385E4AD}">
      <dsp:nvSpPr>
        <dsp:cNvPr id="0" name=""/>
        <dsp:cNvSpPr/>
      </dsp:nvSpPr>
      <dsp:spPr>
        <a:xfrm>
          <a:off x="79061" y="271877"/>
          <a:ext cx="906886" cy="906886"/>
        </a:xfrm>
        <a:prstGeom prst="ellipse">
          <a:avLst/>
        </a:prstGeom>
        <a:solidFill>
          <a:schemeClr val="lt1">
            <a:hueOff val="0"/>
            <a:satOff val="0"/>
            <a:lumOff val="0"/>
            <a:alphaOff val="0"/>
          </a:schemeClr>
        </a:solidFill>
        <a:ln w="9525" cap="flat" cmpd="sng" algn="ctr">
          <a:solidFill>
            <a:schemeClr val="bg1">
              <a:lumMod val="5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0F65375-CAF5-4DDA-BB2B-9BBC355A29A2}">
      <dsp:nvSpPr>
        <dsp:cNvPr id="0" name=""/>
        <dsp:cNvSpPr/>
      </dsp:nvSpPr>
      <dsp:spPr>
        <a:xfrm>
          <a:off x="998721" y="1409403"/>
          <a:ext cx="12054060" cy="725509"/>
        </a:xfrm>
        <a:prstGeom prst="rect">
          <a:avLst/>
        </a:prstGeom>
        <a:gradFill rotWithShape="0">
          <a:gsLst>
            <a:gs pos="0">
              <a:srgbClr val="33CCFF"/>
            </a:gs>
            <a:gs pos="100000">
              <a:srgbClr val="33CC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5873"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tx1"/>
              </a:solidFill>
            </a:rPr>
            <a:t>Ablageort ist eingebettet (nach Möglichkeit) in ein Sicherungssystem</a:t>
          </a:r>
        </a:p>
      </dsp:txBody>
      <dsp:txXfrm>
        <a:off x="998721" y="1409403"/>
        <a:ext cx="12054060" cy="725509"/>
      </dsp:txXfrm>
    </dsp:sp>
    <dsp:sp modelId="{7E578450-D08B-4219-B3A0-E888953EA1A1}">
      <dsp:nvSpPr>
        <dsp:cNvPr id="0" name=""/>
        <dsp:cNvSpPr/>
      </dsp:nvSpPr>
      <dsp:spPr>
        <a:xfrm>
          <a:off x="495012" y="1360330"/>
          <a:ext cx="906886" cy="90688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9F43D30-4E88-46F2-9D8F-1C60E091FCAE}">
      <dsp:nvSpPr>
        <dsp:cNvPr id="0" name=""/>
        <dsp:cNvSpPr/>
      </dsp:nvSpPr>
      <dsp:spPr>
        <a:xfrm>
          <a:off x="998721" y="2497856"/>
          <a:ext cx="12054060" cy="725509"/>
        </a:xfrm>
        <a:prstGeom prst="rect">
          <a:avLst/>
        </a:prstGeom>
        <a:gradFill rotWithShape="0">
          <a:gsLst>
            <a:gs pos="0">
              <a:srgbClr val="33CCFF"/>
            </a:gs>
            <a:gs pos="100000">
              <a:srgbClr val="33CC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5873"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tx1"/>
              </a:solidFill>
            </a:rPr>
            <a:t>Ablageort ermöglicht dem Nutzer und berechtigten Personen Zugriff auf die Daten</a:t>
          </a:r>
        </a:p>
      </dsp:txBody>
      <dsp:txXfrm>
        <a:off x="998721" y="2497856"/>
        <a:ext cx="12054060" cy="725509"/>
      </dsp:txXfrm>
    </dsp:sp>
    <dsp:sp modelId="{DC4D2A75-FC63-438F-ACFE-0DDC62129E35}">
      <dsp:nvSpPr>
        <dsp:cNvPr id="0" name=""/>
        <dsp:cNvSpPr/>
      </dsp:nvSpPr>
      <dsp:spPr>
        <a:xfrm>
          <a:off x="495012" y="2448783"/>
          <a:ext cx="906886" cy="90688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74D3527-7670-463B-9BD1-8AAB3A903D3E}">
      <dsp:nvSpPr>
        <dsp:cNvPr id="0" name=""/>
        <dsp:cNvSpPr/>
      </dsp:nvSpPr>
      <dsp:spPr>
        <a:xfrm>
          <a:off x="581137" y="3586309"/>
          <a:ext cx="12470011" cy="725509"/>
        </a:xfrm>
        <a:prstGeom prst="rect">
          <a:avLst/>
        </a:prstGeom>
        <a:gradFill rotWithShape="0">
          <a:gsLst>
            <a:gs pos="0">
              <a:srgbClr val="33CCFF"/>
            </a:gs>
            <a:gs pos="100000">
              <a:srgbClr val="33CC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5873"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tx1"/>
              </a:solidFill>
            </a:rPr>
            <a:t>Ablageort verhindert Zugriff durch unerwünschte Personen</a:t>
          </a:r>
        </a:p>
      </dsp:txBody>
      <dsp:txXfrm>
        <a:off x="581137" y="3586309"/>
        <a:ext cx="12470011" cy="725509"/>
      </dsp:txXfrm>
    </dsp:sp>
    <dsp:sp modelId="{228117D4-1B5F-4BC4-9D45-3DF445A7019D}">
      <dsp:nvSpPr>
        <dsp:cNvPr id="0" name=""/>
        <dsp:cNvSpPr/>
      </dsp:nvSpPr>
      <dsp:spPr>
        <a:xfrm>
          <a:off x="79061" y="3537235"/>
          <a:ext cx="906886" cy="90688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1A7E7-503A-49C6-B9EC-0B10E25F6B74}">
      <dsp:nvSpPr>
        <dsp:cNvPr id="0" name=""/>
        <dsp:cNvSpPr/>
      </dsp:nvSpPr>
      <dsp:spPr>
        <a:xfrm>
          <a:off x="2025" y="0"/>
          <a:ext cx="3318389" cy="108000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372"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1</a:t>
          </a:r>
        </a:p>
      </dsp:txBody>
      <dsp:txXfrm>
        <a:off x="2025" y="0"/>
        <a:ext cx="3048389" cy="1080000"/>
      </dsp:txXfrm>
    </dsp:sp>
    <dsp:sp modelId="{0E7A4B35-072E-4D3F-A9A6-450CC6BC33E4}">
      <dsp:nvSpPr>
        <dsp:cNvPr id="0" name=""/>
        <dsp:cNvSpPr/>
      </dsp:nvSpPr>
      <dsp:spPr>
        <a:xfrm>
          <a:off x="2656737" y="0"/>
          <a:ext cx="3318389" cy="1080000"/>
        </a:xfrm>
        <a:prstGeom prst="chevron">
          <a:avLst/>
        </a:prstGeom>
        <a:solidFill>
          <a:schemeClr val="accent5">
            <a:hueOff val="651405"/>
            <a:satOff val="2239"/>
            <a:lumOff val="-10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2</a:t>
          </a:r>
        </a:p>
      </dsp:txBody>
      <dsp:txXfrm>
        <a:off x="3196737" y="0"/>
        <a:ext cx="2238389" cy="1080000"/>
      </dsp:txXfrm>
    </dsp:sp>
    <dsp:sp modelId="{C9CD548B-7294-418C-B6A9-FE0B1088ACB3}">
      <dsp:nvSpPr>
        <dsp:cNvPr id="0" name=""/>
        <dsp:cNvSpPr/>
      </dsp:nvSpPr>
      <dsp:spPr>
        <a:xfrm>
          <a:off x="5311449" y="0"/>
          <a:ext cx="3318389" cy="1080000"/>
        </a:xfrm>
        <a:prstGeom prst="chevron">
          <a:avLst/>
        </a:prstGeom>
        <a:solidFill>
          <a:schemeClr val="accent5">
            <a:hueOff val="1302810"/>
            <a:satOff val="4478"/>
            <a:lumOff val="-21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3</a:t>
          </a:r>
        </a:p>
      </dsp:txBody>
      <dsp:txXfrm>
        <a:off x="5851449" y="0"/>
        <a:ext cx="2238389" cy="1080000"/>
      </dsp:txXfrm>
    </dsp:sp>
    <dsp:sp modelId="{48E9032C-BABF-4BC1-A028-2CCF4F51DB9A}">
      <dsp:nvSpPr>
        <dsp:cNvPr id="0" name=""/>
        <dsp:cNvSpPr/>
      </dsp:nvSpPr>
      <dsp:spPr>
        <a:xfrm>
          <a:off x="7966161" y="0"/>
          <a:ext cx="3318389" cy="1080000"/>
        </a:xfrm>
        <a:prstGeom prst="chevron">
          <a:avLst/>
        </a:prstGeom>
        <a:solidFill>
          <a:schemeClr val="accent5">
            <a:hueOff val="1954216"/>
            <a:satOff val="6718"/>
            <a:lumOff val="-32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4</a:t>
          </a:r>
        </a:p>
      </dsp:txBody>
      <dsp:txXfrm>
        <a:off x="8506161" y="0"/>
        <a:ext cx="2238389" cy="1080000"/>
      </dsp:txXfrm>
    </dsp:sp>
    <dsp:sp modelId="{BDC6B9B6-E947-4690-BB13-B92A81339D63}">
      <dsp:nvSpPr>
        <dsp:cNvPr id="0" name=""/>
        <dsp:cNvSpPr/>
      </dsp:nvSpPr>
      <dsp:spPr>
        <a:xfrm>
          <a:off x="10620872" y="0"/>
          <a:ext cx="3318389" cy="1080000"/>
        </a:xfrm>
        <a:prstGeom prst="chevron">
          <a:avLst/>
        </a:prstGeom>
        <a:solidFill>
          <a:schemeClr val="accent5">
            <a:hueOff val="2605621"/>
            <a:satOff val="8957"/>
            <a:lumOff val="-42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5</a:t>
          </a:r>
        </a:p>
      </dsp:txBody>
      <dsp:txXfrm>
        <a:off x="11160872" y="0"/>
        <a:ext cx="2238389" cy="1080000"/>
      </dsp:txXfrm>
    </dsp:sp>
    <dsp:sp modelId="{D6A8FCC7-84A7-4557-BDC2-C4227D506BB4}">
      <dsp:nvSpPr>
        <dsp:cNvPr id="0" name=""/>
        <dsp:cNvSpPr/>
      </dsp:nvSpPr>
      <dsp:spPr>
        <a:xfrm>
          <a:off x="13275584" y="0"/>
          <a:ext cx="3318389" cy="1080000"/>
        </a:xfrm>
        <a:prstGeom prst="chevron">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6</a:t>
          </a:r>
        </a:p>
      </dsp:txBody>
      <dsp:txXfrm>
        <a:off x="13815584" y="0"/>
        <a:ext cx="2238389" cy="108000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278154" cy="340933"/>
          </a:xfrm>
          <a:prstGeom prst="rect">
            <a:avLst/>
          </a:prstGeom>
          <a:noFill/>
          <a:ln>
            <a:noFill/>
          </a:ln>
        </p:spPr>
        <p:txBody>
          <a:bodyPr spcFirstLastPara="1" wrap="square" lIns="53328" tIns="26657" rIns="53328" bIns="26657" anchor="t" anchorCtr="0">
            <a:noAutofit/>
          </a:bodyPr>
          <a:lstStyle>
            <a:lvl1pPr marR="0" lvl="0" algn="l" rtl="0">
              <a:spcBef>
                <a:spcPts val="0"/>
              </a:spcBef>
              <a:spcAft>
                <a:spcPts val="0"/>
              </a:spcAft>
              <a:buSzPts val="1400"/>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591938" y="0"/>
            <a:ext cx="4278154" cy="340933"/>
          </a:xfrm>
          <a:prstGeom prst="rect">
            <a:avLst/>
          </a:prstGeom>
          <a:noFill/>
          <a:ln>
            <a:noFill/>
          </a:ln>
        </p:spPr>
        <p:txBody>
          <a:bodyPr spcFirstLastPara="1" wrap="square" lIns="53328" tIns="26657" rIns="53328" bIns="26657" anchor="t" anchorCtr="0">
            <a:noAutofit/>
          </a:bodyPr>
          <a:lstStyle>
            <a:lvl1pPr marR="0" lvl="0" algn="r" rtl="0">
              <a:spcBef>
                <a:spcPts val="0"/>
              </a:spcBef>
              <a:spcAft>
                <a:spcPts val="0"/>
              </a:spcAft>
              <a:buSzPts val="1400"/>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87267" y="3271906"/>
            <a:ext cx="7898130" cy="2676060"/>
          </a:xfrm>
          <a:prstGeom prst="rect">
            <a:avLst/>
          </a:prstGeom>
          <a:noFill/>
          <a:ln>
            <a:noFill/>
          </a:ln>
        </p:spPr>
        <p:txBody>
          <a:bodyPr spcFirstLastPara="1" wrap="square" lIns="53328" tIns="26657" rIns="53328" bIns="26657"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456743"/>
            <a:ext cx="4278154" cy="340932"/>
          </a:xfrm>
          <a:prstGeom prst="rect">
            <a:avLst/>
          </a:prstGeom>
          <a:noFill/>
          <a:ln>
            <a:noFill/>
          </a:ln>
        </p:spPr>
        <p:txBody>
          <a:bodyPr spcFirstLastPara="1" wrap="square" lIns="53328" tIns="26657" rIns="53328" bIns="26657" anchor="b" anchorCtr="0">
            <a:noAutofit/>
          </a:bodyPr>
          <a:lstStyle>
            <a:lvl1pPr marR="0" lvl="0" algn="l" rtl="0">
              <a:spcBef>
                <a:spcPts val="0"/>
              </a:spcBef>
              <a:spcAft>
                <a:spcPts val="0"/>
              </a:spcAft>
              <a:buSzPts val="1400"/>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591938" y="6456743"/>
            <a:ext cx="4278154" cy="340932"/>
          </a:xfrm>
          <a:prstGeom prst="rect">
            <a:avLst/>
          </a:prstGeom>
          <a:noFill/>
          <a:ln>
            <a:noFill/>
          </a:ln>
        </p:spPr>
        <p:txBody>
          <a:bodyPr spcFirstLastPara="1" wrap="square" lIns="53328" tIns="26657" rIns="53328" bIns="26657" anchor="b" anchorCtr="0">
            <a:noAutofit/>
          </a:bodyPr>
          <a:lstStyle/>
          <a:p>
            <a:pPr algn="r"/>
            <a:fld id="{00000000-1234-1234-1234-123412341234}" type="slidenum">
              <a:rPr lang="es-ES" sz="700" smtClean="0">
                <a:solidFill>
                  <a:schemeClr val="dk1"/>
                </a:solidFill>
                <a:latin typeface="Calibri"/>
                <a:ea typeface="Calibri"/>
                <a:cs typeface="Calibri"/>
                <a:sym typeface="Calibri"/>
              </a:rPr>
              <a:pPr algn="r"/>
              <a:t>‹Nr.›</a:t>
            </a:fld>
            <a:endParaRPr lang="es-ES" sz="7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48" name="Google Shape;48;p1: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3145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4777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415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816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346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99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8069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8715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965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018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55" name="Google Shape;55;p2: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6304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09" name="Google Shape;109;p5: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213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424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7043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124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8321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9056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078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9065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860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96" name="Google Shape;96;p4: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1211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137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0737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9952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9685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6397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09" name="Google Shape;109;p5: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792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034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7608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02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09" name="Google Shape;109;p5: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5939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3135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12028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8509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84" name="Google Shape;184;p11: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84" name="Google Shape;184;p11: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04202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204" name="Google Shape;204;p12: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987267" y="3271906"/>
            <a:ext cx="7898130" cy="2676052"/>
          </a:xfrm>
          <a:prstGeom prst="rect">
            <a:avLst/>
          </a:prstGeom>
          <a:noFill/>
          <a:ln>
            <a:noFill/>
          </a:ln>
        </p:spPr>
        <p:txBody>
          <a:bodyPr spcFirstLastPara="1" wrap="square" lIns="53328" tIns="26657" rIns="53328" bIns="26657" anchor="t" anchorCtr="0">
            <a:noAutofit/>
          </a:bodyPr>
          <a:lstStyle/>
          <a:p>
            <a:pPr marL="0" indent="0">
              <a:buClr>
                <a:schemeClr val="dk1"/>
              </a:buClr>
              <a:buSzPts val="1200"/>
            </a:pPr>
            <a:endParaRPr/>
          </a:p>
        </p:txBody>
      </p:sp>
      <p:sp>
        <p:nvSpPr>
          <p:cNvPr id="218" name="Google Shape;218;p13:notes"/>
          <p:cNvSpPr txBox="1">
            <a:spLocks noGrp="1"/>
          </p:cNvSpPr>
          <p:nvPr>
            <p:ph type="sldNum" idx="12"/>
          </p:nvPr>
        </p:nvSpPr>
        <p:spPr>
          <a:xfrm>
            <a:off x="5591938" y="6456743"/>
            <a:ext cx="4278154" cy="340974"/>
          </a:xfrm>
          <a:prstGeom prst="rect">
            <a:avLst/>
          </a:prstGeom>
          <a:noFill/>
          <a:ln>
            <a:noFill/>
          </a:ln>
        </p:spPr>
        <p:txBody>
          <a:bodyPr spcFirstLastPara="1" wrap="square" lIns="53328" tIns="26657" rIns="53328" bIns="26657" anchor="b" anchorCtr="0">
            <a:noAutofit/>
          </a:bodyPr>
          <a:lstStyle/>
          <a:p>
            <a:pPr algn="r">
              <a:buSzPts val="1200"/>
            </a:pPr>
            <a:fld id="{00000000-1234-1234-1234-123412341234}" type="slidenum">
              <a:rPr lang="es-ES"/>
              <a:pPr algn="r">
                <a:buSzPts val="1200"/>
              </a:pP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987267" y="3271906"/>
            <a:ext cx="7898130" cy="2676052"/>
          </a:xfrm>
          <a:prstGeom prst="rect">
            <a:avLst/>
          </a:prstGeom>
          <a:noFill/>
          <a:ln>
            <a:noFill/>
          </a:ln>
        </p:spPr>
        <p:txBody>
          <a:bodyPr spcFirstLastPara="1" wrap="square" lIns="53328" tIns="26657" rIns="53328" bIns="26657" anchor="t" anchorCtr="0">
            <a:noAutofit/>
          </a:bodyPr>
          <a:lstStyle/>
          <a:p>
            <a:pPr marL="0" indent="0">
              <a:buClr>
                <a:schemeClr val="dk1"/>
              </a:buClr>
              <a:buSzPts val="1200"/>
            </a:pPr>
            <a:endParaRPr/>
          </a:p>
        </p:txBody>
      </p:sp>
      <p:sp>
        <p:nvSpPr>
          <p:cNvPr id="218" name="Google Shape;218;p13:notes"/>
          <p:cNvSpPr txBox="1">
            <a:spLocks noGrp="1"/>
          </p:cNvSpPr>
          <p:nvPr>
            <p:ph type="sldNum" idx="12"/>
          </p:nvPr>
        </p:nvSpPr>
        <p:spPr>
          <a:xfrm>
            <a:off x="5591938" y="6456743"/>
            <a:ext cx="4278154" cy="340974"/>
          </a:xfrm>
          <a:prstGeom prst="rect">
            <a:avLst/>
          </a:prstGeom>
          <a:noFill/>
          <a:ln>
            <a:noFill/>
          </a:ln>
        </p:spPr>
        <p:txBody>
          <a:bodyPr spcFirstLastPara="1" wrap="square" lIns="53328" tIns="26657" rIns="53328" bIns="26657" anchor="b" anchorCtr="0">
            <a:noAutofit/>
          </a:bodyPr>
          <a:lstStyle/>
          <a:p>
            <a:pPr algn="r">
              <a:buSzPts val="1200"/>
            </a:pPr>
            <a:fld id="{00000000-1234-1234-1234-123412341234}" type="slidenum">
              <a:rPr lang="es-ES"/>
              <a:pPr algn="r">
                <a:buSzPts val="1200"/>
              </a:pPr>
              <a:t>48</a:t>
            </a:fld>
            <a:endParaRPr/>
          </a:p>
        </p:txBody>
      </p:sp>
    </p:spTree>
    <p:extLst>
      <p:ext uri="{BB962C8B-B14F-4D97-AF65-F5344CB8AC3E}">
        <p14:creationId xmlns:p14="http://schemas.microsoft.com/office/powerpoint/2010/main" val="15809225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987267" y="3271906"/>
            <a:ext cx="7898130" cy="2676052"/>
          </a:xfrm>
          <a:prstGeom prst="rect">
            <a:avLst/>
          </a:prstGeom>
          <a:noFill/>
          <a:ln>
            <a:noFill/>
          </a:ln>
        </p:spPr>
        <p:txBody>
          <a:bodyPr spcFirstLastPara="1" wrap="square" lIns="53328" tIns="26657" rIns="53328" bIns="26657" anchor="t" anchorCtr="0">
            <a:noAutofit/>
          </a:bodyPr>
          <a:lstStyle/>
          <a:p>
            <a:pPr marL="0" indent="0">
              <a:buClr>
                <a:schemeClr val="dk1"/>
              </a:buClr>
              <a:buSzPts val="1200"/>
            </a:pPr>
            <a:endParaRPr/>
          </a:p>
        </p:txBody>
      </p:sp>
      <p:sp>
        <p:nvSpPr>
          <p:cNvPr id="218" name="Google Shape;218;p13:notes"/>
          <p:cNvSpPr txBox="1">
            <a:spLocks noGrp="1"/>
          </p:cNvSpPr>
          <p:nvPr>
            <p:ph type="sldNum" idx="12"/>
          </p:nvPr>
        </p:nvSpPr>
        <p:spPr>
          <a:xfrm>
            <a:off x="5591938" y="6456743"/>
            <a:ext cx="4278154" cy="340974"/>
          </a:xfrm>
          <a:prstGeom prst="rect">
            <a:avLst/>
          </a:prstGeom>
          <a:noFill/>
          <a:ln>
            <a:noFill/>
          </a:ln>
        </p:spPr>
        <p:txBody>
          <a:bodyPr spcFirstLastPara="1" wrap="square" lIns="53328" tIns="26657" rIns="53328" bIns="26657" anchor="b" anchorCtr="0">
            <a:noAutofit/>
          </a:bodyPr>
          <a:lstStyle/>
          <a:p>
            <a:pPr algn="r">
              <a:buSzPts val="1200"/>
            </a:pPr>
            <a:fld id="{00000000-1234-1234-1234-123412341234}" type="slidenum">
              <a:rPr lang="es-ES"/>
              <a:pPr algn="r">
                <a:buSzPts val="1200"/>
              </a:pPr>
              <a:t>49</a:t>
            </a:fld>
            <a:endParaRPr/>
          </a:p>
        </p:txBody>
      </p:sp>
    </p:spTree>
    <p:extLst>
      <p:ext uri="{BB962C8B-B14F-4D97-AF65-F5344CB8AC3E}">
        <p14:creationId xmlns:p14="http://schemas.microsoft.com/office/powerpoint/2010/main" val="3661956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64972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234" name="Google Shape;234;p15: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741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15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137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7694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b="0" i="0" u="none" strike="noStrike" dirty="0">
                <a:solidFill>
                  <a:srgbClr val="000000"/>
                </a:solidFill>
                <a:latin typeface="Calibri"/>
                <a:ea typeface="Calibri"/>
                <a:cs typeface="Calibri"/>
                <a:sym typeface="Calibri"/>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a:t>
            </a: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dirty="0">
                <a:solidFill>
                  <a:schemeClr val="dk1"/>
                </a:solidFill>
                <a:latin typeface="Calibri"/>
                <a:ea typeface="Calibri"/>
                <a:cs typeface="Calibri"/>
                <a:sym typeface="Calibri"/>
              </a:rPr>
              <a:t>Rechtliche Beschreibung - Creative-Commons-Lizenzierung: Die auf der Website des BOOMER-Projekts veröffentlichten Materialien sind als "Open Educational Resources" (OER) klassifiziert und können frei (ohne Erlaubnis ihrer Schöpfer) heruntergeladen, verwendet, wiederverwendet, kopiert, angepasst und von den Nutzern geteilt werden, mit Informationen über die Quelle ihrer Herkunft.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
        <p:nvSpPr>
          <p:cNvPr id="2" name="Foliennummernplatzhalter 1">
            <a:extLst>
              <a:ext uri="{FF2B5EF4-FFF2-40B4-BE49-F238E27FC236}">
                <a16:creationId xmlns:a16="http://schemas.microsoft.com/office/drawing/2014/main" id="{6A5AA18A-FF48-1191-CBC3-EAAC2CA829D8}"/>
              </a:ext>
            </a:extLst>
          </p:cNvPr>
          <p:cNvSpPr>
            <a:spLocks noGrp="1"/>
          </p:cNvSpPr>
          <p:nvPr>
            <p:ph type="sldNum" sz="quarter" idx="4"/>
          </p:nvPr>
        </p:nvSpPr>
        <p:spPr>
          <a:xfrm>
            <a:off x="14004589" y="9567020"/>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141F0399-9AC4-4E2F-9FF1-1AC0CE388A8D}" type="slidenum">
              <a:rPr lang="de-DE" smtClean="0"/>
              <a:t>‹Nr.›</a:t>
            </a:fld>
            <a:endParaRPr lang="de-D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7694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b="0" i="0" u="none" strike="noStrike" dirty="0">
                <a:solidFill>
                  <a:srgbClr val="000000"/>
                </a:solidFill>
                <a:latin typeface="Calibri"/>
                <a:ea typeface="Calibri"/>
                <a:cs typeface="Calibri"/>
                <a:sym typeface="Calibri"/>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a:t>
            </a: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dirty="0">
                <a:solidFill>
                  <a:schemeClr val="dk1"/>
                </a:solidFill>
                <a:latin typeface="Calibri"/>
                <a:ea typeface="Calibri"/>
                <a:cs typeface="Calibri"/>
                <a:sym typeface="Calibri"/>
              </a:rPr>
              <a:t>Rechtliche Beschreibung - Creative-Commons-Lizenzierung: Die auf der Website des BOOMER-Projekts veröffentlichten Materialien sind als "Open Educational Resources" (OER) klassifiziert und können frei (ohne Erlaubnis ihrer Schöpfer) heruntergeladen, verwendet, wiederverwendet, kopiert, angepasst und von den Nutzern geteilt werden, mit Informationen über die Quelle ihrer Herkunft.</a:t>
            </a: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
        <p:nvSpPr>
          <p:cNvPr id="2" name="Foliennummernplatzhalter 1">
            <a:extLst>
              <a:ext uri="{FF2B5EF4-FFF2-40B4-BE49-F238E27FC236}">
                <a16:creationId xmlns:a16="http://schemas.microsoft.com/office/drawing/2014/main" id="{E2D61C0C-4D82-2345-2924-DB7BC9B2EE8F}"/>
              </a:ext>
            </a:extLst>
          </p:cNvPr>
          <p:cNvSpPr>
            <a:spLocks noGrp="1"/>
          </p:cNvSpPr>
          <p:nvPr>
            <p:ph type="sldNum" sz="quarter" idx="4"/>
          </p:nvPr>
        </p:nvSpPr>
        <p:spPr>
          <a:xfrm>
            <a:off x="14004589" y="9567020"/>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141F0399-9AC4-4E2F-9FF1-1AC0CE388A8D}" type="slidenum">
              <a:rPr lang="de-DE" smtClean="0"/>
              <a:t>‹Nr.›</a:t>
            </a:fld>
            <a:endParaRPr lang="de-DE"/>
          </a:p>
        </p:txBody>
      </p:sp>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notesSlide" Target="../notesSlides/notesSlide10.xml"/><Relationship Id="rId16"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11.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26.svg"/><Relationship Id="rId3" Type="http://schemas.openxmlformats.org/officeDocument/2006/relationships/image" Target="../media/image29.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25.png"/><Relationship Id="rId2" Type="http://schemas.openxmlformats.org/officeDocument/2006/relationships/notesSlide" Target="../notesSlides/notesSlide11.xml"/><Relationship Id="rId16" Type="http://schemas.openxmlformats.org/officeDocument/2006/relationships/image" Target="../media/image44.svg"/><Relationship Id="rId20"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image" Target="../media/image32.svg"/><Relationship Id="rId11" Type="http://schemas.openxmlformats.org/officeDocument/2006/relationships/image" Target="../media/image39.png"/><Relationship Id="rId5" Type="http://schemas.openxmlformats.org/officeDocument/2006/relationships/image" Target="../media/image31.png"/><Relationship Id="rId15" Type="http://schemas.openxmlformats.org/officeDocument/2006/relationships/image" Target="../media/image43.png"/><Relationship Id="rId10" Type="http://schemas.openxmlformats.org/officeDocument/2006/relationships/image" Target="../media/image38.svg"/><Relationship Id="rId19" Type="http://schemas.openxmlformats.org/officeDocument/2006/relationships/image" Target="../media/image27.png"/><Relationship Id="rId4" Type="http://schemas.openxmlformats.org/officeDocument/2006/relationships/image" Target="../media/image30.svg"/><Relationship Id="rId9" Type="http://schemas.openxmlformats.org/officeDocument/2006/relationships/image" Target="../media/image37.png"/><Relationship Id="rId14" Type="http://schemas.openxmlformats.org/officeDocument/2006/relationships/image" Target="../media/image42.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buero-kaizen.de/ordnerstruktu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buero-kaizen.de/ordnerstruktu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5.svg"/><Relationship Id="rId4" Type="http://schemas.openxmlformats.org/officeDocument/2006/relationships/image" Target="../media/image54.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hyperlink" Target="https://www.hagel-it.de/cloud/vor-ort-vs-cloud-speicher-was-ist-besser-ein-vergleich.html" TargetMode="External"/><Relationship Id="rId7"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4.sv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1241947" y="4672448"/>
            <a:ext cx="16527438"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de-DE" sz="4400" b="1" dirty="0">
                <a:solidFill>
                  <a:schemeClr val="tx1"/>
                </a:solidFill>
                <a:latin typeface="+mn-lt"/>
                <a:ea typeface="Helvetica Neue"/>
                <a:cs typeface="Helvetica Neue"/>
                <a:sym typeface="Helvetica Neue"/>
              </a:rPr>
              <a:t>Online-Datenverwaltung </a:t>
            </a:r>
          </a:p>
          <a:p>
            <a:pPr marL="0" marR="0" lvl="0" indent="0" algn="ctr" rtl="0">
              <a:lnSpc>
                <a:spcPct val="100000"/>
              </a:lnSpc>
              <a:spcBef>
                <a:spcPts val="0"/>
              </a:spcBef>
              <a:spcAft>
                <a:spcPts val="0"/>
              </a:spcAft>
              <a:buClr>
                <a:srgbClr val="4D94B7"/>
              </a:buClr>
              <a:buSzPts val="3600"/>
              <a:buFont typeface="Helvetica Neue"/>
              <a:buNone/>
            </a:pPr>
            <a:r>
              <a:rPr lang="de-DE" sz="4400" b="1" dirty="0">
                <a:solidFill>
                  <a:schemeClr val="tx1"/>
                </a:solidFill>
                <a:latin typeface="+mn-lt"/>
                <a:ea typeface="Helvetica Neue"/>
                <a:cs typeface="Helvetica Neue"/>
                <a:sym typeface="Helvetica Neue"/>
              </a:rPr>
              <a:t>(Finden, Speichern und Abrufen von Informationen)</a:t>
            </a:r>
            <a:endParaRPr sz="36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hr-HR" sz="1800" b="1" dirty="0" err="1">
                <a:solidFill>
                  <a:srgbClr val="00CCFF"/>
                </a:solidFill>
              </a:rPr>
              <a:t>www.digital</a:t>
            </a:r>
            <a:r>
              <a:rPr lang="hr-HR" sz="1800" b="1" dirty="0">
                <a:solidFill>
                  <a:srgbClr val="00CCFF"/>
                </a:solidFill>
              </a:rPr>
              <a:t>-</a:t>
            </a:r>
            <a:r>
              <a:rPr lang="hr-HR" sz="1800" b="1" dirty="0" err="1">
                <a:solidFill>
                  <a:srgbClr val="00CCFF"/>
                </a:solidFill>
              </a:rPr>
              <a:t>boomer.eu</a:t>
            </a:r>
            <a:endParaRPr lang="hr-HR" sz="1800" b="1" dirty="0">
              <a:solidFill>
                <a:srgbClr val="00CCFF"/>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25948" y="6300000"/>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de-DE" sz="4000" dirty="0">
                <a:solidFill>
                  <a:schemeClr val="tx1"/>
                </a:solidFill>
                <a:latin typeface="Arial" pitchFamily="34" charset="0"/>
                <a:ea typeface="Helvetica Neue"/>
                <a:cs typeface="Arial" pitchFamily="34" charset="0"/>
                <a:sym typeface="Helvetica Neue"/>
              </a:rPr>
              <a:t>Zur Verfügung gestellt von: </a:t>
            </a:r>
            <a:r>
              <a:rPr lang="de-DE" sz="4000" dirty="0" err="1">
                <a:solidFill>
                  <a:schemeClr val="tx1"/>
                </a:solidFill>
                <a:latin typeface="Arial" pitchFamily="34" charset="0"/>
                <a:ea typeface="Helvetica Neue"/>
                <a:cs typeface="Arial" pitchFamily="34" charset="0"/>
                <a:sym typeface="Helvetica Neue"/>
              </a:rPr>
              <a:t>d-ialogo</a:t>
            </a:r>
            <a:endParaRPr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Barrierefreier Zugang als Notwendigkeit für die Generation der Senioren</a:t>
            </a:r>
          </a:p>
        </p:txBody>
      </p:sp>
      <p:sp>
        <p:nvSpPr>
          <p:cNvPr id="119" name="Google Shape;119;p6"/>
          <p:cNvSpPr txBox="1"/>
          <p:nvPr/>
        </p:nvSpPr>
        <p:spPr>
          <a:xfrm>
            <a:off x="1295400" y="3390900"/>
            <a:ext cx="16452000" cy="523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Wie kann Barrierefreiheit im Internet helfen?</a:t>
            </a:r>
            <a:endParaRPr dirty="0">
              <a:solidFill>
                <a:srgbClr val="00CCFF"/>
              </a:solidFill>
              <a:latin typeface="+mn-lt"/>
            </a:endParaRPr>
          </a:p>
        </p:txBody>
      </p:sp>
      <p:sp>
        <p:nvSpPr>
          <p:cNvPr id="120" name="Google Shape;120;p6"/>
          <p:cNvSpPr txBox="1"/>
          <p:nvPr/>
        </p:nvSpPr>
        <p:spPr>
          <a:xfrm>
            <a:off x="1295400" y="4024780"/>
            <a:ext cx="16452000" cy="1200288"/>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de-DE" sz="2400" dirty="0">
                <a:solidFill>
                  <a:schemeClr val="dk1"/>
                </a:solidFill>
                <a:latin typeface="+mn-lt"/>
                <a:ea typeface="Helvetica Neue"/>
                <a:cs typeface="Helvetica Neue"/>
                <a:sym typeface="Helvetica Neue"/>
              </a:rPr>
              <a:t>Menschen mit Sehbehinderung, Körperbehinderung, Gehörlosigkeit, Schwerhörigkeit und geistiger Behinderung kann eine barrierefreie Internetseite helfen, deren Inhalte zu verstehen. </a:t>
            </a:r>
          </a:p>
          <a:p>
            <a:pPr marR="0" lvl="0" algn="l" rtl="0">
              <a:spcBef>
                <a:spcPts val="0"/>
              </a:spcBef>
              <a:spcAft>
                <a:spcPts val="0"/>
              </a:spcAft>
              <a:buSzPct val="80000"/>
            </a:pPr>
            <a:endParaRPr lang="de-DE" sz="2400" dirty="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de-DE" sz="2400" dirty="0">
                <a:solidFill>
                  <a:schemeClr val="dk1"/>
                </a:solidFill>
                <a:latin typeface="+mn-lt"/>
                <a:ea typeface="Helvetica Neue"/>
                <a:cs typeface="Helvetica Neue"/>
                <a:sym typeface="Helvetica Neue"/>
              </a:rPr>
              <a:t>Denn die Barrieren im Netz sind für Menschen mit Handicaps vielfältig:</a:t>
            </a:r>
            <a:endParaRPr dirty="0">
              <a:latin typeface="+mn-lt"/>
            </a:endParaRPr>
          </a:p>
        </p:txBody>
      </p:sp>
      <p:sp>
        <p:nvSpPr>
          <p:cNvPr id="3" name="Google Shape;120;p6">
            <a:extLst>
              <a:ext uri="{FF2B5EF4-FFF2-40B4-BE49-F238E27FC236}">
                <a16:creationId xmlns:a16="http://schemas.microsoft.com/office/drawing/2014/main" id="{BA5B6C49-5A4E-517F-AE42-3ABE49287F35}"/>
              </a:ext>
            </a:extLst>
          </p:cNvPr>
          <p:cNvSpPr txBox="1"/>
          <p:nvPr/>
        </p:nvSpPr>
        <p:spPr>
          <a:xfrm>
            <a:off x="1207764" y="8028000"/>
            <a:ext cx="16452000" cy="830956"/>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de-DE" sz="2400" dirty="0">
                <a:solidFill>
                  <a:schemeClr val="dk1"/>
                </a:solidFill>
                <a:latin typeface="+mn-lt"/>
                <a:ea typeface="Helvetica Neue"/>
                <a:cs typeface="Helvetica Neue"/>
                <a:sym typeface="Helvetica Neue"/>
              </a:rPr>
              <a:t>Dabei helfen teilweise unterstützende Technologien wie Screenreader, Bildschirmlupen oder </a:t>
            </a:r>
            <a:r>
              <a:rPr lang="de-DE" sz="2400" dirty="0" err="1">
                <a:solidFill>
                  <a:schemeClr val="dk1"/>
                </a:solidFill>
                <a:latin typeface="+mn-lt"/>
                <a:ea typeface="Helvetica Neue"/>
                <a:cs typeface="Helvetica Neue"/>
                <a:sym typeface="Helvetica Neue"/>
              </a:rPr>
              <a:t>Mundmaus</a:t>
            </a:r>
            <a:r>
              <a:rPr lang="de-DE" sz="2400" dirty="0">
                <a:solidFill>
                  <a:schemeClr val="dk1"/>
                </a:solidFill>
                <a:latin typeface="+mn-lt"/>
                <a:ea typeface="Helvetica Neue"/>
                <a:cs typeface="Helvetica Neue"/>
                <a:sym typeface="Helvetica Neue"/>
              </a:rPr>
              <a:t>, doch wesentlich besser ist das barrierefreie Design der Webseiten.</a:t>
            </a:r>
            <a:endParaRPr dirty="0">
              <a:latin typeface="+mn-lt"/>
            </a:endParaRPr>
          </a:p>
        </p:txBody>
      </p:sp>
      <p:sp>
        <p:nvSpPr>
          <p:cNvPr id="8" name="Textfeld 7">
            <a:extLst>
              <a:ext uri="{FF2B5EF4-FFF2-40B4-BE49-F238E27FC236}">
                <a16:creationId xmlns:a16="http://schemas.microsoft.com/office/drawing/2014/main" id="{CDFD9F53-01E3-3634-575C-FB10B2046677}"/>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 Treppenlift-ratgeber.de, Internet für Senioren: Werden Sie zum </a:t>
            </a:r>
            <a:r>
              <a:rPr lang="de-DE" sz="1000" dirty="0" err="1"/>
              <a:t>Silver</a:t>
            </a:r>
            <a:r>
              <a:rPr lang="de-DE" sz="1000" dirty="0"/>
              <a:t> Surfer, in: treppenlift-ratgeber.de, https://www.treppenlift-ratgeber.de/barrierefrei-leben/leben-im-alter/internet-fuer-senioren.html</a:t>
            </a:r>
          </a:p>
        </p:txBody>
      </p:sp>
      <p:grpSp>
        <p:nvGrpSpPr>
          <p:cNvPr id="60" name="Gruppieren 59">
            <a:extLst>
              <a:ext uri="{FF2B5EF4-FFF2-40B4-BE49-F238E27FC236}">
                <a16:creationId xmlns:a16="http://schemas.microsoft.com/office/drawing/2014/main" id="{09204070-63DF-CA59-3254-8ABF2C6FF532}"/>
              </a:ext>
            </a:extLst>
          </p:cNvPr>
          <p:cNvGrpSpPr/>
          <p:nvPr/>
        </p:nvGrpSpPr>
        <p:grpSpPr>
          <a:xfrm>
            <a:off x="1296000" y="5652000"/>
            <a:ext cx="3600000" cy="2196000"/>
            <a:chOff x="1296000" y="5652000"/>
            <a:chExt cx="3600000" cy="2196000"/>
          </a:xfrm>
        </p:grpSpPr>
        <p:sp>
          <p:nvSpPr>
            <p:cNvPr id="4" name="Google Shape;120;p6">
              <a:extLst>
                <a:ext uri="{FF2B5EF4-FFF2-40B4-BE49-F238E27FC236}">
                  <a16:creationId xmlns:a16="http://schemas.microsoft.com/office/drawing/2014/main" id="{96CD3288-4DA9-7845-33AE-8960A7B18976}"/>
                </a:ext>
              </a:extLst>
            </p:cNvPr>
            <p:cNvSpPr txBox="1"/>
            <p:nvPr/>
          </p:nvSpPr>
          <p:spPr>
            <a:xfrm>
              <a:off x="1296000" y="5652000"/>
              <a:ext cx="3600000" cy="2196000"/>
            </a:xfrm>
            <a:prstGeom prst="round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900000" rIns="91425" bIns="45700" anchor="t" anchorCtr="0">
              <a:noAutofit/>
            </a:bodyPr>
            <a:lstStyle/>
            <a:p>
              <a:pPr marR="0" lvl="0" algn="ctr" rtl="0">
                <a:spcBef>
                  <a:spcPts val="0"/>
                </a:spcBef>
                <a:spcAft>
                  <a:spcPts val="0"/>
                </a:spcAft>
                <a:buSzPct val="80000"/>
              </a:pPr>
              <a:r>
                <a:rPr lang="de-DE" sz="2400" dirty="0">
                  <a:solidFill>
                    <a:schemeClr val="dk1"/>
                  </a:solidFill>
                  <a:latin typeface="+mn-lt"/>
                  <a:ea typeface="Helvetica Neue"/>
                  <a:cs typeface="Helvetica Neue"/>
                  <a:sym typeface="Helvetica Neue"/>
                </a:rPr>
                <a:t>Unzureichende Navigationshilfen </a:t>
              </a:r>
              <a:endParaRPr dirty="0">
                <a:latin typeface="+mn-lt"/>
              </a:endParaRPr>
            </a:p>
          </p:txBody>
        </p:sp>
        <p:grpSp>
          <p:nvGrpSpPr>
            <p:cNvPr id="59" name="Gruppieren 58">
              <a:extLst>
                <a:ext uri="{FF2B5EF4-FFF2-40B4-BE49-F238E27FC236}">
                  <a16:creationId xmlns:a16="http://schemas.microsoft.com/office/drawing/2014/main" id="{459FCB23-6DBB-30AB-52B1-9966E94A7400}"/>
                </a:ext>
              </a:extLst>
            </p:cNvPr>
            <p:cNvGrpSpPr/>
            <p:nvPr/>
          </p:nvGrpSpPr>
          <p:grpSpPr>
            <a:xfrm>
              <a:off x="2376000" y="5760000"/>
              <a:ext cx="1440000" cy="720000"/>
              <a:chOff x="2376000" y="5760000"/>
              <a:chExt cx="1440000" cy="720000"/>
            </a:xfrm>
          </p:grpSpPr>
          <p:pic>
            <p:nvPicPr>
              <p:cNvPr id="42" name="Grafik 41" descr="Kompass Silhouette">
                <a:extLst>
                  <a:ext uri="{FF2B5EF4-FFF2-40B4-BE49-F238E27FC236}">
                    <a16:creationId xmlns:a16="http://schemas.microsoft.com/office/drawing/2014/main" id="{A9933E7A-7938-3F55-DB70-ABF0910DD5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76000" y="5760000"/>
                <a:ext cx="720000" cy="720000"/>
              </a:xfrm>
              <a:prstGeom prst="rect">
                <a:avLst/>
              </a:prstGeom>
            </p:spPr>
          </p:pic>
          <p:pic>
            <p:nvPicPr>
              <p:cNvPr id="44" name="Grafik 43" descr="Marke Fragezeichen Silhouette">
                <a:extLst>
                  <a:ext uri="{FF2B5EF4-FFF2-40B4-BE49-F238E27FC236}">
                    <a16:creationId xmlns:a16="http://schemas.microsoft.com/office/drawing/2014/main" id="{F0BCAF8C-8491-53F2-D52B-DC1562E76F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96000" y="5760000"/>
                <a:ext cx="720000" cy="720000"/>
              </a:xfrm>
              <a:prstGeom prst="rect">
                <a:avLst/>
              </a:prstGeom>
            </p:spPr>
          </p:pic>
        </p:grpSp>
      </p:grpSp>
      <p:sp>
        <p:nvSpPr>
          <p:cNvPr id="54" name="Kreuz 53">
            <a:extLst>
              <a:ext uri="{FF2B5EF4-FFF2-40B4-BE49-F238E27FC236}">
                <a16:creationId xmlns:a16="http://schemas.microsoft.com/office/drawing/2014/main" id="{98DDB33D-F457-7AF7-BCD0-45ABB7D223CA}"/>
              </a:ext>
            </a:extLst>
          </p:cNvPr>
          <p:cNvSpPr/>
          <p:nvPr/>
        </p:nvSpPr>
        <p:spPr>
          <a:xfrm rot="2686484">
            <a:off x="230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Kreuz 54">
            <a:extLst>
              <a:ext uri="{FF2B5EF4-FFF2-40B4-BE49-F238E27FC236}">
                <a16:creationId xmlns:a16="http://schemas.microsoft.com/office/drawing/2014/main" id="{3071C191-3D54-1539-8330-DF10842D5A67}"/>
              </a:ext>
            </a:extLst>
          </p:cNvPr>
          <p:cNvSpPr/>
          <p:nvPr/>
        </p:nvSpPr>
        <p:spPr>
          <a:xfrm rot="2686484">
            <a:off x="302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4" name="Gruppieren 63">
            <a:extLst>
              <a:ext uri="{FF2B5EF4-FFF2-40B4-BE49-F238E27FC236}">
                <a16:creationId xmlns:a16="http://schemas.microsoft.com/office/drawing/2014/main" id="{A4891560-A60F-28F6-E8D0-1CB48B8F268D}"/>
              </a:ext>
            </a:extLst>
          </p:cNvPr>
          <p:cNvGrpSpPr/>
          <p:nvPr/>
        </p:nvGrpSpPr>
        <p:grpSpPr>
          <a:xfrm>
            <a:off x="14256000" y="5652000"/>
            <a:ext cx="3600000" cy="2196000"/>
            <a:chOff x="14256000" y="5652000"/>
            <a:chExt cx="3600000" cy="2196000"/>
          </a:xfrm>
        </p:grpSpPr>
        <p:sp>
          <p:nvSpPr>
            <p:cNvPr id="7" name="Google Shape;120;p6">
              <a:extLst>
                <a:ext uri="{FF2B5EF4-FFF2-40B4-BE49-F238E27FC236}">
                  <a16:creationId xmlns:a16="http://schemas.microsoft.com/office/drawing/2014/main" id="{EE3B669F-4C60-997E-E8A1-9E1938517E73}"/>
                </a:ext>
              </a:extLst>
            </p:cNvPr>
            <p:cNvSpPr txBox="1"/>
            <p:nvPr/>
          </p:nvSpPr>
          <p:spPr>
            <a:xfrm>
              <a:off x="14256000" y="5652000"/>
              <a:ext cx="3600000" cy="2196000"/>
            </a:xfrm>
            <a:prstGeom prst="round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900000" rIns="91425" bIns="45700" anchor="t" anchorCtr="0">
              <a:noAutofit/>
            </a:bodyPr>
            <a:lstStyle/>
            <a:p>
              <a:pPr marR="0" lvl="0" algn="ctr" rtl="0">
                <a:spcBef>
                  <a:spcPts val="0"/>
                </a:spcBef>
                <a:spcAft>
                  <a:spcPts val="0"/>
                </a:spcAft>
                <a:buSzPct val="80000"/>
              </a:pPr>
              <a:r>
                <a:rPr lang="de-DE" sz="2400" dirty="0">
                  <a:solidFill>
                    <a:schemeClr val="dk1"/>
                  </a:solidFill>
                  <a:latin typeface="+mn-lt"/>
                  <a:ea typeface="Helvetica Neue"/>
                  <a:cs typeface="Helvetica Neue"/>
                  <a:sym typeface="Helvetica Neue"/>
                </a:rPr>
                <a:t>Keine Vorlesefunktion für den Text</a:t>
              </a:r>
              <a:endParaRPr dirty="0">
                <a:latin typeface="+mn-lt"/>
              </a:endParaRPr>
            </a:p>
          </p:txBody>
        </p:sp>
        <p:grpSp>
          <p:nvGrpSpPr>
            <p:cNvPr id="63" name="Gruppieren 62">
              <a:extLst>
                <a:ext uri="{FF2B5EF4-FFF2-40B4-BE49-F238E27FC236}">
                  <a16:creationId xmlns:a16="http://schemas.microsoft.com/office/drawing/2014/main" id="{3B495924-4172-CAAD-3E7A-B2F371180300}"/>
                </a:ext>
              </a:extLst>
            </p:cNvPr>
            <p:cNvGrpSpPr/>
            <p:nvPr/>
          </p:nvGrpSpPr>
          <p:grpSpPr>
            <a:xfrm>
              <a:off x="15336000" y="5652000"/>
              <a:ext cx="1512000" cy="900000"/>
              <a:chOff x="15336000" y="5652000"/>
              <a:chExt cx="1512000" cy="900000"/>
            </a:xfrm>
          </p:grpSpPr>
          <p:pic>
            <p:nvPicPr>
              <p:cNvPr id="20" name="Grafik 19" descr="Untertitel Silhouette">
                <a:extLst>
                  <a:ext uri="{FF2B5EF4-FFF2-40B4-BE49-F238E27FC236}">
                    <a16:creationId xmlns:a16="http://schemas.microsoft.com/office/drawing/2014/main" id="{1C7BD01D-70DE-3F94-71F1-EF612EDE01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056000" y="5760000"/>
                <a:ext cx="720000" cy="720000"/>
              </a:xfrm>
              <a:prstGeom prst="rect">
                <a:avLst/>
              </a:prstGeom>
            </p:spPr>
          </p:pic>
          <p:pic>
            <p:nvPicPr>
              <p:cNvPr id="24" name="Grafik 23" descr="Laptop mit einfarbiger Füllung">
                <a:extLst>
                  <a:ext uri="{FF2B5EF4-FFF2-40B4-BE49-F238E27FC236}">
                    <a16:creationId xmlns:a16="http://schemas.microsoft.com/office/drawing/2014/main" id="{627A4117-3C2A-EA7C-942D-F338ACBEE1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336000" y="5760000"/>
                <a:ext cx="720000" cy="720000"/>
              </a:xfrm>
              <a:prstGeom prst="rect">
                <a:avLst/>
              </a:prstGeom>
            </p:spPr>
          </p:pic>
          <p:sp>
            <p:nvSpPr>
              <p:cNvPr id="56" name="Kreuz 55">
                <a:extLst>
                  <a:ext uri="{FF2B5EF4-FFF2-40B4-BE49-F238E27FC236}">
                    <a16:creationId xmlns:a16="http://schemas.microsoft.com/office/drawing/2014/main" id="{A01145CD-CE5B-CC98-83F3-554EA8955B91}"/>
                  </a:ext>
                </a:extLst>
              </p:cNvPr>
              <p:cNvSpPr/>
              <p:nvPr/>
            </p:nvSpPr>
            <p:spPr>
              <a:xfrm rot="2686484">
                <a:off x="15948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65" name="Gruppieren 64">
            <a:extLst>
              <a:ext uri="{FF2B5EF4-FFF2-40B4-BE49-F238E27FC236}">
                <a16:creationId xmlns:a16="http://schemas.microsoft.com/office/drawing/2014/main" id="{64A0C5CC-BDB3-44C8-EAAE-B4451D6F9C5C}"/>
              </a:ext>
            </a:extLst>
          </p:cNvPr>
          <p:cNvGrpSpPr/>
          <p:nvPr/>
        </p:nvGrpSpPr>
        <p:grpSpPr>
          <a:xfrm>
            <a:off x="9936000" y="5652000"/>
            <a:ext cx="3600000" cy="2196000"/>
            <a:chOff x="9936000" y="5652000"/>
            <a:chExt cx="3600000" cy="2196000"/>
          </a:xfrm>
        </p:grpSpPr>
        <p:sp>
          <p:nvSpPr>
            <p:cNvPr id="6" name="Google Shape;120;p6">
              <a:extLst>
                <a:ext uri="{FF2B5EF4-FFF2-40B4-BE49-F238E27FC236}">
                  <a16:creationId xmlns:a16="http://schemas.microsoft.com/office/drawing/2014/main" id="{2B0663BA-7C47-45F6-C618-5584D980A86D}"/>
                </a:ext>
              </a:extLst>
            </p:cNvPr>
            <p:cNvSpPr txBox="1"/>
            <p:nvPr/>
          </p:nvSpPr>
          <p:spPr>
            <a:xfrm>
              <a:off x="9936000" y="5652000"/>
              <a:ext cx="3600000" cy="2196000"/>
            </a:xfrm>
            <a:prstGeom prst="round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900000" rIns="91425" bIns="45700" anchor="t" anchorCtr="0">
              <a:noAutofit/>
            </a:bodyPr>
            <a:lstStyle/>
            <a:p>
              <a:pPr marR="0" lvl="0" algn="ctr" rtl="0">
                <a:spcBef>
                  <a:spcPts val="0"/>
                </a:spcBef>
                <a:spcAft>
                  <a:spcPts val="0"/>
                </a:spcAft>
                <a:buSzPct val="80000"/>
              </a:pPr>
              <a:r>
                <a:rPr lang="de-DE" sz="2400" dirty="0">
                  <a:solidFill>
                    <a:schemeClr val="dk1"/>
                  </a:solidFill>
                  <a:latin typeface="+mn-lt"/>
                  <a:ea typeface="Helvetica Neue"/>
                  <a:cs typeface="Helvetica Neue"/>
                  <a:sym typeface="Helvetica Neue"/>
                </a:rPr>
                <a:t>Nur mit Maus, nicht mit Tastatur bedienbar </a:t>
              </a:r>
              <a:endParaRPr dirty="0">
                <a:latin typeface="+mn-lt"/>
              </a:endParaRPr>
            </a:p>
          </p:txBody>
        </p:sp>
        <p:grpSp>
          <p:nvGrpSpPr>
            <p:cNvPr id="62" name="Gruppieren 61">
              <a:extLst>
                <a:ext uri="{FF2B5EF4-FFF2-40B4-BE49-F238E27FC236}">
                  <a16:creationId xmlns:a16="http://schemas.microsoft.com/office/drawing/2014/main" id="{C57AFF9C-6213-9733-9343-9376192C2388}"/>
                </a:ext>
              </a:extLst>
            </p:cNvPr>
            <p:cNvGrpSpPr/>
            <p:nvPr/>
          </p:nvGrpSpPr>
          <p:grpSpPr>
            <a:xfrm>
              <a:off x="11016000" y="5652000"/>
              <a:ext cx="1512000" cy="900000"/>
              <a:chOff x="11016000" y="5652000"/>
              <a:chExt cx="1512000" cy="900000"/>
            </a:xfrm>
          </p:grpSpPr>
          <p:pic>
            <p:nvPicPr>
              <p:cNvPr id="36" name="Grafik 35" descr="Tastatur Silhouette">
                <a:extLst>
                  <a:ext uri="{FF2B5EF4-FFF2-40B4-BE49-F238E27FC236}">
                    <a16:creationId xmlns:a16="http://schemas.microsoft.com/office/drawing/2014/main" id="{94137471-15C0-92CC-2DA6-5FDCE06192E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736000" y="5760000"/>
                <a:ext cx="720000" cy="720000"/>
              </a:xfrm>
              <a:prstGeom prst="rect">
                <a:avLst/>
              </a:prstGeom>
            </p:spPr>
          </p:pic>
          <p:pic>
            <p:nvPicPr>
              <p:cNvPr id="40" name="Grafik 39" descr="Maus Silhouette">
                <a:extLst>
                  <a:ext uri="{FF2B5EF4-FFF2-40B4-BE49-F238E27FC236}">
                    <a16:creationId xmlns:a16="http://schemas.microsoft.com/office/drawing/2014/main" id="{0F9AAFE6-19FE-571F-3BCC-E6F48DDD67A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016000" y="5760000"/>
                <a:ext cx="720000" cy="720000"/>
              </a:xfrm>
              <a:prstGeom prst="rect">
                <a:avLst/>
              </a:prstGeom>
            </p:spPr>
          </p:pic>
          <p:sp>
            <p:nvSpPr>
              <p:cNvPr id="57" name="Kreuz 56">
                <a:extLst>
                  <a:ext uri="{FF2B5EF4-FFF2-40B4-BE49-F238E27FC236}">
                    <a16:creationId xmlns:a16="http://schemas.microsoft.com/office/drawing/2014/main" id="{8D18D931-9F25-6DA2-7188-255C5DD66579}"/>
                  </a:ext>
                </a:extLst>
              </p:cNvPr>
              <p:cNvSpPr/>
              <p:nvPr/>
            </p:nvSpPr>
            <p:spPr>
              <a:xfrm rot="2686484">
                <a:off x="11628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69" name="Gruppieren 68">
            <a:extLst>
              <a:ext uri="{FF2B5EF4-FFF2-40B4-BE49-F238E27FC236}">
                <a16:creationId xmlns:a16="http://schemas.microsoft.com/office/drawing/2014/main" id="{AABC4CA5-4791-032B-6E1D-CCE1D258FE5D}"/>
              </a:ext>
            </a:extLst>
          </p:cNvPr>
          <p:cNvGrpSpPr/>
          <p:nvPr/>
        </p:nvGrpSpPr>
        <p:grpSpPr>
          <a:xfrm>
            <a:off x="5616000" y="5652000"/>
            <a:ext cx="3600000" cy="2196000"/>
            <a:chOff x="5616000" y="5652000"/>
            <a:chExt cx="3600000" cy="2196000"/>
          </a:xfrm>
        </p:grpSpPr>
        <p:sp>
          <p:nvSpPr>
            <p:cNvPr id="53" name="Kreuz 52">
              <a:extLst>
                <a:ext uri="{FF2B5EF4-FFF2-40B4-BE49-F238E27FC236}">
                  <a16:creationId xmlns:a16="http://schemas.microsoft.com/office/drawing/2014/main" id="{14D4A307-A5FE-FE51-33E8-E0E0AD1F772E}"/>
                </a:ext>
              </a:extLst>
            </p:cNvPr>
            <p:cNvSpPr/>
            <p:nvPr/>
          </p:nvSpPr>
          <p:spPr>
            <a:xfrm rot="2686484">
              <a:off x="662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6" name="Gruppieren 65">
              <a:extLst>
                <a:ext uri="{FF2B5EF4-FFF2-40B4-BE49-F238E27FC236}">
                  <a16:creationId xmlns:a16="http://schemas.microsoft.com/office/drawing/2014/main" id="{614F629A-CD64-5D5C-0185-C5A192478E12}"/>
                </a:ext>
              </a:extLst>
            </p:cNvPr>
            <p:cNvGrpSpPr/>
            <p:nvPr/>
          </p:nvGrpSpPr>
          <p:grpSpPr>
            <a:xfrm>
              <a:off x="5616000" y="5652000"/>
              <a:ext cx="3600000" cy="2196000"/>
              <a:chOff x="5616000" y="5652000"/>
              <a:chExt cx="3600000" cy="2196000"/>
            </a:xfrm>
          </p:grpSpPr>
          <p:sp>
            <p:nvSpPr>
              <p:cNvPr id="5" name="Google Shape;120;p6">
                <a:extLst>
                  <a:ext uri="{FF2B5EF4-FFF2-40B4-BE49-F238E27FC236}">
                    <a16:creationId xmlns:a16="http://schemas.microsoft.com/office/drawing/2014/main" id="{CECD4197-6660-CD9B-2E3E-35A69BD7C163}"/>
                  </a:ext>
                </a:extLst>
              </p:cNvPr>
              <p:cNvSpPr txBox="1"/>
              <p:nvPr/>
            </p:nvSpPr>
            <p:spPr>
              <a:xfrm>
                <a:off x="5616000" y="5652000"/>
                <a:ext cx="3600000" cy="2196000"/>
              </a:xfrm>
              <a:prstGeom prst="round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900000" rIns="91425" bIns="45700" anchor="t" anchorCtr="0">
                <a:noAutofit/>
              </a:bodyPr>
              <a:lstStyle/>
              <a:p>
                <a:pPr marR="0" lvl="0" algn="ctr" rtl="0">
                  <a:spcBef>
                    <a:spcPts val="0"/>
                  </a:spcBef>
                  <a:spcAft>
                    <a:spcPts val="0"/>
                  </a:spcAft>
                  <a:buSzPct val="80000"/>
                </a:pPr>
                <a:r>
                  <a:rPr lang="de-DE" sz="2400" dirty="0">
                    <a:solidFill>
                      <a:schemeClr val="dk1"/>
                    </a:solidFill>
                    <a:latin typeface="+mn-lt"/>
                    <a:ea typeface="Helvetica Neue"/>
                    <a:cs typeface="Helvetica Neue"/>
                    <a:sym typeface="Helvetica Neue"/>
                  </a:rPr>
                  <a:t>Schlechter Farbkontrast</a:t>
                </a:r>
                <a:endParaRPr dirty="0">
                  <a:latin typeface="+mn-lt"/>
                </a:endParaRPr>
              </a:p>
            </p:txBody>
          </p:sp>
          <p:grpSp>
            <p:nvGrpSpPr>
              <p:cNvPr id="61" name="Gruppieren 60">
                <a:extLst>
                  <a:ext uri="{FF2B5EF4-FFF2-40B4-BE49-F238E27FC236}">
                    <a16:creationId xmlns:a16="http://schemas.microsoft.com/office/drawing/2014/main" id="{DDB55283-50E6-9003-60E7-1E1C46B5B7DA}"/>
                  </a:ext>
                </a:extLst>
              </p:cNvPr>
              <p:cNvGrpSpPr/>
              <p:nvPr/>
            </p:nvGrpSpPr>
            <p:grpSpPr>
              <a:xfrm>
                <a:off x="6696000" y="5652000"/>
                <a:ext cx="1548000" cy="900000"/>
                <a:chOff x="6696000" y="5652000"/>
                <a:chExt cx="1548000" cy="900000"/>
              </a:xfrm>
            </p:grpSpPr>
            <p:pic>
              <p:nvPicPr>
                <p:cNvPr id="12" name="Grafik 11" descr="Blind Silhouette">
                  <a:extLst>
                    <a:ext uri="{FF2B5EF4-FFF2-40B4-BE49-F238E27FC236}">
                      <a16:creationId xmlns:a16="http://schemas.microsoft.com/office/drawing/2014/main" id="{80E9DF97-F1B1-1F6E-1E09-75B97B3077F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696000" y="5760000"/>
                  <a:ext cx="720000" cy="720000"/>
                </a:xfrm>
                <a:prstGeom prst="rect">
                  <a:avLst/>
                </a:prstGeom>
              </p:spPr>
            </p:pic>
            <p:pic>
              <p:nvPicPr>
                <p:cNvPr id="16" name="Grafik 15" descr="Schlechte Sicht Silhouette">
                  <a:extLst>
                    <a:ext uri="{FF2B5EF4-FFF2-40B4-BE49-F238E27FC236}">
                      <a16:creationId xmlns:a16="http://schemas.microsoft.com/office/drawing/2014/main" id="{80076B7D-6C94-0968-7DD7-ECBFC635B5D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416000" y="5760000"/>
                  <a:ext cx="720000" cy="720000"/>
                </a:xfrm>
                <a:prstGeom prst="rect">
                  <a:avLst/>
                </a:prstGeom>
              </p:spPr>
            </p:pic>
            <p:sp>
              <p:nvSpPr>
                <p:cNvPr id="58" name="Kreuz 57">
                  <a:extLst>
                    <a:ext uri="{FF2B5EF4-FFF2-40B4-BE49-F238E27FC236}">
                      <a16:creationId xmlns:a16="http://schemas.microsoft.com/office/drawing/2014/main" id="{B29405B2-292A-B99C-4B53-A38D68A375C1}"/>
                    </a:ext>
                  </a:extLst>
                </p:cNvPr>
                <p:cNvSpPr/>
                <p:nvPr/>
              </p:nvSpPr>
              <p:spPr>
                <a:xfrm rot="2686484">
                  <a:off x="734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68" name="Kreuz 67">
              <a:extLst>
                <a:ext uri="{FF2B5EF4-FFF2-40B4-BE49-F238E27FC236}">
                  <a16:creationId xmlns:a16="http://schemas.microsoft.com/office/drawing/2014/main" id="{52C72613-3C70-18CA-4FDD-632C996C651E}"/>
                </a:ext>
              </a:extLst>
            </p:cNvPr>
            <p:cNvSpPr/>
            <p:nvPr/>
          </p:nvSpPr>
          <p:spPr>
            <a:xfrm rot="2686484">
              <a:off x="662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 name="Foliennummernplatzhalter 1">
            <a:extLst>
              <a:ext uri="{FF2B5EF4-FFF2-40B4-BE49-F238E27FC236}">
                <a16:creationId xmlns:a16="http://schemas.microsoft.com/office/drawing/2014/main" id="{9ACBF669-A818-7D20-9697-FFA40188920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10</a:t>
            </a:fld>
            <a:endParaRPr lang="de-DE"/>
          </a:p>
        </p:txBody>
      </p:sp>
    </p:spTree>
    <p:extLst>
      <p:ext uri="{BB962C8B-B14F-4D97-AF65-F5344CB8AC3E}">
        <p14:creationId xmlns:p14="http://schemas.microsoft.com/office/powerpoint/2010/main" val="413794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Barrierefreier Zugang als Notwendigkeit für die Generation der Senioren</a:t>
            </a:r>
          </a:p>
        </p:txBody>
      </p:sp>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Barrierefreiheit bedeutet</a:t>
            </a:r>
            <a:endParaRPr dirty="0">
              <a:solidFill>
                <a:srgbClr val="00CCFF"/>
              </a:solidFill>
              <a:latin typeface="+mn-lt"/>
            </a:endParaRPr>
          </a:p>
        </p:txBody>
      </p:sp>
      <p:sp>
        <p:nvSpPr>
          <p:cNvPr id="4" name="Textfeld 3">
            <a:extLst>
              <a:ext uri="{FF2B5EF4-FFF2-40B4-BE49-F238E27FC236}">
                <a16:creationId xmlns:a16="http://schemas.microsoft.com/office/drawing/2014/main" id="{45472B24-244B-8333-F115-8025497DE198}"/>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 Treppenlift-ratgeber.de, Internet für Senioren: Werden Sie zum </a:t>
            </a:r>
            <a:r>
              <a:rPr lang="de-DE" sz="1000" dirty="0" err="1"/>
              <a:t>Silver</a:t>
            </a:r>
            <a:r>
              <a:rPr lang="de-DE" sz="1000" dirty="0"/>
              <a:t> Surfer, in: treppenlift-ratgeber.de, https://www.treppenlift-ratgeber.de/barrierefrei-leben/leben-im-alter/internet-fuer-senioren.html</a:t>
            </a:r>
          </a:p>
        </p:txBody>
      </p:sp>
      <p:sp>
        <p:nvSpPr>
          <p:cNvPr id="6" name="Rechteck 5">
            <a:extLst>
              <a:ext uri="{FF2B5EF4-FFF2-40B4-BE49-F238E27FC236}">
                <a16:creationId xmlns:a16="http://schemas.microsoft.com/office/drawing/2014/main" id="{90D10221-A312-CF1E-00A1-3027F986748E}"/>
              </a:ext>
            </a:extLst>
          </p:cNvPr>
          <p:cNvSpPr/>
          <p:nvPr/>
        </p:nvSpPr>
        <p:spPr>
          <a:xfrm>
            <a:off x="1332000" y="4170510"/>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400" dirty="0">
                <a:solidFill>
                  <a:schemeClr val="tx1"/>
                </a:solidFill>
              </a:rPr>
              <a:t>Richtig gesetzte Farbkontraste helfen bei einer Rot-Grün-Sehschwäche.</a:t>
            </a:r>
          </a:p>
        </p:txBody>
      </p:sp>
      <p:sp>
        <p:nvSpPr>
          <p:cNvPr id="7" name="Rechteck 6">
            <a:extLst>
              <a:ext uri="{FF2B5EF4-FFF2-40B4-BE49-F238E27FC236}">
                <a16:creationId xmlns:a16="http://schemas.microsoft.com/office/drawing/2014/main" id="{6409F00F-A003-DFF0-330E-612A30369F0B}"/>
              </a:ext>
            </a:extLst>
          </p:cNvPr>
          <p:cNvSpPr/>
          <p:nvPr/>
        </p:nvSpPr>
        <p:spPr>
          <a:xfrm>
            <a:off x="6611815" y="4170510"/>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400" dirty="0">
                <a:solidFill>
                  <a:schemeClr val="tx1"/>
                </a:solidFill>
              </a:rPr>
              <a:t>Ein Angebot der Übersetzung in „leichte Sprache“ -wird vor allem auf öffentlichen Seiten umgesetzt.</a:t>
            </a:r>
          </a:p>
        </p:txBody>
      </p:sp>
      <p:sp>
        <p:nvSpPr>
          <p:cNvPr id="8" name="Rechteck 7">
            <a:extLst>
              <a:ext uri="{FF2B5EF4-FFF2-40B4-BE49-F238E27FC236}">
                <a16:creationId xmlns:a16="http://schemas.microsoft.com/office/drawing/2014/main" id="{CCD4B90B-9507-B8A6-AB1B-061390C20B38}"/>
              </a:ext>
            </a:extLst>
          </p:cNvPr>
          <p:cNvSpPr/>
          <p:nvPr/>
        </p:nvSpPr>
        <p:spPr>
          <a:xfrm>
            <a:off x="12175846" y="4218688"/>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400" dirty="0">
                <a:solidFill>
                  <a:schemeClr val="tx1"/>
                </a:solidFill>
              </a:rPr>
              <a:t>Inhalte werden für Gehörlose oder Schwerhörige visuell dargestellt.</a:t>
            </a:r>
          </a:p>
        </p:txBody>
      </p:sp>
      <p:sp>
        <p:nvSpPr>
          <p:cNvPr id="9" name="Rechteck 8">
            <a:extLst>
              <a:ext uri="{FF2B5EF4-FFF2-40B4-BE49-F238E27FC236}">
                <a16:creationId xmlns:a16="http://schemas.microsoft.com/office/drawing/2014/main" id="{D0E39A9D-E7BC-0FA4-92A9-8D88CDDAF527}"/>
              </a:ext>
            </a:extLst>
          </p:cNvPr>
          <p:cNvSpPr/>
          <p:nvPr/>
        </p:nvSpPr>
        <p:spPr>
          <a:xfrm>
            <a:off x="1332000" y="6725629"/>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400" dirty="0">
                <a:solidFill>
                  <a:schemeClr val="tx1"/>
                </a:solidFill>
              </a:rPr>
              <a:t>Die Schriftgröße der Seite ist skalierbar. </a:t>
            </a:r>
          </a:p>
        </p:txBody>
      </p:sp>
      <p:sp>
        <p:nvSpPr>
          <p:cNvPr id="10" name="Rechteck 9">
            <a:extLst>
              <a:ext uri="{FF2B5EF4-FFF2-40B4-BE49-F238E27FC236}">
                <a16:creationId xmlns:a16="http://schemas.microsoft.com/office/drawing/2014/main" id="{D54682BA-9F33-12F8-9F12-379F5C783FB6}"/>
              </a:ext>
            </a:extLst>
          </p:cNvPr>
          <p:cNvSpPr/>
          <p:nvPr/>
        </p:nvSpPr>
        <p:spPr>
          <a:xfrm>
            <a:off x="6648370" y="6705553"/>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400" dirty="0">
                <a:solidFill>
                  <a:schemeClr val="tx1"/>
                </a:solidFill>
              </a:rPr>
              <a:t>Seiten sind mit der Tastatur navigierbar.</a:t>
            </a:r>
          </a:p>
        </p:txBody>
      </p:sp>
      <p:sp>
        <p:nvSpPr>
          <p:cNvPr id="11" name="Rechteck 10">
            <a:extLst>
              <a:ext uri="{FF2B5EF4-FFF2-40B4-BE49-F238E27FC236}">
                <a16:creationId xmlns:a16="http://schemas.microsoft.com/office/drawing/2014/main" id="{894475ED-CE35-3439-D2B7-6E9D22B1E5A8}"/>
              </a:ext>
            </a:extLst>
          </p:cNvPr>
          <p:cNvSpPr/>
          <p:nvPr/>
        </p:nvSpPr>
        <p:spPr>
          <a:xfrm>
            <a:off x="12175846" y="6705552"/>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400" dirty="0">
                <a:solidFill>
                  <a:schemeClr val="tx1"/>
                </a:solidFill>
              </a:rPr>
              <a:t>Die Seite bietet die Möglichkeit, sich den Inhalt vorlesen zu lassen.</a:t>
            </a:r>
          </a:p>
        </p:txBody>
      </p:sp>
      <p:pic>
        <p:nvPicPr>
          <p:cNvPr id="56" name="Grafik 55" descr="Tastatur Silhouette">
            <a:extLst>
              <a:ext uri="{FF2B5EF4-FFF2-40B4-BE49-F238E27FC236}">
                <a16:creationId xmlns:a16="http://schemas.microsoft.com/office/drawing/2014/main" id="{CA67951F-AAF4-3428-D61E-6B650F635F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15951" y="7723881"/>
            <a:ext cx="720000" cy="720000"/>
          </a:xfrm>
          <a:prstGeom prst="rect">
            <a:avLst/>
          </a:prstGeom>
        </p:spPr>
      </p:pic>
      <p:pic>
        <p:nvPicPr>
          <p:cNvPr id="57" name="Grafik 56" descr="Maus Silhouette">
            <a:extLst>
              <a:ext uri="{FF2B5EF4-FFF2-40B4-BE49-F238E27FC236}">
                <a16:creationId xmlns:a16="http://schemas.microsoft.com/office/drawing/2014/main" id="{D27DAD76-9DBA-F612-7448-A1418D10B8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5951" y="7723881"/>
            <a:ext cx="720000" cy="720000"/>
          </a:xfrm>
          <a:prstGeom prst="rect">
            <a:avLst/>
          </a:prstGeom>
        </p:spPr>
      </p:pic>
      <p:pic>
        <p:nvPicPr>
          <p:cNvPr id="66" name="Grafik 65" descr="Schlechte Sicht Silhouette">
            <a:extLst>
              <a:ext uri="{FF2B5EF4-FFF2-40B4-BE49-F238E27FC236}">
                <a16:creationId xmlns:a16="http://schemas.microsoft.com/office/drawing/2014/main" id="{B4F987DF-E82E-A07B-13A7-1884877443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91843" y="5402544"/>
            <a:ext cx="720000" cy="720000"/>
          </a:xfrm>
          <a:prstGeom prst="rect">
            <a:avLst/>
          </a:prstGeom>
        </p:spPr>
      </p:pic>
      <p:pic>
        <p:nvPicPr>
          <p:cNvPr id="69" name="Grafik 68" descr="Auge Silhouette">
            <a:extLst>
              <a:ext uri="{FF2B5EF4-FFF2-40B4-BE49-F238E27FC236}">
                <a16:creationId xmlns:a16="http://schemas.microsoft.com/office/drawing/2014/main" id="{B83A49E8-A351-B622-44C6-B6FB1E4ACB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49766" y="5314996"/>
            <a:ext cx="914400" cy="914400"/>
          </a:xfrm>
          <a:prstGeom prst="rect">
            <a:avLst/>
          </a:prstGeom>
        </p:spPr>
      </p:pic>
      <p:pic>
        <p:nvPicPr>
          <p:cNvPr id="73" name="Grafik 72" descr="Braille Silhouette">
            <a:extLst>
              <a:ext uri="{FF2B5EF4-FFF2-40B4-BE49-F238E27FC236}">
                <a16:creationId xmlns:a16="http://schemas.microsoft.com/office/drawing/2014/main" id="{C1F3FC90-AFBB-2C0E-7A5E-72BD3A63708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39520" y="5314996"/>
            <a:ext cx="914400" cy="914400"/>
          </a:xfrm>
          <a:prstGeom prst="rect">
            <a:avLst/>
          </a:prstGeom>
        </p:spPr>
      </p:pic>
      <p:pic>
        <p:nvPicPr>
          <p:cNvPr id="77" name="Grafik 76" descr="Fernstudium Sprache Silhouette">
            <a:extLst>
              <a:ext uri="{FF2B5EF4-FFF2-40B4-BE49-F238E27FC236}">
                <a16:creationId xmlns:a16="http://schemas.microsoft.com/office/drawing/2014/main" id="{B484196C-D2FE-BBFD-4BC7-AE251FE502D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86800" y="5314996"/>
            <a:ext cx="914400" cy="914400"/>
          </a:xfrm>
          <a:prstGeom prst="rect">
            <a:avLst/>
          </a:prstGeom>
        </p:spPr>
      </p:pic>
      <p:pic>
        <p:nvPicPr>
          <p:cNvPr id="79" name="Grafik 78" descr="Illustrator Silhouette">
            <a:extLst>
              <a:ext uri="{FF2B5EF4-FFF2-40B4-BE49-F238E27FC236}">
                <a16:creationId xmlns:a16="http://schemas.microsoft.com/office/drawing/2014/main" id="{EED5FF31-5029-C502-67F5-0547C3ABEF0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4248480" y="5202091"/>
            <a:ext cx="914400" cy="914400"/>
          </a:xfrm>
          <a:prstGeom prst="rect">
            <a:avLst/>
          </a:prstGeom>
        </p:spPr>
      </p:pic>
      <p:grpSp>
        <p:nvGrpSpPr>
          <p:cNvPr id="80" name="Gruppieren 79">
            <a:extLst>
              <a:ext uri="{FF2B5EF4-FFF2-40B4-BE49-F238E27FC236}">
                <a16:creationId xmlns:a16="http://schemas.microsoft.com/office/drawing/2014/main" id="{9BED1758-EFD5-2839-514A-483BA7CB6353}"/>
              </a:ext>
            </a:extLst>
          </p:cNvPr>
          <p:cNvGrpSpPr/>
          <p:nvPr/>
        </p:nvGrpSpPr>
        <p:grpSpPr>
          <a:xfrm>
            <a:off x="13985680" y="7810449"/>
            <a:ext cx="1440000" cy="720000"/>
            <a:chOff x="15336000" y="5760000"/>
            <a:chExt cx="1440000" cy="720000"/>
          </a:xfrm>
        </p:grpSpPr>
        <p:pic>
          <p:nvPicPr>
            <p:cNvPr id="81" name="Grafik 80" descr="Untertitel Silhouette">
              <a:extLst>
                <a:ext uri="{FF2B5EF4-FFF2-40B4-BE49-F238E27FC236}">
                  <a16:creationId xmlns:a16="http://schemas.microsoft.com/office/drawing/2014/main" id="{1B20B3A1-A04F-F2F8-A955-993CE32E069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6056000" y="5760000"/>
              <a:ext cx="720000" cy="720000"/>
            </a:xfrm>
            <a:prstGeom prst="rect">
              <a:avLst/>
            </a:prstGeom>
          </p:spPr>
        </p:pic>
        <p:pic>
          <p:nvPicPr>
            <p:cNvPr id="82" name="Grafik 81" descr="Laptop mit einfarbiger Füllung">
              <a:extLst>
                <a:ext uri="{FF2B5EF4-FFF2-40B4-BE49-F238E27FC236}">
                  <a16:creationId xmlns:a16="http://schemas.microsoft.com/office/drawing/2014/main" id="{6C880742-6E39-A1E2-F4AC-3E5CF49AE14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5336000" y="5760000"/>
              <a:ext cx="720000" cy="720000"/>
            </a:xfrm>
            <a:prstGeom prst="rect">
              <a:avLst/>
            </a:prstGeom>
          </p:spPr>
        </p:pic>
      </p:grpSp>
      <p:sp>
        <p:nvSpPr>
          <p:cNvPr id="83" name="Textfeld 82">
            <a:extLst>
              <a:ext uri="{FF2B5EF4-FFF2-40B4-BE49-F238E27FC236}">
                <a16:creationId xmlns:a16="http://schemas.microsoft.com/office/drawing/2014/main" id="{FE7FBDCB-0412-DE26-5AFE-9BDCADBAD7D8}"/>
              </a:ext>
            </a:extLst>
          </p:cNvPr>
          <p:cNvSpPr txBox="1"/>
          <p:nvPr/>
        </p:nvSpPr>
        <p:spPr>
          <a:xfrm>
            <a:off x="3164182" y="7723881"/>
            <a:ext cx="1175322" cy="707886"/>
          </a:xfrm>
          <a:prstGeom prst="rect">
            <a:avLst/>
          </a:prstGeom>
          <a:noFill/>
        </p:spPr>
        <p:txBody>
          <a:bodyPr wrap="none" rtlCol="0">
            <a:spAutoFit/>
          </a:bodyPr>
          <a:lstStyle/>
          <a:p>
            <a:r>
              <a:rPr lang="de-DE" sz="2400" dirty="0"/>
              <a:t>A </a:t>
            </a:r>
            <a:r>
              <a:rPr lang="de-DE" sz="2400" dirty="0">
                <a:sym typeface="Wingdings" panose="05000000000000000000" pitchFamily="2" charset="2"/>
              </a:rPr>
              <a:t> </a:t>
            </a:r>
            <a:r>
              <a:rPr lang="de-DE" sz="4000" dirty="0">
                <a:sym typeface="Wingdings" panose="05000000000000000000" pitchFamily="2" charset="2"/>
              </a:rPr>
              <a:t>A</a:t>
            </a:r>
            <a:endParaRPr lang="de-DE" sz="4000" dirty="0"/>
          </a:p>
        </p:txBody>
      </p:sp>
      <p:sp>
        <p:nvSpPr>
          <p:cNvPr id="3" name="Foliennummernplatzhalter 1">
            <a:extLst>
              <a:ext uri="{FF2B5EF4-FFF2-40B4-BE49-F238E27FC236}">
                <a16:creationId xmlns:a16="http://schemas.microsoft.com/office/drawing/2014/main" id="{112B4C90-2D17-7366-E7CE-7325C00B42E8}"/>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11</a:t>
            </a:fld>
            <a:endParaRPr lang="de-DE"/>
          </a:p>
        </p:txBody>
      </p:sp>
    </p:spTree>
    <p:extLst>
      <p:ext uri="{BB962C8B-B14F-4D97-AF65-F5344CB8AC3E}">
        <p14:creationId xmlns:p14="http://schemas.microsoft.com/office/powerpoint/2010/main" val="381282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 Die Auswahl und der Einsatz von Suchmaschinen</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Die “richtige” Suchmaschine</a:t>
            </a:r>
            <a:endParaRPr dirty="0">
              <a:solidFill>
                <a:srgbClr val="00CCFF"/>
              </a:solidFill>
              <a:latin typeface="+mn-lt"/>
            </a:endParaRPr>
          </a:p>
        </p:txBody>
      </p:sp>
      <p:sp>
        <p:nvSpPr>
          <p:cNvPr id="3" name="Textfeld 2">
            <a:extLst>
              <a:ext uri="{FF2B5EF4-FFF2-40B4-BE49-F238E27FC236}">
                <a16:creationId xmlns:a16="http://schemas.microsoft.com/office/drawing/2014/main" id="{F32E153F-9C3E-E3E2-2293-D2C1AD0551B4}"/>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BAFSO – Bundesarbeitsgemeinschaft der Seniorenorganisationen e.V. (2019), Wegweiser durch die digitale Welt - Für ältere Bürgerinnen und Bürger (10. aktualisierte Auflage), in: basgo.de, Dezember 2019, https://www.bagso.de/publikationen/ratgeber/wegweiser-durch-die-digitale-welt/</a:t>
            </a:r>
          </a:p>
        </p:txBody>
      </p:sp>
      <p:graphicFrame>
        <p:nvGraphicFramePr>
          <p:cNvPr id="4" name="Diagramm 3">
            <a:extLst>
              <a:ext uri="{FF2B5EF4-FFF2-40B4-BE49-F238E27FC236}">
                <a16:creationId xmlns:a16="http://schemas.microsoft.com/office/drawing/2014/main" id="{14958B1D-DFFD-39D3-6EF3-30370869F399}"/>
              </a:ext>
            </a:extLst>
          </p:cNvPr>
          <p:cNvGraphicFramePr/>
          <p:nvPr>
            <p:extLst>
              <p:ext uri="{D42A27DB-BD31-4B8C-83A1-F6EECF244321}">
                <p14:modId xmlns:p14="http://schemas.microsoft.com/office/powerpoint/2010/main" val="1409585592"/>
              </p:ext>
            </p:extLst>
          </p:nvPr>
        </p:nvGraphicFramePr>
        <p:xfrm>
          <a:off x="2844800" y="3996000"/>
          <a:ext cx="12192000" cy="49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0" name="Google Shape;120;p6"/>
          <p:cNvSpPr txBox="1"/>
          <p:nvPr/>
        </p:nvSpPr>
        <p:spPr>
          <a:xfrm>
            <a:off x="4788000" y="4428000"/>
            <a:ext cx="4068000" cy="1944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es-ES" sz="2400" dirty="0">
                <a:solidFill>
                  <a:schemeClr val="dk1"/>
                </a:solidFill>
                <a:latin typeface="+mn-lt"/>
                <a:ea typeface="Helvetica Neue"/>
                <a:cs typeface="Helvetica Neue"/>
                <a:sym typeface="Helvetica Neue"/>
              </a:rPr>
              <a:t>Im Internet finden wir Informationen zu den unterschiedlichsten Themen</a:t>
            </a:r>
          </a:p>
        </p:txBody>
      </p:sp>
      <p:sp>
        <p:nvSpPr>
          <p:cNvPr id="5" name="Google Shape;120;p6">
            <a:extLst>
              <a:ext uri="{FF2B5EF4-FFF2-40B4-BE49-F238E27FC236}">
                <a16:creationId xmlns:a16="http://schemas.microsoft.com/office/drawing/2014/main" id="{ECCE2DCD-6D11-ADA4-9365-7D04010C0FB0}"/>
              </a:ext>
            </a:extLst>
          </p:cNvPr>
          <p:cNvSpPr txBox="1"/>
          <p:nvPr/>
        </p:nvSpPr>
        <p:spPr>
          <a:xfrm>
            <a:off x="9000000" y="4428000"/>
            <a:ext cx="4068000" cy="1944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Die Suche per Suchmaschine hilft, das Internet gezielt zu durchsuchen</a:t>
            </a:r>
          </a:p>
        </p:txBody>
      </p:sp>
      <p:sp>
        <p:nvSpPr>
          <p:cNvPr id="6" name="Google Shape;120;p6">
            <a:extLst>
              <a:ext uri="{FF2B5EF4-FFF2-40B4-BE49-F238E27FC236}">
                <a16:creationId xmlns:a16="http://schemas.microsoft.com/office/drawing/2014/main" id="{8D7EB654-5887-0F13-73B6-253880265852}"/>
              </a:ext>
            </a:extLst>
          </p:cNvPr>
          <p:cNvSpPr txBox="1"/>
          <p:nvPr/>
        </p:nvSpPr>
        <p:spPr>
          <a:xfrm>
            <a:off x="4788000" y="6516000"/>
            <a:ext cx="4068000" cy="1944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Die bekannteste Suchmaschine ist “google” (ca. 95% aller Nutzer nutzen Google)</a:t>
            </a:r>
          </a:p>
        </p:txBody>
      </p:sp>
      <p:sp>
        <p:nvSpPr>
          <p:cNvPr id="7" name="Google Shape;120;p6">
            <a:extLst>
              <a:ext uri="{FF2B5EF4-FFF2-40B4-BE49-F238E27FC236}">
                <a16:creationId xmlns:a16="http://schemas.microsoft.com/office/drawing/2014/main" id="{A840D001-DE1C-9856-5290-425EDE4C2C36}"/>
              </a:ext>
            </a:extLst>
          </p:cNvPr>
          <p:cNvSpPr txBox="1"/>
          <p:nvPr/>
        </p:nvSpPr>
        <p:spPr>
          <a:xfrm>
            <a:off x="9000000" y="6516000"/>
            <a:ext cx="4068000" cy="1944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“Googlen” ist heute </a:t>
            </a:r>
            <a:r>
              <a:rPr lang="es-ES" sz="2400" b="1" dirty="0">
                <a:solidFill>
                  <a:schemeClr val="dk1"/>
                </a:solidFill>
                <a:latin typeface="+mn-lt"/>
                <a:sym typeface="Helvetica Neue"/>
              </a:rPr>
              <a:t>das</a:t>
            </a:r>
            <a:r>
              <a:rPr lang="es-ES" sz="2400" dirty="0">
                <a:solidFill>
                  <a:schemeClr val="dk1"/>
                </a:solidFill>
                <a:latin typeface="+mn-lt"/>
                <a:sym typeface="Helvetica Neue"/>
              </a:rPr>
              <a:t> Synonym für den Einsatz einer Suchmaschine</a:t>
            </a:r>
            <a:endParaRPr dirty="0">
              <a:latin typeface="+mn-lt"/>
            </a:endParaRPr>
          </a:p>
        </p:txBody>
      </p:sp>
      <p:sp>
        <p:nvSpPr>
          <p:cNvPr id="8" name="Foliennummernplatzhalter 1">
            <a:extLst>
              <a:ext uri="{FF2B5EF4-FFF2-40B4-BE49-F238E27FC236}">
                <a16:creationId xmlns:a16="http://schemas.microsoft.com/office/drawing/2014/main" id="{7E747500-A427-77D8-9852-B7EDA85EF64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12</a:t>
            </a:fld>
            <a:endParaRPr lang="de-DE"/>
          </a:p>
        </p:txBody>
      </p:sp>
    </p:spTree>
    <p:extLst>
      <p:ext uri="{BB962C8B-B14F-4D97-AF65-F5344CB8AC3E}">
        <p14:creationId xmlns:p14="http://schemas.microsoft.com/office/powerpoint/2010/main" val="175699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5" name="Grafik 14">
            <a:extLst>
              <a:ext uri="{FF2B5EF4-FFF2-40B4-BE49-F238E27FC236}">
                <a16:creationId xmlns:a16="http://schemas.microsoft.com/office/drawing/2014/main" id="{85C7067C-EC0C-F097-B73D-F354F9910CA4}"/>
              </a:ext>
            </a:extLst>
          </p:cNvPr>
          <p:cNvPicPr>
            <a:picLocks noChangeAspect="1"/>
          </p:cNvPicPr>
          <p:nvPr/>
        </p:nvPicPr>
        <p:blipFill rotWithShape="1">
          <a:blip r:embed="rId3"/>
          <a:srcRect l="14888" t="21498" r="13403" b="30687"/>
          <a:stretch/>
        </p:blipFill>
        <p:spPr>
          <a:xfrm>
            <a:off x="10496634" y="3313991"/>
            <a:ext cx="7131844" cy="2184047"/>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 Die Auswahl und der Einsatz von Suchmaschinen</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So konkret wie möglich</a:t>
            </a:r>
            <a:endParaRPr dirty="0">
              <a:solidFill>
                <a:srgbClr val="00CCFF"/>
              </a:solidFill>
              <a:latin typeface="+mn-lt"/>
            </a:endParaRPr>
          </a:p>
        </p:txBody>
      </p:sp>
      <p:sp>
        <p:nvSpPr>
          <p:cNvPr id="120" name="Google Shape;120;p6"/>
          <p:cNvSpPr txBox="1"/>
          <p:nvPr/>
        </p:nvSpPr>
        <p:spPr>
          <a:xfrm>
            <a:off x="1295400" y="4024779"/>
            <a:ext cx="8559800" cy="4110707"/>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2400"/>
              </a:spcAft>
              <a:buSzPct val="80000"/>
            </a:pPr>
            <a:r>
              <a:rPr lang="de-DE" sz="2400" b="1" dirty="0">
                <a:solidFill>
                  <a:schemeClr val="dk1"/>
                </a:solidFill>
                <a:latin typeface="+mn-lt"/>
                <a:ea typeface="Helvetica Neue"/>
                <a:cs typeface="Helvetica Neue"/>
                <a:sym typeface="Helvetica Neue"/>
              </a:rPr>
              <a:t>Um irrelevante Treffer zu vermeiden,…</a:t>
            </a:r>
          </a:p>
          <a:p>
            <a:pPr marL="342900" marR="0" lvl="0" indent="-342900" algn="l" rtl="0">
              <a:spcBef>
                <a:spcPts val="0"/>
              </a:spcBef>
              <a:spcAft>
                <a:spcPts val="2400"/>
              </a:spcAft>
              <a:buSzPct val="80000"/>
              <a:buBlip>
                <a:blip r:embed="rId4"/>
              </a:buBlip>
            </a:pPr>
            <a:r>
              <a:rPr lang="de-DE" sz="2400" dirty="0">
                <a:solidFill>
                  <a:schemeClr val="dk1"/>
                </a:solidFill>
                <a:latin typeface="+mn-lt"/>
                <a:ea typeface="Helvetica Neue"/>
                <a:cs typeface="Helvetica Neue"/>
                <a:sym typeface="Helvetica Neue"/>
              </a:rPr>
              <a:t>sollten Sie sich genau überlegen, was Sie suchen und auch …</a:t>
            </a:r>
          </a:p>
          <a:p>
            <a:pPr marL="342900" marR="0" lvl="0" indent="-342900" algn="l" rtl="0">
              <a:spcBef>
                <a:spcPts val="0"/>
              </a:spcBef>
              <a:spcAft>
                <a:spcPts val="2400"/>
              </a:spcAft>
              <a:buSzPct val="80000"/>
              <a:buBlip>
                <a:blip r:embed="rId4"/>
              </a:buBlip>
            </a:pPr>
            <a:r>
              <a:rPr lang="de-DE" sz="2400" dirty="0">
                <a:solidFill>
                  <a:schemeClr val="dk1"/>
                </a:solidFill>
                <a:latin typeface="+mn-lt"/>
                <a:ea typeface="Helvetica Neue"/>
                <a:cs typeface="Helvetica Neue"/>
                <a:sym typeface="Helvetica Neue"/>
              </a:rPr>
              <a:t>ob sich das, was Sie suchen, besser oder anders bezeichnen lässt.</a:t>
            </a:r>
          </a:p>
          <a:p>
            <a:pPr marL="342900" marR="0" lvl="0" indent="-342900" algn="l" rtl="0">
              <a:spcBef>
                <a:spcPts val="0"/>
              </a:spcBef>
              <a:spcAft>
                <a:spcPts val="2400"/>
              </a:spcAft>
              <a:buSzPct val="80000"/>
              <a:buBlip>
                <a:blip r:embed="rId4"/>
              </a:buBlip>
            </a:pPr>
            <a:r>
              <a:rPr lang="de-DE" sz="2400" dirty="0">
                <a:solidFill>
                  <a:schemeClr val="dk1"/>
                </a:solidFill>
                <a:latin typeface="+mn-lt"/>
                <a:ea typeface="Helvetica Neue"/>
                <a:cs typeface="Helvetica Neue"/>
                <a:sym typeface="Helvetica Neue"/>
              </a:rPr>
              <a:t>Versuchen Sie zudem, Ihre Anfrage nicht zu allgemein sondern konkret zu benennen, also anstatt z.B. „Schmerzen“ besser „Kopfschmerzen beim Aufwachen“.</a:t>
            </a:r>
            <a:endParaRPr dirty="0">
              <a:latin typeface="+mn-lt"/>
            </a:endParaRPr>
          </a:p>
        </p:txBody>
      </p:sp>
      <p:sp>
        <p:nvSpPr>
          <p:cNvPr id="3" name="Textfeld 2">
            <a:extLst>
              <a:ext uri="{FF2B5EF4-FFF2-40B4-BE49-F238E27FC236}">
                <a16:creationId xmlns:a16="http://schemas.microsoft.com/office/drawing/2014/main" id="{34EAC9A1-0138-9C26-08C9-4CF8C3BB1445}"/>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BAGSO Service Gesellschaft mbH, Anleitung 8: Gesundheitsinformationen im Netz – kompetent nutzen, in: digital-kompass.de, 2023, https://www.digital-kompass.de/materialien/anleitung-8-gesundheitsinformationen-im-netz-kompetent-nutzen</a:t>
            </a:r>
          </a:p>
        </p:txBody>
      </p:sp>
      <p:sp>
        <p:nvSpPr>
          <p:cNvPr id="5" name="Google Shape;120;p6">
            <a:extLst>
              <a:ext uri="{FF2B5EF4-FFF2-40B4-BE49-F238E27FC236}">
                <a16:creationId xmlns:a16="http://schemas.microsoft.com/office/drawing/2014/main" id="{C6D12061-D641-29FB-9705-C7EA0ED7B235}"/>
              </a:ext>
            </a:extLst>
          </p:cNvPr>
          <p:cNvSpPr txBox="1"/>
          <p:nvPr/>
        </p:nvSpPr>
        <p:spPr>
          <a:xfrm>
            <a:off x="10743257" y="5963732"/>
            <a:ext cx="6732000" cy="1569182"/>
          </a:xfrm>
          <a:custGeom>
            <a:avLst/>
            <a:gdLst>
              <a:gd name="connsiteX0" fmla="*/ 0 w 6732000"/>
              <a:gd name="connsiteY0" fmla="*/ 0 h 1569182"/>
              <a:gd name="connsiteX1" fmla="*/ 359040 w 6732000"/>
              <a:gd name="connsiteY1" fmla="*/ 0 h 1569182"/>
              <a:gd name="connsiteX2" fmla="*/ 987360 w 6732000"/>
              <a:gd name="connsiteY2" fmla="*/ 0 h 1569182"/>
              <a:gd name="connsiteX3" fmla="*/ 1481040 w 6732000"/>
              <a:gd name="connsiteY3" fmla="*/ 0 h 1569182"/>
              <a:gd name="connsiteX4" fmla="*/ 2042040 w 6732000"/>
              <a:gd name="connsiteY4" fmla="*/ 0 h 1569182"/>
              <a:gd name="connsiteX5" fmla="*/ 2737680 w 6732000"/>
              <a:gd name="connsiteY5" fmla="*/ 0 h 1569182"/>
              <a:gd name="connsiteX6" fmla="*/ 3164040 w 6732000"/>
              <a:gd name="connsiteY6" fmla="*/ 0 h 1569182"/>
              <a:gd name="connsiteX7" fmla="*/ 3792360 w 6732000"/>
              <a:gd name="connsiteY7" fmla="*/ 0 h 1569182"/>
              <a:gd name="connsiteX8" fmla="*/ 4218720 w 6732000"/>
              <a:gd name="connsiteY8" fmla="*/ 0 h 1569182"/>
              <a:gd name="connsiteX9" fmla="*/ 4779720 w 6732000"/>
              <a:gd name="connsiteY9" fmla="*/ 0 h 1569182"/>
              <a:gd name="connsiteX10" fmla="*/ 5408040 w 6732000"/>
              <a:gd name="connsiteY10" fmla="*/ 0 h 1569182"/>
              <a:gd name="connsiteX11" fmla="*/ 5767080 w 6732000"/>
              <a:gd name="connsiteY11" fmla="*/ 0 h 1569182"/>
              <a:gd name="connsiteX12" fmla="*/ 6126120 w 6732000"/>
              <a:gd name="connsiteY12" fmla="*/ 0 h 1569182"/>
              <a:gd name="connsiteX13" fmla="*/ 6732000 w 6732000"/>
              <a:gd name="connsiteY13" fmla="*/ 0 h 1569182"/>
              <a:gd name="connsiteX14" fmla="*/ 6732000 w 6732000"/>
              <a:gd name="connsiteY14" fmla="*/ 523061 h 1569182"/>
              <a:gd name="connsiteX15" fmla="*/ 6732000 w 6732000"/>
              <a:gd name="connsiteY15" fmla="*/ 1061813 h 1569182"/>
              <a:gd name="connsiteX16" fmla="*/ 6732000 w 6732000"/>
              <a:gd name="connsiteY16" fmla="*/ 1569182 h 1569182"/>
              <a:gd name="connsiteX17" fmla="*/ 6103680 w 6732000"/>
              <a:gd name="connsiteY17" fmla="*/ 1569182 h 1569182"/>
              <a:gd name="connsiteX18" fmla="*/ 5475360 w 6732000"/>
              <a:gd name="connsiteY18" fmla="*/ 1569182 h 1569182"/>
              <a:gd name="connsiteX19" fmla="*/ 4914360 w 6732000"/>
              <a:gd name="connsiteY19" fmla="*/ 1569182 h 1569182"/>
              <a:gd name="connsiteX20" fmla="*/ 4218720 w 6732000"/>
              <a:gd name="connsiteY20" fmla="*/ 1569182 h 1569182"/>
              <a:gd name="connsiteX21" fmla="*/ 3523080 w 6732000"/>
              <a:gd name="connsiteY21" fmla="*/ 1569182 h 1569182"/>
              <a:gd name="connsiteX22" fmla="*/ 2894760 w 6732000"/>
              <a:gd name="connsiteY22" fmla="*/ 1569182 h 1569182"/>
              <a:gd name="connsiteX23" fmla="*/ 2266440 w 6732000"/>
              <a:gd name="connsiteY23" fmla="*/ 1569182 h 1569182"/>
              <a:gd name="connsiteX24" fmla="*/ 1638120 w 6732000"/>
              <a:gd name="connsiteY24" fmla="*/ 1569182 h 1569182"/>
              <a:gd name="connsiteX25" fmla="*/ 1211760 w 6732000"/>
              <a:gd name="connsiteY25" fmla="*/ 1569182 h 1569182"/>
              <a:gd name="connsiteX26" fmla="*/ 516120 w 6732000"/>
              <a:gd name="connsiteY26" fmla="*/ 1569182 h 1569182"/>
              <a:gd name="connsiteX27" fmla="*/ 0 w 6732000"/>
              <a:gd name="connsiteY27" fmla="*/ 1569182 h 1569182"/>
              <a:gd name="connsiteX28" fmla="*/ 0 w 6732000"/>
              <a:gd name="connsiteY28" fmla="*/ 1093197 h 1569182"/>
              <a:gd name="connsiteX29" fmla="*/ 0 w 6732000"/>
              <a:gd name="connsiteY29" fmla="*/ 554444 h 1569182"/>
              <a:gd name="connsiteX30" fmla="*/ 0 w 6732000"/>
              <a:gd name="connsiteY30" fmla="*/ 0 h 156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32000" h="1569182" fill="none" extrusionOk="0">
                <a:moveTo>
                  <a:pt x="0" y="0"/>
                </a:moveTo>
                <a:cubicBezTo>
                  <a:pt x="79865" y="-277"/>
                  <a:pt x="201998" y="6575"/>
                  <a:pt x="359040" y="0"/>
                </a:cubicBezTo>
                <a:cubicBezTo>
                  <a:pt x="516082" y="-6575"/>
                  <a:pt x="690070" y="72204"/>
                  <a:pt x="987360" y="0"/>
                </a:cubicBezTo>
                <a:cubicBezTo>
                  <a:pt x="1284650" y="-72204"/>
                  <a:pt x="1333548" y="12538"/>
                  <a:pt x="1481040" y="0"/>
                </a:cubicBezTo>
                <a:cubicBezTo>
                  <a:pt x="1628532" y="-12538"/>
                  <a:pt x="1856869" y="24199"/>
                  <a:pt x="2042040" y="0"/>
                </a:cubicBezTo>
                <a:cubicBezTo>
                  <a:pt x="2227211" y="-24199"/>
                  <a:pt x="2442524" y="60341"/>
                  <a:pt x="2737680" y="0"/>
                </a:cubicBezTo>
                <a:cubicBezTo>
                  <a:pt x="3032836" y="-60341"/>
                  <a:pt x="3047458" y="18605"/>
                  <a:pt x="3164040" y="0"/>
                </a:cubicBezTo>
                <a:cubicBezTo>
                  <a:pt x="3280622" y="-18605"/>
                  <a:pt x="3481911" y="49307"/>
                  <a:pt x="3792360" y="0"/>
                </a:cubicBezTo>
                <a:cubicBezTo>
                  <a:pt x="4102809" y="-49307"/>
                  <a:pt x="4017348" y="5337"/>
                  <a:pt x="4218720" y="0"/>
                </a:cubicBezTo>
                <a:cubicBezTo>
                  <a:pt x="4420092" y="-5337"/>
                  <a:pt x="4604807" y="27482"/>
                  <a:pt x="4779720" y="0"/>
                </a:cubicBezTo>
                <a:cubicBezTo>
                  <a:pt x="4954633" y="-27482"/>
                  <a:pt x="5198404" y="58697"/>
                  <a:pt x="5408040" y="0"/>
                </a:cubicBezTo>
                <a:cubicBezTo>
                  <a:pt x="5617676" y="-58697"/>
                  <a:pt x="5646390" y="5975"/>
                  <a:pt x="5767080" y="0"/>
                </a:cubicBezTo>
                <a:cubicBezTo>
                  <a:pt x="5887770" y="-5975"/>
                  <a:pt x="6052230" y="5535"/>
                  <a:pt x="6126120" y="0"/>
                </a:cubicBezTo>
                <a:cubicBezTo>
                  <a:pt x="6200010" y="-5535"/>
                  <a:pt x="6579376" y="41739"/>
                  <a:pt x="6732000" y="0"/>
                </a:cubicBezTo>
                <a:cubicBezTo>
                  <a:pt x="6778930" y="208374"/>
                  <a:pt x="6683670" y="387987"/>
                  <a:pt x="6732000" y="523061"/>
                </a:cubicBezTo>
                <a:cubicBezTo>
                  <a:pt x="6780330" y="658135"/>
                  <a:pt x="6690428" y="893821"/>
                  <a:pt x="6732000" y="1061813"/>
                </a:cubicBezTo>
                <a:cubicBezTo>
                  <a:pt x="6773572" y="1229805"/>
                  <a:pt x="6698221" y="1418954"/>
                  <a:pt x="6732000" y="1569182"/>
                </a:cubicBezTo>
                <a:cubicBezTo>
                  <a:pt x="6593048" y="1581539"/>
                  <a:pt x="6262394" y="1507919"/>
                  <a:pt x="6103680" y="1569182"/>
                </a:cubicBezTo>
                <a:cubicBezTo>
                  <a:pt x="5944966" y="1630445"/>
                  <a:pt x="5620127" y="1510804"/>
                  <a:pt x="5475360" y="1569182"/>
                </a:cubicBezTo>
                <a:cubicBezTo>
                  <a:pt x="5330593" y="1627560"/>
                  <a:pt x="5139449" y="1522444"/>
                  <a:pt x="4914360" y="1569182"/>
                </a:cubicBezTo>
                <a:cubicBezTo>
                  <a:pt x="4689271" y="1615920"/>
                  <a:pt x="4378564" y="1563713"/>
                  <a:pt x="4218720" y="1569182"/>
                </a:cubicBezTo>
                <a:cubicBezTo>
                  <a:pt x="4058876" y="1574651"/>
                  <a:pt x="3793465" y="1498112"/>
                  <a:pt x="3523080" y="1569182"/>
                </a:cubicBezTo>
                <a:cubicBezTo>
                  <a:pt x="3252695" y="1640252"/>
                  <a:pt x="3182719" y="1567414"/>
                  <a:pt x="2894760" y="1569182"/>
                </a:cubicBezTo>
                <a:cubicBezTo>
                  <a:pt x="2606801" y="1570950"/>
                  <a:pt x="2531964" y="1566856"/>
                  <a:pt x="2266440" y="1569182"/>
                </a:cubicBezTo>
                <a:cubicBezTo>
                  <a:pt x="2000916" y="1571508"/>
                  <a:pt x="1920471" y="1538122"/>
                  <a:pt x="1638120" y="1569182"/>
                </a:cubicBezTo>
                <a:cubicBezTo>
                  <a:pt x="1355769" y="1600242"/>
                  <a:pt x="1364830" y="1561355"/>
                  <a:pt x="1211760" y="1569182"/>
                </a:cubicBezTo>
                <a:cubicBezTo>
                  <a:pt x="1058690" y="1577009"/>
                  <a:pt x="855171" y="1500523"/>
                  <a:pt x="516120" y="1569182"/>
                </a:cubicBezTo>
                <a:cubicBezTo>
                  <a:pt x="177069" y="1637841"/>
                  <a:pt x="143203" y="1538709"/>
                  <a:pt x="0" y="1569182"/>
                </a:cubicBezTo>
                <a:cubicBezTo>
                  <a:pt x="-24851" y="1369864"/>
                  <a:pt x="20962" y="1247287"/>
                  <a:pt x="0" y="1093197"/>
                </a:cubicBezTo>
                <a:cubicBezTo>
                  <a:pt x="-20962" y="939108"/>
                  <a:pt x="63012" y="799402"/>
                  <a:pt x="0" y="554444"/>
                </a:cubicBezTo>
                <a:cubicBezTo>
                  <a:pt x="-63012" y="309486"/>
                  <a:pt x="29658" y="149652"/>
                  <a:pt x="0" y="0"/>
                </a:cubicBezTo>
                <a:close/>
              </a:path>
              <a:path w="6732000" h="1569182" stroke="0" extrusionOk="0">
                <a:moveTo>
                  <a:pt x="0" y="0"/>
                </a:moveTo>
                <a:cubicBezTo>
                  <a:pt x="210861" y="-38115"/>
                  <a:pt x="249517" y="53641"/>
                  <a:pt x="493680" y="0"/>
                </a:cubicBezTo>
                <a:cubicBezTo>
                  <a:pt x="737843" y="-53641"/>
                  <a:pt x="737235" y="38374"/>
                  <a:pt x="852720" y="0"/>
                </a:cubicBezTo>
                <a:cubicBezTo>
                  <a:pt x="968205" y="-38374"/>
                  <a:pt x="1361478" y="42442"/>
                  <a:pt x="1548360" y="0"/>
                </a:cubicBezTo>
                <a:cubicBezTo>
                  <a:pt x="1735242" y="-42442"/>
                  <a:pt x="1896436" y="26325"/>
                  <a:pt x="2042040" y="0"/>
                </a:cubicBezTo>
                <a:cubicBezTo>
                  <a:pt x="2187644" y="-26325"/>
                  <a:pt x="2334320" y="44017"/>
                  <a:pt x="2535720" y="0"/>
                </a:cubicBezTo>
                <a:cubicBezTo>
                  <a:pt x="2737120" y="-44017"/>
                  <a:pt x="3017876" y="23815"/>
                  <a:pt x="3231360" y="0"/>
                </a:cubicBezTo>
                <a:cubicBezTo>
                  <a:pt x="3444844" y="-23815"/>
                  <a:pt x="3545485" y="29590"/>
                  <a:pt x="3657720" y="0"/>
                </a:cubicBezTo>
                <a:cubicBezTo>
                  <a:pt x="3769955" y="-29590"/>
                  <a:pt x="4121476" y="47578"/>
                  <a:pt x="4353360" y="0"/>
                </a:cubicBezTo>
                <a:cubicBezTo>
                  <a:pt x="4585244" y="-47578"/>
                  <a:pt x="4854746" y="70011"/>
                  <a:pt x="5049000" y="0"/>
                </a:cubicBezTo>
                <a:cubicBezTo>
                  <a:pt x="5243254" y="-70011"/>
                  <a:pt x="5491007" y="57901"/>
                  <a:pt x="5610000" y="0"/>
                </a:cubicBezTo>
                <a:cubicBezTo>
                  <a:pt x="5728993" y="-57901"/>
                  <a:pt x="6273173" y="29829"/>
                  <a:pt x="6732000" y="0"/>
                </a:cubicBezTo>
                <a:cubicBezTo>
                  <a:pt x="6778595" y="122758"/>
                  <a:pt x="6726641" y="351794"/>
                  <a:pt x="6732000" y="507369"/>
                </a:cubicBezTo>
                <a:cubicBezTo>
                  <a:pt x="6737359" y="662944"/>
                  <a:pt x="6728937" y="846823"/>
                  <a:pt x="6732000" y="983354"/>
                </a:cubicBezTo>
                <a:cubicBezTo>
                  <a:pt x="6735063" y="1119886"/>
                  <a:pt x="6693459" y="1429191"/>
                  <a:pt x="6732000" y="1569182"/>
                </a:cubicBezTo>
                <a:cubicBezTo>
                  <a:pt x="6464323" y="1602715"/>
                  <a:pt x="6406401" y="1559091"/>
                  <a:pt x="6171000" y="1569182"/>
                </a:cubicBezTo>
                <a:cubicBezTo>
                  <a:pt x="5935599" y="1579273"/>
                  <a:pt x="5868554" y="1514939"/>
                  <a:pt x="5610000" y="1569182"/>
                </a:cubicBezTo>
                <a:cubicBezTo>
                  <a:pt x="5351446" y="1623425"/>
                  <a:pt x="5149799" y="1525220"/>
                  <a:pt x="4914360" y="1569182"/>
                </a:cubicBezTo>
                <a:cubicBezTo>
                  <a:pt x="4678921" y="1613144"/>
                  <a:pt x="4619870" y="1514732"/>
                  <a:pt x="4353360" y="1569182"/>
                </a:cubicBezTo>
                <a:cubicBezTo>
                  <a:pt x="4086850" y="1623632"/>
                  <a:pt x="4141827" y="1564814"/>
                  <a:pt x="3994320" y="1569182"/>
                </a:cubicBezTo>
                <a:cubicBezTo>
                  <a:pt x="3846813" y="1573550"/>
                  <a:pt x="3695754" y="1535513"/>
                  <a:pt x="3567960" y="1569182"/>
                </a:cubicBezTo>
                <a:cubicBezTo>
                  <a:pt x="3440166" y="1602851"/>
                  <a:pt x="3153478" y="1557750"/>
                  <a:pt x="2872320" y="1569182"/>
                </a:cubicBezTo>
                <a:cubicBezTo>
                  <a:pt x="2591162" y="1580614"/>
                  <a:pt x="2466047" y="1547475"/>
                  <a:pt x="2311320" y="1569182"/>
                </a:cubicBezTo>
                <a:cubicBezTo>
                  <a:pt x="2156593" y="1590889"/>
                  <a:pt x="2034909" y="1558426"/>
                  <a:pt x="1884960" y="1569182"/>
                </a:cubicBezTo>
                <a:cubicBezTo>
                  <a:pt x="1735011" y="1579938"/>
                  <a:pt x="1572624" y="1556508"/>
                  <a:pt x="1323960" y="1569182"/>
                </a:cubicBezTo>
                <a:cubicBezTo>
                  <a:pt x="1075296" y="1581856"/>
                  <a:pt x="1134442" y="1528118"/>
                  <a:pt x="964920" y="1569182"/>
                </a:cubicBezTo>
                <a:cubicBezTo>
                  <a:pt x="795398" y="1610246"/>
                  <a:pt x="739248" y="1537806"/>
                  <a:pt x="605880" y="1569182"/>
                </a:cubicBezTo>
                <a:cubicBezTo>
                  <a:pt x="472512" y="1600558"/>
                  <a:pt x="238808" y="1500593"/>
                  <a:pt x="0" y="1569182"/>
                </a:cubicBezTo>
                <a:cubicBezTo>
                  <a:pt x="-37903" y="1433130"/>
                  <a:pt x="13135" y="1276056"/>
                  <a:pt x="0" y="1077505"/>
                </a:cubicBezTo>
                <a:cubicBezTo>
                  <a:pt x="-13135" y="878954"/>
                  <a:pt x="56748" y="800203"/>
                  <a:pt x="0" y="523061"/>
                </a:cubicBezTo>
                <a:cubicBezTo>
                  <a:pt x="-56748" y="245919"/>
                  <a:pt x="11608" y="176007"/>
                  <a:pt x="0" y="0"/>
                </a:cubicBezTo>
                <a:close/>
              </a:path>
            </a:pathLst>
          </a:custGeom>
          <a:solidFill>
            <a:schemeClr val="bg1">
              <a:lumMod val="85000"/>
            </a:schemeClr>
          </a:solidFill>
          <a:ln>
            <a:solidFill>
              <a:schemeClr val="bg1">
                <a:lumMod val="5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spcFirstLastPara="1" wrap="square" lIns="91425" tIns="45700" rIns="91425" bIns="45700" anchor="ctr" anchorCtr="0">
            <a:noAutofit/>
          </a:bodyPr>
          <a:lstStyle/>
          <a:p>
            <a:pPr marR="0" lvl="0" algn="ctr" rtl="0">
              <a:spcBef>
                <a:spcPts val="0"/>
              </a:spcBef>
              <a:spcAft>
                <a:spcPts val="0"/>
              </a:spcAft>
              <a:buSzPct val="80000"/>
            </a:pPr>
            <a:r>
              <a:rPr lang="de-DE" sz="2000" i="1" dirty="0">
                <a:solidFill>
                  <a:schemeClr val="dk1"/>
                </a:solidFill>
                <a:latin typeface="+mn-lt"/>
                <a:ea typeface="Helvetica Neue"/>
                <a:cs typeface="Helvetica Neue"/>
                <a:sym typeface="Helvetica Neue"/>
              </a:rPr>
              <a:t>Gibt man den Begriff „Schmerzen“ bei Google ein, werden innerhalb einer halben Sekunde über 55 Millionen Treffer erzielt. Das zeigt, wie wichtig es ist, die Fragestellung so genau wie möglich zu formulieren.</a:t>
            </a:r>
            <a:endParaRPr sz="2000" i="1" dirty="0">
              <a:latin typeface="+mn-lt"/>
            </a:endParaRPr>
          </a:p>
        </p:txBody>
      </p:sp>
      <p:cxnSp>
        <p:nvCxnSpPr>
          <p:cNvPr id="7" name="Verbinder: gewinkelt 6">
            <a:extLst>
              <a:ext uri="{FF2B5EF4-FFF2-40B4-BE49-F238E27FC236}">
                <a16:creationId xmlns:a16="http://schemas.microsoft.com/office/drawing/2014/main" id="{9973D087-83C5-AEAD-0B0A-E0B5456657F1}"/>
              </a:ext>
            </a:extLst>
          </p:cNvPr>
          <p:cNvCxnSpPr>
            <a:cxnSpLocks/>
          </p:cNvCxnSpPr>
          <p:nvPr/>
        </p:nvCxnSpPr>
        <p:spPr>
          <a:xfrm flipV="1">
            <a:off x="8691258" y="4907701"/>
            <a:ext cx="2052000" cy="2452915"/>
          </a:xfrm>
          <a:prstGeom prst="bentConnector3">
            <a:avLst>
              <a:gd name="adj1" fmla="val 36561"/>
            </a:avLst>
          </a:prstGeom>
          <a:ln w="76200">
            <a:solidFill>
              <a:srgbClr val="33CCFF"/>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89366298-3E62-1B1D-BAF1-3F4805186B83}"/>
              </a:ext>
            </a:extLst>
          </p:cNvPr>
          <p:cNvSpPr txBox="1"/>
          <p:nvPr/>
        </p:nvSpPr>
        <p:spPr>
          <a:xfrm>
            <a:off x="10932484" y="5267384"/>
            <a:ext cx="904415" cy="307777"/>
          </a:xfrm>
          <a:prstGeom prst="rect">
            <a:avLst/>
          </a:prstGeom>
          <a:noFill/>
        </p:spPr>
        <p:txBody>
          <a:bodyPr wrap="none" rtlCol="0">
            <a:spAutoFit/>
          </a:bodyPr>
          <a:lstStyle/>
          <a:p>
            <a:r>
              <a:rPr lang="de-DE" dirty="0"/>
              <a:t>© </a:t>
            </a:r>
            <a:r>
              <a:rPr lang="de-DE" dirty="0" err="1"/>
              <a:t>google</a:t>
            </a:r>
            <a:endParaRPr lang="de-DE" dirty="0"/>
          </a:p>
        </p:txBody>
      </p:sp>
      <p:sp>
        <p:nvSpPr>
          <p:cNvPr id="22" name="Textfeld 21">
            <a:extLst>
              <a:ext uri="{FF2B5EF4-FFF2-40B4-BE49-F238E27FC236}">
                <a16:creationId xmlns:a16="http://schemas.microsoft.com/office/drawing/2014/main" id="{09D3E7A9-89E4-7F05-09E9-5E4E6621C994}"/>
              </a:ext>
            </a:extLst>
          </p:cNvPr>
          <p:cNvSpPr txBox="1"/>
          <p:nvPr/>
        </p:nvSpPr>
        <p:spPr>
          <a:xfrm>
            <a:off x="11384691" y="4747193"/>
            <a:ext cx="1481496" cy="400110"/>
          </a:xfrm>
          <a:prstGeom prst="rect">
            <a:avLst/>
          </a:prstGeom>
          <a:noFill/>
        </p:spPr>
        <p:txBody>
          <a:bodyPr wrap="none" rtlCol="0">
            <a:spAutoFit/>
          </a:bodyPr>
          <a:lstStyle/>
          <a:p>
            <a:r>
              <a:rPr lang="de-DE" sz="2000" dirty="0"/>
              <a:t>Schmerzen</a:t>
            </a:r>
          </a:p>
        </p:txBody>
      </p:sp>
      <p:sp>
        <p:nvSpPr>
          <p:cNvPr id="4" name="Foliennummernplatzhalter 1">
            <a:extLst>
              <a:ext uri="{FF2B5EF4-FFF2-40B4-BE49-F238E27FC236}">
                <a16:creationId xmlns:a16="http://schemas.microsoft.com/office/drawing/2014/main" id="{0A5FAF3C-9DEB-7123-0302-92EC6568E65E}"/>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13</a:t>
            </a:fld>
            <a:endParaRPr lang="de-DE"/>
          </a:p>
        </p:txBody>
      </p:sp>
    </p:spTree>
    <p:extLst>
      <p:ext uri="{BB962C8B-B14F-4D97-AF65-F5344CB8AC3E}">
        <p14:creationId xmlns:p14="http://schemas.microsoft.com/office/powerpoint/2010/main" val="787038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 Die Auswahl und der Einsatz von Suchmaschinen</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Suche effizient gestalten – 7 Tipps</a:t>
            </a:r>
            <a:endParaRPr dirty="0">
              <a:solidFill>
                <a:srgbClr val="00CCFF"/>
              </a:solidFill>
              <a:latin typeface="+mn-lt"/>
            </a:endParaRPr>
          </a:p>
        </p:txBody>
      </p:sp>
      <p:grpSp>
        <p:nvGrpSpPr>
          <p:cNvPr id="7" name="Gruppieren 6">
            <a:extLst>
              <a:ext uri="{FF2B5EF4-FFF2-40B4-BE49-F238E27FC236}">
                <a16:creationId xmlns:a16="http://schemas.microsoft.com/office/drawing/2014/main" id="{5D23FD4D-F83A-6035-79F5-46A9F4CD5D57}"/>
              </a:ext>
            </a:extLst>
          </p:cNvPr>
          <p:cNvGrpSpPr/>
          <p:nvPr/>
        </p:nvGrpSpPr>
        <p:grpSpPr>
          <a:xfrm>
            <a:off x="1296000" y="4031999"/>
            <a:ext cx="16488000" cy="1620001"/>
            <a:chOff x="1296000" y="4031999"/>
            <a:chExt cx="16488000" cy="1620001"/>
          </a:xfrm>
        </p:grpSpPr>
        <p:sp>
          <p:nvSpPr>
            <p:cNvPr id="6" name="Rechteck 5">
              <a:extLst>
                <a:ext uri="{FF2B5EF4-FFF2-40B4-BE49-F238E27FC236}">
                  <a16:creationId xmlns:a16="http://schemas.microsoft.com/office/drawing/2014/main" id="{BFE72C1C-A8D6-69AB-91E3-38D74EFFFB3A}"/>
                </a:ext>
              </a:extLst>
            </p:cNvPr>
            <p:cNvSpPr/>
            <p:nvPr/>
          </p:nvSpPr>
          <p:spPr>
            <a:xfrm>
              <a:off x="2160000" y="4392000"/>
              <a:ext cx="15624000" cy="1260000"/>
            </a:xfrm>
            <a:prstGeom prst="rect">
              <a:avLst/>
            </a:prstGeom>
            <a:solidFill>
              <a:schemeClr val="bg1"/>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R="0" lvl="0" algn="l" rtl="0">
                <a:spcBef>
                  <a:spcPts val="0"/>
                </a:spcBef>
                <a:spcAft>
                  <a:spcPts val="0"/>
                </a:spcAft>
                <a:buSzPct val="80000"/>
              </a:pPr>
              <a:r>
                <a:rPr lang="de-DE" sz="2000" dirty="0">
                  <a:solidFill>
                    <a:schemeClr val="dk1"/>
                  </a:solidFill>
                  <a:latin typeface="+mn-lt"/>
                  <a:ea typeface="Helvetica Neue"/>
                  <a:cs typeface="Helvetica Neue"/>
                  <a:sym typeface="Helvetica Neue"/>
                </a:rPr>
                <a:t>Egal, wonach </a:t>
              </a:r>
              <a:r>
                <a:rPr lang="de-DE" sz="2000" dirty="0">
                  <a:solidFill>
                    <a:schemeClr val="dk1"/>
                  </a:solidFill>
                  <a:ea typeface="Helvetica Neue"/>
                  <a:cs typeface="Helvetica Neue"/>
                  <a:sym typeface="Helvetica Neue"/>
                </a:rPr>
                <a:t>Sie </a:t>
              </a:r>
              <a:r>
                <a:rPr lang="de-DE" sz="2000" dirty="0">
                  <a:solidFill>
                    <a:schemeClr val="dk1"/>
                  </a:solidFill>
                  <a:latin typeface="+mn-lt"/>
                  <a:ea typeface="Helvetica Neue"/>
                  <a:cs typeface="Helvetica Neue"/>
                  <a:sym typeface="Helvetica Neue"/>
                </a:rPr>
                <a:t>suchen: Beginnen Sie die Suche mit einer einfachen Suchanfrage wie „Wo ist die nächste Bäckerei?“. Später können Sie immer noch weitere beschreibende Wörter hinzufügen wie zum Beispiel „Torte“. Wenn </a:t>
              </a:r>
              <a:r>
                <a:rPr lang="de-DE" sz="2000" dirty="0">
                  <a:solidFill>
                    <a:schemeClr val="dk1"/>
                  </a:solidFill>
                  <a:ea typeface="Helvetica Neue"/>
                  <a:cs typeface="Helvetica Neue"/>
                  <a:sym typeface="Helvetica Neue"/>
                </a:rPr>
                <a:t>Sie </a:t>
              </a:r>
              <a:r>
                <a:rPr lang="de-DE" sz="2000" dirty="0">
                  <a:solidFill>
                    <a:schemeClr val="dk1"/>
                  </a:solidFill>
                  <a:latin typeface="+mn-lt"/>
                  <a:ea typeface="Helvetica Neue"/>
                  <a:cs typeface="Helvetica Neue"/>
                  <a:sym typeface="Helvetica Neue"/>
                </a:rPr>
                <a:t>z.B. eine Einrichtung, ein Geschäft oder ein Produkt suchen oder einen bestimmten Ort und die Standortfreigabe nicht aktiviert ist, fügen Sie gleich den Ort hinzu. Zum Beispiel: </a:t>
              </a:r>
              <a:r>
                <a:rPr lang="de-DE" sz="2000" dirty="0">
                  <a:solidFill>
                    <a:schemeClr val="dk1"/>
                  </a:solidFill>
                  <a:ea typeface="Helvetica Neue"/>
                  <a:cs typeface="Helvetica Neue"/>
                  <a:sym typeface="Helvetica Neue"/>
                </a:rPr>
                <a:t>B</a:t>
              </a:r>
              <a:r>
                <a:rPr lang="de-DE" sz="2000" dirty="0">
                  <a:solidFill>
                    <a:schemeClr val="dk1"/>
                  </a:solidFill>
                  <a:latin typeface="+mn-lt"/>
                  <a:ea typeface="Helvetica Neue"/>
                  <a:cs typeface="Helvetica Neue"/>
                  <a:sym typeface="Helvetica Neue"/>
                </a:rPr>
                <a:t>äckerei </a:t>
              </a:r>
              <a:r>
                <a:rPr lang="de-DE" sz="2000" dirty="0">
                  <a:solidFill>
                    <a:schemeClr val="dk1"/>
                  </a:solidFill>
                  <a:ea typeface="Helvetica Neue"/>
                  <a:cs typeface="Helvetica Neue"/>
                  <a:sym typeface="Helvetica Neue"/>
                </a:rPr>
                <a:t>M</a:t>
              </a:r>
              <a:r>
                <a:rPr lang="de-DE" sz="2000" dirty="0">
                  <a:solidFill>
                    <a:schemeClr val="dk1"/>
                  </a:solidFill>
                  <a:latin typeface="+mn-lt"/>
                  <a:ea typeface="Helvetica Neue"/>
                  <a:cs typeface="Helvetica Neue"/>
                  <a:sym typeface="Helvetica Neue"/>
                </a:rPr>
                <a:t>ünchen.</a:t>
              </a:r>
            </a:p>
          </p:txBody>
        </p:sp>
        <p:sp>
          <p:nvSpPr>
            <p:cNvPr id="5" name="Rechteck 4">
              <a:extLst>
                <a:ext uri="{FF2B5EF4-FFF2-40B4-BE49-F238E27FC236}">
                  <a16:creationId xmlns:a16="http://schemas.microsoft.com/office/drawing/2014/main" id="{549F4A14-6152-F119-201A-3B7DBF7BBC5A}"/>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de-DE" sz="2400" b="1" dirty="0">
                  <a:solidFill>
                    <a:srgbClr val="000099"/>
                  </a:solidFill>
                </a:rPr>
                <a:t>Das Einfache zuerst</a:t>
              </a:r>
            </a:p>
          </p:txBody>
        </p:sp>
        <p:sp>
          <p:nvSpPr>
            <p:cNvPr id="3" name="Rechteck 2">
              <a:extLst>
                <a:ext uri="{FF2B5EF4-FFF2-40B4-BE49-F238E27FC236}">
                  <a16:creationId xmlns:a16="http://schemas.microsoft.com/office/drawing/2014/main" id="{3EA8A407-2B6A-7210-6758-E8C02ABA1F6C}"/>
                </a:ext>
              </a:extLst>
            </p:cNvPr>
            <p:cNvSpPr/>
            <p:nvPr/>
          </p:nvSpPr>
          <p:spPr>
            <a:xfrm>
              <a:off x="1296000" y="4031999"/>
              <a:ext cx="900000" cy="1620000"/>
            </a:xfrm>
            <a:prstGeom prst="rect">
              <a:avLst/>
            </a:prstGeom>
            <a:solidFill>
              <a:srgbClr val="000099"/>
            </a:solidFill>
            <a:ln w="25400">
              <a:solidFill>
                <a:srgbClr val="0000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de-DE" sz="2400" b="1" dirty="0"/>
                <a:t>Tipp</a:t>
              </a:r>
            </a:p>
            <a:p>
              <a:pPr algn="ctr"/>
              <a:r>
                <a:rPr lang="de-DE" sz="2400" b="1" dirty="0"/>
                <a:t>#1</a:t>
              </a:r>
            </a:p>
          </p:txBody>
        </p:sp>
      </p:grpSp>
      <p:grpSp>
        <p:nvGrpSpPr>
          <p:cNvPr id="11" name="Gruppieren 10">
            <a:extLst>
              <a:ext uri="{FF2B5EF4-FFF2-40B4-BE49-F238E27FC236}">
                <a16:creationId xmlns:a16="http://schemas.microsoft.com/office/drawing/2014/main" id="{8F18D236-4ACF-AE9A-81F0-2C0A06B2AD90}"/>
              </a:ext>
            </a:extLst>
          </p:cNvPr>
          <p:cNvGrpSpPr/>
          <p:nvPr/>
        </p:nvGrpSpPr>
        <p:grpSpPr>
          <a:xfrm>
            <a:off x="1296000" y="5904000"/>
            <a:ext cx="16488000" cy="1332001"/>
            <a:chOff x="1296000" y="4031999"/>
            <a:chExt cx="16488000" cy="1332001"/>
          </a:xfrm>
        </p:grpSpPr>
        <p:sp>
          <p:nvSpPr>
            <p:cNvPr id="12" name="Rechteck 11">
              <a:extLst>
                <a:ext uri="{FF2B5EF4-FFF2-40B4-BE49-F238E27FC236}">
                  <a16:creationId xmlns:a16="http://schemas.microsoft.com/office/drawing/2014/main" id="{A4187D7A-66B9-CC4A-8412-9BD9C79DC5CE}"/>
                </a:ext>
              </a:extLst>
            </p:cNvPr>
            <p:cNvSpPr/>
            <p:nvPr/>
          </p:nvSpPr>
          <p:spPr>
            <a:xfrm>
              <a:off x="2160000" y="4392000"/>
              <a:ext cx="15624000" cy="972000"/>
            </a:xfrm>
            <a:prstGeom prst="rect">
              <a:avLst/>
            </a:prstGeom>
            <a:solidFill>
              <a:schemeClr val="bg1"/>
            </a:solidFill>
            <a:ln>
              <a:solidFill>
                <a:srgbClr val="006633"/>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R="0" lvl="0" algn="l" rtl="0">
                <a:spcBef>
                  <a:spcPts val="0"/>
                </a:spcBef>
                <a:spcAft>
                  <a:spcPts val="0"/>
                </a:spcAft>
                <a:buSzPct val="80000"/>
              </a:pPr>
              <a:r>
                <a:rPr lang="de-DE" sz="2000" dirty="0">
                  <a:solidFill>
                    <a:schemeClr val="dk1"/>
                  </a:solidFill>
                  <a:latin typeface="+mn-lt"/>
                  <a:ea typeface="Helvetica Neue"/>
                  <a:cs typeface="Helvetica Neue"/>
                  <a:sym typeface="Helvetica Neue"/>
                </a:rPr>
                <a:t>Tippen ist zu umständlich? Oder </a:t>
              </a:r>
              <a:r>
                <a:rPr lang="de-DE" sz="2000" dirty="0">
                  <a:solidFill>
                    <a:schemeClr val="dk1"/>
                  </a:solidFill>
                  <a:ea typeface="Helvetica Neue"/>
                  <a:cs typeface="Helvetica Neue"/>
                  <a:sym typeface="Helvetica Neue"/>
                </a:rPr>
                <a:t>Sie</a:t>
              </a:r>
              <a:r>
                <a:rPr lang="de-DE" sz="2000" dirty="0">
                  <a:solidFill>
                    <a:schemeClr val="dk1"/>
                  </a:solidFill>
                  <a:latin typeface="+mn-lt"/>
                  <a:ea typeface="Helvetica Neue"/>
                  <a:cs typeface="Helvetica Neue"/>
                  <a:sym typeface="Helvetica Neue"/>
                </a:rPr>
                <a:t> wissen nicht, wie ein Wort geschrieben wird, aber können es aussprechen? Um die Sprachsuche zu nutzen, tippen Sie einfach auf das Mikrofonsymbol. Wenn </a:t>
              </a:r>
              <a:r>
                <a:rPr lang="de-DE" sz="2000" dirty="0">
                  <a:solidFill>
                    <a:schemeClr val="dk1"/>
                  </a:solidFill>
                  <a:ea typeface="Helvetica Neue"/>
                  <a:cs typeface="Helvetica Neue"/>
                  <a:sym typeface="Helvetica Neue"/>
                </a:rPr>
                <a:t>Sie</a:t>
              </a:r>
              <a:r>
                <a:rPr lang="de-DE" sz="2000" dirty="0">
                  <a:solidFill>
                    <a:schemeClr val="dk1"/>
                  </a:solidFill>
                  <a:latin typeface="+mn-lt"/>
                  <a:ea typeface="Helvetica Neue"/>
                  <a:cs typeface="Helvetica Neue"/>
                  <a:sym typeface="Helvetica Neue"/>
                </a:rPr>
                <a:t> ein Gerät nutzten, auf dem Google Assistent installiert ist, können Sie auch einfach „OK Google“ sagen und </a:t>
              </a:r>
              <a:r>
                <a:rPr lang="de-DE" sz="2000" dirty="0">
                  <a:solidFill>
                    <a:schemeClr val="dk1"/>
                  </a:solidFill>
                  <a:ea typeface="Helvetica Neue"/>
                  <a:cs typeface="Helvetica Neue"/>
                  <a:sym typeface="Helvetica Neue"/>
                </a:rPr>
                <a:t>so die </a:t>
              </a:r>
              <a:r>
                <a:rPr lang="de-DE" sz="2000" dirty="0">
                  <a:solidFill>
                    <a:schemeClr val="dk1"/>
                  </a:solidFill>
                  <a:latin typeface="+mn-lt"/>
                  <a:ea typeface="Helvetica Neue"/>
                  <a:cs typeface="Helvetica Neue"/>
                  <a:sym typeface="Helvetica Neue"/>
                </a:rPr>
                <a:t>Suchanfrage starten.</a:t>
              </a:r>
            </a:p>
          </p:txBody>
        </p:sp>
        <p:sp>
          <p:nvSpPr>
            <p:cNvPr id="13" name="Rechteck 12">
              <a:extLst>
                <a:ext uri="{FF2B5EF4-FFF2-40B4-BE49-F238E27FC236}">
                  <a16:creationId xmlns:a16="http://schemas.microsoft.com/office/drawing/2014/main" id="{DC92D80F-B1A8-E4D9-C98D-71A714CD1FAC}"/>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de-DE" sz="2400" b="1" dirty="0">
                  <a:solidFill>
                    <a:srgbClr val="006633"/>
                  </a:solidFill>
                </a:rPr>
                <a:t>Nutzten Sie die Sprachsuche</a:t>
              </a:r>
            </a:p>
          </p:txBody>
        </p:sp>
        <p:sp>
          <p:nvSpPr>
            <p:cNvPr id="14" name="Rechteck 13">
              <a:extLst>
                <a:ext uri="{FF2B5EF4-FFF2-40B4-BE49-F238E27FC236}">
                  <a16:creationId xmlns:a16="http://schemas.microsoft.com/office/drawing/2014/main" id="{0394208D-4720-5B01-F9D5-5451F0847E0A}"/>
                </a:ext>
              </a:extLst>
            </p:cNvPr>
            <p:cNvSpPr/>
            <p:nvPr/>
          </p:nvSpPr>
          <p:spPr>
            <a:xfrm>
              <a:off x="1296000" y="4031999"/>
              <a:ext cx="900000" cy="1332000"/>
            </a:xfrm>
            <a:prstGeom prst="rect">
              <a:avLst/>
            </a:prstGeom>
            <a:solidFill>
              <a:srgbClr val="006633"/>
            </a:solidFill>
            <a:ln w="25400">
              <a:solidFill>
                <a:srgbClr val="006633"/>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de-DE" sz="2400" b="1" dirty="0"/>
                <a:t>Tipp</a:t>
              </a:r>
            </a:p>
            <a:p>
              <a:pPr algn="ctr"/>
              <a:r>
                <a:rPr lang="de-DE" sz="2400" b="1" dirty="0"/>
                <a:t>#2</a:t>
              </a:r>
            </a:p>
          </p:txBody>
        </p:sp>
      </p:grpSp>
      <p:grpSp>
        <p:nvGrpSpPr>
          <p:cNvPr id="15" name="Gruppieren 14">
            <a:extLst>
              <a:ext uri="{FF2B5EF4-FFF2-40B4-BE49-F238E27FC236}">
                <a16:creationId xmlns:a16="http://schemas.microsoft.com/office/drawing/2014/main" id="{BB2EF1C6-4374-9FAF-6569-64B52C2F24E6}"/>
              </a:ext>
            </a:extLst>
          </p:cNvPr>
          <p:cNvGrpSpPr/>
          <p:nvPr/>
        </p:nvGrpSpPr>
        <p:grpSpPr>
          <a:xfrm>
            <a:off x="1296000" y="7488000"/>
            <a:ext cx="16488000" cy="1008001"/>
            <a:chOff x="1296000" y="4031999"/>
            <a:chExt cx="16488000" cy="1008001"/>
          </a:xfrm>
        </p:grpSpPr>
        <p:sp>
          <p:nvSpPr>
            <p:cNvPr id="16" name="Rechteck 15">
              <a:extLst>
                <a:ext uri="{FF2B5EF4-FFF2-40B4-BE49-F238E27FC236}">
                  <a16:creationId xmlns:a16="http://schemas.microsoft.com/office/drawing/2014/main" id="{F0A070F3-1064-DE7A-3A75-06F3FB778D2C}"/>
                </a:ext>
              </a:extLst>
            </p:cNvPr>
            <p:cNvSpPr/>
            <p:nvPr/>
          </p:nvSpPr>
          <p:spPr>
            <a:xfrm>
              <a:off x="2160000" y="4392000"/>
              <a:ext cx="15624000" cy="648000"/>
            </a:xfrm>
            <a:prstGeom prst="rect">
              <a:avLst/>
            </a:prstGeom>
            <a:solidFill>
              <a:schemeClr val="bg1"/>
            </a:solidFill>
            <a:ln>
              <a:solidFill>
                <a:srgbClr val="66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R="0" lvl="0" algn="l" rtl="0">
                <a:spcBef>
                  <a:spcPts val="0"/>
                </a:spcBef>
                <a:spcAft>
                  <a:spcPts val="0"/>
                </a:spcAft>
                <a:buSzPct val="80000"/>
              </a:pPr>
              <a:r>
                <a:rPr lang="de-DE" sz="2000" dirty="0">
                  <a:solidFill>
                    <a:schemeClr val="dk1"/>
                  </a:solidFill>
                  <a:latin typeface="+mn-lt"/>
                  <a:ea typeface="Helvetica Neue"/>
                  <a:cs typeface="Helvetica Neue"/>
                  <a:sym typeface="Helvetica Neue"/>
                </a:rPr>
                <a:t>Wählen Sie Wörter aus, die wahrscheinlich auf der gesuchten Website vorkommen. Schreiben Sie also zum Beispiel nicht “mein Kopf tut weh”, sondern “Kopfschmerzen”, da dies das Wort ist, das auf einer medizinischen Website höchstwahrscheinlich erscheinen würde.</a:t>
              </a:r>
            </a:p>
          </p:txBody>
        </p:sp>
        <p:sp>
          <p:nvSpPr>
            <p:cNvPr id="17" name="Rechteck 16">
              <a:extLst>
                <a:ext uri="{FF2B5EF4-FFF2-40B4-BE49-F238E27FC236}">
                  <a16:creationId xmlns:a16="http://schemas.microsoft.com/office/drawing/2014/main" id="{AB2BD5C1-AB7D-2CA1-1216-627A2282FF1B}"/>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de-DE" sz="2400" b="1" dirty="0">
                  <a:solidFill>
                    <a:srgbClr val="660000"/>
                  </a:solidFill>
                </a:rPr>
                <a:t>Wählen Sie Wörter gezielt aus</a:t>
              </a:r>
            </a:p>
          </p:txBody>
        </p:sp>
        <p:sp>
          <p:nvSpPr>
            <p:cNvPr id="18" name="Rechteck 17">
              <a:extLst>
                <a:ext uri="{FF2B5EF4-FFF2-40B4-BE49-F238E27FC236}">
                  <a16:creationId xmlns:a16="http://schemas.microsoft.com/office/drawing/2014/main" id="{09DBE443-DCAD-F3AC-CF2A-D2965FE09ED6}"/>
                </a:ext>
              </a:extLst>
            </p:cNvPr>
            <p:cNvSpPr/>
            <p:nvPr/>
          </p:nvSpPr>
          <p:spPr>
            <a:xfrm>
              <a:off x="1296000" y="4031999"/>
              <a:ext cx="900000" cy="1008000"/>
            </a:xfrm>
            <a:prstGeom prst="rect">
              <a:avLst/>
            </a:prstGeom>
            <a:solidFill>
              <a:srgbClr val="660000"/>
            </a:solidFill>
            <a:ln w="25400">
              <a:solidFill>
                <a:srgbClr val="66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de-DE" sz="2400" b="1" dirty="0"/>
                <a:t>Tipp</a:t>
              </a:r>
            </a:p>
            <a:p>
              <a:pPr algn="ctr"/>
              <a:r>
                <a:rPr lang="de-DE" sz="2400" b="1" dirty="0"/>
                <a:t>#3</a:t>
              </a:r>
            </a:p>
          </p:txBody>
        </p:sp>
      </p:grpSp>
      <p:sp>
        <p:nvSpPr>
          <p:cNvPr id="8" name="Textfeld 7">
            <a:extLst>
              <a:ext uri="{FF2B5EF4-FFF2-40B4-BE49-F238E27FC236}">
                <a16:creationId xmlns:a16="http://schemas.microsoft.com/office/drawing/2014/main" id="{D08C33EF-D31F-15DF-72F4-1DFBB4F421F4}"/>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Google Deutschland Team (2021), 7 Tipps, mit denen ihr noch mehr aus der Google Suche rausholt, in: google.de, 04. Juni 2021, https://blog.google/intl/de-de/produkte/suchen-entdecken/7-tipps-fuer-die-google-suche/</a:t>
            </a:r>
          </a:p>
        </p:txBody>
      </p:sp>
      <p:sp>
        <p:nvSpPr>
          <p:cNvPr id="4" name="Foliennummernplatzhalter 1">
            <a:extLst>
              <a:ext uri="{FF2B5EF4-FFF2-40B4-BE49-F238E27FC236}">
                <a16:creationId xmlns:a16="http://schemas.microsoft.com/office/drawing/2014/main" id="{E3FA68BC-6ADB-5184-2E60-F9DBD0803FC5}"/>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14</a:t>
            </a:fld>
            <a:endParaRPr lang="de-DE"/>
          </a:p>
        </p:txBody>
      </p:sp>
    </p:spTree>
    <p:extLst>
      <p:ext uri="{BB962C8B-B14F-4D97-AF65-F5344CB8AC3E}">
        <p14:creationId xmlns:p14="http://schemas.microsoft.com/office/powerpoint/2010/main" val="355918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0" name="Grafik 9">
            <a:extLst>
              <a:ext uri="{FF2B5EF4-FFF2-40B4-BE49-F238E27FC236}">
                <a16:creationId xmlns:a16="http://schemas.microsoft.com/office/drawing/2014/main" id="{E283853A-6122-FD30-655B-665740C04226}"/>
              </a:ext>
            </a:extLst>
          </p:cNvPr>
          <p:cNvPicPr>
            <a:picLocks noChangeAspect="1"/>
          </p:cNvPicPr>
          <p:nvPr/>
        </p:nvPicPr>
        <p:blipFill rotWithShape="1">
          <a:blip r:embed="rId3"/>
          <a:srcRect l="11192" t="17825" r="6392" b="6750"/>
          <a:stretch/>
        </p:blipFill>
        <p:spPr>
          <a:xfrm>
            <a:off x="12236640" y="4420585"/>
            <a:ext cx="5380200" cy="1742831"/>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 Die Auswahl und der Einsatz von Suchmaschinen</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Suche effizient gestalten – 7 Tipps</a:t>
            </a:r>
            <a:endParaRPr dirty="0">
              <a:solidFill>
                <a:srgbClr val="00CCFF"/>
              </a:solidFill>
              <a:latin typeface="+mn-lt"/>
            </a:endParaRPr>
          </a:p>
        </p:txBody>
      </p:sp>
      <p:grpSp>
        <p:nvGrpSpPr>
          <p:cNvPr id="7" name="Gruppieren 6">
            <a:extLst>
              <a:ext uri="{FF2B5EF4-FFF2-40B4-BE49-F238E27FC236}">
                <a16:creationId xmlns:a16="http://schemas.microsoft.com/office/drawing/2014/main" id="{5D23FD4D-F83A-6035-79F5-46A9F4CD5D57}"/>
              </a:ext>
            </a:extLst>
          </p:cNvPr>
          <p:cNvGrpSpPr/>
          <p:nvPr/>
        </p:nvGrpSpPr>
        <p:grpSpPr>
          <a:xfrm>
            <a:off x="1296000" y="4031999"/>
            <a:ext cx="16488000" cy="2016001"/>
            <a:chOff x="1296000" y="4031999"/>
            <a:chExt cx="16488000" cy="2016001"/>
          </a:xfrm>
        </p:grpSpPr>
        <p:sp>
          <p:nvSpPr>
            <p:cNvPr id="6" name="Rechteck 5">
              <a:extLst>
                <a:ext uri="{FF2B5EF4-FFF2-40B4-BE49-F238E27FC236}">
                  <a16:creationId xmlns:a16="http://schemas.microsoft.com/office/drawing/2014/main" id="{BFE72C1C-A8D6-69AB-91E3-38D74EFFFB3A}"/>
                </a:ext>
              </a:extLst>
            </p:cNvPr>
            <p:cNvSpPr/>
            <p:nvPr/>
          </p:nvSpPr>
          <p:spPr>
            <a:xfrm>
              <a:off x="2160000" y="4392000"/>
              <a:ext cx="15624000" cy="1656000"/>
            </a:xfrm>
            <a:prstGeom prst="rect">
              <a:avLst/>
            </a:prstGeom>
            <a:no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tIns="0" rIns="5616000" bIns="0" rtlCol="0" anchor="ctr"/>
            <a:lstStyle/>
            <a:p>
              <a:pPr marR="0" lvl="0" algn="l" rtl="0">
                <a:spcBef>
                  <a:spcPts val="0"/>
                </a:spcBef>
                <a:spcAft>
                  <a:spcPts val="0"/>
                </a:spcAft>
                <a:buSzPct val="80000"/>
                <a:tabLst>
                  <a:tab pos="9601200" algn="l"/>
                </a:tabLst>
              </a:pPr>
              <a:r>
                <a:rPr lang="de-DE" sz="2000" dirty="0">
                  <a:solidFill>
                    <a:schemeClr val="dk1"/>
                  </a:solidFill>
                  <a:latin typeface="+mn-lt"/>
                  <a:ea typeface="Helvetica Neue"/>
                  <a:cs typeface="Helvetica Neue"/>
                  <a:sym typeface="Helvetica Neue"/>
                </a:rPr>
                <a:t>Verschwenden Sie keine Zeit damit zu überlegen, wie ein Wort korrekt geschrieben wird. </a:t>
              </a:r>
              <a:r>
                <a:rPr lang="de-DE" sz="2000" dirty="0">
                  <a:solidFill>
                    <a:schemeClr val="dk1"/>
                  </a:solidFill>
                  <a:ea typeface="Helvetica Neue"/>
                  <a:cs typeface="Helvetica Neue"/>
                  <a:sym typeface="Helvetica Neue"/>
                </a:rPr>
                <a:t>Die </a:t>
              </a:r>
              <a:r>
                <a:rPr lang="de-DE" sz="2000" dirty="0">
                  <a:solidFill>
                    <a:schemeClr val="dk1"/>
                  </a:solidFill>
                  <a:latin typeface="+mn-lt"/>
                  <a:ea typeface="Helvetica Neue"/>
                  <a:cs typeface="Helvetica Neue"/>
                  <a:sym typeface="Helvetica Neue"/>
                </a:rPr>
                <a:t>Rechtschreibprüfung sorgt automatisch dafür, dass jeweils die häufigste Schreibweise eines Wortes verwendet wird. Deshalb korrigiert sie auch Wörter, wenn </a:t>
              </a:r>
              <a:r>
                <a:rPr lang="de-DE" sz="2000" dirty="0">
                  <a:solidFill>
                    <a:schemeClr val="dk1"/>
                  </a:solidFill>
                  <a:ea typeface="Helvetica Neue"/>
                  <a:cs typeface="Helvetica Neue"/>
                  <a:sym typeface="Helvetica Neue"/>
                </a:rPr>
                <a:t>Sie sich</a:t>
              </a:r>
              <a:r>
                <a:rPr lang="de-DE" sz="2000" dirty="0">
                  <a:solidFill>
                    <a:schemeClr val="dk1"/>
                  </a:solidFill>
                  <a:latin typeface="+mn-lt"/>
                  <a:ea typeface="Helvetica Neue"/>
                  <a:cs typeface="Helvetica Neue"/>
                  <a:sym typeface="Helvetica Neue"/>
                </a:rPr>
                <a:t> mal vertippen. Auch die Groß- und Kleinschreibung können Sie in der Google Suche vernachlässigen.</a:t>
              </a:r>
            </a:p>
          </p:txBody>
        </p:sp>
        <p:sp>
          <p:nvSpPr>
            <p:cNvPr id="5" name="Rechteck 4">
              <a:extLst>
                <a:ext uri="{FF2B5EF4-FFF2-40B4-BE49-F238E27FC236}">
                  <a16:creationId xmlns:a16="http://schemas.microsoft.com/office/drawing/2014/main" id="{549F4A14-6152-F119-201A-3B7DBF7BBC5A}"/>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de-DE" sz="2400" b="1" dirty="0">
                  <a:solidFill>
                    <a:srgbClr val="990099"/>
                  </a:solidFill>
                </a:rPr>
                <a:t>Lassen Sie Kleinigkeiten außer Acht (z.B. Rechtschreibung, Groß- und Kleinschreibung)</a:t>
              </a:r>
            </a:p>
          </p:txBody>
        </p:sp>
        <p:sp>
          <p:nvSpPr>
            <p:cNvPr id="3" name="Rechteck 2">
              <a:extLst>
                <a:ext uri="{FF2B5EF4-FFF2-40B4-BE49-F238E27FC236}">
                  <a16:creationId xmlns:a16="http://schemas.microsoft.com/office/drawing/2014/main" id="{3EA8A407-2B6A-7210-6758-E8C02ABA1F6C}"/>
                </a:ext>
              </a:extLst>
            </p:cNvPr>
            <p:cNvSpPr/>
            <p:nvPr/>
          </p:nvSpPr>
          <p:spPr>
            <a:xfrm>
              <a:off x="1296000" y="4031999"/>
              <a:ext cx="900000" cy="2016000"/>
            </a:xfrm>
            <a:prstGeom prst="rect">
              <a:avLst/>
            </a:prstGeom>
            <a:solidFill>
              <a:srgbClr val="990099"/>
            </a:solidFill>
            <a:ln w="25400">
              <a:solidFill>
                <a:srgbClr val="9900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de-DE" sz="2400" b="1" dirty="0"/>
                <a:t>Tipp</a:t>
              </a:r>
            </a:p>
            <a:p>
              <a:pPr algn="ctr"/>
              <a:r>
                <a:rPr lang="de-DE" sz="2400" b="1" dirty="0"/>
                <a:t>#4</a:t>
              </a:r>
            </a:p>
          </p:txBody>
        </p:sp>
      </p:grpSp>
      <p:grpSp>
        <p:nvGrpSpPr>
          <p:cNvPr id="11" name="Gruppieren 10">
            <a:extLst>
              <a:ext uri="{FF2B5EF4-FFF2-40B4-BE49-F238E27FC236}">
                <a16:creationId xmlns:a16="http://schemas.microsoft.com/office/drawing/2014/main" id="{8F18D236-4ACF-AE9A-81F0-2C0A06B2AD90}"/>
              </a:ext>
            </a:extLst>
          </p:cNvPr>
          <p:cNvGrpSpPr/>
          <p:nvPr/>
        </p:nvGrpSpPr>
        <p:grpSpPr>
          <a:xfrm>
            <a:off x="1296000" y="6300000"/>
            <a:ext cx="16488000" cy="1908001"/>
            <a:chOff x="1296000" y="4031999"/>
            <a:chExt cx="16488000" cy="1908001"/>
          </a:xfrm>
        </p:grpSpPr>
        <p:sp>
          <p:nvSpPr>
            <p:cNvPr id="12" name="Rechteck 11">
              <a:extLst>
                <a:ext uri="{FF2B5EF4-FFF2-40B4-BE49-F238E27FC236}">
                  <a16:creationId xmlns:a16="http://schemas.microsoft.com/office/drawing/2014/main" id="{A4187D7A-66B9-CC4A-8412-9BD9C79DC5CE}"/>
                </a:ext>
              </a:extLst>
            </p:cNvPr>
            <p:cNvSpPr/>
            <p:nvPr/>
          </p:nvSpPr>
          <p:spPr>
            <a:xfrm>
              <a:off x="2160000" y="4392000"/>
              <a:ext cx="15624000" cy="1548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R="0" lvl="0" algn="l" rtl="0">
                <a:spcBef>
                  <a:spcPts val="0"/>
                </a:spcBef>
                <a:spcAft>
                  <a:spcPts val="0"/>
                </a:spcAft>
                <a:buSzPct val="80000"/>
              </a:pPr>
              <a:r>
                <a:rPr lang="de-DE" sz="2000" dirty="0">
                  <a:solidFill>
                    <a:schemeClr val="dk1"/>
                  </a:solidFill>
                  <a:latin typeface="+mn-lt"/>
                  <a:ea typeface="Helvetica Neue"/>
                  <a:cs typeface="Helvetica Neue"/>
                  <a:sym typeface="Helvetica Neue"/>
                </a:rPr>
                <a:t>Manchmal suchen </a:t>
              </a:r>
              <a:r>
                <a:rPr lang="de-DE" sz="2000" dirty="0">
                  <a:solidFill>
                    <a:schemeClr val="dk1"/>
                  </a:solidFill>
                  <a:ea typeface="Helvetica Neue"/>
                  <a:cs typeface="Helvetica Neue"/>
                  <a:sym typeface="Helvetica Neue"/>
                </a:rPr>
                <a:t>Sie </a:t>
              </a:r>
              <a:r>
                <a:rPr lang="de-DE" sz="2000" dirty="0">
                  <a:solidFill>
                    <a:schemeClr val="dk1"/>
                  </a:solidFill>
                  <a:latin typeface="+mn-lt"/>
                  <a:ea typeface="Helvetica Neue"/>
                  <a:cs typeface="Helvetica Neue"/>
                  <a:sym typeface="Helvetica Neue"/>
                </a:rPr>
                <a:t>vielleicht nach etwas, auf das </a:t>
              </a:r>
              <a:r>
                <a:rPr lang="de-DE" sz="2000" dirty="0">
                  <a:solidFill>
                    <a:schemeClr val="dk1"/>
                  </a:solidFill>
                  <a:ea typeface="Helvetica Neue"/>
                  <a:cs typeface="Helvetica Neue"/>
                  <a:sym typeface="Helvetica Neue"/>
                </a:rPr>
                <a:t>Sie</a:t>
              </a:r>
              <a:r>
                <a:rPr lang="de-DE" sz="2000" dirty="0">
                  <a:solidFill>
                    <a:schemeClr val="dk1"/>
                  </a:solidFill>
                  <a:latin typeface="+mn-lt"/>
                  <a:ea typeface="Helvetica Neue"/>
                  <a:cs typeface="Helvetica Neue"/>
                  <a:sym typeface="Helvetica Neue"/>
                </a:rPr>
                <a:t> die Antwort </a:t>
              </a:r>
              <a:r>
                <a:rPr lang="de-DE" sz="2000" dirty="0">
                  <a:solidFill>
                    <a:schemeClr val="dk1"/>
                  </a:solidFill>
                  <a:ea typeface="Helvetica Neue"/>
                  <a:cs typeface="Helvetica Neue"/>
                  <a:sym typeface="Helvetica Neue"/>
                </a:rPr>
                <a:t>glauben schon zu kennen</a:t>
              </a:r>
              <a:r>
                <a:rPr lang="de-DE" sz="2000" dirty="0">
                  <a:solidFill>
                    <a:schemeClr val="dk1"/>
                  </a:solidFill>
                  <a:latin typeface="+mn-lt"/>
                  <a:ea typeface="Helvetica Neue"/>
                  <a:cs typeface="Helvetica Neue"/>
                  <a:sym typeface="Helvetica Neue"/>
                </a:rPr>
                <a:t>. Das Einbeziehen dieser Antwort in </a:t>
              </a:r>
              <a:r>
                <a:rPr lang="de-DE" sz="2000" dirty="0">
                  <a:solidFill>
                    <a:schemeClr val="dk1"/>
                  </a:solidFill>
                  <a:ea typeface="Helvetica Neue"/>
                  <a:cs typeface="Helvetica Neue"/>
                  <a:sym typeface="Helvetica Neue"/>
                </a:rPr>
                <a:t>Ihre</a:t>
              </a:r>
              <a:r>
                <a:rPr lang="de-DE" sz="2000" dirty="0">
                  <a:solidFill>
                    <a:schemeClr val="dk1"/>
                  </a:solidFill>
                  <a:latin typeface="+mn-lt"/>
                  <a:ea typeface="Helvetica Neue"/>
                  <a:cs typeface="Helvetica Neue"/>
                  <a:sym typeface="Helvetica Neue"/>
                </a:rPr>
                <a:t> Anfrage kann jedoch die Suchergebnisse beeinflussen und zu sehr einschränken. Wenn </a:t>
              </a:r>
              <a:r>
                <a:rPr lang="de-DE" sz="2000" dirty="0">
                  <a:solidFill>
                    <a:schemeClr val="dk1"/>
                  </a:solidFill>
                  <a:ea typeface="Helvetica Neue"/>
                  <a:cs typeface="Helvetica Neue"/>
                  <a:sym typeface="Helvetica Neue"/>
                </a:rPr>
                <a:t>Sie </a:t>
              </a:r>
              <a:r>
                <a:rPr lang="de-DE" sz="2000" dirty="0">
                  <a:solidFill>
                    <a:schemeClr val="dk1"/>
                  </a:solidFill>
                  <a:latin typeface="+mn-lt"/>
                  <a:ea typeface="Helvetica Neue"/>
                  <a:cs typeface="Helvetica Neue"/>
                  <a:sym typeface="Helvetica Neue"/>
                </a:rPr>
                <a:t>beispielsweise nach „Wiegen Golden Retriever  35 Kilogramm?“ suchen, werdet </a:t>
              </a:r>
              <a:r>
                <a:rPr lang="de-DE" sz="2000" dirty="0">
                  <a:solidFill>
                    <a:schemeClr val="dk1"/>
                  </a:solidFill>
                  <a:ea typeface="Helvetica Neue"/>
                  <a:cs typeface="Helvetica Neue"/>
                  <a:sym typeface="Helvetica Neue"/>
                </a:rPr>
                <a:t>Sie </a:t>
              </a:r>
              <a:r>
                <a:rPr lang="de-DE" sz="2000" dirty="0">
                  <a:solidFill>
                    <a:schemeClr val="dk1"/>
                  </a:solidFill>
                  <a:latin typeface="+mn-lt"/>
                  <a:ea typeface="Helvetica Neue"/>
                  <a:cs typeface="Helvetica Neue"/>
                  <a:sym typeface="Helvetica Neue"/>
                </a:rPr>
                <a:t>möglicherweise auf Webseiten stoßen, auf denen genau das als Antwort beschrieben wird. Suchen Sie stattdessen lieber nach „Gewicht Golden Retriever Hunde “. Hier erhalten </a:t>
              </a:r>
              <a:r>
                <a:rPr lang="de-DE" sz="2000" dirty="0">
                  <a:solidFill>
                    <a:schemeClr val="dk1"/>
                  </a:solidFill>
                  <a:ea typeface="Helvetica Neue"/>
                  <a:cs typeface="Helvetica Neue"/>
                  <a:sym typeface="Helvetica Neue"/>
                </a:rPr>
                <a:t>Sie </a:t>
              </a:r>
              <a:r>
                <a:rPr lang="de-DE" sz="2000" dirty="0">
                  <a:solidFill>
                    <a:schemeClr val="dk1"/>
                  </a:solidFill>
                  <a:latin typeface="+mn-lt"/>
                  <a:ea typeface="Helvetica Neue"/>
                  <a:cs typeface="Helvetica Neue"/>
                  <a:sym typeface="Helvetica Neue"/>
                </a:rPr>
                <a:t>eine Vielzahl von Ergebnissen. Von dort aus können </a:t>
              </a:r>
              <a:r>
                <a:rPr lang="de-DE" sz="2000" dirty="0">
                  <a:solidFill>
                    <a:schemeClr val="dk1"/>
                  </a:solidFill>
                  <a:ea typeface="Helvetica Neue"/>
                  <a:cs typeface="Helvetica Neue"/>
                  <a:sym typeface="Helvetica Neue"/>
                </a:rPr>
                <a:t>Sie </a:t>
              </a:r>
              <a:r>
                <a:rPr lang="de-DE" sz="2000" dirty="0">
                  <a:solidFill>
                    <a:schemeClr val="dk1"/>
                  </a:solidFill>
                  <a:latin typeface="+mn-lt"/>
                  <a:ea typeface="Helvetica Neue"/>
                  <a:cs typeface="Helvetica Neue"/>
                  <a:sym typeface="Helvetica Neue"/>
                </a:rPr>
                <a:t>die richtige Antwort weiter eingrenzen.</a:t>
              </a:r>
            </a:p>
          </p:txBody>
        </p:sp>
        <p:sp>
          <p:nvSpPr>
            <p:cNvPr id="13" name="Rechteck 12">
              <a:extLst>
                <a:ext uri="{FF2B5EF4-FFF2-40B4-BE49-F238E27FC236}">
                  <a16:creationId xmlns:a16="http://schemas.microsoft.com/office/drawing/2014/main" id="{DC92D80F-B1A8-E4D9-C98D-71A714CD1FAC}"/>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de-DE" sz="2400" b="1" dirty="0">
                  <a:solidFill>
                    <a:srgbClr val="009999"/>
                  </a:solidFill>
                </a:rPr>
                <a:t>Beziehen Sie nicht die Antwort in die Suchanfrage ein</a:t>
              </a:r>
            </a:p>
          </p:txBody>
        </p:sp>
        <p:sp>
          <p:nvSpPr>
            <p:cNvPr id="14" name="Rechteck 13">
              <a:extLst>
                <a:ext uri="{FF2B5EF4-FFF2-40B4-BE49-F238E27FC236}">
                  <a16:creationId xmlns:a16="http://schemas.microsoft.com/office/drawing/2014/main" id="{0394208D-4720-5B01-F9D5-5451F0847E0A}"/>
                </a:ext>
              </a:extLst>
            </p:cNvPr>
            <p:cNvSpPr/>
            <p:nvPr/>
          </p:nvSpPr>
          <p:spPr>
            <a:xfrm>
              <a:off x="1296000" y="4031999"/>
              <a:ext cx="900000" cy="1908000"/>
            </a:xfrm>
            <a:prstGeom prst="rect">
              <a:avLst/>
            </a:prstGeom>
            <a:solidFill>
              <a:srgbClr val="009999"/>
            </a:solidFill>
            <a:ln w="25400">
              <a:solidFill>
                <a:srgbClr val="0099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de-DE" sz="2400" b="1" dirty="0"/>
                <a:t>Tipp</a:t>
              </a:r>
            </a:p>
            <a:p>
              <a:pPr algn="ctr"/>
              <a:r>
                <a:rPr lang="de-DE" sz="2400" b="1" dirty="0"/>
                <a:t>#5</a:t>
              </a:r>
            </a:p>
          </p:txBody>
        </p:sp>
      </p:grpSp>
      <p:sp>
        <p:nvSpPr>
          <p:cNvPr id="4" name="Textfeld 3">
            <a:extLst>
              <a:ext uri="{FF2B5EF4-FFF2-40B4-BE49-F238E27FC236}">
                <a16:creationId xmlns:a16="http://schemas.microsoft.com/office/drawing/2014/main" id="{03AC2B34-36DB-82C3-BD20-CFADD602CA03}"/>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Google Deutschland Team (2021), 7 Tipps, mit denen ihr noch mehr aus der Google Suche rausholt, in: google.de, 04. Juni 2021, https://blog.google/intl/de-de/produkte/suchen-entdecken/7-tipps-fuer-die-google-suche/</a:t>
            </a:r>
          </a:p>
        </p:txBody>
      </p:sp>
      <p:sp>
        <p:nvSpPr>
          <p:cNvPr id="8" name="Foliennummernplatzhalter 1">
            <a:extLst>
              <a:ext uri="{FF2B5EF4-FFF2-40B4-BE49-F238E27FC236}">
                <a16:creationId xmlns:a16="http://schemas.microsoft.com/office/drawing/2014/main" id="{0C7262F5-5920-446E-8D90-0D21D800019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15</a:t>
            </a:fld>
            <a:endParaRPr lang="de-DE"/>
          </a:p>
        </p:txBody>
      </p:sp>
    </p:spTree>
    <p:extLst>
      <p:ext uri="{BB962C8B-B14F-4D97-AF65-F5344CB8AC3E}">
        <p14:creationId xmlns:p14="http://schemas.microsoft.com/office/powerpoint/2010/main" val="1712788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 Die Auswahl und der Einsatz von Suchmaschinen</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Suche effizient gestalten – 7 Tipps</a:t>
            </a:r>
            <a:endParaRPr dirty="0">
              <a:solidFill>
                <a:srgbClr val="00CCFF"/>
              </a:solidFill>
              <a:latin typeface="+mn-lt"/>
            </a:endParaRPr>
          </a:p>
        </p:txBody>
      </p:sp>
      <p:grpSp>
        <p:nvGrpSpPr>
          <p:cNvPr id="7" name="Gruppieren 6">
            <a:extLst>
              <a:ext uri="{FF2B5EF4-FFF2-40B4-BE49-F238E27FC236}">
                <a16:creationId xmlns:a16="http://schemas.microsoft.com/office/drawing/2014/main" id="{5D23FD4D-F83A-6035-79F5-46A9F4CD5D57}"/>
              </a:ext>
            </a:extLst>
          </p:cNvPr>
          <p:cNvGrpSpPr/>
          <p:nvPr/>
        </p:nvGrpSpPr>
        <p:grpSpPr>
          <a:xfrm>
            <a:off x="1296000" y="4031999"/>
            <a:ext cx="16488000" cy="1944001"/>
            <a:chOff x="1296000" y="4031999"/>
            <a:chExt cx="16488000" cy="1944001"/>
          </a:xfrm>
        </p:grpSpPr>
        <p:sp>
          <p:nvSpPr>
            <p:cNvPr id="6" name="Rechteck 5">
              <a:extLst>
                <a:ext uri="{FF2B5EF4-FFF2-40B4-BE49-F238E27FC236}">
                  <a16:creationId xmlns:a16="http://schemas.microsoft.com/office/drawing/2014/main" id="{BFE72C1C-A8D6-69AB-91E3-38D74EFFFB3A}"/>
                </a:ext>
              </a:extLst>
            </p:cNvPr>
            <p:cNvSpPr/>
            <p:nvPr/>
          </p:nvSpPr>
          <p:spPr>
            <a:xfrm>
              <a:off x="2160000" y="4392000"/>
              <a:ext cx="15624000" cy="1584000"/>
            </a:xfrm>
            <a:prstGeom prst="rect">
              <a:avLst/>
            </a:prstGeom>
            <a:solidFill>
              <a:schemeClr val="bg1"/>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R="0" lvl="0" algn="l" rtl="0">
                <a:spcBef>
                  <a:spcPts val="0"/>
                </a:spcBef>
                <a:spcAft>
                  <a:spcPts val="0"/>
                </a:spcAft>
                <a:buSzPct val="80000"/>
              </a:pPr>
              <a:r>
                <a:rPr lang="de-DE" sz="2000" dirty="0">
                  <a:solidFill>
                    <a:schemeClr val="dk1"/>
                  </a:solidFill>
                  <a:latin typeface="+mn-lt"/>
                  <a:ea typeface="Helvetica Neue"/>
                  <a:cs typeface="Helvetica Neue"/>
                  <a:sym typeface="Helvetica Neue"/>
                </a:rPr>
                <a:t>Manchmal ist es ratsam, die zahlreichen anderen Funktionen der Google Suche zu verwenden – insbesondere wenn </a:t>
              </a:r>
              <a:r>
                <a:rPr lang="de-DE" sz="2000" dirty="0">
                  <a:solidFill>
                    <a:schemeClr val="dk1"/>
                  </a:solidFill>
                  <a:ea typeface="Helvetica Neue"/>
                  <a:cs typeface="Helvetica Neue"/>
                  <a:sym typeface="Helvetica Neue"/>
                </a:rPr>
                <a:t>Sie </a:t>
              </a:r>
              <a:r>
                <a:rPr lang="de-DE" sz="2000" dirty="0">
                  <a:solidFill>
                    <a:schemeClr val="dk1"/>
                  </a:solidFill>
                  <a:latin typeface="+mn-lt"/>
                  <a:ea typeface="Helvetica Neue"/>
                  <a:cs typeface="Helvetica Neue"/>
                  <a:sym typeface="Helvetica Neue"/>
                </a:rPr>
                <a:t>Inhalte suchen, die von Natur aus visuell sind. Beispiel: </a:t>
              </a:r>
              <a:r>
                <a:rPr lang="de-DE" sz="2000" dirty="0">
                  <a:solidFill>
                    <a:schemeClr val="dk1"/>
                  </a:solidFill>
                  <a:ea typeface="Helvetica Neue"/>
                  <a:cs typeface="Helvetica Neue"/>
                  <a:sym typeface="Helvetica Neue"/>
                </a:rPr>
                <a:t>Sie wollen</a:t>
              </a:r>
              <a:r>
                <a:rPr lang="de-DE" sz="2000" dirty="0">
                  <a:solidFill>
                    <a:schemeClr val="dk1"/>
                  </a:solidFill>
                  <a:latin typeface="+mn-lt"/>
                  <a:ea typeface="Helvetica Neue"/>
                  <a:cs typeface="Helvetica Neue"/>
                  <a:sym typeface="Helvetica Neue"/>
                </a:rPr>
                <a:t> für eine Bewerbung </a:t>
              </a:r>
              <a:r>
                <a:rPr lang="de-DE" sz="2000" dirty="0">
                  <a:solidFill>
                    <a:schemeClr val="dk1"/>
                  </a:solidFill>
                  <a:ea typeface="Helvetica Neue"/>
                  <a:cs typeface="Helvetica Neue"/>
                  <a:sym typeface="Helvetica Neue"/>
                </a:rPr>
                <a:t>einen</a:t>
              </a:r>
              <a:r>
                <a:rPr lang="de-DE" sz="2000" dirty="0">
                  <a:solidFill>
                    <a:schemeClr val="dk1"/>
                  </a:solidFill>
                  <a:latin typeface="+mn-lt"/>
                  <a:ea typeface="Helvetica Neue"/>
                  <a:cs typeface="Helvetica Neue"/>
                  <a:sym typeface="Helvetica Neue"/>
                </a:rPr>
                <a:t> Lebenslauf gestalten. Dafür eignet sich die Google Bildersuche hervorragend. Auf einen Blick erhaltet </a:t>
              </a:r>
              <a:r>
                <a:rPr lang="de-DE" sz="2000" dirty="0">
                  <a:solidFill>
                    <a:schemeClr val="dk1"/>
                  </a:solidFill>
                  <a:ea typeface="Helvetica Neue"/>
                  <a:cs typeface="Helvetica Neue"/>
                  <a:sym typeface="Helvetica Neue"/>
                </a:rPr>
                <a:t>Sie</a:t>
              </a:r>
              <a:r>
                <a:rPr lang="de-DE" sz="2000" dirty="0">
                  <a:solidFill>
                    <a:schemeClr val="dk1"/>
                  </a:solidFill>
                  <a:latin typeface="+mn-lt"/>
                  <a:ea typeface="Helvetica Neue"/>
                  <a:cs typeface="Helvetica Neue"/>
                  <a:sym typeface="Helvetica Neue"/>
                </a:rPr>
                <a:t> Bilder von Lebensläufen und können sich dann weiter zu der Website navigieren, auf der dieses Bild und möglicherweise weitere Tipps für eine erfolgreiche Bewerbung zu finden sind. Für andere Dinge sind möglicherweise Videos die passenderen Quellen.</a:t>
              </a:r>
            </a:p>
          </p:txBody>
        </p:sp>
        <p:sp>
          <p:nvSpPr>
            <p:cNvPr id="5" name="Rechteck 4">
              <a:extLst>
                <a:ext uri="{FF2B5EF4-FFF2-40B4-BE49-F238E27FC236}">
                  <a16:creationId xmlns:a16="http://schemas.microsoft.com/office/drawing/2014/main" id="{549F4A14-6152-F119-201A-3B7DBF7BBC5A}"/>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de-DE" sz="2400" b="1" dirty="0">
                  <a:solidFill>
                    <a:srgbClr val="666699"/>
                  </a:solidFill>
                </a:rPr>
                <a:t>Suchen Sie nicht nur nach Text (z.B. auch Bildsuche)</a:t>
              </a:r>
            </a:p>
          </p:txBody>
        </p:sp>
        <p:sp>
          <p:nvSpPr>
            <p:cNvPr id="3" name="Rechteck 2">
              <a:extLst>
                <a:ext uri="{FF2B5EF4-FFF2-40B4-BE49-F238E27FC236}">
                  <a16:creationId xmlns:a16="http://schemas.microsoft.com/office/drawing/2014/main" id="{3EA8A407-2B6A-7210-6758-E8C02ABA1F6C}"/>
                </a:ext>
              </a:extLst>
            </p:cNvPr>
            <p:cNvSpPr/>
            <p:nvPr/>
          </p:nvSpPr>
          <p:spPr>
            <a:xfrm>
              <a:off x="1296000" y="4031999"/>
              <a:ext cx="900000" cy="1944000"/>
            </a:xfrm>
            <a:prstGeom prst="rect">
              <a:avLst/>
            </a:prstGeom>
            <a:solidFill>
              <a:srgbClr val="666699"/>
            </a:solidFill>
            <a:ln w="25400">
              <a:solidFill>
                <a:srgbClr val="6666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de-DE" sz="2400" b="1" dirty="0"/>
                <a:t>Tipp</a:t>
              </a:r>
            </a:p>
            <a:p>
              <a:pPr algn="ctr"/>
              <a:r>
                <a:rPr lang="de-DE" sz="2400" b="1" dirty="0"/>
                <a:t>#6</a:t>
              </a:r>
            </a:p>
          </p:txBody>
        </p:sp>
      </p:grpSp>
      <p:grpSp>
        <p:nvGrpSpPr>
          <p:cNvPr id="11" name="Gruppieren 10">
            <a:extLst>
              <a:ext uri="{FF2B5EF4-FFF2-40B4-BE49-F238E27FC236}">
                <a16:creationId xmlns:a16="http://schemas.microsoft.com/office/drawing/2014/main" id="{8F18D236-4ACF-AE9A-81F0-2C0A06B2AD90}"/>
              </a:ext>
            </a:extLst>
          </p:cNvPr>
          <p:cNvGrpSpPr/>
          <p:nvPr/>
        </p:nvGrpSpPr>
        <p:grpSpPr>
          <a:xfrm>
            <a:off x="1296000" y="6228000"/>
            <a:ext cx="16488000" cy="2232001"/>
            <a:chOff x="1296000" y="4031999"/>
            <a:chExt cx="16488000" cy="2232001"/>
          </a:xfrm>
        </p:grpSpPr>
        <p:sp>
          <p:nvSpPr>
            <p:cNvPr id="12" name="Rechteck 11">
              <a:extLst>
                <a:ext uri="{FF2B5EF4-FFF2-40B4-BE49-F238E27FC236}">
                  <a16:creationId xmlns:a16="http://schemas.microsoft.com/office/drawing/2014/main" id="{A4187D7A-66B9-CC4A-8412-9BD9C79DC5CE}"/>
                </a:ext>
              </a:extLst>
            </p:cNvPr>
            <p:cNvSpPr/>
            <p:nvPr/>
          </p:nvSpPr>
          <p:spPr>
            <a:xfrm>
              <a:off x="2160000" y="4392000"/>
              <a:ext cx="15624000" cy="1872000"/>
            </a:xfrm>
            <a:prstGeom prst="rect">
              <a:avLst/>
            </a:prstGeom>
            <a:solidFill>
              <a:schemeClr val="bg1"/>
            </a:solidFill>
            <a:ln>
              <a:solidFill>
                <a:srgbClr val="CC9999"/>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R="0" lvl="0" algn="l" rtl="0">
                <a:spcBef>
                  <a:spcPts val="0"/>
                </a:spcBef>
                <a:spcAft>
                  <a:spcPts val="0"/>
                </a:spcAft>
                <a:buSzPct val="80000"/>
              </a:pPr>
              <a:r>
                <a:rPr lang="de-DE" sz="2000" dirty="0">
                  <a:solidFill>
                    <a:schemeClr val="dk1"/>
                  </a:solidFill>
                  <a:latin typeface="+mn-lt"/>
                  <a:ea typeface="Helvetica Neue"/>
                  <a:cs typeface="Helvetica Neue"/>
                  <a:sym typeface="Helvetica Neue"/>
                </a:rPr>
                <a:t>Bei vielen Suchanfragen nimmt Google </a:t>
              </a:r>
              <a:r>
                <a:rPr lang="de-DE" sz="2000" dirty="0">
                  <a:solidFill>
                    <a:schemeClr val="dk1"/>
                  </a:solidFill>
                  <a:ea typeface="Helvetica Neue"/>
                  <a:cs typeface="Helvetica Neue"/>
                  <a:sym typeface="Helvetica Neue"/>
                </a:rPr>
                <a:t>Ihnen</a:t>
              </a:r>
              <a:r>
                <a:rPr lang="de-DE" sz="2000" dirty="0">
                  <a:solidFill>
                    <a:schemeClr val="dk1"/>
                  </a:solidFill>
                  <a:latin typeface="+mn-lt"/>
                  <a:ea typeface="Helvetica Neue"/>
                  <a:cs typeface="Helvetica Neue"/>
                  <a:sym typeface="Helvetica Neue"/>
                </a:rPr>
                <a:t> Arbeit ab und zeigt schon in den Suchergebnissen Antworten auf </a:t>
              </a:r>
              <a:r>
                <a:rPr lang="de-DE" sz="2000" dirty="0">
                  <a:solidFill>
                    <a:schemeClr val="dk1"/>
                  </a:solidFill>
                  <a:ea typeface="Helvetica Neue"/>
                  <a:cs typeface="Helvetica Neue"/>
                  <a:sym typeface="Helvetica Neue"/>
                </a:rPr>
                <a:t>Ihre</a:t>
              </a:r>
              <a:r>
                <a:rPr lang="de-DE" sz="2000" dirty="0">
                  <a:solidFill>
                    <a:schemeClr val="dk1"/>
                  </a:solidFill>
                  <a:latin typeface="+mn-lt"/>
                  <a:ea typeface="Helvetica Neue"/>
                  <a:cs typeface="Helvetica Neue"/>
                  <a:sym typeface="Helvetica Neue"/>
                </a:rPr>
                <a:t> Frage. Hier ein paar Beispiele: </a:t>
              </a:r>
            </a:p>
            <a:p>
              <a:pPr marL="342900"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Wetter: Mit der Eingabe eines beliebigen Ortes in Verbindung mit dem Begriff Wetter liefert die Google Suche die aktuelle Wetterlage.</a:t>
              </a:r>
            </a:p>
            <a:p>
              <a:pPr marL="342900"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Events/ Kinoprogramm: Aktuelle Events oder das Kinoprogramm können im Handumdrehen angezeigt werden. Mit “Events Hamburg” gibt es eine Übersicht über die kulturellen Ereignisse der nächsten Tage, während “Kinoprogramm Hamburg” den Überblick über die aktuellen Filmhighlights liefert.</a:t>
              </a:r>
            </a:p>
          </p:txBody>
        </p:sp>
        <p:sp>
          <p:nvSpPr>
            <p:cNvPr id="13" name="Rechteck 12">
              <a:extLst>
                <a:ext uri="{FF2B5EF4-FFF2-40B4-BE49-F238E27FC236}">
                  <a16:creationId xmlns:a16="http://schemas.microsoft.com/office/drawing/2014/main" id="{DC92D80F-B1A8-E4D9-C98D-71A714CD1FAC}"/>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de-DE" sz="2400" b="1" dirty="0">
                  <a:solidFill>
                    <a:srgbClr val="CC9999"/>
                  </a:solidFill>
                </a:rPr>
                <a:t>Nutzen Sie die vielen Funktionen der Google Suche</a:t>
              </a:r>
            </a:p>
          </p:txBody>
        </p:sp>
        <p:sp>
          <p:nvSpPr>
            <p:cNvPr id="14" name="Rechteck 13">
              <a:extLst>
                <a:ext uri="{FF2B5EF4-FFF2-40B4-BE49-F238E27FC236}">
                  <a16:creationId xmlns:a16="http://schemas.microsoft.com/office/drawing/2014/main" id="{0394208D-4720-5B01-F9D5-5451F0847E0A}"/>
                </a:ext>
              </a:extLst>
            </p:cNvPr>
            <p:cNvSpPr/>
            <p:nvPr/>
          </p:nvSpPr>
          <p:spPr>
            <a:xfrm>
              <a:off x="1296000" y="4031999"/>
              <a:ext cx="900000" cy="2232000"/>
            </a:xfrm>
            <a:prstGeom prst="rect">
              <a:avLst/>
            </a:prstGeom>
            <a:solidFill>
              <a:srgbClr val="CC9999"/>
            </a:solidFill>
            <a:ln w="25400">
              <a:solidFill>
                <a:srgbClr val="CC99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de-DE" sz="2400" b="1" dirty="0"/>
                <a:t>Tipp</a:t>
              </a:r>
            </a:p>
            <a:p>
              <a:pPr algn="ctr"/>
              <a:r>
                <a:rPr lang="de-DE" sz="2400" b="1" dirty="0"/>
                <a:t>#7</a:t>
              </a:r>
            </a:p>
          </p:txBody>
        </p:sp>
      </p:grpSp>
      <p:sp>
        <p:nvSpPr>
          <p:cNvPr id="4" name="Textfeld 3">
            <a:extLst>
              <a:ext uri="{FF2B5EF4-FFF2-40B4-BE49-F238E27FC236}">
                <a16:creationId xmlns:a16="http://schemas.microsoft.com/office/drawing/2014/main" id="{67A8C6A9-3F49-055C-A5A9-BBF66B5335D5}"/>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Google Deutschland Team (2021), 7 Tipps, mit denen ihr noch mehr aus der Google Suche rausholt, in: google.de, 04. Juni 2021, https://blog.google/intl/de-de/produkte/suchen-entdecken/7-tipps-fuer-die-google-suche/</a:t>
            </a:r>
          </a:p>
        </p:txBody>
      </p:sp>
      <p:sp>
        <p:nvSpPr>
          <p:cNvPr id="8" name="Foliennummernplatzhalter 1">
            <a:extLst>
              <a:ext uri="{FF2B5EF4-FFF2-40B4-BE49-F238E27FC236}">
                <a16:creationId xmlns:a16="http://schemas.microsoft.com/office/drawing/2014/main" id="{084387A3-69AD-E1D2-AF2E-451EB6A96D69}"/>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16</a:t>
            </a:fld>
            <a:endParaRPr lang="de-DE"/>
          </a:p>
        </p:txBody>
      </p:sp>
    </p:spTree>
    <p:extLst>
      <p:ext uri="{BB962C8B-B14F-4D97-AF65-F5344CB8AC3E}">
        <p14:creationId xmlns:p14="http://schemas.microsoft.com/office/powerpoint/2010/main" val="365775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35" name="Gruppieren 34">
            <a:extLst>
              <a:ext uri="{FF2B5EF4-FFF2-40B4-BE49-F238E27FC236}">
                <a16:creationId xmlns:a16="http://schemas.microsoft.com/office/drawing/2014/main" id="{98E85247-0AEC-F243-6A9C-9D2C17C5C4B9}"/>
              </a:ext>
            </a:extLst>
          </p:cNvPr>
          <p:cNvGrpSpPr/>
          <p:nvPr/>
        </p:nvGrpSpPr>
        <p:grpSpPr>
          <a:xfrm>
            <a:off x="14868000" y="5472000"/>
            <a:ext cx="1578305" cy="1675283"/>
            <a:chOff x="11955268" y="6100717"/>
            <a:chExt cx="4899761" cy="1675283"/>
          </a:xfrm>
        </p:grpSpPr>
        <p:cxnSp>
          <p:nvCxnSpPr>
            <p:cNvPr id="36" name="Gerader Verbinder 35">
              <a:extLst>
                <a:ext uri="{FF2B5EF4-FFF2-40B4-BE49-F238E27FC236}">
                  <a16:creationId xmlns:a16="http://schemas.microsoft.com/office/drawing/2014/main" id="{9A93DF1C-6E0C-4AF7-BB23-1FA6A31EFDEF}"/>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37" name="Google Shape;120;p6">
              <a:extLst>
                <a:ext uri="{FF2B5EF4-FFF2-40B4-BE49-F238E27FC236}">
                  <a16:creationId xmlns:a16="http://schemas.microsoft.com/office/drawing/2014/main" id="{1169C4D3-A6C7-1E59-A4CD-9225649D3F1E}"/>
                </a:ext>
              </a:extLst>
            </p:cNvPr>
            <p:cNvSpPr txBox="1"/>
            <p:nvPr/>
          </p:nvSpPr>
          <p:spPr>
            <a:xfrm>
              <a:off x="12067028" y="6100717"/>
              <a:ext cx="4788001" cy="612000"/>
            </a:xfrm>
            <a:prstGeom prst="doubleWave">
              <a:avLst/>
            </a:prstGeom>
            <a:solidFill>
              <a:srgbClr val="CD6889"/>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1600" b="1" dirty="0">
                  <a:solidFill>
                    <a:schemeClr val="bg1"/>
                  </a:solidFill>
                  <a:latin typeface="+mn-lt"/>
                  <a:ea typeface="Helvetica Neue"/>
                  <a:cs typeface="Helvetica Neue"/>
                  <a:sym typeface="Helvetica Neue"/>
                </a:rPr>
                <a:t>9. Allgemeiner Eindruck</a:t>
              </a:r>
            </a:p>
          </p:txBody>
        </p:sp>
      </p:grpSp>
      <p:grpSp>
        <p:nvGrpSpPr>
          <p:cNvPr id="26" name="Gruppieren 25">
            <a:extLst>
              <a:ext uri="{FF2B5EF4-FFF2-40B4-BE49-F238E27FC236}">
                <a16:creationId xmlns:a16="http://schemas.microsoft.com/office/drawing/2014/main" id="{77ED6EC2-1F5D-4C31-61E1-E933F9E18F5C}"/>
              </a:ext>
            </a:extLst>
          </p:cNvPr>
          <p:cNvGrpSpPr/>
          <p:nvPr/>
        </p:nvGrpSpPr>
        <p:grpSpPr>
          <a:xfrm>
            <a:off x="10512000" y="5580000"/>
            <a:ext cx="1578305" cy="1687060"/>
            <a:chOff x="11955268" y="6088940"/>
            <a:chExt cx="4899761" cy="1687060"/>
          </a:xfrm>
        </p:grpSpPr>
        <p:cxnSp>
          <p:nvCxnSpPr>
            <p:cNvPr id="27" name="Gerader Verbinder 26">
              <a:extLst>
                <a:ext uri="{FF2B5EF4-FFF2-40B4-BE49-F238E27FC236}">
                  <a16:creationId xmlns:a16="http://schemas.microsoft.com/office/drawing/2014/main" id="{91A32883-005E-6EBD-FF2D-944473C2E05A}"/>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28" name="Google Shape;120;p6">
              <a:extLst>
                <a:ext uri="{FF2B5EF4-FFF2-40B4-BE49-F238E27FC236}">
                  <a16:creationId xmlns:a16="http://schemas.microsoft.com/office/drawing/2014/main" id="{A4E78C9A-0B02-D2E6-2D8A-D70A84BC91BA}"/>
                </a:ext>
              </a:extLst>
            </p:cNvPr>
            <p:cNvSpPr txBox="1"/>
            <p:nvPr/>
          </p:nvSpPr>
          <p:spPr>
            <a:xfrm>
              <a:off x="12067028" y="6088940"/>
              <a:ext cx="4788001" cy="612000"/>
            </a:xfrm>
            <a:prstGeom prst="doubleWave">
              <a:avLst/>
            </a:prstGeom>
            <a:solidFill>
              <a:srgbClr val="528B8B"/>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1600" b="1" dirty="0">
                  <a:solidFill>
                    <a:schemeClr val="bg1"/>
                  </a:solidFill>
                  <a:latin typeface="+mn-lt"/>
                  <a:ea typeface="Helvetica Neue"/>
                  <a:cs typeface="Helvetica Neue"/>
                  <a:sym typeface="Helvetica Neue"/>
                </a:rPr>
                <a:t>6. Belege für Informationen</a:t>
              </a:r>
            </a:p>
          </p:txBody>
        </p:sp>
      </p:grpSp>
      <p:grpSp>
        <p:nvGrpSpPr>
          <p:cNvPr id="14" name="Gruppieren 13">
            <a:extLst>
              <a:ext uri="{FF2B5EF4-FFF2-40B4-BE49-F238E27FC236}">
                <a16:creationId xmlns:a16="http://schemas.microsoft.com/office/drawing/2014/main" id="{341BF0E9-98BE-AA33-7660-8A3EE5C7C1CD}"/>
              </a:ext>
            </a:extLst>
          </p:cNvPr>
          <p:cNvGrpSpPr/>
          <p:nvPr/>
        </p:nvGrpSpPr>
        <p:grpSpPr>
          <a:xfrm>
            <a:off x="7199418" y="6109964"/>
            <a:ext cx="1974279" cy="1656000"/>
            <a:chOff x="11955269" y="6120000"/>
            <a:chExt cx="4254839" cy="1656000"/>
          </a:xfrm>
        </p:grpSpPr>
        <p:cxnSp>
          <p:nvCxnSpPr>
            <p:cNvPr id="15" name="Gerader Verbinder 14">
              <a:extLst>
                <a:ext uri="{FF2B5EF4-FFF2-40B4-BE49-F238E27FC236}">
                  <a16:creationId xmlns:a16="http://schemas.microsoft.com/office/drawing/2014/main" id="{03ABD774-FE72-6F98-2578-C6FC33C79888}"/>
                </a:ext>
              </a:extLst>
            </p:cNvPr>
            <p:cNvCxnSpPr>
              <a:cxnSpLocks/>
            </p:cNvCxnSpPr>
            <p:nvPr/>
          </p:nvCxnSpPr>
          <p:spPr>
            <a:xfrm>
              <a:off x="11955269"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16" name="Google Shape;120;p6">
              <a:extLst>
                <a:ext uri="{FF2B5EF4-FFF2-40B4-BE49-F238E27FC236}">
                  <a16:creationId xmlns:a16="http://schemas.microsoft.com/office/drawing/2014/main" id="{1626AEA2-7F22-67CE-B012-34F3F781D259}"/>
                </a:ext>
              </a:extLst>
            </p:cNvPr>
            <p:cNvSpPr txBox="1"/>
            <p:nvPr/>
          </p:nvSpPr>
          <p:spPr>
            <a:xfrm>
              <a:off x="12034108" y="6120000"/>
              <a:ext cx="4176000" cy="612000"/>
            </a:xfrm>
            <a:prstGeom prst="doubleWave">
              <a:avLst/>
            </a:prstGeom>
            <a:solidFill>
              <a:srgbClr val="EEB422"/>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1600" b="1" dirty="0">
                  <a:solidFill>
                    <a:schemeClr val="bg1"/>
                  </a:solidFill>
                  <a:latin typeface="+mn-lt"/>
                  <a:ea typeface="Helvetica Neue"/>
                  <a:cs typeface="Helvetica Neue"/>
                  <a:sym typeface="Helvetica Neue"/>
                </a:rPr>
                <a:t>4. Mehrere Quellen heranziehen</a:t>
              </a:r>
            </a:p>
          </p:txBody>
        </p:sp>
      </p:grpSp>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 Die Auswahl und der Einsatz von Suchmaschinen</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Hinweise zur Recherche am Beispiel: Gesundheit</a:t>
            </a:r>
            <a:endParaRPr dirty="0">
              <a:solidFill>
                <a:srgbClr val="00CCFF"/>
              </a:solidFill>
              <a:latin typeface="+mn-lt"/>
            </a:endParaRPr>
          </a:p>
        </p:txBody>
      </p:sp>
      <p:sp>
        <p:nvSpPr>
          <p:cNvPr id="120" name="Google Shape;120;p6"/>
          <p:cNvSpPr txBox="1"/>
          <p:nvPr/>
        </p:nvSpPr>
        <p:spPr>
          <a:xfrm>
            <a:off x="1295400" y="4024780"/>
            <a:ext cx="16451998" cy="156962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de-DE" sz="2400" dirty="0">
                <a:solidFill>
                  <a:schemeClr val="dk1"/>
                </a:solidFill>
                <a:latin typeface="+mn-lt"/>
                <a:ea typeface="Helvetica Neue"/>
                <a:cs typeface="Helvetica Neue"/>
                <a:sym typeface="Helvetica Neue"/>
              </a:rPr>
              <a:t>Die Suchmaschinen geben eine Fülle von Gesundheitsinformationen wieder. Oft ist es allerdings nicht einfach einzuschätzen, ob diese korrekt, ausgewogen und seriös sind.</a:t>
            </a:r>
          </a:p>
          <a:p>
            <a:pPr marL="342900" marR="0" lvl="0" indent="-342900" algn="l" rtl="0">
              <a:spcBef>
                <a:spcPts val="0"/>
              </a:spcBef>
              <a:spcAft>
                <a:spcPts val="0"/>
              </a:spcAft>
              <a:buSzPct val="80000"/>
              <a:buBlip>
                <a:blip r:embed="rId3"/>
              </a:buBlip>
            </a:pPr>
            <a:endParaRPr lang="de-DE" sz="2400" dirty="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de-DE" sz="2400" dirty="0">
                <a:solidFill>
                  <a:schemeClr val="dk1"/>
                </a:solidFill>
                <a:latin typeface="+mn-lt"/>
                <a:ea typeface="Helvetica Neue"/>
                <a:cs typeface="Helvetica Neue"/>
                <a:sym typeface="Helvetica Neue"/>
              </a:rPr>
              <a:t>Folgende 10 Tipps zur Gesundheitsrecherche im Internet können dabei helfen:</a:t>
            </a:r>
            <a:endParaRPr dirty="0">
              <a:latin typeface="+mn-lt"/>
            </a:endParaRPr>
          </a:p>
        </p:txBody>
      </p:sp>
      <p:sp>
        <p:nvSpPr>
          <p:cNvPr id="5" name="Textfeld 4">
            <a:extLst>
              <a:ext uri="{FF2B5EF4-FFF2-40B4-BE49-F238E27FC236}">
                <a16:creationId xmlns:a16="http://schemas.microsoft.com/office/drawing/2014/main" id="{5E885DCC-5A5B-4B0C-EDD0-9E9BA1A8497A}"/>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BAGSO Service Gesellschaft mbH, Anleitung 8: Gesundheitsinformationen im Netz – kompetent nutzen, in: digital-kompass.de, 2023, https://www.digital-kompass.de/materialien/anleitung-8-gesundheitsinformationen-im-netz-kompetent-nutzen</a:t>
            </a:r>
          </a:p>
        </p:txBody>
      </p:sp>
      <p:pic>
        <p:nvPicPr>
          <p:cNvPr id="7" name="Grafik 6">
            <a:extLst>
              <a:ext uri="{FF2B5EF4-FFF2-40B4-BE49-F238E27FC236}">
                <a16:creationId xmlns:a16="http://schemas.microsoft.com/office/drawing/2014/main" id="{83EA6C09-F9A6-21F4-311F-DD7928E9E1E9}"/>
              </a:ext>
            </a:extLst>
          </p:cNvPr>
          <p:cNvPicPr>
            <a:picLocks noChangeAspect="1"/>
          </p:cNvPicPr>
          <p:nvPr/>
        </p:nvPicPr>
        <p:blipFill rotWithShape="1">
          <a:blip r:embed="rId4"/>
          <a:srcRect l="2125" t="27518" r="1821" b="21871"/>
          <a:stretch/>
        </p:blipFill>
        <p:spPr>
          <a:xfrm>
            <a:off x="1446485" y="6457060"/>
            <a:ext cx="16149825" cy="2622312"/>
          </a:xfrm>
          <a:prstGeom prst="rect">
            <a:avLst/>
          </a:prstGeom>
        </p:spPr>
      </p:pic>
      <p:grpSp>
        <p:nvGrpSpPr>
          <p:cNvPr id="8" name="Gruppieren 7">
            <a:extLst>
              <a:ext uri="{FF2B5EF4-FFF2-40B4-BE49-F238E27FC236}">
                <a16:creationId xmlns:a16="http://schemas.microsoft.com/office/drawing/2014/main" id="{45C155ED-9088-83BD-4EE4-8E783693236B}"/>
              </a:ext>
            </a:extLst>
          </p:cNvPr>
          <p:cNvGrpSpPr/>
          <p:nvPr/>
        </p:nvGrpSpPr>
        <p:grpSpPr>
          <a:xfrm>
            <a:off x="1539314" y="6972436"/>
            <a:ext cx="1844686" cy="1692000"/>
            <a:chOff x="11955268" y="6084000"/>
            <a:chExt cx="4906866" cy="1692000"/>
          </a:xfrm>
        </p:grpSpPr>
        <p:cxnSp>
          <p:nvCxnSpPr>
            <p:cNvPr id="9" name="Gerader Verbinder 8">
              <a:extLst>
                <a:ext uri="{FF2B5EF4-FFF2-40B4-BE49-F238E27FC236}">
                  <a16:creationId xmlns:a16="http://schemas.microsoft.com/office/drawing/2014/main" id="{C20F3FB1-B039-DF7E-AC69-182512A10017}"/>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10" name="Google Shape;120;p6">
              <a:extLst>
                <a:ext uri="{FF2B5EF4-FFF2-40B4-BE49-F238E27FC236}">
                  <a16:creationId xmlns:a16="http://schemas.microsoft.com/office/drawing/2014/main" id="{292A0AB2-FC01-FA59-548B-CD13C921FEB4}"/>
                </a:ext>
              </a:extLst>
            </p:cNvPr>
            <p:cNvSpPr txBox="1"/>
            <p:nvPr/>
          </p:nvSpPr>
          <p:spPr>
            <a:xfrm>
              <a:off x="12074133" y="6084000"/>
              <a:ext cx="4788001" cy="612000"/>
            </a:xfrm>
            <a:prstGeom prst="doubleWave">
              <a:avLst/>
            </a:prstGeom>
            <a:solidFill>
              <a:srgbClr val="8B2323"/>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1600" b="1" dirty="0">
                  <a:solidFill>
                    <a:schemeClr val="bg1"/>
                  </a:solidFill>
                  <a:latin typeface="+mn-lt"/>
                  <a:ea typeface="Helvetica Neue"/>
                  <a:cs typeface="Helvetica Neue"/>
                  <a:sym typeface="Helvetica Neue"/>
                </a:rPr>
                <a:t>1. Passendes Portal auswählen</a:t>
              </a:r>
            </a:p>
          </p:txBody>
        </p:sp>
      </p:grpSp>
      <p:grpSp>
        <p:nvGrpSpPr>
          <p:cNvPr id="11" name="Gruppieren 10">
            <a:extLst>
              <a:ext uri="{FF2B5EF4-FFF2-40B4-BE49-F238E27FC236}">
                <a16:creationId xmlns:a16="http://schemas.microsoft.com/office/drawing/2014/main" id="{B9A26CC4-2541-DEF0-9B1A-3777CA3ECFCA}"/>
              </a:ext>
            </a:extLst>
          </p:cNvPr>
          <p:cNvGrpSpPr/>
          <p:nvPr/>
        </p:nvGrpSpPr>
        <p:grpSpPr>
          <a:xfrm>
            <a:off x="5263408" y="7337178"/>
            <a:ext cx="1684592" cy="1692000"/>
            <a:chOff x="11955268" y="6084000"/>
            <a:chExt cx="4870669" cy="1692000"/>
          </a:xfrm>
        </p:grpSpPr>
        <p:cxnSp>
          <p:nvCxnSpPr>
            <p:cNvPr id="12" name="Gerader Verbinder 11">
              <a:extLst>
                <a:ext uri="{FF2B5EF4-FFF2-40B4-BE49-F238E27FC236}">
                  <a16:creationId xmlns:a16="http://schemas.microsoft.com/office/drawing/2014/main" id="{9CBF7585-E286-C5D5-6061-ABAA9B82F48F}"/>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13" name="Google Shape;120;p6">
              <a:extLst>
                <a:ext uri="{FF2B5EF4-FFF2-40B4-BE49-F238E27FC236}">
                  <a16:creationId xmlns:a16="http://schemas.microsoft.com/office/drawing/2014/main" id="{BC2A7BE1-4BA2-4399-71CB-5AC30BEB8447}"/>
                </a:ext>
              </a:extLst>
            </p:cNvPr>
            <p:cNvSpPr txBox="1"/>
            <p:nvPr/>
          </p:nvSpPr>
          <p:spPr>
            <a:xfrm>
              <a:off x="12037936" y="6084000"/>
              <a:ext cx="4788001" cy="612000"/>
            </a:xfrm>
            <a:prstGeom prst="doubleWave">
              <a:avLst/>
            </a:prstGeom>
            <a:solidFill>
              <a:srgbClr val="FF7F0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1600" b="1" dirty="0">
                  <a:solidFill>
                    <a:schemeClr val="bg1"/>
                  </a:solidFill>
                  <a:latin typeface="+mn-lt"/>
                  <a:ea typeface="Helvetica Neue"/>
                  <a:cs typeface="Helvetica Neue"/>
                  <a:sym typeface="Helvetica Neue"/>
                </a:rPr>
                <a:t>3. Qualitätssiegel</a:t>
              </a:r>
            </a:p>
          </p:txBody>
        </p:sp>
      </p:grpSp>
      <p:grpSp>
        <p:nvGrpSpPr>
          <p:cNvPr id="17" name="Gruppieren 16">
            <a:extLst>
              <a:ext uri="{FF2B5EF4-FFF2-40B4-BE49-F238E27FC236}">
                <a16:creationId xmlns:a16="http://schemas.microsoft.com/office/drawing/2014/main" id="{A14933E8-269F-A779-1A01-E513107A4DDC}"/>
              </a:ext>
            </a:extLst>
          </p:cNvPr>
          <p:cNvGrpSpPr/>
          <p:nvPr/>
        </p:nvGrpSpPr>
        <p:grpSpPr>
          <a:xfrm>
            <a:off x="3833139" y="6689214"/>
            <a:ext cx="1494861" cy="1656000"/>
            <a:chOff x="11955270" y="6120000"/>
            <a:chExt cx="4858298" cy="1656000"/>
          </a:xfrm>
        </p:grpSpPr>
        <p:cxnSp>
          <p:nvCxnSpPr>
            <p:cNvPr id="18" name="Gerader Verbinder 17">
              <a:extLst>
                <a:ext uri="{FF2B5EF4-FFF2-40B4-BE49-F238E27FC236}">
                  <a16:creationId xmlns:a16="http://schemas.microsoft.com/office/drawing/2014/main" id="{B7104216-153B-9CFD-3410-E70AD9530033}"/>
                </a:ext>
              </a:extLst>
            </p:cNvPr>
            <p:cNvCxnSpPr>
              <a:cxnSpLocks/>
            </p:cNvCxnSpPr>
            <p:nvPr/>
          </p:nvCxnSpPr>
          <p:spPr>
            <a:xfrm>
              <a:off x="11955270"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19" name="Google Shape;120;p6">
              <a:extLst>
                <a:ext uri="{FF2B5EF4-FFF2-40B4-BE49-F238E27FC236}">
                  <a16:creationId xmlns:a16="http://schemas.microsoft.com/office/drawing/2014/main" id="{7F363744-B030-C9A5-038C-198BA7C19F69}"/>
                </a:ext>
              </a:extLst>
            </p:cNvPr>
            <p:cNvSpPr txBox="1"/>
            <p:nvPr/>
          </p:nvSpPr>
          <p:spPr>
            <a:xfrm>
              <a:off x="12133568" y="6120000"/>
              <a:ext cx="4680000" cy="612000"/>
            </a:xfrm>
            <a:prstGeom prst="doubleWave">
              <a:avLst/>
            </a:prstGeom>
            <a:solidFill>
              <a:srgbClr val="BC8F8F"/>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1600" b="1" dirty="0">
                  <a:solidFill>
                    <a:schemeClr val="bg1"/>
                  </a:solidFill>
                  <a:latin typeface="+mn-lt"/>
                  <a:ea typeface="Helvetica Neue"/>
                  <a:cs typeface="Helvetica Neue"/>
                  <a:sym typeface="Helvetica Neue"/>
                </a:rPr>
                <a:t>2. Urheber prüfen</a:t>
              </a:r>
            </a:p>
          </p:txBody>
        </p:sp>
      </p:grpSp>
      <p:grpSp>
        <p:nvGrpSpPr>
          <p:cNvPr id="20" name="Gruppieren 19">
            <a:extLst>
              <a:ext uri="{FF2B5EF4-FFF2-40B4-BE49-F238E27FC236}">
                <a16:creationId xmlns:a16="http://schemas.microsoft.com/office/drawing/2014/main" id="{FE0CB733-424D-507A-E2DF-46ABEA7479AF}"/>
              </a:ext>
            </a:extLst>
          </p:cNvPr>
          <p:cNvGrpSpPr/>
          <p:nvPr/>
        </p:nvGrpSpPr>
        <p:grpSpPr>
          <a:xfrm>
            <a:off x="8208000" y="6875930"/>
            <a:ext cx="1965221" cy="1656000"/>
            <a:chOff x="11955268" y="6156000"/>
            <a:chExt cx="4877348" cy="1656000"/>
          </a:xfrm>
        </p:grpSpPr>
        <p:cxnSp>
          <p:nvCxnSpPr>
            <p:cNvPr id="21" name="Gerader Verbinder 20">
              <a:extLst>
                <a:ext uri="{FF2B5EF4-FFF2-40B4-BE49-F238E27FC236}">
                  <a16:creationId xmlns:a16="http://schemas.microsoft.com/office/drawing/2014/main" id="{66107F67-F6E6-5DF5-6A91-F9B9B7F76622}"/>
                </a:ext>
              </a:extLst>
            </p:cNvPr>
            <p:cNvCxnSpPr>
              <a:cxnSpLocks/>
            </p:cNvCxnSpPr>
            <p:nvPr/>
          </p:nvCxnSpPr>
          <p:spPr>
            <a:xfrm>
              <a:off x="11955268" y="6192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22" name="Google Shape;120;p6">
              <a:extLst>
                <a:ext uri="{FF2B5EF4-FFF2-40B4-BE49-F238E27FC236}">
                  <a16:creationId xmlns:a16="http://schemas.microsoft.com/office/drawing/2014/main" id="{7BD9D758-3E0C-063C-F45A-E2F4FA0B71F7}"/>
                </a:ext>
              </a:extLst>
            </p:cNvPr>
            <p:cNvSpPr txBox="1"/>
            <p:nvPr/>
          </p:nvSpPr>
          <p:spPr>
            <a:xfrm>
              <a:off x="12044614" y="6156000"/>
              <a:ext cx="4788002" cy="612000"/>
            </a:xfrm>
            <a:prstGeom prst="doubleWave">
              <a:avLst/>
            </a:prstGeom>
            <a:solidFill>
              <a:srgbClr val="458B0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1600" b="1" dirty="0">
                  <a:solidFill>
                    <a:schemeClr val="bg1"/>
                  </a:solidFill>
                  <a:latin typeface="+mn-lt"/>
                  <a:ea typeface="Helvetica Neue"/>
                  <a:cs typeface="Helvetica Neue"/>
                  <a:sym typeface="Helvetica Neue"/>
                </a:rPr>
                <a:t>5. Ausgewogenheit der Informationen</a:t>
              </a:r>
            </a:p>
          </p:txBody>
        </p:sp>
      </p:grpSp>
      <p:grpSp>
        <p:nvGrpSpPr>
          <p:cNvPr id="23" name="Gruppieren 22">
            <a:extLst>
              <a:ext uri="{FF2B5EF4-FFF2-40B4-BE49-F238E27FC236}">
                <a16:creationId xmlns:a16="http://schemas.microsoft.com/office/drawing/2014/main" id="{AA700931-1E39-C467-DFB5-9F28D0098BC3}"/>
              </a:ext>
            </a:extLst>
          </p:cNvPr>
          <p:cNvGrpSpPr/>
          <p:nvPr/>
        </p:nvGrpSpPr>
        <p:grpSpPr>
          <a:xfrm>
            <a:off x="11761856" y="6336000"/>
            <a:ext cx="1702144" cy="1657882"/>
            <a:chOff x="11955268" y="6118118"/>
            <a:chExt cx="4292364" cy="1657882"/>
          </a:xfrm>
        </p:grpSpPr>
        <p:cxnSp>
          <p:nvCxnSpPr>
            <p:cNvPr id="24" name="Gerader Verbinder 23">
              <a:extLst>
                <a:ext uri="{FF2B5EF4-FFF2-40B4-BE49-F238E27FC236}">
                  <a16:creationId xmlns:a16="http://schemas.microsoft.com/office/drawing/2014/main" id="{58DF3414-71AA-C51F-59DC-670CCB020AFF}"/>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25" name="Google Shape;120;p6">
              <a:extLst>
                <a:ext uri="{FF2B5EF4-FFF2-40B4-BE49-F238E27FC236}">
                  <a16:creationId xmlns:a16="http://schemas.microsoft.com/office/drawing/2014/main" id="{2AF77220-912A-0BB7-5878-4CB53F46A4FD}"/>
                </a:ext>
              </a:extLst>
            </p:cNvPr>
            <p:cNvSpPr txBox="1"/>
            <p:nvPr/>
          </p:nvSpPr>
          <p:spPr>
            <a:xfrm>
              <a:off x="12071631" y="6118118"/>
              <a:ext cx="4176001" cy="612000"/>
            </a:xfrm>
            <a:prstGeom prst="doubleWave">
              <a:avLst/>
            </a:prstGeom>
            <a:solidFill>
              <a:srgbClr val="4F94CD"/>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1600" b="1" dirty="0">
                  <a:solidFill>
                    <a:schemeClr val="bg1"/>
                  </a:solidFill>
                  <a:latin typeface="+mn-lt"/>
                  <a:ea typeface="Helvetica Neue"/>
                  <a:cs typeface="Helvetica Neue"/>
                  <a:sym typeface="Helvetica Neue"/>
                </a:rPr>
                <a:t>7. Aktualität der Informationen</a:t>
              </a:r>
            </a:p>
          </p:txBody>
        </p:sp>
      </p:grpSp>
      <p:grpSp>
        <p:nvGrpSpPr>
          <p:cNvPr id="29" name="Gruppieren 28">
            <a:extLst>
              <a:ext uri="{FF2B5EF4-FFF2-40B4-BE49-F238E27FC236}">
                <a16:creationId xmlns:a16="http://schemas.microsoft.com/office/drawing/2014/main" id="{31FD0734-7B0F-4F3F-D270-785F07D53579}"/>
              </a:ext>
            </a:extLst>
          </p:cNvPr>
          <p:cNvGrpSpPr/>
          <p:nvPr/>
        </p:nvGrpSpPr>
        <p:grpSpPr>
          <a:xfrm>
            <a:off x="13841349" y="6444000"/>
            <a:ext cx="1566651" cy="1685214"/>
            <a:chOff x="11955268" y="6126786"/>
            <a:chExt cx="4845687" cy="1685214"/>
          </a:xfrm>
        </p:grpSpPr>
        <p:cxnSp>
          <p:nvCxnSpPr>
            <p:cNvPr id="30" name="Gerader Verbinder 29">
              <a:extLst>
                <a:ext uri="{FF2B5EF4-FFF2-40B4-BE49-F238E27FC236}">
                  <a16:creationId xmlns:a16="http://schemas.microsoft.com/office/drawing/2014/main" id="{AA56FC0C-0617-D7FC-2A93-3EF7938F0653}"/>
                </a:ext>
              </a:extLst>
            </p:cNvPr>
            <p:cNvCxnSpPr>
              <a:cxnSpLocks/>
            </p:cNvCxnSpPr>
            <p:nvPr/>
          </p:nvCxnSpPr>
          <p:spPr>
            <a:xfrm>
              <a:off x="11955268" y="6192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31" name="Google Shape;120;p6">
              <a:extLst>
                <a:ext uri="{FF2B5EF4-FFF2-40B4-BE49-F238E27FC236}">
                  <a16:creationId xmlns:a16="http://schemas.microsoft.com/office/drawing/2014/main" id="{13FA12B6-5F53-F697-9D19-3D3F9197845A}"/>
                </a:ext>
              </a:extLst>
            </p:cNvPr>
            <p:cNvSpPr txBox="1"/>
            <p:nvPr/>
          </p:nvSpPr>
          <p:spPr>
            <a:xfrm>
              <a:off x="12012956" y="6126786"/>
              <a:ext cx="4787999" cy="612000"/>
            </a:xfrm>
            <a:prstGeom prst="doubleWave">
              <a:avLst/>
            </a:prstGeom>
            <a:solidFill>
              <a:srgbClr val="3A5FCD"/>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1600" b="1" dirty="0">
                  <a:solidFill>
                    <a:schemeClr val="bg1"/>
                  </a:solidFill>
                  <a:latin typeface="+mn-lt"/>
                  <a:ea typeface="Helvetica Neue"/>
                  <a:cs typeface="Helvetica Neue"/>
                  <a:sym typeface="Helvetica Neue"/>
                </a:rPr>
                <a:t>8. Vorsicht vor Werbung</a:t>
              </a:r>
            </a:p>
          </p:txBody>
        </p:sp>
      </p:grpSp>
      <p:grpSp>
        <p:nvGrpSpPr>
          <p:cNvPr id="32" name="Gruppieren 31">
            <a:extLst>
              <a:ext uri="{FF2B5EF4-FFF2-40B4-BE49-F238E27FC236}">
                <a16:creationId xmlns:a16="http://schemas.microsoft.com/office/drawing/2014/main" id="{EF6D1036-93CC-3827-8994-844DA8A0D250}"/>
              </a:ext>
            </a:extLst>
          </p:cNvPr>
          <p:cNvGrpSpPr/>
          <p:nvPr/>
        </p:nvGrpSpPr>
        <p:grpSpPr>
          <a:xfrm>
            <a:off x="16726485" y="5184000"/>
            <a:ext cx="1489514" cy="1628177"/>
            <a:chOff x="11955268" y="6147823"/>
            <a:chExt cx="4319591" cy="1628177"/>
          </a:xfrm>
        </p:grpSpPr>
        <p:cxnSp>
          <p:nvCxnSpPr>
            <p:cNvPr id="33" name="Gerader Verbinder 32">
              <a:extLst>
                <a:ext uri="{FF2B5EF4-FFF2-40B4-BE49-F238E27FC236}">
                  <a16:creationId xmlns:a16="http://schemas.microsoft.com/office/drawing/2014/main" id="{5168E2E3-BB1C-141C-1345-B73D36814BC8}"/>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34" name="Google Shape;120;p6">
              <a:extLst>
                <a:ext uri="{FF2B5EF4-FFF2-40B4-BE49-F238E27FC236}">
                  <a16:creationId xmlns:a16="http://schemas.microsoft.com/office/drawing/2014/main" id="{359DF604-A90A-CA43-DC3D-174F122713FB}"/>
                </a:ext>
              </a:extLst>
            </p:cNvPr>
            <p:cNvSpPr txBox="1"/>
            <p:nvPr/>
          </p:nvSpPr>
          <p:spPr>
            <a:xfrm>
              <a:off x="12098859" y="6147823"/>
              <a:ext cx="4176000" cy="612000"/>
            </a:xfrm>
            <a:prstGeom prst="doubleWave">
              <a:avLst/>
            </a:prstGeom>
            <a:solidFill>
              <a:srgbClr val="7030A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1600" b="1" dirty="0">
                  <a:solidFill>
                    <a:schemeClr val="bg1"/>
                  </a:solidFill>
                  <a:latin typeface="+mn-lt"/>
                  <a:ea typeface="Helvetica Neue"/>
                  <a:cs typeface="Helvetica Neue"/>
                  <a:sym typeface="Helvetica Neue"/>
                </a:rPr>
                <a:t>10. Kein Arzt-Ersatz</a:t>
              </a:r>
            </a:p>
          </p:txBody>
        </p:sp>
      </p:grpSp>
      <p:sp>
        <p:nvSpPr>
          <p:cNvPr id="3" name="Foliennummernplatzhalter 1">
            <a:extLst>
              <a:ext uri="{FF2B5EF4-FFF2-40B4-BE49-F238E27FC236}">
                <a16:creationId xmlns:a16="http://schemas.microsoft.com/office/drawing/2014/main" id="{5AE12B47-2A49-A080-2C6F-5BE1D1B46279}"/>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17</a:t>
            </a:fld>
            <a:endParaRPr lang="de-DE"/>
          </a:p>
        </p:txBody>
      </p:sp>
    </p:spTree>
    <p:extLst>
      <p:ext uri="{BB962C8B-B14F-4D97-AF65-F5344CB8AC3E}">
        <p14:creationId xmlns:p14="http://schemas.microsoft.com/office/powerpoint/2010/main" val="3562344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45" name="Grafik 44">
            <a:extLst>
              <a:ext uri="{FF2B5EF4-FFF2-40B4-BE49-F238E27FC236}">
                <a16:creationId xmlns:a16="http://schemas.microsoft.com/office/drawing/2014/main" id="{8D7BF7DD-48FD-3D89-BAAC-CD28FD597B70}"/>
              </a:ext>
            </a:extLst>
          </p:cNvPr>
          <p:cNvPicPr>
            <a:picLocks noChangeAspect="1"/>
          </p:cNvPicPr>
          <p:nvPr/>
        </p:nvPicPr>
        <p:blipFill rotWithShape="1">
          <a:blip r:embed="rId3"/>
          <a:srcRect b="27072"/>
          <a:stretch/>
        </p:blipFill>
        <p:spPr>
          <a:xfrm>
            <a:off x="2636713" y="3462682"/>
            <a:ext cx="14686099" cy="5584637"/>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 Die Auswahl und der Einsatz von Suchmaschinen</a:t>
            </a:r>
          </a:p>
        </p:txBody>
      </p:sp>
      <p:sp>
        <p:nvSpPr>
          <p:cNvPr id="24" name="Textfeld 23">
            <a:extLst>
              <a:ext uri="{FF2B5EF4-FFF2-40B4-BE49-F238E27FC236}">
                <a16:creationId xmlns:a16="http://schemas.microsoft.com/office/drawing/2014/main" id="{BD7AF1B4-DF68-76AC-D397-983D80A93897}"/>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BAGSO Service Gesellschaft mbH, Anleitung 8: Gesundheitsinformationen im Netz – kompetent nutzen, in: digital-kompass.de, 2023, https://www.digital-kompass.de/materialien/anleitung-8-gesundheitsinformationen-im-netz-kompetent-nutzen</a:t>
            </a:r>
          </a:p>
        </p:txBody>
      </p:sp>
      <p:sp>
        <p:nvSpPr>
          <p:cNvPr id="42" name="Textfeld 41">
            <a:extLst>
              <a:ext uri="{FF2B5EF4-FFF2-40B4-BE49-F238E27FC236}">
                <a16:creationId xmlns:a16="http://schemas.microsoft.com/office/drawing/2014/main" id="{CE5A1590-E819-C2EB-A34F-6B54BA5D65E1}"/>
              </a:ext>
            </a:extLst>
          </p:cNvPr>
          <p:cNvSpPr txBox="1"/>
          <p:nvPr/>
        </p:nvSpPr>
        <p:spPr>
          <a:xfrm>
            <a:off x="1584000" y="7272000"/>
            <a:ext cx="4680000" cy="1512000"/>
          </a:xfrm>
          <a:prstGeom prst="rect">
            <a:avLst/>
          </a:prstGeom>
          <a:solidFill>
            <a:schemeClr val="bg1">
              <a:alpha val="60000"/>
            </a:schemeClr>
          </a:solidFill>
        </p:spPr>
        <p:txBody>
          <a:bodyPr wrap="square">
            <a:noAutofit/>
          </a:bodyPr>
          <a:lstStyle/>
          <a:p>
            <a:r>
              <a:rPr lang="de-DE" sz="1600" dirty="0"/>
              <a:t>Während allgemeine Gesundheitsportale teils über ein sehr breites Spektrum von Erkrankungen informieren, gibt es auch spezialisierte Webseiten für bestimmte Krankheiten. Als Faustregel gilt: Je spezialisierter ein Portal, desto detaillierter und fundierter sind oft die Informationen.</a:t>
            </a:r>
          </a:p>
        </p:txBody>
      </p:sp>
      <p:sp>
        <p:nvSpPr>
          <p:cNvPr id="43" name="Textfeld 42">
            <a:extLst>
              <a:ext uri="{FF2B5EF4-FFF2-40B4-BE49-F238E27FC236}">
                <a16:creationId xmlns:a16="http://schemas.microsoft.com/office/drawing/2014/main" id="{0A6B88DD-9569-7475-C7DA-B1B5B7A21362}"/>
              </a:ext>
            </a:extLst>
          </p:cNvPr>
          <p:cNvSpPr txBox="1"/>
          <p:nvPr/>
        </p:nvSpPr>
        <p:spPr>
          <a:xfrm>
            <a:off x="10440000" y="6912000"/>
            <a:ext cx="4680000" cy="1548000"/>
          </a:xfrm>
          <a:prstGeom prst="rect">
            <a:avLst/>
          </a:prstGeom>
          <a:solidFill>
            <a:schemeClr val="bg1">
              <a:alpha val="60000"/>
            </a:schemeClr>
          </a:solidFill>
        </p:spPr>
        <p:txBody>
          <a:bodyPr wrap="square">
            <a:noAutofit/>
          </a:bodyPr>
          <a:lstStyle/>
          <a:p>
            <a:r>
              <a:rPr lang="de-DE" sz="1600" dirty="0"/>
              <a:t>Um die Qualität von Gesundheitsinformationen einschätzen zu können, sollte man wissen, wer der Urheber ist. Der Betreiber einer Seite sollte bestenfalls schon auf der Homepage oder unter „Kontakt“ klar identifizierbar sein, spätestens aber mit einem Blick ins Impressum.</a:t>
            </a:r>
          </a:p>
        </p:txBody>
      </p:sp>
      <p:sp>
        <p:nvSpPr>
          <p:cNvPr id="44" name="Textfeld 43">
            <a:extLst>
              <a:ext uri="{FF2B5EF4-FFF2-40B4-BE49-F238E27FC236}">
                <a16:creationId xmlns:a16="http://schemas.microsoft.com/office/drawing/2014/main" id="{D0958426-BA97-AC54-6C9B-38758B3CF0AE}"/>
              </a:ext>
            </a:extLst>
          </p:cNvPr>
          <p:cNvSpPr txBox="1"/>
          <p:nvPr/>
        </p:nvSpPr>
        <p:spPr>
          <a:xfrm>
            <a:off x="3456000" y="4068000"/>
            <a:ext cx="4680000" cy="828000"/>
          </a:xfrm>
          <a:prstGeom prst="rect">
            <a:avLst/>
          </a:prstGeom>
          <a:solidFill>
            <a:schemeClr val="bg1">
              <a:alpha val="60000"/>
            </a:schemeClr>
          </a:solidFill>
        </p:spPr>
        <p:txBody>
          <a:bodyPr wrap="square">
            <a:noAutofit/>
          </a:bodyPr>
          <a:lstStyle/>
          <a:p>
            <a:r>
              <a:rPr lang="de-DE" sz="1600" dirty="0"/>
              <a:t>Einige Webseiten werden von unabhängigen Experten geprüft und können ein entsprechendes Qualitätssiegel vorweisen.</a:t>
            </a:r>
          </a:p>
        </p:txBody>
      </p:sp>
      <p:sp>
        <p:nvSpPr>
          <p:cNvPr id="49" name="Textfeld 48">
            <a:extLst>
              <a:ext uri="{FF2B5EF4-FFF2-40B4-BE49-F238E27FC236}">
                <a16:creationId xmlns:a16="http://schemas.microsoft.com/office/drawing/2014/main" id="{6EB6D98C-41E8-EED7-DCB4-823B603EA489}"/>
              </a:ext>
            </a:extLst>
          </p:cNvPr>
          <p:cNvSpPr txBox="1"/>
          <p:nvPr/>
        </p:nvSpPr>
        <p:spPr>
          <a:xfrm>
            <a:off x="12276000" y="3960000"/>
            <a:ext cx="4824000" cy="1548000"/>
          </a:xfrm>
          <a:prstGeom prst="rect">
            <a:avLst/>
          </a:prstGeom>
          <a:solidFill>
            <a:schemeClr val="bg1">
              <a:alpha val="60000"/>
            </a:schemeClr>
          </a:solidFill>
        </p:spPr>
        <p:txBody>
          <a:bodyPr wrap="square">
            <a:noAutofit/>
          </a:bodyPr>
          <a:lstStyle/>
          <a:p>
            <a:r>
              <a:rPr lang="de-DE" sz="1600" dirty="0"/>
              <a:t>Ein Vergleich unterschiedlicher Seiten kann helfen, einzuschätzen, ob die jeweiligen Informationen glaubwürdig sind oder nicht. Wenn beispielsweise in einem Laien-Forum eine Therapie empfohlen wird, lohnt es sich, diesen Vorschlag anschließend auf einer Experten-Website gegen zu checken.</a:t>
            </a:r>
          </a:p>
        </p:txBody>
      </p:sp>
      <p:grpSp>
        <p:nvGrpSpPr>
          <p:cNvPr id="36" name="Gruppieren 35">
            <a:extLst>
              <a:ext uri="{FF2B5EF4-FFF2-40B4-BE49-F238E27FC236}">
                <a16:creationId xmlns:a16="http://schemas.microsoft.com/office/drawing/2014/main" id="{DD693C95-271B-7C37-F95D-FFDF5334C21B}"/>
              </a:ext>
            </a:extLst>
          </p:cNvPr>
          <p:cNvGrpSpPr/>
          <p:nvPr/>
        </p:nvGrpSpPr>
        <p:grpSpPr>
          <a:xfrm>
            <a:off x="1440000" y="6480000"/>
            <a:ext cx="4860000" cy="2448000"/>
            <a:chOff x="7095269" y="6084000"/>
            <a:chExt cx="4860000" cy="2448000"/>
          </a:xfrm>
        </p:grpSpPr>
        <p:cxnSp>
          <p:nvCxnSpPr>
            <p:cNvPr id="37" name="Gerader Verbinder 36">
              <a:extLst>
                <a:ext uri="{FF2B5EF4-FFF2-40B4-BE49-F238E27FC236}">
                  <a16:creationId xmlns:a16="http://schemas.microsoft.com/office/drawing/2014/main" id="{3796F827-BE5B-0294-8DE9-55618FCC1CA1}"/>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38" name="Google Shape;120;p6">
              <a:extLst>
                <a:ext uri="{FF2B5EF4-FFF2-40B4-BE49-F238E27FC236}">
                  <a16:creationId xmlns:a16="http://schemas.microsoft.com/office/drawing/2014/main" id="{8D43810F-3FF1-F460-8C77-83807F317720}"/>
                </a:ext>
              </a:extLst>
            </p:cNvPr>
            <p:cNvSpPr txBox="1"/>
            <p:nvPr/>
          </p:nvSpPr>
          <p:spPr>
            <a:xfrm>
              <a:off x="7095269" y="6084000"/>
              <a:ext cx="4788000" cy="756000"/>
            </a:xfrm>
            <a:prstGeom prst="doubleWave">
              <a:avLst/>
            </a:prstGeom>
            <a:solidFill>
              <a:srgbClr val="8B2323"/>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2200" b="1" dirty="0">
                  <a:solidFill>
                    <a:schemeClr val="bg1"/>
                  </a:solidFill>
                  <a:latin typeface="+mn-lt"/>
                  <a:ea typeface="Helvetica Neue"/>
                  <a:cs typeface="Helvetica Neue"/>
                  <a:sym typeface="Helvetica Neue"/>
                </a:rPr>
                <a:t>1. Passendes Portal auswählen</a:t>
              </a:r>
            </a:p>
          </p:txBody>
        </p:sp>
      </p:grpSp>
      <p:grpSp>
        <p:nvGrpSpPr>
          <p:cNvPr id="33" name="Gruppieren 32">
            <a:extLst>
              <a:ext uri="{FF2B5EF4-FFF2-40B4-BE49-F238E27FC236}">
                <a16:creationId xmlns:a16="http://schemas.microsoft.com/office/drawing/2014/main" id="{36B79AC5-DFC2-A349-A9A1-0E6523F738B9}"/>
              </a:ext>
            </a:extLst>
          </p:cNvPr>
          <p:cNvGrpSpPr/>
          <p:nvPr/>
        </p:nvGrpSpPr>
        <p:grpSpPr>
          <a:xfrm>
            <a:off x="3384000" y="3276000"/>
            <a:ext cx="4824000" cy="2448000"/>
            <a:chOff x="7131269" y="6084000"/>
            <a:chExt cx="4824000" cy="2448000"/>
          </a:xfrm>
        </p:grpSpPr>
        <p:cxnSp>
          <p:nvCxnSpPr>
            <p:cNvPr id="34" name="Gerader Verbinder 33">
              <a:extLst>
                <a:ext uri="{FF2B5EF4-FFF2-40B4-BE49-F238E27FC236}">
                  <a16:creationId xmlns:a16="http://schemas.microsoft.com/office/drawing/2014/main" id="{46FA3348-2BC1-00DE-EEC2-43F8BADE13BE}"/>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35" name="Google Shape;120;p6">
              <a:extLst>
                <a:ext uri="{FF2B5EF4-FFF2-40B4-BE49-F238E27FC236}">
                  <a16:creationId xmlns:a16="http://schemas.microsoft.com/office/drawing/2014/main" id="{E1CF5A0F-2A88-A6FF-801C-4C9907E3595C}"/>
                </a:ext>
              </a:extLst>
            </p:cNvPr>
            <p:cNvSpPr txBox="1"/>
            <p:nvPr/>
          </p:nvSpPr>
          <p:spPr>
            <a:xfrm>
              <a:off x="7131269" y="6084000"/>
              <a:ext cx="4788000" cy="756000"/>
            </a:xfrm>
            <a:prstGeom prst="doubleWave">
              <a:avLst/>
            </a:prstGeom>
            <a:solidFill>
              <a:srgbClr val="FF7F0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2200" b="1" dirty="0">
                  <a:solidFill>
                    <a:schemeClr val="bg1"/>
                  </a:solidFill>
                  <a:latin typeface="+mn-lt"/>
                  <a:ea typeface="Helvetica Neue"/>
                  <a:cs typeface="Helvetica Neue"/>
                  <a:sym typeface="Helvetica Neue"/>
                </a:rPr>
                <a:t>3. Qualitätssiegel</a:t>
              </a:r>
            </a:p>
          </p:txBody>
        </p:sp>
      </p:grpSp>
      <p:grpSp>
        <p:nvGrpSpPr>
          <p:cNvPr id="46" name="Gruppieren 45">
            <a:extLst>
              <a:ext uri="{FF2B5EF4-FFF2-40B4-BE49-F238E27FC236}">
                <a16:creationId xmlns:a16="http://schemas.microsoft.com/office/drawing/2014/main" id="{B27E9218-8184-1709-FEFD-9B8E264B30F4}"/>
              </a:ext>
            </a:extLst>
          </p:cNvPr>
          <p:cNvGrpSpPr/>
          <p:nvPr/>
        </p:nvGrpSpPr>
        <p:grpSpPr>
          <a:xfrm>
            <a:off x="12225101" y="3096000"/>
            <a:ext cx="4838898" cy="2448000"/>
            <a:chOff x="11955269" y="6084000"/>
            <a:chExt cx="4220392" cy="2448000"/>
          </a:xfrm>
        </p:grpSpPr>
        <p:cxnSp>
          <p:nvCxnSpPr>
            <p:cNvPr id="47" name="Gerader Verbinder 46">
              <a:extLst>
                <a:ext uri="{FF2B5EF4-FFF2-40B4-BE49-F238E27FC236}">
                  <a16:creationId xmlns:a16="http://schemas.microsoft.com/office/drawing/2014/main" id="{2CEE6434-4964-1A8E-A1F4-6F1C50AB7119}"/>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48" name="Google Shape;120;p6">
              <a:extLst>
                <a:ext uri="{FF2B5EF4-FFF2-40B4-BE49-F238E27FC236}">
                  <a16:creationId xmlns:a16="http://schemas.microsoft.com/office/drawing/2014/main" id="{D4641113-0F6F-1E3A-9163-A1A38E8BCDF8}"/>
                </a:ext>
              </a:extLst>
            </p:cNvPr>
            <p:cNvSpPr txBox="1"/>
            <p:nvPr/>
          </p:nvSpPr>
          <p:spPr>
            <a:xfrm>
              <a:off x="11999661" y="6084000"/>
              <a:ext cx="4176000" cy="756000"/>
            </a:xfrm>
            <a:prstGeom prst="doubleWave">
              <a:avLst/>
            </a:prstGeom>
            <a:solidFill>
              <a:srgbClr val="EEB422"/>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2200" b="1" dirty="0">
                  <a:solidFill>
                    <a:schemeClr val="bg1"/>
                  </a:solidFill>
                  <a:latin typeface="+mn-lt"/>
                  <a:ea typeface="Helvetica Neue"/>
                  <a:cs typeface="Helvetica Neue"/>
                  <a:sym typeface="Helvetica Neue"/>
                </a:rPr>
                <a:t>4. Mehrere Quellen heranziehen</a:t>
              </a:r>
            </a:p>
          </p:txBody>
        </p:sp>
      </p:grpSp>
      <p:grpSp>
        <p:nvGrpSpPr>
          <p:cNvPr id="26" name="Gruppieren 25">
            <a:extLst>
              <a:ext uri="{FF2B5EF4-FFF2-40B4-BE49-F238E27FC236}">
                <a16:creationId xmlns:a16="http://schemas.microsoft.com/office/drawing/2014/main" id="{E228B233-F923-BB13-85BD-3D5F6376AB3B}"/>
              </a:ext>
            </a:extLst>
          </p:cNvPr>
          <p:cNvGrpSpPr/>
          <p:nvPr/>
        </p:nvGrpSpPr>
        <p:grpSpPr>
          <a:xfrm>
            <a:off x="10371323" y="6048000"/>
            <a:ext cx="4856677" cy="2448000"/>
            <a:chOff x="11955269" y="6084000"/>
            <a:chExt cx="4747128" cy="2448000"/>
          </a:xfrm>
        </p:grpSpPr>
        <p:cxnSp>
          <p:nvCxnSpPr>
            <p:cNvPr id="27" name="Gerader Verbinder 26">
              <a:extLst>
                <a:ext uri="{FF2B5EF4-FFF2-40B4-BE49-F238E27FC236}">
                  <a16:creationId xmlns:a16="http://schemas.microsoft.com/office/drawing/2014/main" id="{50D22AD8-1F98-2BD8-D7B4-D0CD91E271E2}"/>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28" name="Google Shape;120;p6">
              <a:extLst>
                <a:ext uri="{FF2B5EF4-FFF2-40B4-BE49-F238E27FC236}">
                  <a16:creationId xmlns:a16="http://schemas.microsoft.com/office/drawing/2014/main" id="{07FFA229-6E6C-7748-A6B6-C5454E8587F5}"/>
                </a:ext>
              </a:extLst>
            </p:cNvPr>
            <p:cNvSpPr txBox="1"/>
            <p:nvPr/>
          </p:nvSpPr>
          <p:spPr>
            <a:xfrm>
              <a:off x="12022397" y="6084000"/>
              <a:ext cx="4680000" cy="756000"/>
            </a:xfrm>
            <a:prstGeom prst="doubleWave">
              <a:avLst/>
            </a:prstGeom>
            <a:solidFill>
              <a:srgbClr val="BC8F8F"/>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2200" b="1" dirty="0">
                  <a:solidFill>
                    <a:schemeClr val="bg1"/>
                  </a:solidFill>
                  <a:latin typeface="+mn-lt"/>
                  <a:ea typeface="Helvetica Neue"/>
                  <a:cs typeface="Helvetica Neue"/>
                  <a:sym typeface="Helvetica Neue"/>
                </a:rPr>
                <a:t>2. Urheber prüfen</a:t>
              </a:r>
            </a:p>
          </p:txBody>
        </p:sp>
      </p:grpSp>
      <p:sp>
        <p:nvSpPr>
          <p:cNvPr id="3" name="Foliennummernplatzhalter 1">
            <a:extLst>
              <a:ext uri="{FF2B5EF4-FFF2-40B4-BE49-F238E27FC236}">
                <a16:creationId xmlns:a16="http://schemas.microsoft.com/office/drawing/2014/main" id="{5A399FA2-43EF-76A9-F20A-C91B83F133E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18</a:t>
            </a:fld>
            <a:endParaRPr lang="de-DE"/>
          </a:p>
        </p:txBody>
      </p:sp>
    </p:spTree>
    <p:extLst>
      <p:ext uri="{BB962C8B-B14F-4D97-AF65-F5344CB8AC3E}">
        <p14:creationId xmlns:p14="http://schemas.microsoft.com/office/powerpoint/2010/main" val="3589048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 name="Grafik 11">
            <a:extLst>
              <a:ext uri="{FF2B5EF4-FFF2-40B4-BE49-F238E27FC236}">
                <a16:creationId xmlns:a16="http://schemas.microsoft.com/office/drawing/2014/main" id="{D9831643-5D7C-3284-1E87-219EAD229CEA}"/>
              </a:ext>
            </a:extLst>
          </p:cNvPr>
          <p:cNvPicPr>
            <a:picLocks noChangeAspect="1"/>
          </p:cNvPicPr>
          <p:nvPr/>
        </p:nvPicPr>
        <p:blipFill rotWithShape="1">
          <a:blip r:embed="rId3"/>
          <a:srcRect b="27072"/>
          <a:stretch/>
        </p:blipFill>
        <p:spPr>
          <a:xfrm>
            <a:off x="2663217" y="3481349"/>
            <a:ext cx="14686099" cy="5584637"/>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 Die Auswahl und der Einsatz von Suchmaschinen</a:t>
            </a:r>
          </a:p>
        </p:txBody>
      </p:sp>
      <p:sp>
        <p:nvSpPr>
          <p:cNvPr id="24" name="Textfeld 23">
            <a:extLst>
              <a:ext uri="{FF2B5EF4-FFF2-40B4-BE49-F238E27FC236}">
                <a16:creationId xmlns:a16="http://schemas.microsoft.com/office/drawing/2014/main" id="{BD7AF1B4-DF68-76AC-D397-983D80A93897}"/>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BAGSO Service Gesellschaft mbH, Anleitung 8: Gesundheitsinformationen im Netz – kompetent nutzen, in: digital-kompass.de, 2023, https://www.digital-kompass.de/materialien/anleitung-8-gesundheitsinformationen-im-netz-kompetent-nutzen</a:t>
            </a:r>
          </a:p>
        </p:txBody>
      </p:sp>
      <p:grpSp>
        <p:nvGrpSpPr>
          <p:cNvPr id="26" name="Gruppieren 25">
            <a:extLst>
              <a:ext uri="{FF2B5EF4-FFF2-40B4-BE49-F238E27FC236}">
                <a16:creationId xmlns:a16="http://schemas.microsoft.com/office/drawing/2014/main" id="{E228B233-F923-BB13-85BD-3D5F6376AB3B}"/>
              </a:ext>
            </a:extLst>
          </p:cNvPr>
          <p:cNvGrpSpPr/>
          <p:nvPr/>
        </p:nvGrpSpPr>
        <p:grpSpPr>
          <a:xfrm>
            <a:off x="8496000" y="6264000"/>
            <a:ext cx="4824000" cy="2448000"/>
            <a:chOff x="11955269" y="6120000"/>
            <a:chExt cx="4824000" cy="2448000"/>
          </a:xfrm>
        </p:grpSpPr>
        <p:cxnSp>
          <p:nvCxnSpPr>
            <p:cNvPr id="27" name="Gerader Verbinder 26">
              <a:extLst>
                <a:ext uri="{FF2B5EF4-FFF2-40B4-BE49-F238E27FC236}">
                  <a16:creationId xmlns:a16="http://schemas.microsoft.com/office/drawing/2014/main" id="{50D22AD8-1F98-2BD8-D7B4-D0CD91E271E2}"/>
                </a:ext>
              </a:extLst>
            </p:cNvPr>
            <p:cNvCxnSpPr>
              <a:cxnSpLocks/>
            </p:cNvCxnSpPr>
            <p:nvPr/>
          </p:nvCxnSpPr>
          <p:spPr>
            <a:xfrm>
              <a:off x="11955269" y="6192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28" name="Google Shape;120;p6">
              <a:extLst>
                <a:ext uri="{FF2B5EF4-FFF2-40B4-BE49-F238E27FC236}">
                  <a16:creationId xmlns:a16="http://schemas.microsoft.com/office/drawing/2014/main" id="{07FFA229-6E6C-7748-A6B6-C5454E8587F5}"/>
                </a:ext>
              </a:extLst>
            </p:cNvPr>
            <p:cNvSpPr txBox="1"/>
            <p:nvPr/>
          </p:nvSpPr>
          <p:spPr>
            <a:xfrm>
              <a:off x="11991269" y="6120000"/>
              <a:ext cx="4788000" cy="756000"/>
            </a:xfrm>
            <a:prstGeom prst="doubleWave">
              <a:avLst/>
            </a:prstGeom>
            <a:solidFill>
              <a:srgbClr val="458B0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2200" b="1" dirty="0">
                  <a:solidFill>
                    <a:schemeClr val="bg1"/>
                  </a:solidFill>
                  <a:latin typeface="+mn-lt"/>
                  <a:ea typeface="Helvetica Neue"/>
                  <a:cs typeface="Helvetica Neue"/>
                  <a:sym typeface="Helvetica Neue"/>
                </a:rPr>
                <a:t>5. Ausgewogenheit der Informationen</a:t>
              </a:r>
            </a:p>
          </p:txBody>
        </p:sp>
      </p:grpSp>
      <p:sp>
        <p:nvSpPr>
          <p:cNvPr id="6" name="Textfeld 5">
            <a:extLst>
              <a:ext uri="{FF2B5EF4-FFF2-40B4-BE49-F238E27FC236}">
                <a16:creationId xmlns:a16="http://schemas.microsoft.com/office/drawing/2014/main" id="{BABB6131-8D0E-60C4-92BA-BD8C61E3F452}"/>
              </a:ext>
            </a:extLst>
          </p:cNvPr>
          <p:cNvSpPr txBox="1"/>
          <p:nvPr/>
        </p:nvSpPr>
        <p:spPr>
          <a:xfrm>
            <a:off x="8568000" y="7128000"/>
            <a:ext cx="4680000" cy="1296000"/>
          </a:xfrm>
          <a:prstGeom prst="rect">
            <a:avLst/>
          </a:prstGeom>
          <a:solidFill>
            <a:schemeClr val="bg1">
              <a:alpha val="60000"/>
            </a:schemeClr>
          </a:solidFill>
        </p:spPr>
        <p:txBody>
          <a:bodyPr wrap="square">
            <a:noAutofit/>
          </a:bodyPr>
          <a:lstStyle/>
          <a:p>
            <a:r>
              <a:rPr lang="de-DE" sz="1600" dirty="0"/>
              <a:t>Kaum eine Therapie ohne Risiken, kaum ein Medikament ohne Nebenwirkungen. Deshalb gilt: Wenn Arzneimittel oder Behandlungsmethoden auf einer Website durchweg positiv dargestellt werden, sollte man misstrauisch werden. Auch die möglichen Folgen einer ausbleibenden Behandlung sollten benannt werden.</a:t>
            </a:r>
          </a:p>
        </p:txBody>
      </p:sp>
      <p:sp>
        <p:nvSpPr>
          <p:cNvPr id="7" name="Textfeld 6">
            <a:extLst>
              <a:ext uri="{FF2B5EF4-FFF2-40B4-BE49-F238E27FC236}">
                <a16:creationId xmlns:a16="http://schemas.microsoft.com/office/drawing/2014/main" id="{5E95D750-566D-6B1B-2724-1AD5532621ED}"/>
              </a:ext>
            </a:extLst>
          </p:cNvPr>
          <p:cNvSpPr txBox="1"/>
          <p:nvPr/>
        </p:nvSpPr>
        <p:spPr>
          <a:xfrm>
            <a:off x="3276000" y="4428000"/>
            <a:ext cx="4680000" cy="1296000"/>
          </a:xfrm>
          <a:prstGeom prst="rect">
            <a:avLst/>
          </a:prstGeom>
          <a:solidFill>
            <a:schemeClr val="bg1">
              <a:alpha val="60000"/>
            </a:schemeClr>
          </a:solidFill>
        </p:spPr>
        <p:txBody>
          <a:bodyPr wrap="square">
            <a:noAutofit/>
          </a:bodyPr>
          <a:lstStyle/>
          <a:p>
            <a:r>
              <a:rPr lang="de-DE" sz="1600" dirty="0"/>
              <a:t>Professionelle und seriöse Autoren untermauern ihre Aussagen mit Belegen und Quellenangaben. Wer beispielsweise die Wirksamkeit eines Präparats anpreist, sollte hierzu entsprechende Studien benennen bzw. verlinken.</a:t>
            </a:r>
          </a:p>
        </p:txBody>
      </p:sp>
      <p:sp>
        <p:nvSpPr>
          <p:cNvPr id="9" name="Textfeld 8">
            <a:extLst>
              <a:ext uri="{FF2B5EF4-FFF2-40B4-BE49-F238E27FC236}">
                <a16:creationId xmlns:a16="http://schemas.microsoft.com/office/drawing/2014/main" id="{2C7B31B5-9ED5-5F09-2420-89D9E432B31C}"/>
              </a:ext>
            </a:extLst>
          </p:cNvPr>
          <p:cNvSpPr txBox="1"/>
          <p:nvPr/>
        </p:nvSpPr>
        <p:spPr>
          <a:xfrm>
            <a:off x="12096000" y="4068000"/>
            <a:ext cx="4824000" cy="1296000"/>
          </a:xfrm>
          <a:prstGeom prst="rect">
            <a:avLst/>
          </a:prstGeom>
          <a:solidFill>
            <a:schemeClr val="bg1">
              <a:alpha val="60000"/>
            </a:schemeClr>
          </a:solidFill>
        </p:spPr>
        <p:txBody>
          <a:bodyPr wrap="square">
            <a:noAutofit/>
          </a:bodyPr>
          <a:lstStyle/>
          <a:p>
            <a:r>
              <a:rPr lang="de-DE" sz="1600" dirty="0"/>
              <a:t>Die Zahl der Medikamente und Therapieansätze steigt permanent. Sogar Experten fällt zuweilen schwer, stets auf dem neuesten Stand der Forschung zu bleiben. Wenn eine Information im Internet schon seit Jahren nicht aktualisiert wurde, ist es, je nach Thema, gut möglich, dass sie veraltet ist.</a:t>
            </a:r>
          </a:p>
        </p:txBody>
      </p:sp>
      <p:grpSp>
        <p:nvGrpSpPr>
          <p:cNvPr id="10" name="Gruppieren 9">
            <a:extLst>
              <a:ext uri="{FF2B5EF4-FFF2-40B4-BE49-F238E27FC236}">
                <a16:creationId xmlns:a16="http://schemas.microsoft.com/office/drawing/2014/main" id="{F5F0EE11-B36B-94E7-3869-07E09E720980}"/>
              </a:ext>
            </a:extLst>
          </p:cNvPr>
          <p:cNvGrpSpPr/>
          <p:nvPr/>
        </p:nvGrpSpPr>
        <p:grpSpPr>
          <a:xfrm>
            <a:off x="12045101" y="3204000"/>
            <a:ext cx="4838898" cy="2448000"/>
            <a:chOff x="11955269" y="6084000"/>
            <a:chExt cx="4220392" cy="2448000"/>
          </a:xfrm>
        </p:grpSpPr>
        <p:cxnSp>
          <p:nvCxnSpPr>
            <p:cNvPr id="11" name="Gerader Verbinder 10">
              <a:extLst>
                <a:ext uri="{FF2B5EF4-FFF2-40B4-BE49-F238E27FC236}">
                  <a16:creationId xmlns:a16="http://schemas.microsoft.com/office/drawing/2014/main" id="{54CFFA7F-177E-530B-A954-C722358E2CC2}"/>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13" name="Google Shape;120;p6">
              <a:extLst>
                <a:ext uri="{FF2B5EF4-FFF2-40B4-BE49-F238E27FC236}">
                  <a16:creationId xmlns:a16="http://schemas.microsoft.com/office/drawing/2014/main" id="{0AC95FE3-A845-46F1-965F-BDEC578399BF}"/>
                </a:ext>
              </a:extLst>
            </p:cNvPr>
            <p:cNvSpPr txBox="1"/>
            <p:nvPr/>
          </p:nvSpPr>
          <p:spPr>
            <a:xfrm>
              <a:off x="11999661" y="6084000"/>
              <a:ext cx="4176000" cy="756000"/>
            </a:xfrm>
            <a:prstGeom prst="doubleWave">
              <a:avLst/>
            </a:prstGeom>
            <a:solidFill>
              <a:srgbClr val="436EEE"/>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2200" b="1" dirty="0">
                  <a:solidFill>
                    <a:schemeClr val="bg1"/>
                  </a:solidFill>
                  <a:latin typeface="+mn-lt"/>
                  <a:ea typeface="Helvetica Neue"/>
                  <a:cs typeface="Helvetica Neue"/>
                  <a:sym typeface="Helvetica Neue"/>
                </a:rPr>
                <a:t>7. Aktualität der Informationen</a:t>
              </a:r>
            </a:p>
          </p:txBody>
        </p:sp>
      </p:grpSp>
      <p:grpSp>
        <p:nvGrpSpPr>
          <p:cNvPr id="33" name="Gruppieren 32">
            <a:extLst>
              <a:ext uri="{FF2B5EF4-FFF2-40B4-BE49-F238E27FC236}">
                <a16:creationId xmlns:a16="http://schemas.microsoft.com/office/drawing/2014/main" id="{36B79AC5-DFC2-A349-A9A1-0E6523F738B9}"/>
              </a:ext>
            </a:extLst>
          </p:cNvPr>
          <p:cNvGrpSpPr/>
          <p:nvPr/>
        </p:nvGrpSpPr>
        <p:grpSpPr>
          <a:xfrm>
            <a:off x="3132000" y="3636000"/>
            <a:ext cx="4860951" cy="2448000"/>
            <a:chOff x="7094318" y="6084000"/>
            <a:chExt cx="4860951" cy="2448000"/>
          </a:xfrm>
        </p:grpSpPr>
        <p:cxnSp>
          <p:nvCxnSpPr>
            <p:cNvPr id="34" name="Gerader Verbinder 33">
              <a:extLst>
                <a:ext uri="{FF2B5EF4-FFF2-40B4-BE49-F238E27FC236}">
                  <a16:creationId xmlns:a16="http://schemas.microsoft.com/office/drawing/2014/main" id="{46FA3348-2BC1-00DE-EEC2-43F8BADE13BE}"/>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35" name="Google Shape;120;p6">
              <a:extLst>
                <a:ext uri="{FF2B5EF4-FFF2-40B4-BE49-F238E27FC236}">
                  <a16:creationId xmlns:a16="http://schemas.microsoft.com/office/drawing/2014/main" id="{E1CF5A0F-2A88-A6FF-801C-4C9907E3595C}"/>
                </a:ext>
              </a:extLst>
            </p:cNvPr>
            <p:cNvSpPr txBox="1"/>
            <p:nvPr/>
          </p:nvSpPr>
          <p:spPr>
            <a:xfrm>
              <a:off x="7094318" y="6084000"/>
              <a:ext cx="4788000" cy="756000"/>
            </a:xfrm>
            <a:prstGeom prst="doubleWave">
              <a:avLst/>
            </a:prstGeom>
            <a:solidFill>
              <a:srgbClr val="528B8B"/>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2200" b="1" dirty="0">
                  <a:solidFill>
                    <a:schemeClr val="bg1"/>
                  </a:solidFill>
                  <a:latin typeface="+mn-lt"/>
                  <a:ea typeface="Helvetica Neue"/>
                  <a:cs typeface="Helvetica Neue"/>
                  <a:sym typeface="Helvetica Neue"/>
                </a:rPr>
                <a:t>6. Belege für Informationen</a:t>
              </a:r>
            </a:p>
          </p:txBody>
        </p:sp>
      </p:grpSp>
      <p:sp>
        <p:nvSpPr>
          <p:cNvPr id="3" name="Foliennummernplatzhalter 1">
            <a:extLst>
              <a:ext uri="{FF2B5EF4-FFF2-40B4-BE49-F238E27FC236}">
                <a16:creationId xmlns:a16="http://schemas.microsoft.com/office/drawing/2014/main" id="{167497B5-D4AD-9BF7-7C83-5DBBF0BA52BE}"/>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19</a:t>
            </a:fld>
            <a:endParaRPr lang="de-DE"/>
          </a:p>
        </p:txBody>
      </p:sp>
    </p:spTree>
    <p:extLst>
      <p:ext uri="{BB962C8B-B14F-4D97-AF65-F5344CB8AC3E}">
        <p14:creationId xmlns:p14="http://schemas.microsoft.com/office/powerpoint/2010/main" val="333183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4098" name="Picture 2" descr="https://www.digital-boomer.eu/images/su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4000" y="3420000"/>
            <a:ext cx="4319294" cy="4989131"/>
          </a:xfrm>
          <a:prstGeom prst="rect">
            <a:avLst/>
          </a:prstGeom>
          <a:noFill/>
          <a:extLst>
            <a:ext uri="{909E8E84-426E-40DD-AFC4-6F175D3DCCD1}">
              <a14:hiddenFill xmlns:a14="http://schemas.microsoft.com/office/drawing/2010/main">
                <a:solidFill>
                  <a:srgbClr val="FFFFFF"/>
                </a:solidFill>
              </a14:hiddenFill>
            </a:ext>
          </a:extLst>
        </p:spPr>
      </p:pic>
      <p:sp>
        <p:nvSpPr>
          <p:cNvPr id="57" name="Google Shape;57;p2"/>
          <p:cNvSpPr txBox="1"/>
          <p:nvPr/>
        </p:nvSpPr>
        <p:spPr>
          <a:xfrm>
            <a:off x="1296000" y="2523600"/>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rgbClr val="00CCFF"/>
                </a:solidFill>
                <a:latin typeface="+mn-lt"/>
                <a:ea typeface="Helvetica Neue"/>
                <a:cs typeface="Helvetica Neue"/>
                <a:sym typeface="Helvetica Neue"/>
              </a:rPr>
              <a:t>Index</a:t>
            </a:r>
            <a:endParaRPr dirty="0">
              <a:solidFill>
                <a:srgbClr val="00CCFF"/>
              </a:solidFill>
              <a:latin typeface="+mn-lt"/>
            </a:endParaRPr>
          </a:p>
        </p:txBody>
      </p:sp>
      <p:sp>
        <p:nvSpPr>
          <p:cNvPr id="58" name="Google Shape;58;p2"/>
          <p:cNvSpPr txBox="1"/>
          <p:nvPr/>
        </p:nvSpPr>
        <p:spPr>
          <a:xfrm>
            <a:off x="1944000" y="3672000"/>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1</a:t>
            </a:r>
            <a:endParaRPr dirty="0">
              <a:solidFill>
                <a:srgbClr val="33CCFF"/>
              </a:solidFill>
              <a:latin typeface="+mn-lt"/>
            </a:endParaRPr>
          </a:p>
        </p:txBody>
      </p:sp>
      <p:sp>
        <p:nvSpPr>
          <p:cNvPr id="59" name="Google Shape;59;p2"/>
          <p:cNvSpPr txBox="1"/>
          <p:nvPr/>
        </p:nvSpPr>
        <p:spPr>
          <a:xfrm>
            <a:off x="1944000" y="5580000"/>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0" name="Google Shape;60;p2"/>
          <p:cNvSpPr txBox="1"/>
          <p:nvPr/>
        </p:nvSpPr>
        <p:spPr>
          <a:xfrm>
            <a:off x="1944000" y="7488000"/>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3</a:t>
            </a:r>
            <a:endParaRPr dirty="0">
              <a:solidFill>
                <a:srgbClr val="33CCFF"/>
              </a:solidFill>
              <a:latin typeface="+mn-lt"/>
            </a:endParaRPr>
          </a:p>
        </p:txBody>
      </p:sp>
      <p:sp>
        <p:nvSpPr>
          <p:cNvPr id="61" name="Google Shape;61;p2"/>
          <p:cNvSpPr txBox="1"/>
          <p:nvPr/>
        </p:nvSpPr>
        <p:spPr>
          <a:xfrm>
            <a:off x="2627999" y="3672000"/>
            <a:ext cx="3996000" cy="154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400" dirty="0">
                <a:solidFill>
                  <a:schemeClr val="dk1"/>
                </a:solidFill>
                <a:latin typeface="+mn-lt"/>
                <a:ea typeface="Helvetica Neue"/>
                <a:cs typeface="Helvetica Neue"/>
                <a:sym typeface="Helvetica Neue"/>
              </a:rPr>
              <a:t>Richtig suchen – oder: Wie finde ich die für mich wichtigen Informationen?</a:t>
            </a:r>
            <a:endParaRPr dirty="0">
              <a:latin typeface="+mn-lt"/>
            </a:endParaRPr>
          </a:p>
        </p:txBody>
      </p:sp>
      <p:sp>
        <p:nvSpPr>
          <p:cNvPr id="62" name="Google Shape;62;p2"/>
          <p:cNvSpPr txBox="1"/>
          <p:nvPr/>
        </p:nvSpPr>
        <p:spPr>
          <a:xfrm>
            <a:off x="2627999" y="5580000"/>
            <a:ext cx="3996000" cy="1548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2400" dirty="0">
                <a:solidFill>
                  <a:schemeClr val="dk1"/>
                </a:solidFill>
                <a:latin typeface="+mn-lt"/>
                <a:ea typeface="Helvetica Neue"/>
                <a:cs typeface="Helvetica Neue"/>
                <a:sym typeface="Helvetica Neue"/>
              </a:rPr>
              <a:t>Sichern von Dateien – oder: Wie speichere ich meine Dateien systematisch und strukturiert ab?</a:t>
            </a:r>
            <a:endParaRPr dirty="0">
              <a:latin typeface="+mn-lt"/>
            </a:endParaRPr>
          </a:p>
        </p:txBody>
      </p:sp>
      <p:sp>
        <p:nvSpPr>
          <p:cNvPr id="63" name="Google Shape;63;p2"/>
          <p:cNvSpPr txBox="1"/>
          <p:nvPr/>
        </p:nvSpPr>
        <p:spPr>
          <a:xfrm>
            <a:off x="2627999" y="7488000"/>
            <a:ext cx="3996000" cy="1548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2400" dirty="0">
                <a:solidFill>
                  <a:schemeClr val="dk1"/>
                </a:solidFill>
                <a:latin typeface="+mn-lt"/>
                <a:ea typeface="Helvetica Neue"/>
                <a:cs typeface="Helvetica Neue"/>
                <a:sym typeface="Helvetica Neue"/>
              </a:rPr>
              <a:t>Wiederfinden von Dateien – oder: Wie behalte ich den Überblick über die abgespeicherten Dateien?</a:t>
            </a:r>
            <a:endParaRPr dirty="0">
              <a:latin typeface="+mn-lt"/>
            </a:endParaRPr>
          </a:p>
        </p:txBody>
      </p:sp>
      <p:sp>
        <p:nvSpPr>
          <p:cNvPr id="67" name="Google Shape;67;p2"/>
          <p:cNvSpPr txBox="1"/>
          <p:nvPr/>
        </p:nvSpPr>
        <p:spPr>
          <a:xfrm>
            <a:off x="6660000" y="3672000"/>
            <a:ext cx="8496000" cy="1548000"/>
          </a:xfrm>
          <a:prstGeom prst="rect">
            <a:avLst/>
          </a:prstGeom>
          <a:noFill/>
          <a:ln>
            <a:noFill/>
          </a:ln>
        </p:spPr>
        <p:txBody>
          <a:bodyPr spcFirstLastPara="1" wrap="square" lIns="91425" tIns="45700" rIns="91425" bIns="45700" anchor="ctr" anchorCtr="0">
            <a:noAutofit/>
          </a:bodyPr>
          <a:lstStyle/>
          <a:p>
            <a:pPr marL="457200" marR="0" lvl="0" indent="-457200" algn="l" rtl="0">
              <a:spcBef>
                <a:spcPts val="0"/>
              </a:spcBef>
              <a:spcAft>
                <a:spcPts val="0"/>
              </a:spcAft>
              <a:buAutoNum type="arabicPeriod"/>
            </a:pPr>
            <a:r>
              <a:rPr lang="es-ES" sz="2400" dirty="0">
                <a:solidFill>
                  <a:schemeClr val="dk1"/>
                </a:solidFill>
                <a:latin typeface="+mn-lt"/>
                <a:ea typeface="Helvetica Neue"/>
                <a:cs typeface="Helvetica Neue"/>
                <a:sym typeface="Helvetica Neue"/>
              </a:rPr>
              <a:t>Welchen Nutzen bietet das Internet?</a:t>
            </a:r>
          </a:p>
          <a:p>
            <a:pPr marL="457200" marR="0" lvl="0" indent="-457200" algn="l" rtl="0">
              <a:spcBef>
                <a:spcPts val="0"/>
              </a:spcBef>
              <a:spcAft>
                <a:spcPts val="0"/>
              </a:spcAft>
              <a:buAutoNum type="arabicPeriod"/>
            </a:pPr>
            <a:r>
              <a:rPr lang="es-ES" sz="2400" dirty="0">
                <a:solidFill>
                  <a:schemeClr val="dk1"/>
                </a:solidFill>
                <a:latin typeface="+mn-lt"/>
                <a:sym typeface="Helvetica Neue"/>
              </a:rPr>
              <a:t>Barrierefreier Zugang als Notwendigkeit für die Generation der Senioren</a:t>
            </a:r>
          </a:p>
          <a:p>
            <a:pPr marL="457200" marR="0" lvl="0" indent="-457200" algn="l" rtl="0">
              <a:spcBef>
                <a:spcPts val="0"/>
              </a:spcBef>
              <a:spcAft>
                <a:spcPts val="0"/>
              </a:spcAft>
              <a:buAutoNum type="arabicPeriod"/>
            </a:pPr>
            <a:r>
              <a:rPr lang="es-ES" sz="2400" dirty="0">
                <a:solidFill>
                  <a:schemeClr val="dk1"/>
                </a:solidFill>
                <a:latin typeface="+mn-lt"/>
                <a:sym typeface="Helvetica Neue"/>
              </a:rPr>
              <a:t>Die Auswahl und der Einsatz von Suchmaschinen</a:t>
            </a:r>
            <a:endParaRPr dirty="0">
              <a:latin typeface="+mn-lt"/>
            </a:endParaRPr>
          </a:p>
        </p:txBody>
      </p:sp>
      <p:sp>
        <p:nvSpPr>
          <p:cNvPr id="70" name="Google Shape;70;p2"/>
          <p:cNvSpPr/>
          <p:nvPr/>
        </p:nvSpPr>
        <p:spPr>
          <a:xfrm>
            <a:off x="6480000" y="3671999"/>
            <a:ext cx="175604" cy="154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1" name="Google Shape;71;p2"/>
          <p:cNvSpPr/>
          <p:nvPr/>
        </p:nvSpPr>
        <p:spPr>
          <a:xfrm>
            <a:off x="6516000" y="7488000"/>
            <a:ext cx="237794" cy="154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2" name="Google Shape;72;p2"/>
          <p:cNvSpPr/>
          <p:nvPr/>
        </p:nvSpPr>
        <p:spPr>
          <a:xfrm>
            <a:off x="6480000" y="5580000"/>
            <a:ext cx="237794" cy="154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3" name="Google Shape;73;p2"/>
          <p:cNvSpPr txBox="1"/>
          <p:nvPr/>
        </p:nvSpPr>
        <p:spPr>
          <a:xfrm>
            <a:off x="6660000" y="5580000"/>
            <a:ext cx="8496000" cy="1548000"/>
          </a:xfrm>
          <a:prstGeom prst="rect">
            <a:avLst/>
          </a:prstGeom>
          <a:noFill/>
          <a:ln>
            <a:noFill/>
          </a:ln>
        </p:spPr>
        <p:txBody>
          <a:bodyPr spcFirstLastPara="1" wrap="square" lIns="91425" tIns="45700" rIns="91425" bIns="45700" anchor="ctr" anchorCtr="0">
            <a:noAutofit/>
          </a:bodyPr>
          <a:lstStyle/>
          <a:p>
            <a:pPr marL="457200" marR="0" lvl="0" indent="-457200" algn="l" rtl="0">
              <a:spcBef>
                <a:spcPts val="0"/>
              </a:spcBef>
              <a:spcAft>
                <a:spcPts val="0"/>
              </a:spcAft>
              <a:buAutoNum type="arabicPeriod"/>
            </a:pPr>
            <a:r>
              <a:rPr lang="es-ES" sz="2400" dirty="0">
                <a:solidFill>
                  <a:schemeClr val="dk1"/>
                </a:solidFill>
                <a:latin typeface="+mn-lt"/>
                <a:ea typeface="Helvetica Neue"/>
                <a:cs typeface="Helvetica Neue"/>
                <a:sym typeface="Helvetica Neue"/>
              </a:rPr>
              <a:t>Bedeutung von systematischem Abspeichern von Dateien</a:t>
            </a:r>
          </a:p>
          <a:p>
            <a:pPr marL="457200" marR="0" lvl="0" indent="-457200" algn="l" rtl="0">
              <a:spcBef>
                <a:spcPts val="0"/>
              </a:spcBef>
              <a:spcAft>
                <a:spcPts val="0"/>
              </a:spcAft>
              <a:buAutoNum type="arabicPeriod"/>
            </a:pPr>
            <a:r>
              <a:rPr lang="es-ES" sz="2400" dirty="0">
                <a:solidFill>
                  <a:schemeClr val="dk1"/>
                </a:solidFill>
                <a:latin typeface="+mn-lt"/>
                <a:ea typeface="Helvetica Neue"/>
                <a:cs typeface="Helvetica Neue"/>
                <a:sym typeface="Helvetica Neue"/>
              </a:rPr>
              <a:t>Digitale Ordnerstruktur auf dem Rechner</a:t>
            </a:r>
          </a:p>
          <a:p>
            <a:pPr marL="457200" marR="0" lvl="0" indent="-457200" algn="l" rtl="0">
              <a:spcBef>
                <a:spcPts val="0"/>
              </a:spcBef>
              <a:spcAft>
                <a:spcPts val="0"/>
              </a:spcAft>
              <a:buAutoNum type="arabicPeriod"/>
            </a:pPr>
            <a:r>
              <a:rPr lang="es-ES" sz="2400" dirty="0">
                <a:solidFill>
                  <a:schemeClr val="dk1"/>
                </a:solidFill>
                <a:latin typeface="+mn-lt"/>
                <a:ea typeface="Helvetica Neue"/>
                <a:cs typeface="Helvetica Neue"/>
                <a:sym typeface="Helvetica Neue"/>
              </a:rPr>
              <a:t>Dateien vor Ort im Rechner oder in der Cloud abspeichern </a:t>
            </a:r>
            <a:endParaRPr dirty="0">
              <a:latin typeface="+mn-lt"/>
            </a:endParaRPr>
          </a:p>
        </p:txBody>
      </p:sp>
      <p:sp>
        <p:nvSpPr>
          <p:cNvPr id="76" name="Google Shape;76;p2"/>
          <p:cNvSpPr txBox="1"/>
          <p:nvPr/>
        </p:nvSpPr>
        <p:spPr>
          <a:xfrm>
            <a:off x="6660000" y="7488000"/>
            <a:ext cx="8892000" cy="1548000"/>
          </a:xfrm>
          <a:prstGeom prst="rect">
            <a:avLst/>
          </a:prstGeom>
          <a:noFill/>
          <a:ln>
            <a:noFill/>
          </a:ln>
        </p:spPr>
        <p:txBody>
          <a:bodyPr spcFirstLastPara="1" wrap="square" lIns="91425" tIns="45700" rIns="91425" bIns="45700" anchor="ctr" anchorCtr="0">
            <a:noAutofit/>
          </a:bodyPr>
          <a:lstStyle/>
          <a:p>
            <a:pPr marL="450850" marR="0" lvl="0" indent="-450850" algn="l" rtl="0">
              <a:spcBef>
                <a:spcPts val="0"/>
              </a:spcBef>
              <a:spcAft>
                <a:spcPts val="0"/>
              </a:spcAft>
              <a:buAutoNum type="arabicPeriod"/>
            </a:pPr>
            <a:r>
              <a:rPr lang="es-ES" sz="2400" dirty="0">
                <a:solidFill>
                  <a:schemeClr val="dk1"/>
                </a:solidFill>
                <a:latin typeface="+mn-lt"/>
                <a:ea typeface="Helvetica Neue"/>
                <a:cs typeface="Helvetica Neue"/>
                <a:sym typeface="Helvetica Neue"/>
              </a:rPr>
              <a:t>Probleme einer mangelhaften Ablagestruktur</a:t>
            </a:r>
          </a:p>
          <a:p>
            <a:pPr marL="450850" marR="0" lvl="0" indent="-450850" algn="l" rtl="0">
              <a:spcBef>
                <a:spcPts val="0"/>
              </a:spcBef>
              <a:spcAft>
                <a:spcPts val="0"/>
              </a:spcAft>
              <a:buAutoNum type="arabicPeriod"/>
            </a:pPr>
            <a:r>
              <a:rPr lang="es-ES" sz="2400" dirty="0">
                <a:solidFill>
                  <a:schemeClr val="dk1"/>
                </a:solidFill>
                <a:latin typeface="+mn-lt"/>
                <a:sym typeface="Helvetica Neue"/>
              </a:rPr>
              <a:t>Instrumente zum Wiederfinden von Dateien in der eigenen Ordnerstruktur</a:t>
            </a:r>
          </a:p>
          <a:p>
            <a:pPr marL="450850" marR="0" lvl="0" indent="-450850" algn="l" rtl="0">
              <a:spcBef>
                <a:spcPts val="0"/>
              </a:spcBef>
              <a:spcAft>
                <a:spcPts val="0"/>
              </a:spcAft>
              <a:buAutoNum type="arabicPeriod"/>
            </a:pPr>
            <a:r>
              <a:rPr lang="es-ES" sz="2400" dirty="0">
                <a:solidFill>
                  <a:schemeClr val="dk1"/>
                </a:solidFill>
                <a:latin typeface="+mn-lt"/>
                <a:sym typeface="Helvetica Neue"/>
              </a:rPr>
              <a:t>Tipps für Digitales Online Management</a:t>
            </a:r>
            <a:endParaRPr dirty="0">
              <a:latin typeface="+mn-lt"/>
            </a:endParaRPr>
          </a:p>
        </p:txBody>
      </p:sp>
      <p:sp>
        <p:nvSpPr>
          <p:cNvPr id="2" name="Foliennummernplatzhalter 1">
            <a:extLst>
              <a:ext uri="{FF2B5EF4-FFF2-40B4-BE49-F238E27FC236}">
                <a16:creationId xmlns:a16="http://schemas.microsoft.com/office/drawing/2014/main" id="{1F2A0DD4-C005-FA82-1731-E9E40B4B5A3C}"/>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2</a:t>
            </a:fld>
            <a:endParaRPr lang="de-D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 name="Grafik 11">
            <a:extLst>
              <a:ext uri="{FF2B5EF4-FFF2-40B4-BE49-F238E27FC236}">
                <a16:creationId xmlns:a16="http://schemas.microsoft.com/office/drawing/2014/main" id="{D9831643-5D7C-3284-1E87-219EAD229CEA}"/>
              </a:ext>
            </a:extLst>
          </p:cNvPr>
          <p:cNvPicPr>
            <a:picLocks noChangeAspect="1"/>
          </p:cNvPicPr>
          <p:nvPr/>
        </p:nvPicPr>
        <p:blipFill rotWithShape="1">
          <a:blip r:embed="rId3"/>
          <a:srcRect b="27072"/>
          <a:stretch/>
        </p:blipFill>
        <p:spPr>
          <a:xfrm>
            <a:off x="2663217" y="3481349"/>
            <a:ext cx="14686099" cy="5584637"/>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 Die Auswahl und der Einsatz von Suchmaschinen</a:t>
            </a:r>
          </a:p>
        </p:txBody>
      </p:sp>
      <p:sp>
        <p:nvSpPr>
          <p:cNvPr id="24" name="Textfeld 23">
            <a:extLst>
              <a:ext uri="{FF2B5EF4-FFF2-40B4-BE49-F238E27FC236}">
                <a16:creationId xmlns:a16="http://schemas.microsoft.com/office/drawing/2014/main" id="{BD7AF1B4-DF68-76AC-D397-983D80A93897}"/>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BAGSO Service Gesellschaft mbH, Anleitung 8: Gesundheitsinformationen im Netz – kompetent nutzen, in: digital-kompass.de, 2023, https://www.digital-kompass.de/materialien/anleitung-8-gesundheitsinformationen-im-netz-kompetent-nutzen</a:t>
            </a:r>
          </a:p>
        </p:txBody>
      </p:sp>
      <p:grpSp>
        <p:nvGrpSpPr>
          <p:cNvPr id="26" name="Gruppieren 25">
            <a:extLst>
              <a:ext uri="{FF2B5EF4-FFF2-40B4-BE49-F238E27FC236}">
                <a16:creationId xmlns:a16="http://schemas.microsoft.com/office/drawing/2014/main" id="{E228B233-F923-BB13-85BD-3D5F6376AB3B}"/>
              </a:ext>
            </a:extLst>
          </p:cNvPr>
          <p:cNvGrpSpPr/>
          <p:nvPr/>
        </p:nvGrpSpPr>
        <p:grpSpPr>
          <a:xfrm>
            <a:off x="8496000" y="6264000"/>
            <a:ext cx="4824000" cy="2448000"/>
            <a:chOff x="11955269" y="6120000"/>
            <a:chExt cx="4824000" cy="2448000"/>
          </a:xfrm>
        </p:grpSpPr>
        <p:cxnSp>
          <p:nvCxnSpPr>
            <p:cNvPr id="27" name="Gerader Verbinder 26">
              <a:extLst>
                <a:ext uri="{FF2B5EF4-FFF2-40B4-BE49-F238E27FC236}">
                  <a16:creationId xmlns:a16="http://schemas.microsoft.com/office/drawing/2014/main" id="{50D22AD8-1F98-2BD8-D7B4-D0CD91E271E2}"/>
                </a:ext>
              </a:extLst>
            </p:cNvPr>
            <p:cNvCxnSpPr>
              <a:cxnSpLocks/>
            </p:cNvCxnSpPr>
            <p:nvPr/>
          </p:nvCxnSpPr>
          <p:spPr>
            <a:xfrm>
              <a:off x="11955269" y="6192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28" name="Google Shape;120;p6">
              <a:extLst>
                <a:ext uri="{FF2B5EF4-FFF2-40B4-BE49-F238E27FC236}">
                  <a16:creationId xmlns:a16="http://schemas.microsoft.com/office/drawing/2014/main" id="{07FFA229-6E6C-7748-A6B6-C5454E8587F5}"/>
                </a:ext>
              </a:extLst>
            </p:cNvPr>
            <p:cNvSpPr txBox="1"/>
            <p:nvPr/>
          </p:nvSpPr>
          <p:spPr>
            <a:xfrm>
              <a:off x="11991269" y="6120000"/>
              <a:ext cx="4788000" cy="756000"/>
            </a:xfrm>
            <a:prstGeom prst="doubleWave">
              <a:avLst/>
            </a:prstGeom>
            <a:solidFill>
              <a:srgbClr val="3A5FCD"/>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2200" b="1" dirty="0">
                  <a:solidFill>
                    <a:schemeClr val="bg1"/>
                  </a:solidFill>
                  <a:latin typeface="+mn-lt"/>
                  <a:ea typeface="Helvetica Neue"/>
                  <a:cs typeface="Helvetica Neue"/>
                  <a:sym typeface="Helvetica Neue"/>
                </a:rPr>
                <a:t>8. Vorsicht vor Werbung</a:t>
              </a:r>
            </a:p>
          </p:txBody>
        </p:sp>
      </p:grpSp>
      <p:sp>
        <p:nvSpPr>
          <p:cNvPr id="6" name="Textfeld 5">
            <a:extLst>
              <a:ext uri="{FF2B5EF4-FFF2-40B4-BE49-F238E27FC236}">
                <a16:creationId xmlns:a16="http://schemas.microsoft.com/office/drawing/2014/main" id="{BABB6131-8D0E-60C4-92BA-BD8C61E3F452}"/>
              </a:ext>
            </a:extLst>
          </p:cNvPr>
          <p:cNvSpPr txBox="1"/>
          <p:nvPr/>
        </p:nvSpPr>
        <p:spPr>
          <a:xfrm>
            <a:off x="8568000" y="7128000"/>
            <a:ext cx="4680000" cy="1296000"/>
          </a:xfrm>
          <a:prstGeom prst="rect">
            <a:avLst/>
          </a:prstGeom>
          <a:solidFill>
            <a:schemeClr val="bg1">
              <a:alpha val="60000"/>
            </a:schemeClr>
          </a:solidFill>
        </p:spPr>
        <p:txBody>
          <a:bodyPr wrap="square">
            <a:noAutofit/>
          </a:bodyPr>
          <a:lstStyle/>
          <a:p>
            <a:r>
              <a:rPr lang="de-DE" sz="1600" dirty="0"/>
              <a:t>Inhalt und Werbung sollten auf seriösen Seiten klar voneinander getrennt sein. Wenn zum Beispiel Produktbilder passend zur jeweiligen Information auf der Website platziert sind, kann man die Unabhängigkeit des Artikels in Zweifel ziehen.</a:t>
            </a:r>
          </a:p>
        </p:txBody>
      </p:sp>
      <p:sp>
        <p:nvSpPr>
          <p:cNvPr id="7" name="Textfeld 6">
            <a:extLst>
              <a:ext uri="{FF2B5EF4-FFF2-40B4-BE49-F238E27FC236}">
                <a16:creationId xmlns:a16="http://schemas.microsoft.com/office/drawing/2014/main" id="{5E95D750-566D-6B1B-2724-1AD5532621ED}"/>
              </a:ext>
            </a:extLst>
          </p:cNvPr>
          <p:cNvSpPr txBox="1"/>
          <p:nvPr/>
        </p:nvSpPr>
        <p:spPr>
          <a:xfrm>
            <a:off x="3276000" y="4428000"/>
            <a:ext cx="4680000" cy="2160000"/>
          </a:xfrm>
          <a:prstGeom prst="rect">
            <a:avLst/>
          </a:prstGeom>
          <a:solidFill>
            <a:schemeClr val="bg1">
              <a:alpha val="60000"/>
            </a:schemeClr>
          </a:solidFill>
        </p:spPr>
        <p:txBody>
          <a:bodyPr wrap="square">
            <a:noAutofit/>
          </a:bodyPr>
          <a:lstStyle/>
          <a:p>
            <a:r>
              <a:rPr lang="de-DE" sz="1600" dirty="0"/>
              <a:t>Wer regelmäßig im Internet unterwegs ist, dem genügt häufig schon ein Blick auf eine Webseite, um die Seriosität eines Angebots einzuschätzen. Macht die Website insgesamt einen aufgeräumten Eindruck? Oder ist sie unübersichtlich und wimmelt nur so vor Rechtschreibfehlern? Werden gar Angst und Panik geschürt? In solchen Fällen: Finger weg.</a:t>
            </a:r>
          </a:p>
        </p:txBody>
      </p:sp>
      <p:sp>
        <p:nvSpPr>
          <p:cNvPr id="9" name="Textfeld 8">
            <a:extLst>
              <a:ext uri="{FF2B5EF4-FFF2-40B4-BE49-F238E27FC236}">
                <a16:creationId xmlns:a16="http://schemas.microsoft.com/office/drawing/2014/main" id="{2C7B31B5-9ED5-5F09-2420-89D9E432B31C}"/>
              </a:ext>
            </a:extLst>
          </p:cNvPr>
          <p:cNvSpPr txBox="1"/>
          <p:nvPr/>
        </p:nvSpPr>
        <p:spPr>
          <a:xfrm>
            <a:off x="12096000" y="4068000"/>
            <a:ext cx="4824000" cy="1800000"/>
          </a:xfrm>
          <a:prstGeom prst="rect">
            <a:avLst/>
          </a:prstGeom>
          <a:solidFill>
            <a:schemeClr val="bg1">
              <a:alpha val="60000"/>
            </a:schemeClr>
          </a:solidFill>
        </p:spPr>
        <p:txBody>
          <a:bodyPr wrap="square">
            <a:noAutofit/>
          </a:bodyPr>
          <a:lstStyle/>
          <a:p>
            <a:r>
              <a:rPr lang="de-DE" sz="1600" dirty="0"/>
              <a:t>Die Informationen aus dem Internet können einen ausgebildeten Mediziner nicht ersetzen. Wenn Beschwerden stärker werden oder länger anhalten, sollte man deshalb unbedingt zum Arzt gehen. Die Informationen aus den Portalen können aber dabei helfen, einen guten Arzt zu finden und sich auf den Arztbesuch vorzubereiten.</a:t>
            </a:r>
          </a:p>
        </p:txBody>
      </p:sp>
      <p:grpSp>
        <p:nvGrpSpPr>
          <p:cNvPr id="10" name="Gruppieren 9">
            <a:extLst>
              <a:ext uri="{FF2B5EF4-FFF2-40B4-BE49-F238E27FC236}">
                <a16:creationId xmlns:a16="http://schemas.microsoft.com/office/drawing/2014/main" id="{F5F0EE11-B36B-94E7-3869-07E09E720980}"/>
              </a:ext>
            </a:extLst>
          </p:cNvPr>
          <p:cNvGrpSpPr/>
          <p:nvPr/>
        </p:nvGrpSpPr>
        <p:grpSpPr>
          <a:xfrm>
            <a:off x="12045101" y="3204000"/>
            <a:ext cx="4838900" cy="2448000"/>
            <a:chOff x="11955269" y="6084000"/>
            <a:chExt cx="4220394" cy="2448000"/>
          </a:xfrm>
        </p:grpSpPr>
        <p:cxnSp>
          <p:nvCxnSpPr>
            <p:cNvPr id="11" name="Gerader Verbinder 10">
              <a:extLst>
                <a:ext uri="{FF2B5EF4-FFF2-40B4-BE49-F238E27FC236}">
                  <a16:creationId xmlns:a16="http://schemas.microsoft.com/office/drawing/2014/main" id="{54CFFA7F-177E-530B-A954-C722358E2CC2}"/>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13" name="Google Shape;120;p6">
              <a:extLst>
                <a:ext uri="{FF2B5EF4-FFF2-40B4-BE49-F238E27FC236}">
                  <a16:creationId xmlns:a16="http://schemas.microsoft.com/office/drawing/2014/main" id="{0AC95FE3-A845-46F1-965F-BDEC578399BF}"/>
                </a:ext>
              </a:extLst>
            </p:cNvPr>
            <p:cNvSpPr txBox="1"/>
            <p:nvPr/>
          </p:nvSpPr>
          <p:spPr>
            <a:xfrm>
              <a:off x="11999663" y="6084000"/>
              <a:ext cx="4176000" cy="756000"/>
            </a:xfrm>
            <a:prstGeom prst="doubleWave">
              <a:avLst/>
            </a:prstGeom>
            <a:solidFill>
              <a:srgbClr val="7030A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2200" b="1" dirty="0">
                  <a:solidFill>
                    <a:schemeClr val="bg1"/>
                  </a:solidFill>
                  <a:latin typeface="+mn-lt"/>
                  <a:ea typeface="Helvetica Neue"/>
                  <a:cs typeface="Helvetica Neue"/>
                  <a:sym typeface="Helvetica Neue"/>
                </a:rPr>
                <a:t>10. Kein Arzt-Ersatz</a:t>
              </a:r>
            </a:p>
          </p:txBody>
        </p:sp>
      </p:grpSp>
      <p:grpSp>
        <p:nvGrpSpPr>
          <p:cNvPr id="33" name="Gruppieren 32">
            <a:extLst>
              <a:ext uri="{FF2B5EF4-FFF2-40B4-BE49-F238E27FC236}">
                <a16:creationId xmlns:a16="http://schemas.microsoft.com/office/drawing/2014/main" id="{36B79AC5-DFC2-A349-A9A1-0E6523F738B9}"/>
              </a:ext>
            </a:extLst>
          </p:cNvPr>
          <p:cNvGrpSpPr/>
          <p:nvPr/>
        </p:nvGrpSpPr>
        <p:grpSpPr>
          <a:xfrm>
            <a:off x="3132000" y="3636000"/>
            <a:ext cx="4860951" cy="2448000"/>
            <a:chOff x="7094318" y="6084000"/>
            <a:chExt cx="4860951" cy="2448000"/>
          </a:xfrm>
        </p:grpSpPr>
        <p:cxnSp>
          <p:nvCxnSpPr>
            <p:cNvPr id="34" name="Gerader Verbinder 33">
              <a:extLst>
                <a:ext uri="{FF2B5EF4-FFF2-40B4-BE49-F238E27FC236}">
                  <a16:creationId xmlns:a16="http://schemas.microsoft.com/office/drawing/2014/main" id="{46FA3348-2BC1-00DE-EEC2-43F8BADE13BE}"/>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35" name="Google Shape;120;p6">
              <a:extLst>
                <a:ext uri="{FF2B5EF4-FFF2-40B4-BE49-F238E27FC236}">
                  <a16:creationId xmlns:a16="http://schemas.microsoft.com/office/drawing/2014/main" id="{E1CF5A0F-2A88-A6FF-801C-4C9907E3595C}"/>
                </a:ext>
              </a:extLst>
            </p:cNvPr>
            <p:cNvSpPr txBox="1"/>
            <p:nvPr/>
          </p:nvSpPr>
          <p:spPr>
            <a:xfrm>
              <a:off x="7094318" y="6084000"/>
              <a:ext cx="4788000" cy="756000"/>
            </a:xfrm>
            <a:prstGeom prst="doubleWave">
              <a:avLst/>
            </a:prstGeom>
            <a:solidFill>
              <a:srgbClr val="CD6889"/>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de-DE" sz="2200" b="1" dirty="0">
                  <a:solidFill>
                    <a:schemeClr val="bg1"/>
                  </a:solidFill>
                  <a:latin typeface="+mn-lt"/>
                  <a:ea typeface="Helvetica Neue"/>
                  <a:cs typeface="Helvetica Neue"/>
                  <a:sym typeface="Helvetica Neue"/>
                </a:rPr>
                <a:t>9. Allgemeiner Eindruck</a:t>
              </a:r>
            </a:p>
          </p:txBody>
        </p:sp>
      </p:grpSp>
      <p:sp>
        <p:nvSpPr>
          <p:cNvPr id="3" name="Foliennummernplatzhalter 1">
            <a:extLst>
              <a:ext uri="{FF2B5EF4-FFF2-40B4-BE49-F238E27FC236}">
                <a16:creationId xmlns:a16="http://schemas.microsoft.com/office/drawing/2014/main" id="{3352AAC8-0294-FC23-88B5-96D70DDF571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20</a:t>
            </a:fld>
            <a:endParaRPr lang="de-DE"/>
          </a:p>
        </p:txBody>
      </p:sp>
    </p:spTree>
    <p:extLst>
      <p:ext uri="{BB962C8B-B14F-4D97-AF65-F5344CB8AC3E}">
        <p14:creationId xmlns:p14="http://schemas.microsoft.com/office/powerpoint/2010/main" val="305641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4572000" y="3855303"/>
            <a:ext cx="9144000" cy="304694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de-DE" sz="4800" b="1" dirty="0">
                <a:solidFill>
                  <a:schemeClr val="tx1"/>
                </a:solidFill>
                <a:latin typeface="+mn-lt"/>
                <a:ea typeface="Helvetica Neue"/>
                <a:cs typeface="Helvetica Neue"/>
                <a:sym typeface="Helvetica Neue"/>
              </a:rPr>
              <a:t>Sichern von Dateien – oder: Wie speichere ich meine Dateien systematisch und strukturiert ab?</a:t>
            </a:r>
          </a:p>
        </p:txBody>
      </p:sp>
      <p:sp>
        <p:nvSpPr>
          <p:cNvPr id="113" name="Google Shape;113;p5"/>
          <p:cNvSpPr txBox="1"/>
          <p:nvPr/>
        </p:nvSpPr>
        <p:spPr>
          <a:xfrm>
            <a:off x="7918775" y="2604875"/>
            <a:ext cx="25755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a:solidFill>
                  <a:srgbClr val="00CCFF"/>
                </a:solidFill>
                <a:latin typeface="+mn-lt"/>
                <a:ea typeface="Helvetica Neue"/>
                <a:cs typeface="Helvetica Neue"/>
                <a:sym typeface="Helvetica Neue"/>
              </a:rPr>
              <a:t>Unit 2</a:t>
            </a:r>
            <a:endParaRPr sz="6000" b="1" i="0" u="none" strike="noStrike" cap="none" dirty="0">
              <a:solidFill>
                <a:srgbClr val="00CCFF"/>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46E01F0A-23FF-D31F-1269-F01551ED7474}"/>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21</a:t>
            </a:fld>
            <a:endParaRPr lang="de-DE"/>
          </a:p>
        </p:txBody>
      </p:sp>
    </p:spTree>
    <p:extLst>
      <p:ext uri="{BB962C8B-B14F-4D97-AF65-F5344CB8AC3E}">
        <p14:creationId xmlns:p14="http://schemas.microsoft.com/office/powerpoint/2010/main" val="1789363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6" name="Google Shape;120;p6">
            <a:extLst>
              <a:ext uri="{FF2B5EF4-FFF2-40B4-BE49-F238E27FC236}">
                <a16:creationId xmlns:a16="http://schemas.microsoft.com/office/drawing/2014/main" id="{E55D94AE-2EE0-D620-0D2B-841233EE0021}"/>
              </a:ext>
            </a:extLst>
          </p:cNvPr>
          <p:cNvSpPr txBox="1"/>
          <p:nvPr/>
        </p:nvSpPr>
        <p:spPr>
          <a:xfrm>
            <a:off x="1656000" y="5112000"/>
            <a:ext cx="4500000" cy="2736000"/>
          </a:xfrm>
          <a:prstGeom prst="rect">
            <a:avLst/>
          </a:prstGeom>
          <a:noFill/>
          <a:ln>
            <a:solidFill>
              <a:srgbClr val="33CCFF"/>
            </a:solidFill>
          </a:ln>
        </p:spPr>
        <p:txBody>
          <a:bodyPr spcFirstLastPara="1" wrap="square" lIns="91425" tIns="46800" rIns="91425" bIns="45700" anchor="ctr"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Generell alle Dateien, die für Sie von Bedeutung sind oder werden könnten</a:t>
            </a:r>
          </a:p>
          <a:p>
            <a:pPr marR="0" lvl="0" algn="ctr" rtl="0">
              <a:spcBef>
                <a:spcPts val="0"/>
              </a:spcBef>
              <a:spcAft>
                <a:spcPts val="0"/>
              </a:spcAft>
              <a:buSzPct val="80000"/>
            </a:pPr>
            <a:r>
              <a:rPr lang="es-ES" sz="2400" dirty="0">
                <a:solidFill>
                  <a:schemeClr val="dk1"/>
                </a:solidFill>
                <a:latin typeface="+mn-lt"/>
                <a:sym typeface="Helvetica Neue"/>
              </a:rPr>
              <a:t>__________</a:t>
            </a:r>
          </a:p>
          <a:p>
            <a:pPr marR="0" lvl="0" algn="ctr" rtl="0">
              <a:spcBef>
                <a:spcPts val="0"/>
              </a:spcBef>
              <a:spcAft>
                <a:spcPts val="0"/>
              </a:spcAft>
              <a:buSzPct val="80000"/>
            </a:pPr>
            <a:endParaRPr lang="es-ES" sz="2400" dirty="0">
              <a:solidFill>
                <a:schemeClr val="dk1"/>
              </a:solidFill>
              <a:latin typeface="+mn-lt"/>
              <a:sym typeface="Helvetica Neue"/>
            </a:endParaRPr>
          </a:p>
          <a:p>
            <a:pPr marR="0" lvl="0" algn="ctr" rtl="0">
              <a:spcBef>
                <a:spcPts val="0"/>
              </a:spcBef>
              <a:spcAft>
                <a:spcPts val="0"/>
              </a:spcAft>
              <a:buSzPct val="80000"/>
            </a:pPr>
            <a:r>
              <a:rPr lang="es-ES" sz="2400" dirty="0">
                <a:solidFill>
                  <a:schemeClr val="dk1"/>
                </a:solidFill>
                <a:latin typeface="+mn-lt"/>
                <a:sym typeface="Helvetica Neue"/>
              </a:rPr>
              <a:t>Dateien speichern kostet Zeit, Geld und Speicherplatz</a:t>
            </a:r>
            <a:endParaRPr dirty="0">
              <a:latin typeface="+mn-lt"/>
            </a:endParaRPr>
          </a:p>
        </p:txBody>
      </p:sp>
      <p:sp>
        <p:nvSpPr>
          <p:cNvPr id="7" name="Google Shape;120;p6">
            <a:extLst>
              <a:ext uri="{FF2B5EF4-FFF2-40B4-BE49-F238E27FC236}">
                <a16:creationId xmlns:a16="http://schemas.microsoft.com/office/drawing/2014/main" id="{70204E2E-6628-F42D-6EC5-132FADF3CCE6}"/>
              </a:ext>
            </a:extLst>
          </p:cNvPr>
          <p:cNvSpPr txBox="1"/>
          <p:nvPr/>
        </p:nvSpPr>
        <p:spPr>
          <a:xfrm>
            <a:off x="6516000" y="5112000"/>
            <a:ext cx="4500000" cy="2736000"/>
          </a:xfrm>
          <a:prstGeom prst="rect">
            <a:avLst/>
          </a:prstGeom>
          <a:noFill/>
          <a:ln>
            <a:solidFill>
              <a:srgbClr val="33CCFF"/>
            </a:solidFill>
          </a:ln>
        </p:spPr>
        <p:txBody>
          <a:bodyPr spcFirstLastPara="1" wrap="square" lIns="91425" tIns="46800" rIns="91425" bIns="45700" anchor="ctr"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Manuell nur bei gezielten einzelnen Daten</a:t>
            </a:r>
          </a:p>
          <a:p>
            <a:pPr marR="0" lvl="0" algn="ctr" rtl="0">
              <a:spcBef>
                <a:spcPts val="0"/>
              </a:spcBef>
              <a:spcAft>
                <a:spcPts val="0"/>
              </a:spcAft>
              <a:buSzPct val="80000"/>
            </a:pPr>
            <a:r>
              <a:rPr lang="es-ES" sz="2400" dirty="0">
                <a:solidFill>
                  <a:schemeClr val="dk1"/>
                </a:solidFill>
                <a:latin typeface="+mn-lt"/>
                <a:sym typeface="Helvetica Neue"/>
              </a:rPr>
              <a:t>__________</a:t>
            </a:r>
          </a:p>
          <a:p>
            <a:pPr marR="0" lvl="0" algn="ctr" rtl="0">
              <a:spcBef>
                <a:spcPts val="0"/>
              </a:spcBef>
              <a:spcAft>
                <a:spcPts val="0"/>
              </a:spcAft>
              <a:buSzPct val="80000"/>
            </a:pPr>
            <a:endParaRPr lang="es-ES" sz="2400" dirty="0">
              <a:solidFill>
                <a:schemeClr val="dk1"/>
              </a:solidFill>
              <a:latin typeface="+mn-lt"/>
              <a:sym typeface="Helvetica Neue"/>
            </a:endParaRPr>
          </a:p>
          <a:p>
            <a:pPr marR="0" lvl="0" algn="ctr" rtl="0">
              <a:spcBef>
                <a:spcPts val="0"/>
              </a:spcBef>
              <a:spcAft>
                <a:spcPts val="0"/>
              </a:spcAft>
              <a:buSzPct val="80000"/>
            </a:pPr>
            <a:r>
              <a:rPr lang="es-ES" sz="2400" dirty="0">
                <a:solidFill>
                  <a:schemeClr val="dk1"/>
                </a:solidFill>
                <a:latin typeface="+mn-lt"/>
                <a:sym typeface="Helvetica Neue"/>
              </a:rPr>
              <a:t>Automatisch mit Software bzw. über Windows oder Back-up Funktion am MAC</a:t>
            </a:r>
            <a:endParaRPr dirty="0">
              <a:latin typeface="+mn-lt"/>
            </a:endParaRPr>
          </a:p>
        </p:txBody>
      </p:sp>
      <p:sp>
        <p:nvSpPr>
          <p:cNvPr id="5" name="Google Shape;120;p6">
            <a:extLst>
              <a:ext uri="{FF2B5EF4-FFF2-40B4-BE49-F238E27FC236}">
                <a16:creationId xmlns:a16="http://schemas.microsoft.com/office/drawing/2014/main" id="{3B6EE360-E6B6-052C-3EF6-ADBC6C3FB92E}"/>
              </a:ext>
            </a:extLst>
          </p:cNvPr>
          <p:cNvSpPr txBox="1"/>
          <p:nvPr/>
        </p:nvSpPr>
        <p:spPr>
          <a:xfrm>
            <a:off x="11376000" y="5112000"/>
            <a:ext cx="4500000" cy="2736000"/>
          </a:xfrm>
          <a:prstGeom prst="rect">
            <a:avLst/>
          </a:prstGeom>
          <a:noFill/>
          <a:ln>
            <a:solidFill>
              <a:srgbClr val="33CCFF"/>
            </a:solidFill>
          </a:ln>
        </p:spPr>
        <p:txBody>
          <a:bodyPr spcFirstLastPara="1" wrap="square" lIns="91425" tIns="46800" rIns="91425" bIns="45700" anchor="ctr"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Kostenfrage</a:t>
            </a:r>
          </a:p>
          <a:p>
            <a:pPr marR="0" lvl="0" algn="ctr" rtl="0">
              <a:spcBef>
                <a:spcPts val="0"/>
              </a:spcBef>
              <a:spcAft>
                <a:spcPts val="0"/>
              </a:spcAft>
              <a:buSzPct val="80000"/>
            </a:pPr>
            <a:r>
              <a:rPr lang="es-ES" sz="2400" dirty="0">
                <a:solidFill>
                  <a:schemeClr val="dk1"/>
                </a:solidFill>
                <a:latin typeface="+mn-lt"/>
                <a:sym typeface="Helvetica Neue"/>
              </a:rPr>
              <a:t>__________</a:t>
            </a:r>
          </a:p>
          <a:p>
            <a:pPr marR="0" lvl="0" algn="ctr" rtl="0">
              <a:spcBef>
                <a:spcPts val="0"/>
              </a:spcBef>
              <a:spcAft>
                <a:spcPts val="0"/>
              </a:spcAft>
              <a:buSzPct val="80000"/>
            </a:pPr>
            <a:endParaRPr lang="es-ES" sz="2400" dirty="0">
              <a:solidFill>
                <a:schemeClr val="dk1"/>
              </a:solidFill>
              <a:latin typeface="+mn-lt"/>
              <a:sym typeface="Helvetica Neue"/>
            </a:endParaRPr>
          </a:p>
          <a:p>
            <a:pPr marR="0" lvl="0" algn="ctr" rtl="0">
              <a:spcBef>
                <a:spcPts val="0"/>
              </a:spcBef>
              <a:spcAft>
                <a:spcPts val="0"/>
              </a:spcAft>
              <a:buSzPct val="80000"/>
            </a:pPr>
            <a:r>
              <a:rPr lang="es-ES" sz="2400" dirty="0">
                <a:solidFill>
                  <a:schemeClr val="dk1"/>
                </a:solidFill>
                <a:latin typeface="+mn-lt"/>
                <a:sym typeface="Helvetica Neue"/>
              </a:rPr>
              <a:t>Verfügbarkeit ist unterschiedlich</a:t>
            </a:r>
            <a:endParaRPr dirty="0">
              <a:latin typeface="+mn-lt"/>
            </a:endParaRPr>
          </a:p>
        </p:txBody>
      </p:sp>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de-DE" sz="4800" b="1" dirty="0">
                <a:solidFill>
                  <a:schemeClr val="tx1"/>
                </a:solidFill>
                <a:latin typeface="+mn-lt"/>
                <a:ea typeface="Helvetica Neue"/>
                <a:cs typeface="Helvetica Neue"/>
                <a:sym typeface="Helvetica Neue"/>
              </a:rPr>
              <a:t>Bedeutung von systematischem Abspeichern von Dateien</a:t>
            </a:r>
            <a:endParaRPr sz="4800" dirty="0">
              <a:solidFill>
                <a:schemeClr val="tx1"/>
              </a:solidFill>
              <a:latin typeface="+mn-lt"/>
            </a:endParaRPr>
          </a:p>
        </p:txBody>
      </p:sp>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Grundlagen der Datensicherung</a:t>
            </a:r>
            <a:endParaRPr dirty="0">
              <a:solidFill>
                <a:srgbClr val="00CCFF"/>
              </a:solidFill>
              <a:latin typeface="+mn-lt"/>
            </a:endParaRPr>
          </a:p>
        </p:txBody>
      </p:sp>
      <p:sp>
        <p:nvSpPr>
          <p:cNvPr id="120" name="Google Shape;120;p6"/>
          <p:cNvSpPr txBox="1"/>
          <p:nvPr/>
        </p:nvSpPr>
        <p:spPr>
          <a:xfrm>
            <a:off x="1656000" y="4032000"/>
            <a:ext cx="4500000" cy="1080000"/>
          </a:xfrm>
          <a:prstGeom prst="rect">
            <a:avLst/>
          </a:prstGeom>
          <a:solidFill>
            <a:srgbClr val="6B6B6B"/>
          </a:solidFill>
          <a:ln>
            <a:solidFill>
              <a:srgbClr val="6B6B6B"/>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s-ES" sz="2400" b="1" dirty="0">
                <a:solidFill>
                  <a:schemeClr val="bg1"/>
                </a:solidFill>
                <a:latin typeface="+mn-lt"/>
                <a:ea typeface="Helvetica Neue"/>
                <a:cs typeface="Helvetica Neue"/>
                <a:sym typeface="Helvetica Neue"/>
              </a:rPr>
              <a:t>Welche Daten müssen gesichert werden?</a:t>
            </a:r>
          </a:p>
        </p:txBody>
      </p:sp>
      <p:sp>
        <p:nvSpPr>
          <p:cNvPr id="4" name="Google Shape;120;p6">
            <a:extLst>
              <a:ext uri="{FF2B5EF4-FFF2-40B4-BE49-F238E27FC236}">
                <a16:creationId xmlns:a16="http://schemas.microsoft.com/office/drawing/2014/main" id="{46EBFB9E-10A2-3822-B54C-76E88A675621}"/>
              </a:ext>
            </a:extLst>
          </p:cNvPr>
          <p:cNvSpPr txBox="1"/>
          <p:nvPr/>
        </p:nvSpPr>
        <p:spPr>
          <a:xfrm>
            <a:off x="6516000" y="4032000"/>
            <a:ext cx="4500000" cy="1080000"/>
          </a:xfrm>
          <a:prstGeom prst="rect">
            <a:avLst/>
          </a:prstGeom>
          <a:solidFill>
            <a:srgbClr val="6B6B6B"/>
          </a:solidFill>
          <a:ln>
            <a:solidFill>
              <a:srgbClr val="6B6B6B"/>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s-ES" sz="2400" b="1" dirty="0">
                <a:solidFill>
                  <a:schemeClr val="bg1"/>
                </a:solidFill>
                <a:latin typeface="+mn-lt"/>
                <a:ea typeface="Helvetica Neue"/>
                <a:cs typeface="Helvetica Neue"/>
                <a:sym typeface="Helvetica Neue"/>
              </a:rPr>
              <a:t>Soll die Sicherung per Hand oder automatisch erfolgen?</a:t>
            </a:r>
          </a:p>
        </p:txBody>
      </p:sp>
      <p:sp>
        <p:nvSpPr>
          <p:cNvPr id="2" name="Textfeld 1">
            <a:extLst>
              <a:ext uri="{FF2B5EF4-FFF2-40B4-BE49-F238E27FC236}">
                <a16:creationId xmlns:a16="http://schemas.microsoft.com/office/drawing/2014/main" id="{1EDB0C22-F71D-152B-034C-98EC55A5B26C}"/>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IONOS (2022), Daten sichern: Methoden und Medien im Überblick, in: ionos.de, 13.09.2022, https://www.ionos.de/digitalguide/server/sicherheit/daten-sichern/</a:t>
            </a:r>
          </a:p>
        </p:txBody>
      </p:sp>
      <p:sp>
        <p:nvSpPr>
          <p:cNvPr id="8" name="Google Shape;120;p6">
            <a:extLst>
              <a:ext uri="{FF2B5EF4-FFF2-40B4-BE49-F238E27FC236}">
                <a16:creationId xmlns:a16="http://schemas.microsoft.com/office/drawing/2014/main" id="{3AFD30FB-AA88-A35F-E125-9F0FD1EFF053}"/>
              </a:ext>
            </a:extLst>
          </p:cNvPr>
          <p:cNvSpPr txBox="1"/>
          <p:nvPr/>
        </p:nvSpPr>
        <p:spPr>
          <a:xfrm>
            <a:off x="11376000" y="4032000"/>
            <a:ext cx="4500000" cy="1080000"/>
          </a:xfrm>
          <a:prstGeom prst="rect">
            <a:avLst/>
          </a:prstGeom>
          <a:solidFill>
            <a:srgbClr val="6B6B6B"/>
          </a:solidFill>
          <a:ln>
            <a:solidFill>
              <a:srgbClr val="6B6B6B"/>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s-ES" sz="2400" b="1" dirty="0">
                <a:solidFill>
                  <a:schemeClr val="bg1"/>
                </a:solidFill>
                <a:latin typeface="+mn-lt"/>
                <a:ea typeface="Helvetica Neue"/>
                <a:cs typeface="Helvetica Neue"/>
                <a:sym typeface="Helvetica Neue"/>
              </a:rPr>
              <a:t>Auf dem Rechner oder im Cloud Speicher?</a:t>
            </a:r>
          </a:p>
        </p:txBody>
      </p:sp>
      <p:sp>
        <p:nvSpPr>
          <p:cNvPr id="9" name="Foliennummernplatzhalter 1">
            <a:extLst>
              <a:ext uri="{FF2B5EF4-FFF2-40B4-BE49-F238E27FC236}">
                <a16:creationId xmlns:a16="http://schemas.microsoft.com/office/drawing/2014/main" id="{B9CE3646-BB9B-1B2B-1C0F-9C759B38185D}"/>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22</a:t>
            </a:fld>
            <a:endParaRPr lang="de-DE"/>
          </a:p>
        </p:txBody>
      </p:sp>
    </p:spTree>
    <p:extLst>
      <p:ext uri="{BB962C8B-B14F-4D97-AF65-F5344CB8AC3E}">
        <p14:creationId xmlns:p14="http://schemas.microsoft.com/office/powerpoint/2010/main" val="1249716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 name="Pfeil: nach unten 10">
            <a:extLst>
              <a:ext uri="{FF2B5EF4-FFF2-40B4-BE49-F238E27FC236}">
                <a16:creationId xmlns:a16="http://schemas.microsoft.com/office/drawing/2014/main" id="{0EB64EE7-CB4B-2663-B9F7-531DCFE981F2}"/>
              </a:ext>
            </a:extLst>
          </p:cNvPr>
          <p:cNvSpPr/>
          <p:nvPr/>
        </p:nvSpPr>
        <p:spPr>
          <a:xfrm>
            <a:off x="9036000" y="3888000"/>
            <a:ext cx="1224000" cy="5400000"/>
          </a:xfrm>
          <a:prstGeom prst="downArrow">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Google Shape;120;p6">
            <a:extLst>
              <a:ext uri="{FF2B5EF4-FFF2-40B4-BE49-F238E27FC236}">
                <a16:creationId xmlns:a16="http://schemas.microsoft.com/office/drawing/2014/main" id="{0D076056-49FC-A859-55DF-0F38E1470D7E}"/>
              </a:ext>
            </a:extLst>
          </p:cNvPr>
          <p:cNvSpPr txBox="1"/>
          <p:nvPr/>
        </p:nvSpPr>
        <p:spPr>
          <a:xfrm>
            <a:off x="1296000" y="4032000"/>
            <a:ext cx="7524000" cy="1080000"/>
          </a:xfrm>
          <a:prstGeom prst="rect">
            <a:avLst/>
          </a:prstGeom>
          <a:solidFill>
            <a:schemeClr val="bg1"/>
          </a:solidFill>
          <a:ln w="50800">
            <a:solidFill>
              <a:srgbClr val="99CCCC"/>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de-DE" sz="2000" dirty="0">
                <a:solidFill>
                  <a:schemeClr val="dk1"/>
                </a:solidFill>
                <a:latin typeface="+mn-lt"/>
                <a:sym typeface="Helvetica Neue"/>
              </a:rPr>
              <a:t>Folgen Sie der „3-2-1-Backup-Regel“: Legen Sie </a:t>
            </a:r>
            <a:r>
              <a:rPr lang="de-DE" sz="2000" b="1" dirty="0">
                <a:solidFill>
                  <a:schemeClr val="dk1"/>
                </a:solidFill>
                <a:latin typeface="+mn-lt"/>
                <a:sym typeface="Helvetica Neue"/>
              </a:rPr>
              <a:t>drei Kopien </a:t>
            </a:r>
            <a:r>
              <a:rPr lang="de-DE" sz="2000" dirty="0">
                <a:solidFill>
                  <a:schemeClr val="dk1"/>
                </a:solidFill>
                <a:latin typeface="+mn-lt"/>
                <a:sym typeface="Helvetica Neue"/>
              </a:rPr>
              <a:t>an, an zwei Orten, wobei davon einer außer Haus ist.</a:t>
            </a:r>
          </a:p>
        </p:txBody>
      </p:sp>
      <p:sp>
        <p:nvSpPr>
          <p:cNvPr id="8" name="Google Shape;120;p6">
            <a:extLst>
              <a:ext uri="{FF2B5EF4-FFF2-40B4-BE49-F238E27FC236}">
                <a16:creationId xmlns:a16="http://schemas.microsoft.com/office/drawing/2014/main" id="{53820E52-537F-9DA0-B9FC-5D3337AD8BE2}"/>
              </a:ext>
            </a:extLst>
          </p:cNvPr>
          <p:cNvSpPr txBox="1"/>
          <p:nvPr/>
        </p:nvSpPr>
        <p:spPr>
          <a:xfrm>
            <a:off x="10476000" y="5112000"/>
            <a:ext cx="7524000" cy="1656000"/>
          </a:xfrm>
          <a:prstGeom prst="rect">
            <a:avLst/>
          </a:prstGeom>
          <a:solidFill>
            <a:schemeClr val="bg1"/>
          </a:solidFill>
          <a:ln w="50800">
            <a:solidFill>
              <a:srgbClr val="99CCFF"/>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de-DE" sz="2000" dirty="0">
                <a:solidFill>
                  <a:schemeClr val="dk1"/>
                </a:solidFill>
                <a:latin typeface="+mn-lt"/>
                <a:sym typeface="Helvetica Neue"/>
              </a:rPr>
              <a:t>Reduzieren Sie Ihren zu sichernden </a:t>
            </a:r>
            <a:r>
              <a:rPr lang="de-DE" sz="2000" b="1" dirty="0">
                <a:solidFill>
                  <a:schemeClr val="dk1"/>
                </a:solidFill>
                <a:latin typeface="+mn-lt"/>
                <a:sym typeface="Helvetica Neue"/>
              </a:rPr>
              <a:t>Datenbestand</a:t>
            </a:r>
            <a:r>
              <a:rPr lang="de-DE" sz="2000" dirty="0">
                <a:solidFill>
                  <a:schemeClr val="dk1"/>
                </a:solidFill>
                <a:latin typeface="+mn-lt"/>
                <a:sym typeface="Helvetica Neue"/>
              </a:rPr>
              <a:t> immer auf das Wesentliche: Sortieren Sie erste Versionen und doppelte Datensätze vorm Sichern aus, genauso wie Programme und Unterlagen, die Sie jederzeit erneut aus einer anderen Quelle wieder herunterladen können.</a:t>
            </a:r>
          </a:p>
        </p:txBody>
      </p:sp>
      <p:sp>
        <p:nvSpPr>
          <p:cNvPr id="9" name="Google Shape;120;p6">
            <a:extLst>
              <a:ext uri="{FF2B5EF4-FFF2-40B4-BE49-F238E27FC236}">
                <a16:creationId xmlns:a16="http://schemas.microsoft.com/office/drawing/2014/main" id="{3A6FEF90-8A4F-AD7A-68AB-FA12A7FA03E0}"/>
              </a:ext>
            </a:extLst>
          </p:cNvPr>
          <p:cNvSpPr txBox="1"/>
          <p:nvPr/>
        </p:nvSpPr>
        <p:spPr>
          <a:xfrm>
            <a:off x="1296000" y="6192000"/>
            <a:ext cx="7524000" cy="1332000"/>
          </a:xfrm>
          <a:prstGeom prst="rect">
            <a:avLst/>
          </a:prstGeom>
          <a:solidFill>
            <a:schemeClr val="bg1"/>
          </a:solidFill>
          <a:ln w="50800">
            <a:solidFill>
              <a:srgbClr val="FFCCCC"/>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de-DE" sz="2000" dirty="0">
                <a:solidFill>
                  <a:schemeClr val="dk1"/>
                </a:solidFill>
                <a:latin typeface="+mn-lt"/>
                <a:sym typeface="Helvetica Neue"/>
              </a:rPr>
              <a:t>Verwenden Sie nur einmal beschreibbare Medien oder legen Sie </a:t>
            </a:r>
            <a:r>
              <a:rPr lang="de-DE" sz="2000" b="1" dirty="0">
                <a:solidFill>
                  <a:schemeClr val="dk1"/>
                </a:solidFill>
                <a:latin typeface="+mn-lt"/>
                <a:sym typeface="Helvetica Neue"/>
              </a:rPr>
              <a:t>schreibgeschützte Kopien </a:t>
            </a:r>
            <a:r>
              <a:rPr lang="de-DE" sz="2000" dirty="0">
                <a:solidFill>
                  <a:schemeClr val="dk1"/>
                </a:solidFill>
                <a:latin typeface="+mn-lt"/>
                <a:sym typeface="Helvetica Neue"/>
              </a:rPr>
              <a:t>von Dokumenten ab, so dass bei einer erneuten Datensicherung nicht aus Versehen Inhalte einfachüberschrieben werden.</a:t>
            </a:r>
          </a:p>
        </p:txBody>
      </p:sp>
      <p:sp>
        <p:nvSpPr>
          <p:cNvPr id="10" name="Google Shape;120;p6">
            <a:extLst>
              <a:ext uri="{FF2B5EF4-FFF2-40B4-BE49-F238E27FC236}">
                <a16:creationId xmlns:a16="http://schemas.microsoft.com/office/drawing/2014/main" id="{5E2D549A-0915-F203-798C-80A0AA078D53}"/>
              </a:ext>
            </a:extLst>
          </p:cNvPr>
          <p:cNvSpPr txBox="1"/>
          <p:nvPr/>
        </p:nvSpPr>
        <p:spPr>
          <a:xfrm>
            <a:off x="10476000" y="7092000"/>
            <a:ext cx="7524000" cy="1944000"/>
          </a:xfrm>
          <a:prstGeom prst="rect">
            <a:avLst/>
          </a:prstGeom>
          <a:solidFill>
            <a:schemeClr val="bg1"/>
          </a:solidFill>
          <a:ln w="50800">
            <a:solidFill>
              <a:srgbClr val="FFCC99"/>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de-DE" sz="2000" dirty="0">
                <a:solidFill>
                  <a:schemeClr val="dk1"/>
                </a:solidFill>
                <a:latin typeface="+mn-lt"/>
                <a:sym typeface="Helvetica Neue"/>
              </a:rPr>
              <a:t>Vermeiden Sie die Ablage von Daten in </a:t>
            </a:r>
            <a:r>
              <a:rPr lang="de-DE" sz="2000" b="1" dirty="0">
                <a:solidFill>
                  <a:schemeClr val="dk1"/>
                </a:solidFill>
                <a:latin typeface="+mn-lt"/>
                <a:sym typeface="Helvetica Neue"/>
              </a:rPr>
              <a:t>„exotischen“ Formaten</a:t>
            </a:r>
            <a:r>
              <a:rPr lang="de-DE" sz="2000" dirty="0">
                <a:solidFill>
                  <a:schemeClr val="dk1"/>
                </a:solidFill>
                <a:latin typeface="+mn-lt"/>
                <a:sym typeface="Helvetica Neue"/>
              </a:rPr>
              <a:t>. Da sich mit der Zeit Formate verändern oder Sie vielleicht ein Programm zum Öffnen bestimmter Dateiformate irgendwann nicht mehr haben, legen Sie Ihre Daten immer in Standard-Formaten ab. Dazu gehören beispielsweise Formate wie PDF, JPG, MPEG, UDF, …</a:t>
            </a:r>
          </a:p>
        </p:txBody>
      </p:sp>
      <p:sp>
        <p:nvSpPr>
          <p:cNvPr id="5" name="Ellipse 4">
            <a:extLst>
              <a:ext uri="{FF2B5EF4-FFF2-40B4-BE49-F238E27FC236}">
                <a16:creationId xmlns:a16="http://schemas.microsoft.com/office/drawing/2014/main" id="{09EA2A88-4CBE-A72C-D295-284F1B5D13E4}"/>
              </a:ext>
            </a:extLst>
          </p:cNvPr>
          <p:cNvSpPr>
            <a:spLocks noChangeAspect="1"/>
          </p:cNvSpPr>
          <p:nvPr/>
        </p:nvSpPr>
        <p:spPr>
          <a:xfrm>
            <a:off x="8748000" y="4032000"/>
            <a:ext cx="1080000" cy="1080000"/>
          </a:xfrm>
          <a:prstGeom prst="ellipse">
            <a:avLst/>
          </a:prstGeom>
          <a:solidFill>
            <a:srgbClr val="99CCCC"/>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2400" b="1" dirty="0">
                <a:solidFill>
                  <a:schemeClr val="tx1"/>
                </a:solidFill>
              </a:rPr>
              <a:t>1</a:t>
            </a:r>
          </a:p>
        </p:txBody>
      </p:sp>
      <p:sp>
        <p:nvSpPr>
          <p:cNvPr id="6" name="Ellipse 5">
            <a:extLst>
              <a:ext uri="{FF2B5EF4-FFF2-40B4-BE49-F238E27FC236}">
                <a16:creationId xmlns:a16="http://schemas.microsoft.com/office/drawing/2014/main" id="{D9A03056-C9D3-9D14-0344-05598D1B63FB}"/>
              </a:ext>
            </a:extLst>
          </p:cNvPr>
          <p:cNvSpPr>
            <a:spLocks noChangeAspect="1"/>
          </p:cNvSpPr>
          <p:nvPr/>
        </p:nvSpPr>
        <p:spPr>
          <a:xfrm>
            <a:off x="9468000" y="5112000"/>
            <a:ext cx="1080000" cy="1080000"/>
          </a:xfrm>
          <a:prstGeom prst="ellipse">
            <a:avLst/>
          </a:prstGeom>
          <a:solidFill>
            <a:srgbClr val="99CCFF"/>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2400" b="1" dirty="0">
                <a:solidFill>
                  <a:schemeClr val="tx1"/>
                </a:solidFill>
              </a:rPr>
              <a:t>2</a:t>
            </a:r>
          </a:p>
        </p:txBody>
      </p:sp>
      <p:sp>
        <p:nvSpPr>
          <p:cNvPr id="7" name="Ellipse 6">
            <a:extLst>
              <a:ext uri="{FF2B5EF4-FFF2-40B4-BE49-F238E27FC236}">
                <a16:creationId xmlns:a16="http://schemas.microsoft.com/office/drawing/2014/main" id="{5F7920D3-C51B-13B3-A925-C738866A5886}"/>
              </a:ext>
            </a:extLst>
          </p:cNvPr>
          <p:cNvSpPr>
            <a:spLocks noChangeAspect="1"/>
          </p:cNvSpPr>
          <p:nvPr/>
        </p:nvSpPr>
        <p:spPr>
          <a:xfrm>
            <a:off x="8820000" y="6192000"/>
            <a:ext cx="1080000" cy="1080000"/>
          </a:xfrm>
          <a:prstGeom prst="ellipse">
            <a:avLst/>
          </a:prstGeom>
          <a:solidFill>
            <a:srgbClr val="FFCCCC"/>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2400" b="1" dirty="0">
                <a:solidFill>
                  <a:schemeClr val="tx1"/>
                </a:solidFill>
              </a:rPr>
              <a:t>3</a:t>
            </a:r>
          </a:p>
        </p:txBody>
      </p:sp>
      <p:sp>
        <p:nvSpPr>
          <p:cNvPr id="4" name="Ellipse 3">
            <a:extLst>
              <a:ext uri="{FF2B5EF4-FFF2-40B4-BE49-F238E27FC236}">
                <a16:creationId xmlns:a16="http://schemas.microsoft.com/office/drawing/2014/main" id="{45A4C1B7-C8AB-5C84-79A9-75EC3DCB054B}"/>
              </a:ext>
            </a:extLst>
          </p:cNvPr>
          <p:cNvSpPr>
            <a:spLocks noChangeAspect="1"/>
          </p:cNvSpPr>
          <p:nvPr/>
        </p:nvSpPr>
        <p:spPr>
          <a:xfrm>
            <a:off x="9468000" y="7272000"/>
            <a:ext cx="1080000" cy="1080000"/>
          </a:xfrm>
          <a:prstGeom prst="ellipse">
            <a:avLst/>
          </a:prstGeom>
          <a:solidFill>
            <a:srgbClr val="FFCC99"/>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2400" b="1" dirty="0">
                <a:solidFill>
                  <a:schemeClr val="tx1"/>
                </a:solidFill>
              </a:rPr>
              <a:t>4</a:t>
            </a:r>
          </a:p>
        </p:txBody>
      </p:sp>
      <p:sp>
        <p:nvSpPr>
          <p:cNvPr id="13" name="Google Shape;118;p6">
            <a:extLst>
              <a:ext uri="{FF2B5EF4-FFF2-40B4-BE49-F238E27FC236}">
                <a16:creationId xmlns:a16="http://schemas.microsoft.com/office/drawing/2014/main" id="{60A3A56C-D331-32E9-A1BA-36EA3075BE43}"/>
              </a:ext>
            </a:extLst>
          </p:cNvPr>
          <p:cNvSpPr txBox="1"/>
          <p:nvPr/>
        </p:nvSpPr>
        <p:spPr>
          <a:xfrm>
            <a:off x="1332000" y="2401311"/>
            <a:ext cx="16452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de-DE" sz="4800" b="1" dirty="0">
                <a:solidFill>
                  <a:schemeClr val="tx1"/>
                </a:solidFill>
                <a:latin typeface="+mn-lt"/>
                <a:ea typeface="Helvetica Neue"/>
                <a:cs typeface="Helvetica Neue"/>
                <a:sym typeface="Helvetica Neue"/>
              </a:rPr>
              <a:t>Bedeutung von systematischem Abspeichern von Dateien</a:t>
            </a:r>
            <a:endParaRPr sz="4800" dirty="0">
              <a:solidFill>
                <a:schemeClr val="tx1"/>
              </a:solidFill>
              <a:latin typeface="+mn-lt"/>
            </a:endParaRPr>
          </a:p>
        </p:txBody>
      </p:sp>
      <p:sp>
        <p:nvSpPr>
          <p:cNvPr id="14" name="Google Shape;119;p6">
            <a:extLst>
              <a:ext uri="{FF2B5EF4-FFF2-40B4-BE49-F238E27FC236}">
                <a16:creationId xmlns:a16="http://schemas.microsoft.com/office/drawing/2014/main" id="{87569C6D-99E6-CF89-086C-7A62F44F8A34}"/>
              </a:ext>
            </a:extLst>
          </p:cNvPr>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Wie sichere ich meine Daten richtig? </a:t>
            </a:r>
            <a:endParaRPr dirty="0">
              <a:solidFill>
                <a:srgbClr val="00CCFF"/>
              </a:solidFill>
              <a:latin typeface="+mn-lt"/>
            </a:endParaRPr>
          </a:p>
        </p:txBody>
      </p:sp>
      <p:sp>
        <p:nvSpPr>
          <p:cNvPr id="16" name="Textfeld 15">
            <a:extLst>
              <a:ext uri="{FF2B5EF4-FFF2-40B4-BE49-F238E27FC236}">
                <a16:creationId xmlns:a16="http://schemas.microsoft.com/office/drawing/2014/main" id="{C7459535-0AF6-C877-B0AF-1F2D1126BC93}"/>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IONOS (2022), Daten sichern: Methoden und Medien im Überblick, in: ionos.de, 13.09.2022, https://www.ionos.de/digitalguide/server/sicherheit/daten-sichern/</a:t>
            </a:r>
          </a:p>
        </p:txBody>
      </p:sp>
      <p:sp>
        <p:nvSpPr>
          <p:cNvPr id="3" name="Foliennummernplatzhalter 1">
            <a:extLst>
              <a:ext uri="{FF2B5EF4-FFF2-40B4-BE49-F238E27FC236}">
                <a16:creationId xmlns:a16="http://schemas.microsoft.com/office/drawing/2014/main" id="{77B68E99-5471-31A1-3EBD-9B2D7384018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23</a:t>
            </a:fld>
            <a:endParaRPr lang="de-DE"/>
          </a:p>
        </p:txBody>
      </p:sp>
    </p:spTree>
    <p:extLst>
      <p:ext uri="{BB962C8B-B14F-4D97-AF65-F5344CB8AC3E}">
        <p14:creationId xmlns:p14="http://schemas.microsoft.com/office/powerpoint/2010/main" val="3727258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 name="Pfeil: nach unten 10">
            <a:extLst>
              <a:ext uri="{FF2B5EF4-FFF2-40B4-BE49-F238E27FC236}">
                <a16:creationId xmlns:a16="http://schemas.microsoft.com/office/drawing/2014/main" id="{0EB64EE7-CB4B-2663-B9F7-531DCFE981F2}"/>
              </a:ext>
            </a:extLst>
          </p:cNvPr>
          <p:cNvSpPr/>
          <p:nvPr/>
        </p:nvSpPr>
        <p:spPr>
          <a:xfrm>
            <a:off x="9036000" y="3888000"/>
            <a:ext cx="1224000" cy="5400000"/>
          </a:xfrm>
          <a:prstGeom prst="downArrow">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Google Shape;120;p6">
            <a:extLst>
              <a:ext uri="{FF2B5EF4-FFF2-40B4-BE49-F238E27FC236}">
                <a16:creationId xmlns:a16="http://schemas.microsoft.com/office/drawing/2014/main" id="{0D076056-49FC-A859-55DF-0F38E1470D7E}"/>
              </a:ext>
            </a:extLst>
          </p:cNvPr>
          <p:cNvSpPr txBox="1"/>
          <p:nvPr/>
        </p:nvSpPr>
        <p:spPr>
          <a:xfrm>
            <a:off x="1296000" y="4032000"/>
            <a:ext cx="7524000" cy="1080000"/>
          </a:xfrm>
          <a:prstGeom prst="rect">
            <a:avLst/>
          </a:prstGeom>
          <a:solidFill>
            <a:schemeClr val="bg1"/>
          </a:solidFill>
          <a:ln w="50800">
            <a:solidFill>
              <a:srgbClr val="FF9999"/>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de-DE" sz="2000" dirty="0">
                <a:solidFill>
                  <a:schemeClr val="dk1"/>
                </a:solidFill>
                <a:latin typeface="+mn-lt"/>
                <a:sym typeface="Helvetica Neue"/>
              </a:rPr>
              <a:t>Wenn Sie Ihre </a:t>
            </a:r>
            <a:r>
              <a:rPr lang="de-DE" sz="2000" b="1" dirty="0">
                <a:solidFill>
                  <a:schemeClr val="dk1"/>
                </a:solidFill>
                <a:latin typeface="+mn-lt"/>
                <a:sym typeface="Helvetica Neue"/>
              </a:rPr>
              <a:t>Daten verschlüsselt speichern</a:t>
            </a:r>
            <a:r>
              <a:rPr lang="de-DE" sz="2000" dirty="0">
                <a:solidFill>
                  <a:schemeClr val="dk1"/>
                </a:solidFill>
                <a:latin typeface="+mn-lt"/>
                <a:sym typeface="Helvetica Neue"/>
              </a:rPr>
              <a:t>, bedenken Sie, dass auch Passwörter langfristig und sicher aufbewahrt werden.</a:t>
            </a:r>
          </a:p>
        </p:txBody>
      </p:sp>
      <p:sp>
        <p:nvSpPr>
          <p:cNvPr id="8" name="Google Shape;120;p6">
            <a:extLst>
              <a:ext uri="{FF2B5EF4-FFF2-40B4-BE49-F238E27FC236}">
                <a16:creationId xmlns:a16="http://schemas.microsoft.com/office/drawing/2014/main" id="{53820E52-537F-9DA0-B9FC-5D3337AD8BE2}"/>
              </a:ext>
            </a:extLst>
          </p:cNvPr>
          <p:cNvSpPr txBox="1"/>
          <p:nvPr/>
        </p:nvSpPr>
        <p:spPr>
          <a:xfrm>
            <a:off x="10476000" y="5112000"/>
            <a:ext cx="7524000" cy="1080000"/>
          </a:xfrm>
          <a:prstGeom prst="rect">
            <a:avLst/>
          </a:prstGeom>
          <a:solidFill>
            <a:schemeClr val="bg1"/>
          </a:solidFill>
          <a:ln w="50800">
            <a:solidFill>
              <a:srgbClr val="FFFF99"/>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de-DE" sz="2000" dirty="0">
                <a:solidFill>
                  <a:schemeClr val="dk1"/>
                </a:solidFill>
                <a:latin typeface="+mn-lt"/>
                <a:sym typeface="Helvetica Neue"/>
              </a:rPr>
              <a:t>Legen Sie eine </a:t>
            </a:r>
            <a:r>
              <a:rPr lang="de-DE" sz="2000" b="1" dirty="0">
                <a:solidFill>
                  <a:schemeClr val="dk1"/>
                </a:solidFill>
                <a:latin typeface="+mn-lt"/>
                <a:sym typeface="Helvetica Neue"/>
              </a:rPr>
              <a:t>eindeutige Benennung </a:t>
            </a:r>
            <a:r>
              <a:rPr lang="de-DE" sz="2000" dirty="0">
                <a:solidFill>
                  <a:schemeClr val="dk1"/>
                </a:solidFill>
                <a:latin typeface="+mn-lt"/>
                <a:sym typeface="Helvetica Neue"/>
              </a:rPr>
              <a:t>(inklusive Datum) für Ihre Sicherungen fest, um sich jederzeit schnell zurechtzufinden.</a:t>
            </a:r>
          </a:p>
        </p:txBody>
      </p:sp>
      <p:sp>
        <p:nvSpPr>
          <p:cNvPr id="9" name="Google Shape;120;p6">
            <a:extLst>
              <a:ext uri="{FF2B5EF4-FFF2-40B4-BE49-F238E27FC236}">
                <a16:creationId xmlns:a16="http://schemas.microsoft.com/office/drawing/2014/main" id="{3A6FEF90-8A4F-AD7A-68AB-FA12A7FA03E0}"/>
              </a:ext>
            </a:extLst>
          </p:cNvPr>
          <p:cNvSpPr txBox="1"/>
          <p:nvPr/>
        </p:nvSpPr>
        <p:spPr>
          <a:xfrm>
            <a:off x="1296000" y="6192000"/>
            <a:ext cx="7524000" cy="1080000"/>
          </a:xfrm>
          <a:prstGeom prst="rect">
            <a:avLst/>
          </a:prstGeom>
          <a:solidFill>
            <a:schemeClr val="bg1"/>
          </a:solidFill>
          <a:ln w="50800">
            <a:solidFill>
              <a:srgbClr val="FFCCFF"/>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de-DE" sz="2000" dirty="0">
                <a:solidFill>
                  <a:schemeClr val="dk1"/>
                </a:solidFill>
                <a:latin typeface="+mn-lt"/>
                <a:sym typeface="Helvetica Neue"/>
              </a:rPr>
              <a:t>Prüfen Sie </a:t>
            </a:r>
            <a:r>
              <a:rPr lang="de-DE" sz="2000" b="1" dirty="0">
                <a:solidFill>
                  <a:schemeClr val="dk1"/>
                </a:solidFill>
                <a:latin typeface="+mn-lt"/>
                <a:sym typeface="Helvetica Neue"/>
              </a:rPr>
              <a:t>nach Abschluss </a:t>
            </a:r>
            <a:r>
              <a:rPr lang="de-DE" sz="2000" dirty="0">
                <a:solidFill>
                  <a:schemeClr val="dk1"/>
                </a:solidFill>
                <a:latin typeface="+mn-lt"/>
                <a:sym typeface="Helvetica Neue"/>
              </a:rPr>
              <a:t>eines Backups, ob alle Dateien richtig und vollständig gesichert wurden.</a:t>
            </a:r>
          </a:p>
        </p:txBody>
      </p:sp>
      <p:sp>
        <p:nvSpPr>
          <p:cNvPr id="10" name="Google Shape;120;p6">
            <a:extLst>
              <a:ext uri="{FF2B5EF4-FFF2-40B4-BE49-F238E27FC236}">
                <a16:creationId xmlns:a16="http://schemas.microsoft.com/office/drawing/2014/main" id="{5E2D549A-0915-F203-798C-80A0AA078D53}"/>
              </a:ext>
            </a:extLst>
          </p:cNvPr>
          <p:cNvSpPr txBox="1"/>
          <p:nvPr/>
        </p:nvSpPr>
        <p:spPr>
          <a:xfrm>
            <a:off x="10476000" y="7272000"/>
            <a:ext cx="7524000" cy="1080000"/>
          </a:xfrm>
          <a:prstGeom prst="rect">
            <a:avLst/>
          </a:prstGeom>
          <a:solidFill>
            <a:schemeClr val="bg1"/>
          </a:solidFill>
          <a:ln w="50800">
            <a:solidFill>
              <a:srgbClr val="CCFF99"/>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de-DE" sz="2000" dirty="0">
                <a:solidFill>
                  <a:schemeClr val="dk1"/>
                </a:solidFill>
                <a:latin typeface="+mn-lt"/>
                <a:sym typeface="Helvetica Neue"/>
              </a:rPr>
              <a:t>Prüfen Sie ggf. regelmäßig auch die </a:t>
            </a:r>
            <a:r>
              <a:rPr lang="de-DE" sz="2000" b="1" dirty="0">
                <a:solidFill>
                  <a:schemeClr val="dk1"/>
                </a:solidFill>
                <a:latin typeface="+mn-lt"/>
                <a:sym typeface="Helvetica Neue"/>
              </a:rPr>
              <a:t>Funktionsfähigkeit der Speichermedien </a:t>
            </a:r>
            <a:r>
              <a:rPr lang="de-DE" sz="2000" dirty="0">
                <a:solidFill>
                  <a:schemeClr val="dk1"/>
                </a:solidFill>
                <a:latin typeface="+mn-lt"/>
                <a:sym typeface="Helvetica Neue"/>
              </a:rPr>
              <a:t>nach max. 2 Jahre und tauschen Sie diese bei Bedarf aus.</a:t>
            </a:r>
            <a:endParaRPr lang="de-DE" sz="2000" dirty="0">
              <a:latin typeface="+mn-lt"/>
            </a:endParaRPr>
          </a:p>
        </p:txBody>
      </p:sp>
      <p:sp>
        <p:nvSpPr>
          <p:cNvPr id="5" name="Ellipse 4">
            <a:extLst>
              <a:ext uri="{FF2B5EF4-FFF2-40B4-BE49-F238E27FC236}">
                <a16:creationId xmlns:a16="http://schemas.microsoft.com/office/drawing/2014/main" id="{09EA2A88-4CBE-A72C-D295-284F1B5D13E4}"/>
              </a:ext>
            </a:extLst>
          </p:cNvPr>
          <p:cNvSpPr>
            <a:spLocks noChangeAspect="1"/>
          </p:cNvSpPr>
          <p:nvPr/>
        </p:nvSpPr>
        <p:spPr>
          <a:xfrm>
            <a:off x="8748000" y="4032000"/>
            <a:ext cx="1080000" cy="1080000"/>
          </a:xfrm>
          <a:prstGeom prst="ellipse">
            <a:avLst/>
          </a:prstGeom>
          <a:solidFill>
            <a:srgbClr val="FF9999"/>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2400" b="1" dirty="0">
                <a:solidFill>
                  <a:schemeClr val="tx1"/>
                </a:solidFill>
              </a:rPr>
              <a:t>5</a:t>
            </a:r>
          </a:p>
        </p:txBody>
      </p:sp>
      <p:sp>
        <p:nvSpPr>
          <p:cNvPr id="6" name="Ellipse 5">
            <a:extLst>
              <a:ext uri="{FF2B5EF4-FFF2-40B4-BE49-F238E27FC236}">
                <a16:creationId xmlns:a16="http://schemas.microsoft.com/office/drawing/2014/main" id="{D9A03056-C9D3-9D14-0344-05598D1B63FB}"/>
              </a:ext>
            </a:extLst>
          </p:cNvPr>
          <p:cNvSpPr>
            <a:spLocks noChangeAspect="1"/>
          </p:cNvSpPr>
          <p:nvPr/>
        </p:nvSpPr>
        <p:spPr>
          <a:xfrm>
            <a:off x="9468000" y="5112000"/>
            <a:ext cx="1080000" cy="1080000"/>
          </a:xfrm>
          <a:prstGeom prst="ellipse">
            <a:avLst/>
          </a:prstGeom>
          <a:solidFill>
            <a:srgbClr val="FFFF99"/>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2400" b="1" dirty="0">
                <a:solidFill>
                  <a:schemeClr val="tx1"/>
                </a:solidFill>
              </a:rPr>
              <a:t>6</a:t>
            </a:r>
          </a:p>
        </p:txBody>
      </p:sp>
      <p:sp>
        <p:nvSpPr>
          <p:cNvPr id="7" name="Ellipse 6">
            <a:extLst>
              <a:ext uri="{FF2B5EF4-FFF2-40B4-BE49-F238E27FC236}">
                <a16:creationId xmlns:a16="http://schemas.microsoft.com/office/drawing/2014/main" id="{5F7920D3-C51B-13B3-A925-C738866A5886}"/>
              </a:ext>
            </a:extLst>
          </p:cNvPr>
          <p:cNvSpPr>
            <a:spLocks noChangeAspect="1"/>
          </p:cNvSpPr>
          <p:nvPr/>
        </p:nvSpPr>
        <p:spPr>
          <a:xfrm>
            <a:off x="8820000" y="6192000"/>
            <a:ext cx="1080000" cy="1080000"/>
          </a:xfrm>
          <a:prstGeom prst="ellipse">
            <a:avLst/>
          </a:prstGeom>
          <a:solidFill>
            <a:srgbClr val="FFCCFF"/>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2400" b="1" dirty="0">
                <a:solidFill>
                  <a:schemeClr val="tx1"/>
                </a:solidFill>
              </a:rPr>
              <a:t>7</a:t>
            </a:r>
          </a:p>
        </p:txBody>
      </p:sp>
      <p:sp>
        <p:nvSpPr>
          <p:cNvPr id="4" name="Ellipse 3">
            <a:extLst>
              <a:ext uri="{FF2B5EF4-FFF2-40B4-BE49-F238E27FC236}">
                <a16:creationId xmlns:a16="http://schemas.microsoft.com/office/drawing/2014/main" id="{45A4C1B7-C8AB-5C84-79A9-75EC3DCB054B}"/>
              </a:ext>
            </a:extLst>
          </p:cNvPr>
          <p:cNvSpPr>
            <a:spLocks noChangeAspect="1"/>
          </p:cNvSpPr>
          <p:nvPr/>
        </p:nvSpPr>
        <p:spPr>
          <a:xfrm>
            <a:off x="9468000" y="7272000"/>
            <a:ext cx="1080000" cy="1080000"/>
          </a:xfrm>
          <a:prstGeom prst="ellipse">
            <a:avLst/>
          </a:prstGeom>
          <a:solidFill>
            <a:srgbClr val="CCFF99"/>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2400" b="1" dirty="0">
                <a:solidFill>
                  <a:schemeClr val="tx1"/>
                </a:solidFill>
              </a:rPr>
              <a:t>8</a:t>
            </a:r>
          </a:p>
        </p:txBody>
      </p:sp>
      <p:sp>
        <p:nvSpPr>
          <p:cNvPr id="13" name="Google Shape;118;p6">
            <a:extLst>
              <a:ext uri="{FF2B5EF4-FFF2-40B4-BE49-F238E27FC236}">
                <a16:creationId xmlns:a16="http://schemas.microsoft.com/office/drawing/2014/main" id="{60A3A56C-D331-32E9-A1BA-36EA3075BE43}"/>
              </a:ext>
            </a:extLst>
          </p:cNvPr>
          <p:cNvSpPr txBox="1"/>
          <p:nvPr/>
        </p:nvSpPr>
        <p:spPr>
          <a:xfrm>
            <a:off x="1332000" y="2401311"/>
            <a:ext cx="16452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de-DE" sz="4800" b="1" dirty="0">
                <a:solidFill>
                  <a:schemeClr val="tx1"/>
                </a:solidFill>
                <a:latin typeface="+mn-lt"/>
                <a:ea typeface="Helvetica Neue"/>
                <a:cs typeface="Helvetica Neue"/>
                <a:sym typeface="Helvetica Neue"/>
              </a:rPr>
              <a:t>Bedeutung von systematischem Abspeichern von Dateien</a:t>
            </a:r>
            <a:endParaRPr sz="4800" dirty="0">
              <a:solidFill>
                <a:schemeClr val="tx1"/>
              </a:solidFill>
              <a:latin typeface="+mn-lt"/>
            </a:endParaRPr>
          </a:p>
        </p:txBody>
      </p:sp>
      <p:sp>
        <p:nvSpPr>
          <p:cNvPr id="14" name="Google Shape;119;p6">
            <a:extLst>
              <a:ext uri="{FF2B5EF4-FFF2-40B4-BE49-F238E27FC236}">
                <a16:creationId xmlns:a16="http://schemas.microsoft.com/office/drawing/2014/main" id="{87569C6D-99E6-CF89-086C-7A62F44F8A34}"/>
              </a:ext>
            </a:extLst>
          </p:cNvPr>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Wie sichere ich meine Daten richtig? </a:t>
            </a:r>
            <a:endParaRPr dirty="0">
              <a:solidFill>
                <a:srgbClr val="00CCFF"/>
              </a:solidFill>
              <a:latin typeface="+mn-lt"/>
            </a:endParaRPr>
          </a:p>
        </p:txBody>
      </p:sp>
      <p:sp>
        <p:nvSpPr>
          <p:cNvPr id="18" name="Textfeld 17">
            <a:extLst>
              <a:ext uri="{FF2B5EF4-FFF2-40B4-BE49-F238E27FC236}">
                <a16:creationId xmlns:a16="http://schemas.microsoft.com/office/drawing/2014/main" id="{C67D9C09-8C94-028F-79D0-138C4A5D1096}"/>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IONOS (2022), Daten sichern: Methoden und Medien im Überblick, in: ionos.de, 13.09.2022, https://www.ionos.de/digitalguide/server/sicherheit/daten-sichern/</a:t>
            </a:r>
          </a:p>
        </p:txBody>
      </p:sp>
      <p:sp>
        <p:nvSpPr>
          <p:cNvPr id="3" name="Foliennummernplatzhalter 1">
            <a:extLst>
              <a:ext uri="{FF2B5EF4-FFF2-40B4-BE49-F238E27FC236}">
                <a16:creationId xmlns:a16="http://schemas.microsoft.com/office/drawing/2014/main" id="{372B5921-DC36-C077-C6CE-775192540D1C}"/>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24</a:t>
            </a:fld>
            <a:endParaRPr lang="de-DE"/>
          </a:p>
        </p:txBody>
      </p:sp>
    </p:spTree>
    <p:extLst>
      <p:ext uri="{BB962C8B-B14F-4D97-AF65-F5344CB8AC3E}">
        <p14:creationId xmlns:p14="http://schemas.microsoft.com/office/powerpoint/2010/main" val="338794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de-DE" sz="4800" b="1" dirty="0">
                <a:solidFill>
                  <a:schemeClr val="tx1"/>
                </a:solidFill>
                <a:latin typeface="+mn-lt"/>
                <a:ea typeface="Helvetica Neue"/>
                <a:cs typeface="Helvetica Neue"/>
                <a:sym typeface="Helvetica Neue"/>
              </a:rPr>
              <a:t>Bedeutung von systematischem Abspeichern von Dateien</a:t>
            </a:r>
            <a:endParaRPr sz="4800" dirty="0">
              <a:solidFill>
                <a:schemeClr val="tx1"/>
              </a:solidFill>
              <a:latin typeface="+mn-lt"/>
            </a:endParaRPr>
          </a:p>
        </p:txBody>
      </p:sp>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Dateien benennen und organisieren</a:t>
            </a:r>
            <a:endParaRPr dirty="0">
              <a:solidFill>
                <a:srgbClr val="00CCFF"/>
              </a:solidFill>
              <a:latin typeface="+mn-lt"/>
            </a:endParaRPr>
          </a:p>
        </p:txBody>
      </p:sp>
      <p:sp>
        <p:nvSpPr>
          <p:cNvPr id="120" name="Google Shape;120;p6"/>
          <p:cNvSpPr txBox="1"/>
          <p:nvPr/>
        </p:nvSpPr>
        <p:spPr>
          <a:xfrm>
            <a:off x="1295400" y="4024780"/>
            <a:ext cx="16452000" cy="523220"/>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s-ES" sz="2400" b="1" dirty="0">
                <a:solidFill>
                  <a:schemeClr val="dk1"/>
                </a:solidFill>
                <a:latin typeface="+mn-lt"/>
                <a:sym typeface="Helvetica Neue"/>
              </a:rPr>
              <a:t>Ordner und Dateien sollten systematisch benannt und geordnet sein, damit</a:t>
            </a:r>
            <a:r>
              <a:rPr lang="es-ES" sz="2400" dirty="0">
                <a:solidFill>
                  <a:schemeClr val="dk1"/>
                </a:solidFill>
                <a:latin typeface="+mn-lt"/>
                <a:sym typeface="Helvetica Neue"/>
              </a:rPr>
              <a:t>:</a:t>
            </a:r>
          </a:p>
        </p:txBody>
      </p:sp>
      <p:sp>
        <p:nvSpPr>
          <p:cNvPr id="2" name="Textfeld 1">
            <a:extLst>
              <a:ext uri="{FF2B5EF4-FFF2-40B4-BE49-F238E27FC236}">
                <a16:creationId xmlns:a16="http://schemas.microsoft.com/office/drawing/2014/main" id="{D899645D-A151-85B3-CA03-CF6632E1FE44}"/>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Verbund Forschungsdaten Bildung (</a:t>
            </a:r>
            <a:r>
              <a:rPr lang="de-DE" sz="1000" dirty="0" err="1"/>
              <a:t>VerbundFDB</a:t>
            </a:r>
            <a:r>
              <a:rPr lang="de-DE" sz="1000" dirty="0"/>
              <a:t>), Dateien benennen und organisieren, in: forschungsdaten-bildung.de, 20.07.2018, https://www.forschungsdaten-bildung.de/dateien-benennen</a:t>
            </a:r>
          </a:p>
        </p:txBody>
      </p:sp>
      <p:sp>
        <p:nvSpPr>
          <p:cNvPr id="4" name="Google Shape;120;p6">
            <a:extLst>
              <a:ext uri="{FF2B5EF4-FFF2-40B4-BE49-F238E27FC236}">
                <a16:creationId xmlns:a16="http://schemas.microsoft.com/office/drawing/2014/main" id="{DA63519A-6E09-6C49-3C58-1415B34D1C94}"/>
              </a:ext>
            </a:extLst>
          </p:cNvPr>
          <p:cNvSpPr txBox="1"/>
          <p:nvPr/>
        </p:nvSpPr>
        <p:spPr>
          <a:xfrm>
            <a:off x="1296000" y="5040000"/>
            <a:ext cx="3816000" cy="3384000"/>
          </a:xfrm>
          <a:prstGeom prst="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684000" rIns="91425" bIns="45700" anchor="t"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die Dateien jetzt und in Zukunft, durch die Erstellenden der Datei oder andere Projektmitarbeitenden </a:t>
            </a:r>
            <a:r>
              <a:rPr lang="es-ES" sz="2400" i="1" dirty="0">
                <a:solidFill>
                  <a:schemeClr val="dk1"/>
                </a:solidFill>
                <a:latin typeface="+mn-lt"/>
                <a:sym typeface="Helvetica Neue"/>
              </a:rPr>
              <a:t>leicht auffindbar und zugänglich </a:t>
            </a:r>
            <a:r>
              <a:rPr lang="es-ES" sz="2400" dirty="0">
                <a:solidFill>
                  <a:schemeClr val="dk1"/>
                </a:solidFill>
                <a:latin typeface="+mn-lt"/>
                <a:sym typeface="Helvetica Neue"/>
              </a:rPr>
              <a:t>sind,</a:t>
            </a:r>
          </a:p>
        </p:txBody>
      </p:sp>
      <p:sp>
        <p:nvSpPr>
          <p:cNvPr id="5" name="Google Shape;120;p6">
            <a:extLst>
              <a:ext uri="{FF2B5EF4-FFF2-40B4-BE49-F238E27FC236}">
                <a16:creationId xmlns:a16="http://schemas.microsoft.com/office/drawing/2014/main" id="{4FF99E5D-4379-11B2-02CA-8E5F1C3C89F9}"/>
              </a:ext>
            </a:extLst>
          </p:cNvPr>
          <p:cNvSpPr txBox="1"/>
          <p:nvPr/>
        </p:nvSpPr>
        <p:spPr>
          <a:xfrm>
            <a:off x="5472000" y="5040000"/>
            <a:ext cx="3816000" cy="3384000"/>
          </a:xfrm>
          <a:prstGeom prst="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684000" rIns="91425" bIns="45700" anchor="t"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Längeres Suchen von Dateien oder das Vergleichen verschiedener Versionen von Dateien vermieden wird,</a:t>
            </a:r>
          </a:p>
          <a:p>
            <a:pPr marR="0" lvl="0" algn="ctr" rtl="0">
              <a:spcBef>
                <a:spcPts val="0"/>
              </a:spcBef>
              <a:spcAft>
                <a:spcPts val="0"/>
              </a:spcAft>
              <a:buSzPct val="80000"/>
            </a:pPr>
            <a:endParaRPr dirty="0">
              <a:latin typeface="+mn-lt"/>
            </a:endParaRPr>
          </a:p>
        </p:txBody>
      </p:sp>
      <p:sp>
        <p:nvSpPr>
          <p:cNvPr id="6" name="Google Shape;120;p6">
            <a:extLst>
              <a:ext uri="{FF2B5EF4-FFF2-40B4-BE49-F238E27FC236}">
                <a16:creationId xmlns:a16="http://schemas.microsoft.com/office/drawing/2014/main" id="{8F91D93D-8E46-826F-CA9D-3725FE3116AF}"/>
              </a:ext>
            </a:extLst>
          </p:cNvPr>
          <p:cNvSpPr txBox="1"/>
          <p:nvPr/>
        </p:nvSpPr>
        <p:spPr>
          <a:xfrm>
            <a:off x="9648000" y="5040000"/>
            <a:ext cx="3816000" cy="3384000"/>
          </a:xfrm>
          <a:prstGeom prst="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684000" rIns="91425" bIns="45700" anchor="t"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Änderungen </a:t>
            </a:r>
            <a:r>
              <a:rPr lang="es-ES" sz="2400" i="1" dirty="0">
                <a:solidFill>
                  <a:schemeClr val="dk1"/>
                </a:solidFill>
                <a:latin typeface="+mn-lt"/>
                <a:sym typeface="Helvetica Neue"/>
              </a:rPr>
              <a:t>nachvollziehbar</a:t>
            </a:r>
            <a:r>
              <a:rPr lang="es-ES" sz="2400" dirty="0">
                <a:solidFill>
                  <a:schemeClr val="dk1"/>
                </a:solidFill>
                <a:latin typeface="+mn-lt"/>
                <a:sym typeface="Helvetica Neue"/>
              </a:rPr>
              <a:t> sind und</a:t>
            </a:r>
          </a:p>
        </p:txBody>
      </p:sp>
      <p:sp>
        <p:nvSpPr>
          <p:cNvPr id="7" name="Google Shape;120;p6">
            <a:extLst>
              <a:ext uri="{FF2B5EF4-FFF2-40B4-BE49-F238E27FC236}">
                <a16:creationId xmlns:a16="http://schemas.microsoft.com/office/drawing/2014/main" id="{6331DF11-FC89-9046-CD64-D0D2EF14E89C}"/>
              </a:ext>
            </a:extLst>
          </p:cNvPr>
          <p:cNvSpPr txBox="1"/>
          <p:nvPr/>
        </p:nvSpPr>
        <p:spPr>
          <a:xfrm>
            <a:off x="13824000" y="5040000"/>
            <a:ext cx="3816000" cy="3384000"/>
          </a:xfrm>
          <a:prstGeom prst="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684000" rIns="91425" bIns="45700" anchor="t"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 Die Dateien nicht versehentlich gelöscht oder überschrieben werden.</a:t>
            </a:r>
            <a:endParaRPr dirty="0">
              <a:latin typeface="+mn-lt"/>
            </a:endParaRPr>
          </a:p>
        </p:txBody>
      </p:sp>
      <p:sp>
        <p:nvSpPr>
          <p:cNvPr id="8" name="Ellipse 7">
            <a:extLst>
              <a:ext uri="{FF2B5EF4-FFF2-40B4-BE49-F238E27FC236}">
                <a16:creationId xmlns:a16="http://schemas.microsoft.com/office/drawing/2014/main" id="{619FA117-E9F8-2AE1-5D77-DE137589DF9B}"/>
              </a:ext>
            </a:extLst>
          </p:cNvPr>
          <p:cNvSpPr/>
          <p:nvPr/>
        </p:nvSpPr>
        <p:spPr>
          <a:xfrm>
            <a:off x="2736000" y="4572000"/>
            <a:ext cx="936000" cy="936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de-DE" sz="2400" b="1" dirty="0"/>
              <a:t>A</a:t>
            </a:r>
          </a:p>
        </p:txBody>
      </p:sp>
      <p:sp>
        <p:nvSpPr>
          <p:cNvPr id="9" name="Ellipse 8">
            <a:extLst>
              <a:ext uri="{FF2B5EF4-FFF2-40B4-BE49-F238E27FC236}">
                <a16:creationId xmlns:a16="http://schemas.microsoft.com/office/drawing/2014/main" id="{5DF51B24-F14D-378F-C5B4-0B7699C1F0AA}"/>
              </a:ext>
            </a:extLst>
          </p:cNvPr>
          <p:cNvSpPr/>
          <p:nvPr/>
        </p:nvSpPr>
        <p:spPr>
          <a:xfrm>
            <a:off x="6912000" y="4572000"/>
            <a:ext cx="936000" cy="936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de-DE" sz="2400" b="1" dirty="0"/>
              <a:t>B</a:t>
            </a:r>
          </a:p>
        </p:txBody>
      </p:sp>
      <p:sp>
        <p:nvSpPr>
          <p:cNvPr id="10" name="Ellipse 9">
            <a:extLst>
              <a:ext uri="{FF2B5EF4-FFF2-40B4-BE49-F238E27FC236}">
                <a16:creationId xmlns:a16="http://schemas.microsoft.com/office/drawing/2014/main" id="{0093465C-DBBC-B906-8F1D-08D1F6644BC5}"/>
              </a:ext>
            </a:extLst>
          </p:cNvPr>
          <p:cNvSpPr/>
          <p:nvPr/>
        </p:nvSpPr>
        <p:spPr>
          <a:xfrm>
            <a:off x="11088000" y="4572000"/>
            <a:ext cx="936000" cy="936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de-DE" sz="2400" b="1" dirty="0"/>
              <a:t>C</a:t>
            </a:r>
          </a:p>
        </p:txBody>
      </p:sp>
      <p:sp>
        <p:nvSpPr>
          <p:cNvPr id="11" name="Ellipse 10">
            <a:extLst>
              <a:ext uri="{FF2B5EF4-FFF2-40B4-BE49-F238E27FC236}">
                <a16:creationId xmlns:a16="http://schemas.microsoft.com/office/drawing/2014/main" id="{BB4AC763-1972-C477-77A3-511B06914B3F}"/>
              </a:ext>
            </a:extLst>
          </p:cNvPr>
          <p:cNvSpPr/>
          <p:nvPr/>
        </p:nvSpPr>
        <p:spPr>
          <a:xfrm>
            <a:off x="15264000" y="4572000"/>
            <a:ext cx="936000" cy="936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de-DE" sz="2400" b="1" dirty="0"/>
              <a:t>D</a:t>
            </a:r>
          </a:p>
        </p:txBody>
      </p:sp>
      <p:sp>
        <p:nvSpPr>
          <p:cNvPr id="12" name="Foliennummernplatzhalter 1">
            <a:extLst>
              <a:ext uri="{FF2B5EF4-FFF2-40B4-BE49-F238E27FC236}">
                <a16:creationId xmlns:a16="http://schemas.microsoft.com/office/drawing/2014/main" id="{563DA8A1-DCBA-0A52-BC8A-851069CD65AF}"/>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25</a:t>
            </a:fld>
            <a:endParaRPr lang="de-DE"/>
          </a:p>
        </p:txBody>
      </p:sp>
    </p:spTree>
    <p:extLst>
      <p:ext uri="{BB962C8B-B14F-4D97-AF65-F5344CB8AC3E}">
        <p14:creationId xmlns:p14="http://schemas.microsoft.com/office/powerpoint/2010/main" val="3048354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de-DE" sz="4800" b="1" dirty="0">
                <a:solidFill>
                  <a:schemeClr val="tx1"/>
                </a:solidFill>
                <a:latin typeface="+mn-lt"/>
                <a:ea typeface="Helvetica Neue"/>
                <a:cs typeface="Helvetica Neue"/>
                <a:sym typeface="Helvetica Neue"/>
              </a:rPr>
              <a:t>Bedeutung von systematischem Abspeichern von Dateien</a:t>
            </a:r>
            <a:endParaRPr sz="4800" dirty="0">
              <a:solidFill>
                <a:schemeClr val="tx1"/>
              </a:solidFill>
              <a:latin typeface="+mn-lt"/>
            </a:endParaRPr>
          </a:p>
        </p:txBody>
      </p:sp>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Ablageort für Dateien - Voraussetzungen</a:t>
            </a:r>
            <a:endParaRPr dirty="0">
              <a:solidFill>
                <a:srgbClr val="00CCFF"/>
              </a:solidFill>
              <a:latin typeface="+mn-lt"/>
            </a:endParaRPr>
          </a:p>
        </p:txBody>
      </p:sp>
      <p:sp>
        <p:nvSpPr>
          <p:cNvPr id="120" name="Google Shape;120;p6"/>
          <p:cNvSpPr txBox="1"/>
          <p:nvPr/>
        </p:nvSpPr>
        <p:spPr>
          <a:xfrm>
            <a:off x="1295400" y="4032000"/>
            <a:ext cx="3218543" cy="4716000"/>
          </a:xfrm>
          <a:prstGeom prst="rect">
            <a:avLst/>
          </a:prstGeom>
          <a:noFill/>
          <a:ln>
            <a:noFill/>
          </a:ln>
        </p:spPr>
        <p:txBody>
          <a:bodyPr spcFirstLastPara="1" wrap="square" lIns="91425" tIns="45700" rIns="91425" bIns="45700" anchor="ctr" anchorCtr="0">
            <a:noAutofit/>
          </a:bodyPr>
          <a:lstStyle/>
          <a:p>
            <a:pPr marR="0" lvl="0" algn="l" rtl="0">
              <a:spcBef>
                <a:spcPts val="0"/>
              </a:spcBef>
              <a:spcAft>
                <a:spcPts val="0"/>
              </a:spcAft>
              <a:buSzPct val="80000"/>
            </a:pPr>
            <a:r>
              <a:rPr lang="es-ES" sz="2400" b="1" dirty="0">
                <a:solidFill>
                  <a:schemeClr val="dk1"/>
                </a:solidFill>
                <a:latin typeface="+mn-lt"/>
                <a:sym typeface="Helvetica Neue"/>
              </a:rPr>
              <a:t>Voraussetzungen</a:t>
            </a:r>
            <a:endParaRPr b="1" dirty="0">
              <a:latin typeface="+mn-lt"/>
            </a:endParaRPr>
          </a:p>
        </p:txBody>
      </p:sp>
      <p:sp>
        <p:nvSpPr>
          <p:cNvPr id="3" name="Textfeld 2">
            <a:extLst>
              <a:ext uri="{FF2B5EF4-FFF2-40B4-BE49-F238E27FC236}">
                <a16:creationId xmlns:a16="http://schemas.microsoft.com/office/drawing/2014/main" id="{36BFB979-A9AF-2A76-1308-E47BFDEDE124}"/>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Verbund Forschungsdaten Bildung (</a:t>
            </a:r>
            <a:r>
              <a:rPr lang="de-DE" sz="1000" dirty="0" err="1"/>
              <a:t>VerbundFDB</a:t>
            </a:r>
            <a:r>
              <a:rPr lang="de-DE" sz="1000" dirty="0"/>
              <a:t>), Dateien benennen und organisieren, in: forschungsdaten-bildung.de, 20.07.2018, https://www.forschungsdaten-bildung.de/dateien-benennen</a:t>
            </a:r>
          </a:p>
        </p:txBody>
      </p:sp>
      <p:graphicFrame>
        <p:nvGraphicFramePr>
          <p:cNvPr id="5" name="Diagramm 4">
            <a:extLst>
              <a:ext uri="{FF2B5EF4-FFF2-40B4-BE49-F238E27FC236}">
                <a16:creationId xmlns:a16="http://schemas.microsoft.com/office/drawing/2014/main" id="{3610E10B-9CE3-EBBB-2039-AAE2A0149F52}"/>
              </a:ext>
            </a:extLst>
          </p:cNvPr>
          <p:cNvGraphicFramePr/>
          <p:nvPr>
            <p:extLst>
              <p:ext uri="{D42A27DB-BD31-4B8C-83A1-F6EECF244321}">
                <p14:modId xmlns:p14="http://schemas.microsoft.com/office/powerpoint/2010/main" val="786007306"/>
              </p:ext>
            </p:extLst>
          </p:nvPr>
        </p:nvGraphicFramePr>
        <p:xfrm>
          <a:off x="3708000" y="4032000"/>
          <a:ext cx="13068000" cy="471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1">
            <a:extLst>
              <a:ext uri="{FF2B5EF4-FFF2-40B4-BE49-F238E27FC236}">
                <a16:creationId xmlns:a16="http://schemas.microsoft.com/office/drawing/2014/main" id="{7B2DC1E1-B048-18AE-5F38-3AC10B33B59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26</a:t>
            </a:fld>
            <a:endParaRPr lang="de-DE"/>
          </a:p>
        </p:txBody>
      </p:sp>
    </p:spTree>
    <p:extLst>
      <p:ext uri="{BB962C8B-B14F-4D97-AF65-F5344CB8AC3E}">
        <p14:creationId xmlns:p14="http://schemas.microsoft.com/office/powerpoint/2010/main" val="2848965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Digitale Ordnerstruktur auf dem Rechner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Optimierung der Ordnerstruktur</a:t>
            </a:r>
            <a:endParaRPr dirty="0">
              <a:solidFill>
                <a:srgbClr val="00CCFF"/>
              </a:solidFill>
              <a:latin typeface="+mn-lt"/>
            </a:endParaRPr>
          </a:p>
        </p:txBody>
      </p:sp>
      <p:sp>
        <p:nvSpPr>
          <p:cNvPr id="120" name="Google Shape;120;p6"/>
          <p:cNvSpPr txBox="1"/>
          <p:nvPr/>
        </p:nvSpPr>
        <p:spPr>
          <a:xfrm>
            <a:off x="1295400" y="4024779"/>
            <a:ext cx="16451998" cy="4770877"/>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2400"/>
              </a:spcAft>
              <a:buSzPct val="80000"/>
            </a:pPr>
            <a:endParaRPr lang="es-ES" sz="2200" dirty="0">
              <a:solidFill>
                <a:schemeClr val="dk1"/>
              </a:solidFill>
              <a:latin typeface="+mn-lt"/>
              <a:ea typeface="Helvetica Neue"/>
              <a:cs typeface="Helvetica Neue"/>
              <a:sym typeface="Helvetica Neue"/>
            </a:endParaRPr>
          </a:p>
          <a:p>
            <a:pPr marR="0" lvl="0" algn="ctr" rtl="0">
              <a:spcBef>
                <a:spcPts val="0"/>
              </a:spcBef>
              <a:spcAft>
                <a:spcPts val="2400"/>
              </a:spcAft>
              <a:buSzPct val="80000"/>
            </a:pPr>
            <a:r>
              <a:rPr lang="es-ES" sz="2800" dirty="0">
                <a:solidFill>
                  <a:schemeClr val="dk1"/>
                </a:solidFill>
                <a:latin typeface="+mn-lt"/>
                <a:ea typeface="Helvetica Neue"/>
                <a:cs typeface="Helvetica Neue"/>
                <a:sym typeface="Helvetica Neue"/>
              </a:rPr>
              <a:t>Ablagesyteme sind nötig, um im </a:t>
            </a:r>
            <a:r>
              <a:rPr lang="es-ES" sz="2800" b="1" dirty="0">
                <a:solidFill>
                  <a:schemeClr val="dk1"/>
                </a:solidFill>
                <a:latin typeface="+mn-lt"/>
                <a:ea typeface="Helvetica Neue"/>
                <a:cs typeface="Helvetica Neue"/>
                <a:sym typeface="Helvetica Neue"/>
              </a:rPr>
              <a:t>Zeitalter</a:t>
            </a:r>
            <a:r>
              <a:rPr lang="es-ES" sz="2800" dirty="0">
                <a:solidFill>
                  <a:schemeClr val="dk1"/>
                </a:solidFill>
                <a:latin typeface="+mn-lt"/>
                <a:ea typeface="Helvetica Neue"/>
                <a:cs typeface="Helvetica Neue"/>
                <a:sym typeface="Helvetica Neue"/>
              </a:rPr>
              <a:t> der zunehmenden Informationen den </a:t>
            </a:r>
            <a:r>
              <a:rPr lang="es-ES" sz="2800" b="1" dirty="0">
                <a:solidFill>
                  <a:schemeClr val="dk1"/>
                </a:solidFill>
                <a:latin typeface="+mn-lt"/>
                <a:ea typeface="Helvetica Neue"/>
                <a:cs typeface="Helvetica Neue"/>
                <a:sym typeface="Helvetica Neue"/>
              </a:rPr>
              <a:t>Überblick</a:t>
            </a:r>
            <a:r>
              <a:rPr lang="es-ES" sz="2800" dirty="0">
                <a:solidFill>
                  <a:schemeClr val="dk1"/>
                </a:solidFill>
                <a:latin typeface="+mn-lt"/>
                <a:ea typeface="Helvetica Neue"/>
                <a:cs typeface="Helvetica Neue"/>
                <a:sym typeface="Helvetica Neue"/>
              </a:rPr>
              <a:t> zu behalten.</a:t>
            </a:r>
          </a:p>
          <a:p>
            <a:pPr marR="0" lvl="0" algn="ctr" rtl="0">
              <a:spcBef>
                <a:spcPts val="0"/>
              </a:spcBef>
              <a:spcAft>
                <a:spcPts val="2400"/>
              </a:spcAft>
              <a:buSzPct val="80000"/>
            </a:pPr>
            <a:r>
              <a:rPr lang="es-ES" sz="2800" dirty="0">
                <a:solidFill>
                  <a:schemeClr val="dk1"/>
                </a:solidFill>
                <a:latin typeface="+mn-lt"/>
                <a:sym typeface="Helvetica Neue"/>
              </a:rPr>
              <a:t>Aktuell haben fast </a:t>
            </a:r>
            <a:r>
              <a:rPr lang="es-ES" sz="2800" b="1" dirty="0">
                <a:solidFill>
                  <a:schemeClr val="dk1"/>
                </a:solidFill>
                <a:latin typeface="+mn-lt"/>
                <a:sym typeface="Helvetica Neue"/>
              </a:rPr>
              <a:t>70%</a:t>
            </a:r>
            <a:r>
              <a:rPr lang="es-ES" sz="2800" dirty="0">
                <a:solidFill>
                  <a:schemeClr val="dk1"/>
                </a:solidFill>
                <a:latin typeface="+mn-lt"/>
                <a:sym typeface="Helvetica Neue"/>
              </a:rPr>
              <a:t> der Unternehmen </a:t>
            </a:r>
            <a:r>
              <a:rPr lang="es-ES" sz="2800" b="1" dirty="0">
                <a:solidFill>
                  <a:schemeClr val="dk1"/>
                </a:solidFill>
                <a:latin typeface="+mn-lt"/>
                <a:sym typeface="Helvetica Neue"/>
              </a:rPr>
              <a:t>keine funktionierende Ablagespielregeln.</a:t>
            </a:r>
          </a:p>
          <a:p>
            <a:pPr marR="0" lvl="0" algn="ctr" rtl="0">
              <a:spcBef>
                <a:spcPts val="0"/>
              </a:spcBef>
              <a:spcAft>
                <a:spcPts val="2400"/>
              </a:spcAft>
              <a:buSzPct val="80000"/>
            </a:pPr>
            <a:r>
              <a:rPr lang="es-ES" sz="2800" dirty="0">
                <a:solidFill>
                  <a:schemeClr val="dk1"/>
                </a:solidFill>
                <a:latin typeface="+mn-lt"/>
                <a:sym typeface="Helvetica Neue"/>
              </a:rPr>
              <a:t>Sind sie als </a:t>
            </a:r>
            <a:r>
              <a:rPr lang="es-ES" sz="2800" b="1" dirty="0">
                <a:solidFill>
                  <a:schemeClr val="dk1"/>
                </a:solidFill>
                <a:latin typeface="+mn-lt"/>
                <a:sym typeface="Helvetica Neue"/>
              </a:rPr>
              <a:t>älterer Mitarbeiter*in gleichzeitig Führungskraft</a:t>
            </a:r>
            <a:r>
              <a:rPr lang="es-ES" sz="2800" dirty="0">
                <a:solidFill>
                  <a:schemeClr val="dk1"/>
                </a:solidFill>
                <a:latin typeface="+mn-lt"/>
                <a:sym typeface="Helvetica Neue"/>
              </a:rPr>
              <a:t>, so entwickeln Sie diese Regeln </a:t>
            </a:r>
            <a:r>
              <a:rPr lang="es-ES" sz="2800" b="1" dirty="0">
                <a:solidFill>
                  <a:schemeClr val="dk1"/>
                </a:solidFill>
                <a:latin typeface="+mn-lt"/>
                <a:sym typeface="Helvetica Neue"/>
              </a:rPr>
              <a:t>mit Ihrem Team.</a:t>
            </a:r>
          </a:p>
          <a:p>
            <a:pPr marR="0" lvl="0" algn="ctr" rtl="0">
              <a:spcBef>
                <a:spcPts val="0"/>
              </a:spcBef>
              <a:spcAft>
                <a:spcPts val="2400"/>
              </a:spcAft>
              <a:buSzPct val="80000"/>
            </a:pPr>
            <a:endParaRPr lang="es-ES" sz="2800" b="1" dirty="0">
              <a:solidFill>
                <a:schemeClr val="dk1"/>
              </a:solidFill>
              <a:latin typeface="+mn-lt"/>
              <a:sym typeface="Helvetica Neue"/>
            </a:endParaRPr>
          </a:p>
          <a:p>
            <a:pPr marR="0" lvl="0" algn="ctr" rtl="0">
              <a:spcBef>
                <a:spcPts val="0"/>
              </a:spcBef>
              <a:spcAft>
                <a:spcPts val="2400"/>
              </a:spcAft>
              <a:buSzPct val="80000"/>
            </a:pPr>
            <a:r>
              <a:rPr lang="es-ES" sz="2800" b="1" dirty="0">
                <a:solidFill>
                  <a:schemeClr val="dk1"/>
                </a:solidFill>
                <a:latin typeface="+mn-lt"/>
                <a:sym typeface="Helvetica Neue"/>
              </a:rPr>
              <a:t>Das sichert die Akzeptanz !</a:t>
            </a:r>
            <a:endParaRPr sz="2800" b="1" dirty="0">
              <a:latin typeface="+mn-lt"/>
            </a:endParaRPr>
          </a:p>
        </p:txBody>
      </p:sp>
      <p:sp>
        <p:nvSpPr>
          <p:cNvPr id="3" name="Textfeld 2">
            <a:extLst>
              <a:ext uri="{FF2B5EF4-FFF2-40B4-BE49-F238E27FC236}">
                <a16:creationId xmlns:a16="http://schemas.microsoft.com/office/drawing/2014/main" id="{782F925F-1CF5-CB07-EE62-F24AD830C2A6}"/>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Büro-Kaizen, Ideale Ordnerstruktur: Eine einheitliche Dateiablage mit dem 7-Ordner-System erstellen (für Unternehmen und Privatpersonen), in: buero-kaizen.de, https://www.buero-kaizen.de/ordnerstruktur/</a:t>
            </a:r>
          </a:p>
        </p:txBody>
      </p:sp>
      <p:sp>
        <p:nvSpPr>
          <p:cNvPr id="4" name="Foliennummernplatzhalter 1">
            <a:extLst>
              <a:ext uri="{FF2B5EF4-FFF2-40B4-BE49-F238E27FC236}">
                <a16:creationId xmlns:a16="http://schemas.microsoft.com/office/drawing/2014/main" id="{C80B71D7-6AC8-B11A-E478-8199E8D6FBCB}"/>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27</a:t>
            </a:fld>
            <a:endParaRPr lang="de-DE"/>
          </a:p>
        </p:txBody>
      </p:sp>
    </p:spTree>
    <p:extLst>
      <p:ext uri="{BB962C8B-B14F-4D97-AF65-F5344CB8AC3E}">
        <p14:creationId xmlns:p14="http://schemas.microsoft.com/office/powerpoint/2010/main" val="438462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cxnSp>
        <p:nvCxnSpPr>
          <p:cNvPr id="16" name="Gerader Verbinder 15">
            <a:extLst>
              <a:ext uri="{FF2B5EF4-FFF2-40B4-BE49-F238E27FC236}">
                <a16:creationId xmlns:a16="http://schemas.microsoft.com/office/drawing/2014/main" id="{550E9026-BFC1-DAD7-E403-96C9434D512D}"/>
              </a:ext>
            </a:extLst>
          </p:cNvPr>
          <p:cNvCxnSpPr>
            <a:cxnSpLocks/>
          </p:cNvCxnSpPr>
          <p:nvPr/>
        </p:nvCxnSpPr>
        <p:spPr>
          <a:xfrm flipV="1">
            <a:off x="16272000" y="6355080"/>
            <a:ext cx="0" cy="1204920"/>
          </a:xfrm>
          <a:prstGeom prst="line">
            <a:avLst/>
          </a:prstGeom>
          <a:ln w="28575">
            <a:solidFill>
              <a:srgbClr val="2D2D8A"/>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11FC01AE-21DE-2AB2-C4AF-90ACA6BC365D}"/>
              </a:ext>
            </a:extLst>
          </p:cNvPr>
          <p:cNvCxnSpPr>
            <a:cxnSpLocks/>
            <a:stCxn id="8" idx="2"/>
          </p:cNvCxnSpPr>
          <p:nvPr/>
        </p:nvCxnSpPr>
        <p:spPr>
          <a:xfrm>
            <a:off x="13680000" y="5400000"/>
            <a:ext cx="0" cy="1297200"/>
          </a:xfrm>
          <a:prstGeom prst="line">
            <a:avLst/>
          </a:prstGeom>
          <a:ln w="28575">
            <a:solidFill>
              <a:srgbClr val="3D52B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E230B5F-04DC-367B-B06B-CE6D5CE7B53B}"/>
              </a:ext>
            </a:extLst>
          </p:cNvPr>
          <p:cNvCxnSpPr>
            <a:cxnSpLocks/>
            <a:stCxn id="10" idx="0"/>
          </p:cNvCxnSpPr>
          <p:nvPr/>
        </p:nvCxnSpPr>
        <p:spPr>
          <a:xfrm flipV="1">
            <a:off x="10980000" y="6355080"/>
            <a:ext cx="0" cy="1204920"/>
          </a:xfrm>
          <a:prstGeom prst="line">
            <a:avLst/>
          </a:prstGeom>
          <a:ln w="28575">
            <a:solidFill>
              <a:srgbClr val="6084C5"/>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450A5AD-7F3B-72B8-7D9D-5109BF03E1A7}"/>
              </a:ext>
            </a:extLst>
          </p:cNvPr>
          <p:cNvCxnSpPr>
            <a:cxnSpLocks/>
            <a:stCxn id="9" idx="0"/>
          </p:cNvCxnSpPr>
          <p:nvPr/>
        </p:nvCxnSpPr>
        <p:spPr>
          <a:xfrm flipV="1">
            <a:off x="5652000" y="6355080"/>
            <a:ext cx="0" cy="1204920"/>
          </a:xfrm>
          <a:prstGeom prst="line">
            <a:avLst/>
          </a:prstGeom>
          <a:ln w="28575">
            <a:solidFill>
              <a:srgbClr val="B3D3E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361A7A3D-8679-0F05-AF2E-655FD8D51436}"/>
              </a:ext>
            </a:extLst>
          </p:cNvPr>
          <p:cNvCxnSpPr>
            <a:cxnSpLocks/>
            <a:stCxn id="7" idx="2"/>
          </p:cNvCxnSpPr>
          <p:nvPr/>
        </p:nvCxnSpPr>
        <p:spPr>
          <a:xfrm flipH="1">
            <a:off x="8331600" y="5400000"/>
            <a:ext cx="0" cy="1232400"/>
          </a:xfrm>
          <a:prstGeom prst="line">
            <a:avLst/>
          </a:prstGeom>
          <a:ln w="28575">
            <a:solidFill>
              <a:srgbClr val="8AB1D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06565322-55F2-4104-A64F-A98EA7FFE92B}"/>
              </a:ext>
            </a:extLst>
          </p:cNvPr>
          <p:cNvCxnSpPr>
            <a:cxnSpLocks/>
          </p:cNvCxnSpPr>
          <p:nvPr/>
        </p:nvCxnSpPr>
        <p:spPr>
          <a:xfrm>
            <a:off x="2952000" y="5400000"/>
            <a:ext cx="0" cy="1080000"/>
          </a:xfrm>
          <a:prstGeom prst="line">
            <a:avLst/>
          </a:prstGeom>
          <a:ln w="28575"/>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Digitale Ordnerstruktur auf dem Rechner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Schritte zum Aufbau eines Ablagesystems</a:t>
            </a:r>
            <a:endParaRPr dirty="0">
              <a:solidFill>
                <a:srgbClr val="00CCFF"/>
              </a:solidFill>
              <a:latin typeface="+mn-lt"/>
            </a:endParaRPr>
          </a:p>
        </p:txBody>
      </p:sp>
      <p:sp>
        <p:nvSpPr>
          <p:cNvPr id="120" name="Google Shape;120;p6"/>
          <p:cNvSpPr txBox="1"/>
          <p:nvPr/>
        </p:nvSpPr>
        <p:spPr>
          <a:xfrm>
            <a:off x="1116000" y="4068000"/>
            <a:ext cx="3888000" cy="1332000"/>
          </a:xfrm>
          <a:prstGeom prst="rect">
            <a:avLst/>
          </a:prstGeom>
          <a:solidFill>
            <a:schemeClr val="bg1"/>
          </a:solidFill>
          <a:ln w="28575">
            <a:solidFill>
              <a:srgbClr val="DAEDEF"/>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R="0" lvl="0" algn="ctr" rtl="0">
              <a:spcBef>
                <a:spcPts val="0"/>
              </a:spcBef>
              <a:spcAft>
                <a:spcPts val="0"/>
              </a:spcAft>
              <a:buSzPct val="80000"/>
            </a:pPr>
            <a:r>
              <a:rPr lang="es-ES" sz="2200" dirty="0">
                <a:solidFill>
                  <a:schemeClr val="dk1"/>
                </a:solidFill>
                <a:latin typeface="+mn-lt"/>
                <a:ea typeface="Helvetica Neue"/>
                <a:cs typeface="Helvetica Neue"/>
                <a:sym typeface="Helvetica Neue"/>
              </a:rPr>
              <a:t>Verschaffen Sie sich einen Überblick über ihre bestehende Ordnerstruktur</a:t>
            </a:r>
            <a:endParaRPr sz="2200" dirty="0">
              <a:latin typeface="+mn-lt"/>
            </a:endParaRPr>
          </a:p>
        </p:txBody>
      </p:sp>
      <p:graphicFrame>
        <p:nvGraphicFramePr>
          <p:cNvPr id="3" name="Diagramm 2">
            <a:extLst>
              <a:ext uri="{FF2B5EF4-FFF2-40B4-BE49-F238E27FC236}">
                <a16:creationId xmlns:a16="http://schemas.microsoft.com/office/drawing/2014/main" id="{B3338DE1-281E-4E3F-0BE5-0990D7F3CC2B}"/>
              </a:ext>
            </a:extLst>
          </p:cNvPr>
          <p:cNvGraphicFramePr/>
          <p:nvPr>
            <p:extLst>
              <p:ext uri="{D42A27DB-BD31-4B8C-83A1-F6EECF244321}">
                <p14:modId xmlns:p14="http://schemas.microsoft.com/office/powerpoint/2010/main" val="2174916760"/>
              </p:ext>
            </p:extLst>
          </p:nvPr>
        </p:nvGraphicFramePr>
        <p:xfrm>
          <a:off x="1296000" y="5940000"/>
          <a:ext cx="16596000" cy="1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a:extLst>
              <a:ext uri="{FF2B5EF4-FFF2-40B4-BE49-F238E27FC236}">
                <a16:creationId xmlns:a16="http://schemas.microsoft.com/office/drawing/2014/main" id="{ABA7D0FF-2552-59BB-5740-616B1C669694}"/>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Büro-Kaizen, Ideale Ordnerstruktur: Eine einheitliche Dateiablage mit dem 7-Ordner-System erstellen (für Unternehmen und Privatpersonen), in: buero-kaizen.de, https://www.buero-kaizen.de/ordnerstruktur/</a:t>
            </a:r>
          </a:p>
        </p:txBody>
      </p:sp>
      <p:sp>
        <p:nvSpPr>
          <p:cNvPr id="7" name="Google Shape;120;p6">
            <a:extLst>
              <a:ext uri="{FF2B5EF4-FFF2-40B4-BE49-F238E27FC236}">
                <a16:creationId xmlns:a16="http://schemas.microsoft.com/office/drawing/2014/main" id="{2A359DA5-915B-8DB6-3706-491DDEBA96F0}"/>
              </a:ext>
            </a:extLst>
          </p:cNvPr>
          <p:cNvSpPr txBox="1"/>
          <p:nvPr/>
        </p:nvSpPr>
        <p:spPr>
          <a:xfrm>
            <a:off x="6372000" y="4068000"/>
            <a:ext cx="3960000" cy="1332000"/>
          </a:xfrm>
          <a:prstGeom prst="rect">
            <a:avLst/>
          </a:prstGeom>
          <a:solidFill>
            <a:schemeClr val="bg1"/>
          </a:solidFill>
          <a:ln w="28575">
            <a:solidFill>
              <a:srgbClr val="8AB1D2"/>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R="0" lvl="0" algn="ctr" rtl="0">
              <a:spcBef>
                <a:spcPts val="0"/>
              </a:spcBef>
              <a:spcAft>
                <a:spcPts val="0"/>
              </a:spcAft>
              <a:buSzPct val="80000"/>
            </a:pPr>
            <a:r>
              <a:rPr lang="es-ES" sz="2200" dirty="0">
                <a:solidFill>
                  <a:schemeClr val="dk1"/>
                </a:solidFill>
                <a:latin typeface="+mn-lt"/>
                <a:sym typeface="Helvetica Neue"/>
              </a:rPr>
              <a:t>Entwerfen Sie die übersichtlichen Ablagestrukturen nach der 7x7+2 Regel</a:t>
            </a:r>
          </a:p>
        </p:txBody>
      </p:sp>
      <p:sp>
        <p:nvSpPr>
          <p:cNvPr id="8" name="Google Shape;120;p6">
            <a:extLst>
              <a:ext uri="{FF2B5EF4-FFF2-40B4-BE49-F238E27FC236}">
                <a16:creationId xmlns:a16="http://schemas.microsoft.com/office/drawing/2014/main" id="{0E047524-C591-A6D3-F2F0-DE408E8C4940}"/>
              </a:ext>
            </a:extLst>
          </p:cNvPr>
          <p:cNvSpPr txBox="1"/>
          <p:nvPr/>
        </p:nvSpPr>
        <p:spPr>
          <a:xfrm>
            <a:off x="11700000" y="4068000"/>
            <a:ext cx="3960000" cy="1332000"/>
          </a:xfrm>
          <a:prstGeom prst="rect">
            <a:avLst/>
          </a:prstGeom>
          <a:solidFill>
            <a:schemeClr val="bg1"/>
          </a:solidFill>
          <a:ln w="28575">
            <a:solidFill>
              <a:srgbClr val="3D52B1"/>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R="0" lvl="0" algn="ctr" rtl="0">
              <a:spcBef>
                <a:spcPts val="0"/>
              </a:spcBef>
              <a:spcAft>
                <a:spcPts val="0"/>
              </a:spcAft>
              <a:buSzPct val="80000"/>
            </a:pPr>
            <a:r>
              <a:rPr lang="es-ES" sz="2200" dirty="0">
                <a:solidFill>
                  <a:schemeClr val="dk1"/>
                </a:solidFill>
                <a:latin typeface="+mn-lt"/>
                <a:sym typeface="Helvetica Neue"/>
              </a:rPr>
              <a:t>Überprüfen Sie Dateinamen und Abkürzungen</a:t>
            </a:r>
          </a:p>
        </p:txBody>
      </p:sp>
      <p:sp>
        <p:nvSpPr>
          <p:cNvPr id="9" name="Google Shape;120;p6">
            <a:extLst>
              <a:ext uri="{FF2B5EF4-FFF2-40B4-BE49-F238E27FC236}">
                <a16:creationId xmlns:a16="http://schemas.microsoft.com/office/drawing/2014/main" id="{80F8A0D4-FD07-AA31-78CA-C417AF550F87}"/>
              </a:ext>
            </a:extLst>
          </p:cNvPr>
          <p:cNvSpPr txBox="1"/>
          <p:nvPr/>
        </p:nvSpPr>
        <p:spPr>
          <a:xfrm>
            <a:off x="3672000" y="7560000"/>
            <a:ext cx="3960000" cy="1332000"/>
          </a:xfrm>
          <a:prstGeom prst="rect">
            <a:avLst/>
          </a:prstGeom>
          <a:solidFill>
            <a:schemeClr val="bg1"/>
          </a:solidFill>
          <a:ln w="28575">
            <a:solidFill>
              <a:srgbClr val="B3D3E0"/>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R="0" lvl="0" algn="ctr" rtl="0">
              <a:spcBef>
                <a:spcPts val="0"/>
              </a:spcBef>
              <a:spcAft>
                <a:spcPts val="0"/>
              </a:spcAft>
              <a:buSzPct val="80000"/>
            </a:pPr>
            <a:r>
              <a:rPr lang="es-ES" sz="2200" dirty="0">
                <a:solidFill>
                  <a:schemeClr val="dk1"/>
                </a:solidFill>
                <a:latin typeface="+mn-lt"/>
                <a:sym typeface="Helvetica Neue"/>
              </a:rPr>
              <a:t>Finden Sie sinnvolle Gruppierungen für Ihre Daten</a:t>
            </a:r>
          </a:p>
        </p:txBody>
      </p:sp>
      <p:sp>
        <p:nvSpPr>
          <p:cNvPr id="10" name="Google Shape;120;p6">
            <a:extLst>
              <a:ext uri="{FF2B5EF4-FFF2-40B4-BE49-F238E27FC236}">
                <a16:creationId xmlns:a16="http://schemas.microsoft.com/office/drawing/2014/main" id="{EEB6058C-3AA7-0562-4D09-E8B6E30BE7BA}"/>
              </a:ext>
            </a:extLst>
          </p:cNvPr>
          <p:cNvSpPr txBox="1"/>
          <p:nvPr/>
        </p:nvSpPr>
        <p:spPr>
          <a:xfrm>
            <a:off x="9000000" y="7560000"/>
            <a:ext cx="3960000" cy="1332000"/>
          </a:xfrm>
          <a:prstGeom prst="rect">
            <a:avLst/>
          </a:prstGeom>
          <a:solidFill>
            <a:schemeClr val="bg1"/>
          </a:solidFill>
          <a:ln w="28575">
            <a:solidFill>
              <a:srgbClr val="6084C5"/>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R="0" lvl="0" algn="ctr" rtl="0">
              <a:spcBef>
                <a:spcPts val="0"/>
              </a:spcBef>
              <a:spcAft>
                <a:spcPts val="0"/>
              </a:spcAft>
              <a:buSzPct val="80000"/>
            </a:pPr>
            <a:r>
              <a:rPr lang="es-ES" sz="2200" dirty="0">
                <a:solidFill>
                  <a:schemeClr val="dk1"/>
                </a:solidFill>
                <a:latin typeface="+mn-lt"/>
                <a:sym typeface="Helvetica Neue"/>
              </a:rPr>
              <a:t>Übertragen Sie die neue Struktur auf den Computer</a:t>
            </a:r>
          </a:p>
        </p:txBody>
      </p:sp>
      <p:sp>
        <p:nvSpPr>
          <p:cNvPr id="11" name="Google Shape;120;p6">
            <a:extLst>
              <a:ext uri="{FF2B5EF4-FFF2-40B4-BE49-F238E27FC236}">
                <a16:creationId xmlns:a16="http://schemas.microsoft.com/office/drawing/2014/main" id="{4D17FC82-CE1A-4413-F09C-A8702774F1E9}"/>
              </a:ext>
            </a:extLst>
          </p:cNvPr>
          <p:cNvSpPr txBox="1"/>
          <p:nvPr/>
        </p:nvSpPr>
        <p:spPr>
          <a:xfrm>
            <a:off x="14292000" y="7560000"/>
            <a:ext cx="3888000" cy="1332000"/>
          </a:xfrm>
          <a:prstGeom prst="rect">
            <a:avLst/>
          </a:prstGeom>
          <a:solidFill>
            <a:schemeClr val="bg1"/>
          </a:solidFill>
          <a:ln w="28575">
            <a:solidFill>
              <a:srgbClr val="2D2D8A"/>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R="0" lvl="0" algn="ctr" rtl="0">
              <a:spcBef>
                <a:spcPts val="0"/>
              </a:spcBef>
              <a:spcAft>
                <a:spcPts val="0"/>
              </a:spcAft>
              <a:buSzPct val="80000"/>
            </a:pPr>
            <a:r>
              <a:rPr lang="es-ES" sz="2200" dirty="0">
                <a:solidFill>
                  <a:schemeClr val="dk1"/>
                </a:solidFill>
                <a:latin typeface="+mn-lt"/>
                <a:sym typeface="Helvetica Neue"/>
              </a:rPr>
              <a:t>Sichern und verschieben Sie alte Dateien und speichern neue Dateien ab sofort in das neue Ablagesystem</a:t>
            </a:r>
            <a:endParaRPr sz="2200" dirty="0">
              <a:latin typeface="+mn-lt"/>
            </a:endParaRPr>
          </a:p>
        </p:txBody>
      </p:sp>
      <p:sp>
        <p:nvSpPr>
          <p:cNvPr id="4" name="Foliennummernplatzhalter 1">
            <a:extLst>
              <a:ext uri="{FF2B5EF4-FFF2-40B4-BE49-F238E27FC236}">
                <a16:creationId xmlns:a16="http://schemas.microsoft.com/office/drawing/2014/main" id="{0C025D63-7CA7-7F41-1145-48DBE3B20483}"/>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28</a:t>
            </a:fld>
            <a:endParaRPr lang="de-DE"/>
          </a:p>
        </p:txBody>
      </p:sp>
    </p:spTree>
    <p:extLst>
      <p:ext uri="{BB962C8B-B14F-4D97-AF65-F5344CB8AC3E}">
        <p14:creationId xmlns:p14="http://schemas.microsoft.com/office/powerpoint/2010/main" val="2605141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6" name="Google Shape;120;p6">
            <a:extLst>
              <a:ext uri="{FF2B5EF4-FFF2-40B4-BE49-F238E27FC236}">
                <a16:creationId xmlns:a16="http://schemas.microsoft.com/office/drawing/2014/main" id="{4F4DFBD2-862A-2459-648E-DC89627E1722}"/>
              </a:ext>
            </a:extLst>
          </p:cNvPr>
          <p:cNvSpPr txBox="1"/>
          <p:nvPr/>
        </p:nvSpPr>
        <p:spPr>
          <a:xfrm>
            <a:off x="3708000" y="7128000"/>
            <a:ext cx="13356000" cy="1080000"/>
          </a:xfrm>
          <a:prstGeom prst="rect">
            <a:avLst/>
          </a:prstGeom>
          <a:solidFill>
            <a:srgbClr val="00CCFF">
              <a:alpha val="27000"/>
            </a:srgbClr>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540000" tIns="45700" rIns="91425" bIns="45700" anchor="ctr" anchorCtr="0">
            <a:noAutofit/>
          </a:bodyPr>
          <a:lstStyle/>
          <a:p>
            <a:pPr marR="0" lvl="0" algn="l" rtl="0">
              <a:spcBef>
                <a:spcPts val="0"/>
              </a:spcBef>
              <a:spcAft>
                <a:spcPts val="0"/>
              </a:spcAft>
              <a:buSzPct val="80000"/>
            </a:pPr>
            <a:r>
              <a:rPr lang="de-DE" sz="2400" dirty="0">
                <a:solidFill>
                  <a:schemeClr val="dk1"/>
                </a:solidFill>
                <a:latin typeface="+mn-lt"/>
                <a:sym typeface="Helvetica Neue"/>
              </a:rPr>
              <a:t>Das Scannen durch das eigene Auge wird erleichtert und das </a:t>
            </a:r>
            <a:r>
              <a:rPr lang="de-DE" sz="2400" dirty="0" err="1">
                <a:solidFill>
                  <a:schemeClr val="dk1"/>
                </a:solidFill>
                <a:latin typeface="+mn-lt"/>
                <a:sym typeface="Helvetica Neue"/>
              </a:rPr>
              <a:t>Arbeitsgedächnis</a:t>
            </a:r>
            <a:r>
              <a:rPr lang="de-DE" sz="2400" dirty="0">
                <a:solidFill>
                  <a:schemeClr val="dk1"/>
                </a:solidFill>
                <a:latin typeface="+mn-lt"/>
                <a:sym typeface="Helvetica Neue"/>
              </a:rPr>
              <a:t> kann die Informationen besser aufnehmen</a:t>
            </a:r>
            <a:endParaRPr lang="de-DE" dirty="0">
              <a:latin typeface="+mn-lt"/>
            </a:endParaRPr>
          </a:p>
        </p:txBody>
      </p:sp>
      <p:sp>
        <p:nvSpPr>
          <p:cNvPr id="5" name="Google Shape;120;p6">
            <a:extLst>
              <a:ext uri="{FF2B5EF4-FFF2-40B4-BE49-F238E27FC236}">
                <a16:creationId xmlns:a16="http://schemas.microsoft.com/office/drawing/2014/main" id="{B754AFFF-9549-7DAC-DD74-2C080B6758C5}"/>
              </a:ext>
            </a:extLst>
          </p:cNvPr>
          <p:cNvSpPr txBox="1"/>
          <p:nvPr/>
        </p:nvSpPr>
        <p:spPr>
          <a:xfrm>
            <a:off x="3708000" y="5580000"/>
            <a:ext cx="13356000" cy="1080000"/>
          </a:xfrm>
          <a:prstGeom prst="rect">
            <a:avLst/>
          </a:prstGeom>
          <a:solidFill>
            <a:srgbClr val="00CCFF">
              <a:alpha val="27000"/>
            </a:srgbClr>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540000" tIns="45700" rIns="91425" bIns="45700" anchor="ctr" anchorCtr="0">
            <a:noAutofit/>
          </a:bodyPr>
          <a:lstStyle/>
          <a:p>
            <a:pPr marR="0" lvl="0" algn="l" rtl="0">
              <a:spcBef>
                <a:spcPts val="0"/>
              </a:spcBef>
              <a:spcAft>
                <a:spcPts val="0"/>
              </a:spcAft>
              <a:buSzPct val="80000"/>
            </a:pPr>
            <a:r>
              <a:rPr lang="es-ES" sz="2400" dirty="0">
                <a:solidFill>
                  <a:schemeClr val="dk1"/>
                </a:solidFill>
                <a:latin typeface="+mn-lt"/>
                <a:sym typeface="Helvetica Neue"/>
              </a:rPr>
              <a:t>Der Mensch kann sich nur 7 Informationseinheiten ( +/- max 2) im Kurzzeitgedächnis merken </a:t>
            </a:r>
            <a:endParaRPr lang="es-ES" sz="2400" dirty="0">
              <a:solidFill>
                <a:schemeClr val="dk1"/>
              </a:solidFill>
              <a:highlight>
                <a:srgbClr val="FFFF00"/>
              </a:highlight>
              <a:latin typeface="+mn-lt"/>
              <a:sym typeface="Helvetica Neue"/>
            </a:endParaRPr>
          </a:p>
        </p:txBody>
      </p:sp>
      <p:sp>
        <p:nvSpPr>
          <p:cNvPr id="4" name="Google Shape;120;p6">
            <a:extLst>
              <a:ext uri="{FF2B5EF4-FFF2-40B4-BE49-F238E27FC236}">
                <a16:creationId xmlns:a16="http://schemas.microsoft.com/office/drawing/2014/main" id="{B7AC8590-FF15-06F5-F2EB-588A399FFB35}"/>
              </a:ext>
            </a:extLst>
          </p:cNvPr>
          <p:cNvSpPr txBox="1"/>
          <p:nvPr/>
        </p:nvSpPr>
        <p:spPr>
          <a:xfrm>
            <a:off x="3708000" y="4032000"/>
            <a:ext cx="13356000" cy="1080000"/>
          </a:xfrm>
          <a:prstGeom prst="rect">
            <a:avLst/>
          </a:prstGeom>
          <a:solidFill>
            <a:srgbClr val="00CCFF">
              <a:alpha val="27000"/>
            </a:srgbClr>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540000" tIns="45700" rIns="91425" bIns="45700" anchor="ctr" anchorCtr="0">
            <a:noAutofit/>
          </a:bodyPr>
          <a:lstStyle/>
          <a:p>
            <a:pPr marR="0" lvl="0" algn="l" rtl="0">
              <a:spcBef>
                <a:spcPts val="0"/>
              </a:spcBef>
              <a:spcAft>
                <a:spcPts val="0"/>
              </a:spcAft>
              <a:buSzPct val="80000"/>
            </a:pPr>
            <a:r>
              <a:rPr lang="es-ES" sz="2400" dirty="0">
                <a:solidFill>
                  <a:schemeClr val="dk1"/>
                </a:solidFill>
                <a:latin typeface="+mn-lt"/>
                <a:sym typeface="Helvetica Neue"/>
              </a:rPr>
              <a:t>Bei der 7 Ordner Methode legen Sie fest, dass in jedem Ordner max 7 weitere Unterordner sein dürfen.</a:t>
            </a:r>
            <a:endParaRPr dirty="0">
              <a:latin typeface="+mn-lt"/>
            </a:endParaRPr>
          </a:p>
        </p:txBody>
      </p:sp>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Digitale Ordnerstruktur auf dem Rechner</a:t>
            </a:r>
          </a:p>
        </p:txBody>
      </p:sp>
      <p:sp>
        <p:nvSpPr>
          <p:cNvPr id="119" name="Google Shape;119;p6"/>
          <p:cNvSpPr txBox="1"/>
          <p:nvPr/>
        </p:nvSpPr>
        <p:spPr>
          <a:xfrm>
            <a:off x="1331998" y="3380268"/>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Das 7x7 Ordner System</a:t>
            </a:r>
            <a:endParaRPr dirty="0">
              <a:solidFill>
                <a:srgbClr val="00CCFF"/>
              </a:solidFill>
              <a:latin typeface="+mn-lt"/>
            </a:endParaRPr>
          </a:p>
        </p:txBody>
      </p:sp>
      <p:sp>
        <p:nvSpPr>
          <p:cNvPr id="120" name="Google Shape;120;p6"/>
          <p:cNvSpPr txBox="1"/>
          <p:nvPr/>
        </p:nvSpPr>
        <p:spPr>
          <a:xfrm>
            <a:off x="1368000" y="4032000"/>
            <a:ext cx="2520000" cy="1080000"/>
          </a:xfrm>
          <a:prstGeom prst="roundRect">
            <a:avLst/>
          </a:prstGeom>
          <a:solidFill>
            <a:srgbClr val="00CCFF"/>
          </a:solidFill>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s-ES" sz="2400" b="1" dirty="0">
                <a:solidFill>
                  <a:schemeClr val="bg1"/>
                </a:solidFill>
                <a:latin typeface="+mn-lt"/>
                <a:ea typeface="Helvetica Neue"/>
                <a:cs typeface="Helvetica Neue"/>
                <a:sym typeface="Helvetica Neue"/>
              </a:rPr>
              <a:t>Grundidee:</a:t>
            </a:r>
            <a:endParaRPr b="1" dirty="0">
              <a:solidFill>
                <a:schemeClr val="bg1"/>
              </a:solidFill>
              <a:latin typeface="+mn-lt"/>
            </a:endParaRPr>
          </a:p>
        </p:txBody>
      </p:sp>
      <p:sp>
        <p:nvSpPr>
          <p:cNvPr id="3" name="Textfeld 2">
            <a:extLst>
              <a:ext uri="{FF2B5EF4-FFF2-40B4-BE49-F238E27FC236}">
                <a16:creationId xmlns:a16="http://schemas.microsoft.com/office/drawing/2014/main" id="{6741AB18-FAB2-3892-CAD1-52AB6BA324A5}"/>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Büro-Kaizen, Ideale Ordnerstruktur: Eine einheitliche Dateiablage mit dem 7-Ordner-System erstellen (für Unternehmen und Privatpersonen), in: buero-kaizen.de, </a:t>
            </a:r>
            <a:r>
              <a:rPr lang="de-DE" sz="1000" dirty="0">
                <a:hlinkClick r:id="rId3"/>
              </a:rPr>
              <a:t>https://www.buero-kaizen.de/ordnerstruktur/</a:t>
            </a:r>
            <a:r>
              <a:rPr lang="de-DE" sz="1000" dirty="0"/>
              <a:t> + </a:t>
            </a:r>
            <a:r>
              <a:rPr lang="de-DE" sz="1000" dirty="0" err="1"/>
              <a:t>Miller’s</a:t>
            </a:r>
            <a:r>
              <a:rPr lang="de-DE" sz="1000" dirty="0"/>
              <a:t> Law, The </a:t>
            </a:r>
            <a:r>
              <a:rPr lang="de-DE" sz="1000" dirty="0" err="1"/>
              <a:t>average</a:t>
            </a:r>
            <a:r>
              <a:rPr lang="de-DE" sz="1000" dirty="0"/>
              <a:t> </a:t>
            </a:r>
            <a:r>
              <a:rPr lang="de-DE" sz="1000" dirty="0" err="1"/>
              <a:t>person</a:t>
            </a:r>
            <a:r>
              <a:rPr lang="de-DE" sz="1000" dirty="0"/>
              <a:t> </a:t>
            </a:r>
            <a:r>
              <a:rPr lang="de-DE" sz="1000" dirty="0" err="1"/>
              <a:t>can</a:t>
            </a:r>
            <a:r>
              <a:rPr lang="de-DE" sz="1000" dirty="0"/>
              <a:t> </a:t>
            </a:r>
            <a:r>
              <a:rPr lang="de-DE" sz="1000" dirty="0" err="1"/>
              <a:t>only</a:t>
            </a:r>
            <a:r>
              <a:rPr lang="de-DE" sz="1000" dirty="0"/>
              <a:t> </a:t>
            </a:r>
            <a:r>
              <a:rPr lang="de-DE" sz="1000" dirty="0" err="1"/>
              <a:t>keep</a:t>
            </a:r>
            <a:r>
              <a:rPr lang="de-DE" sz="1000" dirty="0"/>
              <a:t> 7 (plus </a:t>
            </a:r>
            <a:r>
              <a:rPr lang="de-DE" sz="1000" dirty="0" err="1"/>
              <a:t>or</a:t>
            </a:r>
            <a:r>
              <a:rPr lang="de-DE" sz="1000" dirty="0"/>
              <a:t> minus 2) </a:t>
            </a:r>
            <a:r>
              <a:rPr lang="de-DE" sz="1000" dirty="0" err="1"/>
              <a:t>items</a:t>
            </a:r>
            <a:r>
              <a:rPr lang="de-DE" sz="1000" dirty="0"/>
              <a:t> in </a:t>
            </a:r>
            <a:r>
              <a:rPr lang="de-DE" sz="1000" dirty="0" err="1"/>
              <a:t>their</a:t>
            </a:r>
            <a:r>
              <a:rPr lang="de-DE" sz="1000" dirty="0"/>
              <a:t> </a:t>
            </a:r>
            <a:r>
              <a:rPr lang="de-DE" sz="1000" dirty="0" err="1"/>
              <a:t>working</a:t>
            </a:r>
            <a:r>
              <a:rPr lang="de-DE" sz="1000" dirty="0"/>
              <a:t> </a:t>
            </a:r>
            <a:r>
              <a:rPr lang="de-DE" sz="1000" dirty="0" err="1"/>
              <a:t>memory</a:t>
            </a:r>
            <a:r>
              <a:rPr lang="de-DE" sz="1000" dirty="0"/>
              <a:t>, in: lawsofux.com, https://lawsofux.com/millers-law/</a:t>
            </a:r>
          </a:p>
        </p:txBody>
      </p:sp>
      <p:sp>
        <p:nvSpPr>
          <p:cNvPr id="7" name="Google Shape;120;p6">
            <a:extLst>
              <a:ext uri="{FF2B5EF4-FFF2-40B4-BE49-F238E27FC236}">
                <a16:creationId xmlns:a16="http://schemas.microsoft.com/office/drawing/2014/main" id="{24DB346E-8D49-3FBC-6CE3-3054A4B234B7}"/>
              </a:ext>
            </a:extLst>
          </p:cNvPr>
          <p:cNvSpPr txBox="1"/>
          <p:nvPr/>
        </p:nvSpPr>
        <p:spPr>
          <a:xfrm>
            <a:off x="1368000" y="5580000"/>
            <a:ext cx="2520000" cy="1080000"/>
          </a:xfrm>
          <a:prstGeom prst="roundRect">
            <a:avLst/>
          </a:prstGeom>
          <a:solidFill>
            <a:srgbClr val="00CCFF"/>
          </a:solidFill>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s-ES" sz="2400" b="1" dirty="0">
                <a:solidFill>
                  <a:schemeClr val="bg1"/>
                </a:solidFill>
                <a:latin typeface="+mn-lt"/>
                <a:sym typeface="Helvetica Neue"/>
              </a:rPr>
              <a:t>Warum:</a:t>
            </a:r>
            <a:endParaRPr b="1" dirty="0">
              <a:solidFill>
                <a:schemeClr val="bg1"/>
              </a:solidFill>
              <a:latin typeface="+mn-lt"/>
            </a:endParaRPr>
          </a:p>
        </p:txBody>
      </p:sp>
      <p:sp>
        <p:nvSpPr>
          <p:cNvPr id="8" name="Google Shape;120;p6">
            <a:extLst>
              <a:ext uri="{FF2B5EF4-FFF2-40B4-BE49-F238E27FC236}">
                <a16:creationId xmlns:a16="http://schemas.microsoft.com/office/drawing/2014/main" id="{EBA26831-1EAC-AC54-1CFB-3BE4668A94D8}"/>
              </a:ext>
            </a:extLst>
          </p:cNvPr>
          <p:cNvSpPr txBox="1"/>
          <p:nvPr/>
        </p:nvSpPr>
        <p:spPr>
          <a:xfrm>
            <a:off x="1368000" y="7128000"/>
            <a:ext cx="2520000" cy="1080000"/>
          </a:xfrm>
          <a:prstGeom prst="roundRect">
            <a:avLst/>
          </a:prstGeom>
          <a:solidFill>
            <a:srgbClr val="00CCFF"/>
          </a:solidFill>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s-ES" sz="2400" b="1" dirty="0">
                <a:solidFill>
                  <a:schemeClr val="bg1"/>
                </a:solidFill>
                <a:latin typeface="+mn-lt"/>
                <a:sym typeface="Helvetica Neue"/>
              </a:rPr>
              <a:t>Vorteil:</a:t>
            </a:r>
          </a:p>
        </p:txBody>
      </p:sp>
      <p:sp>
        <p:nvSpPr>
          <p:cNvPr id="9" name="Foliennummernplatzhalter 1">
            <a:extLst>
              <a:ext uri="{FF2B5EF4-FFF2-40B4-BE49-F238E27FC236}">
                <a16:creationId xmlns:a16="http://schemas.microsoft.com/office/drawing/2014/main" id="{9FCCC201-CDCD-10BA-3534-33D8CB3A822F}"/>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29</a:t>
            </a:fld>
            <a:endParaRPr lang="de-DE"/>
          </a:p>
        </p:txBody>
      </p:sp>
    </p:spTree>
    <p:extLst>
      <p:ext uri="{BB962C8B-B14F-4D97-AF65-F5344CB8AC3E}">
        <p14:creationId xmlns:p14="http://schemas.microsoft.com/office/powerpoint/2010/main" val="125915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1295400" y="2525000"/>
            <a:ext cx="43920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Zielsetzungen</a:t>
            </a:r>
            <a:endParaRPr sz="4800" b="1" dirty="0">
              <a:solidFill>
                <a:schemeClr val="tx1"/>
              </a:solidFill>
              <a:latin typeface="+mn-lt"/>
              <a:ea typeface="Helvetica Neue"/>
              <a:cs typeface="Helvetica Neue"/>
              <a:sym typeface="Helvetica Neue"/>
            </a:endParaRP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de-DE" sz="2400" dirty="0">
                <a:solidFill>
                  <a:schemeClr val="dk1"/>
                </a:solidFill>
                <a:latin typeface="+mn-lt"/>
                <a:ea typeface="Helvetica Neue"/>
                <a:cs typeface="Helvetica Neue"/>
                <a:sym typeface="Helvetica Neue"/>
              </a:rPr>
              <a:t>Am Ende dieses Moduls werden Sie in der Lage sein:</a:t>
            </a:r>
            <a:endParaRPr dirty="0">
              <a:latin typeface="+mn-lt"/>
              <a:ea typeface="Helvetica Neue"/>
              <a:cs typeface="Helvetica Neue"/>
              <a:sym typeface="Helvetica Neue"/>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0426" y="2940500"/>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Google Shape;99;p4">
            <a:extLst>
              <a:ext uri="{FF2B5EF4-FFF2-40B4-BE49-F238E27FC236}">
                <a16:creationId xmlns:a16="http://schemas.microsoft.com/office/drawing/2014/main" id="{9B1A5DD9-741A-1444-8A96-B68EDE06834E}"/>
              </a:ext>
            </a:extLst>
          </p:cNvPr>
          <p:cNvSpPr txBox="1"/>
          <p:nvPr/>
        </p:nvSpPr>
        <p:spPr>
          <a:xfrm>
            <a:off x="1497600" y="4806000"/>
            <a:ext cx="8842154" cy="46162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SzPct val="80000"/>
              <a:buBlip>
                <a:blip r:embed="rId4"/>
              </a:buBlip>
            </a:pPr>
            <a:r>
              <a:rPr lang="es-ES" sz="2400" dirty="0">
                <a:solidFill>
                  <a:schemeClr val="dk1"/>
                </a:solidFill>
                <a:latin typeface="+mn-lt"/>
                <a:ea typeface="Helvetica Neue"/>
                <a:cs typeface="Helvetica Neue"/>
                <a:sym typeface="Helvetica Neue"/>
              </a:rPr>
              <a:t>Zu wissen, welche Informationen für Sie wichtig sind und wie diese Daten zu finden sind</a:t>
            </a:r>
          </a:p>
          <a:p>
            <a:pPr marL="342900" marR="0" lvl="0" indent="-342900" algn="l" rtl="0">
              <a:spcBef>
                <a:spcPts val="0"/>
              </a:spcBef>
              <a:spcAft>
                <a:spcPts val="1200"/>
              </a:spcAft>
              <a:buSzPct val="80000"/>
              <a:buBlip>
                <a:blip r:embed="rId4"/>
              </a:buBlip>
            </a:pPr>
            <a:r>
              <a:rPr lang="es-ES" sz="2400" dirty="0">
                <a:solidFill>
                  <a:schemeClr val="dk1"/>
                </a:solidFill>
                <a:latin typeface="+mn-lt"/>
                <a:sym typeface="Helvetica Neue"/>
              </a:rPr>
              <a:t>Genau zu wissen, warum systematisches Abspeichern von Dateien so wichtig ist</a:t>
            </a:r>
          </a:p>
          <a:p>
            <a:pPr marL="342900" marR="0" lvl="0" indent="-342900" algn="l" rtl="0">
              <a:spcBef>
                <a:spcPts val="0"/>
              </a:spcBef>
              <a:spcAft>
                <a:spcPts val="1200"/>
              </a:spcAft>
              <a:buSzPct val="80000"/>
              <a:buBlip>
                <a:blip r:embed="rId4"/>
              </a:buBlip>
            </a:pPr>
            <a:r>
              <a:rPr lang="es-ES" sz="2400" dirty="0">
                <a:solidFill>
                  <a:schemeClr val="dk1"/>
                </a:solidFill>
                <a:latin typeface="+mn-lt"/>
                <a:sym typeface="Helvetica Neue"/>
              </a:rPr>
              <a:t>Zu wissen, welche Hilfen es gibt, um Dateien wiederzufinden</a:t>
            </a:r>
          </a:p>
          <a:p>
            <a:pPr marL="342900" marR="0" lvl="0" indent="-342900" algn="l" rtl="0">
              <a:spcBef>
                <a:spcPts val="0"/>
              </a:spcBef>
              <a:spcAft>
                <a:spcPts val="1200"/>
              </a:spcAft>
              <a:buSzPct val="80000"/>
              <a:buBlip>
                <a:blip r:embed="rId4"/>
              </a:buBlip>
            </a:pPr>
            <a:r>
              <a:rPr lang="es-ES" sz="2400" dirty="0">
                <a:solidFill>
                  <a:schemeClr val="dk1"/>
                </a:solidFill>
                <a:latin typeface="+mn-lt"/>
                <a:sym typeface="Helvetica Neue"/>
              </a:rPr>
              <a:t>Zu wissen, ob es sinnvoller ist, Dateien auf dem Rechner oder in der Cloud abzuspeichern</a:t>
            </a:r>
            <a:endParaRPr dirty="0">
              <a:latin typeface="+mn-lt"/>
            </a:endParaRPr>
          </a:p>
        </p:txBody>
      </p:sp>
      <p:sp>
        <p:nvSpPr>
          <p:cNvPr id="2" name="Foliennummernplatzhalter 1">
            <a:extLst>
              <a:ext uri="{FF2B5EF4-FFF2-40B4-BE49-F238E27FC236}">
                <a16:creationId xmlns:a16="http://schemas.microsoft.com/office/drawing/2014/main" id="{7B6CF706-DB13-21B2-03F5-70ABC230D49E}"/>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3</a:t>
            </a:fld>
            <a:endParaRPr lang="de-D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Digitale Ordnerstruktur auf dem Rechner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dirty="0">
                <a:solidFill>
                  <a:srgbClr val="00CCFF"/>
                </a:solidFill>
                <a:latin typeface="+mn-lt"/>
                <a:ea typeface="Helvetica Neue"/>
                <a:cs typeface="Helvetica Neue"/>
                <a:sym typeface="Helvetica Neue"/>
              </a:rPr>
              <a:t>7-Ordner-System in der Übersicht</a:t>
            </a:r>
            <a:endParaRPr lang="es-ES" dirty="0">
              <a:solidFill>
                <a:srgbClr val="00CCFF"/>
              </a:solidFill>
              <a:latin typeface="+mn-lt"/>
            </a:endParaRPr>
          </a:p>
        </p:txBody>
      </p:sp>
      <p:sp>
        <p:nvSpPr>
          <p:cNvPr id="120" name="Google Shape;120;p6"/>
          <p:cNvSpPr txBox="1"/>
          <p:nvPr/>
        </p:nvSpPr>
        <p:spPr>
          <a:xfrm>
            <a:off x="1332000" y="4031999"/>
            <a:ext cx="3600000" cy="4356000"/>
          </a:xfrm>
          <a:prstGeom prst="rect">
            <a:avLst/>
          </a:prstGeom>
          <a:solidFill>
            <a:schemeClr val="bg1">
              <a:lumMod val="85000"/>
              <a:alpha val="50000"/>
            </a:schemeClr>
          </a:solid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s-ES" sz="2400" b="1" dirty="0">
                <a:solidFill>
                  <a:schemeClr val="dk1"/>
                </a:solidFill>
                <a:latin typeface="+mn-lt"/>
                <a:ea typeface="Helvetica Neue"/>
                <a:cs typeface="Helvetica Neue"/>
                <a:sym typeface="Helvetica Neue"/>
              </a:rPr>
              <a:t>max. 7 Hauptordner</a:t>
            </a:r>
          </a:p>
        </p:txBody>
      </p:sp>
      <p:pic>
        <p:nvPicPr>
          <p:cNvPr id="4" name="Grafik 3">
            <a:extLst>
              <a:ext uri="{FF2B5EF4-FFF2-40B4-BE49-F238E27FC236}">
                <a16:creationId xmlns:a16="http://schemas.microsoft.com/office/drawing/2014/main" id="{A57C970F-2114-135E-546F-700534DE3435}"/>
              </a:ext>
            </a:extLst>
          </p:cNvPr>
          <p:cNvPicPr>
            <a:picLocks noChangeAspect="1"/>
          </p:cNvPicPr>
          <p:nvPr/>
        </p:nvPicPr>
        <p:blipFill rotWithShape="1">
          <a:blip r:embed="rId3">
            <a:clrChange>
              <a:clrFrom>
                <a:srgbClr val="FBFAF9"/>
              </a:clrFrom>
              <a:clrTo>
                <a:srgbClr val="FBFAF9">
                  <a:alpha val="0"/>
                </a:srgbClr>
              </a:clrTo>
            </a:clrChange>
          </a:blip>
          <a:srcRect l="2415" t="26618" r="75776" b="20676"/>
          <a:stretch/>
        </p:blipFill>
        <p:spPr>
          <a:xfrm>
            <a:off x="2167444" y="5220000"/>
            <a:ext cx="1939402" cy="3060000"/>
          </a:xfrm>
          <a:prstGeom prst="rect">
            <a:avLst/>
          </a:prstGeom>
        </p:spPr>
      </p:pic>
      <p:sp>
        <p:nvSpPr>
          <p:cNvPr id="2" name="Textfeld 1">
            <a:extLst>
              <a:ext uri="{FF2B5EF4-FFF2-40B4-BE49-F238E27FC236}">
                <a16:creationId xmlns:a16="http://schemas.microsoft.com/office/drawing/2014/main" id="{CF44C3E5-BB59-28B3-D285-8BA0F04FB667}"/>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Büro-Kaizen, Ideale Ordnerstruktur: Eine einheitliche Dateiablage mit dem 7-Ordner-System erstellen (für Unternehmen und Privatpersonen), in: buero-kaizen.de, </a:t>
            </a:r>
            <a:r>
              <a:rPr lang="de-DE" sz="1000" dirty="0">
                <a:hlinkClick r:id="rId4"/>
              </a:rPr>
              <a:t>https://www.buero-kaizen.de/ordnerstruktur/</a:t>
            </a:r>
            <a:r>
              <a:rPr lang="de-DE" sz="1000" dirty="0"/>
              <a:t> </a:t>
            </a:r>
          </a:p>
        </p:txBody>
      </p:sp>
      <p:sp>
        <p:nvSpPr>
          <p:cNvPr id="5" name="Google Shape;120;p6">
            <a:extLst>
              <a:ext uri="{FF2B5EF4-FFF2-40B4-BE49-F238E27FC236}">
                <a16:creationId xmlns:a16="http://schemas.microsoft.com/office/drawing/2014/main" id="{38961402-7DC3-4408-F8FF-4F45A64B6D9C}"/>
              </a:ext>
            </a:extLst>
          </p:cNvPr>
          <p:cNvSpPr txBox="1"/>
          <p:nvPr/>
        </p:nvSpPr>
        <p:spPr>
          <a:xfrm>
            <a:off x="5652000" y="4031999"/>
            <a:ext cx="5760000" cy="4356000"/>
          </a:xfrm>
          <a:prstGeom prst="rect">
            <a:avLst/>
          </a:prstGeom>
          <a:solidFill>
            <a:schemeClr val="bg1">
              <a:lumMod val="85000"/>
              <a:alpha val="50000"/>
            </a:schemeClr>
          </a:solid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s-ES" sz="2400" b="1" dirty="0">
                <a:solidFill>
                  <a:schemeClr val="dk1"/>
                </a:solidFill>
                <a:latin typeface="+mn-lt"/>
                <a:ea typeface="Helvetica Neue"/>
                <a:cs typeface="Helvetica Neue"/>
                <a:sym typeface="Helvetica Neue"/>
              </a:rPr>
              <a:t>max. 7 Unterordner pro Hauptordner </a:t>
            </a:r>
          </a:p>
          <a:p>
            <a:pPr marR="0" lvl="0" algn="ctr" rtl="0">
              <a:spcBef>
                <a:spcPts val="0"/>
              </a:spcBef>
              <a:spcAft>
                <a:spcPts val="0"/>
              </a:spcAft>
              <a:buSzPct val="80000"/>
            </a:pPr>
            <a:r>
              <a:rPr lang="es-ES" sz="2400" b="1" dirty="0">
                <a:solidFill>
                  <a:schemeClr val="dk1"/>
                </a:solidFill>
                <a:latin typeface="+mn-lt"/>
                <a:ea typeface="Helvetica Neue"/>
                <a:cs typeface="Helvetica Neue"/>
                <a:sym typeface="Helvetica Neue"/>
              </a:rPr>
              <a:t>= max. 49 Ordner gesamt </a:t>
            </a:r>
          </a:p>
        </p:txBody>
      </p:sp>
      <p:sp>
        <p:nvSpPr>
          <p:cNvPr id="6" name="Google Shape;120;p6">
            <a:extLst>
              <a:ext uri="{FF2B5EF4-FFF2-40B4-BE49-F238E27FC236}">
                <a16:creationId xmlns:a16="http://schemas.microsoft.com/office/drawing/2014/main" id="{86BC4DEC-6D25-C7C2-EABF-C5DBD36BB60C}"/>
              </a:ext>
            </a:extLst>
          </p:cNvPr>
          <p:cNvSpPr txBox="1"/>
          <p:nvPr/>
        </p:nvSpPr>
        <p:spPr>
          <a:xfrm>
            <a:off x="12132000" y="4031999"/>
            <a:ext cx="5760000" cy="4356000"/>
          </a:xfrm>
          <a:prstGeom prst="rect">
            <a:avLst/>
          </a:prstGeom>
          <a:solidFill>
            <a:schemeClr val="bg1">
              <a:lumMod val="85000"/>
              <a:alpha val="50000"/>
            </a:schemeClr>
          </a:solid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s-ES" sz="2400" b="1" dirty="0">
                <a:solidFill>
                  <a:schemeClr val="dk1"/>
                </a:solidFill>
                <a:latin typeface="+mn-lt"/>
                <a:ea typeface="Helvetica Neue"/>
                <a:cs typeface="Helvetica Neue"/>
                <a:sym typeface="Helvetica Neue"/>
              </a:rPr>
              <a:t>7 Unterordner pro </a:t>
            </a:r>
          </a:p>
          <a:p>
            <a:pPr marR="0" lvl="0" algn="ctr" rtl="0">
              <a:spcBef>
                <a:spcPts val="0"/>
              </a:spcBef>
              <a:spcAft>
                <a:spcPts val="0"/>
              </a:spcAft>
              <a:buSzPct val="80000"/>
            </a:pPr>
            <a:r>
              <a:rPr lang="es-ES" sz="2400" b="1" dirty="0">
                <a:solidFill>
                  <a:schemeClr val="dk1"/>
                </a:solidFill>
                <a:latin typeface="+mn-lt"/>
                <a:ea typeface="Helvetica Neue"/>
                <a:cs typeface="Helvetica Neue"/>
                <a:sym typeface="Helvetica Neue"/>
              </a:rPr>
              <a:t>übergeordnetem Ordner </a:t>
            </a:r>
          </a:p>
          <a:p>
            <a:pPr marR="0" lvl="0" algn="ctr" rtl="0">
              <a:spcBef>
                <a:spcPts val="0"/>
              </a:spcBef>
              <a:spcAft>
                <a:spcPts val="0"/>
              </a:spcAft>
              <a:buSzPct val="80000"/>
            </a:pPr>
            <a:r>
              <a:rPr lang="es-ES" sz="2400" b="1" dirty="0">
                <a:solidFill>
                  <a:schemeClr val="dk1"/>
                </a:solidFill>
                <a:latin typeface="+mn-lt"/>
                <a:ea typeface="Helvetica Neue"/>
                <a:cs typeface="Helvetica Neue"/>
                <a:sym typeface="Helvetica Neue"/>
              </a:rPr>
              <a:t>= max. 343 Ordner insgesamt</a:t>
            </a:r>
          </a:p>
        </p:txBody>
      </p:sp>
      <p:sp>
        <p:nvSpPr>
          <p:cNvPr id="7" name="Google Shape;120;p6">
            <a:extLst>
              <a:ext uri="{FF2B5EF4-FFF2-40B4-BE49-F238E27FC236}">
                <a16:creationId xmlns:a16="http://schemas.microsoft.com/office/drawing/2014/main" id="{18552A94-DDC6-73E5-0AB7-36848FC7C68F}"/>
              </a:ext>
            </a:extLst>
          </p:cNvPr>
          <p:cNvSpPr txBox="1"/>
          <p:nvPr/>
        </p:nvSpPr>
        <p:spPr>
          <a:xfrm>
            <a:off x="1332000" y="8323254"/>
            <a:ext cx="16451998" cy="461665"/>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s-ES" sz="2400" b="1" i="1" dirty="0">
                <a:solidFill>
                  <a:schemeClr val="dk1"/>
                </a:solidFill>
                <a:latin typeface="+mn-lt"/>
                <a:ea typeface="Helvetica Neue"/>
                <a:cs typeface="Helvetica Neue"/>
                <a:sym typeface="Helvetica Neue"/>
              </a:rPr>
              <a:t>Eine optimale Ordnerstruktur kann durch eine Ablage mit dem 7-Ordner-System entstehen. </a:t>
            </a:r>
            <a:endParaRPr b="1" i="1" dirty="0">
              <a:latin typeface="+mn-lt"/>
            </a:endParaRPr>
          </a:p>
        </p:txBody>
      </p:sp>
      <p:pic>
        <p:nvPicPr>
          <p:cNvPr id="8" name="Grafik 7">
            <a:extLst>
              <a:ext uri="{FF2B5EF4-FFF2-40B4-BE49-F238E27FC236}">
                <a16:creationId xmlns:a16="http://schemas.microsoft.com/office/drawing/2014/main" id="{01B5F06C-F10F-3EA0-817F-136B21BBFADC}"/>
              </a:ext>
            </a:extLst>
          </p:cNvPr>
          <p:cNvPicPr>
            <a:picLocks noChangeAspect="1"/>
          </p:cNvPicPr>
          <p:nvPr/>
        </p:nvPicPr>
        <p:blipFill rotWithShape="1">
          <a:blip r:embed="rId3"/>
          <a:srcRect l="28406" t="26617" r="40101" b="12141"/>
          <a:stretch/>
        </p:blipFill>
        <p:spPr>
          <a:xfrm>
            <a:off x="7326548" y="5220000"/>
            <a:ext cx="2410904" cy="3060000"/>
          </a:xfrm>
          <a:prstGeom prst="rect">
            <a:avLst/>
          </a:prstGeom>
        </p:spPr>
      </p:pic>
      <p:grpSp>
        <p:nvGrpSpPr>
          <p:cNvPr id="12" name="Gruppieren 11">
            <a:extLst>
              <a:ext uri="{FF2B5EF4-FFF2-40B4-BE49-F238E27FC236}">
                <a16:creationId xmlns:a16="http://schemas.microsoft.com/office/drawing/2014/main" id="{6D9D3F75-1901-1885-3B9F-538C142606E6}"/>
              </a:ext>
            </a:extLst>
          </p:cNvPr>
          <p:cNvGrpSpPr/>
          <p:nvPr/>
        </p:nvGrpSpPr>
        <p:grpSpPr>
          <a:xfrm>
            <a:off x="12600548" y="5220000"/>
            <a:ext cx="4822904" cy="3060000"/>
            <a:chOff x="12204000" y="5220000"/>
            <a:chExt cx="4822904" cy="3060000"/>
          </a:xfrm>
        </p:grpSpPr>
        <p:pic>
          <p:nvPicPr>
            <p:cNvPr id="10" name="Grafik 9">
              <a:extLst>
                <a:ext uri="{FF2B5EF4-FFF2-40B4-BE49-F238E27FC236}">
                  <a16:creationId xmlns:a16="http://schemas.microsoft.com/office/drawing/2014/main" id="{36759C30-5B48-20AC-FEE8-7E6129358F50}"/>
                </a:ext>
              </a:extLst>
            </p:cNvPr>
            <p:cNvPicPr>
              <a:picLocks noChangeAspect="1"/>
            </p:cNvPicPr>
            <p:nvPr/>
          </p:nvPicPr>
          <p:blipFill rotWithShape="1">
            <a:blip r:embed="rId3"/>
            <a:srcRect l="28406" t="26617" r="40101" b="12141"/>
            <a:stretch/>
          </p:blipFill>
          <p:spPr>
            <a:xfrm>
              <a:off x="12204000" y="5220000"/>
              <a:ext cx="2410904" cy="3060000"/>
            </a:xfrm>
            <a:prstGeom prst="rect">
              <a:avLst/>
            </a:prstGeom>
          </p:spPr>
        </p:pic>
        <p:pic>
          <p:nvPicPr>
            <p:cNvPr id="11" name="Grafik 10">
              <a:extLst>
                <a:ext uri="{FF2B5EF4-FFF2-40B4-BE49-F238E27FC236}">
                  <a16:creationId xmlns:a16="http://schemas.microsoft.com/office/drawing/2014/main" id="{27D15D80-AA9E-4BF3-4A9A-2616B375A8A4}"/>
                </a:ext>
              </a:extLst>
            </p:cNvPr>
            <p:cNvPicPr>
              <a:picLocks noChangeAspect="1"/>
            </p:cNvPicPr>
            <p:nvPr/>
          </p:nvPicPr>
          <p:blipFill rotWithShape="1">
            <a:blip r:embed="rId3"/>
            <a:srcRect l="28406" t="26617" r="40101" b="12141"/>
            <a:stretch/>
          </p:blipFill>
          <p:spPr>
            <a:xfrm>
              <a:off x="14616000" y="5220000"/>
              <a:ext cx="2410904" cy="3060000"/>
            </a:xfrm>
            <a:prstGeom prst="rect">
              <a:avLst/>
            </a:prstGeom>
          </p:spPr>
        </p:pic>
      </p:grpSp>
      <p:sp>
        <p:nvSpPr>
          <p:cNvPr id="9" name="Foliennummernplatzhalter 1">
            <a:extLst>
              <a:ext uri="{FF2B5EF4-FFF2-40B4-BE49-F238E27FC236}">
                <a16:creationId xmlns:a16="http://schemas.microsoft.com/office/drawing/2014/main" id="{AE467682-5A3D-1C70-4204-8F5C0EC08A45}"/>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30</a:t>
            </a:fld>
            <a:endParaRPr lang="de-DE"/>
          </a:p>
        </p:txBody>
      </p:sp>
    </p:spTree>
    <p:extLst>
      <p:ext uri="{BB962C8B-B14F-4D97-AF65-F5344CB8AC3E}">
        <p14:creationId xmlns:p14="http://schemas.microsoft.com/office/powerpoint/2010/main" val="3475209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21" name="Grafik 20" descr="Ordner mit einfarbiger Füllung">
            <a:extLst>
              <a:ext uri="{FF2B5EF4-FFF2-40B4-BE49-F238E27FC236}">
                <a16:creationId xmlns:a16="http://schemas.microsoft.com/office/drawing/2014/main" id="{247FF3C7-6A5D-6EA5-A544-8DE743B878E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9168" t="18960" r="9605" b="19464"/>
          <a:stretch/>
        </p:blipFill>
        <p:spPr>
          <a:xfrm>
            <a:off x="3240000" y="6804000"/>
            <a:ext cx="2232000" cy="1692000"/>
          </a:xfrm>
          <a:prstGeom prst="rect">
            <a:avLst/>
          </a:prstGeom>
        </p:spPr>
      </p:pic>
      <p:pic>
        <p:nvPicPr>
          <p:cNvPr id="11" name="Grafik 10" descr="Ordner mit einfarbiger Füllung">
            <a:extLst>
              <a:ext uri="{FF2B5EF4-FFF2-40B4-BE49-F238E27FC236}">
                <a16:creationId xmlns:a16="http://schemas.microsoft.com/office/drawing/2014/main" id="{8AA919D9-77F4-499C-B120-E5C2F2C64D8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9168" t="18960" r="9605" b="19464"/>
          <a:stretch/>
        </p:blipFill>
        <p:spPr>
          <a:xfrm>
            <a:off x="3240000" y="4752000"/>
            <a:ext cx="2232000" cy="1692000"/>
          </a:xfrm>
          <a:prstGeom prst="rect">
            <a:avLst/>
          </a:prstGeom>
        </p:spPr>
      </p:pic>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Digitale Ordnerstruktur auf dem Rechner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Das 7+2 Konzept</a:t>
            </a:r>
            <a:endParaRPr dirty="0">
              <a:solidFill>
                <a:srgbClr val="00CCFF"/>
              </a:solidFill>
              <a:latin typeface="+mn-lt"/>
            </a:endParaRPr>
          </a:p>
        </p:txBody>
      </p:sp>
      <p:sp>
        <p:nvSpPr>
          <p:cNvPr id="120" name="Google Shape;120;p6"/>
          <p:cNvSpPr txBox="1"/>
          <p:nvPr/>
        </p:nvSpPr>
        <p:spPr>
          <a:xfrm>
            <a:off x="1295400" y="4024780"/>
            <a:ext cx="16451998" cy="71603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s-ES" sz="2400" dirty="0">
                <a:solidFill>
                  <a:schemeClr val="dk1"/>
                </a:solidFill>
                <a:latin typeface="+mn-lt"/>
                <a:ea typeface="Helvetica Neue"/>
                <a:cs typeface="Helvetica Neue"/>
                <a:sym typeface="Helvetica Neue"/>
              </a:rPr>
              <a:t>Ergänzend zu den 7 Ordnern (der obersten Ebene) empfehlen wir 2 zusätzliche Ordner:</a:t>
            </a:r>
          </a:p>
        </p:txBody>
      </p:sp>
      <p:sp>
        <p:nvSpPr>
          <p:cNvPr id="3" name="Textfeld 2">
            <a:extLst>
              <a:ext uri="{FF2B5EF4-FFF2-40B4-BE49-F238E27FC236}">
                <a16:creationId xmlns:a16="http://schemas.microsoft.com/office/drawing/2014/main" id="{569C6571-D569-F0C4-9751-4D3AF04FC5CD}"/>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Schweizer Minimalist, Digitale Ordnerstruktur – Mein Ordnersystem auf dem PC, in: schweizer-minimalist.ch, 04.09.2021, https://schweizer-minimalist.ch/digitale-ordnerstruktur-mein-ordnersystem-auf-dem-pc/</a:t>
            </a:r>
          </a:p>
        </p:txBody>
      </p:sp>
      <p:sp>
        <p:nvSpPr>
          <p:cNvPr id="7" name="Textfeld 6">
            <a:extLst>
              <a:ext uri="{FF2B5EF4-FFF2-40B4-BE49-F238E27FC236}">
                <a16:creationId xmlns:a16="http://schemas.microsoft.com/office/drawing/2014/main" id="{3A1CB32B-C9D5-5CDE-D666-03D1AB94701A}"/>
              </a:ext>
            </a:extLst>
          </p:cNvPr>
          <p:cNvSpPr txBox="1"/>
          <p:nvPr/>
        </p:nvSpPr>
        <p:spPr>
          <a:xfrm>
            <a:off x="3240000" y="4752000"/>
            <a:ext cx="2232000" cy="1692000"/>
          </a:xfrm>
          <a:prstGeom prst="rect">
            <a:avLst/>
          </a:prstGeom>
          <a:noFill/>
        </p:spPr>
        <p:txBody>
          <a:bodyPr wrap="square" anchor="ctr">
            <a:noAutofit/>
          </a:bodyPr>
          <a:lstStyle/>
          <a:p>
            <a:pPr marR="0" lvl="0" algn="ctr" rtl="0">
              <a:spcBef>
                <a:spcPts val="0"/>
              </a:spcBef>
              <a:spcAft>
                <a:spcPts val="0"/>
              </a:spcAft>
              <a:buSzPct val="80000"/>
            </a:pPr>
            <a:r>
              <a:rPr lang="de-DE" sz="2400" b="1" dirty="0">
                <a:solidFill>
                  <a:schemeClr val="dk1"/>
                </a:solidFill>
                <a:latin typeface="+mn-lt"/>
                <a:sym typeface="Helvetica Neue"/>
              </a:rPr>
              <a:t>Archiv </a:t>
            </a:r>
          </a:p>
          <a:p>
            <a:pPr marR="0" lvl="0" algn="ctr" rtl="0">
              <a:spcBef>
                <a:spcPts val="0"/>
              </a:spcBef>
              <a:spcAft>
                <a:spcPts val="0"/>
              </a:spcAft>
              <a:buSzPct val="80000"/>
            </a:pPr>
            <a:r>
              <a:rPr lang="de-DE" sz="2400" b="1" dirty="0">
                <a:solidFill>
                  <a:schemeClr val="dk1"/>
                </a:solidFill>
                <a:latin typeface="+mn-lt"/>
                <a:sym typeface="Helvetica Neue"/>
              </a:rPr>
              <a:t>Ordner</a:t>
            </a:r>
            <a:endParaRPr lang="de-DE" sz="2400" b="1" dirty="0">
              <a:latin typeface="+mn-lt"/>
            </a:endParaRPr>
          </a:p>
        </p:txBody>
      </p:sp>
      <p:sp>
        <p:nvSpPr>
          <p:cNvPr id="12" name="Textfeld 11">
            <a:extLst>
              <a:ext uri="{FF2B5EF4-FFF2-40B4-BE49-F238E27FC236}">
                <a16:creationId xmlns:a16="http://schemas.microsoft.com/office/drawing/2014/main" id="{5F82B985-49CC-38F7-04AE-70590CB6EDAF}"/>
              </a:ext>
            </a:extLst>
          </p:cNvPr>
          <p:cNvSpPr txBox="1"/>
          <p:nvPr/>
        </p:nvSpPr>
        <p:spPr>
          <a:xfrm>
            <a:off x="6048000" y="4752000"/>
            <a:ext cx="11016000" cy="1692000"/>
          </a:xfrm>
          <a:prstGeom prst="rect">
            <a:avLst/>
          </a:prstGeom>
          <a:noFill/>
        </p:spPr>
        <p:txBody>
          <a:bodyPr wrap="square" anchor="ctr">
            <a:noAutofit/>
          </a:bodyPr>
          <a:lstStyle/>
          <a:p>
            <a:pPr marR="0" lvl="0" algn="l" rtl="0">
              <a:spcBef>
                <a:spcPts val="0"/>
              </a:spcBef>
              <a:spcAft>
                <a:spcPts val="0"/>
              </a:spcAft>
              <a:buSzPct val="80000"/>
            </a:pPr>
            <a:r>
              <a:rPr lang="de-DE" sz="2400" dirty="0">
                <a:solidFill>
                  <a:schemeClr val="dk1"/>
                </a:solidFill>
                <a:latin typeface="+mn-lt"/>
                <a:sym typeface="Helvetica Neue"/>
              </a:rPr>
              <a:t>Unterlagen, die nicht mehr im Hauptordner benötigt werden, werden in den Archivordner verschoben und regelmäßig im Hinblick auf Löschung überprüft</a:t>
            </a:r>
          </a:p>
        </p:txBody>
      </p:sp>
      <p:sp>
        <p:nvSpPr>
          <p:cNvPr id="13" name="Textfeld 12">
            <a:extLst>
              <a:ext uri="{FF2B5EF4-FFF2-40B4-BE49-F238E27FC236}">
                <a16:creationId xmlns:a16="http://schemas.microsoft.com/office/drawing/2014/main" id="{8F3BA9CF-13D1-46D5-74F7-73F82D591805}"/>
              </a:ext>
            </a:extLst>
          </p:cNvPr>
          <p:cNvSpPr txBox="1"/>
          <p:nvPr/>
        </p:nvSpPr>
        <p:spPr>
          <a:xfrm>
            <a:off x="1296000" y="4752000"/>
            <a:ext cx="1476000" cy="1692000"/>
          </a:xfrm>
          <a:prstGeom prst="rect">
            <a:avLst/>
          </a:prstGeom>
          <a:noFill/>
        </p:spPr>
        <p:txBody>
          <a:bodyPr wrap="square" anchor="ctr">
            <a:noAutofit/>
          </a:bodyPr>
          <a:lstStyle/>
          <a:p>
            <a:pPr marR="0" lvl="0" algn="l" rtl="0">
              <a:spcBef>
                <a:spcPts val="0"/>
              </a:spcBef>
              <a:spcAft>
                <a:spcPts val="0"/>
              </a:spcAft>
              <a:buSzPct val="80000"/>
            </a:pPr>
            <a:r>
              <a:rPr lang="de-DE" sz="2400" b="1" dirty="0">
                <a:solidFill>
                  <a:schemeClr val="dk1"/>
                </a:solidFill>
                <a:latin typeface="+mn-lt"/>
                <a:sym typeface="Helvetica Neue"/>
              </a:rPr>
              <a:t>Ordner 1</a:t>
            </a:r>
            <a:endParaRPr lang="de-DE" sz="2400" b="1" dirty="0">
              <a:latin typeface="+mn-lt"/>
            </a:endParaRPr>
          </a:p>
        </p:txBody>
      </p:sp>
      <p:sp>
        <p:nvSpPr>
          <p:cNvPr id="15" name="Textfeld 14">
            <a:extLst>
              <a:ext uri="{FF2B5EF4-FFF2-40B4-BE49-F238E27FC236}">
                <a16:creationId xmlns:a16="http://schemas.microsoft.com/office/drawing/2014/main" id="{F9D3D1A3-1220-593A-AB5C-E1D59DA190BE}"/>
              </a:ext>
            </a:extLst>
          </p:cNvPr>
          <p:cNvSpPr txBox="1"/>
          <p:nvPr/>
        </p:nvSpPr>
        <p:spPr>
          <a:xfrm>
            <a:off x="1296000" y="6804000"/>
            <a:ext cx="1476000" cy="1692000"/>
          </a:xfrm>
          <a:prstGeom prst="rect">
            <a:avLst/>
          </a:prstGeom>
          <a:noFill/>
        </p:spPr>
        <p:txBody>
          <a:bodyPr wrap="square" anchor="ctr">
            <a:noAutofit/>
          </a:bodyPr>
          <a:lstStyle/>
          <a:p>
            <a:pPr marR="0" lvl="0" algn="l" rtl="0">
              <a:spcBef>
                <a:spcPts val="0"/>
              </a:spcBef>
              <a:spcAft>
                <a:spcPts val="0"/>
              </a:spcAft>
              <a:buSzPct val="80000"/>
            </a:pPr>
            <a:r>
              <a:rPr lang="de-DE" sz="2400" b="1" dirty="0">
                <a:solidFill>
                  <a:schemeClr val="dk1"/>
                </a:solidFill>
                <a:latin typeface="+mn-lt"/>
                <a:sym typeface="Helvetica Neue"/>
              </a:rPr>
              <a:t>Ordner 2</a:t>
            </a:r>
            <a:endParaRPr lang="de-DE" sz="2400" b="1" dirty="0">
              <a:latin typeface="+mn-lt"/>
            </a:endParaRPr>
          </a:p>
        </p:txBody>
      </p:sp>
      <p:sp>
        <p:nvSpPr>
          <p:cNvPr id="18" name="Textfeld 17">
            <a:extLst>
              <a:ext uri="{FF2B5EF4-FFF2-40B4-BE49-F238E27FC236}">
                <a16:creationId xmlns:a16="http://schemas.microsoft.com/office/drawing/2014/main" id="{FBDC8855-05E6-D347-0E02-88226C16F313}"/>
              </a:ext>
            </a:extLst>
          </p:cNvPr>
          <p:cNvSpPr txBox="1"/>
          <p:nvPr/>
        </p:nvSpPr>
        <p:spPr>
          <a:xfrm>
            <a:off x="3240000" y="6804000"/>
            <a:ext cx="2232000" cy="1692000"/>
          </a:xfrm>
          <a:prstGeom prst="rect">
            <a:avLst/>
          </a:prstGeom>
          <a:noFill/>
        </p:spPr>
        <p:txBody>
          <a:bodyPr wrap="square" anchor="ctr">
            <a:noAutofit/>
          </a:bodyPr>
          <a:lstStyle/>
          <a:p>
            <a:pPr marR="0" lvl="0" algn="ctr" rtl="0">
              <a:spcBef>
                <a:spcPts val="0"/>
              </a:spcBef>
              <a:spcAft>
                <a:spcPts val="0"/>
              </a:spcAft>
              <a:buSzPct val="80000"/>
            </a:pPr>
            <a:r>
              <a:rPr lang="de-DE" sz="2400" b="1" dirty="0">
                <a:solidFill>
                  <a:schemeClr val="dk1"/>
                </a:solidFill>
                <a:latin typeface="+mn-lt"/>
                <a:sym typeface="Helvetica Neue"/>
              </a:rPr>
              <a:t>Scan </a:t>
            </a:r>
          </a:p>
          <a:p>
            <a:pPr marR="0" lvl="0" algn="ctr" rtl="0">
              <a:spcBef>
                <a:spcPts val="0"/>
              </a:spcBef>
              <a:spcAft>
                <a:spcPts val="0"/>
              </a:spcAft>
              <a:buSzPct val="80000"/>
            </a:pPr>
            <a:r>
              <a:rPr lang="de-DE" sz="2400" b="1" dirty="0">
                <a:solidFill>
                  <a:schemeClr val="dk1"/>
                </a:solidFill>
                <a:latin typeface="+mn-lt"/>
                <a:sym typeface="Helvetica Neue"/>
              </a:rPr>
              <a:t>Ordner</a:t>
            </a:r>
          </a:p>
        </p:txBody>
      </p:sp>
      <p:sp>
        <p:nvSpPr>
          <p:cNvPr id="19" name="Textfeld 18">
            <a:extLst>
              <a:ext uri="{FF2B5EF4-FFF2-40B4-BE49-F238E27FC236}">
                <a16:creationId xmlns:a16="http://schemas.microsoft.com/office/drawing/2014/main" id="{6F54A504-2AEA-85EC-E832-ED9F93DEE857}"/>
              </a:ext>
            </a:extLst>
          </p:cNvPr>
          <p:cNvSpPr txBox="1"/>
          <p:nvPr/>
        </p:nvSpPr>
        <p:spPr>
          <a:xfrm>
            <a:off x="6048000" y="6804000"/>
            <a:ext cx="11016000" cy="1692000"/>
          </a:xfrm>
          <a:prstGeom prst="rect">
            <a:avLst/>
          </a:prstGeom>
          <a:noFill/>
        </p:spPr>
        <p:txBody>
          <a:bodyPr wrap="square" anchor="ctr">
            <a:noAutofit/>
          </a:bodyPr>
          <a:lstStyle/>
          <a:p>
            <a:pPr marR="0" lvl="0" algn="l" rtl="0">
              <a:spcBef>
                <a:spcPts val="0"/>
              </a:spcBef>
              <a:spcAft>
                <a:spcPts val="0"/>
              </a:spcAft>
              <a:buSzPct val="80000"/>
            </a:pPr>
            <a:r>
              <a:rPr lang="de-DE" sz="2400" dirty="0">
                <a:solidFill>
                  <a:schemeClr val="dk1"/>
                </a:solidFill>
                <a:latin typeface="+mn-lt"/>
                <a:sym typeface="Helvetica Neue"/>
              </a:rPr>
              <a:t>Wenn physische Post eingeht, empfehlen wir das Abfotografieren mit dem Handy oder das Scannen</a:t>
            </a:r>
            <a:endParaRPr lang="de-DE" sz="2400" dirty="0">
              <a:latin typeface="+mn-lt"/>
            </a:endParaRPr>
          </a:p>
        </p:txBody>
      </p:sp>
      <p:sp>
        <p:nvSpPr>
          <p:cNvPr id="4" name="Foliennummernplatzhalter 1">
            <a:extLst>
              <a:ext uri="{FF2B5EF4-FFF2-40B4-BE49-F238E27FC236}">
                <a16:creationId xmlns:a16="http://schemas.microsoft.com/office/drawing/2014/main" id="{286A7AA7-0452-1615-B159-A9E016A98438}"/>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31</a:t>
            </a:fld>
            <a:endParaRPr lang="de-DE"/>
          </a:p>
        </p:txBody>
      </p:sp>
    </p:spTree>
    <p:extLst>
      <p:ext uri="{BB962C8B-B14F-4D97-AF65-F5344CB8AC3E}">
        <p14:creationId xmlns:p14="http://schemas.microsoft.com/office/powerpoint/2010/main" val="3170922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Digitale Ordnerstruktur auf dem Rechner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Beispiele für eine private Ordnerstruktur nach dem 7er Konzept</a:t>
            </a:r>
            <a:endParaRPr dirty="0">
              <a:solidFill>
                <a:srgbClr val="00CCFF"/>
              </a:solidFill>
              <a:latin typeface="+mn-lt"/>
            </a:endParaRPr>
          </a:p>
        </p:txBody>
      </p:sp>
      <p:sp>
        <p:nvSpPr>
          <p:cNvPr id="120" name="Google Shape;120;p6"/>
          <p:cNvSpPr txBox="1"/>
          <p:nvPr/>
        </p:nvSpPr>
        <p:spPr>
          <a:xfrm>
            <a:off x="1295399" y="4068000"/>
            <a:ext cx="4248000" cy="252000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de-DE" sz="2000" b="1" dirty="0">
                <a:solidFill>
                  <a:schemeClr val="dk1"/>
                </a:solidFill>
                <a:latin typeface="+mn-lt"/>
                <a:ea typeface="Helvetica Neue"/>
                <a:cs typeface="Helvetica Neue"/>
                <a:sym typeface="Helvetica Neue"/>
              </a:rPr>
              <a:t>1.Beruf</a:t>
            </a:r>
          </a:p>
          <a:p>
            <a:pPr marL="1524000" marR="0" lvl="0" indent="-274638" algn="l" rtl="0">
              <a:spcBef>
                <a:spcPts val="0"/>
              </a:spcBef>
              <a:spcAft>
                <a:spcPts val="0"/>
              </a:spcAft>
              <a:buSzPct val="80000"/>
              <a:buFont typeface="Symbol" panose="05050102010706020507" pitchFamily="18" charset="2"/>
              <a:buChar char="-"/>
              <a:tabLst>
                <a:tab pos="1524000" algn="l"/>
              </a:tabLst>
            </a:pPr>
            <a:r>
              <a:rPr lang="de-DE" sz="2000" dirty="0">
                <a:solidFill>
                  <a:schemeClr val="dk1"/>
                </a:solidFill>
                <a:latin typeface="+mn-lt"/>
                <a:ea typeface="Helvetica Neue"/>
                <a:cs typeface="Helvetica Neue"/>
                <a:sym typeface="Helvetica Neue"/>
              </a:rPr>
              <a:t>Arbeitsverträge</a:t>
            </a:r>
          </a:p>
          <a:p>
            <a:pPr marL="1524000" marR="0" lvl="0" indent="-274638" algn="l" rtl="0">
              <a:spcBef>
                <a:spcPts val="0"/>
              </a:spcBef>
              <a:spcAft>
                <a:spcPts val="0"/>
              </a:spcAft>
              <a:buSzPct val="80000"/>
              <a:buFont typeface="Symbol" panose="05050102010706020507" pitchFamily="18" charset="2"/>
              <a:buChar char="-"/>
              <a:tabLst>
                <a:tab pos="1524000" algn="l"/>
              </a:tabLst>
            </a:pPr>
            <a:r>
              <a:rPr lang="de-DE" sz="2000" dirty="0">
                <a:solidFill>
                  <a:schemeClr val="dk1"/>
                </a:solidFill>
                <a:latin typeface="+mn-lt"/>
                <a:ea typeface="Helvetica Neue"/>
                <a:cs typeface="Helvetica Neue"/>
                <a:sym typeface="Helvetica Neue"/>
              </a:rPr>
              <a:t>Beurteilungen</a:t>
            </a:r>
          </a:p>
          <a:p>
            <a:pPr marL="1524000" marR="0" lvl="0" indent="-274638" algn="l" rtl="0">
              <a:spcBef>
                <a:spcPts val="0"/>
              </a:spcBef>
              <a:spcAft>
                <a:spcPts val="0"/>
              </a:spcAft>
              <a:buSzPct val="80000"/>
              <a:buFont typeface="Symbol" panose="05050102010706020507" pitchFamily="18" charset="2"/>
              <a:buChar char="-"/>
              <a:tabLst>
                <a:tab pos="1524000" algn="l"/>
              </a:tabLst>
            </a:pPr>
            <a:r>
              <a:rPr lang="de-DE" sz="2000" dirty="0">
                <a:solidFill>
                  <a:schemeClr val="dk1"/>
                </a:solidFill>
                <a:latin typeface="+mn-lt"/>
                <a:ea typeface="Helvetica Neue"/>
                <a:cs typeface="Helvetica Neue"/>
                <a:sym typeface="Helvetica Neue"/>
              </a:rPr>
              <a:t>Gehaltsabrechnungen</a:t>
            </a:r>
          </a:p>
          <a:p>
            <a:pPr marL="1524000" marR="0" lvl="0" indent="-274638" algn="l" rtl="0">
              <a:spcBef>
                <a:spcPts val="0"/>
              </a:spcBef>
              <a:spcAft>
                <a:spcPts val="0"/>
              </a:spcAft>
              <a:buSzPct val="80000"/>
              <a:buFont typeface="Symbol" panose="05050102010706020507" pitchFamily="18" charset="2"/>
              <a:buChar char="-"/>
              <a:tabLst>
                <a:tab pos="1524000" algn="l"/>
              </a:tabLst>
            </a:pPr>
            <a:r>
              <a:rPr lang="de-DE" sz="2000" dirty="0">
                <a:solidFill>
                  <a:schemeClr val="dk1"/>
                </a:solidFill>
                <a:latin typeface="+mn-lt"/>
                <a:ea typeface="Helvetica Neue"/>
                <a:cs typeface="Helvetica Neue"/>
                <a:sym typeface="Helvetica Neue"/>
              </a:rPr>
              <a:t>Lebenslauf</a:t>
            </a:r>
          </a:p>
          <a:p>
            <a:pPr marL="1524000" marR="0" lvl="0" indent="-274638" algn="l" rtl="0">
              <a:spcBef>
                <a:spcPts val="0"/>
              </a:spcBef>
              <a:spcAft>
                <a:spcPts val="0"/>
              </a:spcAft>
              <a:buSzPct val="80000"/>
              <a:buFont typeface="Symbol" panose="05050102010706020507" pitchFamily="18" charset="2"/>
              <a:buChar char="-"/>
              <a:tabLst>
                <a:tab pos="1524000" algn="l"/>
              </a:tabLst>
            </a:pPr>
            <a:r>
              <a:rPr lang="de-DE" sz="2000" dirty="0">
                <a:solidFill>
                  <a:schemeClr val="dk1"/>
                </a:solidFill>
                <a:latin typeface="+mn-lt"/>
                <a:ea typeface="Helvetica Neue"/>
                <a:cs typeface="Helvetica Neue"/>
                <a:sym typeface="Helvetica Neue"/>
              </a:rPr>
              <a:t>Weiterbildungen</a:t>
            </a:r>
          </a:p>
          <a:p>
            <a:pPr marL="1524000" marR="0" lvl="0" indent="-274638" algn="l" rtl="0">
              <a:spcBef>
                <a:spcPts val="0"/>
              </a:spcBef>
              <a:spcAft>
                <a:spcPts val="0"/>
              </a:spcAft>
              <a:buSzPct val="80000"/>
              <a:buFont typeface="Symbol" panose="05050102010706020507" pitchFamily="18" charset="2"/>
              <a:buChar char="-"/>
              <a:tabLst>
                <a:tab pos="1524000" algn="l"/>
              </a:tabLst>
            </a:pPr>
            <a:r>
              <a:rPr lang="de-DE" sz="2000" dirty="0">
                <a:solidFill>
                  <a:schemeClr val="dk1"/>
                </a:solidFill>
                <a:latin typeface="+mn-lt"/>
                <a:ea typeface="Helvetica Neue"/>
                <a:cs typeface="Helvetica Neue"/>
                <a:sym typeface="Helvetica Neue"/>
              </a:rPr>
              <a:t>Zeugnisse</a:t>
            </a:r>
          </a:p>
        </p:txBody>
      </p:sp>
      <p:sp>
        <p:nvSpPr>
          <p:cNvPr id="5" name="Google Shape;120;p6">
            <a:extLst>
              <a:ext uri="{FF2B5EF4-FFF2-40B4-BE49-F238E27FC236}">
                <a16:creationId xmlns:a16="http://schemas.microsoft.com/office/drawing/2014/main" id="{8E4D5D82-124C-4E59-422C-19B1968B5CA2}"/>
              </a:ext>
            </a:extLst>
          </p:cNvPr>
          <p:cNvSpPr txBox="1"/>
          <p:nvPr/>
        </p:nvSpPr>
        <p:spPr>
          <a:xfrm>
            <a:off x="1296000" y="6732000"/>
            <a:ext cx="6084000" cy="2287258"/>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de-DE" sz="2000" b="1" dirty="0">
                <a:solidFill>
                  <a:schemeClr val="dk1"/>
                </a:solidFill>
                <a:latin typeface="+mn-lt"/>
                <a:ea typeface="Helvetica Neue"/>
                <a:cs typeface="Helvetica Neue"/>
                <a:sym typeface="Helvetica Neue"/>
              </a:rPr>
              <a:t>5. Persönliche Dokumente</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Geburtsurkunde</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Meldebestätigung</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Mitgliedschaften (z. B. im Verein oder Fitnessstudio)</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Reisepass</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Testament</a:t>
            </a:r>
          </a:p>
        </p:txBody>
      </p:sp>
      <p:pic>
        <p:nvPicPr>
          <p:cNvPr id="3" name="Grafik 2">
            <a:extLst>
              <a:ext uri="{FF2B5EF4-FFF2-40B4-BE49-F238E27FC236}">
                <a16:creationId xmlns:a16="http://schemas.microsoft.com/office/drawing/2014/main" id="{EABAB665-CF4E-54B3-8EF2-759624F5F444}"/>
              </a:ext>
            </a:extLst>
          </p:cNvPr>
          <p:cNvPicPr>
            <a:picLocks noChangeAspect="1"/>
          </p:cNvPicPr>
          <p:nvPr/>
        </p:nvPicPr>
        <p:blipFill rotWithShape="1">
          <a:blip r:embed="rId3">
            <a:clrChange>
              <a:clrFrom>
                <a:srgbClr val="F5F6F7"/>
              </a:clrFrom>
              <a:clrTo>
                <a:srgbClr val="F5F6F7">
                  <a:alpha val="0"/>
                </a:srgbClr>
              </a:clrTo>
            </a:clrChange>
          </a:blip>
          <a:srcRect l="25544" t="16818" r="65742" b="68837"/>
          <a:stretch/>
        </p:blipFill>
        <p:spPr>
          <a:xfrm>
            <a:off x="1296000" y="4356000"/>
            <a:ext cx="1365909" cy="1944000"/>
          </a:xfrm>
          <a:prstGeom prst="rect">
            <a:avLst/>
          </a:prstGeom>
        </p:spPr>
      </p:pic>
      <p:sp>
        <p:nvSpPr>
          <p:cNvPr id="8" name="Textfeld 7">
            <a:extLst>
              <a:ext uri="{FF2B5EF4-FFF2-40B4-BE49-F238E27FC236}">
                <a16:creationId xmlns:a16="http://schemas.microsoft.com/office/drawing/2014/main" id="{CC0F5523-A8F8-1AA9-1AB3-4F0E826E4D59}"/>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Büro-Kaizen, Ideale Ordnerstruktur: Eine einheitliche Dateiablage mit dem 7-Ordner-System erstellen (für Unternehmen und Privatpersonen), in: buero-kaizen.de, https://www.buero-kaizen.de/ordnerstruktur/</a:t>
            </a:r>
          </a:p>
        </p:txBody>
      </p:sp>
      <p:sp>
        <p:nvSpPr>
          <p:cNvPr id="9" name="Google Shape;120;p6">
            <a:extLst>
              <a:ext uri="{FF2B5EF4-FFF2-40B4-BE49-F238E27FC236}">
                <a16:creationId xmlns:a16="http://schemas.microsoft.com/office/drawing/2014/main" id="{568D02C6-47F0-327B-EDC1-D9F206F813B5}"/>
              </a:ext>
            </a:extLst>
          </p:cNvPr>
          <p:cNvSpPr txBox="1"/>
          <p:nvPr/>
        </p:nvSpPr>
        <p:spPr>
          <a:xfrm>
            <a:off x="5616000" y="4068000"/>
            <a:ext cx="3744000" cy="1605406"/>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de-DE" sz="2000" b="1" dirty="0">
                <a:solidFill>
                  <a:schemeClr val="dk1"/>
                </a:solidFill>
                <a:latin typeface="+mn-lt"/>
                <a:ea typeface="Helvetica Neue"/>
                <a:cs typeface="Helvetica Neue"/>
                <a:sym typeface="Helvetica Neue"/>
              </a:rPr>
              <a:t>2. Fahrzeuge</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Fahrzeugpapiere</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Reparaturen</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Unfalldokumente</a:t>
            </a:r>
          </a:p>
        </p:txBody>
      </p:sp>
      <p:sp>
        <p:nvSpPr>
          <p:cNvPr id="11" name="Google Shape;120;p6">
            <a:extLst>
              <a:ext uri="{FF2B5EF4-FFF2-40B4-BE49-F238E27FC236}">
                <a16:creationId xmlns:a16="http://schemas.microsoft.com/office/drawing/2014/main" id="{554F5D85-67FD-1276-4E6D-1375F50BB4B8}"/>
              </a:ext>
            </a:extLst>
          </p:cNvPr>
          <p:cNvSpPr txBox="1"/>
          <p:nvPr/>
        </p:nvSpPr>
        <p:spPr>
          <a:xfrm>
            <a:off x="9432000" y="4068000"/>
            <a:ext cx="4392000" cy="1885507"/>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de-DE" sz="2000" b="1" dirty="0">
                <a:solidFill>
                  <a:schemeClr val="dk1"/>
                </a:solidFill>
                <a:latin typeface="+mn-lt"/>
                <a:ea typeface="Helvetica Neue"/>
                <a:cs typeface="Helvetica Neue"/>
                <a:sym typeface="Helvetica Neue"/>
              </a:rPr>
              <a:t>3. Finanzen und Versicherungen</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Anlagen</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Kontoauszüge</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Kredite</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Steuererklärung</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Versicherungsverträge</a:t>
            </a:r>
          </a:p>
          <a:p>
            <a:pPr marR="0" lvl="0" algn="l" rtl="0">
              <a:spcBef>
                <a:spcPts val="0"/>
              </a:spcBef>
              <a:spcAft>
                <a:spcPts val="0"/>
              </a:spcAft>
              <a:buSzPct val="80000"/>
            </a:pPr>
            <a:endParaRPr lang="de-DE" sz="2000" dirty="0">
              <a:solidFill>
                <a:schemeClr val="dk1"/>
              </a:solidFill>
              <a:latin typeface="+mn-lt"/>
              <a:ea typeface="Helvetica Neue"/>
              <a:cs typeface="Helvetica Neue"/>
              <a:sym typeface="Helvetica Neue"/>
            </a:endParaRPr>
          </a:p>
        </p:txBody>
      </p:sp>
      <p:sp>
        <p:nvSpPr>
          <p:cNvPr id="12" name="Google Shape;120;p6">
            <a:extLst>
              <a:ext uri="{FF2B5EF4-FFF2-40B4-BE49-F238E27FC236}">
                <a16:creationId xmlns:a16="http://schemas.microsoft.com/office/drawing/2014/main" id="{1C11F711-CA3C-D612-E863-FC953B358D0B}"/>
              </a:ext>
            </a:extLst>
          </p:cNvPr>
          <p:cNvSpPr txBox="1"/>
          <p:nvPr/>
        </p:nvSpPr>
        <p:spPr>
          <a:xfrm>
            <a:off x="13896000" y="4068000"/>
            <a:ext cx="4284000" cy="1618218"/>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de-DE" sz="2000" b="1" dirty="0">
                <a:solidFill>
                  <a:schemeClr val="dk1"/>
                </a:solidFill>
                <a:latin typeface="+mn-lt"/>
                <a:ea typeface="Helvetica Neue"/>
                <a:cs typeface="Helvetica Neue"/>
                <a:sym typeface="Helvetica Neue"/>
              </a:rPr>
              <a:t>4. Gesundheit</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Auslandskranken-versicherung</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Dokumente</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Impfpass</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Krankenkasse</a:t>
            </a:r>
          </a:p>
        </p:txBody>
      </p:sp>
      <p:sp>
        <p:nvSpPr>
          <p:cNvPr id="13" name="Google Shape;120;p6">
            <a:extLst>
              <a:ext uri="{FF2B5EF4-FFF2-40B4-BE49-F238E27FC236}">
                <a16:creationId xmlns:a16="http://schemas.microsoft.com/office/drawing/2014/main" id="{B86BCD0C-8181-F005-5102-1373F91A90E7}"/>
              </a:ext>
            </a:extLst>
          </p:cNvPr>
          <p:cNvSpPr txBox="1"/>
          <p:nvPr/>
        </p:nvSpPr>
        <p:spPr>
          <a:xfrm>
            <a:off x="7452000" y="6732000"/>
            <a:ext cx="3924000" cy="176639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de-DE" sz="2000" b="1" dirty="0">
                <a:solidFill>
                  <a:schemeClr val="dk1"/>
                </a:solidFill>
                <a:latin typeface="+mn-lt"/>
                <a:ea typeface="Helvetica Neue"/>
                <a:cs typeface="Helvetica Neue"/>
                <a:sym typeface="Helvetica Neue"/>
              </a:rPr>
              <a:t>6. Immobilien</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Mietverträge</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Versorgungsträger</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Rundfunkbeiträge</a:t>
            </a:r>
          </a:p>
        </p:txBody>
      </p:sp>
      <p:sp>
        <p:nvSpPr>
          <p:cNvPr id="14" name="Google Shape;120;p6">
            <a:extLst>
              <a:ext uri="{FF2B5EF4-FFF2-40B4-BE49-F238E27FC236}">
                <a16:creationId xmlns:a16="http://schemas.microsoft.com/office/drawing/2014/main" id="{DAB1F635-32D8-685A-9350-61A9E4289F72}"/>
              </a:ext>
            </a:extLst>
          </p:cNvPr>
          <p:cNvSpPr txBox="1"/>
          <p:nvPr/>
        </p:nvSpPr>
        <p:spPr>
          <a:xfrm>
            <a:off x="11448000" y="6732000"/>
            <a:ext cx="3636000" cy="1631666"/>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de-DE" sz="2000" b="1" dirty="0">
                <a:solidFill>
                  <a:schemeClr val="dk1"/>
                </a:solidFill>
                <a:latin typeface="+mn-lt"/>
                <a:ea typeface="Helvetica Neue"/>
                <a:cs typeface="Helvetica Neue"/>
                <a:sym typeface="Helvetica Neue"/>
              </a:rPr>
              <a:t>7. Wissensdatenbank</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Artikel</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Bücher</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Ideensammlung</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Zeitschriften</a:t>
            </a:r>
            <a:endParaRPr sz="2000" dirty="0">
              <a:latin typeface="+mn-lt"/>
            </a:endParaRPr>
          </a:p>
        </p:txBody>
      </p:sp>
      <p:pic>
        <p:nvPicPr>
          <p:cNvPr id="16" name="Grafik 15">
            <a:extLst>
              <a:ext uri="{FF2B5EF4-FFF2-40B4-BE49-F238E27FC236}">
                <a16:creationId xmlns:a16="http://schemas.microsoft.com/office/drawing/2014/main" id="{F022579D-F6DD-DADD-3FA6-A779475F4449}"/>
              </a:ext>
            </a:extLst>
          </p:cNvPr>
          <p:cNvPicPr>
            <a:picLocks noChangeAspect="1"/>
          </p:cNvPicPr>
          <p:nvPr/>
        </p:nvPicPr>
        <p:blipFill rotWithShape="1">
          <a:blip r:embed="rId3">
            <a:clrChange>
              <a:clrFrom>
                <a:srgbClr val="F5F6F7"/>
              </a:clrFrom>
              <a:clrTo>
                <a:srgbClr val="F5F6F7">
                  <a:alpha val="0"/>
                </a:srgbClr>
              </a:clrTo>
            </a:clrChange>
          </a:blip>
          <a:srcRect l="25544" t="16818" r="65742" b="68837"/>
          <a:stretch/>
        </p:blipFill>
        <p:spPr>
          <a:xfrm>
            <a:off x="5616000" y="4356000"/>
            <a:ext cx="1365909" cy="1944000"/>
          </a:xfrm>
          <a:prstGeom prst="rect">
            <a:avLst/>
          </a:prstGeom>
        </p:spPr>
      </p:pic>
      <p:pic>
        <p:nvPicPr>
          <p:cNvPr id="17" name="Grafik 16">
            <a:extLst>
              <a:ext uri="{FF2B5EF4-FFF2-40B4-BE49-F238E27FC236}">
                <a16:creationId xmlns:a16="http://schemas.microsoft.com/office/drawing/2014/main" id="{230F2358-ABBA-CBAD-3B1C-18AFBF46E356}"/>
              </a:ext>
            </a:extLst>
          </p:cNvPr>
          <p:cNvPicPr>
            <a:picLocks noChangeAspect="1"/>
          </p:cNvPicPr>
          <p:nvPr/>
        </p:nvPicPr>
        <p:blipFill rotWithShape="1">
          <a:blip r:embed="rId3">
            <a:clrChange>
              <a:clrFrom>
                <a:srgbClr val="F5F6F7"/>
              </a:clrFrom>
              <a:clrTo>
                <a:srgbClr val="F5F6F7">
                  <a:alpha val="0"/>
                </a:srgbClr>
              </a:clrTo>
            </a:clrChange>
          </a:blip>
          <a:srcRect l="25544" t="16818" r="65742" b="68837"/>
          <a:stretch/>
        </p:blipFill>
        <p:spPr>
          <a:xfrm>
            <a:off x="9432000" y="4356000"/>
            <a:ext cx="1365909" cy="1944000"/>
          </a:xfrm>
          <a:prstGeom prst="rect">
            <a:avLst/>
          </a:prstGeom>
        </p:spPr>
      </p:pic>
      <p:pic>
        <p:nvPicPr>
          <p:cNvPr id="18" name="Grafik 17">
            <a:extLst>
              <a:ext uri="{FF2B5EF4-FFF2-40B4-BE49-F238E27FC236}">
                <a16:creationId xmlns:a16="http://schemas.microsoft.com/office/drawing/2014/main" id="{8809D343-2BFD-2738-9A6F-37B69D834976}"/>
              </a:ext>
            </a:extLst>
          </p:cNvPr>
          <p:cNvPicPr>
            <a:picLocks noChangeAspect="1"/>
          </p:cNvPicPr>
          <p:nvPr/>
        </p:nvPicPr>
        <p:blipFill rotWithShape="1">
          <a:blip r:embed="rId3">
            <a:clrChange>
              <a:clrFrom>
                <a:srgbClr val="F5F6F7"/>
              </a:clrFrom>
              <a:clrTo>
                <a:srgbClr val="F5F6F7">
                  <a:alpha val="0"/>
                </a:srgbClr>
              </a:clrTo>
            </a:clrChange>
          </a:blip>
          <a:srcRect l="25544" t="16818" r="65742" b="68837"/>
          <a:stretch/>
        </p:blipFill>
        <p:spPr>
          <a:xfrm>
            <a:off x="13896000" y="4464102"/>
            <a:ext cx="1365909" cy="1944000"/>
          </a:xfrm>
          <a:prstGeom prst="rect">
            <a:avLst/>
          </a:prstGeom>
        </p:spPr>
      </p:pic>
      <p:pic>
        <p:nvPicPr>
          <p:cNvPr id="20" name="Grafik 19">
            <a:extLst>
              <a:ext uri="{FF2B5EF4-FFF2-40B4-BE49-F238E27FC236}">
                <a16:creationId xmlns:a16="http://schemas.microsoft.com/office/drawing/2014/main" id="{95C1747C-C880-5C36-82EE-6FA7ACB143B6}"/>
              </a:ext>
            </a:extLst>
          </p:cNvPr>
          <p:cNvPicPr>
            <a:picLocks noChangeAspect="1"/>
          </p:cNvPicPr>
          <p:nvPr/>
        </p:nvPicPr>
        <p:blipFill rotWithShape="1">
          <a:blip r:embed="rId3">
            <a:clrChange>
              <a:clrFrom>
                <a:srgbClr val="F5F6F7"/>
              </a:clrFrom>
              <a:clrTo>
                <a:srgbClr val="F5F6F7">
                  <a:alpha val="0"/>
                </a:srgbClr>
              </a:clrTo>
            </a:clrChange>
          </a:blip>
          <a:srcRect l="25544" t="16818" r="65742" b="68837"/>
          <a:stretch/>
        </p:blipFill>
        <p:spPr>
          <a:xfrm>
            <a:off x="7452000" y="7020000"/>
            <a:ext cx="1365909" cy="1944000"/>
          </a:xfrm>
          <a:prstGeom prst="rect">
            <a:avLst/>
          </a:prstGeom>
        </p:spPr>
      </p:pic>
      <p:pic>
        <p:nvPicPr>
          <p:cNvPr id="21" name="Grafik 20">
            <a:extLst>
              <a:ext uri="{FF2B5EF4-FFF2-40B4-BE49-F238E27FC236}">
                <a16:creationId xmlns:a16="http://schemas.microsoft.com/office/drawing/2014/main" id="{5BF6BABF-2213-00FD-2FFD-391546726A13}"/>
              </a:ext>
            </a:extLst>
          </p:cNvPr>
          <p:cNvPicPr>
            <a:picLocks noChangeAspect="1"/>
          </p:cNvPicPr>
          <p:nvPr/>
        </p:nvPicPr>
        <p:blipFill rotWithShape="1">
          <a:blip r:embed="rId3">
            <a:clrChange>
              <a:clrFrom>
                <a:srgbClr val="F5F6F7"/>
              </a:clrFrom>
              <a:clrTo>
                <a:srgbClr val="F5F6F7">
                  <a:alpha val="0"/>
                </a:srgbClr>
              </a:clrTo>
            </a:clrChange>
          </a:blip>
          <a:srcRect l="25544" t="16818" r="65742" b="68837"/>
          <a:stretch/>
        </p:blipFill>
        <p:spPr>
          <a:xfrm>
            <a:off x="11448000" y="7020000"/>
            <a:ext cx="1365909" cy="1944000"/>
          </a:xfrm>
          <a:prstGeom prst="rect">
            <a:avLst/>
          </a:prstGeom>
        </p:spPr>
      </p:pic>
      <p:pic>
        <p:nvPicPr>
          <p:cNvPr id="23" name="Grafik 22">
            <a:extLst>
              <a:ext uri="{FF2B5EF4-FFF2-40B4-BE49-F238E27FC236}">
                <a16:creationId xmlns:a16="http://schemas.microsoft.com/office/drawing/2014/main" id="{57FAEF63-6F9D-3111-D19E-C2718F0457A4}"/>
              </a:ext>
            </a:extLst>
          </p:cNvPr>
          <p:cNvPicPr>
            <a:picLocks noChangeAspect="1"/>
          </p:cNvPicPr>
          <p:nvPr/>
        </p:nvPicPr>
        <p:blipFill rotWithShape="1">
          <a:blip r:embed="rId3">
            <a:clrChange>
              <a:clrFrom>
                <a:srgbClr val="F5F6F7"/>
              </a:clrFrom>
              <a:clrTo>
                <a:srgbClr val="F5F6F7">
                  <a:alpha val="0"/>
                </a:srgbClr>
              </a:clrTo>
            </a:clrChange>
          </a:blip>
          <a:srcRect l="25544" t="16818" r="65742" b="68837"/>
          <a:stretch/>
        </p:blipFill>
        <p:spPr>
          <a:xfrm>
            <a:off x="1296000" y="7020000"/>
            <a:ext cx="1365909" cy="1944000"/>
          </a:xfrm>
          <a:prstGeom prst="rect">
            <a:avLst/>
          </a:prstGeom>
        </p:spPr>
      </p:pic>
      <p:sp>
        <p:nvSpPr>
          <p:cNvPr id="4" name="Foliennummernplatzhalter 1">
            <a:extLst>
              <a:ext uri="{FF2B5EF4-FFF2-40B4-BE49-F238E27FC236}">
                <a16:creationId xmlns:a16="http://schemas.microsoft.com/office/drawing/2014/main" id="{1D59093A-BF3A-D778-C06D-D5388C4290D3}"/>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32</a:t>
            </a:fld>
            <a:endParaRPr lang="de-DE"/>
          </a:p>
        </p:txBody>
      </p:sp>
    </p:spTree>
    <p:extLst>
      <p:ext uri="{BB962C8B-B14F-4D97-AF65-F5344CB8AC3E}">
        <p14:creationId xmlns:p14="http://schemas.microsoft.com/office/powerpoint/2010/main" val="453382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Digitale Ordnerstruktur auf dem Rechner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Vorteile einer Ablage mit einheitlicher Ordnerstruktur – im Arbeitsalltag</a:t>
            </a:r>
            <a:endParaRPr dirty="0">
              <a:solidFill>
                <a:srgbClr val="00CCFF"/>
              </a:solidFill>
              <a:latin typeface="+mn-lt"/>
            </a:endParaRPr>
          </a:p>
        </p:txBody>
      </p:sp>
      <p:sp>
        <p:nvSpPr>
          <p:cNvPr id="3" name="Textfeld 2">
            <a:extLst>
              <a:ext uri="{FF2B5EF4-FFF2-40B4-BE49-F238E27FC236}">
                <a16:creationId xmlns:a16="http://schemas.microsoft.com/office/drawing/2014/main" id="{3D49A88B-0E39-A155-DED1-CDF625A8E175}"/>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Büro-Kaizen, Ideale Ordnerstruktur: Eine einheitliche Dateiablage mit dem 7-Ordner-System erstellen (für Unternehmen und Privatpersonen), in: buero-kaizen.de, https://www.buero-kaizen.de/ordnerstruktur/</a:t>
            </a:r>
          </a:p>
        </p:txBody>
      </p:sp>
      <p:grpSp>
        <p:nvGrpSpPr>
          <p:cNvPr id="7" name="Gruppieren 6">
            <a:extLst>
              <a:ext uri="{FF2B5EF4-FFF2-40B4-BE49-F238E27FC236}">
                <a16:creationId xmlns:a16="http://schemas.microsoft.com/office/drawing/2014/main" id="{08CA3620-94E9-D0F6-2263-CA1EADA9DFD1}"/>
              </a:ext>
            </a:extLst>
          </p:cNvPr>
          <p:cNvGrpSpPr/>
          <p:nvPr/>
        </p:nvGrpSpPr>
        <p:grpSpPr>
          <a:xfrm>
            <a:off x="1296000" y="4104000"/>
            <a:ext cx="5400000" cy="1858940"/>
            <a:chOff x="1369198" y="3649060"/>
            <a:chExt cx="5400000" cy="1858940"/>
          </a:xfrm>
        </p:grpSpPr>
        <p:sp>
          <p:nvSpPr>
            <p:cNvPr id="4" name="Google Shape;120;p6">
              <a:extLst>
                <a:ext uri="{FF2B5EF4-FFF2-40B4-BE49-F238E27FC236}">
                  <a16:creationId xmlns:a16="http://schemas.microsoft.com/office/drawing/2014/main" id="{3D1D9B4E-8C74-F693-F000-DC0843969C02}"/>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flip="none" rotWithShape="1">
              <a:gsLst>
                <a:gs pos="0">
                  <a:srgbClr val="00CCFF"/>
                </a:gs>
                <a:gs pos="90000">
                  <a:srgbClr val="7AC7F6"/>
                </a:gs>
              </a:gsLst>
              <a:path path="rect">
                <a:fillToRect l="50000" t="50000" r="50000" b="50000"/>
              </a:path>
              <a:tileRect/>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marR="0" lvl="0" algn="ctr" rtl="0">
                <a:spcBef>
                  <a:spcPts val="0"/>
                </a:spcBef>
                <a:spcAft>
                  <a:spcPts val="0"/>
                </a:spcAft>
                <a:buSzPct val="80000"/>
              </a:pPr>
              <a:r>
                <a:rPr lang="de-DE" sz="2400" dirty="0">
                  <a:solidFill>
                    <a:schemeClr val="tx1"/>
                  </a:solidFill>
                  <a:latin typeface="+mn-lt"/>
                  <a:ea typeface="Helvetica Neue"/>
                  <a:cs typeface="Helvetica Neue"/>
                  <a:sym typeface="Helvetica Neue"/>
                </a:rPr>
                <a:t>Kürzere Suchzeiten von Dokumenten und Dateien</a:t>
              </a:r>
            </a:p>
          </p:txBody>
        </p:sp>
        <p:pic>
          <p:nvPicPr>
            <p:cNvPr id="6" name="Grafik 5" descr="Anheften mit einfarbiger Füllung">
              <a:extLst>
                <a:ext uri="{FF2B5EF4-FFF2-40B4-BE49-F238E27FC236}">
                  <a16:creationId xmlns:a16="http://schemas.microsoft.com/office/drawing/2014/main" id="{4A84BAF9-C6E9-40A7-E4B1-FF8825C167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8" name="Gruppieren 7">
            <a:extLst>
              <a:ext uri="{FF2B5EF4-FFF2-40B4-BE49-F238E27FC236}">
                <a16:creationId xmlns:a16="http://schemas.microsoft.com/office/drawing/2014/main" id="{117CC031-AE0C-6945-753E-4D4BF54762BE}"/>
              </a:ext>
            </a:extLst>
          </p:cNvPr>
          <p:cNvGrpSpPr/>
          <p:nvPr/>
        </p:nvGrpSpPr>
        <p:grpSpPr>
          <a:xfrm>
            <a:off x="6948000" y="4608000"/>
            <a:ext cx="5400000" cy="1858940"/>
            <a:chOff x="1369198" y="3649060"/>
            <a:chExt cx="5400000" cy="1858940"/>
          </a:xfrm>
        </p:grpSpPr>
        <p:sp>
          <p:nvSpPr>
            <p:cNvPr id="9" name="Google Shape;120;p6">
              <a:extLst>
                <a:ext uri="{FF2B5EF4-FFF2-40B4-BE49-F238E27FC236}">
                  <a16:creationId xmlns:a16="http://schemas.microsoft.com/office/drawing/2014/main" id="{0E5F9E59-CF3F-E5C8-F525-C259957FEA7D}"/>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flip="none" rotWithShape="1">
              <a:gsLst>
                <a:gs pos="0">
                  <a:srgbClr val="00CCFF"/>
                </a:gs>
                <a:gs pos="90000">
                  <a:srgbClr val="7AC7F6"/>
                </a:gs>
              </a:gsLst>
              <a:path path="rect">
                <a:fillToRect l="50000" t="50000" r="50000" b="50000"/>
              </a:path>
              <a:tileRect/>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marR="0" lvl="0" algn="ctr" rtl="0">
                <a:spcBef>
                  <a:spcPts val="0"/>
                </a:spcBef>
                <a:spcAft>
                  <a:spcPts val="0"/>
                </a:spcAft>
                <a:buSzPct val="80000"/>
              </a:pPr>
              <a:r>
                <a:rPr lang="de-DE" sz="2400" dirty="0">
                  <a:solidFill>
                    <a:schemeClr val="tx1"/>
                  </a:solidFill>
                  <a:latin typeface="+mn-lt"/>
                  <a:ea typeface="Helvetica Neue"/>
                  <a:cs typeface="Helvetica Neue"/>
                  <a:sym typeface="Helvetica Neue"/>
                </a:rPr>
                <a:t>Die Produktivität der Mitarbeiter*innen steigt</a:t>
              </a:r>
            </a:p>
          </p:txBody>
        </p:sp>
        <p:pic>
          <p:nvPicPr>
            <p:cNvPr id="10" name="Grafik 9" descr="Anheften mit einfarbiger Füllung">
              <a:extLst>
                <a:ext uri="{FF2B5EF4-FFF2-40B4-BE49-F238E27FC236}">
                  <a16:creationId xmlns:a16="http://schemas.microsoft.com/office/drawing/2014/main" id="{7EF5C56F-D033-E0BC-D961-F1D8D76BB2F3}"/>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11" name="Gruppieren 10">
            <a:extLst>
              <a:ext uri="{FF2B5EF4-FFF2-40B4-BE49-F238E27FC236}">
                <a16:creationId xmlns:a16="http://schemas.microsoft.com/office/drawing/2014/main" id="{C3A5BD60-CE94-CFBE-59F7-6F84C5004CD3}"/>
              </a:ext>
            </a:extLst>
          </p:cNvPr>
          <p:cNvGrpSpPr/>
          <p:nvPr/>
        </p:nvGrpSpPr>
        <p:grpSpPr>
          <a:xfrm>
            <a:off x="12600000" y="4104000"/>
            <a:ext cx="5400000" cy="1858940"/>
            <a:chOff x="1369198" y="3649060"/>
            <a:chExt cx="5400000" cy="1858940"/>
          </a:xfrm>
          <a:gradFill>
            <a:gsLst>
              <a:gs pos="0">
                <a:srgbClr val="00CCFF"/>
              </a:gs>
              <a:gs pos="90000">
                <a:srgbClr val="7AC7F6"/>
              </a:gs>
            </a:gsLst>
          </a:gradFill>
        </p:grpSpPr>
        <p:sp>
          <p:nvSpPr>
            <p:cNvPr id="12" name="Google Shape;120;p6">
              <a:extLst>
                <a:ext uri="{FF2B5EF4-FFF2-40B4-BE49-F238E27FC236}">
                  <a16:creationId xmlns:a16="http://schemas.microsoft.com/office/drawing/2014/main" id="{70DB41B6-4900-E34D-F3D0-BB19D761032D}"/>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a:gsLst>
                <a:gs pos="0">
                  <a:srgbClr val="00CCFF"/>
                </a:gs>
                <a:gs pos="90000">
                  <a:srgbClr val="7AC7F6"/>
                </a:gs>
              </a:gsLst>
              <a:path path="rect">
                <a:fillToRect l="50000" t="50000" r="50000" b="50000"/>
              </a:path>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marR="0" lvl="0" algn="ctr" rtl="0">
                <a:spcBef>
                  <a:spcPts val="0"/>
                </a:spcBef>
                <a:spcAft>
                  <a:spcPts val="0"/>
                </a:spcAft>
                <a:buSzPct val="80000"/>
              </a:pPr>
              <a:r>
                <a:rPr lang="de-DE" sz="2400" dirty="0">
                  <a:solidFill>
                    <a:schemeClr val="tx1"/>
                  </a:solidFill>
                  <a:latin typeface="+mn-lt"/>
                  <a:ea typeface="Helvetica Neue"/>
                  <a:cs typeface="Helvetica Neue"/>
                  <a:sym typeface="Helvetica Neue"/>
                </a:rPr>
                <a:t>Bessere Zusammenarbeit im Team</a:t>
              </a:r>
            </a:p>
          </p:txBody>
        </p:sp>
        <p:pic>
          <p:nvPicPr>
            <p:cNvPr id="13" name="Grafik 12" descr="Anheften mit einfarbiger Füllung">
              <a:extLst>
                <a:ext uri="{FF2B5EF4-FFF2-40B4-BE49-F238E27FC236}">
                  <a16:creationId xmlns:a16="http://schemas.microsoft.com/office/drawing/2014/main" id="{3E5F078C-D107-7675-E896-ED750C5C4ED0}"/>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14" name="Gruppieren 13">
            <a:extLst>
              <a:ext uri="{FF2B5EF4-FFF2-40B4-BE49-F238E27FC236}">
                <a16:creationId xmlns:a16="http://schemas.microsoft.com/office/drawing/2014/main" id="{08724C8B-7C8E-9B4B-5321-7D6E84B2E812}"/>
              </a:ext>
            </a:extLst>
          </p:cNvPr>
          <p:cNvGrpSpPr/>
          <p:nvPr/>
        </p:nvGrpSpPr>
        <p:grpSpPr>
          <a:xfrm>
            <a:off x="1296000" y="6408000"/>
            <a:ext cx="5400000" cy="1858940"/>
            <a:chOff x="1369198" y="3649060"/>
            <a:chExt cx="5400000" cy="1858940"/>
          </a:xfrm>
          <a:gradFill>
            <a:gsLst>
              <a:gs pos="0">
                <a:srgbClr val="00CCFF"/>
              </a:gs>
              <a:gs pos="90000">
                <a:srgbClr val="7AC7F6"/>
              </a:gs>
            </a:gsLst>
          </a:gradFill>
        </p:grpSpPr>
        <p:sp>
          <p:nvSpPr>
            <p:cNvPr id="15" name="Google Shape;120;p6">
              <a:extLst>
                <a:ext uri="{FF2B5EF4-FFF2-40B4-BE49-F238E27FC236}">
                  <a16:creationId xmlns:a16="http://schemas.microsoft.com/office/drawing/2014/main" id="{3032058C-7672-3219-1EBA-1D5919F19F53}"/>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a:gsLst>
                <a:gs pos="0">
                  <a:srgbClr val="00CCFF"/>
                </a:gs>
                <a:gs pos="90000">
                  <a:srgbClr val="7AC7F6"/>
                </a:gs>
              </a:gsLst>
              <a:path path="rect">
                <a:fillToRect l="50000" t="50000" r="50000" b="50000"/>
              </a:path>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marR="0" lvl="0" algn="ctr" rtl="0">
                <a:spcBef>
                  <a:spcPts val="0"/>
                </a:spcBef>
                <a:spcAft>
                  <a:spcPts val="0"/>
                </a:spcAft>
                <a:buSzPct val="80000"/>
              </a:pPr>
              <a:r>
                <a:rPr lang="de-DE" sz="2400" dirty="0">
                  <a:solidFill>
                    <a:schemeClr val="tx1"/>
                  </a:solidFill>
                  <a:latin typeface="+mn-lt"/>
                  <a:ea typeface="Helvetica Neue"/>
                  <a:cs typeface="Helvetica Neue"/>
                  <a:sym typeface="Helvetica Neue"/>
                </a:rPr>
                <a:t>Weniger Doppelablage der Dokumente</a:t>
              </a:r>
            </a:p>
          </p:txBody>
        </p:sp>
        <p:pic>
          <p:nvPicPr>
            <p:cNvPr id="16" name="Grafik 15" descr="Anheften mit einfarbiger Füllung">
              <a:extLst>
                <a:ext uri="{FF2B5EF4-FFF2-40B4-BE49-F238E27FC236}">
                  <a16:creationId xmlns:a16="http://schemas.microsoft.com/office/drawing/2014/main" id="{6995A3F4-C33E-4083-EB46-F3A1F4A4C601}"/>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17" name="Gruppieren 16">
            <a:extLst>
              <a:ext uri="{FF2B5EF4-FFF2-40B4-BE49-F238E27FC236}">
                <a16:creationId xmlns:a16="http://schemas.microsoft.com/office/drawing/2014/main" id="{2556A75F-A8D1-CB9D-474B-80F4164C6C90}"/>
              </a:ext>
            </a:extLst>
          </p:cNvPr>
          <p:cNvGrpSpPr/>
          <p:nvPr/>
        </p:nvGrpSpPr>
        <p:grpSpPr>
          <a:xfrm>
            <a:off x="6948000" y="6912000"/>
            <a:ext cx="5400000" cy="1858940"/>
            <a:chOff x="1369198" y="3649060"/>
            <a:chExt cx="5400000" cy="1858940"/>
          </a:xfrm>
          <a:gradFill>
            <a:gsLst>
              <a:gs pos="0">
                <a:srgbClr val="00CCFF"/>
              </a:gs>
              <a:gs pos="90000">
                <a:srgbClr val="7AC7F6"/>
              </a:gs>
            </a:gsLst>
          </a:gradFill>
        </p:grpSpPr>
        <p:sp>
          <p:nvSpPr>
            <p:cNvPr id="18" name="Google Shape;120;p6">
              <a:extLst>
                <a:ext uri="{FF2B5EF4-FFF2-40B4-BE49-F238E27FC236}">
                  <a16:creationId xmlns:a16="http://schemas.microsoft.com/office/drawing/2014/main" id="{9E1B2CBC-3D36-D97C-6D7A-0C39EA9167EE}"/>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a:gsLst>
                <a:gs pos="0">
                  <a:srgbClr val="00CCFF"/>
                </a:gs>
                <a:gs pos="90000">
                  <a:srgbClr val="7AC7F6"/>
                </a:gs>
              </a:gsLst>
              <a:path path="rect">
                <a:fillToRect l="50000" t="50000" r="50000" b="50000"/>
              </a:path>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marR="0" lvl="0" algn="ctr" rtl="0">
                <a:spcBef>
                  <a:spcPts val="0"/>
                </a:spcBef>
                <a:spcAft>
                  <a:spcPts val="0"/>
                </a:spcAft>
                <a:buSzPct val="80000"/>
              </a:pPr>
              <a:r>
                <a:rPr lang="de-DE" sz="2400">
                  <a:solidFill>
                    <a:schemeClr val="tx1"/>
                  </a:solidFill>
                  <a:ea typeface="Helvetica Neue"/>
                  <a:cs typeface="Helvetica Neue"/>
                  <a:sym typeface="Helvetica Neue"/>
                </a:rPr>
                <a:t>L</a:t>
              </a:r>
              <a:r>
                <a:rPr lang="de-DE" sz="2400">
                  <a:solidFill>
                    <a:schemeClr val="tx1"/>
                  </a:solidFill>
                  <a:latin typeface="+mn-lt"/>
                  <a:ea typeface="Helvetica Neue"/>
                  <a:cs typeface="Helvetica Neue"/>
                  <a:sym typeface="Helvetica Neue"/>
                </a:rPr>
                <a:t>eichtere </a:t>
              </a:r>
              <a:r>
                <a:rPr lang="de-DE" sz="2400" dirty="0">
                  <a:solidFill>
                    <a:schemeClr val="tx1"/>
                  </a:solidFill>
                  <a:latin typeface="+mn-lt"/>
                  <a:ea typeface="Helvetica Neue"/>
                  <a:cs typeface="Helvetica Neue"/>
                  <a:sym typeface="Helvetica Neue"/>
                </a:rPr>
                <a:t>Vertretung von Kolleg*innen</a:t>
              </a:r>
            </a:p>
          </p:txBody>
        </p:sp>
        <p:pic>
          <p:nvPicPr>
            <p:cNvPr id="19" name="Grafik 18" descr="Anheften mit einfarbiger Füllung">
              <a:extLst>
                <a:ext uri="{FF2B5EF4-FFF2-40B4-BE49-F238E27FC236}">
                  <a16:creationId xmlns:a16="http://schemas.microsoft.com/office/drawing/2014/main" id="{05032644-4297-4106-F87F-C6213D74C7DA}"/>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20" name="Gruppieren 19">
            <a:extLst>
              <a:ext uri="{FF2B5EF4-FFF2-40B4-BE49-F238E27FC236}">
                <a16:creationId xmlns:a16="http://schemas.microsoft.com/office/drawing/2014/main" id="{043C4DC6-1253-9AEC-7C87-8F76FEA24277}"/>
              </a:ext>
            </a:extLst>
          </p:cNvPr>
          <p:cNvGrpSpPr/>
          <p:nvPr/>
        </p:nvGrpSpPr>
        <p:grpSpPr>
          <a:xfrm>
            <a:off x="12600000" y="6408000"/>
            <a:ext cx="5400000" cy="1858940"/>
            <a:chOff x="1369198" y="3649060"/>
            <a:chExt cx="5400000" cy="1858940"/>
          </a:xfrm>
          <a:gradFill>
            <a:gsLst>
              <a:gs pos="0">
                <a:srgbClr val="00CCFF"/>
              </a:gs>
              <a:gs pos="90000">
                <a:srgbClr val="7AC7F6"/>
              </a:gs>
            </a:gsLst>
          </a:gradFill>
        </p:grpSpPr>
        <p:sp>
          <p:nvSpPr>
            <p:cNvPr id="21" name="Google Shape;120;p6">
              <a:extLst>
                <a:ext uri="{FF2B5EF4-FFF2-40B4-BE49-F238E27FC236}">
                  <a16:creationId xmlns:a16="http://schemas.microsoft.com/office/drawing/2014/main" id="{CA1B80C7-3D44-C8E5-80C7-08C98E52F547}"/>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a:gsLst>
                <a:gs pos="0">
                  <a:srgbClr val="00CCFF"/>
                </a:gs>
                <a:gs pos="90000">
                  <a:srgbClr val="7AC7F6"/>
                </a:gs>
              </a:gsLst>
              <a:path path="rect">
                <a:fillToRect l="50000" t="50000" r="50000" b="50000"/>
              </a:path>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marR="0" lvl="0" algn="ctr" rtl="0">
                <a:spcBef>
                  <a:spcPts val="0"/>
                </a:spcBef>
                <a:spcAft>
                  <a:spcPts val="0"/>
                </a:spcAft>
                <a:buSzPct val="80000"/>
              </a:pPr>
              <a:r>
                <a:rPr lang="de-DE" sz="2400" dirty="0">
                  <a:solidFill>
                    <a:schemeClr val="tx1"/>
                  </a:solidFill>
                  <a:latin typeface="+mn-lt"/>
                  <a:ea typeface="Helvetica Neue"/>
                  <a:cs typeface="Helvetica Neue"/>
                  <a:sym typeface="Helvetica Neue"/>
                </a:rPr>
                <a:t>Enorme Zeitersparnis</a:t>
              </a:r>
              <a:endParaRPr lang="de-DE" sz="2400" dirty="0">
                <a:solidFill>
                  <a:schemeClr val="tx1"/>
                </a:solidFill>
                <a:latin typeface="+mn-lt"/>
              </a:endParaRPr>
            </a:p>
          </p:txBody>
        </p:sp>
        <p:pic>
          <p:nvPicPr>
            <p:cNvPr id="22" name="Grafik 21" descr="Anheften mit einfarbiger Füllung">
              <a:extLst>
                <a:ext uri="{FF2B5EF4-FFF2-40B4-BE49-F238E27FC236}">
                  <a16:creationId xmlns:a16="http://schemas.microsoft.com/office/drawing/2014/main" id="{C29C5615-F98D-40BC-F2AF-2215FA5B0F7A}"/>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sp>
        <p:nvSpPr>
          <p:cNvPr id="23" name="Foliennummernplatzhalter 1">
            <a:extLst>
              <a:ext uri="{FF2B5EF4-FFF2-40B4-BE49-F238E27FC236}">
                <a16:creationId xmlns:a16="http://schemas.microsoft.com/office/drawing/2014/main" id="{50302813-BA13-BEDA-466A-30149E175C5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33</a:t>
            </a:fld>
            <a:endParaRPr lang="de-DE"/>
          </a:p>
        </p:txBody>
      </p:sp>
    </p:spTree>
    <p:extLst>
      <p:ext uri="{BB962C8B-B14F-4D97-AF65-F5344CB8AC3E}">
        <p14:creationId xmlns:p14="http://schemas.microsoft.com/office/powerpoint/2010/main" val="2700734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 Dateien vor Ort im Rechner oder in der Cloud abspeichern </a:t>
            </a:r>
          </a:p>
        </p:txBody>
      </p:sp>
      <p:sp>
        <p:nvSpPr>
          <p:cNvPr id="120" name="Google Shape;120;p6"/>
          <p:cNvSpPr txBox="1"/>
          <p:nvPr/>
        </p:nvSpPr>
        <p:spPr>
          <a:xfrm>
            <a:off x="5109029" y="4024780"/>
            <a:ext cx="9231085" cy="3740363"/>
          </a:xfrm>
          <a:prstGeom prst="foldedCorner">
            <a:avLst/>
          </a:prstGeom>
          <a:gradFill>
            <a:gsLst>
              <a:gs pos="0">
                <a:schemeClr val="bg1">
                  <a:lumMod val="50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spcFirstLastPara="1" wrap="square" lIns="91425" tIns="45700" rIns="91425" bIns="45700" anchor="ctr" anchorCtr="0">
            <a:noAutofit/>
          </a:bodyPr>
          <a:lstStyle/>
          <a:p>
            <a:pPr marR="0" lvl="0" algn="ctr" rtl="0">
              <a:lnSpc>
                <a:spcPct val="200000"/>
              </a:lnSpc>
              <a:spcBef>
                <a:spcPts val="0"/>
              </a:spcBef>
              <a:spcAft>
                <a:spcPts val="0"/>
              </a:spcAft>
              <a:buSzPct val="80000"/>
            </a:pPr>
            <a:r>
              <a:rPr lang="es-ES" sz="2800" b="1" i="1" dirty="0">
                <a:solidFill>
                  <a:schemeClr val="bg1"/>
                </a:solidFill>
                <a:latin typeface="+mn-lt"/>
                <a:ea typeface="Helvetica Neue"/>
                <a:cs typeface="Helvetica Neue"/>
                <a:sym typeface="Helvetica Neue"/>
              </a:rPr>
              <a:t>Cloud Dienste ermöglichen es, </a:t>
            </a:r>
            <a:r>
              <a:rPr lang="de-DE" sz="2800" b="1" i="1" dirty="0">
                <a:solidFill>
                  <a:schemeClr val="bg1"/>
                </a:solidFill>
                <a:latin typeface="+mn-lt"/>
                <a:ea typeface="Helvetica Neue"/>
                <a:cs typeface="Helvetica Neue"/>
                <a:sym typeface="Helvetica Neue"/>
              </a:rPr>
              <a:t>Dateien online so zu speichern, so dass </a:t>
            </a:r>
            <a:r>
              <a:rPr lang="de-DE" sz="2800" b="1" i="1" dirty="0">
                <a:solidFill>
                  <a:schemeClr val="bg1"/>
                </a:solidFill>
                <a:ea typeface="Helvetica Neue"/>
                <a:cs typeface="Helvetica Neue"/>
                <a:sym typeface="Helvetica Neue"/>
              </a:rPr>
              <a:t>jeder </a:t>
            </a:r>
            <a:r>
              <a:rPr lang="de-DE" sz="2800" b="1" i="1" dirty="0">
                <a:solidFill>
                  <a:schemeClr val="bg1"/>
                </a:solidFill>
                <a:latin typeface="+mn-lt"/>
                <a:ea typeface="Helvetica Neue"/>
                <a:cs typeface="Helvetica Neue"/>
                <a:sym typeface="Helvetica Neue"/>
              </a:rPr>
              <a:t>von jedem Ort weltweit über das Netz auf diese Daten zugreifen kann.</a:t>
            </a:r>
            <a:endParaRPr lang="de-DE" sz="2800" b="1" i="1" dirty="0">
              <a:solidFill>
                <a:schemeClr val="bg1"/>
              </a:solidFill>
              <a:latin typeface="+mn-lt"/>
            </a:endParaRPr>
          </a:p>
        </p:txBody>
      </p:sp>
      <p:sp>
        <p:nvSpPr>
          <p:cNvPr id="2" name="Foliennummernplatzhalter 1">
            <a:extLst>
              <a:ext uri="{FF2B5EF4-FFF2-40B4-BE49-F238E27FC236}">
                <a16:creationId xmlns:a16="http://schemas.microsoft.com/office/drawing/2014/main" id="{A2F861DD-AAE5-62A5-7BE1-DAAE0B415890}"/>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34</a:t>
            </a:fld>
            <a:endParaRPr lang="de-DE"/>
          </a:p>
        </p:txBody>
      </p:sp>
    </p:spTree>
    <p:extLst>
      <p:ext uri="{BB962C8B-B14F-4D97-AF65-F5344CB8AC3E}">
        <p14:creationId xmlns:p14="http://schemas.microsoft.com/office/powerpoint/2010/main" val="2246114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 Dateien vor Ort im Rechner oder in der Cloud abspeichern </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Vorteile und Nachteile von Datenspeicherung in der Cloud versus vor-Ort-Speicherung</a:t>
            </a:r>
            <a:endParaRPr dirty="0">
              <a:solidFill>
                <a:srgbClr val="00CCFF"/>
              </a:solidFill>
              <a:latin typeface="+mn-lt"/>
            </a:endParaRPr>
          </a:p>
        </p:txBody>
      </p:sp>
      <p:sp>
        <p:nvSpPr>
          <p:cNvPr id="120" name="Google Shape;120;p6"/>
          <p:cNvSpPr txBox="1"/>
          <p:nvPr/>
        </p:nvSpPr>
        <p:spPr>
          <a:xfrm>
            <a:off x="1295400" y="4032000"/>
            <a:ext cx="7344000" cy="540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es-ES" sz="2400" b="1" dirty="0">
                <a:solidFill>
                  <a:schemeClr val="dk1"/>
                </a:solidFill>
                <a:latin typeface="+mn-lt"/>
                <a:ea typeface="Helvetica Neue"/>
                <a:cs typeface="Helvetica Neue"/>
                <a:sym typeface="Helvetica Neue"/>
              </a:rPr>
              <a:t>Cloudspeicher</a:t>
            </a:r>
          </a:p>
        </p:txBody>
      </p:sp>
      <p:sp>
        <p:nvSpPr>
          <p:cNvPr id="3" name="Google Shape;120;p6">
            <a:extLst>
              <a:ext uri="{FF2B5EF4-FFF2-40B4-BE49-F238E27FC236}">
                <a16:creationId xmlns:a16="http://schemas.microsoft.com/office/drawing/2014/main" id="{3042C4C0-17F6-324E-D895-1404BD9A697F}"/>
              </a:ext>
            </a:extLst>
          </p:cNvPr>
          <p:cNvSpPr txBox="1"/>
          <p:nvPr/>
        </p:nvSpPr>
        <p:spPr>
          <a:xfrm>
            <a:off x="10152000" y="4032000"/>
            <a:ext cx="7344000" cy="540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es-ES" sz="2400" b="1" dirty="0">
                <a:solidFill>
                  <a:schemeClr val="dk1"/>
                </a:solidFill>
                <a:latin typeface="+mn-lt"/>
                <a:ea typeface="Helvetica Neue"/>
                <a:cs typeface="Helvetica Neue"/>
                <a:sym typeface="Helvetica Neue"/>
              </a:rPr>
              <a:t>Vor-Ort-Speicherung</a:t>
            </a:r>
          </a:p>
        </p:txBody>
      </p:sp>
      <p:sp>
        <p:nvSpPr>
          <p:cNvPr id="4" name="Textfeld 3">
            <a:extLst>
              <a:ext uri="{FF2B5EF4-FFF2-40B4-BE49-F238E27FC236}">
                <a16:creationId xmlns:a16="http://schemas.microsoft.com/office/drawing/2014/main" id="{E624ED52-7C2A-64F8-AC9B-178C47B2FD6A}"/>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Hagel, Jens. Vor-Ort vs. Cloud-Speicher: Was ist besser? Ein Vergleich, in: hagel-it.de, </a:t>
            </a:r>
            <a:r>
              <a:rPr lang="de-DE" sz="1000" dirty="0">
                <a:hlinkClick r:id="rId3"/>
              </a:rPr>
              <a:t>https://www.hagel-it.de/cloud/vor-ort-vs-cloud-speicher-was-ist-besser-ein-vergleich.html</a:t>
            </a:r>
            <a:r>
              <a:rPr lang="de-DE" sz="1000" dirty="0"/>
              <a:t> + Kristian (2019), Je 5 Vor- und Nachteile von Cloud Speichern, in: cloudzzer.com, 17. März 2018, https://www.cloudzzer.com/pro-und-contra-von-cloudspeicher</a:t>
            </a:r>
          </a:p>
        </p:txBody>
      </p:sp>
      <p:sp>
        <p:nvSpPr>
          <p:cNvPr id="5" name="Google Shape;120;p6">
            <a:extLst>
              <a:ext uri="{FF2B5EF4-FFF2-40B4-BE49-F238E27FC236}">
                <a16:creationId xmlns:a16="http://schemas.microsoft.com/office/drawing/2014/main" id="{BC8BD822-C0A4-6E72-0282-B7467CC46454}"/>
              </a:ext>
            </a:extLst>
          </p:cNvPr>
          <p:cNvSpPr txBox="1"/>
          <p:nvPr/>
        </p:nvSpPr>
        <p:spPr>
          <a:xfrm>
            <a:off x="1296000" y="4644000"/>
            <a:ext cx="7344000" cy="1872000"/>
          </a:xfrm>
          <a:prstGeom prst="rect">
            <a:avLst/>
          </a:prstGeom>
          <a:solidFill>
            <a:srgbClr val="00B050">
              <a:alpha val="10000"/>
            </a:srgbClr>
          </a:solidFill>
          <a:ln w="12700">
            <a:solidFill>
              <a:schemeClr val="bg1"/>
            </a:solidFill>
          </a:ln>
        </p:spPr>
        <p:txBody>
          <a:bodyPr spcFirstLastPara="1" wrap="square" lIns="91425" tIns="90000" rIns="91425" bIns="90000" anchor="ctr" anchorCtr="0">
            <a:noAutofit/>
          </a:bodyPr>
          <a:lstStyle/>
          <a:p>
            <a:pPr marL="342900" marR="0" lvl="0" indent="-342900" algn="l" rtl="0">
              <a:spcBef>
                <a:spcPts val="0"/>
              </a:spcBef>
              <a:spcAft>
                <a:spcPts val="1200"/>
              </a:spcAft>
              <a:buSzPct val="80000"/>
              <a:buBlip>
                <a:blip r:embed="rId4"/>
              </a:buBlip>
            </a:pPr>
            <a:r>
              <a:rPr lang="es-ES" sz="2000" dirty="0">
                <a:solidFill>
                  <a:schemeClr val="dk1"/>
                </a:solidFill>
                <a:latin typeface="+mn-lt"/>
                <a:sym typeface="Helvetica Neue"/>
              </a:rPr>
              <a:t>Reduzierte Kosten, da keine eigene Hardware gekauft werden muss</a:t>
            </a:r>
          </a:p>
          <a:p>
            <a:pPr marL="342900" marR="0" lvl="0" indent="-342900" algn="l" rtl="0">
              <a:spcBef>
                <a:spcPts val="0"/>
              </a:spcBef>
              <a:spcAft>
                <a:spcPts val="1200"/>
              </a:spcAft>
              <a:buSzPct val="80000"/>
              <a:buBlip>
                <a:blip r:embed="rId4"/>
              </a:buBlip>
            </a:pPr>
            <a:r>
              <a:rPr lang="es-ES" sz="2000" dirty="0">
                <a:solidFill>
                  <a:schemeClr val="dk1"/>
                </a:solidFill>
                <a:latin typeface="+mn-lt"/>
                <a:sym typeface="Helvetica Neue"/>
              </a:rPr>
              <a:t>Anpassbar an die eigenen Geschäftsentwicklungen</a:t>
            </a:r>
          </a:p>
          <a:p>
            <a:pPr marL="342900" marR="0" lvl="0" indent="-342900" algn="l" rtl="0">
              <a:spcBef>
                <a:spcPts val="0"/>
              </a:spcBef>
              <a:buSzPct val="80000"/>
              <a:buBlip>
                <a:blip r:embed="rId4"/>
              </a:buBlip>
            </a:pPr>
            <a:r>
              <a:rPr lang="es-ES" sz="2000" dirty="0">
                <a:solidFill>
                  <a:schemeClr val="dk1"/>
                </a:solidFill>
                <a:latin typeface="+mn-lt"/>
                <a:sym typeface="Helvetica Neue"/>
              </a:rPr>
              <a:t>Effiziente Datensicherung</a:t>
            </a:r>
            <a:endParaRPr sz="2000" dirty="0">
              <a:latin typeface="+mn-lt"/>
            </a:endParaRPr>
          </a:p>
        </p:txBody>
      </p:sp>
      <p:sp>
        <p:nvSpPr>
          <p:cNvPr id="6" name="Google Shape;120;p6">
            <a:extLst>
              <a:ext uri="{FF2B5EF4-FFF2-40B4-BE49-F238E27FC236}">
                <a16:creationId xmlns:a16="http://schemas.microsoft.com/office/drawing/2014/main" id="{988F4D04-B64F-5842-7C3E-4F0208842B89}"/>
              </a:ext>
            </a:extLst>
          </p:cNvPr>
          <p:cNvSpPr txBox="1"/>
          <p:nvPr/>
        </p:nvSpPr>
        <p:spPr>
          <a:xfrm>
            <a:off x="10152000" y="4644000"/>
            <a:ext cx="7344000" cy="1872000"/>
          </a:xfrm>
          <a:prstGeom prst="rect">
            <a:avLst/>
          </a:prstGeom>
          <a:solidFill>
            <a:srgbClr val="00B050">
              <a:alpha val="10000"/>
            </a:srgbClr>
          </a:solidFill>
          <a:ln w="12700">
            <a:solidFill>
              <a:schemeClr val="bg1"/>
            </a:solidFill>
          </a:ln>
        </p:spPr>
        <p:txBody>
          <a:bodyPr spcFirstLastPara="1" wrap="square" lIns="91425" tIns="90000" rIns="91425" bIns="90000" anchor="ctr" anchorCtr="0">
            <a:noAutofit/>
          </a:bodyPr>
          <a:lstStyle/>
          <a:p>
            <a:pPr marL="342900" marR="0" lvl="0" indent="-342900" algn="l" rtl="0">
              <a:spcBef>
                <a:spcPts val="0"/>
              </a:spcBef>
              <a:spcAft>
                <a:spcPts val="1200"/>
              </a:spcAft>
              <a:buSzPct val="80000"/>
              <a:buBlip>
                <a:blip r:embed="rId4"/>
              </a:buBlip>
            </a:pPr>
            <a:r>
              <a:rPr lang="es-ES" sz="2000" dirty="0">
                <a:solidFill>
                  <a:schemeClr val="dk1"/>
                </a:solidFill>
                <a:latin typeface="+mn-lt"/>
                <a:sym typeface="Helvetica Neue"/>
              </a:rPr>
              <a:t>Nutzung der Daten ohne Internetverbindung möglich</a:t>
            </a:r>
          </a:p>
          <a:p>
            <a:pPr marL="342900" marR="0" lvl="0" indent="-342900" algn="l" rtl="0">
              <a:spcBef>
                <a:spcPts val="0"/>
              </a:spcBef>
              <a:spcAft>
                <a:spcPts val="1200"/>
              </a:spcAft>
              <a:buSzPct val="80000"/>
              <a:buBlip>
                <a:blip r:embed="rId4"/>
              </a:buBlip>
            </a:pPr>
            <a:r>
              <a:rPr lang="es-ES" sz="2000" dirty="0">
                <a:solidFill>
                  <a:schemeClr val="dk1"/>
                </a:solidFill>
                <a:latin typeface="+mn-lt"/>
                <a:sym typeface="Helvetica Neue"/>
              </a:rPr>
              <a:t>Reduzierte Internetkosten, da weniger Datentransfer nötig ist</a:t>
            </a:r>
          </a:p>
          <a:p>
            <a:pPr marL="342900" marR="0" lvl="0" indent="-342900" algn="l" rtl="0">
              <a:spcBef>
                <a:spcPts val="0"/>
              </a:spcBef>
              <a:buSzPct val="80000"/>
              <a:buBlip>
                <a:blip r:embed="rId4"/>
              </a:buBlip>
            </a:pPr>
            <a:r>
              <a:rPr lang="es-ES" sz="2000" dirty="0">
                <a:solidFill>
                  <a:schemeClr val="dk1"/>
                </a:solidFill>
                <a:latin typeface="+mn-lt"/>
                <a:sym typeface="Helvetica Neue"/>
              </a:rPr>
              <a:t>Sicherheit und Datenschutz sind gegeben</a:t>
            </a:r>
            <a:endParaRPr sz="2000" dirty="0">
              <a:latin typeface="+mn-lt"/>
            </a:endParaRPr>
          </a:p>
        </p:txBody>
      </p:sp>
      <p:sp>
        <p:nvSpPr>
          <p:cNvPr id="7" name="Google Shape;120;p6">
            <a:extLst>
              <a:ext uri="{FF2B5EF4-FFF2-40B4-BE49-F238E27FC236}">
                <a16:creationId xmlns:a16="http://schemas.microsoft.com/office/drawing/2014/main" id="{B704A85B-3C4C-CE35-37E7-71268885DDB5}"/>
              </a:ext>
            </a:extLst>
          </p:cNvPr>
          <p:cNvSpPr txBox="1"/>
          <p:nvPr/>
        </p:nvSpPr>
        <p:spPr>
          <a:xfrm>
            <a:off x="1296000" y="6732000"/>
            <a:ext cx="7344000" cy="1872000"/>
          </a:xfrm>
          <a:prstGeom prst="rect">
            <a:avLst/>
          </a:prstGeom>
          <a:solidFill>
            <a:srgbClr val="FF0000">
              <a:alpha val="10000"/>
            </a:srgbClr>
          </a:solidFill>
          <a:ln w="12700">
            <a:solidFill>
              <a:schemeClr val="bg1"/>
            </a:solidFill>
          </a:ln>
        </p:spPr>
        <p:txBody>
          <a:bodyPr spcFirstLastPara="1" wrap="square" lIns="91425" tIns="90000" rIns="91425" bIns="90000" anchor="ctr" anchorCtr="0">
            <a:noAutofit/>
          </a:bodyPr>
          <a:lstStyle/>
          <a:p>
            <a:pPr marL="342900" marR="0" lvl="0" indent="-342900" algn="l" rtl="0">
              <a:spcBef>
                <a:spcPts val="0"/>
              </a:spcBef>
              <a:spcAft>
                <a:spcPts val="1200"/>
              </a:spcAft>
              <a:buSzPct val="80000"/>
              <a:buBlip>
                <a:blip r:embed="rId4"/>
              </a:buBlip>
            </a:pPr>
            <a:r>
              <a:rPr lang="es-ES" sz="2000" dirty="0">
                <a:solidFill>
                  <a:schemeClr val="dk1"/>
                </a:solidFill>
                <a:latin typeface="+mn-lt"/>
                <a:sym typeface="Helvetica Neue"/>
              </a:rPr>
              <a:t>Nur Online Zugang möglich</a:t>
            </a:r>
            <a:endParaRPr lang="de-DE" sz="2000" dirty="0">
              <a:solidFill>
                <a:schemeClr val="dk1"/>
              </a:solidFill>
              <a:latin typeface="+mn-lt"/>
              <a:sym typeface="Helvetica Neue"/>
            </a:endParaRPr>
          </a:p>
          <a:p>
            <a:pPr marL="342900" marR="0" lvl="0" indent="-342900" algn="l" rtl="0">
              <a:spcBef>
                <a:spcPts val="0"/>
              </a:spcBef>
              <a:buSzPct val="80000"/>
              <a:buBlip>
                <a:blip r:embed="rId4"/>
              </a:buBlip>
            </a:pPr>
            <a:r>
              <a:rPr lang="de-DE" sz="2000" dirty="0">
                <a:solidFill>
                  <a:schemeClr val="dk1"/>
                </a:solidFill>
                <a:latin typeface="+mn-lt"/>
                <a:sym typeface="Helvetica Neue"/>
              </a:rPr>
              <a:t>Je mehr Service verlangt wird, umso mehr steigen die Kosten</a:t>
            </a:r>
            <a:endParaRPr lang="de-DE" sz="2000" dirty="0">
              <a:latin typeface="+mn-lt"/>
            </a:endParaRPr>
          </a:p>
        </p:txBody>
      </p:sp>
      <p:sp>
        <p:nvSpPr>
          <p:cNvPr id="8" name="Google Shape;120;p6">
            <a:extLst>
              <a:ext uri="{FF2B5EF4-FFF2-40B4-BE49-F238E27FC236}">
                <a16:creationId xmlns:a16="http://schemas.microsoft.com/office/drawing/2014/main" id="{33A382CE-24BE-F16F-1881-3CCFE7F6AB43}"/>
              </a:ext>
            </a:extLst>
          </p:cNvPr>
          <p:cNvSpPr txBox="1"/>
          <p:nvPr/>
        </p:nvSpPr>
        <p:spPr>
          <a:xfrm>
            <a:off x="10152000" y="6732000"/>
            <a:ext cx="7344000" cy="1872000"/>
          </a:xfrm>
          <a:prstGeom prst="rect">
            <a:avLst/>
          </a:prstGeom>
          <a:solidFill>
            <a:srgbClr val="FF0000">
              <a:alpha val="10000"/>
            </a:srgbClr>
          </a:solidFill>
          <a:ln w="12700">
            <a:solidFill>
              <a:schemeClr val="bg1"/>
            </a:solidFill>
          </a:ln>
        </p:spPr>
        <p:txBody>
          <a:bodyPr spcFirstLastPara="1" wrap="square" lIns="91425" tIns="90000" rIns="91425" bIns="90000" anchor="ctr" anchorCtr="0">
            <a:noAutofit/>
          </a:bodyPr>
          <a:lstStyle/>
          <a:p>
            <a:pPr marL="342900" marR="0" lvl="0" indent="-342900" algn="l" rtl="0">
              <a:spcBef>
                <a:spcPts val="0"/>
              </a:spcBef>
              <a:spcAft>
                <a:spcPts val="1200"/>
              </a:spcAft>
              <a:buSzPct val="80000"/>
              <a:buBlip>
                <a:blip r:embed="rId4"/>
              </a:buBlip>
            </a:pPr>
            <a:r>
              <a:rPr lang="es-ES" sz="2000" dirty="0">
                <a:solidFill>
                  <a:schemeClr val="dk1"/>
                </a:solidFill>
                <a:latin typeface="+mn-lt"/>
                <a:sym typeface="Helvetica Neue"/>
              </a:rPr>
              <a:t>Mehr Speicherplatz bedeutet neue Investitionen in Hardware</a:t>
            </a:r>
          </a:p>
          <a:p>
            <a:pPr marL="342900" marR="0" lvl="0" indent="-342900" algn="l" rtl="0">
              <a:spcBef>
                <a:spcPts val="0"/>
              </a:spcBef>
              <a:spcAft>
                <a:spcPts val="1200"/>
              </a:spcAft>
              <a:buSzPct val="80000"/>
              <a:buBlip>
                <a:blip r:embed="rId4"/>
              </a:buBlip>
            </a:pPr>
            <a:r>
              <a:rPr lang="es-ES" sz="2000" dirty="0">
                <a:solidFill>
                  <a:schemeClr val="dk1"/>
                </a:solidFill>
                <a:latin typeface="+mn-lt"/>
                <a:sym typeface="Helvetica Neue"/>
              </a:rPr>
              <a:t>Erhöhtes Risiko von Datenverlusten</a:t>
            </a:r>
          </a:p>
          <a:p>
            <a:pPr marL="342900" marR="0" lvl="0" indent="-342900" algn="l" rtl="0">
              <a:spcBef>
                <a:spcPts val="0"/>
              </a:spcBef>
              <a:buSzPct val="80000"/>
              <a:buBlip>
                <a:blip r:embed="rId4"/>
              </a:buBlip>
            </a:pPr>
            <a:r>
              <a:rPr lang="es-ES" sz="2000" dirty="0">
                <a:solidFill>
                  <a:schemeClr val="dk1"/>
                </a:solidFill>
                <a:latin typeface="+mn-lt"/>
                <a:sym typeface="Helvetica Neue"/>
              </a:rPr>
              <a:t>Wiederherstellung von verlorenen Dateien kann kosten- und zeitintensiv sein</a:t>
            </a:r>
            <a:endParaRPr sz="2000" dirty="0">
              <a:latin typeface="+mn-lt"/>
            </a:endParaRPr>
          </a:p>
        </p:txBody>
      </p:sp>
      <p:pic>
        <p:nvPicPr>
          <p:cNvPr id="10" name="Grafik 9" descr="Daumen hoch-Zeichen mit einfarbiger Füllung">
            <a:extLst>
              <a:ext uri="{FF2B5EF4-FFF2-40B4-BE49-F238E27FC236}">
                <a16:creationId xmlns:a16="http://schemas.microsoft.com/office/drawing/2014/main" id="{9F25B135-54E2-67E9-9D34-14C29593BF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56000" y="5040000"/>
            <a:ext cx="1080000" cy="1080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Grafik 11" descr="Daumen runter mit einfarbiger Füllung">
            <a:extLst>
              <a:ext uri="{FF2B5EF4-FFF2-40B4-BE49-F238E27FC236}">
                <a16:creationId xmlns:a16="http://schemas.microsoft.com/office/drawing/2014/main" id="{68E60F7A-E55D-C88D-5FA4-D75398B9AB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56000" y="7128000"/>
            <a:ext cx="1080000" cy="1080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Foliennummernplatzhalter 1">
            <a:extLst>
              <a:ext uri="{FF2B5EF4-FFF2-40B4-BE49-F238E27FC236}">
                <a16:creationId xmlns:a16="http://schemas.microsoft.com/office/drawing/2014/main" id="{9EA82E72-AEBC-1F3D-33D2-DD89421E4BFF}"/>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35</a:t>
            </a:fld>
            <a:endParaRPr lang="de-DE"/>
          </a:p>
        </p:txBody>
      </p:sp>
    </p:spTree>
    <p:extLst>
      <p:ext uri="{BB962C8B-B14F-4D97-AF65-F5344CB8AC3E}">
        <p14:creationId xmlns:p14="http://schemas.microsoft.com/office/powerpoint/2010/main" val="1476028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4572000" y="3855303"/>
            <a:ext cx="9144000" cy="37856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de-DE" sz="4800" b="1" dirty="0">
                <a:solidFill>
                  <a:schemeClr val="tx1"/>
                </a:solidFill>
                <a:latin typeface="+mn-lt"/>
                <a:ea typeface="Helvetica Neue"/>
                <a:cs typeface="Helvetica Neue"/>
                <a:sym typeface="Helvetica Neue"/>
              </a:rPr>
              <a:t>Wiederfinden von </a:t>
            </a:r>
          </a:p>
          <a:p>
            <a:pPr marL="0" marR="0" lvl="0" indent="0" algn="ctr" rtl="0">
              <a:lnSpc>
                <a:spcPct val="100000"/>
              </a:lnSpc>
              <a:spcBef>
                <a:spcPts val="0"/>
              </a:spcBef>
              <a:spcAft>
                <a:spcPts val="0"/>
              </a:spcAft>
              <a:buClr>
                <a:srgbClr val="4D94B7"/>
              </a:buClr>
              <a:buSzPts val="4800"/>
              <a:buFont typeface="Helvetica Neue"/>
              <a:buNone/>
            </a:pPr>
            <a:r>
              <a:rPr lang="de-DE" sz="4800" b="1" dirty="0">
                <a:solidFill>
                  <a:schemeClr val="tx1"/>
                </a:solidFill>
                <a:latin typeface="+mn-lt"/>
                <a:ea typeface="Helvetica Neue"/>
                <a:cs typeface="Helvetica Neue"/>
                <a:sym typeface="Helvetica Neue"/>
              </a:rPr>
              <a:t>Dateien – oder: </a:t>
            </a:r>
          </a:p>
          <a:p>
            <a:pPr marL="0" marR="0" lvl="0" indent="0" algn="ctr" rtl="0">
              <a:lnSpc>
                <a:spcPct val="100000"/>
              </a:lnSpc>
              <a:spcBef>
                <a:spcPts val="0"/>
              </a:spcBef>
              <a:spcAft>
                <a:spcPts val="0"/>
              </a:spcAft>
              <a:buClr>
                <a:srgbClr val="4D94B7"/>
              </a:buClr>
              <a:buSzPts val="4800"/>
              <a:buFont typeface="Helvetica Neue"/>
              <a:buNone/>
            </a:pPr>
            <a:r>
              <a:rPr lang="de-DE" sz="4800" b="1" dirty="0">
                <a:solidFill>
                  <a:schemeClr val="tx1"/>
                </a:solidFill>
                <a:latin typeface="+mn-lt"/>
                <a:ea typeface="Helvetica Neue"/>
                <a:cs typeface="Helvetica Neue"/>
                <a:sym typeface="Helvetica Neue"/>
              </a:rPr>
              <a:t>Wie behalte ich den </a:t>
            </a:r>
          </a:p>
          <a:p>
            <a:pPr marL="0" marR="0" lvl="0" indent="0" algn="ctr" rtl="0">
              <a:lnSpc>
                <a:spcPct val="100000"/>
              </a:lnSpc>
              <a:spcBef>
                <a:spcPts val="0"/>
              </a:spcBef>
              <a:spcAft>
                <a:spcPts val="0"/>
              </a:spcAft>
              <a:buClr>
                <a:srgbClr val="4D94B7"/>
              </a:buClr>
              <a:buSzPts val="4800"/>
              <a:buFont typeface="Helvetica Neue"/>
              <a:buNone/>
            </a:pPr>
            <a:r>
              <a:rPr lang="de-DE" sz="4800" b="1" dirty="0">
                <a:solidFill>
                  <a:schemeClr val="tx1"/>
                </a:solidFill>
                <a:latin typeface="+mn-lt"/>
                <a:ea typeface="Helvetica Neue"/>
                <a:cs typeface="Helvetica Neue"/>
                <a:sym typeface="Helvetica Neue"/>
              </a:rPr>
              <a:t>Überblick über die abgespeicherten Dateien?</a:t>
            </a:r>
          </a:p>
        </p:txBody>
      </p:sp>
      <p:sp>
        <p:nvSpPr>
          <p:cNvPr id="113" name="Google Shape;113;p5"/>
          <p:cNvSpPr txBox="1"/>
          <p:nvPr/>
        </p:nvSpPr>
        <p:spPr>
          <a:xfrm>
            <a:off x="7918775" y="2604875"/>
            <a:ext cx="25755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a:solidFill>
                  <a:srgbClr val="00CCFF"/>
                </a:solidFill>
                <a:latin typeface="+mn-lt"/>
                <a:ea typeface="Helvetica Neue"/>
                <a:cs typeface="Helvetica Neue"/>
                <a:sym typeface="Helvetica Neue"/>
              </a:rPr>
              <a:t>Unit 3</a:t>
            </a:r>
            <a:endParaRPr sz="6000" b="1" i="0" u="none" strike="noStrike" cap="none" dirty="0">
              <a:solidFill>
                <a:srgbClr val="00CCFF"/>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36109FBC-6507-C673-AD43-C09F3CA01B20}"/>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36</a:t>
            </a:fld>
            <a:endParaRPr lang="de-DE"/>
          </a:p>
        </p:txBody>
      </p:sp>
    </p:spTree>
    <p:extLst>
      <p:ext uri="{BB962C8B-B14F-4D97-AF65-F5344CB8AC3E}">
        <p14:creationId xmlns:p14="http://schemas.microsoft.com/office/powerpoint/2010/main" val="447142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58" name="Grafik 57" descr="Ordner mit einfarbiger Füllung">
            <a:extLst>
              <a:ext uri="{FF2B5EF4-FFF2-40B4-BE49-F238E27FC236}">
                <a16:creationId xmlns:a16="http://schemas.microsoft.com/office/drawing/2014/main" id="{41F41497-E163-416D-8DEE-E05B7D49F410}"/>
              </a:ext>
            </a:extLst>
          </p:cNvPr>
          <p:cNvPicPr>
            <a:picLocks noChangeAspect="1"/>
          </p:cNvPicPr>
          <p:nvPr/>
        </p:nvPicPr>
        <p:blipFill rotWithShape="1">
          <a:blip r:embed="rId3">
            <a:alphaModFix amt="69000"/>
            <a:extLst>
              <a:ext uri="{96DAC541-7B7A-43D3-8B79-37D633B846F1}">
                <asvg:svgBlip xmlns:asvg="http://schemas.microsoft.com/office/drawing/2016/SVG/main" r:embed="rId4"/>
              </a:ext>
            </a:extLst>
          </a:blip>
          <a:srcRect l="9998" t="19430" r="9940" b="19409"/>
          <a:stretch/>
        </p:blipFill>
        <p:spPr>
          <a:xfrm>
            <a:off x="7092000" y="4446000"/>
            <a:ext cx="4815740" cy="3672000"/>
          </a:xfrm>
          <a:prstGeom prst="rect">
            <a:avLst/>
          </a:prstGeom>
        </p:spPr>
      </p:pic>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1. Probleme einer mangelhaften Ablagestruktur</a:t>
            </a:r>
          </a:p>
        </p:txBody>
      </p:sp>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Warum verschwinden Dateien auf dem Rechner?</a:t>
            </a:r>
            <a:endParaRPr dirty="0">
              <a:solidFill>
                <a:srgbClr val="00CCFF"/>
              </a:solidFill>
              <a:latin typeface="+mn-lt"/>
            </a:endParaRPr>
          </a:p>
        </p:txBody>
      </p:sp>
      <p:cxnSp>
        <p:nvCxnSpPr>
          <p:cNvPr id="21" name="Gerade Verbindung mit Pfeil 20">
            <a:extLst>
              <a:ext uri="{FF2B5EF4-FFF2-40B4-BE49-F238E27FC236}">
                <a16:creationId xmlns:a16="http://schemas.microsoft.com/office/drawing/2014/main" id="{F94A94A0-F614-3C43-6B78-063011046A8A}"/>
              </a:ext>
            </a:extLst>
          </p:cNvPr>
          <p:cNvCxnSpPr>
            <a:cxnSpLocks/>
            <a:stCxn id="58" idx="1"/>
            <a:endCxn id="92" idx="3"/>
          </p:cNvCxnSpPr>
          <p:nvPr/>
        </p:nvCxnSpPr>
        <p:spPr>
          <a:xfrm flipH="1">
            <a:off x="6300000" y="6282000"/>
            <a:ext cx="792000" cy="0"/>
          </a:xfrm>
          <a:prstGeom prst="straightConnector1">
            <a:avLst/>
          </a:prstGeom>
          <a:ln w="76200">
            <a:solidFill>
              <a:srgbClr val="6B6B6B"/>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3E38937A-E7C5-1C38-A2B9-3DBCD4930BEF}"/>
              </a:ext>
            </a:extLst>
          </p:cNvPr>
          <p:cNvCxnSpPr>
            <a:cxnSpLocks/>
            <a:stCxn id="58" idx="3"/>
            <a:endCxn id="95" idx="1"/>
          </p:cNvCxnSpPr>
          <p:nvPr/>
        </p:nvCxnSpPr>
        <p:spPr>
          <a:xfrm>
            <a:off x="11907740" y="6282000"/>
            <a:ext cx="792000" cy="0"/>
          </a:xfrm>
          <a:prstGeom prst="straightConnector1">
            <a:avLst/>
          </a:prstGeom>
          <a:ln w="76200">
            <a:solidFill>
              <a:srgbClr val="6B6B6B"/>
            </a:solidFill>
            <a:tailEnd type="triangle"/>
          </a:ln>
        </p:spPr>
        <p:style>
          <a:lnRef idx="1">
            <a:schemeClr val="accent1"/>
          </a:lnRef>
          <a:fillRef idx="0">
            <a:schemeClr val="accent1"/>
          </a:fillRef>
          <a:effectRef idx="0">
            <a:schemeClr val="accent1"/>
          </a:effectRef>
          <a:fontRef idx="minor">
            <a:schemeClr val="tx1"/>
          </a:fontRef>
        </p:style>
      </p:cxnSp>
      <p:pic>
        <p:nvPicPr>
          <p:cNvPr id="45" name="Grafik 44">
            <a:extLst>
              <a:ext uri="{FF2B5EF4-FFF2-40B4-BE49-F238E27FC236}">
                <a16:creationId xmlns:a16="http://schemas.microsoft.com/office/drawing/2014/main" id="{74877B75-AF60-612C-92AB-5C0C981D65DA}"/>
              </a:ext>
            </a:extLst>
          </p:cNvPr>
          <p:cNvPicPr>
            <a:picLocks noChangeAspect="1"/>
          </p:cNvPicPr>
          <p:nvPr/>
        </p:nvPicPr>
        <p:blipFill>
          <a:blip r:embed="rId5"/>
          <a:stretch>
            <a:fillRect/>
          </a:stretch>
        </p:blipFill>
        <p:spPr>
          <a:xfrm>
            <a:off x="8640000" y="5256000"/>
            <a:ext cx="1468630" cy="2376000"/>
          </a:xfrm>
          <a:prstGeom prst="rect">
            <a:avLst/>
          </a:prstGeom>
        </p:spPr>
      </p:pic>
      <p:graphicFrame>
        <p:nvGraphicFramePr>
          <p:cNvPr id="92" name="Tabelle 92">
            <a:extLst>
              <a:ext uri="{FF2B5EF4-FFF2-40B4-BE49-F238E27FC236}">
                <a16:creationId xmlns:a16="http://schemas.microsoft.com/office/drawing/2014/main" id="{67921D3F-4D2E-465B-AC15-D17635FAB18A}"/>
              </a:ext>
            </a:extLst>
          </p:cNvPr>
          <p:cNvGraphicFramePr>
            <a:graphicFrameLocks noGrp="1"/>
          </p:cNvGraphicFramePr>
          <p:nvPr>
            <p:extLst>
              <p:ext uri="{D42A27DB-BD31-4B8C-83A1-F6EECF244321}">
                <p14:modId xmlns:p14="http://schemas.microsoft.com/office/powerpoint/2010/main" val="2668072345"/>
              </p:ext>
            </p:extLst>
          </p:nvPr>
        </p:nvGraphicFramePr>
        <p:xfrm>
          <a:off x="1296000" y="4068000"/>
          <a:ext cx="5004000" cy="4428000"/>
        </p:xfrm>
        <a:graphic>
          <a:graphicData uri="http://schemas.openxmlformats.org/drawingml/2006/table">
            <a:tbl>
              <a:tblPr firstRow="1" bandRow="1">
                <a:tableStyleId>{5940675A-B579-460E-94D1-54222C63F5DA}</a:tableStyleId>
              </a:tblPr>
              <a:tblGrid>
                <a:gridCol w="5004000">
                  <a:extLst>
                    <a:ext uri="{9D8B030D-6E8A-4147-A177-3AD203B41FA5}">
                      <a16:colId xmlns:a16="http://schemas.microsoft.com/office/drawing/2014/main" val="875311729"/>
                    </a:ext>
                  </a:extLst>
                </a:gridCol>
              </a:tblGrid>
              <a:tr h="1476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2400" dirty="0">
                          <a:solidFill>
                            <a:schemeClr val="dk1"/>
                          </a:solidFill>
                          <a:latin typeface="+mn-lt"/>
                          <a:ea typeface="Helvetica Neue"/>
                          <a:cs typeface="Helvetica Neue"/>
                          <a:sym typeface="Helvetica Neue"/>
                        </a:rPr>
                        <a:t>Dateien werden versehentlich auf dem Rechner vom Desktop gelöscht</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3849151"/>
                  </a:ext>
                </a:extLst>
              </a:tr>
              <a:tr h="1476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2400" dirty="0">
                          <a:solidFill>
                            <a:schemeClr val="dk1"/>
                          </a:solidFill>
                          <a:latin typeface="+mn-lt"/>
                          <a:sym typeface="Helvetica Neue"/>
                        </a:rPr>
                        <a:t>Dateien werden auf dem Desktop verschoben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2476353"/>
                  </a:ext>
                </a:extLst>
              </a:tr>
              <a:tr h="1476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2400" dirty="0">
                          <a:solidFill>
                            <a:schemeClr val="dk1"/>
                          </a:solidFill>
                          <a:latin typeface="+mn-lt"/>
                          <a:sym typeface="Helvetica Neue"/>
                        </a:rPr>
                        <a:t>Es gibt Synchronisierungsprobleme mit der Cloud</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3443825"/>
                  </a:ext>
                </a:extLst>
              </a:tr>
            </a:tbl>
          </a:graphicData>
        </a:graphic>
      </p:graphicFrame>
      <p:graphicFrame>
        <p:nvGraphicFramePr>
          <p:cNvPr id="95" name="Tabelle 92">
            <a:extLst>
              <a:ext uri="{FF2B5EF4-FFF2-40B4-BE49-F238E27FC236}">
                <a16:creationId xmlns:a16="http://schemas.microsoft.com/office/drawing/2014/main" id="{F1B182A7-90D7-7478-6B83-4587DC86CA2B}"/>
              </a:ext>
            </a:extLst>
          </p:cNvPr>
          <p:cNvGraphicFramePr>
            <a:graphicFrameLocks noGrp="1"/>
          </p:cNvGraphicFramePr>
          <p:nvPr>
            <p:extLst>
              <p:ext uri="{D42A27DB-BD31-4B8C-83A1-F6EECF244321}">
                <p14:modId xmlns:p14="http://schemas.microsoft.com/office/powerpoint/2010/main" val="198097354"/>
              </p:ext>
            </p:extLst>
          </p:nvPr>
        </p:nvGraphicFramePr>
        <p:xfrm>
          <a:off x="12672000" y="4068000"/>
          <a:ext cx="5004000" cy="4428000"/>
        </p:xfrm>
        <a:graphic>
          <a:graphicData uri="http://schemas.openxmlformats.org/drawingml/2006/table">
            <a:tbl>
              <a:tblPr firstRow="1" bandRow="1">
                <a:tableStyleId>{5940675A-B579-460E-94D1-54222C63F5DA}</a:tableStyleId>
              </a:tblPr>
              <a:tblGrid>
                <a:gridCol w="5004000">
                  <a:extLst>
                    <a:ext uri="{9D8B030D-6E8A-4147-A177-3AD203B41FA5}">
                      <a16:colId xmlns:a16="http://schemas.microsoft.com/office/drawing/2014/main" val="875311729"/>
                    </a:ext>
                  </a:extLst>
                </a:gridCol>
              </a:tblGrid>
              <a:tr h="1476000">
                <a:tc>
                  <a:txBody>
                    <a:bodyPr/>
                    <a:lstStyle/>
                    <a:p>
                      <a:pPr marR="0" lvl="0" algn="ctr" rtl="0">
                        <a:spcBef>
                          <a:spcPts val="0"/>
                        </a:spcBef>
                        <a:spcAft>
                          <a:spcPts val="0"/>
                        </a:spcAft>
                        <a:buSzPct val="80000"/>
                      </a:pPr>
                      <a:r>
                        <a:rPr lang="de-DE" sz="2400" dirty="0">
                          <a:solidFill>
                            <a:schemeClr val="dk1"/>
                          </a:solidFill>
                          <a:latin typeface="+mn-lt"/>
                          <a:sym typeface="Helvetica Neue"/>
                        </a:rPr>
                        <a:t>Ordnerstruktur zu komplex, um Dateien wiederzufinden</a:t>
                      </a:r>
                      <a:endParaRPr lang="de-DE" sz="2400" dirty="0">
                        <a:latin typeface="+mn-lt"/>
                      </a:endParaRPr>
                    </a:p>
                  </a:txBody>
                  <a:tcPr marL="180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3849151"/>
                  </a:ext>
                </a:extLst>
              </a:tr>
              <a:tr h="1476000">
                <a:tc>
                  <a:txBody>
                    <a:bodyPr/>
                    <a:lstStyle/>
                    <a:p>
                      <a:pPr marR="0" lvl="0" algn="ctr" rtl="0">
                        <a:spcBef>
                          <a:spcPts val="0"/>
                        </a:spcBef>
                        <a:spcAft>
                          <a:spcPts val="0"/>
                        </a:spcAft>
                        <a:buSzPct val="80000"/>
                      </a:pPr>
                      <a:r>
                        <a:rPr lang="es-ES" sz="2400" dirty="0">
                          <a:sym typeface="Helvetica Neue"/>
                        </a:rPr>
                        <a:t>D</a:t>
                      </a:r>
                      <a:r>
                        <a:rPr lang="es-ES" sz="2400" dirty="0">
                          <a:solidFill>
                            <a:schemeClr val="dk1"/>
                          </a:solidFill>
                          <a:latin typeface="+mn-lt"/>
                          <a:sym typeface="Helvetica Neue"/>
                        </a:rPr>
                        <a:t>atenverlust wegen Stromausfall</a:t>
                      </a:r>
                    </a:p>
                  </a:txBody>
                  <a:tcPr marL="180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2476353"/>
                  </a:ext>
                </a:extLst>
              </a:tr>
              <a:tr h="1476000">
                <a:tc>
                  <a:txBody>
                    <a:bodyPr/>
                    <a:lstStyle/>
                    <a:p>
                      <a:pPr marR="0" lvl="0" algn="ctr" rtl="0">
                        <a:spcBef>
                          <a:spcPts val="0"/>
                        </a:spcBef>
                        <a:spcAft>
                          <a:spcPts val="0"/>
                        </a:spcAft>
                        <a:buSzPct val="80000"/>
                      </a:pPr>
                      <a:r>
                        <a:rPr lang="es-ES" sz="2400" dirty="0">
                          <a:solidFill>
                            <a:schemeClr val="dk1"/>
                          </a:solidFill>
                          <a:latin typeface="+mn-lt"/>
                          <a:sym typeface="Helvetica Neue"/>
                        </a:rPr>
                        <a:t>Es gibt Virusinfektionen auf dem Rechner</a:t>
                      </a:r>
                    </a:p>
                  </a:txBody>
                  <a:tcPr marL="180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3443825"/>
                  </a:ext>
                </a:extLst>
              </a:tr>
            </a:tbl>
          </a:graphicData>
        </a:graphic>
      </p:graphicFrame>
      <p:sp>
        <p:nvSpPr>
          <p:cNvPr id="2" name="Foliennummernplatzhalter 1">
            <a:extLst>
              <a:ext uri="{FF2B5EF4-FFF2-40B4-BE49-F238E27FC236}">
                <a16:creationId xmlns:a16="http://schemas.microsoft.com/office/drawing/2014/main" id="{86526AA7-3B97-FDB9-98FE-A0F5DCCDF2D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37</a:t>
            </a:fld>
            <a:endParaRPr lang="de-DE"/>
          </a:p>
        </p:txBody>
      </p:sp>
    </p:spTree>
    <p:extLst>
      <p:ext uri="{BB962C8B-B14F-4D97-AF65-F5344CB8AC3E}">
        <p14:creationId xmlns:p14="http://schemas.microsoft.com/office/powerpoint/2010/main" val="130149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6" name="Google Shape;120;p6">
            <a:extLst>
              <a:ext uri="{FF2B5EF4-FFF2-40B4-BE49-F238E27FC236}">
                <a16:creationId xmlns:a16="http://schemas.microsoft.com/office/drawing/2014/main" id="{3901678A-F1D2-FE74-79F1-CAF0D1F0C20C}"/>
              </a:ext>
            </a:extLst>
          </p:cNvPr>
          <p:cNvSpPr txBox="1"/>
          <p:nvPr/>
        </p:nvSpPr>
        <p:spPr>
          <a:xfrm>
            <a:off x="12312000" y="6948000"/>
            <a:ext cx="5508000" cy="194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de-DE" sz="2200" dirty="0">
                <a:solidFill>
                  <a:schemeClr val="dk1"/>
                </a:solidFill>
                <a:latin typeface="+mn-lt"/>
                <a:ea typeface="Helvetica Neue"/>
                <a:cs typeface="Helvetica Neue"/>
                <a:sym typeface="Helvetica Neue"/>
              </a:rPr>
              <a:t>Es gibt viele Dateien mit unklarer Bezeichnung oder in mehreren Versionen. Nicht immer ist sofort erkennbar, welches die letzte Version einer Datei ist!</a:t>
            </a:r>
          </a:p>
        </p:txBody>
      </p:sp>
      <p:sp>
        <p:nvSpPr>
          <p:cNvPr id="10" name="Google Shape;120;p6">
            <a:extLst>
              <a:ext uri="{FF2B5EF4-FFF2-40B4-BE49-F238E27FC236}">
                <a16:creationId xmlns:a16="http://schemas.microsoft.com/office/drawing/2014/main" id="{5D0DC632-3EBF-F898-275D-061C533211F2}"/>
              </a:ext>
            </a:extLst>
          </p:cNvPr>
          <p:cNvSpPr txBox="1"/>
          <p:nvPr/>
        </p:nvSpPr>
        <p:spPr>
          <a:xfrm>
            <a:off x="6804000" y="6948000"/>
            <a:ext cx="5472000" cy="194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de-DE" sz="2200" dirty="0">
                <a:solidFill>
                  <a:schemeClr val="dk1"/>
                </a:solidFill>
                <a:latin typeface="+mn-lt"/>
                <a:ea typeface="Helvetica Neue"/>
                <a:cs typeface="Helvetica Neue"/>
                <a:sym typeface="Helvetica Neue"/>
              </a:rPr>
              <a:t>Zu viele Unterordner erschweren das Suchen oder es sind in sehr wenigen Ordnern sehr viele Dateien abgelegt!</a:t>
            </a:r>
          </a:p>
        </p:txBody>
      </p:sp>
      <p:sp>
        <p:nvSpPr>
          <p:cNvPr id="9" name="Google Shape;120;p6">
            <a:extLst>
              <a:ext uri="{FF2B5EF4-FFF2-40B4-BE49-F238E27FC236}">
                <a16:creationId xmlns:a16="http://schemas.microsoft.com/office/drawing/2014/main" id="{0FCE6A24-46C7-09AB-D555-6163FC68EE44}"/>
              </a:ext>
            </a:extLst>
          </p:cNvPr>
          <p:cNvSpPr txBox="1"/>
          <p:nvPr/>
        </p:nvSpPr>
        <p:spPr>
          <a:xfrm>
            <a:off x="1296000" y="6948000"/>
            <a:ext cx="5472000" cy="194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de-DE" sz="2200" dirty="0">
                <a:solidFill>
                  <a:schemeClr val="dk1"/>
                </a:solidFill>
                <a:latin typeface="+mn-lt"/>
                <a:ea typeface="Helvetica Neue"/>
                <a:cs typeface="Helvetica Neue"/>
                <a:sym typeface="Helvetica Neue"/>
              </a:rPr>
              <a:t>Vertretungen oder neue Mitarbeitende  tun sich schwer damit, sich in der Ordnerstruktur der digitalen Ablage zurechtzufinden. Die Einarbeitungszeit dauert deshalb länger!</a:t>
            </a:r>
          </a:p>
        </p:txBody>
      </p:sp>
      <p:sp>
        <p:nvSpPr>
          <p:cNvPr id="11" name="Google Shape;120;p6">
            <a:extLst>
              <a:ext uri="{FF2B5EF4-FFF2-40B4-BE49-F238E27FC236}">
                <a16:creationId xmlns:a16="http://schemas.microsoft.com/office/drawing/2014/main" id="{50EA209C-7128-81CC-856B-A7995A6A537C}"/>
              </a:ext>
            </a:extLst>
          </p:cNvPr>
          <p:cNvSpPr txBox="1"/>
          <p:nvPr/>
        </p:nvSpPr>
        <p:spPr>
          <a:xfrm>
            <a:off x="13716000" y="5292000"/>
            <a:ext cx="4104000" cy="158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de-DE" sz="2200" dirty="0">
                <a:solidFill>
                  <a:schemeClr val="dk1"/>
                </a:solidFill>
                <a:latin typeface="+mn-lt"/>
                <a:ea typeface="Helvetica Neue"/>
                <a:cs typeface="Helvetica Neue"/>
                <a:sym typeface="Helvetica Neue"/>
              </a:rPr>
              <a:t>Sie müssen mehr als 3-mal klicken, um zu Ihrer Zieldatei zu gelangen!</a:t>
            </a:r>
            <a:endParaRPr sz="2200" dirty="0">
              <a:latin typeface="+mn-lt"/>
            </a:endParaRPr>
          </a:p>
        </p:txBody>
      </p:sp>
      <p:sp>
        <p:nvSpPr>
          <p:cNvPr id="7" name="Google Shape;120;p6">
            <a:extLst>
              <a:ext uri="{FF2B5EF4-FFF2-40B4-BE49-F238E27FC236}">
                <a16:creationId xmlns:a16="http://schemas.microsoft.com/office/drawing/2014/main" id="{234D9802-7364-521B-A074-947C890D03BB}"/>
              </a:ext>
            </a:extLst>
          </p:cNvPr>
          <p:cNvSpPr txBox="1"/>
          <p:nvPr/>
        </p:nvSpPr>
        <p:spPr>
          <a:xfrm>
            <a:off x="9576000" y="5292000"/>
            <a:ext cx="4104000" cy="158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de-DE" sz="2200" dirty="0">
                <a:solidFill>
                  <a:schemeClr val="dk1"/>
                </a:solidFill>
                <a:latin typeface="+mn-lt"/>
                <a:ea typeface="Helvetica Neue"/>
                <a:cs typeface="Helvetica Neue"/>
                <a:sym typeface="Helvetica Neue"/>
              </a:rPr>
              <a:t>Manchmal gehen Dateien verloren oder können gar nicht mehr gefunden werden!</a:t>
            </a:r>
          </a:p>
        </p:txBody>
      </p:sp>
      <p:sp>
        <p:nvSpPr>
          <p:cNvPr id="8" name="Google Shape;120;p6">
            <a:extLst>
              <a:ext uri="{FF2B5EF4-FFF2-40B4-BE49-F238E27FC236}">
                <a16:creationId xmlns:a16="http://schemas.microsoft.com/office/drawing/2014/main" id="{DB636D29-F080-86BF-EC9B-255FA1C42E3D}"/>
              </a:ext>
            </a:extLst>
          </p:cNvPr>
          <p:cNvSpPr txBox="1"/>
          <p:nvPr/>
        </p:nvSpPr>
        <p:spPr>
          <a:xfrm>
            <a:off x="5436000" y="5292000"/>
            <a:ext cx="4104000" cy="158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algn="ctr">
              <a:buSzPct val="80000"/>
            </a:pPr>
            <a:r>
              <a:rPr lang="de-DE" sz="2200" dirty="0">
                <a:solidFill>
                  <a:schemeClr val="dk1"/>
                </a:solidFill>
                <a:ea typeface="Helvetica Neue"/>
                <a:cs typeface="Helvetica Neue"/>
                <a:sym typeface="Helvetica Neue"/>
              </a:rPr>
              <a:t>I</a:t>
            </a:r>
            <a:r>
              <a:rPr lang="de-DE" sz="2200" dirty="0">
                <a:solidFill>
                  <a:schemeClr val="dk1"/>
                </a:solidFill>
                <a:latin typeface="+mn-lt"/>
                <a:ea typeface="Helvetica Neue"/>
                <a:cs typeface="Helvetica Neue"/>
                <a:sym typeface="Helvetica Neue"/>
              </a:rPr>
              <a:t>nhalte müssen neu erstellt werden, da Dateien und somit Wissen nicht mehr auffindbar sind!</a:t>
            </a:r>
          </a:p>
        </p:txBody>
      </p:sp>
      <p:sp>
        <p:nvSpPr>
          <p:cNvPr id="5" name="Google Shape;120;p6">
            <a:extLst>
              <a:ext uri="{FF2B5EF4-FFF2-40B4-BE49-F238E27FC236}">
                <a16:creationId xmlns:a16="http://schemas.microsoft.com/office/drawing/2014/main" id="{18BC9CFA-D5C7-1536-84B9-D6CF2D04D8BB}"/>
              </a:ext>
            </a:extLst>
          </p:cNvPr>
          <p:cNvSpPr txBox="1"/>
          <p:nvPr/>
        </p:nvSpPr>
        <p:spPr>
          <a:xfrm>
            <a:off x="1295400" y="5292000"/>
            <a:ext cx="4104000" cy="158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de-DE" sz="2200" dirty="0">
                <a:solidFill>
                  <a:schemeClr val="dk1"/>
                </a:solidFill>
                <a:latin typeface="+mn-lt"/>
                <a:ea typeface="Helvetica Neue"/>
                <a:cs typeface="Helvetica Neue"/>
                <a:sym typeface="Helvetica Neue"/>
              </a:rPr>
              <a:t>Sie oder Ihre Kollegen müssen sehr oft oder sehr lange nach Dateien suchen!</a:t>
            </a:r>
          </a:p>
        </p:txBody>
      </p:sp>
      <p:sp>
        <p:nvSpPr>
          <p:cNvPr id="120" name="Google Shape;120;p6"/>
          <p:cNvSpPr txBox="1"/>
          <p:nvPr/>
        </p:nvSpPr>
        <p:spPr>
          <a:xfrm>
            <a:off x="1295400" y="4024780"/>
            <a:ext cx="16452000" cy="793963"/>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de-DE" sz="2400" dirty="0">
                <a:solidFill>
                  <a:schemeClr val="dk1"/>
                </a:solidFill>
                <a:latin typeface="+mn-lt"/>
                <a:ea typeface="Helvetica Neue"/>
                <a:cs typeface="Helvetica Neue"/>
                <a:sym typeface="Helvetica Neue"/>
              </a:rPr>
              <a:t>Die meisten Unternehmen haben eine Ordnerstruktur für ihre digitale Ablage. Nicht immer ist diese Ordnerstruktur gut.  </a:t>
            </a:r>
          </a:p>
          <a:p>
            <a:pPr marR="0" lvl="0" algn="l" rtl="0">
              <a:spcBef>
                <a:spcPts val="0"/>
              </a:spcBef>
              <a:spcAft>
                <a:spcPts val="0"/>
              </a:spcAft>
              <a:buSzPct val="80000"/>
            </a:pPr>
            <a:endParaRPr lang="de-DE" sz="2400" u="sng" dirty="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de-DE" sz="2400" u="sng" dirty="0">
                <a:solidFill>
                  <a:schemeClr val="dk1"/>
                </a:solidFill>
                <a:latin typeface="+mn-lt"/>
                <a:ea typeface="Helvetica Neue"/>
                <a:cs typeface="Helvetica Neue"/>
                <a:sym typeface="Helvetica Neue"/>
              </a:rPr>
              <a:t>An diesen Problemen erkennen Sie, dass Ihre Ordnerstruktur verbessert werden muss:</a:t>
            </a:r>
          </a:p>
        </p:txBody>
      </p:sp>
      <p:sp>
        <p:nvSpPr>
          <p:cNvPr id="4" name="Google Shape;118;p6">
            <a:extLst>
              <a:ext uri="{FF2B5EF4-FFF2-40B4-BE49-F238E27FC236}">
                <a16:creationId xmlns:a16="http://schemas.microsoft.com/office/drawing/2014/main" id="{54E7B83E-CE14-CDCD-55F9-CF6310186646}"/>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1. Probleme einer mangelhaften Ablagestruktur</a:t>
            </a:r>
          </a:p>
        </p:txBody>
      </p:sp>
      <p:sp>
        <p:nvSpPr>
          <p:cNvPr id="3" name="Textfeld 2">
            <a:extLst>
              <a:ext uri="{FF2B5EF4-FFF2-40B4-BE49-F238E27FC236}">
                <a16:creationId xmlns:a16="http://schemas.microsoft.com/office/drawing/2014/main" id="{EB3F911E-8F74-2DD5-5334-621C1954A6AE}"/>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 </a:t>
            </a:r>
            <a:r>
              <a:rPr lang="de-DE" sz="1000" dirty="0" err="1"/>
              <a:t>TechSmith</a:t>
            </a:r>
            <a:r>
              <a:rPr lang="de-DE" sz="1000" dirty="0"/>
              <a:t>, Eine digitale Ordnerstruktur fürs Unternehmen einrichten: Beispiel und Tipps, in: techsmith.de, https://www.techsmith.de/blog/digitale-ordnerstruktur/</a:t>
            </a:r>
          </a:p>
        </p:txBody>
      </p:sp>
      <p:sp>
        <p:nvSpPr>
          <p:cNvPr id="16" name="Foliennummernplatzhalter 1">
            <a:extLst>
              <a:ext uri="{FF2B5EF4-FFF2-40B4-BE49-F238E27FC236}">
                <a16:creationId xmlns:a16="http://schemas.microsoft.com/office/drawing/2014/main" id="{FF09208B-3DB6-0767-CBE5-33C4A787C0D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38</a:t>
            </a:fld>
            <a:endParaRPr lang="de-DE"/>
          </a:p>
        </p:txBody>
      </p:sp>
    </p:spTree>
    <p:extLst>
      <p:ext uri="{BB962C8B-B14F-4D97-AF65-F5344CB8AC3E}">
        <p14:creationId xmlns:p14="http://schemas.microsoft.com/office/powerpoint/2010/main" val="2816057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Bedeutung einer guten Struktur – Basis für schnelles Wiederauffinden</a:t>
            </a:r>
            <a:endParaRPr dirty="0">
              <a:solidFill>
                <a:srgbClr val="00CCFF"/>
              </a:solidFill>
              <a:latin typeface="+mn-lt"/>
            </a:endParaRPr>
          </a:p>
        </p:txBody>
      </p:sp>
      <p:sp>
        <p:nvSpPr>
          <p:cNvPr id="4" name="Google Shape;118;p6">
            <a:extLst>
              <a:ext uri="{FF2B5EF4-FFF2-40B4-BE49-F238E27FC236}">
                <a16:creationId xmlns:a16="http://schemas.microsoft.com/office/drawing/2014/main" id="{43C1A2B5-3A8A-77FE-8691-2DAC501731FC}"/>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1. Probleme einer mangelhaften Ablagestruktur</a:t>
            </a:r>
          </a:p>
        </p:txBody>
      </p:sp>
      <p:sp>
        <p:nvSpPr>
          <p:cNvPr id="3" name="Textfeld 2">
            <a:extLst>
              <a:ext uri="{FF2B5EF4-FFF2-40B4-BE49-F238E27FC236}">
                <a16:creationId xmlns:a16="http://schemas.microsoft.com/office/drawing/2014/main" id="{148B466C-E83F-F486-2AD6-A563931F011F}"/>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 </a:t>
            </a:r>
            <a:r>
              <a:rPr lang="de-DE" sz="1000" dirty="0" err="1"/>
              <a:t>TechSmith</a:t>
            </a:r>
            <a:r>
              <a:rPr lang="de-DE" sz="1000" dirty="0"/>
              <a:t>, Eine digitale Ordnerstruktur fürs Unternehmen einrichten: Beispiel und Tipps, in: techsmith.de, https://www.techsmith.de/blog/digitale-ordnerstruktur/</a:t>
            </a:r>
          </a:p>
        </p:txBody>
      </p:sp>
      <p:sp>
        <p:nvSpPr>
          <p:cNvPr id="18" name="Google Shape;120;p6">
            <a:extLst>
              <a:ext uri="{FF2B5EF4-FFF2-40B4-BE49-F238E27FC236}">
                <a16:creationId xmlns:a16="http://schemas.microsoft.com/office/drawing/2014/main" id="{A55E03B9-5EEA-D1CA-1BEB-4FBF2D78BD3E}"/>
              </a:ext>
            </a:extLst>
          </p:cNvPr>
          <p:cNvSpPr txBox="1"/>
          <p:nvPr/>
        </p:nvSpPr>
        <p:spPr>
          <a:xfrm>
            <a:off x="3420000" y="4032000"/>
            <a:ext cx="14400000" cy="396000"/>
          </a:xfrm>
          <a:prstGeom prst="roundRect">
            <a:avLst/>
          </a:prstGeom>
          <a:solidFill>
            <a:schemeClr val="bg1">
              <a:lumMod val="85000"/>
            </a:schemeClr>
          </a:solidFill>
          <a:ln>
            <a:solidFill>
              <a:schemeClr val="lt1">
                <a:hueOff val="0"/>
                <a:satOff val="0"/>
                <a:lumOff val="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de-DE" sz="2000" dirty="0">
                <a:solidFill>
                  <a:schemeClr val="dk1"/>
                </a:solidFill>
                <a:latin typeface="+mn-lt"/>
                <a:ea typeface="Helvetica Neue"/>
                <a:cs typeface="Helvetica Neue"/>
                <a:sym typeface="Helvetica Neue"/>
              </a:rPr>
              <a:t>Wichtige Dokumente wie Verträge verschwinden nicht in der Masse an Ordnern und Dateien.</a:t>
            </a:r>
            <a:endParaRPr sz="2000" dirty="0">
              <a:latin typeface="+mn-lt"/>
            </a:endParaRPr>
          </a:p>
        </p:txBody>
      </p:sp>
      <p:sp>
        <p:nvSpPr>
          <p:cNvPr id="22" name="Google Shape;120;p6">
            <a:extLst>
              <a:ext uri="{FF2B5EF4-FFF2-40B4-BE49-F238E27FC236}">
                <a16:creationId xmlns:a16="http://schemas.microsoft.com/office/drawing/2014/main" id="{14391C4B-4CC9-93AF-5964-959E89273059}"/>
              </a:ext>
            </a:extLst>
          </p:cNvPr>
          <p:cNvSpPr txBox="1"/>
          <p:nvPr/>
        </p:nvSpPr>
        <p:spPr>
          <a:xfrm>
            <a:off x="3420000" y="6552000"/>
            <a:ext cx="14400000"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de-DE" sz="2000" dirty="0">
                <a:solidFill>
                  <a:schemeClr val="dk1"/>
                </a:solidFill>
                <a:latin typeface="+mn-lt"/>
                <a:ea typeface="Helvetica Neue"/>
                <a:cs typeface="Helvetica Neue"/>
                <a:sym typeface="Helvetica Neue"/>
              </a:rPr>
              <a:t>Neue Mitarbeitende und Urlaubsvertretungen finden sich schnell in der Ordnerstruktur zurecht. Die Einarbeitungszeit verkürzt sich und das Onboarding geht schneller.</a:t>
            </a:r>
          </a:p>
        </p:txBody>
      </p:sp>
      <p:sp>
        <p:nvSpPr>
          <p:cNvPr id="23" name="Google Shape;120;p6">
            <a:extLst>
              <a:ext uri="{FF2B5EF4-FFF2-40B4-BE49-F238E27FC236}">
                <a16:creationId xmlns:a16="http://schemas.microsoft.com/office/drawing/2014/main" id="{09DB15B6-4788-E56A-B56B-E6EADCB80DAE}"/>
              </a:ext>
            </a:extLst>
          </p:cNvPr>
          <p:cNvSpPr txBox="1"/>
          <p:nvPr/>
        </p:nvSpPr>
        <p:spPr>
          <a:xfrm>
            <a:off x="3420000" y="4500000"/>
            <a:ext cx="14400000"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de-DE" sz="2000" dirty="0">
                <a:solidFill>
                  <a:schemeClr val="dk1"/>
                </a:solidFill>
                <a:latin typeface="+mn-lt"/>
                <a:ea typeface="Helvetica Neue"/>
                <a:cs typeface="Helvetica Neue"/>
                <a:sym typeface="Helvetica Neue"/>
              </a:rPr>
              <a:t>Sie sparen Zeit: Das lange oder häufige Suchen nach einzelnen Dateien hat ein Ende. Sie reduzieren die Dateisuche auf ein Minimum an Zeit und das bedeutet Arbeitsentlastung.</a:t>
            </a:r>
          </a:p>
        </p:txBody>
      </p:sp>
      <p:sp>
        <p:nvSpPr>
          <p:cNvPr id="24" name="Google Shape;120;p6">
            <a:extLst>
              <a:ext uri="{FF2B5EF4-FFF2-40B4-BE49-F238E27FC236}">
                <a16:creationId xmlns:a16="http://schemas.microsoft.com/office/drawing/2014/main" id="{0FF83FEE-8034-21D0-A0D9-3DEBA6F9E10C}"/>
              </a:ext>
            </a:extLst>
          </p:cNvPr>
          <p:cNvSpPr txBox="1"/>
          <p:nvPr/>
        </p:nvSpPr>
        <p:spPr>
          <a:xfrm>
            <a:off x="3420000" y="5292000"/>
            <a:ext cx="14400000" cy="396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de-DE" sz="2000" dirty="0">
                <a:solidFill>
                  <a:schemeClr val="dk1"/>
                </a:solidFill>
                <a:latin typeface="+mn-lt"/>
                <a:ea typeface="Helvetica Neue"/>
                <a:cs typeface="Helvetica Neue"/>
                <a:sym typeface="Helvetica Neue"/>
              </a:rPr>
              <a:t>Die Dateinamen sind eindeutig und lassen klar erkennen, welche Dateien und Informationen den letzten Stand abbilden.</a:t>
            </a:r>
          </a:p>
        </p:txBody>
      </p:sp>
      <p:sp>
        <p:nvSpPr>
          <p:cNvPr id="25" name="Google Shape;120;p6">
            <a:extLst>
              <a:ext uri="{FF2B5EF4-FFF2-40B4-BE49-F238E27FC236}">
                <a16:creationId xmlns:a16="http://schemas.microsoft.com/office/drawing/2014/main" id="{EF99C1F4-115C-F1AC-497F-30749520B80F}"/>
              </a:ext>
            </a:extLst>
          </p:cNvPr>
          <p:cNvSpPr txBox="1"/>
          <p:nvPr/>
        </p:nvSpPr>
        <p:spPr>
          <a:xfrm>
            <a:off x="3420000" y="5760000"/>
            <a:ext cx="14400000"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de-DE" sz="2000" dirty="0">
                <a:solidFill>
                  <a:schemeClr val="dk1"/>
                </a:solidFill>
                <a:latin typeface="+mn-lt"/>
                <a:ea typeface="Helvetica Neue"/>
                <a:cs typeface="Helvetica Neue"/>
                <a:sym typeface="Helvetica Neue"/>
              </a:rPr>
              <a:t>Die Serverpflege vereinfacht sich: Da es nicht zum Mehrfachspeichern von Dateien kommt, brauchen Sie einen geringeren Speicherplatz, auch für Ihre Sicherheitskopien und Backups.</a:t>
            </a:r>
            <a:endParaRPr sz="2000" dirty="0">
              <a:latin typeface="+mn-lt"/>
            </a:endParaRPr>
          </a:p>
        </p:txBody>
      </p:sp>
      <p:sp>
        <p:nvSpPr>
          <p:cNvPr id="26" name="Google Shape;120;p6">
            <a:extLst>
              <a:ext uri="{FF2B5EF4-FFF2-40B4-BE49-F238E27FC236}">
                <a16:creationId xmlns:a16="http://schemas.microsoft.com/office/drawing/2014/main" id="{D055EBFF-874B-BEFC-D4BC-E49C7DA48B8A}"/>
              </a:ext>
            </a:extLst>
          </p:cNvPr>
          <p:cNvSpPr txBox="1"/>
          <p:nvPr/>
        </p:nvSpPr>
        <p:spPr>
          <a:xfrm>
            <a:off x="3420000" y="7344000"/>
            <a:ext cx="14400000"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de-DE" sz="2000" dirty="0">
                <a:solidFill>
                  <a:schemeClr val="dk1"/>
                </a:solidFill>
                <a:latin typeface="+mn-lt"/>
                <a:ea typeface="Helvetica Neue"/>
                <a:cs typeface="Helvetica Neue"/>
                <a:sym typeface="Helvetica Neue"/>
              </a:rPr>
              <a:t>Ein klares Ablagesystem und eine klare Ordnerstruktur können sich positiv auf die Arbeitszufriedenheit auswirken, da man weniger Zeit mit der Suche nach Dateienverbringen muss und mehr Zeit für die eigentliche Arbeit hat.</a:t>
            </a:r>
            <a:endParaRPr sz="2000" dirty="0">
              <a:latin typeface="+mn-lt"/>
            </a:endParaRPr>
          </a:p>
        </p:txBody>
      </p:sp>
      <p:sp>
        <p:nvSpPr>
          <p:cNvPr id="27" name="Google Shape;120;p6">
            <a:extLst>
              <a:ext uri="{FF2B5EF4-FFF2-40B4-BE49-F238E27FC236}">
                <a16:creationId xmlns:a16="http://schemas.microsoft.com/office/drawing/2014/main" id="{698EB6AF-2D0D-570B-A730-C3C2631C4C96}"/>
              </a:ext>
            </a:extLst>
          </p:cNvPr>
          <p:cNvSpPr txBox="1"/>
          <p:nvPr/>
        </p:nvSpPr>
        <p:spPr>
          <a:xfrm>
            <a:off x="3420000" y="8136000"/>
            <a:ext cx="14400000"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de-DE" sz="2000" dirty="0">
                <a:solidFill>
                  <a:schemeClr val="dk1"/>
                </a:solidFill>
                <a:latin typeface="+mn-lt"/>
                <a:ea typeface="Helvetica Neue"/>
                <a:cs typeface="Helvetica Neue"/>
                <a:sym typeface="Helvetica Neue"/>
              </a:rPr>
              <a:t>Auch die Arbeitsqualität kann sich mit einer passenden Ordnerstruktur für die digitale Ablage erhöhen: Es werden seltener Dateien außerhalb der Struktur, mit unklarem Namen oder doppelt abgelegt.</a:t>
            </a:r>
            <a:endParaRPr sz="2000" dirty="0">
              <a:latin typeface="+mn-lt"/>
            </a:endParaRPr>
          </a:p>
        </p:txBody>
      </p:sp>
      <p:sp>
        <p:nvSpPr>
          <p:cNvPr id="120" name="Google Shape;120;p6"/>
          <p:cNvSpPr txBox="1"/>
          <p:nvPr/>
        </p:nvSpPr>
        <p:spPr>
          <a:xfrm>
            <a:off x="1296000" y="4032000"/>
            <a:ext cx="2304000" cy="4860000"/>
          </a:xfrm>
          <a:prstGeom prst="rect">
            <a:avLst/>
          </a:prstGeom>
          <a:gradFill>
            <a:gsLst>
              <a:gs pos="0">
                <a:srgbClr val="33CCFF"/>
              </a:gs>
              <a:gs pos="100000">
                <a:srgbClr val="00CCFF"/>
              </a:gs>
            </a:gsLst>
          </a:gradFill>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ctr" anchorCtr="0">
            <a:noAutofit/>
          </a:bodyPr>
          <a:lstStyle/>
          <a:p>
            <a:pPr marR="0" lvl="0" algn="ctr" rtl="0">
              <a:lnSpc>
                <a:spcPct val="150000"/>
              </a:lnSpc>
              <a:spcBef>
                <a:spcPts val="0"/>
              </a:spcBef>
              <a:spcAft>
                <a:spcPts val="0"/>
              </a:spcAft>
              <a:buSzPct val="80000"/>
            </a:pPr>
            <a:r>
              <a:rPr lang="de-DE" sz="2000" b="1" i="1" dirty="0">
                <a:solidFill>
                  <a:schemeClr val="tx1"/>
                </a:solidFill>
                <a:latin typeface="+mn-lt"/>
                <a:sym typeface="Helvetica Neue"/>
              </a:rPr>
              <a:t>Diese Vorteile gelten für ältere Mitarbeiter*innen in Unternehmen genauso wie für Bürger*innen im Rentenalter und für Betriebe als Ganzes.</a:t>
            </a:r>
            <a:endParaRPr sz="2000" b="1" i="1" dirty="0">
              <a:solidFill>
                <a:schemeClr val="tx1"/>
              </a:solidFill>
              <a:latin typeface="+mn-lt"/>
            </a:endParaRPr>
          </a:p>
        </p:txBody>
      </p:sp>
      <p:sp>
        <p:nvSpPr>
          <p:cNvPr id="29" name="Foliennummernplatzhalter 1">
            <a:extLst>
              <a:ext uri="{FF2B5EF4-FFF2-40B4-BE49-F238E27FC236}">
                <a16:creationId xmlns:a16="http://schemas.microsoft.com/office/drawing/2014/main" id="{05DC91C6-5B0F-F52F-D2EB-84162D3B700F}"/>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39</a:t>
            </a:fld>
            <a:endParaRPr lang="de-DE"/>
          </a:p>
        </p:txBody>
      </p:sp>
    </p:spTree>
    <p:extLst>
      <p:ext uri="{BB962C8B-B14F-4D97-AF65-F5344CB8AC3E}">
        <p14:creationId xmlns:p14="http://schemas.microsoft.com/office/powerpoint/2010/main" val="175527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4572000" y="3855303"/>
            <a:ext cx="9144000" cy="23082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de-DE" sz="4800" b="1" dirty="0">
                <a:solidFill>
                  <a:schemeClr val="tx1"/>
                </a:solidFill>
                <a:latin typeface="+mn-lt"/>
                <a:ea typeface="Helvetica Neue"/>
                <a:cs typeface="Helvetica Neue"/>
                <a:sym typeface="Helvetica Neue"/>
              </a:rPr>
              <a:t>Richtig suchen – oder: </a:t>
            </a:r>
          </a:p>
          <a:p>
            <a:pPr marL="0" marR="0" lvl="0" indent="0" algn="ctr" rtl="0">
              <a:lnSpc>
                <a:spcPct val="100000"/>
              </a:lnSpc>
              <a:spcBef>
                <a:spcPts val="0"/>
              </a:spcBef>
              <a:spcAft>
                <a:spcPts val="0"/>
              </a:spcAft>
              <a:buClr>
                <a:srgbClr val="4D94B7"/>
              </a:buClr>
              <a:buSzPts val="4800"/>
              <a:buFont typeface="Helvetica Neue"/>
              <a:buNone/>
            </a:pPr>
            <a:r>
              <a:rPr lang="de-DE" sz="4800" b="1" dirty="0">
                <a:solidFill>
                  <a:schemeClr val="tx1"/>
                </a:solidFill>
                <a:latin typeface="+mn-lt"/>
                <a:ea typeface="Helvetica Neue"/>
                <a:cs typeface="Helvetica Neue"/>
                <a:sym typeface="Helvetica Neue"/>
              </a:rPr>
              <a:t>Wie finde ich die für mich wichtigen Informationen?</a:t>
            </a:r>
          </a:p>
        </p:txBody>
      </p:sp>
      <p:sp>
        <p:nvSpPr>
          <p:cNvPr id="113" name="Google Shape;113;p5"/>
          <p:cNvSpPr txBox="1"/>
          <p:nvPr/>
        </p:nvSpPr>
        <p:spPr>
          <a:xfrm>
            <a:off x="7918775" y="2604875"/>
            <a:ext cx="25755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err="1">
                <a:solidFill>
                  <a:srgbClr val="00CCFF"/>
                </a:solidFill>
                <a:latin typeface="+mn-lt"/>
                <a:ea typeface="Helvetica Neue"/>
                <a:cs typeface="Helvetica Neue"/>
                <a:sym typeface="Helvetica Neue"/>
              </a:rPr>
              <a:t>Unit</a:t>
            </a:r>
            <a:r>
              <a:rPr lang="es-ES" sz="6000" b="1" dirty="0">
                <a:solidFill>
                  <a:srgbClr val="00CCFF"/>
                </a:solidFill>
                <a:latin typeface="+mn-lt"/>
                <a:ea typeface="Helvetica Neue"/>
                <a:cs typeface="Helvetica Neue"/>
                <a:sym typeface="Helvetica Neue"/>
              </a:rPr>
              <a:t> 1</a:t>
            </a:r>
            <a:endParaRPr sz="6000" b="1" i="0" u="none" strike="noStrike" cap="none" dirty="0">
              <a:solidFill>
                <a:srgbClr val="00CCFF"/>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F1370F7C-D12A-BD2A-D430-3EF2AB7603D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4</a:t>
            </a:fld>
            <a:endParaRPr lang="de-D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35" name="Google Shape;120;p6">
            <a:extLst>
              <a:ext uri="{FF2B5EF4-FFF2-40B4-BE49-F238E27FC236}">
                <a16:creationId xmlns:a16="http://schemas.microsoft.com/office/drawing/2014/main" id="{B382129C-C5DC-0FD8-0DA4-EBBD5B9508F4}"/>
              </a:ext>
            </a:extLst>
          </p:cNvPr>
          <p:cNvSpPr txBox="1"/>
          <p:nvPr/>
        </p:nvSpPr>
        <p:spPr>
          <a:xfrm>
            <a:off x="3132000" y="6588000"/>
            <a:ext cx="14796000" cy="2304000"/>
          </a:xfrm>
          <a:prstGeom prst="roundRect">
            <a:avLst/>
          </a:prstGeom>
          <a:ln>
            <a:solidFill>
              <a:srgbClr val="33CCFF"/>
            </a:solidFill>
          </a:ln>
        </p:spPr>
        <p:style>
          <a:lnRef idx="2">
            <a:schemeClr val="accent1"/>
          </a:lnRef>
          <a:fillRef idx="1">
            <a:schemeClr val="lt1"/>
          </a:fillRef>
          <a:effectRef idx="0">
            <a:schemeClr val="accent1"/>
          </a:effectRef>
          <a:fontRef idx="minor">
            <a:schemeClr val="dk1"/>
          </a:fontRef>
        </p:style>
        <p:txBody>
          <a:bodyPr spcFirstLastPara="1" wrap="square" lIns="180000" tIns="0" rIns="91425" bIns="0" anchor="t" anchorCtr="0">
            <a:noAutofit/>
          </a:bodyPr>
          <a:lstStyle/>
          <a:p>
            <a:pPr marR="0" lvl="0" algn="l" rtl="0">
              <a:spcBef>
                <a:spcPts val="0"/>
              </a:spcBef>
              <a:spcAft>
                <a:spcPts val="0"/>
              </a:spcAft>
              <a:buSzPct val="80000"/>
            </a:pPr>
            <a:r>
              <a:rPr lang="de-DE" sz="2400" dirty="0">
                <a:solidFill>
                  <a:schemeClr val="dk1"/>
                </a:solidFill>
                <a:latin typeface="+mn-lt"/>
                <a:ea typeface="Helvetica Neue"/>
                <a:cs typeface="Helvetica Neue"/>
                <a:sym typeface="Helvetica Neue"/>
              </a:rPr>
              <a:t>Oben können Sie Ihre Suche verfeinern:</a:t>
            </a:r>
          </a:p>
          <a:p>
            <a:pPr marR="0" lvl="0" algn="l" rtl="0">
              <a:spcBef>
                <a:spcPts val="0"/>
              </a:spcBef>
              <a:spcAft>
                <a:spcPts val="0"/>
              </a:spcAft>
              <a:buSzPct val="80000"/>
            </a:pPr>
            <a:endParaRPr lang="de-DE" sz="2400" dirty="0">
              <a:ea typeface="Helvetica Neue"/>
              <a:cs typeface="Helvetica Neue"/>
              <a:sym typeface="Helvetica Neue"/>
            </a:endParaRPr>
          </a:p>
          <a:p>
            <a:pPr marL="342900" indent="-342900">
              <a:buSzPct val="80000"/>
              <a:buFont typeface="Wingdings" panose="05000000000000000000" pitchFamily="2" charset="2"/>
              <a:buChar char="§"/>
            </a:pPr>
            <a:r>
              <a:rPr lang="de-DE" sz="2400" dirty="0">
                <a:solidFill>
                  <a:schemeClr val="dk1"/>
                </a:solidFill>
                <a:latin typeface="+mn-lt"/>
                <a:ea typeface="Helvetica Neue"/>
                <a:cs typeface="Helvetica Neue"/>
                <a:sym typeface="Helvetica Neue"/>
              </a:rPr>
              <a:t>Anhand der Symbole können Sie Ihre Suche z.B. auf </a:t>
            </a:r>
            <a:r>
              <a:rPr lang="de-DE" sz="2400" b="1" dirty="0">
                <a:solidFill>
                  <a:schemeClr val="dk1"/>
                </a:solidFill>
                <a:latin typeface="+mn-lt"/>
                <a:ea typeface="Helvetica Neue"/>
                <a:cs typeface="Helvetica Neue"/>
                <a:sym typeface="Helvetica Neue"/>
              </a:rPr>
              <a:t>Apps, Dokumente </a:t>
            </a:r>
            <a:r>
              <a:rPr lang="de-DE" sz="2400" dirty="0">
                <a:solidFill>
                  <a:schemeClr val="dk1"/>
                </a:solidFill>
                <a:latin typeface="+mn-lt"/>
                <a:ea typeface="Helvetica Neue"/>
                <a:cs typeface="Helvetica Neue"/>
                <a:sym typeface="Helvetica Neue"/>
              </a:rPr>
              <a:t>oder die </a:t>
            </a:r>
            <a:r>
              <a:rPr lang="de-DE" sz="2400" b="1" dirty="0">
                <a:solidFill>
                  <a:schemeClr val="dk1"/>
                </a:solidFill>
                <a:latin typeface="+mn-lt"/>
                <a:ea typeface="Helvetica Neue"/>
                <a:cs typeface="Helvetica Neue"/>
                <a:sym typeface="Helvetica Neue"/>
              </a:rPr>
              <a:t>Websuche</a:t>
            </a:r>
            <a:r>
              <a:rPr lang="de-DE" sz="2400" dirty="0">
                <a:solidFill>
                  <a:schemeClr val="dk1"/>
                </a:solidFill>
                <a:latin typeface="+mn-lt"/>
                <a:ea typeface="Helvetica Neue"/>
                <a:cs typeface="Helvetica Neue"/>
                <a:sym typeface="Helvetica Neue"/>
              </a:rPr>
              <a:t> beschränken (filtern).</a:t>
            </a:r>
          </a:p>
          <a:p>
            <a:pPr marL="342900" indent="-342900">
              <a:buSzPct val="80000"/>
              <a:buFont typeface="Wingdings" panose="05000000000000000000" pitchFamily="2" charset="2"/>
              <a:buChar char="§"/>
            </a:pPr>
            <a:r>
              <a:rPr lang="de-DE" sz="2400" dirty="0">
                <a:solidFill>
                  <a:schemeClr val="dk1"/>
                </a:solidFill>
                <a:latin typeface="+mn-lt"/>
                <a:ea typeface="Helvetica Neue"/>
                <a:cs typeface="Helvetica Neue"/>
                <a:sym typeface="Helvetica Neue"/>
              </a:rPr>
              <a:t>Wenn Sie oben auf den Schriftzug: „Mehr“ klicken, können Sie zusätzlich gezielt nach </a:t>
            </a:r>
            <a:r>
              <a:rPr lang="de-DE" sz="2400" b="1" dirty="0">
                <a:solidFill>
                  <a:schemeClr val="dk1"/>
                </a:solidFill>
                <a:latin typeface="+mn-lt"/>
                <a:ea typeface="Helvetica Neue"/>
                <a:cs typeface="Helvetica Neue"/>
                <a:sym typeface="Helvetica Neue"/>
              </a:rPr>
              <a:t>Einstellungen, Fotos, Musik, E-Mail, Ordner, Personen </a:t>
            </a:r>
            <a:r>
              <a:rPr lang="de-DE" sz="2400" dirty="0">
                <a:solidFill>
                  <a:schemeClr val="dk1"/>
                </a:solidFill>
                <a:latin typeface="+mn-lt"/>
                <a:ea typeface="Helvetica Neue"/>
                <a:cs typeface="Helvetica Neue"/>
                <a:sym typeface="Helvetica Neue"/>
              </a:rPr>
              <a:t>und </a:t>
            </a:r>
            <a:r>
              <a:rPr lang="de-DE" sz="2400" b="1" dirty="0">
                <a:solidFill>
                  <a:schemeClr val="dk1"/>
                </a:solidFill>
                <a:latin typeface="+mn-lt"/>
                <a:ea typeface="Helvetica Neue"/>
                <a:cs typeface="Helvetica Neue"/>
                <a:sym typeface="Helvetica Neue"/>
              </a:rPr>
              <a:t>Videos</a:t>
            </a:r>
            <a:r>
              <a:rPr lang="de-DE" sz="2400" dirty="0">
                <a:solidFill>
                  <a:schemeClr val="dk1"/>
                </a:solidFill>
                <a:latin typeface="+mn-lt"/>
                <a:ea typeface="Helvetica Neue"/>
                <a:cs typeface="Helvetica Neue"/>
                <a:sym typeface="Helvetica Neue"/>
              </a:rPr>
              <a:t> suchen.</a:t>
            </a:r>
            <a:endParaRPr lang="de-DE" sz="2400" dirty="0">
              <a:latin typeface="+mn-lt"/>
            </a:endParaRPr>
          </a:p>
          <a:p>
            <a:pPr>
              <a:buSzPct val="80000"/>
            </a:pPr>
            <a:r>
              <a:rPr lang="de-DE" sz="2400" dirty="0">
                <a:solidFill>
                  <a:schemeClr val="dk1"/>
                </a:solidFill>
                <a:latin typeface="+mn-lt"/>
                <a:ea typeface="Helvetica Neue"/>
                <a:cs typeface="Helvetica Neue"/>
                <a:sym typeface="Helvetica Neue"/>
              </a:rPr>
              <a:t>.</a:t>
            </a:r>
            <a:endParaRPr lang="de-DE" sz="2400" dirty="0">
              <a:latin typeface="+mn-lt"/>
            </a:endParaRPr>
          </a:p>
          <a:p>
            <a:pPr marR="0" lvl="0" algn="l" rtl="0">
              <a:spcBef>
                <a:spcPts val="0"/>
              </a:spcBef>
              <a:spcAft>
                <a:spcPts val="0"/>
              </a:spcAft>
              <a:buSzPct val="80000"/>
            </a:pPr>
            <a:endParaRPr lang="de-DE" sz="2400" dirty="0">
              <a:solidFill>
                <a:schemeClr val="dk1"/>
              </a:solidFill>
              <a:latin typeface="+mn-lt"/>
              <a:ea typeface="Helvetica Neue"/>
              <a:cs typeface="Helvetica Neue"/>
              <a:sym typeface="Helvetica Neue"/>
            </a:endParaRPr>
          </a:p>
        </p:txBody>
      </p:sp>
      <p:sp>
        <p:nvSpPr>
          <p:cNvPr id="34" name="Google Shape;120;p6">
            <a:extLst>
              <a:ext uri="{FF2B5EF4-FFF2-40B4-BE49-F238E27FC236}">
                <a16:creationId xmlns:a16="http://schemas.microsoft.com/office/drawing/2014/main" id="{D0EBE43C-B406-6758-E9D5-6760A56416C4}"/>
              </a:ext>
            </a:extLst>
          </p:cNvPr>
          <p:cNvSpPr txBox="1"/>
          <p:nvPr/>
        </p:nvSpPr>
        <p:spPr>
          <a:xfrm>
            <a:off x="2664000" y="5904000"/>
            <a:ext cx="13716000" cy="540000"/>
          </a:xfrm>
          <a:prstGeom prst="roundRect">
            <a:avLst/>
          </a:prstGeom>
          <a:ln>
            <a:solidFill>
              <a:srgbClr val="33CCFF"/>
            </a:solidFill>
          </a:ln>
        </p:spPr>
        <p:style>
          <a:lnRef idx="2">
            <a:schemeClr val="accent1"/>
          </a:lnRef>
          <a:fillRef idx="1">
            <a:schemeClr val="lt1"/>
          </a:fillRef>
          <a:effectRef idx="0">
            <a:schemeClr val="accent1"/>
          </a:effectRef>
          <a:fontRef idx="minor">
            <a:schemeClr val="dk1"/>
          </a:fontRef>
        </p:style>
        <p:txBody>
          <a:bodyPr spcFirstLastPara="1" wrap="square" lIns="180000" tIns="0" rIns="91425" bIns="0" anchor="ctr" anchorCtr="0">
            <a:noAutofit/>
          </a:bodyPr>
          <a:lstStyle/>
          <a:p>
            <a:pPr marR="0" lvl="0" algn="l" rtl="0">
              <a:spcBef>
                <a:spcPts val="0"/>
              </a:spcBef>
              <a:spcAft>
                <a:spcPts val="0"/>
              </a:spcAft>
              <a:buSzPct val="80000"/>
            </a:pPr>
            <a:r>
              <a:rPr lang="de-DE" sz="2400" dirty="0">
                <a:solidFill>
                  <a:schemeClr val="dk1"/>
                </a:solidFill>
                <a:latin typeface="+mn-lt"/>
                <a:ea typeface="Helvetica Neue"/>
                <a:cs typeface="Helvetica Neue"/>
                <a:sym typeface="Helvetica Neue"/>
              </a:rPr>
              <a:t>Windows 10 zeigt nun in verschiedenen </a:t>
            </a:r>
            <a:r>
              <a:rPr lang="de-DE" sz="2400" b="1" dirty="0">
                <a:solidFill>
                  <a:schemeClr val="dk1"/>
                </a:solidFill>
                <a:latin typeface="+mn-lt"/>
                <a:ea typeface="Helvetica Neue"/>
                <a:cs typeface="Helvetica Neue"/>
                <a:sym typeface="Helvetica Neue"/>
              </a:rPr>
              <a:t>Kategorien</a:t>
            </a:r>
            <a:r>
              <a:rPr lang="de-DE" sz="2400" dirty="0">
                <a:solidFill>
                  <a:schemeClr val="dk1"/>
                </a:solidFill>
                <a:latin typeface="+mn-lt"/>
                <a:ea typeface="Helvetica Neue"/>
                <a:cs typeface="Helvetica Neue"/>
                <a:sym typeface="Helvetica Neue"/>
              </a:rPr>
              <a:t> die Suchergebnisse an.</a:t>
            </a:r>
          </a:p>
        </p:txBody>
      </p:sp>
      <p:sp>
        <p:nvSpPr>
          <p:cNvPr id="33" name="Google Shape;120;p6">
            <a:extLst>
              <a:ext uri="{FF2B5EF4-FFF2-40B4-BE49-F238E27FC236}">
                <a16:creationId xmlns:a16="http://schemas.microsoft.com/office/drawing/2014/main" id="{7D0B7B60-7903-F10D-D9A7-9465F820E5A8}"/>
              </a:ext>
            </a:extLst>
          </p:cNvPr>
          <p:cNvSpPr txBox="1"/>
          <p:nvPr/>
        </p:nvSpPr>
        <p:spPr>
          <a:xfrm>
            <a:off x="2196000" y="5220000"/>
            <a:ext cx="13716000" cy="540000"/>
          </a:xfrm>
          <a:prstGeom prst="roundRect">
            <a:avLst/>
          </a:prstGeom>
          <a:ln>
            <a:solidFill>
              <a:srgbClr val="33CCFF"/>
            </a:solidFill>
          </a:ln>
        </p:spPr>
        <p:style>
          <a:lnRef idx="2">
            <a:schemeClr val="accent1"/>
          </a:lnRef>
          <a:fillRef idx="1">
            <a:schemeClr val="lt1"/>
          </a:fillRef>
          <a:effectRef idx="0">
            <a:schemeClr val="accent1"/>
          </a:effectRef>
          <a:fontRef idx="minor">
            <a:schemeClr val="dk1"/>
          </a:fontRef>
        </p:style>
        <p:txBody>
          <a:bodyPr spcFirstLastPara="1" wrap="square" lIns="180000" tIns="0" rIns="91425" bIns="0" anchor="ctr" anchorCtr="0">
            <a:noAutofit/>
          </a:bodyPr>
          <a:lstStyle/>
          <a:p>
            <a:pPr marR="0" lvl="0" algn="l" rtl="0">
              <a:spcBef>
                <a:spcPts val="0"/>
              </a:spcBef>
              <a:spcAft>
                <a:spcPts val="0"/>
              </a:spcAft>
              <a:buSzPct val="80000"/>
            </a:pPr>
            <a:r>
              <a:rPr lang="de-DE" sz="2400" dirty="0">
                <a:solidFill>
                  <a:schemeClr val="dk1"/>
                </a:solidFill>
                <a:latin typeface="+mn-lt"/>
                <a:ea typeface="Helvetica Neue"/>
                <a:cs typeface="Helvetica Neue"/>
                <a:sym typeface="Helvetica Neue"/>
              </a:rPr>
              <a:t>Tippen Sie nun den Dateinamen (oder einen Teil davon) ein.</a:t>
            </a:r>
          </a:p>
        </p:txBody>
      </p:sp>
      <p:sp>
        <p:nvSpPr>
          <p:cNvPr id="6" name="Google Shape;120;p6">
            <a:extLst>
              <a:ext uri="{FF2B5EF4-FFF2-40B4-BE49-F238E27FC236}">
                <a16:creationId xmlns:a16="http://schemas.microsoft.com/office/drawing/2014/main" id="{F84D7551-80C7-892E-B593-3E06BEDC9D6E}"/>
              </a:ext>
            </a:extLst>
          </p:cNvPr>
          <p:cNvSpPr txBox="1"/>
          <p:nvPr/>
        </p:nvSpPr>
        <p:spPr>
          <a:xfrm>
            <a:off x="1728000" y="4536000"/>
            <a:ext cx="13716000" cy="540000"/>
          </a:xfrm>
          <a:prstGeom prst="roundRect">
            <a:avLst/>
          </a:prstGeom>
          <a:ln>
            <a:solidFill>
              <a:srgbClr val="33CCFF"/>
            </a:solidFill>
          </a:ln>
        </p:spPr>
        <p:style>
          <a:lnRef idx="2">
            <a:schemeClr val="accent1"/>
          </a:lnRef>
          <a:fillRef idx="1">
            <a:schemeClr val="lt1"/>
          </a:fillRef>
          <a:effectRef idx="0">
            <a:schemeClr val="accent1"/>
          </a:effectRef>
          <a:fontRef idx="minor">
            <a:schemeClr val="dk1"/>
          </a:fontRef>
        </p:style>
        <p:txBody>
          <a:bodyPr spcFirstLastPara="1" wrap="square" lIns="180000" tIns="0" rIns="91425" bIns="0" anchor="ctr" anchorCtr="0">
            <a:noAutofit/>
          </a:bodyPr>
          <a:lstStyle/>
          <a:p>
            <a:pPr marR="0" lvl="0" algn="l" rtl="0">
              <a:spcBef>
                <a:spcPts val="0"/>
              </a:spcBef>
              <a:spcAft>
                <a:spcPts val="0"/>
              </a:spcAft>
              <a:buSzPct val="80000"/>
            </a:pPr>
            <a:r>
              <a:rPr lang="de-DE" sz="2400" dirty="0">
                <a:solidFill>
                  <a:schemeClr val="dk1"/>
                </a:solidFill>
                <a:latin typeface="+mn-lt"/>
                <a:ea typeface="Helvetica Neue"/>
                <a:cs typeface="Helvetica Neue"/>
                <a:sym typeface="Helvetica Neue"/>
              </a:rPr>
              <a:t>Öffnen Sie das Startmenü.</a:t>
            </a:r>
          </a:p>
        </p:txBody>
      </p:sp>
      <p:sp>
        <p:nvSpPr>
          <p:cNvPr id="118" name="Google Shape;118;p6"/>
          <p:cNvSpPr txBox="1"/>
          <p:nvPr/>
        </p:nvSpPr>
        <p:spPr>
          <a:xfrm>
            <a:off x="1331999" y="2401311"/>
            <a:ext cx="16956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Instrumente zum Wiederfinden von Dateien in der eigenen Ordnerstruktur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Windows – Dateien suchen I</a:t>
            </a:r>
            <a:endParaRPr dirty="0">
              <a:solidFill>
                <a:srgbClr val="00CCFF"/>
              </a:solidFill>
              <a:latin typeface="+mn-lt"/>
            </a:endParaRPr>
          </a:p>
        </p:txBody>
      </p:sp>
      <p:sp>
        <p:nvSpPr>
          <p:cNvPr id="120" name="Google Shape;120;p6"/>
          <p:cNvSpPr txBox="1"/>
          <p:nvPr/>
        </p:nvSpPr>
        <p:spPr>
          <a:xfrm>
            <a:off x="1295400" y="4024781"/>
            <a:ext cx="16451998" cy="425132"/>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s-ES" sz="2400" b="1" dirty="0">
                <a:solidFill>
                  <a:schemeClr val="dk1"/>
                </a:solidFill>
                <a:latin typeface="+mn-lt"/>
                <a:ea typeface="Helvetica Neue"/>
                <a:cs typeface="Helvetica Neue"/>
                <a:sym typeface="Helvetica Neue"/>
              </a:rPr>
              <a:t>Dateien suchen per Startmenü</a:t>
            </a:r>
          </a:p>
        </p:txBody>
      </p:sp>
      <p:sp>
        <p:nvSpPr>
          <p:cNvPr id="3" name="Textfeld 2">
            <a:extLst>
              <a:ext uri="{FF2B5EF4-FFF2-40B4-BE49-F238E27FC236}">
                <a16:creationId xmlns:a16="http://schemas.microsoft.com/office/drawing/2014/main" id="{2823C476-BE04-06C2-52A8-190AD79CF20C}"/>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Schanze, Robert (2016), Windows 10: Nach Dateien suchen – so geht's, in: giga.de, 18. Dez. 2016, https://www.giga.de/downloads/windows-10/tipps/windows-10-nach-dateien-suchen-so-gehts/</a:t>
            </a:r>
          </a:p>
        </p:txBody>
      </p:sp>
      <p:sp>
        <p:nvSpPr>
          <p:cNvPr id="7" name="Ellipse 6">
            <a:extLst>
              <a:ext uri="{FF2B5EF4-FFF2-40B4-BE49-F238E27FC236}">
                <a16:creationId xmlns:a16="http://schemas.microsoft.com/office/drawing/2014/main" id="{D2DD05EC-44A6-1842-D4EF-645BCE72421D}"/>
              </a:ext>
            </a:extLst>
          </p:cNvPr>
          <p:cNvSpPr>
            <a:spLocks noChangeAspect="1"/>
          </p:cNvSpPr>
          <p:nvPr/>
        </p:nvSpPr>
        <p:spPr>
          <a:xfrm>
            <a:off x="1296000" y="4536000"/>
            <a:ext cx="540000" cy="540000"/>
          </a:xfrm>
          <a:prstGeom prst="ellipse">
            <a:avLst/>
          </a:prstGeom>
          <a:solidFill>
            <a:srgbClr val="33CCFF"/>
          </a:solid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400" b="1" dirty="0"/>
              <a:t>1</a:t>
            </a:r>
          </a:p>
        </p:txBody>
      </p:sp>
      <p:sp>
        <p:nvSpPr>
          <p:cNvPr id="8" name="Ellipse 7">
            <a:extLst>
              <a:ext uri="{FF2B5EF4-FFF2-40B4-BE49-F238E27FC236}">
                <a16:creationId xmlns:a16="http://schemas.microsoft.com/office/drawing/2014/main" id="{A35F4403-3FE3-8687-9B62-171667477EA9}"/>
              </a:ext>
            </a:extLst>
          </p:cNvPr>
          <p:cNvSpPr>
            <a:spLocks noChangeAspect="1"/>
          </p:cNvSpPr>
          <p:nvPr/>
        </p:nvSpPr>
        <p:spPr>
          <a:xfrm>
            <a:off x="1764000" y="5220000"/>
            <a:ext cx="540000" cy="540000"/>
          </a:xfrm>
          <a:prstGeom prst="ellipse">
            <a:avLst/>
          </a:prstGeom>
          <a:solidFill>
            <a:srgbClr val="33CCFF"/>
          </a:solid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400" b="1" dirty="0"/>
              <a:t>2</a:t>
            </a:r>
          </a:p>
        </p:txBody>
      </p:sp>
      <p:sp>
        <p:nvSpPr>
          <p:cNvPr id="9" name="Ellipse 8">
            <a:extLst>
              <a:ext uri="{FF2B5EF4-FFF2-40B4-BE49-F238E27FC236}">
                <a16:creationId xmlns:a16="http://schemas.microsoft.com/office/drawing/2014/main" id="{5E80DE33-9A8A-13F6-BE93-CE2E141FF3D4}"/>
              </a:ext>
            </a:extLst>
          </p:cNvPr>
          <p:cNvSpPr>
            <a:spLocks noChangeAspect="1"/>
          </p:cNvSpPr>
          <p:nvPr/>
        </p:nvSpPr>
        <p:spPr>
          <a:xfrm>
            <a:off x="2232000" y="5904000"/>
            <a:ext cx="540000" cy="540000"/>
          </a:xfrm>
          <a:prstGeom prst="ellipse">
            <a:avLst/>
          </a:prstGeom>
          <a:solidFill>
            <a:srgbClr val="33CCFF"/>
          </a:solid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400" b="1" dirty="0"/>
              <a:t>3</a:t>
            </a:r>
          </a:p>
        </p:txBody>
      </p:sp>
      <p:sp>
        <p:nvSpPr>
          <p:cNvPr id="10" name="Ellipse 9">
            <a:extLst>
              <a:ext uri="{FF2B5EF4-FFF2-40B4-BE49-F238E27FC236}">
                <a16:creationId xmlns:a16="http://schemas.microsoft.com/office/drawing/2014/main" id="{C42A309A-B2E0-B595-A790-6C861BCA3EA3}"/>
              </a:ext>
            </a:extLst>
          </p:cNvPr>
          <p:cNvSpPr>
            <a:spLocks noChangeAspect="1"/>
          </p:cNvSpPr>
          <p:nvPr/>
        </p:nvSpPr>
        <p:spPr>
          <a:xfrm>
            <a:off x="2700000" y="6588000"/>
            <a:ext cx="540000" cy="540000"/>
          </a:xfrm>
          <a:prstGeom prst="ellipse">
            <a:avLst/>
          </a:prstGeom>
          <a:solidFill>
            <a:srgbClr val="33CCFF"/>
          </a:solid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400" b="1" dirty="0"/>
              <a:t>4</a:t>
            </a:r>
          </a:p>
        </p:txBody>
      </p:sp>
      <p:cxnSp>
        <p:nvCxnSpPr>
          <p:cNvPr id="14" name="Verbinder: gewinkelt 13">
            <a:extLst>
              <a:ext uri="{FF2B5EF4-FFF2-40B4-BE49-F238E27FC236}">
                <a16:creationId xmlns:a16="http://schemas.microsoft.com/office/drawing/2014/main" id="{7834B62D-E527-6858-398C-6F86DD28A952}"/>
              </a:ext>
            </a:extLst>
          </p:cNvPr>
          <p:cNvCxnSpPr>
            <a:stCxn id="7" idx="4"/>
            <a:endCxn id="8" idx="2"/>
          </p:cNvCxnSpPr>
          <p:nvPr/>
        </p:nvCxnSpPr>
        <p:spPr>
          <a:xfrm rot="16200000" flipH="1">
            <a:off x="1458000" y="5184000"/>
            <a:ext cx="414000" cy="198000"/>
          </a:xfrm>
          <a:prstGeom prst="bentConnector2">
            <a:avLst/>
          </a:prstGeom>
          <a:ln>
            <a:solidFill>
              <a:schemeClr val="bg1">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17" name="Verbinder: gewinkelt 16">
            <a:extLst>
              <a:ext uri="{FF2B5EF4-FFF2-40B4-BE49-F238E27FC236}">
                <a16:creationId xmlns:a16="http://schemas.microsoft.com/office/drawing/2014/main" id="{2C20D927-22C5-B513-A828-FAC2DD22EBD5}"/>
              </a:ext>
            </a:extLst>
          </p:cNvPr>
          <p:cNvCxnSpPr>
            <a:cxnSpLocks/>
            <a:stCxn id="8" idx="4"/>
            <a:endCxn id="9" idx="2"/>
          </p:cNvCxnSpPr>
          <p:nvPr/>
        </p:nvCxnSpPr>
        <p:spPr>
          <a:xfrm rot="16200000" flipH="1">
            <a:off x="1926000" y="5868000"/>
            <a:ext cx="414000" cy="198000"/>
          </a:xfrm>
          <a:prstGeom prst="bentConnector2">
            <a:avLst/>
          </a:prstGeom>
          <a:ln>
            <a:solidFill>
              <a:schemeClr val="bg1">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23" name="Verbinder: gewinkelt 22">
            <a:extLst>
              <a:ext uri="{FF2B5EF4-FFF2-40B4-BE49-F238E27FC236}">
                <a16:creationId xmlns:a16="http://schemas.microsoft.com/office/drawing/2014/main" id="{29036DE9-23BF-F145-3462-2CA2F106C858}"/>
              </a:ext>
            </a:extLst>
          </p:cNvPr>
          <p:cNvCxnSpPr>
            <a:cxnSpLocks/>
            <a:stCxn id="9" idx="4"/>
            <a:endCxn id="10" idx="2"/>
          </p:cNvCxnSpPr>
          <p:nvPr/>
        </p:nvCxnSpPr>
        <p:spPr>
          <a:xfrm rot="16200000" flipH="1">
            <a:off x="2394000" y="6552000"/>
            <a:ext cx="414000" cy="198000"/>
          </a:xfrm>
          <a:prstGeom prst="bentConnector2">
            <a:avLst/>
          </a:prstGeom>
          <a:ln>
            <a:solidFill>
              <a:schemeClr val="bg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40" name="Foliennummernplatzhalter 1">
            <a:extLst>
              <a:ext uri="{FF2B5EF4-FFF2-40B4-BE49-F238E27FC236}">
                <a16:creationId xmlns:a16="http://schemas.microsoft.com/office/drawing/2014/main" id="{38BEEE95-E87C-A143-284E-8AA0A7861E3A}"/>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40</a:t>
            </a:fld>
            <a:endParaRPr lang="de-DE"/>
          </a:p>
        </p:txBody>
      </p:sp>
    </p:spTree>
    <p:extLst>
      <p:ext uri="{BB962C8B-B14F-4D97-AF65-F5344CB8AC3E}">
        <p14:creationId xmlns:p14="http://schemas.microsoft.com/office/powerpoint/2010/main" val="2388292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5" name="Pfeil: Fünfeck 14">
            <a:extLst>
              <a:ext uri="{FF2B5EF4-FFF2-40B4-BE49-F238E27FC236}">
                <a16:creationId xmlns:a16="http://schemas.microsoft.com/office/drawing/2014/main" id="{973F60AA-B93F-41BE-4E40-E861B220EB69}"/>
              </a:ext>
            </a:extLst>
          </p:cNvPr>
          <p:cNvSpPr/>
          <p:nvPr/>
        </p:nvSpPr>
        <p:spPr>
          <a:xfrm>
            <a:off x="11016000" y="5688000"/>
            <a:ext cx="7128000" cy="3204000"/>
          </a:xfrm>
          <a:prstGeom prst="homePlate">
            <a:avLst>
              <a:gd name="adj" fmla="val 18250"/>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de-DE" sz="4000" b="1" dirty="0"/>
              <a:t>4</a:t>
            </a:r>
          </a:p>
        </p:txBody>
      </p:sp>
      <p:sp>
        <p:nvSpPr>
          <p:cNvPr id="14" name="Pfeil: Fünfeck 13">
            <a:extLst>
              <a:ext uri="{FF2B5EF4-FFF2-40B4-BE49-F238E27FC236}">
                <a16:creationId xmlns:a16="http://schemas.microsoft.com/office/drawing/2014/main" id="{62D26F96-62C2-EFB7-2D57-BC116B1F07C7}"/>
              </a:ext>
            </a:extLst>
          </p:cNvPr>
          <p:cNvSpPr/>
          <p:nvPr/>
        </p:nvSpPr>
        <p:spPr>
          <a:xfrm>
            <a:off x="7812000" y="5688000"/>
            <a:ext cx="3780000" cy="3204000"/>
          </a:xfrm>
          <a:prstGeom prst="homePlate">
            <a:avLst>
              <a:gd name="adj" fmla="val 18250"/>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de-DE" sz="4000" b="1" dirty="0"/>
              <a:t>3</a:t>
            </a:r>
          </a:p>
        </p:txBody>
      </p:sp>
      <p:sp>
        <p:nvSpPr>
          <p:cNvPr id="13" name="Pfeil: Fünfeck 12">
            <a:extLst>
              <a:ext uri="{FF2B5EF4-FFF2-40B4-BE49-F238E27FC236}">
                <a16:creationId xmlns:a16="http://schemas.microsoft.com/office/drawing/2014/main" id="{F0826AFD-4442-4AD0-714E-FF3557F63B2C}"/>
              </a:ext>
            </a:extLst>
          </p:cNvPr>
          <p:cNvSpPr/>
          <p:nvPr/>
        </p:nvSpPr>
        <p:spPr>
          <a:xfrm>
            <a:off x="4464000" y="5688000"/>
            <a:ext cx="3960000" cy="3204000"/>
          </a:xfrm>
          <a:prstGeom prst="homePlate">
            <a:avLst>
              <a:gd name="adj" fmla="val 18250"/>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de-DE" sz="4000" b="1" dirty="0"/>
              <a:t>2</a:t>
            </a:r>
          </a:p>
        </p:txBody>
      </p:sp>
      <p:sp>
        <p:nvSpPr>
          <p:cNvPr id="12" name="Pfeil: Fünfeck 11">
            <a:extLst>
              <a:ext uri="{FF2B5EF4-FFF2-40B4-BE49-F238E27FC236}">
                <a16:creationId xmlns:a16="http://schemas.microsoft.com/office/drawing/2014/main" id="{42F8162D-2174-408A-2C55-E3879D54657C}"/>
              </a:ext>
            </a:extLst>
          </p:cNvPr>
          <p:cNvSpPr/>
          <p:nvPr/>
        </p:nvSpPr>
        <p:spPr>
          <a:xfrm>
            <a:off x="1296000" y="5688000"/>
            <a:ext cx="3780000" cy="3204000"/>
          </a:xfrm>
          <a:prstGeom prst="homePlate">
            <a:avLst>
              <a:gd name="adj" fmla="val 18250"/>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de-DE" sz="4000" b="1" dirty="0"/>
              <a:t>1</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Windows – Dateien suchen II</a:t>
            </a:r>
            <a:endParaRPr dirty="0">
              <a:solidFill>
                <a:srgbClr val="00CCFF"/>
              </a:solidFill>
              <a:latin typeface="+mn-lt"/>
            </a:endParaRPr>
          </a:p>
        </p:txBody>
      </p:sp>
      <p:sp>
        <p:nvSpPr>
          <p:cNvPr id="120" name="Google Shape;120;p6"/>
          <p:cNvSpPr txBox="1"/>
          <p:nvPr/>
        </p:nvSpPr>
        <p:spPr>
          <a:xfrm>
            <a:off x="1295400" y="4024781"/>
            <a:ext cx="16451998" cy="1569604"/>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s-ES" sz="2400" b="1" dirty="0">
                <a:solidFill>
                  <a:schemeClr val="dk1"/>
                </a:solidFill>
                <a:latin typeface="+mn-lt"/>
                <a:ea typeface="Helvetica Neue"/>
                <a:cs typeface="Helvetica Neue"/>
                <a:sym typeface="Helvetica Neue"/>
              </a:rPr>
              <a:t>Dateien im Ordner schneller suchen und finden</a:t>
            </a:r>
          </a:p>
          <a:p>
            <a:pPr marL="342900" marR="0" lvl="0" indent="-342900" algn="ctr" rtl="0">
              <a:spcBef>
                <a:spcPts val="0"/>
              </a:spcBef>
              <a:spcAft>
                <a:spcPts val="0"/>
              </a:spcAft>
              <a:buSzPct val="80000"/>
              <a:buBlip>
                <a:blip r:embed="rId3"/>
              </a:buBlip>
            </a:pPr>
            <a:endParaRPr lang="es-ES" sz="2400" dirty="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de-DE" sz="2400" dirty="0">
                <a:solidFill>
                  <a:schemeClr val="dk1"/>
                </a:solidFill>
                <a:latin typeface="+mn-lt"/>
                <a:ea typeface="Helvetica Neue"/>
                <a:cs typeface="Helvetica Neue"/>
                <a:sym typeface="Helvetica Neue"/>
              </a:rPr>
              <a:t>Wenn Sie schon grob wissen, in welchem Überordner sich die gesuchten Dateien befinden, können Sie auch Folgendes machen:</a:t>
            </a:r>
          </a:p>
        </p:txBody>
      </p:sp>
      <p:sp>
        <p:nvSpPr>
          <p:cNvPr id="3" name="Textfeld 2">
            <a:extLst>
              <a:ext uri="{FF2B5EF4-FFF2-40B4-BE49-F238E27FC236}">
                <a16:creationId xmlns:a16="http://schemas.microsoft.com/office/drawing/2014/main" id="{949278E6-C5F4-1A47-0A89-170F074E5322}"/>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Schanze, Robert (2016), Windows 10: Nach Dateien suchen – so geht's, in: giga.de, 18. Dez. 2016, https://www.giga.de/downloads/windows-10/tipps/windows-10-nach-dateien-suchen-so-gehts/</a:t>
            </a:r>
          </a:p>
        </p:txBody>
      </p:sp>
      <p:sp>
        <p:nvSpPr>
          <p:cNvPr id="6" name="Google Shape;120;p6">
            <a:extLst>
              <a:ext uri="{FF2B5EF4-FFF2-40B4-BE49-F238E27FC236}">
                <a16:creationId xmlns:a16="http://schemas.microsoft.com/office/drawing/2014/main" id="{04C5867C-CBDA-E2AC-36F6-D083714D26EC}"/>
              </a:ext>
            </a:extLst>
          </p:cNvPr>
          <p:cNvSpPr txBox="1"/>
          <p:nvPr/>
        </p:nvSpPr>
        <p:spPr>
          <a:xfrm>
            <a:off x="1296000" y="5688000"/>
            <a:ext cx="3564000" cy="2988000"/>
          </a:xfrm>
          <a:prstGeom prst="rect">
            <a:avLst/>
          </a:prstGeom>
          <a:noFill/>
          <a:ln>
            <a:noFill/>
          </a:ln>
        </p:spPr>
        <p:txBody>
          <a:bodyPr spcFirstLastPara="1" wrap="square" lIns="91425" tIns="684000" rIns="91425" bIns="45700" anchor="t" anchorCtr="0">
            <a:noAutofit/>
          </a:bodyPr>
          <a:lstStyle/>
          <a:p>
            <a:pPr marR="0" lvl="0" algn="ctr" rtl="0">
              <a:spcBef>
                <a:spcPts val="0"/>
              </a:spcBef>
              <a:spcAft>
                <a:spcPts val="0"/>
              </a:spcAft>
              <a:buSzPct val="80000"/>
            </a:pPr>
            <a:r>
              <a:rPr lang="de-DE" sz="2000" dirty="0">
                <a:solidFill>
                  <a:schemeClr val="dk1"/>
                </a:solidFill>
                <a:latin typeface="+mn-lt"/>
                <a:ea typeface="Helvetica Neue"/>
                <a:cs typeface="Helvetica Neue"/>
                <a:sym typeface="Helvetica Neue"/>
              </a:rPr>
              <a:t>Öffnen Sie den entsprechenden Ordner im Windows-Explorer (Shortcut: </a:t>
            </a:r>
            <a:r>
              <a:rPr lang="de-DE" sz="2000" b="1" dirty="0">
                <a:solidFill>
                  <a:schemeClr val="dk1"/>
                </a:solidFill>
                <a:latin typeface="+mn-lt"/>
                <a:ea typeface="Helvetica Neue"/>
                <a:cs typeface="Helvetica Neue"/>
                <a:sym typeface="Helvetica Neue"/>
              </a:rPr>
              <a:t>Windows + E</a:t>
            </a:r>
            <a:r>
              <a:rPr lang="de-DE" sz="2000" dirty="0">
                <a:solidFill>
                  <a:schemeClr val="dk1"/>
                </a:solidFill>
                <a:latin typeface="+mn-lt"/>
                <a:ea typeface="Helvetica Neue"/>
                <a:cs typeface="Helvetica Neue"/>
                <a:sym typeface="Helvetica Neue"/>
              </a:rPr>
              <a:t>).</a:t>
            </a:r>
          </a:p>
          <a:p>
            <a:pPr marR="0" lvl="0" algn="ctr" rtl="0">
              <a:spcBef>
                <a:spcPts val="0"/>
              </a:spcBef>
              <a:spcAft>
                <a:spcPts val="0"/>
              </a:spcAft>
              <a:buSzPct val="80000"/>
            </a:pPr>
            <a:endParaRPr sz="2200" dirty="0">
              <a:latin typeface="+mn-lt"/>
            </a:endParaRPr>
          </a:p>
        </p:txBody>
      </p:sp>
      <p:sp>
        <p:nvSpPr>
          <p:cNvPr id="9" name="Google Shape;120;p6">
            <a:extLst>
              <a:ext uri="{FF2B5EF4-FFF2-40B4-BE49-F238E27FC236}">
                <a16:creationId xmlns:a16="http://schemas.microsoft.com/office/drawing/2014/main" id="{D1009485-5F32-FC3B-AEB7-6A1E72DDB860}"/>
              </a:ext>
            </a:extLst>
          </p:cNvPr>
          <p:cNvSpPr txBox="1"/>
          <p:nvPr/>
        </p:nvSpPr>
        <p:spPr>
          <a:xfrm>
            <a:off x="5004000" y="5688000"/>
            <a:ext cx="3096000" cy="2988000"/>
          </a:xfrm>
          <a:prstGeom prst="rect">
            <a:avLst/>
          </a:prstGeom>
          <a:noFill/>
          <a:ln>
            <a:noFill/>
          </a:ln>
        </p:spPr>
        <p:txBody>
          <a:bodyPr spcFirstLastPara="1" wrap="square" lIns="91425" tIns="684000" rIns="91425" bIns="45700" anchor="t" anchorCtr="0">
            <a:noAutofit/>
          </a:bodyPr>
          <a:lstStyle/>
          <a:p>
            <a:pPr marR="0" lvl="0" algn="ctr" rtl="0">
              <a:spcBef>
                <a:spcPts val="0"/>
              </a:spcBef>
              <a:spcAft>
                <a:spcPts val="0"/>
              </a:spcAft>
              <a:buSzPct val="80000"/>
            </a:pPr>
            <a:r>
              <a:rPr lang="de-DE" sz="2000" dirty="0">
                <a:solidFill>
                  <a:schemeClr val="dk1"/>
                </a:solidFill>
                <a:latin typeface="+mn-lt"/>
                <a:ea typeface="Helvetica Neue"/>
                <a:cs typeface="Helvetica Neue"/>
                <a:sym typeface="Helvetica Neue"/>
              </a:rPr>
              <a:t>Drücken Sie nun die Tastenkombination </a:t>
            </a:r>
            <a:r>
              <a:rPr lang="de-DE" sz="2000" b="1" dirty="0">
                <a:solidFill>
                  <a:schemeClr val="dk1"/>
                </a:solidFill>
                <a:latin typeface="+mn-lt"/>
                <a:ea typeface="Helvetica Neue"/>
                <a:cs typeface="Helvetica Neue"/>
                <a:sym typeface="Helvetica Neue"/>
              </a:rPr>
              <a:t>Strg + F</a:t>
            </a:r>
            <a:r>
              <a:rPr lang="de-DE" sz="2000" dirty="0">
                <a:solidFill>
                  <a:schemeClr val="dk1"/>
                </a:solidFill>
                <a:latin typeface="+mn-lt"/>
                <a:ea typeface="Helvetica Neue"/>
                <a:cs typeface="Helvetica Neue"/>
                <a:sym typeface="Helvetica Neue"/>
              </a:rPr>
              <a:t>, um ins Suchfeld oben rechts zu springen. </a:t>
            </a:r>
          </a:p>
          <a:p>
            <a:pPr marR="0" lvl="0" algn="ctr" rtl="0">
              <a:spcBef>
                <a:spcPts val="0"/>
              </a:spcBef>
              <a:spcAft>
                <a:spcPts val="0"/>
              </a:spcAft>
              <a:buSzPct val="80000"/>
            </a:pPr>
            <a:endParaRPr lang="de-DE" sz="2000" dirty="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de-DE" sz="2000" dirty="0">
                <a:solidFill>
                  <a:schemeClr val="dk1"/>
                </a:solidFill>
                <a:latin typeface="+mn-lt"/>
                <a:ea typeface="Helvetica Neue"/>
                <a:cs typeface="Helvetica Neue"/>
                <a:sym typeface="Helvetica Neue"/>
              </a:rPr>
              <a:t>Alternativ auch mit der Maus anklicken.</a:t>
            </a:r>
          </a:p>
        </p:txBody>
      </p:sp>
      <p:sp>
        <p:nvSpPr>
          <p:cNvPr id="10" name="Google Shape;120;p6">
            <a:extLst>
              <a:ext uri="{FF2B5EF4-FFF2-40B4-BE49-F238E27FC236}">
                <a16:creationId xmlns:a16="http://schemas.microsoft.com/office/drawing/2014/main" id="{1030F87F-4217-B6D3-0658-0F314D039F7C}"/>
              </a:ext>
            </a:extLst>
          </p:cNvPr>
          <p:cNvSpPr txBox="1"/>
          <p:nvPr/>
        </p:nvSpPr>
        <p:spPr>
          <a:xfrm>
            <a:off x="8244000" y="5688000"/>
            <a:ext cx="3024000" cy="2988000"/>
          </a:xfrm>
          <a:prstGeom prst="rect">
            <a:avLst/>
          </a:prstGeom>
          <a:noFill/>
          <a:ln>
            <a:noFill/>
          </a:ln>
        </p:spPr>
        <p:txBody>
          <a:bodyPr spcFirstLastPara="1" wrap="square" lIns="91425" tIns="684000" rIns="90000" bIns="45700" anchor="t" anchorCtr="0">
            <a:noAutofit/>
          </a:bodyPr>
          <a:lstStyle/>
          <a:p>
            <a:pPr marR="0" lvl="0" algn="ctr" rtl="0">
              <a:spcBef>
                <a:spcPts val="0"/>
              </a:spcBef>
              <a:spcAft>
                <a:spcPts val="0"/>
              </a:spcAft>
              <a:buSzPct val="80000"/>
            </a:pPr>
            <a:r>
              <a:rPr lang="de-DE" sz="2000" dirty="0">
                <a:solidFill>
                  <a:schemeClr val="dk1"/>
                </a:solidFill>
                <a:latin typeface="+mn-lt"/>
                <a:ea typeface="Helvetica Neue"/>
                <a:cs typeface="Helvetica Neue"/>
                <a:sym typeface="Helvetica Neue"/>
              </a:rPr>
              <a:t>Tippen Sie die gesuchte Datei ein. </a:t>
            </a:r>
          </a:p>
          <a:p>
            <a:pPr marR="0" lvl="0" algn="ctr" rtl="0">
              <a:spcBef>
                <a:spcPts val="0"/>
              </a:spcBef>
              <a:spcAft>
                <a:spcPts val="0"/>
              </a:spcAft>
              <a:buSzPct val="80000"/>
            </a:pPr>
            <a:endParaRPr lang="de-DE" sz="2000" dirty="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de-DE" sz="2000" dirty="0">
                <a:solidFill>
                  <a:schemeClr val="dk1"/>
                </a:solidFill>
                <a:latin typeface="+mn-lt"/>
                <a:ea typeface="Helvetica Neue"/>
                <a:cs typeface="Helvetica Neue"/>
                <a:sym typeface="Helvetica Neue"/>
              </a:rPr>
              <a:t>Das kann auch nur die Dateiendung oder ein Teil des Dateinamens sein.</a:t>
            </a:r>
          </a:p>
        </p:txBody>
      </p:sp>
      <p:sp>
        <p:nvSpPr>
          <p:cNvPr id="11" name="Google Shape;120;p6">
            <a:extLst>
              <a:ext uri="{FF2B5EF4-FFF2-40B4-BE49-F238E27FC236}">
                <a16:creationId xmlns:a16="http://schemas.microsoft.com/office/drawing/2014/main" id="{85B2D850-F489-79BD-18BE-4CE8C4D973ED}"/>
              </a:ext>
            </a:extLst>
          </p:cNvPr>
          <p:cNvSpPr txBox="1"/>
          <p:nvPr/>
        </p:nvSpPr>
        <p:spPr>
          <a:xfrm>
            <a:off x="11376000" y="5688000"/>
            <a:ext cx="6444000" cy="2988000"/>
          </a:xfrm>
          <a:prstGeom prst="rect">
            <a:avLst/>
          </a:prstGeom>
          <a:noFill/>
          <a:ln>
            <a:noFill/>
          </a:ln>
        </p:spPr>
        <p:txBody>
          <a:bodyPr spcFirstLastPara="1" wrap="square" lIns="91425" tIns="684000" rIns="91425" bIns="45700" anchor="t" anchorCtr="0">
            <a:noAutofit/>
          </a:bodyPr>
          <a:lstStyle/>
          <a:p>
            <a:pPr marR="0" lvl="0" algn="ctr" rtl="0">
              <a:spcBef>
                <a:spcPts val="0"/>
              </a:spcBef>
              <a:spcAft>
                <a:spcPts val="0"/>
              </a:spcAft>
              <a:buSzPct val="80000"/>
            </a:pPr>
            <a:r>
              <a:rPr lang="de-DE" sz="2000" dirty="0">
                <a:solidFill>
                  <a:schemeClr val="dk1"/>
                </a:solidFill>
                <a:latin typeface="+mn-lt"/>
                <a:ea typeface="Helvetica Neue"/>
                <a:cs typeface="Helvetica Neue"/>
                <a:sym typeface="Helvetica Neue"/>
              </a:rPr>
              <a:t>Sie können die Suche auch einschränken und das Sternchen (*) als Platzhalter nutzen.</a:t>
            </a:r>
          </a:p>
          <a:p>
            <a:pPr marR="0" lvl="0" algn="ctr" rtl="0">
              <a:spcBef>
                <a:spcPts val="0"/>
              </a:spcBef>
              <a:spcAft>
                <a:spcPts val="0"/>
              </a:spcAft>
              <a:buSzPct val="80000"/>
            </a:pPr>
            <a:endParaRPr lang="de-DE" sz="2000" dirty="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de-DE" sz="2000" dirty="0">
                <a:solidFill>
                  <a:schemeClr val="dk1"/>
                </a:solidFill>
                <a:latin typeface="+mn-lt"/>
                <a:ea typeface="Helvetica Neue"/>
                <a:cs typeface="Helvetica Neue"/>
                <a:sym typeface="Helvetica Neue"/>
              </a:rPr>
              <a:t>Dadurch wird die Suche mitunter erheblich schneller:</a:t>
            </a:r>
          </a:p>
          <a:p>
            <a:pPr lvl="8" algn="ctr">
              <a:buSzPct val="80000"/>
            </a:pPr>
            <a:r>
              <a:rPr lang="de-DE" sz="1800" dirty="0">
                <a:solidFill>
                  <a:schemeClr val="dk1"/>
                </a:solidFill>
                <a:latin typeface="+mn-lt"/>
                <a:ea typeface="Helvetica Neue"/>
                <a:cs typeface="Helvetica Neue"/>
                <a:sym typeface="Helvetica Neue"/>
              </a:rPr>
              <a:t>- Beispielsweise zeigt der Suchbegriff </a:t>
            </a:r>
            <a:r>
              <a:rPr lang="de-DE" sz="1800" b="1" dirty="0">
                <a:solidFill>
                  <a:schemeClr val="dk1"/>
                </a:solidFill>
                <a:latin typeface="+mn-lt"/>
                <a:ea typeface="Helvetica Neue"/>
                <a:cs typeface="Helvetica Neue"/>
                <a:sym typeface="Helvetica Neue"/>
              </a:rPr>
              <a:t>*.</a:t>
            </a:r>
            <a:r>
              <a:rPr lang="de-DE" sz="1800" b="1" dirty="0" err="1">
                <a:solidFill>
                  <a:schemeClr val="dk1"/>
                </a:solidFill>
                <a:latin typeface="+mn-lt"/>
                <a:ea typeface="Helvetica Neue"/>
                <a:cs typeface="Helvetica Neue"/>
                <a:sym typeface="Helvetica Neue"/>
              </a:rPr>
              <a:t>doc</a:t>
            </a:r>
            <a:r>
              <a:rPr lang="de-DE" sz="1800" b="1" dirty="0">
                <a:solidFill>
                  <a:schemeClr val="dk1"/>
                </a:solidFill>
                <a:latin typeface="+mn-lt"/>
                <a:ea typeface="Helvetica Neue"/>
                <a:cs typeface="Helvetica Neue"/>
                <a:sym typeface="Helvetica Neue"/>
              </a:rPr>
              <a:t> </a:t>
            </a:r>
            <a:r>
              <a:rPr lang="de-DE" sz="1800" dirty="0">
                <a:solidFill>
                  <a:schemeClr val="dk1"/>
                </a:solidFill>
                <a:latin typeface="+mn-lt"/>
                <a:ea typeface="Helvetica Neue"/>
                <a:cs typeface="Helvetica Neue"/>
                <a:sym typeface="Helvetica Neue"/>
              </a:rPr>
              <a:t>nur gefundene Dateien mit der Dateiendung DOC an.</a:t>
            </a:r>
          </a:p>
          <a:p>
            <a:pPr lvl="3" algn="ctr">
              <a:buSzPct val="80000"/>
            </a:pPr>
            <a:r>
              <a:rPr lang="de-DE" sz="1800" dirty="0">
                <a:solidFill>
                  <a:schemeClr val="dk1"/>
                </a:solidFill>
                <a:latin typeface="+mn-lt"/>
                <a:ea typeface="Helvetica Neue"/>
                <a:cs typeface="Helvetica Neue"/>
                <a:sym typeface="Helvetica Neue"/>
              </a:rPr>
              <a:t>- </a:t>
            </a:r>
            <a:r>
              <a:rPr lang="de-DE" sz="1800" b="1" dirty="0">
                <a:solidFill>
                  <a:schemeClr val="dk1"/>
                </a:solidFill>
                <a:latin typeface="+mn-lt"/>
                <a:ea typeface="Helvetica Neue"/>
                <a:cs typeface="Helvetica Neue"/>
                <a:sym typeface="Helvetica Neue"/>
              </a:rPr>
              <a:t>brief*.xls </a:t>
            </a:r>
            <a:r>
              <a:rPr lang="de-DE" sz="1800" dirty="0">
                <a:solidFill>
                  <a:schemeClr val="dk1"/>
                </a:solidFill>
                <a:latin typeface="+mn-lt"/>
                <a:ea typeface="Helvetica Neue"/>
                <a:cs typeface="Helvetica Neue"/>
                <a:sym typeface="Helvetica Neue"/>
              </a:rPr>
              <a:t>zeigt alle XLS-Dateien an, die mit dem Wort </a:t>
            </a:r>
            <a:r>
              <a:rPr lang="de-DE" sz="1800" b="1" dirty="0" err="1">
                <a:solidFill>
                  <a:schemeClr val="dk1"/>
                </a:solidFill>
                <a:latin typeface="+mn-lt"/>
                <a:ea typeface="Helvetica Neue"/>
                <a:cs typeface="Helvetica Neue"/>
                <a:sym typeface="Helvetica Neue"/>
              </a:rPr>
              <a:t>brief</a:t>
            </a:r>
            <a:r>
              <a:rPr lang="de-DE" sz="1800" dirty="0">
                <a:solidFill>
                  <a:schemeClr val="dk1"/>
                </a:solidFill>
                <a:latin typeface="+mn-lt"/>
                <a:ea typeface="Helvetica Neue"/>
                <a:cs typeface="Helvetica Neue"/>
                <a:sym typeface="Helvetica Neue"/>
              </a:rPr>
              <a:t> im Dateinamen anfangen.</a:t>
            </a:r>
            <a:endParaRPr sz="1800" dirty="0">
              <a:latin typeface="+mn-lt"/>
            </a:endParaRPr>
          </a:p>
        </p:txBody>
      </p:sp>
      <p:sp>
        <p:nvSpPr>
          <p:cNvPr id="16" name="Foliennummernplatzhalter 1">
            <a:extLst>
              <a:ext uri="{FF2B5EF4-FFF2-40B4-BE49-F238E27FC236}">
                <a16:creationId xmlns:a16="http://schemas.microsoft.com/office/drawing/2014/main" id="{8194B258-27C0-4A17-A6E6-BA7E99DC36A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41</a:t>
            </a:fld>
            <a:endParaRPr lang="de-DE"/>
          </a:p>
        </p:txBody>
      </p:sp>
      <p:sp>
        <p:nvSpPr>
          <p:cNvPr id="4" name="Google Shape;118;p6">
            <a:extLst>
              <a:ext uri="{FF2B5EF4-FFF2-40B4-BE49-F238E27FC236}">
                <a16:creationId xmlns:a16="http://schemas.microsoft.com/office/drawing/2014/main" id="{7BA7DB98-C581-CAF3-5D62-82148100807D}"/>
              </a:ext>
            </a:extLst>
          </p:cNvPr>
          <p:cNvSpPr txBox="1"/>
          <p:nvPr/>
        </p:nvSpPr>
        <p:spPr>
          <a:xfrm>
            <a:off x="1331999" y="2401311"/>
            <a:ext cx="16956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Instrumente zum Wiederfinden von Dateien in der eigenen Ordnerstruktur</a:t>
            </a:r>
          </a:p>
        </p:txBody>
      </p:sp>
    </p:spTree>
    <p:extLst>
      <p:ext uri="{BB962C8B-B14F-4D97-AF65-F5344CB8AC3E}">
        <p14:creationId xmlns:p14="http://schemas.microsoft.com/office/powerpoint/2010/main" val="1099136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cxnSp>
        <p:nvCxnSpPr>
          <p:cNvPr id="18" name="Gerade Verbindung mit Pfeil 17">
            <a:extLst>
              <a:ext uri="{FF2B5EF4-FFF2-40B4-BE49-F238E27FC236}">
                <a16:creationId xmlns:a16="http://schemas.microsoft.com/office/drawing/2014/main" id="{8B746AC5-77DA-0CD1-915D-42BD833C0F5B}"/>
              </a:ext>
            </a:extLst>
          </p:cNvPr>
          <p:cNvCxnSpPr>
            <a:cxnSpLocks/>
          </p:cNvCxnSpPr>
          <p:nvPr/>
        </p:nvCxnSpPr>
        <p:spPr>
          <a:xfrm>
            <a:off x="2196000" y="8676000"/>
            <a:ext cx="13932000" cy="0"/>
          </a:xfrm>
          <a:prstGeom prst="straightConnector1">
            <a:avLst/>
          </a:prstGeom>
          <a:ln w="76200">
            <a:solidFill>
              <a:srgbClr val="00CCFF"/>
            </a:solidFill>
            <a:tailEnd type="triangle"/>
          </a:ln>
        </p:spPr>
        <p:style>
          <a:lnRef idx="1">
            <a:schemeClr val="accent1"/>
          </a:lnRef>
          <a:fillRef idx="0">
            <a:schemeClr val="accent1"/>
          </a:fillRef>
          <a:effectRef idx="0">
            <a:schemeClr val="accent1"/>
          </a:effectRef>
          <a:fontRef idx="minor">
            <a:schemeClr val="tx1"/>
          </a:fontRef>
        </p:style>
      </p:cxn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MAC – Dateien suchen</a:t>
            </a:r>
            <a:endParaRPr dirty="0">
              <a:solidFill>
                <a:srgbClr val="00CCFF"/>
              </a:solidFill>
              <a:latin typeface="+mn-lt"/>
            </a:endParaRPr>
          </a:p>
        </p:txBody>
      </p:sp>
      <p:sp>
        <p:nvSpPr>
          <p:cNvPr id="120" name="Google Shape;120;p6"/>
          <p:cNvSpPr txBox="1"/>
          <p:nvPr/>
        </p:nvSpPr>
        <p:spPr>
          <a:xfrm>
            <a:off x="1295400" y="4024780"/>
            <a:ext cx="16451998" cy="523221"/>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s-ES" sz="2400" b="1" dirty="0">
                <a:solidFill>
                  <a:schemeClr val="dk1"/>
                </a:solidFill>
                <a:latin typeface="+mn-lt"/>
                <a:ea typeface="Helvetica Neue"/>
                <a:cs typeface="Helvetica Neue"/>
                <a:sym typeface="Helvetica Neue"/>
              </a:rPr>
              <a:t>Dateien suchen mit Spotlight</a:t>
            </a:r>
          </a:p>
        </p:txBody>
      </p:sp>
      <p:sp>
        <p:nvSpPr>
          <p:cNvPr id="3" name="Textfeld 2">
            <a:extLst>
              <a:ext uri="{FF2B5EF4-FFF2-40B4-BE49-F238E27FC236}">
                <a16:creationId xmlns:a16="http://schemas.microsoft.com/office/drawing/2014/main" id="{08388C0C-A0BA-6B35-B6FA-3A88DC414D51}"/>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Baldo, Jordan, Der beste Weg, um verlorene Dateien auf dem Mac zu finden, in: imymac.de, 1. August 2022, https://www.imymac.de/powermymac/find-lost-files-on-mac.html</a:t>
            </a:r>
          </a:p>
        </p:txBody>
      </p:sp>
      <p:sp>
        <p:nvSpPr>
          <p:cNvPr id="5" name="Google Shape;120;p6">
            <a:extLst>
              <a:ext uri="{FF2B5EF4-FFF2-40B4-BE49-F238E27FC236}">
                <a16:creationId xmlns:a16="http://schemas.microsoft.com/office/drawing/2014/main" id="{196C9295-4F3C-44E2-B6E0-77CBDA31A9BB}"/>
              </a:ext>
            </a:extLst>
          </p:cNvPr>
          <p:cNvSpPr txBox="1"/>
          <p:nvPr/>
        </p:nvSpPr>
        <p:spPr>
          <a:xfrm>
            <a:off x="4608000" y="4644000"/>
            <a:ext cx="4680000" cy="4068000"/>
          </a:xfrm>
          <a:prstGeom prst="downArrowCallout">
            <a:avLst>
              <a:gd name="adj1" fmla="val 24744"/>
              <a:gd name="adj2" fmla="val 12372"/>
              <a:gd name="adj3" fmla="val 12723"/>
              <a:gd name="adj4" fmla="val 87277"/>
            </a:avLst>
          </a:prstGeom>
          <a:solidFill>
            <a:schemeClr val="bg1"/>
          </a:solidFill>
          <a:ln>
            <a:solidFill>
              <a:srgbClr val="33CCFF"/>
            </a:solidFill>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de-DE" sz="2200" dirty="0">
                <a:solidFill>
                  <a:schemeClr val="dk1"/>
                </a:solidFill>
                <a:latin typeface="+mn-lt"/>
                <a:ea typeface="Helvetica Neue"/>
                <a:cs typeface="Helvetica Neue"/>
                <a:sym typeface="Helvetica Neue"/>
              </a:rPr>
              <a:t>Geben Sie den </a:t>
            </a:r>
            <a:r>
              <a:rPr lang="de-DE" sz="2200" b="1" dirty="0">
                <a:solidFill>
                  <a:schemeClr val="dk1"/>
                </a:solidFill>
                <a:latin typeface="+mn-lt"/>
                <a:ea typeface="Helvetica Neue"/>
                <a:cs typeface="Helvetica Neue"/>
                <a:sym typeface="Helvetica Neue"/>
              </a:rPr>
              <a:t>Dateinamen</a:t>
            </a:r>
            <a:r>
              <a:rPr lang="de-DE" sz="2200" dirty="0">
                <a:solidFill>
                  <a:schemeClr val="dk1"/>
                </a:solidFill>
                <a:latin typeface="+mn-lt"/>
                <a:ea typeface="Helvetica Neue"/>
                <a:cs typeface="Helvetica Neue"/>
                <a:sym typeface="Helvetica Neue"/>
              </a:rPr>
              <a:t> ein. </a:t>
            </a:r>
          </a:p>
          <a:p>
            <a:pPr marR="0" lvl="0" algn="ctr" rtl="0">
              <a:spcBef>
                <a:spcPts val="0"/>
              </a:spcBef>
              <a:spcAft>
                <a:spcPts val="0"/>
              </a:spcAft>
              <a:buSzPct val="80000"/>
            </a:pPr>
            <a:endParaRPr lang="de-DE" sz="2200" dirty="0">
              <a:solidFill>
                <a:schemeClr val="dk1"/>
              </a:solidFill>
              <a:ea typeface="Helvetica Neue"/>
              <a:cs typeface="Helvetica Neue"/>
              <a:sym typeface="Helvetica Neue"/>
            </a:endParaRPr>
          </a:p>
          <a:p>
            <a:pPr marR="0" lvl="0" algn="ctr" rtl="0">
              <a:spcBef>
                <a:spcPts val="0"/>
              </a:spcBef>
              <a:spcAft>
                <a:spcPts val="0"/>
              </a:spcAft>
              <a:buSzPct val="80000"/>
            </a:pPr>
            <a:r>
              <a:rPr lang="de-DE" sz="2200" dirty="0">
                <a:solidFill>
                  <a:schemeClr val="dk1"/>
                </a:solidFill>
                <a:latin typeface="+mn-lt"/>
                <a:ea typeface="Helvetica Neue"/>
                <a:cs typeface="Helvetica Neue"/>
                <a:sym typeface="Helvetica Neue"/>
              </a:rPr>
              <a:t>Wenn Sie sich jetzt an den Namen erinnern, können Sie den Dateinamen der eigentlichen Datei eingeben, nach der Sie suchen. </a:t>
            </a:r>
          </a:p>
          <a:p>
            <a:pPr marR="0" lvl="0" algn="ctr" rtl="0">
              <a:spcBef>
                <a:spcPts val="0"/>
              </a:spcBef>
              <a:spcAft>
                <a:spcPts val="0"/>
              </a:spcAft>
              <a:buSzPct val="80000"/>
            </a:pPr>
            <a:endParaRPr lang="de-DE" sz="2200" dirty="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de-DE" sz="2200" dirty="0">
                <a:solidFill>
                  <a:schemeClr val="dk1"/>
                </a:solidFill>
                <a:latin typeface="+mn-lt"/>
                <a:ea typeface="Helvetica Neue"/>
                <a:cs typeface="Helvetica Neue"/>
                <a:sym typeface="Helvetica Neue"/>
              </a:rPr>
              <a:t>Auf diese Weise können Sie </a:t>
            </a:r>
            <a:r>
              <a:rPr lang="de-DE" sz="2200" b="1" dirty="0">
                <a:solidFill>
                  <a:schemeClr val="dk1"/>
                </a:solidFill>
                <a:latin typeface="+mn-lt"/>
                <a:ea typeface="Helvetica Neue"/>
                <a:cs typeface="Helvetica Neue"/>
                <a:sym typeface="Helvetica Neue"/>
              </a:rPr>
              <a:t>verlorene Dateien </a:t>
            </a:r>
            <a:r>
              <a:rPr lang="de-DE" sz="2200" dirty="0">
                <a:solidFill>
                  <a:schemeClr val="dk1"/>
                </a:solidFill>
                <a:latin typeface="+mn-lt"/>
                <a:ea typeface="Helvetica Neue"/>
                <a:cs typeface="Helvetica Neue"/>
                <a:sym typeface="Helvetica Neue"/>
              </a:rPr>
              <a:t>auf dem Mac finden.</a:t>
            </a:r>
          </a:p>
        </p:txBody>
      </p:sp>
      <p:sp>
        <p:nvSpPr>
          <p:cNvPr id="13" name="Google Shape;120;p6">
            <a:extLst>
              <a:ext uri="{FF2B5EF4-FFF2-40B4-BE49-F238E27FC236}">
                <a16:creationId xmlns:a16="http://schemas.microsoft.com/office/drawing/2014/main" id="{7147AFA0-E3E5-F138-CB51-8EA47E23410B}"/>
              </a:ext>
            </a:extLst>
          </p:cNvPr>
          <p:cNvSpPr txBox="1"/>
          <p:nvPr/>
        </p:nvSpPr>
        <p:spPr>
          <a:xfrm>
            <a:off x="1296000" y="4644000"/>
            <a:ext cx="3240000" cy="4068000"/>
          </a:xfrm>
          <a:prstGeom prst="downArrowCallout">
            <a:avLst>
              <a:gd name="adj1" fmla="val 24744"/>
              <a:gd name="adj2" fmla="val 12372"/>
              <a:gd name="adj3" fmla="val 12723"/>
              <a:gd name="adj4" fmla="val 87277"/>
            </a:avLst>
          </a:prstGeom>
          <a:solidFill>
            <a:schemeClr val="bg1"/>
          </a:solidFill>
          <a:ln>
            <a:solidFill>
              <a:srgbClr val="33CCFF"/>
            </a:solidFill>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de-DE" sz="2200" b="0" i="0" u="none" strike="noStrike" kern="0" cap="none" spc="0" normalizeH="0" baseline="0" noProof="0" dirty="0">
                <a:ln>
                  <a:noFill/>
                </a:ln>
                <a:solidFill>
                  <a:srgbClr val="000000"/>
                </a:solidFill>
                <a:effectLst/>
                <a:uLnTx/>
                <a:uFillTx/>
                <a:latin typeface="Arial"/>
                <a:ea typeface="Helvetica Neue"/>
                <a:cs typeface="Helvetica Neue"/>
                <a:sym typeface="Helvetica Neue"/>
              </a:rPr>
              <a:t>Starten Sie Spotlight. </a:t>
            </a: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endParaRPr lang="de-DE" sz="2200" dirty="0">
              <a:solidFill>
                <a:srgbClr val="000000"/>
              </a:solidFill>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de-DE" sz="2200" b="0" i="0" u="none" strike="noStrike" kern="0" cap="none" spc="0" normalizeH="0" baseline="0" noProof="0" dirty="0">
                <a:ln>
                  <a:noFill/>
                </a:ln>
                <a:solidFill>
                  <a:srgbClr val="000000"/>
                </a:solidFill>
                <a:effectLst/>
                <a:uLnTx/>
                <a:uFillTx/>
                <a:latin typeface="Arial"/>
                <a:ea typeface="Helvetica Neue"/>
                <a:cs typeface="Helvetica Neue"/>
                <a:sym typeface="Helvetica Neue"/>
              </a:rPr>
              <a:t>Drücken Sie die Tasten </a:t>
            </a:r>
            <a:r>
              <a:rPr kumimoji="0" lang="de-DE" sz="2200" b="1" i="0" u="none" strike="noStrike" kern="0" cap="none" spc="0" normalizeH="0" baseline="0" noProof="0" dirty="0">
                <a:ln>
                  <a:noFill/>
                </a:ln>
                <a:solidFill>
                  <a:srgbClr val="000000"/>
                </a:solidFill>
                <a:effectLst/>
                <a:uLnTx/>
                <a:uFillTx/>
                <a:latin typeface="Arial"/>
                <a:ea typeface="Helvetica Neue"/>
                <a:cs typeface="Helvetica Neue"/>
                <a:sym typeface="Helvetica Neue"/>
              </a:rPr>
              <a:t>COMMAND + SPACE</a:t>
            </a:r>
            <a:r>
              <a:rPr kumimoji="0" lang="de-DE" sz="2200" b="0" i="0" u="none" strike="noStrike" kern="0" cap="none" spc="0" normalizeH="0" baseline="0" noProof="0" dirty="0">
                <a:ln>
                  <a:noFill/>
                </a:ln>
                <a:solidFill>
                  <a:srgbClr val="000000"/>
                </a:solidFill>
                <a:effectLst/>
                <a:uLnTx/>
                <a:uFillTx/>
                <a:latin typeface="Arial"/>
                <a:ea typeface="Helvetica Neue"/>
                <a:cs typeface="Helvetica Neue"/>
                <a:sym typeface="Helvetica Neue"/>
              </a:rPr>
              <a:t>, um </a:t>
            </a:r>
            <a:r>
              <a:rPr kumimoji="0" lang="de-DE" sz="2200" b="1" i="0" u="none" strike="noStrike" kern="0" cap="none" spc="0" normalizeH="0" baseline="0" noProof="0" dirty="0">
                <a:ln>
                  <a:noFill/>
                </a:ln>
                <a:solidFill>
                  <a:srgbClr val="000000"/>
                </a:solidFill>
                <a:effectLst/>
                <a:uLnTx/>
                <a:uFillTx/>
                <a:latin typeface="Arial"/>
                <a:ea typeface="Helvetica Neue"/>
                <a:cs typeface="Helvetica Neue"/>
                <a:sym typeface="Helvetica Neue"/>
              </a:rPr>
              <a:t>Spotlight</a:t>
            </a:r>
            <a:r>
              <a:rPr kumimoji="0" lang="de-DE" sz="2200" b="0" i="0" u="none" strike="noStrike" kern="0" cap="none" spc="0" normalizeH="0" baseline="0" noProof="0" dirty="0">
                <a:ln>
                  <a:noFill/>
                </a:ln>
                <a:solidFill>
                  <a:srgbClr val="000000"/>
                </a:solidFill>
                <a:effectLst/>
                <a:uLnTx/>
                <a:uFillTx/>
                <a:latin typeface="Arial"/>
                <a:ea typeface="Helvetica Neue"/>
                <a:cs typeface="Helvetica Neue"/>
                <a:sym typeface="Helvetica Neue"/>
              </a:rPr>
              <a:t> auf Ihrem Mac-Computer zu starten.</a:t>
            </a:r>
          </a:p>
        </p:txBody>
      </p:sp>
      <p:sp>
        <p:nvSpPr>
          <p:cNvPr id="14" name="Google Shape;120;p6">
            <a:extLst>
              <a:ext uri="{FF2B5EF4-FFF2-40B4-BE49-F238E27FC236}">
                <a16:creationId xmlns:a16="http://schemas.microsoft.com/office/drawing/2014/main" id="{082AC576-5CAA-3FBB-349C-158F0D6BFB76}"/>
              </a:ext>
            </a:extLst>
          </p:cNvPr>
          <p:cNvSpPr txBox="1"/>
          <p:nvPr/>
        </p:nvSpPr>
        <p:spPr>
          <a:xfrm>
            <a:off x="9360000" y="4644000"/>
            <a:ext cx="3240000" cy="4068000"/>
          </a:xfrm>
          <a:prstGeom prst="downArrowCallout">
            <a:avLst>
              <a:gd name="adj1" fmla="val 24744"/>
              <a:gd name="adj2" fmla="val 12372"/>
              <a:gd name="adj3" fmla="val 12723"/>
              <a:gd name="adj4" fmla="val 87277"/>
            </a:avLst>
          </a:prstGeom>
          <a:solidFill>
            <a:schemeClr val="bg1"/>
          </a:solidFill>
          <a:ln>
            <a:solidFill>
              <a:srgbClr val="33CCFF"/>
            </a:solidFill>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de-DE" sz="2200" b="0" i="0" u="none" strike="noStrike" kern="0" cap="none" spc="0" normalizeH="0" baseline="0" noProof="0" dirty="0">
                <a:ln>
                  <a:noFill/>
                </a:ln>
                <a:solidFill>
                  <a:srgbClr val="000000"/>
                </a:solidFill>
                <a:effectLst/>
                <a:uLnTx/>
                <a:uFillTx/>
                <a:latin typeface="Arial"/>
                <a:ea typeface="Helvetica Neue"/>
                <a:cs typeface="Helvetica Neue"/>
                <a:sym typeface="Helvetica Neue"/>
              </a:rPr>
              <a:t>Überprüfen Sie die Ergebnisse. </a:t>
            </a: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endParaRPr lang="de-DE" sz="2200" dirty="0">
              <a:solidFill>
                <a:srgbClr val="000000"/>
              </a:solidFill>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de-DE" sz="2200" b="0" i="0" u="none" strike="noStrike" kern="0" cap="none" spc="0" normalizeH="0" baseline="0" noProof="0" dirty="0">
                <a:ln>
                  <a:noFill/>
                </a:ln>
                <a:solidFill>
                  <a:srgbClr val="000000"/>
                </a:solidFill>
                <a:effectLst/>
                <a:uLnTx/>
                <a:uFillTx/>
                <a:latin typeface="Arial"/>
                <a:ea typeface="Helvetica Neue"/>
                <a:cs typeface="Helvetica Neue"/>
                <a:sym typeface="Helvetica Neue"/>
              </a:rPr>
              <a:t>Darunter erscheint eine </a:t>
            </a:r>
            <a:r>
              <a:rPr kumimoji="0" lang="de-DE" sz="2200" b="1" i="0" u="none" strike="noStrike" kern="0" cap="none" spc="0" normalizeH="0" baseline="0" noProof="0" dirty="0">
                <a:ln>
                  <a:noFill/>
                </a:ln>
                <a:solidFill>
                  <a:srgbClr val="000000"/>
                </a:solidFill>
                <a:effectLst/>
                <a:uLnTx/>
                <a:uFillTx/>
                <a:latin typeface="Arial"/>
                <a:ea typeface="Helvetica Neue"/>
                <a:cs typeface="Helvetica Neue"/>
                <a:sym typeface="Helvetica Neue"/>
              </a:rPr>
              <a:t>Ergebnisliste</a:t>
            </a:r>
            <a:r>
              <a:rPr kumimoji="0" lang="de-DE" sz="2200" b="0" i="0" u="none" strike="noStrike" kern="0" cap="none" spc="0" normalizeH="0" baseline="0" noProof="0" dirty="0">
                <a:ln>
                  <a:noFill/>
                </a:ln>
                <a:solidFill>
                  <a:srgbClr val="000000"/>
                </a:solidFill>
                <a:effectLst/>
                <a:uLnTx/>
                <a:uFillTx/>
                <a:latin typeface="Arial"/>
                <a:ea typeface="Helvetica Neue"/>
                <a:cs typeface="Helvetica Neue"/>
                <a:sym typeface="Helvetica Neue"/>
              </a:rPr>
              <a:t>. </a:t>
            </a: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endParaRPr lang="de-DE" sz="2200" dirty="0">
              <a:solidFill>
                <a:srgbClr val="000000"/>
              </a:solidFill>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de-DE" sz="2200" b="0" i="0" u="none" strike="noStrike" kern="0" cap="none" spc="0" normalizeH="0" baseline="0" noProof="0" dirty="0">
                <a:ln>
                  <a:noFill/>
                </a:ln>
                <a:solidFill>
                  <a:srgbClr val="000000"/>
                </a:solidFill>
                <a:effectLst/>
                <a:uLnTx/>
                <a:uFillTx/>
                <a:latin typeface="Arial"/>
                <a:ea typeface="Helvetica Neue"/>
                <a:cs typeface="Helvetica Neue"/>
                <a:sym typeface="Helvetica Neue"/>
              </a:rPr>
              <a:t>Überprüfen Sie die Liste und scrollen Sie durch sie.</a:t>
            </a:r>
          </a:p>
        </p:txBody>
      </p:sp>
      <p:sp>
        <p:nvSpPr>
          <p:cNvPr id="15" name="Google Shape;120;p6">
            <a:extLst>
              <a:ext uri="{FF2B5EF4-FFF2-40B4-BE49-F238E27FC236}">
                <a16:creationId xmlns:a16="http://schemas.microsoft.com/office/drawing/2014/main" id="{0B9280B3-D496-21D8-B5FD-DDCD623A0857}"/>
              </a:ext>
            </a:extLst>
          </p:cNvPr>
          <p:cNvSpPr txBox="1"/>
          <p:nvPr/>
        </p:nvSpPr>
        <p:spPr>
          <a:xfrm>
            <a:off x="12672000" y="4644000"/>
            <a:ext cx="5400000" cy="4068000"/>
          </a:xfrm>
          <a:prstGeom prst="downArrowCallout">
            <a:avLst>
              <a:gd name="adj1" fmla="val 24744"/>
              <a:gd name="adj2" fmla="val 12372"/>
              <a:gd name="adj3" fmla="val 12723"/>
              <a:gd name="adj4" fmla="val 87277"/>
            </a:avLst>
          </a:prstGeom>
          <a:solidFill>
            <a:schemeClr val="bg1"/>
          </a:solidFill>
          <a:ln>
            <a:solidFill>
              <a:srgbClr val="33CCFF"/>
            </a:solidFill>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de-DE" sz="2200" b="0" i="0" u="none" strike="noStrike" kern="0" cap="none" spc="0" normalizeH="0" baseline="0" noProof="0" dirty="0">
                <a:ln>
                  <a:noFill/>
                </a:ln>
                <a:solidFill>
                  <a:srgbClr val="000000"/>
                </a:solidFill>
                <a:effectLst/>
                <a:uLnTx/>
                <a:uFillTx/>
                <a:latin typeface="Arial"/>
                <a:ea typeface="Helvetica Neue"/>
                <a:cs typeface="Helvetica Neue"/>
                <a:sym typeface="Helvetica Neue"/>
              </a:rPr>
              <a:t>Überprüfen Sie das </a:t>
            </a:r>
            <a:r>
              <a:rPr kumimoji="0" lang="de-DE" sz="2200" b="1" i="0" u="none" strike="noStrike" kern="0" cap="none" spc="0" normalizeH="0" baseline="0" noProof="0" dirty="0">
                <a:ln>
                  <a:noFill/>
                </a:ln>
                <a:solidFill>
                  <a:srgbClr val="000000"/>
                </a:solidFill>
                <a:effectLst/>
                <a:uLnTx/>
                <a:uFillTx/>
                <a:latin typeface="Arial"/>
                <a:ea typeface="Helvetica Neue"/>
                <a:cs typeface="Helvetica Neue"/>
                <a:sym typeface="Helvetica Neue"/>
              </a:rPr>
              <a:t>Pfadverzeichnis</a:t>
            </a:r>
            <a:r>
              <a:rPr kumimoji="0" lang="de-DE" sz="2200" b="0" i="0" u="none" strike="noStrike" kern="0" cap="none" spc="0" normalizeH="0" baseline="0" noProof="0" dirty="0">
                <a:ln>
                  <a:noFill/>
                </a:ln>
                <a:solidFill>
                  <a:srgbClr val="000000"/>
                </a:solidFill>
                <a:effectLst/>
                <a:uLnTx/>
                <a:uFillTx/>
                <a:latin typeface="Arial"/>
                <a:ea typeface="Helvetica Neue"/>
                <a:cs typeface="Helvetica Neue"/>
                <a:sym typeface="Helvetica Neue"/>
              </a:rPr>
              <a:t>. </a:t>
            </a: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endParaRPr lang="de-DE" sz="2200" dirty="0">
              <a:solidFill>
                <a:srgbClr val="000000"/>
              </a:solidFill>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de-DE" sz="2200" b="0" i="0" u="none" strike="noStrike" kern="0" cap="none" spc="0" normalizeH="0" baseline="0" noProof="0" dirty="0">
                <a:ln>
                  <a:noFill/>
                </a:ln>
                <a:solidFill>
                  <a:srgbClr val="000000"/>
                </a:solidFill>
                <a:effectLst/>
                <a:uLnTx/>
                <a:uFillTx/>
                <a:latin typeface="Arial"/>
                <a:ea typeface="Helvetica Neue"/>
                <a:cs typeface="Helvetica Neue"/>
                <a:sym typeface="Helvetica Neue"/>
              </a:rPr>
              <a:t>Als letztes müssen Sie die </a:t>
            </a:r>
            <a:r>
              <a:rPr kumimoji="0" lang="de-DE" sz="2200" b="1" i="0" u="none" strike="noStrike" kern="0" cap="none" spc="0" normalizeH="0" baseline="0" noProof="0" dirty="0">
                <a:ln>
                  <a:noFill/>
                </a:ln>
                <a:solidFill>
                  <a:srgbClr val="000000"/>
                </a:solidFill>
                <a:effectLst/>
                <a:uLnTx/>
                <a:uFillTx/>
                <a:latin typeface="Arial"/>
                <a:ea typeface="Helvetica Neue"/>
                <a:cs typeface="Helvetica Neue"/>
                <a:sym typeface="Helvetica Neue"/>
              </a:rPr>
              <a:t>COMMAND</a:t>
            </a:r>
            <a:r>
              <a:rPr kumimoji="0" lang="de-DE" sz="2200" b="0" i="0" u="none" strike="noStrike" kern="0" cap="none" spc="0" normalizeH="0" baseline="0" noProof="0" dirty="0">
                <a:ln>
                  <a:noFill/>
                </a:ln>
                <a:solidFill>
                  <a:srgbClr val="000000"/>
                </a:solidFill>
                <a:effectLst/>
                <a:uLnTx/>
                <a:uFillTx/>
                <a:latin typeface="Arial"/>
                <a:ea typeface="Helvetica Neue"/>
                <a:cs typeface="Helvetica Neue"/>
                <a:sym typeface="Helvetica Neue"/>
              </a:rPr>
              <a:t> Taste gedrückt halten, um den Pfad des Verzeichnisses des Ordners oder der Datei zu überprüfen. </a:t>
            </a: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endParaRPr lang="de-DE" sz="2200" dirty="0">
              <a:solidFill>
                <a:srgbClr val="000000"/>
              </a:solidFill>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de-DE" sz="2200" b="0" i="0" u="none" strike="noStrike" kern="0" cap="none" spc="0" normalizeH="0" baseline="0" noProof="0" dirty="0">
                <a:ln>
                  <a:noFill/>
                </a:ln>
                <a:solidFill>
                  <a:srgbClr val="000000"/>
                </a:solidFill>
                <a:effectLst/>
                <a:uLnTx/>
                <a:uFillTx/>
                <a:latin typeface="Arial"/>
                <a:ea typeface="Helvetica Neue"/>
                <a:cs typeface="Helvetica Neue"/>
                <a:sym typeface="Helvetica Neue"/>
              </a:rPr>
              <a:t>Sie können auch auf die bestimmte Datei klicken und dann die Taste für </a:t>
            </a:r>
            <a:r>
              <a:rPr kumimoji="0" lang="de-DE" sz="2200" b="1" i="0" u="none" strike="noStrike" kern="0" cap="none" spc="0" normalizeH="0" baseline="0" noProof="0" dirty="0">
                <a:ln>
                  <a:noFill/>
                </a:ln>
                <a:solidFill>
                  <a:srgbClr val="000000"/>
                </a:solidFill>
                <a:effectLst/>
                <a:uLnTx/>
                <a:uFillTx/>
                <a:latin typeface="Arial"/>
                <a:ea typeface="Helvetica Neue"/>
                <a:cs typeface="Helvetica Neue"/>
                <a:sym typeface="Helvetica Neue"/>
              </a:rPr>
              <a:t>COMMAND</a:t>
            </a:r>
            <a:r>
              <a:rPr kumimoji="0" lang="de-DE" sz="2200" b="0" i="0" u="none" strike="noStrike" kern="0" cap="none" spc="0" normalizeH="0" baseline="0" noProof="0" dirty="0">
                <a:ln>
                  <a:noFill/>
                </a:ln>
                <a:solidFill>
                  <a:srgbClr val="000000"/>
                </a:solidFill>
                <a:effectLst/>
                <a:uLnTx/>
                <a:uFillTx/>
                <a:latin typeface="Arial"/>
                <a:ea typeface="Helvetica Neue"/>
                <a:cs typeface="Helvetica Neue"/>
                <a:sym typeface="Helvetica Neue"/>
              </a:rPr>
              <a:t> drücken.</a:t>
            </a:r>
            <a:endParaRPr kumimoji="0" lang="de-DE" sz="2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 name="Ellipse 7">
            <a:extLst>
              <a:ext uri="{FF2B5EF4-FFF2-40B4-BE49-F238E27FC236}">
                <a16:creationId xmlns:a16="http://schemas.microsoft.com/office/drawing/2014/main" id="{5D94A561-02DB-EAE1-EC4D-2AF9BE430D19}"/>
              </a:ext>
            </a:extLst>
          </p:cNvPr>
          <p:cNvSpPr>
            <a:spLocks noChangeAspect="1"/>
          </p:cNvSpPr>
          <p:nvPr/>
        </p:nvSpPr>
        <p:spPr>
          <a:xfrm>
            <a:off x="2556000" y="8316000"/>
            <a:ext cx="720000" cy="720000"/>
          </a:xfrm>
          <a:prstGeom prst="ellipse">
            <a:avLst/>
          </a:prstGeom>
          <a:solidFill>
            <a:srgbClr val="33CCFF"/>
          </a:solidFill>
          <a:ln w="50800">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de-DE" sz="4000" b="1" dirty="0">
                <a:solidFill>
                  <a:schemeClr val="tx1"/>
                </a:solidFill>
              </a:rPr>
              <a:t>1</a:t>
            </a:r>
          </a:p>
        </p:txBody>
      </p:sp>
      <p:sp>
        <p:nvSpPr>
          <p:cNvPr id="10" name="Ellipse 9">
            <a:extLst>
              <a:ext uri="{FF2B5EF4-FFF2-40B4-BE49-F238E27FC236}">
                <a16:creationId xmlns:a16="http://schemas.microsoft.com/office/drawing/2014/main" id="{B512A136-7765-B6F8-9878-690EECF927BB}"/>
              </a:ext>
            </a:extLst>
          </p:cNvPr>
          <p:cNvSpPr>
            <a:spLocks noChangeAspect="1"/>
          </p:cNvSpPr>
          <p:nvPr/>
        </p:nvSpPr>
        <p:spPr>
          <a:xfrm>
            <a:off x="6588000" y="8316000"/>
            <a:ext cx="720000" cy="720000"/>
          </a:xfrm>
          <a:prstGeom prst="ellipse">
            <a:avLst/>
          </a:prstGeom>
          <a:solidFill>
            <a:srgbClr val="33CCFF"/>
          </a:solidFill>
          <a:ln w="50800">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de-DE" sz="4000" b="1" dirty="0">
                <a:solidFill>
                  <a:schemeClr val="tx1"/>
                </a:solidFill>
              </a:rPr>
              <a:t>2</a:t>
            </a:r>
          </a:p>
        </p:txBody>
      </p:sp>
      <p:sp>
        <p:nvSpPr>
          <p:cNvPr id="11" name="Ellipse 10">
            <a:extLst>
              <a:ext uri="{FF2B5EF4-FFF2-40B4-BE49-F238E27FC236}">
                <a16:creationId xmlns:a16="http://schemas.microsoft.com/office/drawing/2014/main" id="{FE74A64C-5C02-AEF9-0FB5-7610BC8AF0B6}"/>
              </a:ext>
            </a:extLst>
          </p:cNvPr>
          <p:cNvSpPr>
            <a:spLocks noChangeAspect="1"/>
          </p:cNvSpPr>
          <p:nvPr/>
        </p:nvSpPr>
        <p:spPr>
          <a:xfrm>
            <a:off x="10620000" y="8316000"/>
            <a:ext cx="720000" cy="720000"/>
          </a:xfrm>
          <a:prstGeom prst="ellipse">
            <a:avLst/>
          </a:prstGeom>
          <a:solidFill>
            <a:srgbClr val="33CCFF"/>
          </a:solidFill>
          <a:ln w="50800">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de-DE" sz="4000" b="1" dirty="0">
                <a:solidFill>
                  <a:schemeClr val="tx1"/>
                </a:solidFill>
              </a:rPr>
              <a:t>3</a:t>
            </a:r>
          </a:p>
        </p:txBody>
      </p:sp>
      <p:sp>
        <p:nvSpPr>
          <p:cNvPr id="12" name="Ellipse 11">
            <a:extLst>
              <a:ext uri="{FF2B5EF4-FFF2-40B4-BE49-F238E27FC236}">
                <a16:creationId xmlns:a16="http://schemas.microsoft.com/office/drawing/2014/main" id="{98E429B9-5498-FDBC-296F-6F38FE5EE062}"/>
              </a:ext>
            </a:extLst>
          </p:cNvPr>
          <p:cNvSpPr>
            <a:spLocks noChangeAspect="1"/>
          </p:cNvSpPr>
          <p:nvPr/>
        </p:nvSpPr>
        <p:spPr>
          <a:xfrm>
            <a:off x="15048000" y="8316000"/>
            <a:ext cx="720000" cy="720000"/>
          </a:xfrm>
          <a:prstGeom prst="ellipse">
            <a:avLst/>
          </a:prstGeom>
          <a:solidFill>
            <a:srgbClr val="33CCFF"/>
          </a:solidFill>
          <a:ln w="50800">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de-DE" sz="4000" b="1" dirty="0">
                <a:solidFill>
                  <a:schemeClr val="tx1"/>
                </a:solidFill>
              </a:rPr>
              <a:t>4</a:t>
            </a:r>
          </a:p>
        </p:txBody>
      </p:sp>
      <p:sp>
        <p:nvSpPr>
          <p:cNvPr id="19" name="Foliennummernplatzhalter 1">
            <a:extLst>
              <a:ext uri="{FF2B5EF4-FFF2-40B4-BE49-F238E27FC236}">
                <a16:creationId xmlns:a16="http://schemas.microsoft.com/office/drawing/2014/main" id="{FC2CF0D7-D416-C4D5-4FC2-06DA1487E66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42</a:t>
            </a:fld>
            <a:endParaRPr lang="de-DE"/>
          </a:p>
        </p:txBody>
      </p:sp>
      <p:sp>
        <p:nvSpPr>
          <p:cNvPr id="4" name="Google Shape;118;p6">
            <a:extLst>
              <a:ext uri="{FF2B5EF4-FFF2-40B4-BE49-F238E27FC236}">
                <a16:creationId xmlns:a16="http://schemas.microsoft.com/office/drawing/2014/main" id="{2964A06B-DCD7-E8EA-C13E-60143E2EA9F9}"/>
              </a:ext>
            </a:extLst>
          </p:cNvPr>
          <p:cNvSpPr txBox="1"/>
          <p:nvPr/>
        </p:nvSpPr>
        <p:spPr>
          <a:xfrm>
            <a:off x="1331999" y="2401311"/>
            <a:ext cx="16956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Instrumente zum Wiederfinden von Dateien in der eigenen Ordnerstruktur</a:t>
            </a:r>
          </a:p>
        </p:txBody>
      </p:sp>
    </p:spTree>
    <p:extLst>
      <p:ext uri="{BB962C8B-B14F-4D97-AF65-F5344CB8AC3E}">
        <p14:creationId xmlns:p14="http://schemas.microsoft.com/office/powerpoint/2010/main" val="3579575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 Tipps für Digitales Online Management</a:t>
            </a:r>
          </a:p>
        </p:txBody>
      </p:sp>
      <p:sp>
        <p:nvSpPr>
          <p:cNvPr id="120" name="Google Shape;120;p6"/>
          <p:cNvSpPr txBox="1"/>
          <p:nvPr/>
        </p:nvSpPr>
        <p:spPr>
          <a:xfrm>
            <a:off x="1296000" y="4716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Verzichten Sie darauf Dokumente nur im E-Mail Postfach zu speichern</a:t>
            </a:r>
          </a:p>
        </p:txBody>
      </p:sp>
      <p:sp>
        <p:nvSpPr>
          <p:cNvPr id="20" name="Google Shape;120;p6">
            <a:extLst>
              <a:ext uri="{FF2B5EF4-FFF2-40B4-BE49-F238E27FC236}">
                <a16:creationId xmlns:a16="http://schemas.microsoft.com/office/drawing/2014/main" id="{AC1E1D5C-6F41-FE29-F5FD-2C293F72EA6C}"/>
              </a:ext>
            </a:extLst>
          </p:cNvPr>
          <p:cNvSpPr txBox="1"/>
          <p:nvPr/>
        </p:nvSpPr>
        <p:spPr>
          <a:xfrm>
            <a:off x="1296000" y="5832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algn="ctr">
              <a:buSzPct val="80000"/>
            </a:pPr>
            <a:r>
              <a:rPr lang="es-ES" sz="2400" dirty="0">
                <a:solidFill>
                  <a:schemeClr val="dk1"/>
                </a:solidFill>
                <a:latin typeface="+mn-lt"/>
                <a:sym typeface="Helvetica Neue"/>
              </a:rPr>
              <a:t>Speichern Sie alle Mails inkl. Anhänge</a:t>
            </a:r>
          </a:p>
        </p:txBody>
      </p:sp>
      <p:sp>
        <p:nvSpPr>
          <p:cNvPr id="21" name="Google Shape;120;p6">
            <a:extLst>
              <a:ext uri="{FF2B5EF4-FFF2-40B4-BE49-F238E27FC236}">
                <a16:creationId xmlns:a16="http://schemas.microsoft.com/office/drawing/2014/main" id="{41B66708-AB5E-44E9-FF01-D0C01E773ADF}"/>
              </a:ext>
            </a:extLst>
          </p:cNvPr>
          <p:cNvSpPr txBox="1"/>
          <p:nvPr/>
        </p:nvSpPr>
        <p:spPr>
          <a:xfrm>
            <a:off x="1296000" y="6588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Halten Sie die Dokumente aktuell und überprüfen diese regelmässig</a:t>
            </a:r>
          </a:p>
        </p:txBody>
      </p:sp>
      <p:sp>
        <p:nvSpPr>
          <p:cNvPr id="22" name="Google Shape;120;p6">
            <a:extLst>
              <a:ext uri="{FF2B5EF4-FFF2-40B4-BE49-F238E27FC236}">
                <a16:creationId xmlns:a16="http://schemas.microsoft.com/office/drawing/2014/main" id="{B18F9828-3AA6-7A47-573C-1920402CA930}"/>
              </a:ext>
            </a:extLst>
          </p:cNvPr>
          <p:cNvSpPr txBox="1"/>
          <p:nvPr/>
        </p:nvSpPr>
        <p:spPr>
          <a:xfrm>
            <a:off x="1296000" y="7704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algn="ctr">
              <a:buSzPct val="80000"/>
            </a:pPr>
            <a:r>
              <a:rPr lang="de-DE" sz="2400" dirty="0">
                <a:solidFill>
                  <a:schemeClr val="dk1"/>
                </a:solidFill>
                <a:latin typeface="+mn-lt"/>
                <a:sym typeface="Helvetica Neue"/>
              </a:rPr>
              <a:t>Speichern Sie konsequent alle Unterlagen</a:t>
            </a:r>
            <a:endParaRPr lang="de-DE" sz="2400" dirty="0">
              <a:latin typeface="+mn-lt"/>
            </a:endParaRPr>
          </a:p>
        </p:txBody>
      </p:sp>
      <p:sp>
        <p:nvSpPr>
          <p:cNvPr id="23" name="Google Shape;120;p6">
            <a:extLst>
              <a:ext uri="{FF2B5EF4-FFF2-40B4-BE49-F238E27FC236}">
                <a16:creationId xmlns:a16="http://schemas.microsoft.com/office/drawing/2014/main" id="{ABF27138-2B68-5BD9-B26B-FB6958997C29}"/>
              </a:ext>
            </a:extLst>
          </p:cNvPr>
          <p:cNvSpPr txBox="1"/>
          <p:nvPr/>
        </p:nvSpPr>
        <p:spPr>
          <a:xfrm>
            <a:off x="1296000" y="8460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Fristen merken bei Dokumenten – sofern nötig</a:t>
            </a:r>
          </a:p>
        </p:txBody>
      </p:sp>
      <p:sp>
        <p:nvSpPr>
          <p:cNvPr id="24" name="Google Shape;120;p6">
            <a:extLst>
              <a:ext uri="{FF2B5EF4-FFF2-40B4-BE49-F238E27FC236}">
                <a16:creationId xmlns:a16="http://schemas.microsoft.com/office/drawing/2014/main" id="{3A85FD93-2405-5D18-6F9E-2D270C8E789E}"/>
              </a:ext>
            </a:extLst>
          </p:cNvPr>
          <p:cNvSpPr txBox="1"/>
          <p:nvPr/>
        </p:nvSpPr>
        <p:spPr>
          <a:xfrm>
            <a:off x="1296000" y="3708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Eigene Struktur entwickeln und diese konsequent nutzen</a:t>
            </a:r>
          </a:p>
        </p:txBody>
      </p:sp>
      <p:sp>
        <p:nvSpPr>
          <p:cNvPr id="25" name="Google Shape;120;p6">
            <a:extLst>
              <a:ext uri="{FF2B5EF4-FFF2-40B4-BE49-F238E27FC236}">
                <a16:creationId xmlns:a16="http://schemas.microsoft.com/office/drawing/2014/main" id="{5586DD51-C81E-9EF6-EFCF-75CF1F3FAD39}"/>
              </a:ext>
            </a:extLst>
          </p:cNvPr>
          <p:cNvSpPr txBox="1"/>
          <p:nvPr/>
        </p:nvSpPr>
        <p:spPr>
          <a:xfrm>
            <a:off x="10944000" y="4716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Speichern Sie Daten lokal oder in der Cloud – treffen Sie diese Entscheidung bewusst</a:t>
            </a:r>
          </a:p>
        </p:txBody>
      </p:sp>
      <p:sp>
        <p:nvSpPr>
          <p:cNvPr id="26" name="Google Shape;120;p6">
            <a:extLst>
              <a:ext uri="{FF2B5EF4-FFF2-40B4-BE49-F238E27FC236}">
                <a16:creationId xmlns:a16="http://schemas.microsoft.com/office/drawing/2014/main" id="{C1FA0311-94C4-A8D7-6A4D-CCABD82A2456}"/>
              </a:ext>
            </a:extLst>
          </p:cNvPr>
          <p:cNvSpPr txBox="1"/>
          <p:nvPr/>
        </p:nvSpPr>
        <p:spPr>
          <a:xfrm>
            <a:off x="10944000" y="5832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Halten Sie die Kosten fest und im Überblick</a:t>
            </a:r>
          </a:p>
        </p:txBody>
      </p:sp>
      <p:sp>
        <p:nvSpPr>
          <p:cNvPr id="27" name="Google Shape;120;p6">
            <a:extLst>
              <a:ext uri="{FF2B5EF4-FFF2-40B4-BE49-F238E27FC236}">
                <a16:creationId xmlns:a16="http://schemas.microsoft.com/office/drawing/2014/main" id="{73EF6B53-8F54-A59A-95EE-C51BFEFC2804}"/>
              </a:ext>
            </a:extLst>
          </p:cNvPr>
          <p:cNvSpPr txBox="1"/>
          <p:nvPr/>
        </p:nvSpPr>
        <p:spPr>
          <a:xfrm>
            <a:off x="10944000" y="7704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Archivieren Sie alte Dateien im Archiv</a:t>
            </a:r>
          </a:p>
        </p:txBody>
      </p:sp>
      <p:sp>
        <p:nvSpPr>
          <p:cNvPr id="28" name="Google Shape;120;p6">
            <a:extLst>
              <a:ext uri="{FF2B5EF4-FFF2-40B4-BE49-F238E27FC236}">
                <a16:creationId xmlns:a16="http://schemas.microsoft.com/office/drawing/2014/main" id="{D6545FBC-358B-A0CF-3256-DBF09405DC96}"/>
              </a:ext>
            </a:extLst>
          </p:cNvPr>
          <p:cNvSpPr txBox="1"/>
          <p:nvPr/>
        </p:nvSpPr>
        <p:spPr>
          <a:xfrm>
            <a:off x="11016000" y="6588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Überprüfen Sie regelmässig den Download Ordner</a:t>
            </a:r>
          </a:p>
        </p:txBody>
      </p:sp>
      <p:sp>
        <p:nvSpPr>
          <p:cNvPr id="29" name="Google Shape;120;p6">
            <a:extLst>
              <a:ext uri="{FF2B5EF4-FFF2-40B4-BE49-F238E27FC236}">
                <a16:creationId xmlns:a16="http://schemas.microsoft.com/office/drawing/2014/main" id="{249BA2C8-90C1-461A-FEF4-77B3FC8D4768}"/>
              </a:ext>
            </a:extLst>
          </p:cNvPr>
          <p:cNvSpPr txBox="1"/>
          <p:nvPr/>
        </p:nvSpPr>
        <p:spPr>
          <a:xfrm>
            <a:off x="10944000" y="8460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Sicheren Sie regelmässig die Daten</a:t>
            </a:r>
          </a:p>
        </p:txBody>
      </p:sp>
      <p:sp>
        <p:nvSpPr>
          <p:cNvPr id="30" name="Google Shape;120;p6">
            <a:extLst>
              <a:ext uri="{FF2B5EF4-FFF2-40B4-BE49-F238E27FC236}">
                <a16:creationId xmlns:a16="http://schemas.microsoft.com/office/drawing/2014/main" id="{8CEB6233-3CE8-9CE3-9DC9-1CDE4D7C5CC6}"/>
              </a:ext>
            </a:extLst>
          </p:cNvPr>
          <p:cNvSpPr txBox="1"/>
          <p:nvPr/>
        </p:nvSpPr>
        <p:spPr>
          <a:xfrm>
            <a:off x="10944000" y="3708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Betiteln Sie Dokumente so, dass Sie sie wiederfinden</a:t>
            </a:r>
          </a:p>
        </p:txBody>
      </p:sp>
      <p:pic>
        <p:nvPicPr>
          <p:cNvPr id="6" name="Grafik 5" descr="Eine Glühlampe">
            <a:extLst>
              <a:ext uri="{FF2B5EF4-FFF2-40B4-BE49-F238E27FC236}">
                <a16:creationId xmlns:a16="http://schemas.microsoft.com/office/drawing/2014/main" id="{9B05033C-8EE3-8ED5-7B90-9D191AFD2A0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6344" t="16326" r="16984" b="11763"/>
          <a:stretch/>
        </p:blipFill>
        <p:spPr>
          <a:xfrm>
            <a:off x="7668000" y="4320000"/>
            <a:ext cx="3672000" cy="3960000"/>
          </a:xfrm>
          <a:prstGeom prst="rect">
            <a:avLst/>
          </a:prstGeom>
          <a:effectLst>
            <a:outerShdw blurRad="50800" dist="38100" dir="2700000" algn="tl" rotWithShape="0">
              <a:prstClr val="black">
                <a:alpha val="40000"/>
              </a:prstClr>
            </a:outerShdw>
          </a:effectLst>
        </p:spPr>
      </p:pic>
      <p:sp>
        <p:nvSpPr>
          <p:cNvPr id="38" name="Foliennummernplatzhalter 1">
            <a:extLst>
              <a:ext uri="{FF2B5EF4-FFF2-40B4-BE49-F238E27FC236}">
                <a16:creationId xmlns:a16="http://schemas.microsoft.com/office/drawing/2014/main" id="{C51932D7-4288-5589-AAA5-40B2ABE533D4}"/>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43</a:t>
            </a:fld>
            <a:endParaRPr lang="de-DE"/>
          </a:p>
        </p:txBody>
      </p:sp>
    </p:spTree>
    <p:extLst>
      <p:ext uri="{BB962C8B-B14F-4D97-AF65-F5344CB8AC3E}">
        <p14:creationId xmlns:p14="http://schemas.microsoft.com/office/powerpoint/2010/main" val="2040765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9" name="Google Shape;189;p11"/>
          <p:cNvSpPr/>
          <p:nvPr/>
        </p:nvSpPr>
        <p:spPr>
          <a:xfrm>
            <a:off x="9684000" y="2268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de-DE" sz="2000" b="1" dirty="0">
                <a:solidFill>
                  <a:schemeClr val="dk1"/>
                </a:solidFill>
                <a:latin typeface="+mn-lt"/>
                <a:ea typeface="Helvetica Neue"/>
                <a:cs typeface="Helvetica Neue"/>
                <a:sym typeface="Helvetica Neue"/>
              </a:rPr>
              <a:t>„Googeln“ ist ein Synonym für:</a:t>
            </a:r>
            <a:endParaRPr sz="2000" b="1" dirty="0">
              <a:latin typeface="+mn-lt"/>
            </a:endParaRPr>
          </a:p>
          <a:p>
            <a:pPr marL="342900" marR="0" lvl="0" indent="-190500" algn="l" rtl="0">
              <a:spcBef>
                <a:spcPts val="0"/>
              </a:spcBef>
              <a:spcAft>
                <a:spcPts val="0"/>
              </a:spcAft>
              <a:buClr>
                <a:schemeClr val="dk1"/>
              </a:buClr>
              <a:buSzPts val="2400"/>
              <a:buFont typeface="Calibri"/>
              <a:buNone/>
            </a:pPr>
            <a:endParaRPr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ea typeface="Helvetica Neue"/>
                <a:cs typeface="Helvetica Neue"/>
                <a:sym typeface="Helvetica Neue"/>
              </a:rPr>
              <a:t>Einstellen der Bildschirmschrift auf das Format: Google</a:t>
            </a: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ea typeface="Helvetica Neue"/>
                <a:cs typeface="Helvetica Neue"/>
                <a:sym typeface="Helvetica Neue"/>
              </a:rPr>
              <a:t>Internetsuche mit der Suchmaschine Google</a:t>
            </a: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ea typeface="Helvetica Neue"/>
                <a:cs typeface="Helvetica Neue"/>
                <a:sym typeface="Helvetica Neue"/>
              </a:rPr>
              <a:t>Barrierefreiheit auf dem Rechner gemäß den Google Vorgaben</a:t>
            </a:r>
            <a:endParaRPr sz="2000" dirty="0">
              <a:solidFill>
                <a:schemeClr val="dk1"/>
              </a:solidFill>
              <a:latin typeface="+mn-lt"/>
              <a:ea typeface="Helvetica Neue"/>
              <a:cs typeface="Helvetica Neue"/>
              <a:sym typeface="Helvetica Neue"/>
            </a:endParaRPr>
          </a:p>
        </p:txBody>
      </p:sp>
      <p:sp>
        <p:nvSpPr>
          <p:cNvPr id="190" name="Google Shape;190;p11"/>
          <p:cNvSpPr/>
          <p:nvPr/>
        </p:nvSpPr>
        <p:spPr>
          <a:xfrm>
            <a:off x="9684000" y="4464000"/>
            <a:ext cx="7956000" cy="2232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de-DE" sz="2000" b="1" dirty="0">
                <a:solidFill>
                  <a:schemeClr val="dk1"/>
                </a:solidFill>
                <a:latin typeface="+mn-lt"/>
                <a:ea typeface="Helvetica Neue"/>
                <a:cs typeface="Helvetica Neue"/>
                <a:sym typeface="Helvetica Neue"/>
              </a:rPr>
              <a:t>Was ist bei der Sicherung von Daten besonders zu beachten?</a:t>
            </a:r>
            <a:endParaRPr sz="2000" b="1" dirty="0">
              <a:latin typeface="+mn-lt"/>
            </a:endParaRPr>
          </a:p>
          <a:p>
            <a:pPr marL="342900" marR="0" lvl="0" indent="-190500" algn="l" rtl="0">
              <a:spcBef>
                <a:spcPts val="0"/>
              </a:spcBef>
              <a:spcAft>
                <a:spcPts val="0"/>
              </a:spcAft>
              <a:buClr>
                <a:schemeClr val="dk1"/>
              </a:buClr>
              <a:buSzPts val="2400"/>
              <a:buFont typeface="Calibri"/>
              <a:buNone/>
            </a:pPr>
            <a:endParaRPr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Die 8-7-6 Regel</a:t>
            </a: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Abspeicherung in gängigen Formaten wie PDF, JPG, WORD, EXCEL …</a:t>
            </a: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Regelmässige Überprüfung der Speichermedien nach frühstens 10 Jahren</a:t>
            </a:r>
            <a:endParaRPr sz="2000" dirty="0">
              <a:solidFill>
                <a:schemeClr val="dk1"/>
              </a:solidFill>
              <a:latin typeface="+mn-lt"/>
              <a:ea typeface="Helvetica Neue"/>
              <a:cs typeface="Helvetica Neue"/>
              <a:sym typeface="Helvetica Neue"/>
            </a:endParaRPr>
          </a:p>
        </p:txBody>
      </p:sp>
      <p:sp>
        <p:nvSpPr>
          <p:cNvPr id="191" name="Google Shape;191;p11"/>
          <p:cNvSpPr txBox="1"/>
          <p:nvPr/>
        </p:nvSpPr>
        <p:spPr>
          <a:xfrm>
            <a:off x="1247009" y="2332285"/>
            <a:ext cx="6732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Testen Sie Ihr Wissen!</a:t>
            </a:r>
            <a:endParaRPr dirty="0">
              <a:solidFill>
                <a:schemeClr val="tx1"/>
              </a:solidFill>
              <a:latin typeface="+mn-lt"/>
            </a:endParaRPr>
          </a:p>
        </p:txBody>
      </p:sp>
      <p:sp>
        <p:nvSpPr>
          <p:cNvPr id="192" name="Google Shape;192;p11"/>
          <p:cNvSpPr txBox="1"/>
          <p:nvPr/>
        </p:nvSpPr>
        <p:spPr>
          <a:xfrm>
            <a:off x="1366599" y="3183450"/>
            <a:ext cx="65880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b="1" dirty="0">
                <a:solidFill>
                  <a:srgbClr val="00CCFF"/>
                </a:solidFill>
                <a:latin typeface="+mn-lt"/>
                <a:ea typeface="Helvetica Neue"/>
                <a:cs typeface="Helvetica Neue"/>
                <a:sym typeface="Helvetica Neue"/>
              </a:rPr>
              <a:t>Bitte beantworten Sie die folgenden Fragen:</a:t>
            </a:r>
            <a:endParaRPr sz="2400" dirty="0">
              <a:solidFill>
                <a:srgbClr val="00CCFF"/>
              </a:solidFill>
              <a:latin typeface="+mn-lt"/>
            </a:endParaRPr>
          </a:p>
        </p:txBody>
      </p:sp>
      <p:sp>
        <p:nvSpPr>
          <p:cNvPr id="195" name="Google Shape;195;p11"/>
          <p:cNvSpPr/>
          <p:nvPr/>
        </p:nvSpPr>
        <p:spPr>
          <a:xfrm>
            <a:off x="1368000" y="3960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de-DE" sz="2000" b="1" dirty="0">
                <a:solidFill>
                  <a:schemeClr val="dk1"/>
                </a:solidFill>
                <a:latin typeface="+mn-lt"/>
                <a:ea typeface="Helvetica Neue"/>
                <a:cs typeface="Helvetica Neue"/>
                <a:sym typeface="Helvetica Neue"/>
              </a:rPr>
              <a:t>Bei der Recherche in Suchmaschinen muss besonders geachtet werden auf:</a:t>
            </a:r>
            <a:endParaRPr sz="2000" b="1" dirty="0">
              <a:latin typeface="+mn-lt"/>
            </a:endParaRPr>
          </a:p>
          <a:p>
            <a:pPr marL="342900" marR="0" lvl="0" indent="-190500" algn="l" rtl="0">
              <a:spcBef>
                <a:spcPts val="0"/>
              </a:spcBef>
              <a:spcAft>
                <a:spcPts val="0"/>
              </a:spcAft>
              <a:buClr>
                <a:schemeClr val="dk1"/>
              </a:buClr>
              <a:buSzPts val="2400"/>
              <a:buFont typeface="Calibri"/>
              <a:buNone/>
            </a:pPr>
            <a:endParaRPr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Beliebtheit bei jungen Nutzer*innen</a:t>
            </a: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Die beste Animation der Inhalte</a:t>
            </a: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Ausgewogenheit der Informationen</a:t>
            </a:r>
            <a:endParaRPr sz="2000" dirty="0">
              <a:solidFill>
                <a:schemeClr val="dk1"/>
              </a:solidFill>
              <a:latin typeface="+mn-lt"/>
              <a:ea typeface="Helvetica Neue"/>
              <a:cs typeface="Helvetica Neue"/>
              <a:sym typeface="Helvetica Neue"/>
            </a:endParaRPr>
          </a:p>
        </p:txBody>
      </p:sp>
      <p:sp>
        <p:nvSpPr>
          <p:cNvPr id="198" name="Google Shape;198;p11"/>
          <p:cNvSpPr/>
          <p:nvPr/>
        </p:nvSpPr>
        <p:spPr>
          <a:xfrm>
            <a:off x="9684000" y="6876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de-DE" sz="2000" b="1" dirty="0">
                <a:solidFill>
                  <a:schemeClr val="dk1"/>
                </a:solidFill>
                <a:latin typeface="+mn-lt"/>
                <a:ea typeface="Helvetica Neue"/>
                <a:cs typeface="Helvetica Neue"/>
                <a:sym typeface="Helvetica Neue"/>
              </a:rPr>
              <a:t>Ein Digitales Online Management ist nötig, weil:</a:t>
            </a:r>
            <a:endParaRPr sz="2000" b="1" dirty="0">
              <a:latin typeface="+mn-lt"/>
            </a:endParaRPr>
          </a:p>
          <a:p>
            <a:pPr marL="342900" marR="0" lvl="0" indent="-190500" algn="l" rtl="0">
              <a:spcBef>
                <a:spcPts val="0"/>
              </a:spcBef>
              <a:spcAft>
                <a:spcPts val="0"/>
              </a:spcAft>
              <a:buClr>
                <a:schemeClr val="dk1"/>
              </a:buClr>
              <a:buSzPts val="2400"/>
              <a:buFont typeface="Calibri"/>
              <a:buNone/>
            </a:pPr>
            <a:endParaRPr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Nur so neue Mitarbeiter*innen schnell den Überblick haben</a:t>
            </a: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Die eigene IT-Abteilung nur so weiß, wo Daten abgelegt sind</a:t>
            </a: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Ein Abspeichern von Daten im E-Mail Eingang, hilft die Datenmenge in </a:t>
            </a:r>
            <a:r>
              <a:rPr lang="es-ES" sz="2000">
                <a:solidFill>
                  <a:schemeClr val="dk1"/>
                </a:solidFill>
                <a:latin typeface="+mn-lt"/>
                <a:sym typeface="Helvetica Neue"/>
              </a:rPr>
              <a:t>der Ordnerstruktur </a:t>
            </a:r>
            <a:r>
              <a:rPr lang="es-ES" sz="2000" dirty="0">
                <a:solidFill>
                  <a:schemeClr val="dk1"/>
                </a:solidFill>
                <a:latin typeface="+mn-lt"/>
                <a:sym typeface="Helvetica Neue"/>
              </a:rPr>
              <a:t>gering zu halten</a:t>
            </a:r>
            <a:endParaRPr sz="2000" dirty="0">
              <a:solidFill>
                <a:schemeClr val="dk1"/>
              </a:solidFill>
              <a:latin typeface="+mn-lt"/>
              <a:ea typeface="Helvetica Neue"/>
              <a:cs typeface="Helvetica Neue"/>
              <a:sym typeface="Helvetica Neue"/>
            </a:endParaRPr>
          </a:p>
        </p:txBody>
      </p:sp>
      <p:sp>
        <p:nvSpPr>
          <p:cNvPr id="201" name="Google Shape;201;p11"/>
          <p:cNvSpPr/>
          <p:nvPr/>
        </p:nvSpPr>
        <p:spPr>
          <a:xfrm>
            <a:off x="1368000" y="6336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de-DE" sz="2000" b="1" dirty="0">
                <a:solidFill>
                  <a:schemeClr val="dk1"/>
                </a:solidFill>
                <a:latin typeface="+mn-lt"/>
                <a:ea typeface="Helvetica Neue"/>
                <a:cs typeface="Helvetica Neue"/>
                <a:sym typeface="Helvetica Neue"/>
              </a:rPr>
              <a:t>Eine akzeptierte und von allen Mitarbeiter*innen mitgetragene digitale Ordnerstruktur ist gekennzeichnet durch:</a:t>
            </a:r>
            <a:endParaRPr sz="2000" b="1" dirty="0">
              <a:latin typeface="+mn-lt"/>
            </a:endParaRPr>
          </a:p>
          <a:p>
            <a:pPr marL="342900" marR="0" lvl="0" indent="-190500" algn="l" rtl="0">
              <a:spcBef>
                <a:spcPts val="0"/>
              </a:spcBef>
              <a:spcAft>
                <a:spcPts val="0"/>
              </a:spcAft>
              <a:buClr>
                <a:schemeClr val="dk1"/>
              </a:buClr>
              <a:buSzPts val="2400"/>
              <a:buFont typeface="Calibri"/>
              <a:buNone/>
            </a:pPr>
            <a:endParaRPr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Das 7+2 Ordner System</a:t>
            </a: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Doppelablage aller Dateien</a:t>
            </a: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Festlegung der Struktur durch den/die Vorgesetzten</a:t>
            </a:r>
            <a:endParaRPr sz="2000" dirty="0">
              <a:solidFill>
                <a:schemeClr val="dk1"/>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3A684786-25C7-083E-456E-1E729628E98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44</a:t>
            </a:fld>
            <a:endParaRPr lang="de-DE"/>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9" name="Google Shape;189;p11"/>
          <p:cNvSpPr/>
          <p:nvPr/>
        </p:nvSpPr>
        <p:spPr>
          <a:xfrm>
            <a:off x="9684000" y="2268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de-DE" sz="2000" b="1" dirty="0">
                <a:solidFill>
                  <a:schemeClr val="dk1"/>
                </a:solidFill>
                <a:latin typeface="+mn-lt"/>
                <a:ea typeface="Helvetica Neue"/>
                <a:cs typeface="Helvetica Neue"/>
                <a:sym typeface="Helvetica Neue"/>
              </a:rPr>
              <a:t>„Googeln“ ist ein Synonym für:</a:t>
            </a:r>
            <a:endParaRPr sz="2000" b="1" dirty="0">
              <a:latin typeface="+mn-lt"/>
            </a:endParaRPr>
          </a:p>
          <a:p>
            <a:pPr marL="342900" marR="0" lvl="0" indent="-190500" algn="l" rtl="0">
              <a:spcBef>
                <a:spcPts val="0"/>
              </a:spcBef>
              <a:spcAft>
                <a:spcPts val="0"/>
              </a:spcAft>
              <a:buClr>
                <a:schemeClr val="dk1"/>
              </a:buClr>
              <a:buSzPts val="2400"/>
              <a:buFont typeface="Calibri"/>
              <a:buNone/>
            </a:pPr>
            <a:endParaRPr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ea typeface="Helvetica Neue"/>
                <a:cs typeface="Helvetica Neue"/>
                <a:sym typeface="Helvetica Neue"/>
              </a:rPr>
              <a:t>Einstellen der Bildschirmschrift auf das Format: Google</a:t>
            </a:r>
          </a:p>
          <a:p>
            <a:pPr marL="342900" marR="0" lvl="0" indent="-342900" algn="l" rtl="0">
              <a:spcBef>
                <a:spcPts val="0"/>
              </a:spcBef>
              <a:spcAft>
                <a:spcPts val="0"/>
              </a:spcAft>
              <a:buClr>
                <a:schemeClr val="dk1"/>
              </a:buClr>
              <a:buSzPct val="80000"/>
              <a:buBlip>
                <a:blip r:embed="rId3"/>
              </a:buBlip>
            </a:pPr>
            <a:r>
              <a:rPr lang="es-ES" sz="2000" b="1" dirty="0">
                <a:solidFill>
                  <a:srgbClr val="33CCFF"/>
                </a:solidFill>
                <a:latin typeface="+mn-lt"/>
                <a:ea typeface="Helvetica Neue"/>
                <a:cs typeface="Helvetica Neue"/>
                <a:sym typeface="Helvetica Neue"/>
              </a:rPr>
              <a:t>Internetsuche mit der Suchmaschine Google</a:t>
            </a: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ea typeface="Helvetica Neue"/>
                <a:cs typeface="Helvetica Neue"/>
                <a:sym typeface="Helvetica Neue"/>
              </a:rPr>
              <a:t>Barrierefreiheit auf dem Rechner gemäß den Google Vorgaben</a:t>
            </a:r>
            <a:endParaRPr sz="2000" dirty="0">
              <a:solidFill>
                <a:schemeClr val="dk1"/>
              </a:solidFill>
              <a:latin typeface="+mn-lt"/>
              <a:ea typeface="Helvetica Neue"/>
              <a:cs typeface="Helvetica Neue"/>
              <a:sym typeface="Helvetica Neue"/>
            </a:endParaRPr>
          </a:p>
        </p:txBody>
      </p:sp>
      <p:sp>
        <p:nvSpPr>
          <p:cNvPr id="190" name="Google Shape;190;p11"/>
          <p:cNvSpPr/>
          <p:nvPr/>
        </p:nvSpPr>
        <p:spPr>
          <a:xfrm>
            <a:off x="9684000" y="4464000"/>
            <a:ext cx="7956000" cy="2232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de-DE" sz="2000" b="1" dirty="0">
                <a:solidFill>
                  <a:schemeClr val="dk1"/>
                </a:solidFill>
                <a:latin typeface="+mn-lt"/>
                <a:ea typeface="Helvetica Neue"/>
                <a:cs typeface="Helvetica Neue"/>
                <a:sym typeface="Helvetica Neue"/>
              </a:rPr>
              <a:t>Was ist bei der Sicherung von Daten besonders zu beachten?</a:t>
            </a:r>
            <a:endParaRPr sz="2000" b="1" dirty="0">
              <a:latin typeface="+mn-lt"/>
            </a:endParaRPr>
          </a:p>
          <a:p>
            <a:pPr marL="342900" marR="0" lvl="0" indent="-190500" algn="l" rtl="0">
              <a:spcBef>
                <a:spcPts val="0"/>
              </a:spcBef>
              <a:spcAft>
                <a:spcPts val="0"/>
              </a:spcAft>
              <a:buClr>
                <a:schemeClr val="dk1"/>
              </a:buClr>
              <a:buSzPts val="2400"/>
              <a:buFont typeface="Calibri"/>
              <a:buNone/>
            </a:pPr>
            <a:endParaRPr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Die 8-7-6 Regel</a:t>
            </a:r>
          </a:p>
          <a:p>
            <a:pPr marL="342900" marR="0" lvl="0" indent="-342900" algn="l" rtl="0">
              <a:spcBef>
                <a:spcPts val="0"/>
              </a:spcBef>
              <a:spcAft>
                <a:spcPts val="0"/>
              </a:spcAft>
              <a:buClr>
                <a:schemeClr val="dk1"/>
              </a:buClr>
              <a:buSzPct val="80000"/>
              <a:buBlip>
                <a:blip r:embed="rId3"/>
              </a:buBlip>
            </a:pPr>
            <a:r>
              <a:rPr lang="es-ES" sz="2000" b="1" dirty="0">
                <a:solidFill>
                  <a:srgbClr val="33CCFF"/>
                </a:solidFill>
                <a:latin typeface="+mn-lt"/>
                <a:sym typeface="Helvetica Neue"/>
              </a:rPr>
              <a:t>Abspeicherung in gängigen Formaten wie PDF, JPG, WORD, EXCEL …</a:t>
            </a: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Regelmässige Überprüfung der Speichermedien nach frühstens 10 Jahren</a:t>
            </a:r>
            <a:endParaRPr sz="2000" dirty="0">
              <a:solidFill>
                <a:schemeClr val="dk1"/>
              </a:solidFill>
              <a:latin typeface="+mn-lt"/>
              <a:ea typeface="Helvetica Neue"/>
              <a:cs typeface="Helvetica Neue"/>
              <a:sym typeface="Helvetica Neue"/>
            </a:endParaRPr>
          </a:p>
        </p:txBody>
      </p:sp>
      <p:sp>
        <p:nvSpPr>
          <p:cNvPr id="191" name="Google Shape;191;p11"/>
          <p:cNvSpPr txBox="1"/>
          <p:nvPr/>
        </p:nvSpPr>
        <p:spPr>
          <a:xfrm>
            <a:off x="1247009" y="2332285"/>
            <a:ext cx="6732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Testen Sie Ihr Wissen!</a:t>
            </a:r>
            <a:endParaRPr dirty="0">
              <a:solidFill>
                <a:schemeClr val="tx1"/>
              </a:solidFill>
              <a:latin typeface="+mn-lt"/>
            </a:endParaRPr>
          </a:p>
        </p:txBody>
      </p:sp>
      <p:sp>
        <p:nvSpPr>
          <p:cNvPr id="192" name="Google Shape;192;p11"/>
          <p:cNvSpPr txBox="1"/>
          <p:nvPr/>
        </p:nvSpPr>
        <p:spPr>
          <a:xfrm>
            <a:off x="1366599" y="3183450"/>
            <a:ext cx="65880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b="1" dirty="0">
                <a:solidFill>
                  <a:srgbClr val="00CCFF"/>
                </a:solidFill>
                <a:latin typeface="+mn-lt"/>
                <a:ea typeface="Helvetica Neue"/>
                <a:cs typeface="Helvetica Neue"/>
                <a:sym typeface="Helvetica Neue"/>
              </a:rPr>
              <a:t>Lösung:</a:t>
            </a:r>
            <a:endParaRPr lang="de-DE" sz="2400" dirty="0">
              <a:solidFill>
                <a:srgbClr val="00CCFF"/>
              </a:solidFill>
              <a:latin typeface="+mn-lt"/>
            </a:endParaRPr>
          </a:p>
        </p:txBody>
      </p:sp>
      <p:sp>
        <p:nvSpPr>
          <p:cNvPr id="195" name="Google Shape;195;p11"/>
          <p:cNvSpPr/>
          <p:nvPr/>
        </p:nvSpPr>
        <p:spPr>
          <a:xfrm>
            <a:off x="1368000" y="3960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de-DE" sz="2000" b="1" dirty="0">
                <a:solidFill>
                  <a:schemeClr val="dk1"/>
                </a:solidFill>
                <a:latin typeface="+mn-lt"/>
                <a:ea typeface="Helvetica Neue"/>
                <a:cs typeface="Helvetica Neue"/>
                <a:sym typeface="Helvetica Neue"/>
              </a:rPr>
              <a:t>Bei der Recherche in Suchmaschinen muss besonders geachtet werden auf:</a:t>
            </a:r>
            <a:endParaRPr sz="2000" b="1" dirty="0">
              <a:latin typeface="+mn-lt"/>
            </a:endParaRPr>
          </a:p>
          <a:p>
            <a:pPr marL="342900" marR="0" lvl="0" indent="-190500" algn="l" rtl="0">
              <a:spcBef>
                <a:spcPts val="0"/>
              </a:spcBef>
              <a:spcAft>
                <a:spcPts val="0"/>
              </a:spcAft>
              <a:buClr>
                <a:schemeClr val="dk1"/>
              </a:buClr>
              <a:buSzPts val="2400"/>
              <a:buFont typeface="Calibri"/>
              <a:buNone/>
            </a:pPr>
            <a:endParaRPr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Beliebtheit bei jungen Nutzer*innen</a:t>
            </a: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Die beste Animation der Inhalte</a:t>
            </a:r>
          </a:p>
          <a:p>
            <a:pPr marL="342900" marR="0" lvl="0" indent="-342900" algn="l" rtl="0">
              <a:spcBef>
                <a:spcPts val="0"/>
              </a:spcBef>
              <a:spcAft>
                <a:spcPts val="0"/>
              </a:spcAft>
              <a:buClr>
                <a:schemeClr val="dk1"/>
              </a:buClr>
              <a:buSzPct val="80000"/>
              <a:buBlip>
                <a:blip r:embed="rId3"/>
              </a:buBlip>
            </a:pPr>
            <a:r>
              <a:rPr lang="es-ES" sz="2000" b="1" dirty="0">
                <a:solidFill>
                  <a:srgbClr val="33CCFF"/>
                </a:solidFill>
                <a:latin typeface="+mn-lt"/>
                <a:sym typeface="Helvetica Neue"/>
              </a:rPr>
              <a:t>Ausgewogenheit der Informationen</a:t>
            </a:r>
            <a:endParaRPr sz="2000" b="1" dirty="0">
              <a:solidFill>
                <a:srgbClr val="33CCFF"/>
              </a:solidFill>
              <a:latin typeface="+mn-lt"/>
              <a:ea typeface="Helvetica Neue"/>
              <a:cs typeface="Helvetica Neue"/>
              <a:sym typeface="Helvetica Neue"/>
            </a:endParaRPr>
          </a:p>
        </p:txBody>
      </p:sp>
      <p:sp>
        <p:nvSpPr>
          <p:cNvPr id="198" name="Google Shape;198;p11"/>
          <p:cNvSpPr/>
          <p:nvPr/>
        </p:nvSpPr>
        <p:spPr>
          <a:xfrm>
            <a:off x="9684000" y="6876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de-DE" sz="2000" b="1" dirty="0">
                <a:solidFill>
                  <a:schemeClr val="dk1"/>
                </a:solidFill>
                <a:latin typeface="+mn-lt"/>
                <a:ea typeface="Helvetica Neue"/>
                <a:cs typeface="Helvetica Neue"/>
                <a:sym typeface="Helvetica Neue"/>
              </a:rPr>
              <a:t>Ein Digitales Online Management ist nötig, weil:</a:t>
            </a:r>
            <a:endParaRPr sz="2000" b="1" dirty="0">
              <a:latin typeface="+mn-lt"/>
            </a:endParaRPr>
          </a:p>
          <a:p>
            <a:pPr marL="342900" marR="0" lvl="0" indent="-190500" algn="l" rtl="0">
              <a:spcBef>
                <a:spcPts val="0"/>
              </a:spcBef>
              <a:spcAft>
                <a:spcPts val="0"/>
              </a:spcAft>
              <a:buClr>
                <a:schemeClr val="dk1"/>
              </a:buClr>
              <a:buSzPts val="2400"/>
              <a:buFont typeface="Calibri"/>
              <a:buNone/>
            </a:pPr>
            <a:endParaRPr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s-ES" sz="2000" b="1" dirty="0">
                <a:solidFill>
                  <a:srgbClr val="33CCFF"/>
                </a:solidFill>
                <a:latin typeface="+mn-lt"/>
                <a:sym typeface="Helvetica Neue"/>
              </a:rPr>
              <a:t>Nur so neue Mitarbeiter*innen schnell den Überblick haben</a:t>
            </a: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Die eigene IT-Abteilung nur so weiß, wo Daten abgelegt sind</a:t>
            </a: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Ein Abspeichern von Daten im E-Mail Eingang, hilft die Datenmenge in der Ordnerstruktur gering zu halten</a:t>
            </a:r>
            <a:endParaRPr sz="2000" dirty="0">
              <a:solidFill>
                <a:schemeClr val="dk1"/>
              </a:solidFill>
              <a:latin typeface="+mn-lt"/>
              <a:ea typeface="Helvetica Neue"/>
              <a:cs typeface="Helvetica Neue"/>
              <a:sym typeface="Helvetica Neue"/>
            </a:endParaRPr>
          </a:p>
        </p:txBody>
      </p:sp>
      <p:sp>
        <p:nvSpPr>
          <p:cNvPr id="201" name="Google Shape;201;p11"/>
          <p:cNvSpPr/>
          <p:nvPr/>
        </p:nvSpPr>
        <p:spPr>
          <a:xfrm>
            <a:off x="1368000" y="6336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de-DE" sz="2000" b="1" dirty="0">
                <a:solidFill>
                  <a:schemeClr val="dk1"/>
                </a:solidFill>
                <a:latin typeface="+mn-lt"/>
                <a:ea typeface="Helvetica Neue"/>
                <a:cs typeface="Helvetica Neue"/>
                <a:sym typeface="Helvetica Neue"/>
              </a:rPr>
              <a:t>Eine akzeptierte und von allen Mitarbeiter*innen mitgetragene digitale Ordnerstruktur ist gekennzeichnet durch:</a:t>
            </a:r>
            <a:endParaRPr sz="2000" b="1" dirty="0">
              <a:latin typeface="+mn-lt"/>
            </a:endParaRPr>
          </a:p>
          <a:p>
            <a:pPr marL="342900" marR="0" lvl="0" indent="-190500" algn="l" rtl="0">
              <a:spcBef>
                <a:spcPts val="0"/>
              </a:spcBef>
              <a:spcAft>
                <a:spcPts val="0"/>
              </a:spcAft>
              <a:buClr>
                <a:schemeClr val="dk1"/>
              </a:buClr>
              <a:buSzPts val="2400"/>
              <a:buFont typeface="Calibri"/>
              <a:buNone/>
            </a:pPr>
            <a:endParaRPr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s-ES" sz="2000" b="1" dirty="0">
                <a:solidFill>
                  <a:srgbClr val="33CCFF"/>
                </a:solidFill>
                <a:latin typeface="+mn-lt"/>
                <a:sym typeface="Helvetica Neue"/>
              </a:rPr>
              <a:t>Das 7+2 Ordner System</a:t>
            </a: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Doppelablage aller Dateien</a:t>
            </a:r>
          </a:p>
          <a:p>
            <a:pPr marL="342900" marR="0" lvl="0" indent="-342900" algn="l" rtl="0">
              <a:spcBef>
                <a:spcPts val="0"/>
              </a:spcBef>
              <a:spcAft>
                <a:spcPts val="0"/>
              </a:spcAft>
              <a:buClr>
                <a:schemeClr val="dk1"/>
              </a:buClr>
              <a:buSzPct val="80000"/>
              <a:buBlip>
                <a:blip r:embed="rId3"/>
              </a:buBlip>
            </a:pPr>
            <a:r>
              <a:rPr lang="es-ES" sz="2000" dirty="0">
                <a:solidFill>
                  <a:schemeClr val="dk1"/>
                </a:solidFill>
                <a:latin typeface="+mn-lt"/>
                <a:sym typeface="Helvetica Neue"/>
              </a:rPr>
              <a:t>Festlegung der Struktur durch den/die Vorgesetzten</a:t>
            </a:r>
            <a:endParaRPr sz="2000" dirty="0">
              <a:solidFill>
                <a:schemeClr val="dk1"/>
              </a:solidFill>
              <a:latin typeface="+mn-lt"/>
              <a:ea typeface="Helvetica Neue"/>
              <a:cs typeface="Helvetica Neue"/>
              <a:sym typeface="Helvetica Neue"/>
            </a:endParaRPr>
          </a:p>
        </p:txBody>
      </p:sp>
      <p:sp>
        <p:nvSpPr>
          <p:cNvPr id="3" name="Foliennummernplatzhalter 1">
            <a:extLst>
              <a:ext uri="{FF2B5EF4-FFF2-40B4-BE49-F238E27FC236}">
                <a16:creationId xmlns:a16="http://schemas.microsoft.com/office/drawing/2014/main" id="{1A4B41BD-0782-41AC-A90F-B610D5A4230D}"/>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45</a:t>
            </a:fld>
            <a:endParaRPr lang="de-DE"/>
          </a:p>
        </p:txBody>
      </p:sp>
    </p:spTree>
    <p:extLst>
      <p:ext uri="{BB962C8B-B14F-4D97-AF65-F5344CB8AC3E}">
        <p14:creationId xmlns:p14="http://schemas.microsoft.com/office/powerpoint/2010/main" val="1938817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p:nvPr/>
        </p:nvSpPr>
        <p:spPr>
          <a:xfrm>
            <a:off x="1295399" y="2400300"/>
            <a:ext cx="6516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Zusammenfassung</a:t>
            </a:r>
            <a:endParaRPr dirty="0">
              <a:solidFill>
                <a:schemeClr val="tx1"/>
              </a:solidFill>
              <a:latin typeface="+mn-lt"/>
            </a:endParaRPr>
          </a:p>
        </p:txBody>
      </p:sp>
      <p:sp>
        <p:nvSpPr>
          <p:cNvPr id="207" name="Google Shape;207;p12"/>
          <p:cNvSpPr txBox="1"/>
          <p:nvPr/>
        </p:nvSpPr>
        <p:spPr>
          <a:xfrm>
            <a:off x="1340025" y="3533675"/>
            <a:ext cx="7560000" cy="523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de-DE" sz="2800" b="1" dirty="0">
                <a:solidFill>
                  <a:srgbClr val="00CCFF"/>
                </a:solidFill>
                <a:latin typeface="+mn-lt"/>
                <a:ea typeface="Helvetica Neue"/>
                <a:cs typeface="Helvetica Neue"/>
                <a:sym typeface="Helvetica Neue"/>
              </a:rPr>
              <a:t>Gut gemacht! Jetzt wissen Sie mehr über:</a:t>
            </a:r>
            <a:endParaRPr dirty="0">
              <a:solidFill>
                <a:srgbClr val="00CCFF"/>
              </a:solidFill>
              <a:latin typeface="+mn-lt"/>
            </a:endParaRPr>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3970" y="3028702"/>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99;p4">
            <a:extLst>
              <a:ext uri="{FF2B5EF4-FFF2-40B4-BE49-F238E27FC236}">
                <a16:creationId xmlns:a16="http://schemas.microsoft.com/office/drawing/2014/main" id="{B08F0CC2-79F8-134F-0557-1F8FECA56C73}"/>
              </a:ext>
            </a:extLst>
          </p:cNvPr>
          <p:cNvSpPr txBox="1"/>
          <p:nvPr/>
        </p:nvSpPr>
        <p:spPr>
          <a:xfrm>
            <a:off x="1497600" y="4806000"/>
            <a:ext cx="8842154" cy="46162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SzPct val="80000"/>
              <a:buBlip>
                <a:blip r:embed="rId4"/>
              </a:buBlip>
            </a:pPr>
            <a:r>
              <a:rPr lang="es-ES" sz="2400" dirty="0">
                <a:solidFill>
                  <a:schemeClr val="dk1"/>
                </a:solidFill>
                <a:latin typeface="+mn-lt"/>
                <a:ea typeface="Helvetica Neue"/>
                <a:cs typeface="Helvetica Neue"/>
                <a:sym typeface="Helvetica Neue"/>
              </a:rPr>
              <a:t>Erkennen, welchen Nutzen das Internet bei der Suche nach den wichtigen Daten hat</a:t>
            </a:r>
          </a:p>
          <a:p>
            <a:pPr marL="342900" marR="0" lvl="0" indent="-342900" algn="l" rtl="0">
              <a:spcBef>
                <a:spcPts val="0"/>
              </a:spcBef>
              <a:spcAft>
                <a:spcPts val="1200"/>
              </a:spcAft>
              <a:buSzPct val="80000"/>
              <a:buBlip>
                <a:blip r:embed="rId4"/>
              </a:buBlip>
            </a:pPr>
            <a:r>
              <a:rPr lang="es-ES" sz="2400" dirty="0">
                <a:solidFill>
                  <a:schemeClr val="dk1"/>
                </a:solidFill>
                <a:latin typeface="+mn-lt"/>
                <a:sym typeface="Helvetica Neue"/>
              </a:rPr>
              <a:t>Den Einsatz von Suchmaschinen bei der Datensuche</a:t>
            </a:r>
          </a:p>
          <a:p>
            <a:pPr marL="342900" marR="0" lvl="0" indent="-342900" algn="l" rtl="0">
              <a:spcBef>
                <a:spcPts val="0"/>
              </a:spcBef>
              <a:spcAft>
                <a:spcPts val="1200"/>
              </a:spcAft>
              <a:buSzPct val="80000"/>
              <a:buBlip>
                <a:blip r:embed="rId4"/>
              </a:buBlip>
            </a:pPr>
            <a:r>
              <a:rPr lang="es-ES" sz="2400" dirty="0">
                <a:solidFill>
                  <a:schemeClr val="dk1"/>
                </a:solidFill>
                <a:latin typeface="+mn-lt"/>
                <a:sym typeface="Helvetica Neue"/>
              </a:rPr>
              <a:t>Die Bedeutung einer guten digitalen Ordnerstruktur als Basis für struckturiertes Abspeichern von Dateien</a:t>
            </a:r>
          </a:p>
          <a:p>
            <a:pPr marL="342900" marR="0" lvl="0" indent="-342900" algn="l" rtl="0">
              <a:spcBef>
                <a:spcPts val="0"/>
              </a:spcBef>
              <a:spcAft>
                <a:spcPts val="1200"/>
              </a:spcAft>
              <a:buSzPct val="80000"/>
              <a:buBlip>
                <a:blip r:embed="rId4"/>
              </a:buBlip>
            </a:pPr>
            <a:r>
              <a:rPr lang="es-ES" sz="2400" dirty="0">
                <a:solidFill>
                  <a:schemeClr val="dk1"/>
                </a:solidFill>
                <a:latin typeface="+mn-lt"/>
                <a:sym typeface="Helvetica Neue"/>
              </a:rPr>
              <a:t>Vor- und Nachteile von Abspeichern lokal oder in der Cloud</a:t>
            </a:r>
          </a:p>
          <a:p>
            <a:pPr marL="342900" marR="0" lvl="0" indent="-342900" algn="l" rtl="0">
              <a:spcBef>
                <a:spcPts val="0"/>
              </a:spcBef>
              <a:spcAft>
                <a:spcPts val="1200"/>
              </a:spcAft>
              <a:buSzPct val="80000"/>
              <a:buBlip>
                <a:blip r:embed="rId4"/>
              </a:buBlip>
            </a:pPr>
            <a:r>
              <a:rPr lang="es-ES" sz="2400" dirty="0">
                <a:solidFill>
                  <a:schemeClr val="dk1"/>
                </a:solidFill>
                <a:latin typeface="+mn-lt"/>
                <a:sym typeface="Helvetica Neue"/>
              </a:rPr>
              <a:t>Wiederfinden von Dateien auf dem Rechner mit den richtigen Instrumenten</a:t>
            </a:r>
            <a:endParaRPr dirty="0">
              <a:latin typeface="+mn-lt"/>
            </a:endParaRPr>
          </a:p>
        </p:txBody>
      </p:sp>
      <p:sp>
        <p:nvSpPr>
          <p:cNvPr id="2" name="Foliennummernplatzhalter 1">
            <a:extLst>
              <a:ext uri="{FF2B5EF4-FFF2-40B4-BE49-F238E27FC236}">
                <a16:creationId xmlns:a16="http://schemas.microsoft.com/office/drawing/2014/main" id="{428AE51F-362F-617B-1833-4BE0E40DEC7C}"/>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46</a:t>
            </a:fld>
            <a:endParaRPr lang="de-DE"/>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619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D94B7"/>
              </a:buClr>
              <a:buSzPts val="4800"/>
              <a:buFont typeface="Helvetica Neue"/>
              <a:buNone/>
            </a:pPr>
            <a:r>
              <a:rPr lang="es-ES" sz="4800" b="1" dirty="0">
                <a:solidFill>
                  <a:schemeClr val="tx1"/>
                </a:solidFill>
                <a:latin typeface="+mn-lt"/>
                <a:ea typeface="Helvetica Neue"/>
                <a:cs typeface="Helvetica Neue"/>
                <a:sym typeface="Helvetica Neue"/>
              </a:rPr>
              <a:t>Literaturverzeichnis</a:t>
            </a:r>
          </a:p>
        </p:txBody>
      </p:sp>
      <p:sp>
        <p:nvSpPr>
          <p:cNvPr id="221" name="Google Shape;221;p13"/>
          <p:cNvSpPr/>
          <p:nvPr/>
        </p:nvSpPr>
        <p:spPr>
          <a:xfrm>
            <a:off x="1483200" y="3805200"/>
            <a:ext cx="15280800" cy="67706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Clr>
                <a:schemeClr val="dk1"/>
              </a:buClr>
              <a:buSzPct val="80000"/>
              <a:buBlip>
                <a:blip r:embed="rId3"/>
              </a:buBlip>
            </a:pPr>
            <a:r>
              <a:rPr lang="de-DE" sz="2400" dirty="0">
                <a:latin typeface="+mn-lt"/>
              </a:rPr>
              <a:t>Initiative D21 e.V. (2018), D21 DIGITAL INDEX 2017/2018. Jährliches Lagebild zur Digitalen Gesellschaft, in: initiatived21.de, 2018, https://initiatived21.de/app/uploads/2018/01/d21-digital-index_2017_2018.pdf</a:t>
            </a:r>
          </a:p>
          <a:p>
            <a:pPr marL="342900" marR="0" lvl="0" indent="-342900" algn="l" rtl="0">
              <a:spcBef>
                <a:spcPts val="0"/>
              </a:spcBef>
              <a:spcAft>
                <a:spcPts val="1200"/>
              </a:spcAft>
              <a:buClr>
                <a:schemeClr val="dk1"/>
              </a:buClr>
              <a:buSzPct val="80000"/>
              <a:buBlip>
                <a:blip r:embed="rId3"/>
              </a:buBlip>
            </a:pPr>
            <a:r>
              <a:rPr lang="de-DE" sz="2400" dirty="0">
                <a:latin typeface="+mn-lt"/>
              </a:rPr>
              <a:t>Treppenlift-ratgeber.de, Internet für Senioren: Werden Sie zum </a:t>
            </a:r>
            <a:r>
              <a:rPr lang="de-DE" sz="2400" dirty="0" err="1">
                <a:latin typeface="+mn-lt"/>
              </a:rPr>
              <a:t>Silver</a:t>
            </a:r>
            <a:r>
              <a:rPr lang="de-DE" sz="2400" dirty="0">
                <a:latin typeface="+mn-lt"/>
              </a:rPr>
              <a:t> Surfer, in: treppenlift-ratgeber.de, https://www.treppenlift-ratgeber.de/barrierefrei-leben/leben-im-alter/internet-fuer-senioren.html</a:t>
            </a:r>
          </a:p>
          <a:p>
            <a:pPr marL="342900" marR="0" lvl="0" indent="-342900" algn="l" rtl="0">
              <a:spcBef>
                <a:spcPts val="0"/>
              </a:spcBef>
              <a:spcAft>
                <a:spcPts val="1200"/>
              </a:spcAft>
              <a:buClr>
                <a:schemeClr val="dk1"/>
              </a:buClr>
              <a:buSzPct val="80000"/>
              <a:buBlip>
                <a:blip r:embed="rId3"/>
              </a:buBlip>
            </a:pPr>
            <a:r>
              <a:rPr lang="de-DE" sz="2400" dirty="0">
                <a:latin typeface="+mn-lt"/>
              </a:rPr>
              <a:t>diabsite.de, Welchen besonderen Nutzen bietet das Netz für Senioren?, in: diabsite.de, 24.06.2007, https://www.diabsite.de/wegweiser/links/internet/5-senioren.html</a:t>
            </a:r>
          </a:p>
          <a:p>
            <a:pPr marL="342900" marR="0" lvl="0" indent="-342900" algn="l" rtl="0">
              <a:spcBef>
                <a:spcPts val="0"/>
              </a:spcBef>
              <a:spcAft>
                <a:spcPts val="1200"/>
              </a:spcAft>
              <a:buClr>
                <a:schemeClr val="dk1"/>
              </a:buClr>
              <a:buSzPct val="80000"/>
              <a:buBlip>
                <a:blip r:embed="rId3"/>
              </a:buBlip>
            </a:pPr>
            <a:r>
              <a:rPr lang="de-DE" sz="2400" dirty="0">
                <a:latin typeface="+mn-lt"/>
              </a:rPr>
              <a:t>BAFSO – Bundesarbeitsgemeinschaft der Seniorenorganisationen e.V. (2019), Wegweiser durch die digitale Welt - Für ältere Bürgerinnen und Bürger (10. aktualisierte Auflage), in: basgo.de, Dezember 2019, https://www.bagso.de/publikationen/ratgeber/wegweiser-durch-die-digitale-welt/</a:t>
            </a:r>
          </a:p>
          <a:p>
            <a:pPr marL="342900" marR="0" lvl="0" indent="-342900" algn="l" rtl="0">
              <a:spcBef>
                <a:spcPts val="0"/>
              </a:spcBef>
              <a:spcAft>
                <a:spcPts val="1200"/>
              </a:spcAft>
              <a:buClr>
                <a:schemeClr val="dk1"/>
              </a:buClr>
              <a:buSzPct val="80000"/>
              <a:buBlip>
                <a:blip r:embed="rId3"/>
              </a:buBlip>
            </a:pPr>
            <a:r>
              <a:rPr lang="de-DE" sz="2400" dirty="0">
                <a:latin typeface="+mn-lt"/>
              </a:rPr>
              <a:t>BAGSO Service Gesellschaft mbH, Anleitung 8: Gesundheitsinformationen im Netz – kompetent nutzen, in: digital-kompass.de, 2023, https://www.digital-kompass.de/materialien/anleitung-8-gesundheitsinformationen-im-netz-kompetent-nutzen</a:t>
            </a:r>
          </a:p>
        </p:txBody>
      </p:sp>
      <p:sp>
        <p:nvSpPr>
          <p:cNvPr id="2" name="Foliennummernplatzhalter 1">
            <a:extLst>
              <a:ext uri="{FF2B5EF4-FFF2-40B4-BE49-F238E27FC236}">
                <a16:creationId xmlns:a16="http://schemas.microsoft.com/office/drawing/2014/main" id="{9EADDE7E-2F7B-205E-4A44-7D1F914CECBB}"/>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47</a:t>
            </a:fld>
            <a:endParaRPr lang="de-DE"/>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619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D94B7"/>
              </a:buClr>
              <a:buSzPts val="4800"/>
              <a:buFont typeface="Helvetica Neue"/>
              <a:buNone/>
            </a:pPr>
            <a:r>
              <a:rPr lang="es-ES" sz="4800" b="1" dirty="0">
                <a:solidFill>
                  <a:schemeClr val="tx1"/>
                </a:solidFill>
                <a:latin typeface="+mn-lt"/>
                <a:ea typeface="Helvetica Neue"/>
                <a:cs typeface="Helvetica Neue"/>
                <a:sym typeface="Helvetica Neue"/>
              </a:rPr>
              <a:t>Literaturverzeichnis</a:t>
            </a:r>
          </a:p>
        </p:txBody>
      </p:sp>
      <p:sp>
        <p:nvSpPr>
          <p:cNvPr id="221" name="Google Shape;221;p13"/>
          <p:cNvSpPr/>
          <p:nvPr/>
        </p:nvSpPr>
        <p:spPr>
          <a:xfrm>
            <a:off x="1483200" y="3805200"/>
            <a:ext cx="15280800" cy="67706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Clr>
                <a:schemeClr val="dk1"/>
              </a:buClr>
              <a:buSzPct val="80000"/>
              <a:buBlip>
                <a:blip r:embed="rId3"/>
              </a:buBlip>
            </a:pPr>
            <a:r>
              <a:rPr lang="de-DE" sz="2400" dirty="0">
                <a:latin typeface="+mn-lt"/>
              </a:rPr>
              <a:t>Google Deutschland Team (2021), 7 Tipps, mit denen ihr noch mehr aus der Google Suche rausholt, in: google.de, 04. Juni 2021, https://blog.google/intl/de-de/produkte/suchen-entdecken/7-tipps-fuer-die-google-suche/</a:t>
            </a:r>
          </a:p>
          <a:p>
            <a:pPr marL="342900" marR="0" lvl="0" indent="-342900" algn="l" rtl="0">
              <a:spcBef>
                <a:spcPts val="0"/>
              </a:spcBef>
              <a:spcAft>
                <a:spcPts val="1200"/>
              </a:spcAft>
              <a:buClr>
                <a:schemeClr val="dk1"/>
              </a:buClr>
              <a:buSzPct val="80000"/>
              <a:buBlip>
                <a:blip r:embed="rId3"/>
              </a:buBlip>
            </a:pPr>
            <a:r>
              <a:rPr lang="de-DE" sz="2400" dirty="0">
                <a:latin typeface="+mn-lt"/>
              </a:rPr>
              <a:t>IONOS (2022), Daten sichern: Methoden und Medien im Überblick, in: ionos.de, 13.09.2022, https://www.ionos.de/digitalguide/server/sicherheit/daten-sichern/</a:t>
            </a:r>
          </a:p>
          <a:p>
            <a:pPr marL="342900" marR="0" lvl="0" indent="-342900" algn="l" rtl="0">
              <a:spcBef>
                <a:spcPts val="0"/>
              </a:spcBef>
              <a:spcAft>
                <a:spcPts val="1200"/>
              </a:spcAft>
              <a:buClr>
                <a:schemeClr val="dk1"/>
              </a:buClr>
              <a:buSzPct val="80000"/>
              <a:buBlip>
                <a:blip r:embed="rId3"/>
              </a:buBlip>
            </a:pPr>
            <a:r>
              <a:rPr lang="de-DE" sz="2400" dirty="0">
                <a:latin typeface="+mn-lt"/>
              </a:rPr>
              <a:t>Verbund Forschungsdaten Bildung (</a:t>
            </a:r>
            <a:r>
              <a:rPr lang="de-DE" sz="2400" dirty="0" err="1">
                <a:latin typeface="+mn-lt"/>
              </a:rPr>
              <a:t>VerbundFDB</a:t>
            </a:r>
            <a:r>
              <a:rPr lang="de-DE" sz="2400" dirty="0">
                <a:latin typeface="+mn-lt"/>
              </a:rPr>
              <a:t>), Dateien benennen und organisieren, in: forschungsdaten-bildung.de, 20.07.2018, https://www.forschungsdaten-bildung.de/dateien-benennen</a:t>
            </a:r>
          </a:p>
          <a:p>
            <a:pPr marL="342900" marR="0" lvl="0" indent="-342900" algn="l" rtl="0">
              <a:spcBef>
                <a:spcPts val="0"/>
              </a:spcBef>
              <a:spcAft>
                <a:spcPts val="1200"/>
              </a:spcAft>
              <a:buClr>
                <a:schemeClr val="dk1"/>
              </a:buClr>
              <a:buSzPct val="80000"/>
              <a:buBlip>
                <a:blip r:embed="rId3"/>
              </a:buBlip>
            </a:pPr>
            <a:r>
              <a:rPr lang="de-DE" sz="2400" dirty="0">
                <a:latin typeface="+mn-lt"/>
              </a:rPr>
              <a:t>Büro-Kaizen, Ideale Ordnerstruktur: Eine einheitliche Dateiablage mit dem 7-Ordner-System erstellen (für Unternehmen und Privatpersonen), in: buero-kaizen.de, https://www.buero-kaizen.de/ordnerstruktur/</a:t>
            </a:r>
          </a:p>
          <a:p>
            <a:pPr marL="342900" marR="0" lvl="0" indent="-342900" algn="l" rtl="0">
              <a:spcBef>
                <a:spcPts val="0"/>
              </a:spcBef>
              <a:spcAft>
                <a:spcPts val="1200"/>
              </a:spcAft>
              <a:buClr>
                <a:schemeClr val="dk1"/>
              </a:buClr>
              <a:buSzPct val="80000"/>
              <a:buBlip>
                <a:blip r:embed="rId3"/>
              </a:buBlip>
            </a:pPr>
            <a:r>
              <a:rPr lang="de-DE" sz="2400" dirty="0" err="1">
                <a:latin typeface="+mn-lt"/>
              </a:rPr>
              <a:t>Miller’s</a:t>
            </a:r>
            <a:r>
              <a:rPr lang="de-DE" sz="2400" dirty="0">
                <a:latin typeface="+mn-lt"/>
              </a:rPr>
              <a:t> Law, The </a:t>
            </a:r>
            <a:r>
              <a:rPr lang="de-DE" sz="2400" dirty="0" err="1">
                <a:latin typeface="+mn-lt"/>
              </a:rPr>
              <a:t>average</a:t>
            </a:r>
            <a:r>
              <a:rPr lang="de-DE" sz="2400" dirty="0">
                <a:latin typeface="+mn-lt"/>
              </a:rPr>
              <a:t> </a:t>
            </a:r>
            <a:r>
              <a:rPr lang="de-DE" sz="2400" dirty="0" err="1">
                <a:latin typeface="+mn-lt"/>
              </a:rPr>
              <a:t>person</a:t>
            </a:r>
            <a:r>
              <a:rPr lang="de-DE" sz="2400" dirty="0">
                <a:latin typeface="+mn-lt"/>
              </a:rPr>
              <a:t> </a:t>
            </a:r>
            <a:r>
              <a:rPr lang="de-DE" sz="2400" dirty="0" err="1">
                <a:latin typeface="+mn-lt"/>
              </a:rPr>
              <a:t>can</a:t>
            </a:r>
            <a:r>
              <a:rPr lang="de-DE" sz="2400" dirty="0">
                <a:latin typeface="+mn-lt"/>
              </a:rPr>
              <a:t> </a:t>
            </a:r>
            <a:r>
              <a:rPr lang="de-DE" sz="2400" dirty="0" err="1">
                <a:latin typeface="+mn-lt"/>
              </a:rPr>
              <a:t>only</a:t>
            </a:r>
            <a:r>
              <a:rPr lang="de-DE" sz="2400" dirty="0">
                <a:latin typeface="+mn-lt"/>
              </a:rPr>
              <a:t> </a:t>
            </a:r>
            <a:r>
              <a:rPr lang="de-DE" sz="2400" dirty="0" err="1">
                <a:latin typeface="+mn-lt"/>
              </a:rPr>
              <a:t>keep</a:t>
            </a:r>
            <a:r>
              <a:rPr lang="de-DE" sz="2400" dirty="0">
                <a:latin typeface="+mn-lt"/>
              </a:rPr>
              <a:t> 7 (plus </a:t>
            </a:r>
            <a:r>
              <a:rPr lang="de-DE" sz="2400" dirty="0" err="1">
                <a:latin typeface="+mn-lt"/>
              </a:rPr>
              <a:t>or</a:t>
            </a:r>
            <a:r>
              <a:rPr lang="de-DE" sz="2400" dirty="0">
                <a:latin typeface="+mn-lt"/>
              </a:rPr>
              <a:t> minus 2) </a:t>
            </a:r>
            <a:r>
              <a:rPr lang="de-DE" sz="2400" dirty="0" err="1">
                <a:latin typeface="+mn-lt"/>
              </a:rPr>
              <a:t>items</a:t>
            </a:r>
            <a:r>
              <a:rPr lang="de-DE" sz="2400" dirty="0">
                <a:latin typeface="+mn-lt"/>
              </a:rPr>
              <a:t> in </a:t>
            </a:r>
            <a:r>
              <a:rPr lang="de-DE" sz="2400" dirty="0" err="1">
                <a:latin typeface="+mn-lt"/>
              </a:rPr>
              <a:t>their</a:t>
            </a:r>
            <a:r>
              <a:rPr lang="de-DE" sz="2400" dirty="0">
                <a:latin typeface="+mn-lt"/>
              </a:rPr>
              <a:t> </a:t>
            </a:r>
            <a:r>
              <a:rPr lang="de-DE" sz="2400" dirty="0" err="1">
                <a:latin typeface="+mn-lt"/>
              </a:rPr>
              <a:t>working</a:t>
            </a:r>
            <a:r>
              <a:rPr lang="de-DE" sz="2400" dirty="0">
                <a:latin typeface="+mn-lt"/>
              </a:rPr>
              <a:t> </a:t>
            </a:r>
            <a:r>
              <a:rPr lang="de-DE" sz="2400" dirty="0" err="1">
                <a:latin typeface="+mn-lt"/>
              </a:rPr>
              <a:t>memory</a:t>
            </a:r>
            <a:r>
              <a:rPr lang="de-DE" sz="2400" dirty="0">
                <a:latin typeface="+mn-lt"/>
              </a:rPr>
              <a:t>, in: lawsofux.com, https://lawsofux.com/millers-law/</a:t>
            </a:r>
          </a:p>
        </p:txBody>
      </p:sp>
      <p:sp>
        <p:nvSpPr>
          <p:cNvPr id="2" name="Foliennummernplatzhalter 1">
            <a:extLst>
              <a:ext uri="{FF2B5EF4-FFF2-40B4-BE49-F238E27FC236}">
                <a16:creationId xmlns:a16="http://schemas.microsoft.com/office/drawing/2014/main" id="{EC49F28B-0A21-B2EA-F443-5A4CE765D0E4}"/>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48</a:t>
            </a:fld>
            <a:endParaRPr lang="de-DE"/>
          </a:p>
        </p:txBody>
      </p:sp>
    </p:spTree>
    <p:extLst>
      <p:ext uri="{BB962C8B-B14F-4D97-AF65-F5344CB8AC3E}">
        <p14:creationId xmlns:p14="http://schemas.microsoft.com/office/powerpoint/2010/main" val="2874251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619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D94B7"/>
              </a:buClr>
              <a:buSzPts val="4800"/>
              <a:buFont typeface="Helvetica Neue"/>
              <a:buNone/>
            </a:pPr>
            <a:r>
              <a:rPr lang="es-ES" sz="4800" b="1" dirty="0">
                <a:solidFill>
                  <a:schemeClr val="tx1"/>
                </a:solidFill>
                <a:latin typeface="+mn-lt"/>
                <a:ea typeface="Helvetica Neue"/>
                <a:cs typeface="Helvetica Neue"/>
                <a:sym typeface="Helvetica Neue"/>
              </a:rPr>
              <a:t>Literaturverzeichnis</a:t>
            </a:r>
          </a:p>
        </p:txBody>
      </p:sp>
      <p:sp>
        <p:nvSpPr>
          <p:cNvPr id="221" name="Google Shape;221;p13"/>
          <p:cNvSpPr/>
          <p:nvPr/>
        </p:nvSpPr>
        <p:spPr>
          <a:xfrm>
            <a:off x="1483200" y="3805200"/>
            <a:ext cx="15280800" cy="67706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Clr>
                <a:schemeClr val="dk1"/>
              </a:buClr>
              <a:buSzPct val="80000"/>
              <a:buBlip>
                <a:blip r:embed="rId3"/>
              </a:buBlip>
            </a:pPr>
            <a:r>
              <a:rPr lang="de-DE" sz="2400" dirty="0">
                <a:latin typeface="+mn-lt"/>
              </a:rPr>
              <a:t>Schweizer Minimalist, Digitale Ordnerstruktur – Mein Ordnersystem auf dem PC, in: schweizer-minimalist.ch, 04.09.2021, https://schweizer-minimalist.ch/digitale-ordnerstruktur-mein-ordnersystem-auf-dem-pc/</a:t>
            </a:r>
          </a:p>
          <a:p>
            <a:pPr marL="342900" marR="0" lvl="0" indent="-342900" algn="l" rtl="0">
              <a:spcBef>
                <a:spcPts val="0"/>
              </a:spcBef>
              <a:spcAft>
                <a:spcPts val="1200"/>
              </a:spcAft>
              <a:buClr>
                <a:schemeClr val="dk1"/>
              </a:buClr>
              <a:buSzPct val="80000"/>
              <a:buBlip>
                <a:blip r:embed="rId3"/>
              </a:buBlip>
            </a:pPr>
            <a:r>
              <a:rPr lang="de-DE" sz="2400" dirty="0">
                <a:latin typeface="+mn-lt"/>
              </a:rPr>
              <a:t>Hagel, Jens. Vor-Ort vs. Cloud-Speicher: Was ist besser? Ein Vergleich, in: hagel-it.de, https://www.hagel-it.de/cloud/vor-ort-vs-cloud-speicher-was-ist-besser-ein-vergleich.html</a:t>
            </a:r>
          </a:p>
          <a:p>
            <a:pPr marL="342900" marR="0" lvl="0" indent="-342900" algn="l" rtl="0">
              <a:spcBef>
                <a:spcPts val="0"/>
              </a:spcBef>
              <a:spcAft>
                <a:spcPts val="1200"/>
              </a:spcAft>
              <a:buClr>
                <a:schemeClr val="dk1"/>
              </a:buClr>
              <a:buSzPct val="80000"/>
              <a:buBlip>
                <a:blip r:embed="rId3"/>
              </a:buBlip>
            </a:pPr>
            <a:r>
              <a:rPr lang="de-DE" sz="2400" dirty="0">
                <a:latin typeface="+mn-lt"/>
              </a:rPr>
              <a:t>Kristian (2019), Je 5 Vor- und Nachteile von Cloud Speichern, in: cloudzzer.com, 17. März 2018, https://www.cloudzzer.com/pro-und-contra-von-cloudspeicher</a:t>
            </a:r>
          </a:p>
          <a:p>
            <a:pPr marL="342900" marR="0" lvl="0" indent="-342900" algn="l" rtl="0">
              <a:spcBef>
                <a:spcPts val="0"/>
              </a:spcBef>
              <a:spcAft>
                <a:spcPts val="1200"/>
              </a:spcAft>
              <a:buClr>
                <a:schemeClr val="dk1"/>
              </a:buClr>
              <a:buSzPct val="80000"/>
              <a:buBlip>
                <a:blip r:embed="rId3"/>
              </a:buBlip>
            </a:pPr>
            <a:r>
              <a:rPr lang="de-DE" sz="2400" dirty="0" err="1">
                <a:latin typeface="+mn-lt"/>
              </a:rPr>
              <a:t>TechSmith</a:t>
            </a:r>
            <a:r>
              <a:rPr lang="de-DE" sz="2400" dirty="0">
                <a:latin typeface="+mn-lt"/>
              </a:rPr>
              <a:t>, Eine digitale Ordnerstruktur fürs Unternehmen einrichten: Beispiel und Tipps, in: techsmith.de, https://www.techsmith.de/blog/digitale-ordnerstruktur/</a:t>
            </a:r>
          </a:p>
          <a:p>
            <a:pPr marL="342900" marR="0" lvl="0" indent="-342900" algn="l" rtl="0">
              <a:spcBef>
                <a:spcPts val="0"/>
              </a:spcBef>
              <a:spcAft>
                <a:spcPts val="1200"/>
              </a:spcAft>
              <a:buClr>
                <a:schemeClr val="dk1"/>
              </a:buClr>
              <a:buSzPct val="80000"/>
              <a:buBlip>
                <a:blip r:embed="rId3"/>
              </a:buBlip>
            </a:pPr>
            <a:r>
              <a:rPr lang="de-DE" sz="2400" dirty="0">
                <a:latin typeface="+mn-lt"/>
              </a:rPr>
              <a:t>Schanze, Robert (2016), Windows 10: Nach Dateien suchen – so geht's, in: giga.de, 18. Dez. 2016, https://www.giga.de/downloads/windows-10/tipps/windows-10-nach-dateien-suchen-so-gehts/</a:t>
            </a:r>
          </a:p>
          <a:p>
            <a:pPr marL="342900" marR="0" lvl="0" indent="-342900" algn="l" rtl="0">
              <a:spcBef>
                <a:spcPts val="0"/>
              </a:spcBef>
              <a:spcAft>
                <a:spcPts val="1200"/>
              </a:spcAft>
              <a:buClr>
                <a:schemeClr val="dk1"/>
              </a:buClr>
              <a:buSzPct val="80000"/>
              <a:buBlip>
                <a:blip r:embed="rId3"/>
              </a:buBlip>
            </a:pPr>
            <a:r>
              <a:rPr lang="de-DE" sz="2400" dirty="0">
                <a:latin typeface="+mn-lt"/>
              </a:rPr>
              <a:t>Baldo, Jordan, Der beste Weg, um verlorene Dateien auf dem Mac zu finden, in: imymac.de, 1. August 2022, https://www.imymac.de/powermymac/find-lost-files-on-mac.html</a:t>
            </a:r>
          </a:p>
          <a:p>
            <a:pPr marL="342900" marR="0" lvl="0" indent="-342900" algn="l" rtl="0">
              <a:spcBef>
                <a:spcPts val="0"/>
              </a:spcBef>
              <a:spcAft>
                <a:spcPts val="1200"/>
              </a:spcAft>
              <a:buClr>
                <a:schemeClr val="dk1"/>
              </a:buClr>
              <a:buSzPct val="80000"/>
              <a:buBlip>
                <a:blip r:embed="rId3"/>
              </a:buBlip>
            </a:pPr>
            <a:endParaRPr lang="de-DE" sz="2400" dirty="0">
              <a:latin typeface="+mn-lt"/>
            </a:endParaRPr>
          </a:p>
        </p:txBody>
      </p:sp>
      <p:sp>
        <p:nvSpPr>
          <p:cNvPr id="2" name="Foliennummernplatzhalter 1">
            <a:extLst>
              <a:ext uri="{FF2B5EF4-FFF2-40B4-BE49-F238E27FC236}">
                <a16:creationId xmlns:a16="http://schemas.microsoft.com/office/drawing/2014/main" id="{06322A51-306A-658A-966F-6E05B7463B9A}"/>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49</a:t>
            </a:fld>
            <a:endParaRPr lang="de-DE"/>
          </a:p>
        </p:txBody>
      </p:sp>
    </p:spTree>
    <p:extLst>
      <p:ext uri="{BB962C8B-B14F-4D97-AF65-F5344CB8AC3E}">
        <p14:creationId xmlns:p14="http://schemas.microsoft.com/office/powerpoint/2010/main" val="213922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043DA264-D75A-C81D-E0A7-6FF7CFB1FB07}"/>
              </a:ext>
            </a:extLst>
          </p:cNvPr>
          <p:cNvGraphicFramePr/>
          <p:nvPr>
            <p:extLst>
              <p:ext uri="{D42A27DB-BD31-4B8C-83A1-F6EECF244321}">
                <p14:modId xmlns:p14="http://schemas.microsoft.com/office/powerpoint/2010/main" val="3870456422"/>
              </p:ext>
            </p:extLst>
          </p:nvPr>
        </p:nvGraphicFramePr>
        <p:xfrm>
          <a:off x="7812000" y="2376000"/>
          <a:ext cx="9144000" cy="6804000"/>
        </p:xfrm>
        <a:graphic>
          <a:graphicData uri="http://schemas.openxmlformats.org/drawingml/2006/chart">
            <c:chart xmlns:c="http://schemas.openxmlformats.org/drawingml/2006/chart" xmlns:r="http://schemas.openxmlformats.org/officeDocument/2006/relationships" r:id="rId3"/>
          </a:graphicData>
        </a:graphic>
      </p:graphicFrame>
      <p:sp>
        <p:nvSpPr>
          <p:cNvPr id="118" name="Google Shape;118;p6"/>
          <p:cNvSpPr txBox="1"/>
          <p:nvPr/>
        </p:nvSpPr>
        <p:spPr>
          <a:xfrm>
            <a:off x="1331997" y="2401311"/>
            <a:ext cx="6480000" cy="830956"/>
          </a:xfrm>
          <a:prstGeom prst="rect">
            <a:avLst/>
          </a:prstGeom>
          <a:noFill/>
          <a:ln>
            <a:noFill/>
          </a:ln>
        </p:spPr>
        <p:txBody>
          <a:bodyPr spcFirstLastPara="1" wrap="square" lIns="91425" tIns="45700" rIns="91425" bIns="45700" anchor="t" anchorCtr="0">
            <a:noAutofit/>
          </a:bodyPr>
          <a:lstStyle/>
          <a:p>
            <a:pPr marL="625475" marR="0" lvl="0" indent="-625475"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800" b="1" i="0" u="none" strike="noStrike" kern="0" cap="none" spc="0" normalizeH="0" baseline="0" noProof="0" dirty="0">
                <a:ln>
                  <a:noFill/>
                </a:ln>
                <a:solidFill>
                  <a:srgbClr val="000000"/>
                </a:solidFill>
                <a:effectLst/>
                <a:uLnTx/>
                <a:uFillTx/>
                <a:latin typeface="Arial"/>
                <a:ea typeface="Helvetica Neue"/>
                <a:cs typeface="Helvetica Neue"/>
                <a:sym typeface="Helvetica Neue"/>
              </a:rPr>
              <a:t>1. </a:t>
            </a:r>
            <a:r>
              <a:rPr kumimoji="0" lang="de-DE" sz="4800" b="1" i="0" u="none" strike="noStrike" kern="0" cap="none" spc="0" normalizeH="0" baseline="0" noProof="0" dirty="0">
                <a:ln>
                  <a:noFill/>
                </a:ln>
                <a:solidFill>
                  <a:srgbClr val="000000"/>
                </a:solidFill>
                <a:effectLst/>
                <a:uLnTx/>
                <a:uFillTx/>
                <a:latin typeface="Arial"/>
                <a:ea typeface="Helvetica Neue"/>
                <a:cs typeface="Helvetica Neue"/>
                <a:sym typeface="Helvetica Neue"/>
              </a:rPr>
              <a:t>Welchen Nutzen bietet das Internet?</a:t>
            </a:r>
            <a:endParaRPr kumimoji="0" b="0" i="0" u="none" strike="noStrike" kern="0" cap="none" spc="0" normalizeH="0" baseline="0" noProof="0" dirty="0">
              <a:ln>
                <a:noFill/>
              </a:ln>
              <a:solidFill>
                <a:srgbClr val="000000"/>
              </a:solidFill>
              <a:effectLst/>
              <a:uLnTx/>
              <a:uFillTx/>
              <a:latin typeface="Arial"/>
              <a:cs typeface="Arial"/>
              <a:sym typeface="Arial"/>
            </a:endParaRPr>
          </a:p>
        </p:txBody>
      </p:sp>
      <p:sp>
        <p:nvSpPr>
          <p:cNvPr id="119" name="Google Shape;119;p6"/>
          <p:cNvSpPr txBox="1"/>
          <p:nvPr/>
        </p:nvSpPr>
        <p:spPr>
          <a:xfrm>
            <a:off x="1295400" y="4104000"/>
            <a:ext cx="5400600" cy="523180"/>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800" b="1" i="0" u="none" strike="noStrike" kern="0" cap="none" spc="0" normalizeH="0" baseline="0" noProof="0" dirty="0">
                <a:ln>
                  <a:noFill/>
                </a:ln>
                <a:solidFill>
                  <a:srgbClr val="00CCFF"/>
                </a:solidFill>
                <a:effectLst/>
                <a:uLnTx/>
                <a:uFillTx/>
                <a:latin typeface="Arial"/>
                <a:ea typeface="Helvetica Neue"/>
                <a:cs typeface="Helvetica Neue"/>
                <a:sym typeface="Helvetica Neue"/>
              </a:rPr>
              <a:t>Regelmässig genutze Dienste und Anwendungen</a:t>
            </a:r>
            <a:endParaRPr kumimoji="0" sz="1400" b="0" i="0" u="none" strike="noStrike" kern="0" cap="none" spc="0" normalizeH="0" baseline="0" noProof="0" dirty="0">
              <a:ln>
                <a:noFill/>
              </a:ln>
              <a:solidFill>
                <a:srgbClr val="00CCFF"/>
              </a:solidFill>
              <a:effectLst/>
              <a:uLnTx/>
              <a:uFillTx/>
              <a:latin typeface="Arial"/>
              <a:cs typeface="Arial"/>
              <a:sym typeface="Arial"/>
            </a:endParaRPr>
          </a:p>
        </p:txBody>
      </p:sp>
      <p:sp>
        <p:nvSpPr>
          <p:cNvPr id="14" name="Google Shape;120;p6">
            <a:extLst>
              <a:ext uri="{FF2B5EF4-FFF2-40B4-BE49-F238E27FC236}">
                <a16:creationId xmlns:a16="http://schemas.microsoft.com/office/drawing/2014/main" id="{64F3C16B-8B4A-3174-85B2-688ECA421279}"/>
              </a:ext>
            </a:extLst>
          </p:cNvPr>
          <p:cNvSpPr txBox="1"/>
          <p:nvPr/>
        </p:nvSpPr>
        <p:spPr>
          <a:xfrm>
            <a:off x="1295399" y="5184000"/>
            <a:ext cx="4428601" cy="769401"/>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0" i="0" u="none" strike="noStrike" kern="0" cap="none" spc="0" normalizeH="0" baseline="0" noProof="0" dirty="0">
                <a:ln>
                  <a:noFill/>
                </a:ln>
                <a:solidFill>
                  <a:srgbClr val="000000"/>
                </a:solidFill>
                <a:effectLst/>
                <a:uLnTx/>
                <a:uFillTx/>
                <a:latin typeface="Arial"/>
                <a:ea typeface="Helvetica Neue"/>
                <a:cs typeface="Helvetica Neue"/>
                <a:sym typeface="Helvetica Neue"/>
              </a:rPr>
              <a:t>Bitte geben Sie an, welchen der Tätigkeiten Sie regelmäßig nachgehen, also ein- oder mehrmals pro Woche</a:t>
            </a:r>
          </a:p>
        </p:txBody>
      </p:sp>
      <p:sp>
        <p:nvSpPr>
          <p:cNvPr id="6" name="Textfeld 5">
            <a:extLst>
              <a:ext uri="{FF2B5EF4-FFF2-40B4-BE49-F238E27FC236}">
                <a16:creationId xmlns:a16="http://schemas.microsoft.com/office/drawing/2014/main" id="{2C66057E-B0C6-9ACE-D88B-833531141F57}"/>
              </a:ext>
            </a:extLst>
          </p:cNvPr>
          <p:cNvSpPr txBox="1"/>
          <p:nvPr/>
        </p:nvSpPr>
        <p:spPr>
          <a:xfrm>
            <a:off x="1080000" y="8928000"/>
            <a:ext cx="17100000" cy="360000"/>
          </a:xfrm>
          <a:prstGeom prst="rect">
            <a:avLst/>
          </a:prstGeom>
          <a:noFill/>
          <a:ln>
            <a:noFill/>
          </a:ln>
        </p:spPr>
        <p:txBody>
          <a:bodyPr wrap="square" anchor="b">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000" b="0" i="0" u="none" strike="noStrike" kern="0" cap="none" spc="0" normalizeH="0" baseline="0" noProof="0" dirty="0">
                <a:ln>
                  <a:noFill/>
                </a:ln>
                <a:solidFill>
                  <a:srgbClr val="000000"/>
                </a:solidFill>
                <a:effectLst/>
                <a:uLnTx/>
                <a:uFillTx/>
                <a:latin typeface="Arial"/>
                <a:cs typeface="Arial"/>
                <a:sym typeface="Arial"/>
              </a:rPr>
              <a:t>Quelle : Initiative D21 e.V. (2018), D21 DIGITAL INDEX 2017/2018. Jährliches Lagebild zur Digitalen Gesellschaft, in: initiatived21.de, 2018, https://initiatived21.de/app/uploads/2018/01/d21-digital-index_2017_2018.pdf</a:t>
            </a:r>
          </a:p>
        </p:txBody>
      </p:sp>
      <p:graphicFrame>
        <p:nvGraphicFramePr>
          <p:cNvPr id="5" name="Tabelle 6">
            <a:extLst>
              <a:ext uri="{FF2B5EF4-FFF2-40B4-BE49-F238E27FC236}">
                <a16:creationId xmlns:a16="http://schemas.microsoft.com/office/drawing/2014/main" id="{E0B9ABC0-3755-218C-71A3-47B19BBF3793}"/>
              </a:ext>
            </a:extLst>
          </p:cNvPr>
          <p:cNvGraphicFramePr>
            <a:graphicFrameLocks noGrp="1"/>
          </p:cNvGraphicFramePr>
          <p:nvPr>
            <p:extLst>
              <p:ext uri="{D42A27DB-BD31-4B8C-83A1-F6EECF244321}">
                <p14:modId xmlns:p14="http://schemas.microsoft.com/office/powerpoint/2010/main" val="3308974376"/>
              </p:ext>
            </p:extLst>
          </p:nvPr>
        </p:nvGraphicFramePr>
        <p:xfrm>
          <a:off x="8676000" y="2556000"/>
          <a:ext cx="9396000" cy="6372000"/>
        </p:xfrm>
        <a:graphic>
          <a:graphicData uri="http://schemas.openxmlformats.org/drawingml/2006/table">
            <a:tbl>
              <a:tblPr firstRow="1" bandRow="1">
                <a:tableStyleId>{5940675A-B579-460E-94D1-54222C63F5DA}</a:tableStyleId>
              </a:tblPr>
              <a:tblGrid>
                <a:gridCol w="9396000">
                  <a:extLst>
                    <a:ext uri="{9D8B030D-6E8A-4147-A177-3AD203B41FA5}">
                      <a16:colId xmlns:a16="http://schemas.microsoft.com/office/drawing/2014/main" val="2285061614"/>
                    </a:ext>
                  </a:extLst>
                </a:gridCol>
              </a:tblGrid>
              <a:tr h="354000">
                <a:tc>
                  <a:txBody>
                    <a:bodyPr/>
                    <a:lstStyle/>
                    <a:p>
                      <a:r>
                        <a:rPr lang="de-DE" sz="1600" i="0" dirty="0"/>
                        <a:t>In Suchmaschinen nach Inhalten und Informationen suchen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2138490"/>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Office-Programme nutzen </a:t>
                      </a:r>
                      <a:r>
                        <a:rPr lang="de-DE" sz="1400" i="1" dirty="0"/>
                        <a:t>(z. B. Textverarbeitung, Tabellenkalkulation, Präsentationen)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7305721"/>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Online Videos ansehen </a:t>
                      </a:r>
                      <a:r>
                        <a:rPr lang="de-DE" sz="1400" i="1" dirty="0"/>
                        <a:t>(z. B. YouTube)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5278308"/>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Kartendienste / Navigationssysteme nutzen </a:t>
                      </a:r>
                      <a:r>
                        <a:rPr lang="de-DE" sz="1400" i="1" dirty="0"/>
                        <a:t>(z. B. Google Maps)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6854563"/>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Instant-Messaging-Dienste nutzen </a:t>
                      </a:r>
                      <a:r>
                        <a:rPr lang="de-DE" sz="1400" i="1" dirty="0"/>
                        <a:t>(z. B. WhatsApp, Threema, </a:t>
                      </a:r>
                      <a:r>
                        <a:rPr lang="de-DE" sz="1400" i="1" dirty="0" err="1"/>
                        <a:t>Telegram</a:t>
                      </a:r>
                      <a:r>
                        <a:rPr lang="de-DE" sz="1400" i="1"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361987"/>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Online-Shopping, d. h. Waren im Internet kaufen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640606"/>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Online bezahlen </a:t>
                      </a:r>
                      <a:r>
                        <a:rPr lang="de-DE" sz="1400" i="1" dirty="0"/>
                        <a:t>(z. B. per </a:t>
                      </a:r>
                      <a:r>
                        <a:rPr lang="de-DE" sz="1400" i="1" dirty="0" err="1"/>
                        <a:t>Paypal</a:t>
                      </a:r>
                      <a:r>
                        <a:rPr lang="de-DE" sz="1400" i="1" dirty="0"/>
                        <a:t>, Paydirekt, Bitcoins)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154606"/>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Computerspiele spielen oder Spiele-Apps nutzen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7366136"/>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Dienstleistungen online bestellen oder buchen </a:t>
                      </a:r>
                      <a:r>
                        <a:rPr lang="de-DE" sz="1400" i="1" dirty="0"/>
                        <a:t>(z. B. Reisen, Lieferservice für Essen, Carsharing, Handwerker)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0319963"/>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Waren oder Dienstleistungen über Internet verkaufen / anbieten </a:t>
                      </a:r>
                      <a:r>
                        <a:rPr lang="de-DE" sz="1400" i="1" dirty="0"/>
                        <a:t>(z. B. via eBay, </a:t>
                      </a:r>
                      <a:r>
                        <a:rPr lang="de-DE" sz="1400" i="1" dirty="0" err="1"/>
                        <a:t>quoka</a:t>
                      </a:r>
                      <a:r>
                        <a:rPr lang="de-DE" sz="1400" i="1"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012406"/>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Nutzung von sog. Cloud-Services </a:t>
                      </a:r>
                      <a:r>
                        <a:rPr lang="de-DE" sz="1400" i="1" dirty="0"/>
                        <a:t>(z. B. Dropbox, Google Drive, Amazon Drive)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0071082"/>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On-Demand-Dienste oder Streaming nutzen </a:t>
                      </a:r>
                      <a:r>
                        <a:rPr lang="de-DE" sz="1400" i="1" dirty="0"/>
                        <a:t>(z. B. Spotify, Netflix, Amazon Prime)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5674989"/>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In Blogs und Foren lesen oder selbst Inhalte einstellen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7067894"/>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Lernangebote übers Internet nutzen </a:t>
                      </a:r>
                      <a:r>
                        <a:rPr lang="de-DE" sz="1400" i="1" dirty="0"/>
                        <a:t>(z. B. Online-Kurse, online Sprachen lernen)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1785883"/>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Sprachsteuerung nutzen </a:t>
                      </a:r>
                      <a:r>
                        <a:rPr lang="de-DE" sz="1400" i="1" dirty="0"/>
                        <a:t>(z. B. Apple Siri, Google Assistent, Microsoft Cortana)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8328715"/>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Zusammenarbeit mit anderen über Anwendungen </a:t>
                      </a:r>
                      <a:r>
                        <a:rPr lang="de-DE" sz="1400" i="1" dirty="0"/>
                        <a:t>(z. B. Google Docs, Microsoft </a:t>
                      </a:r>
                      <a:r>
                        <a:rPr lang="de-DE" sz="1400" i="1" dirty="0" err="1"/>
                        <a:t>Sharepoint</a:t>
                      </a:r>
                      <a:r>
                        <a:rPr lang="de-DE" sz="1400" i="1"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2459164"/>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Gesundheits- / Fitnessanwendungen nutzen </a:t>
                      </a:r>
                      <a:r>
                        <a:rPr lang="de-DE" sz="1400" i="1" dirty="0"/>
                        <a:t>(z. B. Schritte zählen, Blutzuckerwerte messen)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8181463"/>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Smart-Home-Anwendungen nutzen </a:t>
                      </a:r>
                      <a:r>
                        <a:rPr lang="de-DE" sz="1400" i="1" dirty="0"/>
                        <a:t>(z. B. „intelligente“ Heizungssteuerung per App)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119313"/>
                  </a:ext>
                </a:extLst>
              </a:tr>
            </a:tbl>
          </a:graphicData>
        </a:graphic>
      </p:graphicFrame>
      <p:sp>
        <p:nvSpPr>
          <p:cNvPr id="7" name="Textfeld 6">
            <a:extLst>
              <a:ext uri="{FF2B5EF4-FFF2-40B4-BE49-F238E27FC236}">
                <a16:creationId xmlns:a16="http://schemas.microsoft.com/office/drawing/2014/main" id="{2F99A66E-58CB-D6FE-0196-EA7956AD2DB6}"/>
              </a:ext>
            </a:extLst>
          </p:cNvPr>
          <p:cNvSpPr txBox="1"/>
          <p:nvPr/>
        </p:nvSpPr>
        <p:spPr>
          <a:xfrm>
            <a:off x="5832000" y="4716000"/>
            <a:ext cx="2052000" cy="324000"/>
          </a:xfrm>
          <a:prstGeom prst="homePlate">
            <a:avLst/>
          </a:prstGeom>
        </p:spPr>
        <p:style>
          <a:lnRef idx="2">
            <a:schemeClr val="accent6"/>
          </a:lnRef>
          <a:fillRef idx="1">
            <a:schemeClr val="lt1"/>
          </a:fillRef>
          <a:effectRef idx="0">
            <a:schemeClr val="accent6"/>
          </a:effectRef>
          <a:fontRef idx="minor">
            <a:schemeClr val="dk1"/>
          </a:fontRef>
        </p:style>
        <p:txBody>
          <a:bodyPr wrap="square">
            <a:noAutofit/>
          </a:bodyPr>
          <a:lstStyle/>
          <a:p>
            <a:r>
              <a:rPr lang="de-DE" sz="1600" dirty="0"/>
              <a:t>30–49 Jahre: 41 %</a:t>
            </a:r>
          </a:p>
        </p:txBody>
      </p:sp>
      <p:sp>
        <p:nvSpPr>
          <p:cNvPr id="8" name="Textfeld 7">
            <a:extLst>
              <a:ext uri="{FF2B5EF4-FFF2-40B4-BE49-F238E27FC236}">
                <a16:creationId xmlns:a16="http://schemas.microsoft.com/office/drawing/2014/main" id="{5B9BCC03-7C85-C71C-62D5-2F2E1A2DC779}"/>
              </a:ext>
            </a:extLst>
          </p:cNvPr>
          <p:cNvSpPr txBox="1"/>
          <p:nvPr/>
        </p:nvSpPr>
        <p:spPr>
          <a:xfrm>
            <a:off x="5832000" y="5796000"/>
            <a:ext cx="2052000" cy="324000"/>
          </a:xfrm>
          <a:prstGeom prst="homePlate">
            <a:avLst/>
          </a:prstGeom>
        </p:spPr>
        <p:style>
          <a:lnRef idx="2">
            <a:schemeClr val="accent6"/>
          </a:lnRef>
          <a:fillRef idx="1">
            <a:schemeClr val="lt1"/>
          </a:fillRef>
          <a:effectRef idx="0">
            <a:schemeClr val="accent6"/>
          </a:effectRef>
          <a:fontRef idx="minor">
            <a:schemeClr val="dk1"/>
          </a:fontRef>
        </p:style>
        <p:txBody>
          <a:bodyPr wrap="square">
            <a:noAutofit/>
          </a:bodyPr>
          <a:lstStyle/>
          <a:p>
            <a:r>
              <a:rPr lang="de-DE" sz="1600" dirty="0"/>
              <a:t>30–49 Jahre: 27 %</a:t>
            </a:r>
          </a:p>
        </p:txBody>
      </p:sp>
      <p:sp>
        <p:nvSpPr>
          <p:cNvPr id="9" name="Textfeld 8">
            <a:extLst>
              <a:ext uri="{FF2B5EF4-FFF2-40B4-BE49-F238E27FC236}">
                <a16:creationId xmlns:a16="http://schemas.microsoft.com/office/drawing/2014/main" id="{FBB4C5FB-9D24-DB70-19D3-21EE4051DF56}"/>
              </a:ext>
            </a:extLst>
          </p:cNvPr>
          <p:cNvSpPr txBox="1"/>
          <p:nvPr/>
        </p:nvSpPr>
        <p:spPr>
          <a:xfrm>
            <a:off x="5832000" y="5400000"/>
            <a:ext cx="2052000" cy="324000"/>
          </a:xfrm>
          <a:prstGeom prst="homePlate">
            <a:avLst/>
          </a:prstGeom>
        </p:spPr>
        <p:style>
          <a:lnRef idx="2">
            <a:schemeClr val="accent6"/>
          </a:lnRef>
          <a:fillRef idx="1">
            <a:schemeClr val="lt1"/>
          </a:fillRef>
          <a:effectRef idx="0">
            <a:schemeClr val="accent6"/>
          </a:effectRef>
          <a:fontRef idx="minor">
            <a:schemeClr val="dk1"/>
          </a:fontRef>
        </p:style>
        <p:txBody>
          <a:bodyPr wrap="square">
            <a:noAutofit/>
          </a:bodyPr>
          <a:lstStyle/>
          <a:p>
            <a:r>
              <a:rPr lang="de-DE" sz="1600" dirty="0"/>
              <a:t>30–49 Jahre: 33 %.</a:t>
            </a:r>
          </a:p>
        </p:txBody>
      </p:sp>
      <p:grpSp>
        <p:nvGrpSpPr>
          <p:cNvPr id="10" name="Gruppieren 9">
            <a:extLst>
              <a:ext uri="{FF2B5EF4-FFF2-40B4-BE49-F238E27FC236}">
                <a16:creationId xmlns:a16="http://schemas.microsoft.com/office/drawing/2014/main" id="{5A6FFAC5-372F-0345-D491-48435A0B9E99}"/>
              </a:ext>
            </a:extLst>
          </p:cNvPr>
          <p:cNvGrpSpPr/>
          <p:nvPr/>
        </p:nvGrpSpPr>
        <p:grpSpPr>
          <a:xfrm>
            <a:off x="4176000" y="7285401"/>
            <a:ext cx="3528000" cy="1476000"/>
            <a:chOff x="4549200" y="4577240"/>
            <a:chExt cx="3528000" cy="1476000"/>
          </a:xfrm>
        </p:grpSpPr>
        <p:sp>
          <p:nvSpPr>
            <p:cNvPr id="11" name="Textfeld 10">
              <a:extLst>
                <a:ext uri="{FF2B5EF4-FFF2-40B4-BE49-F238E27FC236}">
                  <a16:creationId xmlns:a16="http://schemas.microsoft.com/office/drawing/2014/main" id="{BD124EF0-F0DA-36D8-2AB5-8285AE9B67B7}"/>
                </a:ext>
              </a:extLst>
            </p:cNvPr>
            <p:cNvSpPr txBox="1"/>
            <p:nvPr/>
          </p:nvSpPr>
          <p:spPr>
            <a:xfrm rot="10800000">
              <a:off x="4549200" y="4577240"/>
              <a:ext cx="3528000" cy="1476000"/>
            </a:xfrm>
            <a:prstGeom prst="wedgeRectCallout">
              <a:avLst/>
            </a:prstGeom>
          </p:spPr>
          <p:style>
            <a:lnRef idx="2">
              <a:schemeClr val="accent6"/>
            </a:lnRef>
            <a:fillRef idx="1">
              <a:schemeClr val="lt1"/>
            </a:fillRef>
            <a:effectRef idx="0">
              <a:schemeClr val="accent6"/>
            </a:effectRef>
            <a:fontRef idx="minor">
              <a:schemeClr val="dk1"/>
            </a:fontRef>
          </p:style>
          <p:txBody>
            <a:bodyPr wrap="square">
              <a:noAutofit/>
            </a:bodyPr>
            <a:lstStyle/>
            <a:p>
              <a:endParaRPr lang="de-DE" sz="1600" dirty="0"/>
            </a:p>
          </p:txBody>
        </p:sp>
        <p:sp>
          <p:nvSpPr>
            <p:cNvPr id="12" name="Textfeld 11">
              <a:extLst>
                <a:ext uri="{FF2B5EF4-FFF2-40B4-BE49-F238E27FC236}">
                  <a16:creationId xmlns:a16="http://schemas.microsoft.com/office/drawing/2014/main" id="{9C4B2C6A-88F5-A9CC-6D1A-90899BBBD670}"/>
                </a:ext>
              </a:extLst>
            </p:cNvPr>
            <p:cNvSpPr txBox="1"/>
            <p:nvPr/>
          </p:nvSpPr>
          <p:spPr>
            <a:xfrm>
              <a:off x="4572000" y="4608000"/>
              <a:ext cx="3492000" cy="1440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noAutofit/>
            </a:bodyPr>
            <a:lstStyle/>
            <a:p>
              <a:pPr algn="ctr"/>
              <a:r>
                <a:rPr lang="de-DE" sz="1600" dirty="0"/>
                <a:t>Die Altersgruppe der 30–49 Jährigen ist im E-Commerce (Online bezahlen, Online Shopping oder Bestellen und Anbieten von Dienstleistungen) besonders aktiv.</a:t>
              </a:r>
            </a:p>
          </p:txBody>
        </p:sp>
      </p:grpSp>
      <p:sp>
        <p:nvSpPr>
          <p:cNvPr id="15" name="Textfeld 14">
            <a:extLst>
              <a:ext uri="{FF2B5EF4-FFF2-40B4-BE49-F238E27FC236}">
                <a16:creationId xmlns:a16="http://schemas.microsoft.com/office/drawing/2014/main" id="{7D8E86DF-72F4-A229-30BC-2DC12AE6AB0E}"/>
              </a:ext>
            </a:extLst>
          </p:cNvPr>
          <p:cNvSpPr txBox="1"/>
          <p:nvPr/>
        </p:nvSpPr>
        <p:spPr>
          <a:xfrm>
            <a:off x="7740000" y="2268000"/>
            <a:ext cx="1004400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800" b="0" i="1" u="none" strike="noStrike" kern="0" cap="none" spc="0" normalizeH="0" baseline="0" noProof="0" dirty="0">
                <a:ln>
                  <a:noFill/>
                </a:ln>
                <a:solidFill>
                  <a:srgbClr val="FFFFFF">
                    <a:lumMod val="50000"/>
                  </a:srgbClr>
                </a:solidFill>
                <a:effectLst/>
                <a:uLnTx/>
                <a:uFillTx/>
                <a:latin typeface="Arial"/>
                <a:ea typeface="Helvetica Neue"/>
                <a:cs typeface="Helvetica Neue"/>
                <a:sym typeface="Helvetica Neue"/>
              </a:rPr>
              <a:t>Basis: Personen ab 14 Jahren (n = 2.035); Angaben in %</a:t>
            </a:r>
          </a:p>
        </p:txBody>
      </p:sp>
      <p:sp>
        <p:nvSpPr>
          <p:cNvPr id="4" name="Foliennummernplatzhalter 1">
            <a:extLst>
              <a:ext uri="{FF2B5EF4-FFF2-40B4-BE49-F238E27FC236}">
                <a16:creationId xmlns:a16="http://schemas.microsoft.com/office/drawing/2014/main" id="{3C0F067F-34A6-91E2-42E4-5F0831774F4D}"/>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5</a:t>
            </a:fld>
            <a:endParaRPr lang="de-DE"/>
          </a:p>
        </p:txBody>
      </p:sp>
    </p:spTree>
    <p:extLst>
      <p:ext uri="{BB962C8B-B14F-4D97-AF65-F5344CB8AC3E}">
        <p14:creationId xmlns:p14="http://schemas.microsoft.com/office/powerpoint/2010/main" val="4449389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7200"/>
              <a:buFont typeface="Helvetica Neue"/>
              <a:buNone/>
            </a:pPr>
            <a:r>
              <a:rPr lang="es-ES" sz="5400" b="1" dirty="0">
                <a:solidFill>
                  <a:schemeClr val="tx1"/>
                </a:solidFill>
                <a:latin typeface="+mn-lt"/>
                <a:ea typeface="Helvetica Neue"/>
                <a:cs typeface="Helvetica Neue"/>
                <a:sym typeface="Helvetica Neue"/>
              </a:rPr>
              <a:t>Vielen Dank!</a:t>
            </a:r>
            <a:endParaRP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noAutofit/>
          </a:bodyPr>
          <a:lstStyle/>
          <a:p>
            <a:r>
              <a:rPr lang="hr-HR" sz="2400" b="1" dirty="0" err="1">
                <a:solidFill>
                  <a:srgbClr val="00CCFF"/>
                </a:solidFill>
                <a:latin typeface="+mn-lt"/>
              </a:rPr>
              <a:t>www.digital</a:t>
            </a:r>
            <a:r>
              <a:rPr lang="hr-HR" sz="2400" b="1" dirty="0">
                <a:solidFill>
                  <a:srgbClr val="00CCFF"/>
                </a:solidFill>
                <a:latin typeface="+mn-lt"/>
              </a:rPr>
              <a:t>-</a:t>
            </a:r>
            <a:r>
              <a:rPr lang="hr-HR" sz="2400" b="1" dirty="0" err="1">
                <a:solidFill>
                  <a:srgbClr val="00CCFF"/>
                </a:solidFill>
                <a:latin typeface="+mn-lt"/>
              </a:rPr>
              <a:t>boomer.eu</a:t>
            </a:r>
            <a:endParaRPr lang="hr-HR" sz="2400" b="1" dirty="0">
              <a:solidFill>
                <a:srgbClr val="00CCFF"/>
              </a:solidFill>
              <a:latin typeface="+mn-lt"/>
            </a:endParaRPr>
          </a:p>
        </p:txBody>
      </p:sp>
      <p:sp>
        <p:nvSpPr>
          <p:cNvPr id="2" name="Foliennummernplatzhalter 1">
            <a:extLst>
              <a:ext uri="{FF2B5EF4-FFF2-40B4-BE49-F238E27FC236}">
                <a16:creationId xmlns:a16="http://schemas.microsoft.com/office/drawing/2014/main" id="{1B37EF8E-7C53-BD84-7D3F-812CFFE047F3}"/>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50</a:t>
            </a:fld>
            <a:endParaRPr 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de-DE" sz="4800" b="1" dirty="0">
                <a:solidFill>
                  <a:schemeClr val="tx1"/>
                </a:solidFill>
                <a:latin typeface="+mn-lt"/>
                <a:ea typeface="Helvetica Neue"/>
                <a:cs typeface="Helvetica Neue"/>
                <a:sym typeface="Helvetica Neue"/>
              </a:rPr>
              <a:t>Welchen Nutzen bietet das Internet?</a:t>
            </a:r>
            <a:endParaRPr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Nutzen – unterteilt nach Altersgruppen</a:t>
            </a:r>
            <a:endParaRPr dirty="0">
              <a:solidFill>
                <a:srgbClr val="00CCFF"/>
              </a:solidFill>
              <a:latin typeface="+mn-lt"/>
            </a:endParaRPr>
          </a:p>
        </p:txBody>
      </p:sp>
      <p:sp>
        <p:nvSpPr>
          <p:cNvPr id="10" name="Textfeld 9">
            <a:extLst>
              <a:ext uri="{FF2B5EF4-FFF2-40B4-BE49-F238E27FC236}">
                <a16:creationId xmlns:a16="http://schemas.microsoft.com/office/drawing/2014/main" id="{606EDF76-975D-1963-F9F7-5659718BD0F8}"/>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 Initiative D21 e.V. (2018), D21 DIGITAL INDEX 2017/2018. Jährliches Lagebild zur Digitalen Gesellschaft, in: initiatived21.de, 2018, https://initiatived21.de/app/uploads/2018/01/d21-digital-index_2017_2018.pdf</a:t>
            </a:r>
          </a:p>
        </p:txBody>
      </p:sp>
      <p:sp>
        <p:nvSpPr>
          <p:cNvPr id="26" name="Google Shape;120;p6">
            <a:extLst>
              <a:ext uri="{FF2B5EF4-FFF2-40B4-BE49-F238E27FC236}">
                <a16:creationId xmlns:a16="http://schemas.microsoft.com/office/drawing/2014/main" id="{411487DD-8344-0310-92B7-3AFA6C71BD63}"/>
              </a:ext>
            </a:extLst>
          </p:cNvPr>
          <p:cNvSpPr txBox="1"/>
          <p:nvPr/>
        </p:nvSpPr>
        <p:spPr>
          <a:xfrm>
            <a:off x="1295400" y="4024780"/>
            <a:ext cx="1645200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400" dirty="0">
                <a:solidFill>
                  <a:schemeClr val="dk1"/>
                </a:solidFill>
                <a:latin typeface="+mn-lt"/>
                <a:ea typeface="Helvetica Neue"/>
                <a:cs typeface="Helvetica Neue"/>
                <a:sym typeface="Helvetica Neue"/>
              </a:rPr>
              <a:t>TOP 3 – Anwendungen nach Alter</a:t>
            </a:r>
            <a:endParaRPr dirty="0">
              <a:latin typeface="+mn-lt"/>
            </a:endParaRPr>
          </a:p>
        </p:txBody>
      </p:sp>
      <p:grpSp>
        <p:nvGrpSpPr>
          <p:cNvPr id="97" name="Gruppieren 96">
            <a:extLst>
              <a:ext uri="{FF2B5EF4-FFF2-40B4-BE49-F238E27FC236}">
                <a16:creationId xmlns:a16="http://schemas.microsoft.com/office/drawing/2014/main" id="{85999AA9-3447-FE96-EEC9-258E42A4D98F}"/>
              </a:ext>
            </a:extLst>
          </p:cNvPr>
          <p:cNvGrpSpPr/>
          <p:nvPr/>
        </p:nvGrpSpPr>
        <p:grpSpPr>
          <a:xfrm>
            <a:off x="2952000" y="4644000"/>
            <a:ext cx="13212000" cy="4104000"/>
            <a:chOff x="1260000" y="4644000"/>
            <a:chExt cx="13212000" cy="4104000"/>
          </a:xfrm>
        </p:grpSpPr>
        <p:grpSp>
          <p:nvGrpSpPr>
            <p:cNvPr id="28" name="Gruppieren 27">
              <a:extLst>
                <a:ext uri="{FF2B5EF4-FFF2-40B4-BE49-F238E27FC236}">
                  <a16:creationId xmlns:a16="http://schemas.microsoft.com/office/drawing/2014/main" id="{9764426E-9260-9602-2D1D-78EBBAEECD55}"/>
                </a:ext>
              </a:extLst>
            </p:cNvPr>
            <p:cNvGrpSpPr/>
            <p:nvPr/>
          </p:nvGrpSpPr>
          <p:grpSpPr>
            <a:xfrm>
              <a:off x="1440000" y="7200000"/>
              <a:ext cx="1620000" cy="1080000"/>
              <a:chOff x="6912000" y="5940000"/>
              <a:chExt cx="1620000" cy="1080000"/>
            </a:xfrm>
          </p:grpSpPr>
          <p:pic>
            <p:nvPicPr>
              <p:cNvPr id="17" name="Grafik 16" descr="Alter Mann in Jacke">
                <a:extLst>
                  <a:ext uri="{FF2B5EF4-FFF2-40B4-BE49-F238E27FC236}">
                    <a16:creationId xmlns:a16="http://schemas.microsoft.com/office/drawing/2014/main" id="{CEF0EC38-DB04-3060-0CCB-03AE1E2C668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5194" t="4" r="9295" b="75718"/>
              <a:stretch/>
            </p:blipFill>
            <p:spPr>
              <a:xfrm>
                <a:off x="7596000" y="5940000"/>
                <a:ext cx="936000" cy="1080000"/>
              </a:xfrm>
              <a:prstGeom prst="rect">
                <a:avLst/>
              </a:prstGeom>
            </p:spPr>
          </p:pic>
          <p:pic>
            <p:nvPicPr>
              <p:cNvPr id="21" name="Grafik 20" descr="Alte Frau mit weißem Haar">
                <a:extLst>
                  <a:ext uri="{FF2B5EF4-FFF2-40B4-BE49-F238E27FC236}">
                    <a16:creationId xmlns:a16="http://schemas.microsoft.com/office/drawing/2014/main" id="{8C2A152A-4088-2217-E5B3-11134DE61AE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8896" t="-4" r="10910" b="75408"/>
              <a:stretch/>
            </p:blipFill>
            <p:spPr>
              <a:xfrm>
                <a:off x="6912000" y="5940000"/>
                <a:ext cx="936000" cy="1080000"/>
              </a:xfrm>
              <a:prstGeom prst="rect">
                <a:avLst/>
              </a:prstGeom>
            </p:spPr>
          </p:pic>
        </p:grpSp>
        <p:sp>
          <p:nvSpPr>
            <p:cNvPr id="29" name="Ellipse 28">
              <a:extLst>
                <a:ext uri="{FF2B5EF4-FFF2-40B4-BE49-F238E27FC236}">
                  <a16:creationId xmlns:a16="http://schemas.microsoft.com/office/drawing/2014/main" id="{5F458EB3-FA05-87F1-9FD2-4A03FC6F32BC}"/>
                </a:ext>
              </a:extLst>
            </p:cNvPr>
            <p:cNvSpPr>
              <a:spLocks noChangeAspect="1"/>
            </p:cNvSpPr>
            <p:nvPr/>
          </p:nvSpPr>
          <p:spPr>
            <a:xfrm>
              <a:off x="4896000" y="4896000"/>
              <a:ext cx="1152000" cy="1152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2000" b="1" dirty="0">
                  <a:solidFill>
                    <a:schemeClr val="tx1"/>
                  </a:solidFill>
                </a:rPr>
                <a:t>38</a:t>
              </a:r>
            </a:p>
          </p:txBody>
        </p:sp>
        <p:sp>
          <p:nvSpPr>
            <p:cNvPr id="30" name="Ellipse 29">
              <a:extLst>
                <a:ext uri="{FF2B5EF4-FFF2-40B4-BE49-F238E27FC236}">
                  <a16:creationId xmlns:a16="http://schemas.microsoft.com/office/drawing/2014/main" id="{D0604DD0-F298-F920-7D30-3CF843CCA64F}"/>
                </a:ext>
              </a:extLst>
            </p:cNvPr>
            <p:cNvSpPr>
              <a:spLocks noChangeAspect="1"/>
            </p:cNvSpPr>
            <p:nvPr/>
          </p:nvSpPr>
          <p:spPr>
            <a:xfrm>
              <a:off x="8604000" y="4860000"/>
              <a:ext cx="1224000" cy="1224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2000" b="1" dirty="0">
                  <a:solidFill>
                    <a:schemeClr val="tx1"/>
                  </a:solidFill>
                </a:rPr>
                <a:t>40</a:t>
              </a:r>
            </a:p>
          </p:txBody>
        </p:sp>
        <p:sp>
          <p:nvSpPr>
            <p:cNvPr id="31" name="Ellipse 30">
              <a:extLst>
                <a:ext uri="{FF2B5EF4-FFF2-40B4-BE49-F238E27FC236}">
                  <a16:creationId xmlns:a16="http://schemas.microsoft.com/office/drawing/2014/main" id="{D605B016-5558-0400-F999-034E6A2C5680}"/>
                </a:ext>
              </a:extLst>
            </p:cNvPr>
            <p:cNvSpPr>
              <a:spLocks noChangeAspect="1"/>
            </p:cNvSpPr>
            <p:nvPr/>
          </p:nvSpPr>
          <p:spPr>
            <a:xfrm>
              <a:off x="12132000" y="4644000"/>
              <a:ext cx="1656000" cy="1656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2000" b="1" dirty="0">
                  <a:solidFill>
                    <a:schemeClr val="tx1"/>
                  </a:solidFill>
                </a:rPr>
                <a:t>75</a:t>
              </a:r>
            </a:p>
          </p:txBody>
        </p:sp>
        <p:sp>
          <p:nvSpPr>
            <p:cNvPr id="32" name="Ellipse 31">
              <a:extLst>
                <a:ext uri="{FF2B5EF4-FFF2-40B4-BE49-F238E27FC236}">
                  <a16:creationId xmlns:a16="http://schemas.microsoft.com/office/drawing/2014/main" id="{385F86CC-C1BF-EE74-512B-E169745ACE73}"/>
                </a:ext>
              </a:extLst>
            </p:cNvPr>
            <p:cNvSpPr>
              <a:spLocks noChangeAspect="1"/>
            </p:cNvSpPr>
            <p:nvPr/>
          </p:nvSpPr>
          <p:spPr>
            <a:xfrm>
              <a:off x="5202000" y="7812000"/>
              <a:ext cx="540000" cy="540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de-DE" sz="2000" b="1" dirty="0">
                  <a:solidFill>
                    <a:schemeClr val="tx1"/>
                  </a:solidFill>
                </a:rPr>
                <a:t>18</a:t>
              </a:r>
            </a:p>
          </p:txBody>
        </p:sp>
        <p:sp>
          <p:nvSpPr>
            <p:cNvPr id="33" name="Ellipse 32">
              <a:extLst>
                <a:ext uri="{FF2B5EF4-FFF2-40B4-BE49-F238E27FC236}">
                  <a16:creationId xmlns:a16="http://schemas.microsoft.com/office/drawing/2014/main" id="{4319C185-8B02-6836-A5BE-E984D439B6EB}"/>
                </a:ext>
              </a:extLst>
            </p:cNvPr>
            <p:cNvSpPr>
              <a:spLocks noChangeAspect="1"/>
            </p:cNvSpPr>
            <p:nvPr/>
          </p:nvSpPr>
          <p:spPr>
            <a:xfrm>
              <a:off x="8784000" y="7668000"/>
              <a:ext cx="864000" cy="864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2000" b="1" dirty="0">
                  <a:solidFill>
                    <a:schemeClr val="tx1"/>
                  </a:solidFill>
                </a:rPr>
                <a:t>28</a:t>
              </a:r>
            </a:p>
          </p:txBody>
        </p:sp>
        <p:sp>
          <p:nvSpPr>
            <p:cNvPr id="34" name="Ellipse 33">
              <a:extLst>
                <a:ext uri="{FF2B5EF4-FFF2-40B4-BE49-F238E27FC236}">
                  <a16:creationId xmlns:a16="http://schemas.microsoft.com/office/drawing/2014/main" id="{67D0A7A8-7EFE-C7B9-5C8C-D3FA99CCA17E}"/>
                </a:ext>
              </a:extLst>
            </p:cNvPr>
            <p:cNvSpPr>
              <a:spLocks noChangeAspect="1"/>
            </p:cNvSpPr>
            <p:nvPr/>
          </p:nvSpPr>
          <p:spPr>
            <a:xfrm>
              <a:off x="12330000" y="7488000"/>
              <a:ext cx="1260000" cy="1260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2000" b="1" dirty="0">
                  <a:solidFill>
                    <a:schemeClr val="tx1"/>
                  </a:solidFill>
                </a:rPr>
                <a:t>41</a:t>
              </a:r>
            </a:p>
          </p:txBody>
        </p:sp>
        <p:grpSp>
          <p:nvGrpSpPr>
            <p:cNvPr id="27" name="Gruppieren 26">
              <a:extLst>
                <a:ext uri="{FF2B5EF4-FFF2-40B4-BE49-F238E27FC236}">
                  <a16:creationId xmlns:a16="http://schemas.microsoft.com/office/drawing/2014/main" id="{DFADB590-8A1F-5F8E-9290-C37AC8D1A5FF}"/>
                </a:ext>
              </a:extLst>
            </p:cNvPr>
            <p:cNvGrpSpPr/>
            <p:nvPr/>
          </p:nvGrpSpPr>
          <p:grpSpPr>
            <a:xfrm>
              <a:off x="1440000" y="4860000"/>
              <a:ext cx="1620000" cy="1080000"/>
              <a:chOff x="4392000" y="5940000"/>
              <a:chExt cx="1620000" cy="1080000"/>
            </a:xfrm>
          </p:grpSpPr>
          <p:pic>
            <p:nvPicPr>
              <p:cNvPr id="23" name="Grafik 22" descr="Mann mit Gesichtsbehaarung">
                <a:extLst>
                  <a:ext uri="{FF2B5EF4-FFF2-40B4-BE49-F238E27FC236}">
                    <a16:creationId xmlns:a16="http://schemas.microsoft.com/office/drawing/2014/main" id="{06591E86-0D97-F109-911B-67BB9C311F2E}"/>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16435" t="1" r="12360" b="43408"/>
              <a:stretch/>
            </p:blipFill>
            <p:spPr>
              <a:xfrm>
                <a:off x="5076000" y="6012000"/>
                <a:ext cx="936000" cy="1008000"/>
              </a:xfrm>
              <a:prstGeom prst="rect">
                <a:avLst/>
              </a:prstGeom>
            </p:spPr>
          </p:pic>
          <p:pic>
            <p:nvPicPr>
              <p:cNvPr id="19" name="Grafik 18" descr="Frau mit Stock">
                <a:extLst>
                  <a:ext uri="{FF2B5EF4-FFF2-40B4-BE49-F238E27FC236}">
                    <a16:creationId xmlns:a16="http://schemas.microsoft.com/office/drawing/2014/main" id="{67A9F908-99B9-A36A-FB0B-003C60A4F85F}"/>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18899" t="3" r="10910" b="75922"/>
              <a:stretch/>
            </p:blipFill>
            <p:spPr>
              <a:xfrm>
                <a:off x="4392000" y="5940000"/>
                <a:ext cx="936000" cy="1080000"/>
              </a:xfrm>
              <a:prstGeom prst="rect">
                <a:avLst/>
              </a:prstGeom>
            </p:spPr>
          </p:pic>
        </p:grpSp>
        <p:sp>
          <p:nvSpPr>
            <p:cNvPr id="37" name="Google Shape;120;p6">
              <a:extLst>
                <a:ext uri="{FF2B5EF4-FFF2-40B4-BE49-F238E27FC236}">
                  <a16:creationId xmlns:a16="http://schemas.microsoft.com/office/drawing/2014/main" id="{4015C7D3-8F49-AE14-C448-93BB46FEA900}"/>
                </a:ext>
              </a:extLst>
            </p:cNvPr>
            <p:cNvSpPr txBox="1"/>
            <p:nvPr/>
          </p:nvSpPr>
          <p:spPr>
            <a:xfrm>
              <a:off x="1260000" y="5940000"/>
              <a:ext cx="2052000" cy="504000"/>
            </a:xfrm>
            <a:prstGeom prst="roundRect">
              <a:avLst/>
            </a:prstGeom>
            <a:solidFill>
              <a:srgbClr val="6B6B6B"/>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400" dirty="0">
                  <a:solidFill>
                    <a:schemeClr val="bg1"/>
                  </a:solidFill>
                  <a:latin typeface="+mn-lt"/>
                  <a:ea typeface="Helvetica Neue"/>
                  <a:cs typeface="Helvetica Neue"/>
                  <a:sym typeface="Helvetica Neue"/>
                </a:rPr>
                <a:t>50–64 Jahre</a:t>
              </a:r>
              <a:endParaRPr dirty="0">
                <a:solidFill>
                  <a:schemeClr val="bg1"/>
                </a:solidFill>
                <a:latin typeface="+mn-lt"/>
              </a:endParaRPr>
            </a:p>
          </p:txBody>
        </p:sp>
        <p:sp>
          <p:nvSpPr>
            <p:cNvPr id="38" name="Google Shape;120;p6">
              <a:extLst>
                <a:ext uri="{FF2B5EF4-FFF2-40B4-BE49-F238E27FC236}">
                  <a16:creationId xmlns:a16="http://schemas.microsoft.com/office/drawing/2014/main" id="{13D659B1-F49D-8270-052D-CCA222524F7C}"/>
                </a:ext>
              </a:extLst>
            </p:cNvPr>
            <p:cNvSpPr txBox="1"/>
            <p:nvPr/>
          </p:nvSpPr>
          <p:spPr>
            <a:xfrm>
              <a:off x="1260000" y="8280000"/>
              <a:ext cx="2052000" cy="468000"/>
            </a:xfrm>
            <a:prstGeom prst="roundRect">
              <a:avLst/>
            </a:prstGeom>
            <a:solidFill>
              <a:srgbClr val="6B6B6B"/>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400" dirty="0">
                  <a:solidFill>
                    <a:schemeClr val="bg1"/>
                  </a:solidFill>
                  <a:latin typeface="+mn-lt"/>
                  <a:ea typeface="Helvetica Neue"/>
                  <a:cs typeface="Helvetica Neue"/>
                  <a:sym typeface="Helvetica Neue"/>
                </a:rPr>
                <a:t>65+ Jahre</a:t>
              </a:r>
              <a:endParaRPr dirty="0">
                <a:solidFill>
                  <a:schemeClr val="bg1"/>
                </a:solidFill>
                <a:latin typeface="+mn-lt"/>
              </a:endParaRPr>
            </a:p>
          </p:txBody>
        </p:sp>
        <p:cxnSp>
          <p:nvCxnSpPr>
            <p:cNvPr id="88" name="Gerader Verbinder 87">
              <a:extLst>
                <a:ext uri="{FF2B5EF4-FFF2-40B4-BE49-F238E27FC236}">
                  <a16:creationId xmlns:a16="http://schemas.microsoft.com/office/drawing/2014/main" id="{5D2B3283-7138-9057-A524-1CF4FC46DEA1}"/>
                </a:ext>
              </a:extLst>
            </p:cNvPr>
            <p:cNvCxnSpPr>
              <a:stCxn id="29" idx="4"/>
              <a:endCxn id="32" idx="0"/>
            </p:cNvCxnSpPr>
            <p:nvPr/>
          </p:nvCxnSpPr>
          <p:spPr>
            <a:xfrm>
              <a:off x="5472000" y="6048000"/>
              <a:ext cx="0" cy="1764000"/>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05123272-0266-DAD9-CE3C-D4181FB11429}"/>
                </a:ext>
              </a:extLst>
            </p:cNvPr>
            <p:cNvCxnSpPr>
              <a:cxnSpLocks/>
              <a:stCxn id="30" idx="4"/>
              <a:endCxn id="33" idx="0"/>
            </p:cNvCxnSpPr>
            <p:nvPr/>
          </p:nvCxnSpPr>
          <p:spPr>
            <a:xfrm>
              <a:off x="9216000" y="6084000"/>
              <a:ext cx="0" cy="1584000"/>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7AF26F40-79BD-4EDE-6EBB-C66C7F279FBA}"/>
                </a:ext>
              </a:extLst>
            </p:cNvPr>
            <p:cNvCxnSpPr>
              <a:cxnSpLocks/>
              <a:stCxn id="31" idx="4"/>
              <a:endCxn id="34" idx="0"/>
            </p:cNvCxnSpPr>
            <p:nvPr/>
          </p:nvCxnSpPr>
          <p:spPr>
            <a:xfrm>
              <a:off x="12960000" y="6300000"/>
              <a:ext cx="0" cy="1188000"/>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sp>
          <p:nvSpPr>
            <p:cNvPr id="40" name="Google Shape;120;p6">
              <a:extLst>
                <a:ext uri="{FF2B5EF4-FFF2-40B4-BE49-F238E27FC236}">
                  <a16:creationId xmlns:a16="http://schemas.microsoft.com/office/drawing/2014/main" id="{49CAC6A3-4FB8-B7F4-4009-7A43DD796580}"/>
                </a:ext>
              </a:extLst>
            </p:cNvPr>
            <p:cNvSpPr txBox="1"/>
            <p:nvPr/>
          </p:nvSpPr>
          <p:spPr>
            <a:xfrm>
              <a:off x="11448000" y="6408000"/>
              <a:ext cx="3024000" cy="792000"/>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400" dirty="0">
                  <a:solidFill>
                    <a:schemeClr val="dk1"/>
                  </a:solidFill>
                  <a:latin typeface="+mn-lt"/>
                  <a:ea typeface="Helvetica Neue"/>
                  <a:cs typeface="Helvetica Neue"/>
                  <a:sym typeface="Helvetica Neue"/>
                </a:rPr>
                <a:t>Suche per Suchmaschine</a:t>
              </a:r>
              <a:endParaRPr dirty="0">
                <a:latin typeface="+mn-lt"/>
              </a:endParaRPr>
            </a:p>
          </p:txBody>
        </p:sp>
        <p:sp>
          <p:nvSpPr>
            <p:cNvPr id="39" name="Google Shape;120;p6">
              <a:extLst>
                <a:ext uri="{FF2B5EF4-FFF2-40B4-BE49-F238E27FC236}">
                  <a16:creationId xmlns:a16="http://schemas.microsoft.com/office/drawing/2014/main" id="{D859490E-F823-E8BE-1596-127621DF7F25}"/>
                </a:ext>
              </a:extLst>
            </p:cNvPr>
            <p:cNvSpPr txBox="1"/>
            <p:nvPr/>
          </p:nvSpPr>
          <p:spPr>
            <a:xfrm>
              <a:off x="7704000" y="6408000"/>
              <a:ext cx="3024000" cy="792000"/>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400" dirty="0">
                  <a:solidFill>
                    <a:schemeClr val="dk1"/>
                  </a:solidFill>
                  <a:latin typeface="+mn-lt"/>
                  <a:ea typeface="Helvetica Neue"/>
                  <a:cs typeface="Helvetica Neue"/>
                  <a:sym typeface="Helvetica Neue"/>
                </a:rPr>
                <a:t>Anwendung von Office-Programmen</a:t>
              </a:r>
              <a:endParaRPr dirty="0">
                <a:latin typeface="+mn-lt"/>
              </a:endParaRPr>
            </a:p>
          </p:txBody>
        </p:sp>
        <p:sp>
          <p:nvSpPr>
            <p:cNvPr id="120" name="Google Shape;120;p6"/>
            <p:cNvSpPr txBox="1"/>
            <p:nvPr/>
          </p:nvSpPr>
          <p:spPr>
            <a:xfrm>
              <a:off x="3960000" y="6408000"/>
              <a:ext cx="3024000" cy="792000"/>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400" dirty="0">
                  <a:solidFill>
                    <a:schemeClr val="dk1"/>
                  </a:solidFill>
                  <a:latin typeface="+mn-lt"/>
                  <a:ea typeface="Helvetica Neue"/>
                  <a:cs typeface="Helvetica Neue"/>
                  <a:sym typeface="Helvetica Neue"/>
                </a:rPr>
                <a:t>Nutzung von Navigationsdiensten</a:t>
              </a:r>
            </a:p>
          </p:txBody>
        </p:sp>
      </p:grpSp>
      <p:sp>
        <p:nvSpPr>
          <p:cNvPr id="3" name="Foliennummernplatzhalter 1">
            <a:extLst>
              <a:ext uri="{FF2B5EF4-FFF2-40B4-BE49-F238E27FC236}">
                <a16:creationId xmlns:a16="http://schemas.microsoft.com/office/drawing/2014/main" id="{E0728010-F382-E6B1-08F4-54AA1806758B}"/>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6</a:t>
            </a:fld>
            <a:endParaRPr lang="de-DE"/>
          </a:p>
        </p:txBody>
      </p:sp>
    </p:spTree>
    <p:extLst>
      <p:ext uri="{BB962C8B-B14F-4D97-AF65-F5344CB8AC3E}">
        <p14:creationId xmlns:p14="http://schemas.microsoft.com/office/powerpoint/2010/main" val="1568194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de-DE" sz="4800" b="1" dirty="0">
                <a:solidFill>
                  <a:schemeClr val="tx1"/>
                </a:solidFill>
                <a:latin typeface="+mn-lt"/>
                <a:ea typeface="Helvetica Neue"/>
                <a:cs typeface="Helvetica Neue"/>
                <a:sym typeface="Helvetica Neue"/>
              </a:rPr>
              <a:t>Welchen Nutzen bietet das Internet?</a:t>
            </a:r>
            <a:endParaRPr dirty="0">
              <a:solidFill>
                <a:schemeClr val="tx1"/>
              </a:solidFill>
              <a:latin typeface="+mn-lt"/>
            </a:endParaRPr>
          </a:p>
        </p:txBody>
      </p:sp>
      <p:sp>
        <p:nvSpPr>
          <p:cNvPr id="119" name="Google Shape;119;p6"/>
          <p:cNvSpPr txBox="1"/>
          <p:nvPr/>
        </p:nvSpPr>
        <p:spPr>
          <a:xfrm>
            <a:off x="1295400" y="3390900"/>
            <a:ext cx="16452000" cy="523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Internetnutzung – Überblick über die vielfältigen Anwendungen (besonders auch für Senioren)</a:t>
            </a:r>
            <a:endParaRPr dirty="0">
              <a:solidFill>
                <a:srgbClr val="00CCFF"/>
              </a:solidFill>
              <a:latin typeface="+mn-lt"/>
            </a:endParaRPr>
          </a:p>
        </p:txBody>
      </p:sp>
      <p:grpSp>
        <p:nvGrpSpPr>
          <p:cNvPr id="23" name="Gruppieren 22">
            <a:extLst>
              <a:ext uri="{FF2B5EF4-FFF2-40B4-BE49-F238E27FC236}">
                <a16:creationId xmlns:a16="http://schemas.microsoft.com/office/drawing/2014/main" id="{F1BA56DD-7032-A9B8-5CFC-8FE27EFDA9AD}"/>
              </a:ext>
            </a:extLst>
          </p:cNvPr>
          <p:cNvGrpSpPr/>
          <p:nvPr/>
        </p:nvGrpSpPr>
        <p:grpSpPr>
          <a:xfrm>
            <a:off x="1295400" y="3888000"/>
            <a:ext cx="16524000" cy="5076000"/>
            <a:chOff x="1295400" y="3888000"/>
            <a:chExt cx="16524000" cy="5076000"/>
          </a:xfrm>
        </p:grpSpPr>
        <p:sp>
          <p:nvSpPr>
            <p:cNvPr id="120" name="Google Shape;120;p6"/>
            <p:cNvSpPr txBox="1"/>
            <p:nvPr/>
          </p:nvSpPr>
          <p:spPr>
            <a:xfrm>
              <a:off x="1295400" y="3924000"/>
              <a:ext cx="16524000" cy="5040000"/>
            </a:xfrm>
            <a:prstGeom prst="rect">
              <a:avLst/>
            </a:prstGeom>
            <a:blipFill dpi="0" rotWithShape="1">
              <a:blip r:embed="rId3">
                <a:alphaModFix amt="29000"/>
              </a:blip>
              <a:srcRect/>
              <a:tile tx="0" ty="0" sx="100000" sy="100000" flip="none" algn="tl"/>
            </a:blipFill>
            <a:ln>
              <a:noFill/>
            </a:ln>
          </p:spPr>
          <p:txBody>
            <a:bodyPr spcFirstLastPara="1" wrap="square" lIns="91425" tIns="45700" rIns="91425" bIns="45700" anchor="t" anchorCtr="0">
              <a:noAutofit/>
            </a:bodyPr>
            <a:lstStyle/>
            <a:p>
              <a:pPr marR="0" lvl="0" algn="l" rtl="0">
                <a:spcBef>
                  <a:spcPts val="0"/>
                </a:spcBef>
                <a:spcAft>
                  <a:spcPts val="0"/>
                </a:spcAft>
                <a:buSzPct val="80000"/>
              </a:pPr>
              <a:endParaRPr dirty="0">
                <a:latin typeface="+mn-lt"/>
              </a:endParaRPr>
            </a:p>
          </p:txBody>
        </p:sp>
        <p:sp>
          <p:nvSpPr>
            <p:cNvPr id="4" name="Google Shape;120;p6">
              <a:extLst>
                <a:ext uri="{FF2B5EF4-FFF2-40B4-BE49-F238E27FC236}">
                  <a16:creationId xmlns:a16="http://schemas.microsoft.com/office/drawing/2014/main" id="{1512BC3D-D53E-C7A7-03C8-0213F4DF2AFA}"/>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s-ES" sz="2400" dirty="0">
                  <a:solidFill>
                    <a:schemeClr val="dk1"/>
                  </a:solidFill>
                  <a:latin typeface="+mn-lt"/>
                  <a:ea typeface="Helvetica Neue"/>
                  <a:cs typeface="Helvetica Neue"/>
                  <a:sym typeface="Helvetica Neue"/>
                </a:rPr>
                <a:t>Tägliche Einkäufe</a:t>
              </a:r>
              <a:endParaRPr lang="de-DE" dirty="0">
                <a:latin typeface="+mn-lt"/>
              </a:endParaRPr>
            </a:p>
          </p:txBody>
        </p:sp>
        <p:sp>
          <p:nvSpPr>
            <p:cNvPr id="5" name="Google Shape;120;p6">
              <a:extLst>
                <a:ext uri="{FF2B5EF4-FFF2-40B4-BE49-F238E27FC236}">
                  <a16:creationId xmlns:a16="http://schemas.microsoft.com/office/drawing/2014/main" id="{82031F70-551A-39BF-15D0-E393CEE57BE3}"/>
                </a:ext>
              </a:extLst>
            </p:cNvPr>
            <p:cNvSpPr txBox="1"/>
            <p:nvPr/>
          </p:nvSpPr>
          <p:spPr>
            <a:xfrm>
              <a:off x="6840000"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Einkäufe im Online Shop für Geräte, Geschenke</a:t>
              </a:r>
            </a:p>
          </p:txBody>
        </p:sp>
        <p:sp>
          <p:nvSpPr>
            <p:cNvPr id="6" name="Google Shape;120;p6">
              <a:extLst>
                <a:ext uri="{FF2B5EF4-FFF2-40B4-BE49-F238E27FC236}">
                  <a16:creationId xmlns:a16="http://schemas.microsoft.com/office/drawing/2014/main" id="{305B532E-44A9-0750-AF5E-B138FB07F843}"/>
                </a:ext>
              </a:extLst>
            </p:cNvPr>
            <p:cNvSpPr txBox="1"/>
            <p:nvPr/>
          </p:nvSpPr>
          <p:spPr>
            <a:xfrm>
              <a:off x="12312000"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Buchungen von Reisen und Angebote zur Mobilität</a:t>
              </a:r>
              <a:endParaRPr dirty="0">
                <a:latin typeface="+mn-lt"/>
              </a:endParaRPr>
            </a:p>
          </p:txBody>
        </p:sp>
        <p:sp>
          <p:nvSpPr>
            <p:cNvPr id="7" name="Google Shape;120;p6">
              <a:extLst>
                <a:ext uri="{FF2B5EF4-FFF2-40B4-BE49-F238E27FC236}">
                  <a16:creationId xmlns:a16="http://schemas.microsoft.com/office/drawing/2014/main" id="{4B2FA336-99CE-1E9F-8BBD-A83B83C49602}"/>
                </a:ext>
              </a:extLst>
            </p:cNvPr>
            <p:cNvSpPr txBox="1"/>
            <p:nvPr/>
          </p:nvSpPr>
          <p:spPr>
            <a:xfrm>
              <a:off x="1369198" y="5760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de-DE" sz="2400" dirty="0">
                  <a:solidFill>
                    <a:schemeClr val="dk1"/>
                  </a:solidFill>
                  <a:latin typeface="+mn-lt"/>
                  <a:sym typeface="Helvetica Neue"/>
                </a:rPr>
                <a:t>Online Banking – Management der eigenen Finanzen</a:t>
              </a:r>
            </a:p>
          </p:txBody>
        </p:sp>
        <p:sp>
          <p:nvSpPr>
            <p:cNvPr id="8" name="Google Shape;120;p6">
              <a:extLst>
                <a:ext uri="{FF2B5EF4-FFF2-40B4-BE49-F238E27FC236}">
                  <a16:creationId xmlns:a16="http://schemas.microsoft.com/office/drawing/2014/main" id="{87A53B16-2747-27C9-2775-0BB689A665C8}"/>
                </a:ext>
              </a:extLst>
            </p:cNvPr>
            <p:cNvSpPr txBox="1"/>
            <p:nvPr/>
          </p:nvSpPr>
          <p:spPr>
            <a:xfrm>
              <a:off x="6840000" y="5760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Kommunale Leistungen (Steuererklärung z.B.)</a:t>
              </a:r>
            </a:p>
          </p:txBody>
        </p:sp>
        <p:sp>
          <p:nvSpPr>
            <p:cNvPr id="9" name="Google Shape;120;p6">
              <a:extLst>
                <a:ext uri="{FF2B5EF4-FFF2-40B4-BE49-F238E27FC236}">
                  <a16:creationId xmlns:a16="http://schemas.microsoft.com/office/drawing/2014/main" id="{D98A937E-FF64-4C3B-23E8-0E5427FF7038}"/>
                </a:ext>
              </a:extLst>
            </p:cNvPr>
            <p:cNvSpPr txBox="1"/>
            <p:nvPr/>
          </p:nvSpPr>
          <p:spPr>
            <a:xfrm>
              <a:off x="12312000" y="5760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Kommunikation mit Familie, Freunden und im Job</a:t>
              </a:r>
            </a:p>
          </p:txBody>
        </p:sp>
        <p:sp>
          <p:nvSpPr>
            <p:cNvPr id="10" name="Google Shape;120;p6">
              <a:extLst>
                <a:ext uri="{FF2B5EF4-FFF2-40B4-BE49-F238E27FC236}">
                  <a16:creationId xmlns:a16="http://schemas.microsoft.com/office/drawing/2014/main" id="{6AACA092-4D53-2591-C351-89EAFFB413BD}"/>
                </a:ext>
              </a:extLst>
            </p:cNvPr>
            <p:cNvSpPr txBox="1"/>
            <p:nvPr/>
          </p:nvSpPr>
          <p:spPr>
            <a:xfrm>
              <a:off x="1369198" y="7452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de-DE" sz="2400" dirty="0">
                  <a:solidFill>
                    <a:schemeClr val="dk1"/>
                  </a:solidFill>
                  <a:latin typeface="+mn-lt"/>
                  <a:sym typeface="Helvetica Neue"/>
                </a:rPr>
                <a:t>Information – Tageszeitung, Nachrichten</a:t>
              </a:r>
              <a:endParaRPr lang="de-DE" dirty="0">
                <a:latin typeface="+mn-lt"/>
              </a:endParaRPr>
            </a:p>
          </p:txBody>
        </p:sp>
        <p:sp>
          <p:nvSpPr>
            <p:cNvPr id="11" name="Google Shape;120;p6">
              <a:extLst>
                <a:ext uri="{FF2B5EF4-FFF2-40B4-BE49-F238E27FC236}">
                  <a16:creationId xmlns:a16="http://schemas.microsoft.com/office/drawing/2014/main" id="{D6541D59-C598-89D6-0A8A-4404DA51B4B5}"/>
                </a:ext>
              </a:extLst>
            </p:cNvPr>
            <p:cNvSpPr txBox="1"/>
            <p:nvPr/>
          </p:nvSpPr>
          <p:spPr>
            <a:xfrm>
              <a:off x="6840000" y="7452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Smart Home – Nutzung des Internets für Steuerung des Haushalts</a:t>
              </a:r>
            </a:p>
          </p:txBody>
        </p:sp>
        <p:sp>
          <p:nvSpPr>
            <p:cNvPr id="12" name="Google Shape;120;p6">
              <a:extLst>
                <a:ext uri="{FF2B5EF4-FFF2-40B4-BE49-F238E27FC236}">
                  <a16:creationId xmlns:a16="http://schemas.microsoft.com/office/drawing/2014/main" id="{9FFF3017-1ECD-1E2F-0B24-279AC42A60DA}"/>
                </a:ext>
              </a:extLst>
            </p:cNvPr>
            <p:cNvSpPr txBox="1"/>
            <p:nvPr/>
          </p:nvSpPr>
          <p:spPr>
            <a:xfrm>
              <a:off x="12312000" y="7452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s-ES" sz="2400" dirty="0">
                  <a:solidFill>
                    <a:schemeClr val="dk1"/>
                  </a:solidFill>
                  <a:latin typeface="+mn-lt"/>
                  <a:sym typeface="Helvetica Neue"/>
                </a:rPr>
                <a:t>Gesundheitsportale und Kommunikation mit Krankenkassen</a:t>
              </a:r>
              <a:endParaRPr dirty="0">
                <a:latin typeface="+mn-lt"/>
              </a:endParaRPr>
            </a:p>
          </p:txBody>
        </p:sp>
        <p:pic>
          <p:nvPicPr>
            <p:cNvPr id="3" name="Grafik 2" descr="Büroklammer Silhouette">
              <a:extLst>
                <a:ext uri="{FF2B5EF4-FFF2-40B4-BE49-F238E27FC236}">
                  <a16:creationId xmlns:a16="http://schemas.microsoft.com/office/drawing/2014/main" id="{2193B81E-A39D-71F1-7F28-426B1FC6E6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00000">
              <a:off x="3708000" y="3888000"/>
              <a:ext cx="756000" cy="756000"/>
            </a:xfrm>
            <a:prstGeom prst="rect">
              <a:avLst/>
            </a:prstGeom>
            <a:effectLst>
              <a:outerShdw blurRad="50800" dist="38100" dir="13500000" algn="br" rotWithShape="0">
                <a:prstClr val="black">
                  <a:alpha val="40000"/>
                </a:prstClr>
              </a:outerShdw>
            </a:effectLst>
          </p:spPr>
        </p:pic>
        <p:pic>
          <p:nvPicPr>
            <p:cNvPr id="14" name="Grafik 13" descr="Büroklammer Silhouette">
              <a:extLst>
                <a:ext uri="{FF2B5EF4-FFF2-40B4-BE49-F238E27FC236}">
                  <a16:creationId xmlns:a16="http://schemas.microsoft.com/office/drawing/2014/main" id="{398017F4-6919-4504-64C7-CFFD8894EC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00000">
              <a:off x="3708000" y="5580000"/>
              <a:ext cx="756000" cy="756000"/>
            </a:xfrm>
            <a:prstGeom prst="rect">
              <a:avLst/>
            </a:prstGeom>
            <a:effectLst>
              <a:outerShdw blurRad="50800" dist="38100" dir="13500000" algn="br" rotWithShape="0">
                <a:prstClr val="black">
                  <a:alpha val="40000"/>
                </a:prstClr>
              </a:outerShdw>
            </a:effectLst>
          </p:spPr>
        </p:pic>
        <p:pic>
          <p:nvPicPr>
            <p:cNvPr id="15" name="Grafik 14" descr="Büroklammer Silhouette">
              <a:extLst>
                <a:ext uri="{FF2B5EF4-FFF2-40B4-BE49-F238E27FC236}">
                  <a16:creationId xmlns:a16="http://schemas.microsoft.com/office/drawing/2014/main" id="{E496BFD1-BCE3-D39C-908C-04FCE259B6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0000">
              <a:off x="3708000" y="7272000"/>
              <a:ext cx="756000" cy="756000"/>
            </a:xfrm>
            <a:prstGeom prst="rect">
              <a:avLst/>
            </a:prstGeom>
            <a:effectLst>
              <a:outerShdw blurRad="50800" dist="38100" dir="13500000" algn="br" rotWithShape="0">
                <a:prstClr val="black">
                  <a:alpha val="40000"/>
                </a:prstClr>
              </a:outerShdw>
            </a:effectLst>
          </p:spPr>
        </p:pic>
        <p:pic>
          <p:nvPicPr>
            <p:cNvPr id="16" name="Grafik 15" descr="Büroklammer Silhouette">
              <a:extLst>
                <a:ext uri="{FF2B5EF4-FFF2-40B4-BE49-F238E27FC236}">
                  <a16:creationId xmlns:a16="http://schemas.microsoft.com/office/drawing/2014/main" id="{365AD43F-2FC9-8334-6DE2-03FAAF537F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0000">
              <a:off x="9180000" y="3888000"/>
              <a:ext cx="756000" cy="756000"/>
            </a:xfrm>
            <a:prstGeom prst="rect">
              <a:avLst/>
            </a:prstGeom>
            <a:effectLst>
              <a:outerShdw blurRad="50800" dist="38100" dir="13500000" algn="br" rotWithShape="0">
                <a:prstClr val="black">
                  <a:alpha val="40000"/>
                </a:prstClr>
              </a:outerShdw>
            </a:effectLst>
          </p:spPr>
        </p:pic>
        <p:pic>
          <p:nvPicPr>
            <p:cNvPr id="17" name="Grafik 16" descr="Büroklammer Silhouette">
              <a:extLst>
                <a:ext uri="{FF2B5EF4-FFF2-40B4-BE49-F238E27FC236}">
                  <a16:creationId xmlns:a16="http://schemas.microsoft.com/office/drawing/2014/main" id="{6CF077E2-A8F9-0680-6420-C7832C1824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0000">
              <a:off x="14652000" y="3888000"/>
              <a:ext cx="756000" cy="756000"/>
            </a:xfrm>
            <a:prstGeom prst="rect">
              <a:avLst/>
            </a:prstGeom>
            <a:effectLst>
              <a:outerShdw blurRad="50800" dist="38100" dir="13500000" algn="br" rotWithShape="0">
                <a:prstClr val="black">
                  <a:alpha val="40000"/>
                </a:prstClr>
              </a:outerShdw>
            </a:effectLst>
          </p:spPr>
        </p:pic>
        <p:pic>
          <p:nvPicPr>
            <p:cNvPr id="18" name="Grafik 17" descr="Büroklammer Silhouette">
              <a:extLst>
                <a:ext uri="{FF2B5EF4-FFF2-40B4-BE49-F238E27FC236}">
                  <a16:creationId xmlns:a16="http://schemas.microsoft.com/office/drawing/2014/main" id="{ADC2298D-32EE-C14D-5DA0-57A17241D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20000">
              <a:off x="9180000" y="5580000"/>
              <a:ext cx="756000" cy="756000"/>
            </a:xfrm>
            <a:prstGeom prst="rect">
              <a:avLst/>
            </a:prstGeom>
            <a:effectLst>
              <a:outerShdw blurRad="50800" dist="38100" dir="13500000" algn="br" rotWithShape="0">
                <a:prstClr val="black">
                  <a:alpha val="40000"/>
                </a:prstClr>
              </a:outerShdw>
            </a:effectLst>
          </p:spPr>
        </p:pic>
        <p:pic>
          <p:nvPicPr>
            <p:cNvPr id="19" name="Grafik 18" descr="Büroklammer Silhouette">
              <a:extLst>
                <a:ext uri="{FF2B5EF4-FFF2-40B4-BE49-F238E27FC236}">
                  <a16:creationId xmlns:a16="http://schemas.microsoft.com/office/drawing/2014/main" id="{2D4E4FB7-6A8B-CAF6-B012-7300B7DEBC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00000">
              <a:off x="14652000" y="5580000"/>
              <a:ext cx="756000" cy="756000"/>
            </a:xfrm>
            <a:prstGeom prst="rect">
              <a:avLst/>
            </a:prstGeom>
            <a:effectLst>
              <a:outerShdw blurRad="50800" dist="38100" dir="13500000" algn="br" rotWithShape="0">
                <a:prstClr val="black">
                  <a:alpha val="40000"/>
                </a:prstClr>
              </a:outerShdw>
            </a:effectLst>
          </p:spPr>
        </p:pic>
        <p:pic>
          <p:nvPicPr>
            <p:cNvPr id="20" name="Grafik 19" descr="Büroklammer Silhouette">
              <a:extLst>
                <a:ext uri="{FF2B5EF4-FFF2-40B4-BE49-F238E27FC236}">
                  <a16:creationId xmlns:a16="http://schemas.microsoft.com/office/drawing/2014/main" id="{01F25F52-FD3A-9D8D-762D-5EED3DA006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60000">
              <a:off x="9180000" y="7272000"/>
              <a:ext cx="756000" cy="756000"/>
            </a:xfrm>
            <a:prstGeom prst="rect">
              <a:avLst/>
            </a:prstGeom>
            <a:effectLst>
              <a:outerShdw blurRad="50800" dist="38100" dir="13500000" algn="br" rotWithShape="0">
                <a:prstClr val="black">
                  <a:alpha val="40000"/>
                </a:prstClr>
              </a:outerShdw>
            </a:effectLst>
          </p:spPr>
        </p:pic>
        <p:pic>
          <p:nvPicPr>
            <p:cNvPr id="21" name="Grafik 20" descr="Büroklammer Silhouette">
              <a:extLst>
                <a:ext uri="{FF2B5EF4-FFF2-40B4-BE49-F238E27FC236}">
                  <a16:creationId xmlns:a16="http://schemas.microsoft.com/office/drawing/2014/main" id="{457CAF74-B4BD-B5EA-A480-CC42393F67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0000">
              <a:off x="14652000" y="7272000"/>
              <a:ext cx="756000" cy="756000"/>
            </a:xfrm>
            <a:prstGeom prst="rect">
              <a:avLst/>
            </a:prstGeom>
            <a:effectLst>
              <a:outerShdw blurRad="50800" dist="38100" dir="13500000" algn="br" rotWithShape="0">
                <a:prstClr val="black">
                  <a:alpha val="40000"/>
                </a:prstClr>
              </a:outerShdw>
            </a:effectLst>
          </p:spPr>
        </p:pic>
      </p:grpSp>
      <p:sp>
        <p:nvSpPr>
          <p:cNvPr id="22" name="Textfeld 21">
            <a:extLst>
              <a:ext uri="{FF2B5EF4-FFF2-40B4-BE49-F238E27FC236}">
                <a16:creationId xmlns:a16="http://schemas.microsoft.com/office/drawing/2014/main" id="{B69C9858-4640-261E-19EF-26111642D734}"/>
              </a:ext>
            </a:extLst>
          </p:cNvPr>
          <p:cNvSpPr txBox="1"/>
          <p:nvPr/>
        </p:nvSpPr>
        <p:spPr>
          <a:xfrm>
            <a:off x="1080000" y="9000000"/>
            <a:ext cx="17100000" cy="360000"/>
          </a:xfrm>
          <a:prstGeom prst="rect">
            <a:avLst/>
          </a:prstGeom>
          <a:noFill/>
          <a:ln>
            <a:noFill/>
          </a:ln>
        </p:spPr>
        <p:txBody>
          <a:bodyPr wrap="square" anchor="b">
            <a:noAutofit/>
          </a:bodyPr>
          <a:lstStyle/>
          <a:p>
            <a:r>
              <a:rPr lang="de-DE" sz="1000" dirty="0"/>
              <a:t>Quelle : Treppenlift-ratgeber.de, Internet für Senioren: Werden Sie zum </a:t>
            </a:r>
            <a:r>
              <a:rPr lang="de-DE" sz="1000" dirty="0" err="1"/>
              <a:t>Silver</a:t>
            </a:r>
            <a:r>
              <a:rPr lang="de-DE" sz="1000" dirty="0"/>
              <a:t> Surfer, in: treppenlift-ratgeber.de, https://www.treppenlift-ratgeber.de/barrierefrei-leben/leben-im-alter/internet-fuer-senioren.html + diabsite.de, Welchen besonderen Nutzen bietet das Netz für Senioren?, in: diabsite.de, 24.06.2007, https://www.diabsite.de/wegweiser/links/internet/5-senioren.html</a:t>
            </a:r>
          </a:p>
        </p:txBody>
      </p:sp>
      <p:sp>
        <p:nvSpPr>
          <p:cNvPr id="13" name="Foliennummernplatzhalter 1">
            <a:extLst>
              <a:ext uri="{FF2B5EF4-FFF2-40B4-BE49-F238E27FC236}">
                <a16:creationId xmlns:a16="http://schemas.microsoft.com/office/drawing/2014/main" id="{7F1149C6-E855-1795-E920-F61F32D9521A}"/>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7</a:t>
            </a:fld>
            <a:endParaRPr lang="de-DE"/>
          </a:p>
        </p:txBody>
      </p:sp>
    </p:spTree>
    <p:extLst>
      <p:ext uri="{BB962C8B-B14F-4D97-AF65-F5344CB8AC3E}">
        <p14:creationId xmlns:p14="http://schemas.microsoft.com/office/powerpoint/2010/main" val="165653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de-DE" sz="4800" b="1" dirty="0">
                <a:solidFill>
                  <a:schemeClr val="tx1"/>
                </a:solidFill>
                <a:latin typeface="+mn-lt"/>
                <a:ea typeface="Helvetica Neue"/>
                <a:cs typeface="Helvetica Neue"/>
                <a:sym typeface="Helvetica Neue"/>
              </a:rPr>
              <a:t>Welchen Nutzen bietet das Internet? </a:t>
            </a:r>
            <a:endParaRPr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Buchung von Dienstleistungen über das Internet</a:t>
            </a:r>
            <a:endParaRPr dirty="0">
              <a:solidFill>
                <a:srgbClr val="00CCFF"/>
              </a:solidFill>
              <a:latin typeface="+mn-lt"/>
            </a:endParaRPr>
          </a:p>
        </p:txBody>
      </p:sp>
      <p:sp>
        <p:nvSpPr>
          <p:cNvPr id="3" name="Textfeld 2">
            <a:extLst>
              <a:ext uri="{FF2B5EF4-FFF2-40B4-BE49-F238E27FC236}">
                <a16:creationId xmlns:a16="http://schemas.microsoft.com/office/drawing/2014/main" id="{58F935B7-6718-6221-C136-9E4AC49B41A5}"/>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Quelle : Initiative D21 e.V. (2018), D21 DIGITAL INDEX 2017/2018. Jährliches Lagebild zur Digitalen Gesellschaft, in: initiatived21.de, 2018, https://initiatived21.de/app/uploads/2018/01/d21-digital-index_2017_2018.pdf</a:t>
            </a:r>
          </a:p>
        </p:txBody>
      </p:sp>
      <p:sp>
        <p:nvSpPr>
          <p:cNvPr id="6" name="Textfeld 5">
            <a:extLst>
              <a:ext uri="{FF2B5EF4-FFF2-40B4-BE49-F238E27FC236}">
                <a16:creationId xmlns:a16="http://schemas.microsoft.com/office/drawing/2014/main" id="{07DB51C1-F2E6-2D0E-337A-5F9E3B2B4923}"/>
              </a:ext>
            </a:extLst>
          </p:cNvPr>
          <p:cNvSpPr txBox="1"/>
          <p:nvPr/>
        </p:nvSpPr>
        <p:spPr>
          <a:xfrm>
            <a:off x="5203443" y="4029600"/>
            <a:ext cx="6568557" cy="307777"/>
          </a:xfrm>
          <a:prstGeom prst="rect">
            <a:avLst/>
          </a:prstGeom>
          <a:noFill/>
        </p:spPr>
        <p:txBody>
          <a:bodyPr wrap="square">
            <a:spAutoFit/>
          </a:bodyPr>
          <a:lstStyle/>
          <a:p>
            <a:r>
              <a:rPr lang="de-DE" b="0" i="0" u="none" strike="noStrike" baseline="0" dirty="0">
                <a:solidFill>
                  <a:srgbClr val="7B8D80"/>
                </a:solidFill>
                <a:latin typeface="+mn-lt"/>
              </a:rPr>
              <a:t>Basis: Personen ab 14 Jahren (n = 2.035); Angaben und Abweichungen in %</a:t>
            </a:r>
            <a:endParaRPr lang="de-DE" dirty="0">
              <a:latin typeface="+mn-lt"/>
            </a:endParaRPr>
          </a:p>
        </p:txBody>
      </p:sp>
      <p:graphicFrame>
        <p:nvGraphicFramePr>
          <p:cNvPr id="5" name="Tabelle 6">
            <a:extLst>
              <a:ext uri="{FF2B5EF4-FFF2-40B4-BE49-F238E27FC236}">
                <a16:creationId xmlns:a16="http://schemas.microsoft.com/office/drawing/2014/main" id="{3837AB16-F4FA-9EE7-DC7B-0FB28D4EAE2E}"/>
              </a:ext>
            </a:extLst>
          </p:cNvPr>
          <p:cNvGraphicFramePr>
            <a:graphicFrameLocks noGrp="1"/>
          </p:cNvGraphicFramePr>
          <p:nvPr>
            <p:extLst>
              <p:ext uri="{D42A27DB-BD31-4B8C-83A1-F6EECF244321}">
                <p14:modId xmlns:p14="http://schemas.microsoft.com/office/powerpoint/2010/main" val="3873433243"/>
              </p:ext>
            </p:extLst>
          </p:nvPr>
        </p:nvGraphicFramePr>
        <p:xfrm>
          <a:off x="1296000" y="4032000"/>
          <a:ext cx="3924000" cy="4996800"/>
        </p:xfrm>
        <a:graphic>
          <a:graphicData uri="http://schemas.openxmlformats.org/drawingml/2006/table">
            <a:tbl>
              <a:tblPr firstRow="1" bandRow="1">
                <a:tableStyleId>{5940675A-B579-460E-94D1-54222C63F5DA}</a:tableStyleId>
              </a:tblPr>
              <a:tblGrid>
                <a:gridCol w="3924000">
                  <a:extLst>
                    <a:ext uri="{9D8B030D-6E8A-4147-A177-3AD203B41FA5}">
                      <a16:colId xmlns:a16="http://schemas.microsoft.com/office/drawing/2014/main" val="3505983287"/>
                    </a:ext>
                  </a:extLst>
                </a:gridCol>
              </a:tblGrid>
              <a:tr h="504000">
                <a:tc>
                  <a:txBody>
                    <a:bodyPr/>
                    <a:lstStyle/>
                    <a:p>
                      <a:pPr algn="l"/>
                      <a:r>
                        <a:rPr lang="de-DE" sz="2400" dirty="0"/>
                        <a:t>Reisen </a:t>
                      </a:r>
                      <a:r>
                        <a:rPr lang="de-DE" sz="1600" dirty="0"/>
                        <a:t>(z. B. für Bahnfahrten, Busfahrten, Flüge oder Hotels)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7831724"/>
                  </a:ext>
                </a:extLst>
              </a:tr>
              <a:tr h="828000">
                <a:tc>
                  <a:txBody>
                    <a:bodyPr/>
                    <a:lstStyle/>
                    <a:p>
                      <a:pPr algn="l"/>
                      <a:r>
                        <a:rPr lang="de-DE" sz="2400" dirty="0"/>
                        <a:t>Private Unterkünfte </a:t>
                      </a:r>
                      <a:r>
                        <a:rPr lang="de-DE" sz="1600" dirty="0"/>
                        <a:t>(z. B. </a:t>
                      </a:r>
                      <a:r>
                        <a:rPr lang="de-DE" sz="1600" dirty="0" err="1"/>
                        <a:t>Airbnb</a:t>
                      </a:r>
                      <a:r>
                        <a:rPr lang="de-DE" sz="1600" dirty="0"/>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7643406"/>
                  </a:ext>
                </a:extLst>
              </a:tr>
              <a:tr h="504000">
                <a:tc>
                  <a:txBody>
                    <a:bodyPr/>
                    <a:lstStyle/>
                    <a:p>
                      <a:pPr algn="l"/>
                      <a:r>
                        <a:rPr lang="de-DE" sz="2400" dirty="0"/>
                        <a:t>Lieferdienste </a:t>
                      </a:r>
                      <a:r>
                        <a:rPr lang="de-DE" sz="1600" dirty="0"/>
                        <a:t>(z. B. zum Bestellen von Lebensmitteln oder Speisen)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918792"/>
                  </a:ext>
                </a:extLst>
              </a:tr>
              <a:tr h="864000">
                <a:tc>
                  <a:txBody>
                    <a:bodyPr/>
                    <a:lstStyle/>
                    <a:p>
                      <a:pPr algn="l"/>
                      <a:r>
                        <a:rPr lang="de-DE" sz="2400" dirty="0"/>
                        <a:t>Fahrdienste </a:t>
                      </a:r>
                      <a:r>
                        <a:rPr lang="de-DE" sz="1600" dirty="0"/>
                        <a:t>(z. B. Uber oder </a:t>
                      </a:r>
                      <a:r>
                        <a:rPr lang="de-DE" sz="1600" dirty="0" err="1"/>
                        <a:t>myTaxi</a:t>
                      </a:r>
                      <a:r>
                        <a:rPr lang="de-DE" sz="1600" dirty="0"/>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43362151"/>
                  </a:ext>
                </a:extLst>
              </a:tr>
              <a:tr h="432000">
                <a:tc>
                  <a:txBody>
                    <a:bodyPr/>
                    <a:lstStyle/>
                    <a:p>
                      <a:pPr algn="l"/>
                      <a:r>
                        <a:rPr lang="de-DE" sz="2400" dirty="0"/>
                        <a:t>Putzdienste und Handwerker </a:t>
                      </a:r>
                      <a:r>
                        <a:rPr lang="de-DE" sz="1600" dirty="0"/>
                        <a:t>(z. B. </a:t>
                      </a:r>
                      <a:r>
                        <a:rPr lang="de-DE" sz="1600" dirty="0" err="1"/>
                        <a:t>helpling</a:t>
                      </a:r>
                      <a:r>
                        <a:rPr lang="de-DE" sz="1600" dirty="0"/>
                        <a:t>, My-Hammer)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4858029"/>
                  </a:ext>
                </a:extLst>
              </a:tr>
              <a:tr h="792000">
                <a:tc>
                  <a:txBody>
                    <a:bodyPr/>
                    <a:lstStyle/>
                    <a:p>
                      <a:pPr algn="l"/>
                      <a:r>
                        <a:rPr lang="de-DE" sz="2400" dirty="0"/>
                        <a:t>Carsharing </a:t>
                      </a:r>
                      <a:r>
                        <a:rPr lang="de-DE" sz="1600" dirty="0"/>
                        <a:t>(z. B. car2go, DriveNow)</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0546916"/>
                  </a:ext>
                </a:extLst>
              </a:tr>
              <a:tr h="68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2400" dirty="0"/>
                        <a:t>Keine davon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94208928"/>
                  </a:ext>
                </a:extLst>
              </a:tr>
            </a:tbl>
          </a:graphicData>
        </a:graphic>
      </p:graphicFrame>
      <p:grpSp>
        <p:nvGrpSpPr>
          <p:cNvPr id="40" name="Gruppieren 39">
            <a:extLst>
              <a:ext uri="{FF2B5EF4-FFF2-40B4-BE49-F238E27FC236}">
                <a16:creationId xmlns:a16="http://schemas.microsoft.com/office/drawing/2014/main" id="{115F821B-A1E5-A1EE-4C98-45AD00654CB9}"/>
              </a:ext>
            </a:extLst>
          </p:cNvPr>
          <p:cNvGrpSpPr/>
          <p:nvPr/>
        </p:nvGrpSpPr>
        <p:grpSpPr>
          <a:xfrm>
            <a:off x="12600000" y="3636000"/>
            <a:ext cx="5328000" cy="5400000"/>
            <a:chOff x="12600000" y="3636000"/>
            <a:chExt cx="5328000" cy="5400000"/>
          </a:xfrm>
        </p:grpSpPr>
        <p:sp>
          <p:nvSpPr>
            <p:cNvPr id="11" name="Textfeld 10">
              <a:extLst>
                <a:ext uri="{FF2B5EF4-FFF2-40B4-BE49-F238E27FC236}">
                  <a16:creationId xmlns:a16="http://schemas.microsoft.com/office/drawing/2014/main" id="{A27367D5-F151-3DB6-2217-B00694825137}"/>
                </a:ext>
              </a:extLst>
            </p:cNvPr>
            <p:cNvSpPr txBox="1"/>
            <p:nvPr/>
          </p:nvSpPr>
          <p:spPr>
            <a:xfrm>
              <a:off x="12600000" y="3636000"/>
              <a:ext cx="1109160" cy="432000"/>
            </a:xfrm>
            <a:prstGeom prst="rect">
              <a:avLst/>
            </a:prstGeom>
            <a:noFill/>
          </p:spPr>
          <p:txBody>
            <a:bodyPr wrap="square">
              <a:spAutoFit/>
            </a:bodyPr>
            <a:lstStyle/>
            <a:p>
              <a:r>
                <a:rPr lang="de-DE" sz="2400" b="1" dirty="0"/>
                <a:t>Alter:</a:t>
              </a:r>
            </a:p>
          </p:txBody>
        </p:sp>
        <p:grpSp>
          <p:nvGrpSpPr>
            <p:cNvPr id="39" name="Gruppieren 38">
              <a:extLst>
                <a:ext uri="{FF2B5EF4-FFF2-40B4-BE49-F238E27FC236}">
                  <a16:creationId xmlns:a16="http://schemas.microsoft.com/office/drawing/2014/main" id="{D5CAE019-9E82-A76E-61A9-3982AAE6129C}"/>
                </a:ext>
              </a:extLst>
            </p:cNvPr>
            <p:cNvGrpSpPr/>
            <p:nvPr/>
          </p:nvGrpSpPr>
          <p:grpSpPr>
            <a:xfrm>
              <a:off x="13608000" y="3636000"/>
              <a:ext cx="4320000" cy="5400000"/>
              <a:chOff x="13608000" y="3636000"/>
              <a:chExt cx="4320000" cy="5400000"/>
            </a:xfrm>
          </p:grpSpPr>
          <p:sp>
            <p:nvSpPr>
              <p:cNvPr id="12" name="Ellipse 11">
                <a:extLst>
                  <a:ext uri="{FF2B5EF4-FFF2-40B4-BE49-F238E27FC236}">
                    <a16:creationId xmlns:a16="http://schemas.microsoft.com/office/drawing/2014/main" id="{DE0D586B-4471-F166-6586-74A79FB6FE17}"/>
                  </a:ext>
                </a:extLst>
              </p:cNvPr>
              <p:cNvSpPr>
                <a:spLocks noChangeAspect="1"/>
              </p:cNvSpPr>
              <p:nvPr/>
            </p:nvSpPr>
            <p:spPr>
              <a:xfrm>
                <a:off x="14004000" y="5580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b="1" dirty="0">
                    <a:solidFill>
                      <a:srgbClr val="6B6B6B"/>
                    </a:solidFill>
                  </a:rPr>
                  <a:t>45</a:t>
                </a:r>
              </a:p>
            </p:txBody>
          </p:sp>
          <p:sp>
            <p:nvSpPr>
              <p:cNvPr id="15" name="Ellipse 14">
                <a:extLst>
                  <a:ext uri="{FF2B5EF4-FFF2-40B4-BE49-F238E27FC236}">
                    <a16:creationId xmlns:a16="http://schemas.microsoft.com/office/drawing/2014/main" id="{A51A6C18-131E-36D2-0AC8-E531CB48CEBA}"/>
                  </a:ext>
                </a:extLst>
              </p:cNvPr>
              <p:cNvSpPr>
                <a:spLocks noChangeAspect="1"/>
              </p:cNvSpPr>
              <p:nvPr/>
            </p:nvSpPr>
            <p:spPr>
              <a:xfrm>
                <a:off x="14004000" y="6300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b="1" dirty="0">
                    <a:solidFill>
                      <a:srgbClr val="6B6B6B"/>
                    </a:solidFill>
                  </a:rPr>
                  <a:t>13</a:t>
                </a:r>
              </a:p>
            </p:txBody>
          </p:sp>
          <p:sp>
            <p:nvSpPr>
              <p:cNvPr id="16" name="Ellipse 15">
                <a:extLst>
                  <a:ext uri="{FF2B5EF4-FFF2-40B4-BE49-F238E27FC236}">
                    <a16:creationId xmlns:a16="http://schemas.microsoft.com/office/drawing/2014/main" id="{9846DC9A-5B9A-41F5-10EB-30E916C1192F}"/>
                  </a:ext>
                </a:extLst>
              </p:cNvPr>
              <p:cNvSpPr>
                <a:spLocks noChangeAspect="1"/>
              </p:cNvSpPr>
              <p:nvPr/>
            </p:nvSpPr>
            <p:spPr>
              <a:xfrm>
                <a:off x="14004000" y="7740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b="1" dirty="0">
                    <a:solidFill>
                      <a:srgbClr val="6B6B6B"/>
                    </a:solidFill>
                  </a:rPr>
                  <a:t>6</a:t>
                </a:r>
              </a:p>
            </p:txBody>
          </p:sp>
          <p:sp>
            <p:nvSpPr>
              <p:cNvPr id="17" name="Ellipse 16">
                <a:extLst>
                  <a:ext uri="{FF2B5EF4-FFF2-40B4-BE49-F238E27FC236}">
                    <a16:creationId xmlns:a16="http://schemas.microsoft.com/office/drawing/2014/main" id="{0A26BE3C-4A5C-0706-D3DF-AD6B04D3B2DF}"/>
                  </a:ext>
                </a:extLst>
              </p:cNvPr>
              <p:cNvSpPr>
                <a:spLocks noChangeAspect="1"/>
              </p:cNvSpPr>
              <p:nvPr/>
            </p:nvSpPr>
            <p:spPr>
              <a:xfrm>
                <a:off x="14004000" y="4068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dirty="0">
                    <a:solidFill>
                      <a:srgbClr val="6B6B6B"/>
                    </a:solidFill>
                  </a:rPr>
                  <a:t>46</a:t>
                </a:r>
              </a:p>
            </p:txBody>
          </p:sp>
          <p:sp>
            <p:nvSpPr>
              <p:cNvPr id="19" name="Ellipse 18">
                <a:extLst>
                  <a:ext uri="{FF2B5EF4-FFF2-40B4-BE49-F238E27FC236}">
                    <a16:creationId xmlns:a16="http://schemas.microsoft.com/office/drawing/2014/main" id="{B296162B-5AB9-09C6-C6B2-80A8C3501A49}"/>
                  </a:ext>
                </a:extLst>
              </p:cNvPr>
              <p:cNvSpPr>
                <a:spLocks noChangeAspect="1"/>
              </p:cNvSpPr>
              <p:nvPr/>
            </p:nvSpPr>
            <p:spPr>
              <a:xfrm>
                <a:off x="14004000" y="702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dirty="0">
                    <a:solidFill>
                      <a:srgbClr val="6B6B6B"/>
                    </a:solidFill>
                  </a:rPr>
                  <a:t>1</a:t>
                </a:r>
              </a:p>
            </p:txBody>
          </p:sp>
          <p:sp>
            <p:nvSpPr>
              <p:cNvPr id="20" name="Ellipse 19">
                <a:extLst>
                  <a:ext uri="{FF2B5EF4-FFF2-40B4-BE49-F238E27FC236}">
                    <a16:creationId xmlns:a16="http://schemas.microsoft.com/office/drawing/2014/main" id="{8FE4EE0D-F7DF-5F87-C6DF-512010414FBC}"/>
                  </a:ext>
                </a:extLst>
              </p:cNvPr>
              <p:cNvSpPr>
                <a:spLocks noChangeAspect="1"/>
              </p:cNvSpPr>
              <p:nvPr/>
            </p:nvSpPr>
            <p:spPr>
              <a:xfrm>
                <a:off x="14004000" y="4788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dirty="0">
                    <a:solidFill>
                      <a:srgbClr val="6B6B6B"/>
                    </a:solidFill>
                  </a:rPr>
                  <a:t>28</a:t>
                </a:r>
              </a:p>
            </p:txBody>
          </p:sp>
          <p:sp>
            <p:nvSpPr>
              <p:cNvPr id="21" name="Ellipse 20">
                <a:extLst>
                  <a:ext uri="{FF2B5EF4-FFF2-40B4-BE49-F238E27FC236}">
                    <a16:creationId xmlns:a16="http://schemas.microsoft.com/office/drawing/2014/main" id="{968CB7EF-A734-D4F8-29B7-B25A80F40D03}"/>
                  </a:ext>
                </a:extLst>
              </p:cNvPr>
              <p:cNvSpPr>
                <a:spLocks noChangeAspect="1"/>
              </p:cNvSpPr>
              <p:nvPr/>
            </p:nvSpPr>
            <p:spPr>
              <a:xfrm>
                <a:off x="14004000" y="8424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b="1" dirty="0">
                    <a:solidFill>
                      <a:srgbClr val="6B6B6B"/>
                    </a:solidFill>
                  </a:rPr>
                  <a:t>34</a:t>
                </a:r>
              </a:p>
            </p:txBody>
          </p:sp>
          <p:sp>
            <p:nvSpPr>
              <p:cNvPr id="22" name="Ellipse 21">
                <a:extLst>
                  <a:ext uri="{FF2B5EF4-FFF2-40B4-BE49-F238E27FC236}">
                    <a16:creationId xmlns:a16="http://schemas.microsoft.com/office/drawing/2014/main" id="{C587A26A-A031-D4C4-C683-8F704DC0B36B}"/>
                  </a:ext>
                </a:extLst>
              </p:cNvPr>
              <p:cNvSpPr>
                <a:spLocks noChangeAspect="1"/>
              </p:cNvSpPr>
              <p:nvPr/>
            </p:nvSpPr>
            <p:spPr>
              <a:xfrm>
                <a:off x="15444000" y="5580256"/>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dirty="0">
                    <a:solidFill>
                      <a:srgbClr val="6B6B6B"/>
                    </a:solidFill>
                  </a:rPr>
                  <a:t>31</a:t>
                </a:r>
              </a:p>
            </p:txBody>
          </p:sp>
          <p:sp>
            <p:nvSpPr>
              <p:cNvPr id="23" name="Ellipse 22">
                <a:extLst>
                  <a:ext uri="{FF2B5EF4-FFF2-40B4-BE49-F238E27FC236}">
                    <a16:creationId xmlns:a16="http://schemas.microsoft.com/office/drawing/2014/main" id="{17113E1D-EF7F-B08A-0CBE-C2E80AB56EC7}"/>
                  </a:ext>
                </a:extLst>
              </p:cNvPr>
              <p:cNvSpPr>
                <a:spLocks noChangeAspect="1"/>
              </p:cNvSpPr>
              <p:nvPr/>
            </p:nvSpPr>
            <p:spPr>
              <a:xfrm>
                <a:off x="15444000" y="630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dirty="0">
                    <a:solidFill>
                      <a:srgbClr val="6B6B6B"/>
                    </a:solidFill>
                  </a:rPr>
                  <a:t>12</a:t>
                </a:r>
              </a:p>
            </p:txBody>
          </p:sp>
          <p:sp>
            <p:nvSpPr>
              <p:cNvPr id="24" name="Ellipse 23">
                <a:extLst>
                  <a:ext uri="{FF2B5EF4-FFF2-40B4-BE49-F238E27FC236}">
                    <a16:creationId xmlns:a16="http://schemas.microsoft.com/office/drawing/2014/main" id="{C40142F4-0447-D0FE-9DEA-253CE0E0B336}"/>
                  </a:ext>
                </a:extLst>
              </p:cNvPr>
              <p:cNvSpPr>
                <a:spLocks noChangeAspect="1"/>
              </p:cNvSpPr>
              <p:nvPr/>
            </p:nvSpPr>
            <p:spPr>
              <a:xfrm>
                <a:off x="15444000" y="774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dirty="0">
                    <a:solidFill>
                      <a:srgbClr val="6B6B6B"/>
                    </a:solidFill>
                  </a:rPr>
                  <a:t>5</a:t>
                </a:r>
              </a:p>
            </p:txBody>
          </p:sp>
          <p:sp>
            <p:nvSpPr>
              <p:cNvPr id="25" name="Ellipse 24">
                <a:extLst>
                  <a:ext uri="{FF2B5EF4-FFF2-40B4-BE49-F238E27FC236}">
                    <a16:creationId xmlns:a16="http://schemas.microsoft.com/office/drawing/2014/main" id="{FA8353A6-D9B3-2085-9DA7-AB2A60F6A8C2}"/>
                  </a:ext>
                </a:extLst>
              </p:cNvPr>
              <p:cNvSpPr>
                <a:spLocks noChangeAspect="1"/>
              </p:cNvSpPr>
              <p:nvPr/>
            </p:nvSpPr>
            <p:spPr>
              <a:xfrm>
                <a:off x="15444000" y="4068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b="1" dirty="0">
                    <a:solidFill>
                      <a:srgbClr val="6B6B6B"/>
                    </a:solidFill>
                  </a:rPr>
                  <a:t>64</a:t>
                </a:r>
              </a:p>
            </p:txBody>
          </p:sp>
          <p:sp>
            <p:nvSpPr>
              <p:cNvPr id="26" name="Ellipse 25">
                <a:extLst>
                  <a:ext uri="{FF2B5EF4-FFF2-40B4-BE49-F238E27FC236}">
                    <a16:creationId xmlns:a16="http://schemas.microsoft.com/office/drawing/2014/main" id="{F2B4A334-89BB-2DF1-94E2-756031519510}"/>
                  </a:ext>
                </a:extLst>
              </p:cNvPr>
              <p:cNvSpPr>
                <a:spLocks noChangeAspect="1"/>
              </p:cNvSpPr>
              <p:nvPr/>
            </p:nvSpPr>
            <p:spPr>
              <a:xfrm>
                <a:off x="15444000" y="7020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b="1" dirty="0">
                    <a:solidFill>
                      <a:srgbClr val="6B6B6B"/>
                    </a:solidFill>
                  </a:rPr>
                  <a:t>6</a:t>
                </a:r>
              </a:p>
            </p:txBody>
          </p:sp>
          <p:sp>
            <p:nvSpPr>
              <p:cNvPr id="27" name="Ellipse 26">
                <a:extLst>
                  <a:ext uri="{FF2B5EF4-FFF2-40B4-BE49-F238E27FC236}">
                    <a16:creationId xmlns:a16="http://schemas.microsoft.com/office/drawing/2014/main" id="{736D27EC-EB02-EB61-B8DD-A322E288952A}"/>
                  </a:ext>
                </a:extLst>
              </p:cNvPr>
              <p:cNvSpPr>
                <a:spLocks noChangeAspect="1"/>
              </p:cNvSpPr>
              <p:nvPr/>
            </p:nvSpPr>
            <p:spPr>
              <a:xfrm>
                <a:off x="15444000" y="4788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b="1" dirty="0">
                    <a:solidFill>
                      <a:srgbClr val="6B6B6B"/>
                    </a:solidFill>
                  </a:rPr>
                  <a:t>37</a:t>
                </a:r>
              </a:p>
            </p:txBody>
          </p:sp>
          <p:sp>
            <p:nvSpPr>
              <p:cNvPr id="28" name="Ellipse 27">
                <a:extLst>
                  <a:ext uri="{FF2B5EF4-FFF2-40B4-BE49-F238E27FC236}">
                    <a16:creationId xmlns:a16="http://schemas.microsoft.com/office/drawing/2014/main" id="{641070E0-F80D-8597-0A8A-1DF4A9AAD9A7}"/>
                  </a:ext>
                </a:extLst>
              </p:cNvPr>
              <p:cNvSpPr>
                <a:spLocks noChangeAspect="1"/>
              </p:cNvSpPr>
              <p:nvPr/>
            </p:nvSpPr>
            <p:spPr>
              <a:xfrm>
                <a:off x="15444000" y="8424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dirty="0">
                    <a:solidFill>
                      <a:srgbClr val="6B6B6B"/>
                    </a:solidFill>
                  </a:rPr>
                  <a:t>26</a:t>
                </a:r>
              </a:p>
            </p:txBody>
          </p:sp>
          <p:sp>
            <p:nvSpPr>
              <p:cNvPr id="29" name="Ellipse 28">
                <a:extLst>
                  <a:ext uri="{FF2B5EF4-FFF2-40B4-BE49-F238E27FC236}">
                    <a16:creationId xmlns:a16="http://schemas.microsoft.com/office/drawing/2014/main" id="{1BFD1557-50B0-69E7-E646-92F91BEA1200}"/>
                  </a:ext>
                </a:extLst>
              </p:cNvPr>
              <p:cNvSpPr>
                <a:spLocks noChangeAspect="1"/>
              </p:cNvSpPr>
              <p:nvPr/>
            </p:nvSpPr>
            <p:spPr>
              <a:xfrm>
                <a:off x="16920000" y="5580256"/>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dirty="0">
                    <a:solidFill>
                      <a:srgbClr val="6B6B6B"/>
                    </a:solidFill>
                  </a:rPr>
                  <a:t>7</a:t>
                </a:r>
              </a:p>
            </p:txBody>
          </p:sp>
          <p:sp>
            <p:nvSpPr>
              <p:cNvPr id="30" name="Ellipse 29">
                <a:extLst>
                  <a:ext uri="{FF2B5EF4-FFF2-40B4-BE49-F238E27FC236}">
                    <a16:creationId xmlns:a16="http://schemas.microsoft.com/office/drawing/2014/main" id="{F8F05FF3-24A0-D2E1-EBE3-31655A78AB1D}"/>
                  </a:ext>
                </a:extLst>
              </p:cNvPr>
              <p:cNvSpPr>
                <a:spLocks noChangeAspect="1"/>
              </p:cNvSpPr>
              <p:nvPr/>
            </p:nvSpPr>
            <p:spPr>
              <a:xfrm>
                <a:off x="16920000" y="630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dirty="0">
                    <a:solidFill>
                      <a:srgbClr val="6B6B6B"/>
                    </a:solidFill>
                  </a:rPr>
                  <a:t>2</a:t>
                </a:r>
              </a:p>
            </p:txBody>
          </p:sp>
          <p:sp>
            <p:nvSpPr>
              <p:cNvPr id="31" name="Ellipse 30">
                <a:extLst>
                  <a:ext uri="{FF2B5EF4-FFF2-40B4-BE49-F238E27FC236}">
                    <a16:creationId xmlns:a16="http://schemas.microsoft.com/office/drawing/2014/main" id="{4AC0E698-0791-0D07-7150-AAEBB606AB5E}"/>
                  </a:ext>
                </a:extLst>
              </p:cNvPr>
              <p:cNvSpPr>
                <a:spLocks noChangeAspect="1"/>
              </p:cNvSpPr>
              <p:nvPr/>
            </p:nvSpPr>
            <p:spPr>
              <a:xfrm>
                <a:off x="16920000" y="774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dirty="0">
                    <a:solidFill>
                      <a:srgbClr val="6B6B6B"/>
                    </a:solidFill>
                  </a:rPr>
                  <a:t>1</a:t>
                </a:r>
              </a:p>
            </p:txBody>
          </p:sp>
          <p:sp>
            <p:nvSpPr>
              <p:cNvPr id="32" name="Ellipse 31">
                <a:extLst>
                  <a:ext uri="{FF2B5EF4-FFF2-40B4-BE49-F238E27FC236}">
                    <a16:creationId xmlns:a16="http://schemas.microsoft.com/office/drawing/2014/main" id="{D9ED375A-0818-7A7F-3F47-17A2F653D120}"/>
                  </a:ext>
                </a:extLst>
              </p:cNvPr>
              <p:cNvSpPr>
                <a:spLocks noChangeAspect="1"/>
              </p:cNvSpPr>
              <p:nvPr/>
            </p:nvSpPr>
            <p:spPr>
              <a:xfrm>
                <a:off x="16920000" y="4068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dirty="0">
                    <a:solidFill>
                      <a:srgbClr val="6B6B6B"/>
                    </a:solidFill>
                  </a:rPr>
                  <a:t>31</a:t>
                </a:r>
              </a:p>
            </p:txBody>
          </p:sp>
          <p:sp>
            <p:nvSpPr>
              <p:cNvPr id="33" name="Ellipse 32">
                <a:extLst>
                  <a:ext uri="{FF2B5EF4-FFF2-40B4-BE49-F238E27FC236}">
                    <a16:creationId xmlns:a16="http://schemas.microsoft.com/office/drawing/2014/main" id="{5D127924-FF36-DA1F-CEA8-053E4A18522C}"/>
                  </a:ext>
                </a:extLst>
              </p:cNvPr>
              <p:cNvSpPr>
                <a:spLocks noChangeAspect="1"/>
              </p:cNvSpPr>
              <p:nvPr/>
            </p:nvSpPr>
            <p:spPr>
              <a:xfrm>
                <a:off x="16920000" y="702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dirty="0">
                    <a:solidFill>
                      <a:srgbClr val="6B6B6B"/>
                    </a:solidFill>
                  </a:rPr>
                  <a:t>3</a:t>
                </a:r>
              </a:p>
            </p:txBody>
          </p:sp>
          <p:sp>
            <p:nvSpPr>
              <p:cNvPr id="34" name="Ellipse 33">
                <a:extLst>
                  <a:ext uri="{FF2B5EF4-FFF2-40B4-BE49-F238E27FC236}">
                    <a16:creationId xmlns:a16="http://schemas.microsoft.com/office/drawing/2014/main" id="{17DD7205-7A47-0182-88B2-5EF0A3E93838}"/>
                  </a:ext>
                </a:extLst>
              </p:cNvPr>
              <p:cNvSpPr>
                <a:spLocks noChangeAspect="1"/>
              </p:cNvSpPr>
              <p:nvPr/>
            </p:nvSpPr>
            <p:spPr>
              <a:xfrm>
                <a:off x="16920000" y="4788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dirty="0">
                    <a:solidFill>
                      <a:srgbClr val="6B6B6B"/>
                    </a:solidFill>
                  </a:rPr>
                  <a:t>19</a:t>
                </a:r>
              </a:p>
            </p:txBody>
          </p:sp>
          <p:sp>
            <p:nvSpPr>
              <p:cNvPr id="35" name="Ellipse 34">
                <a:extLst>
                  <a:ext uri="{FF2B5EF4-FFF2-40B4-BE49-F238E27FC236}">
                    <a16:creationId xmlns:a16="http://schemas.microsoft.com/office/drawing/2014/main" id="{7813566B-D061-4281-9CA3-98CF06300D69}"/>
                  </a:ext>
                </a:extLst>
              </p:cNvPr>
              <p:cNvSpPr>
                <a:spLocks noChangeAspect="1"/>
              </p:cNvSpPr>
              <p:nvPr/>
            </p:nvSpPr>
            <p:spPr>
              <a:xfrm>
                <a:off x="16920000" y="8424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dirty="0">
                    <a:solidFill>
                      <a:srgbClr val="6B6B6B"/>
                    </a:solidFill>
                  </a:rPr>
                  <a:t>29</a:t>
                </a:r>
              </a:p>
            </p:txBody>
          </p:sp>
          <p:sp>
            <p:nvSpPr>
              <p:cNvPr id="36" name="Textfeld 35">
                <a:extLst>
                  <a:ext uri="{FF2B5EF4-FFF2-40B4-BE49-F238E27FC236}">
                    <a16:creationId xmlns:a16="http://schemas.microsoft.com/office/drawing/2014/main" id="{6394F2E6-104F-5B2D-6559-F7CC69BF1C16}"/>
                  </a:ext>
                </a:extLst>
              </p:cNvPr>
              <p:cNvSpPr txBox="1"/>
              <p:nvPr/>
            </p:nvSpPr>
            <p:spPr>
              <a:xfrm>
                <a:off x="13608000" y="3636000"/>
                <a:ext cx="1440000" cy="432000"/>
              </a:xfrm>
              <a:prstGeom prst="rect">
                <a:avLst/>
              </a:prstGeom>
              <a:noFill/>
            </p:spPr>
            <p:txBody>
              <a:bodyPr wrap="square" anchor="ctr">
                <a:spAutoFit/>
              </a:bodyPr>
              <a:lstStyle/>
              <a:p>
                <a:pPr algn="ctr"/>
                <a:r>
                  <a:rPr lang="de-DE" sz="2400" b="1" dirty="0"/>
                  <a:t>14 – 29</a:t>
                </a:r>
              </a:p>
            </p:txBody>
          </p:sp>
          <p:sp>
            <p:nvSpPr>
              <p:cNvPr id="37" name="Textfeld 36">
                <a:extLst>
                  <a:ext uri="{FF2B5EF4-FFF2-40B4-BE49-F238E27FC236}">
                    <a16:creationId xmlns:a16="http://schemas.microsoft.com/office/drawing/2014/main" id="{87B9ECBB-424D-03EA-1CFF-CA8D53BDA71C}"/>
                  </a:ext>
                </a:extLst>
              </p:cNvPr>
              <p:cNvSpPr txBox="1"/>
              <p:nvPr/>
            </p:nvSpPr>
            <p:spPr>
              <a:xfrm>
                <a:off x="15048000" y="3636000"/>
                <a:ext cx="1440000" cy="432000"/>
              </a:xfrm>
              <a:prstGeom prst="rect">
                <a:avLst/>
              </a:prstGeom>
              <a:noFill/>
            </p:spPr>
            <p:txBody>
              <a:bodyPr wrap="square" anchor="ctr">
                <a:spAutoFit/>
              </a:bodyPr>
              <a:lstStyle/>
              <a:p>
                <a:pPr algn="ctr"/>
                <a:r>
                  <a:rPr lang="de-DE" sz="2400" b="1" dirty="0"/>
                  <a:t>30 – 49</a:t>
                </a:r>
              </a:p>
            </p:txBody>
          </p:sp>
          <p:sp>
            <p:nvSpPr>
              <p:cNvPr id="38" name="Textfeld 37">
                <a:extLst>
                  <a:ext uri="{FF2B5EF4-FFF2-40B4-BE49-F238E27FC236}">
                    <a16:creationId xmlns:a16="http://schemas.microsoft.com/office/drawing/2014/main" id="{87BE939A-D02E-8CA2-A8A6-383DFA6B1FCD}"/>
                  </a:ext>
                </a:extLst>
              </p:cNvPr>
              <p:cNvSpPr txBox="1"/>
              <p:nvPr/>
            </p:nvSpPr>
            <p:spPr>
              <a:xfrm>
                <a:off x="16488000" y="3636000"/>
                <a:ext cx="1440000" cy="432000"/>
              </a:xfrm>
              <a:prstGeom prst="rect">
                <a:avLst/>
              </a:prstGeom>
              <a:noFill/>
            </p:spPr>
            <p:txBody>
              <a:bodyPr wrap="square" anchor="ctr">
                <a:spAutoFit/>
              </a:bodyPr>
              <a:lstStyle/>
              <a:p>
                <a:pPr algn="ctr"/>
                <a:r>
                  <a:rPr lang="de-DE" sz="2400" b="1" dirty="0"/>
                  <a:t>50+</a:t>
                </a:r>
              </a:p>
            </p:txBody>
          </p:sp>
        </p:grpSp>
      </p:grpSp>
      <p:grpSp>
        <p:nvGrpSpPr>
          <p:cNvPr id="48" name="Gruppieren 47">
            <a:extLst>
              <a:ext uri="{FF2B5EF4-FFF2-40B4-BE49-F238E27FC236}">
                <a16:creationId xmlns:a16="http://schemas.microsoft.com/office/drawing/2014/main" id="{19C1E373-1E59-35A9-D69B-572B900AB4E6}"/>
              </a:ext>
            </a:extLst>
          </p:cNvPr>
          <p:cNvGrpSpPr/>
          <p:nvPr/>
        </p:nvGrpSpPr>
        <p:grpSpPr>
          <a:xfrm>
            <a:off x="5148000" y="3980886"/>
            <a:ext cx="7632000" cy="5250228"/>
            <a:chOff x="5181114" y="3998886"/>
            <a:chExt cx="7632000" cy="5250228"/>
          </a:xfrm>
        </p:grpSpPr>
        <p:pic>
          <p:nvPicPr>
            <p:cNvPr id="8" name="Grafik 7">
              <a:extLst>
                <a:ext uri="{FF2B5EF4-FFF2-40B4-BE49-F238E27FC236}">
                  <a16:creationId xmlns:a16="http://schemas.microsoft.com/office/drawing/2014/main" id="{1710D2F0-20E3-65C3-7279-99B13814C12D}"/>
                </a:ext>
              </a:extLst>
            </p:cNvPr>
            <p:cNvPicPr>
              <a:picLocks noChangeAspect="1"/>
            </p:cNvPicPr>
            <p:nvPr/>
          </p:nvPicPr>
          <p:blipFill>
            <a:blip r:embed="rId3"/>
            <a:stretch>
              <a:fillRect/>
            </a:stretch>
          </p:blipFill>
          <p:spPr>
            <a:xfrm rot="5400000">
              <a:off x="6372000" y="2808000"/>
              <a:ext cx="5250228" cy="7632000"/>
            </a:xfrm>
            <a:prstGeom prst="rect">
              <a:avLst/>
            </a:prstGeom>
          </p:spPr>
        </p:pic>
        <p:sp>
          <p:nvSpPr>
            <p:cNvPr id="45" name="Textfeld 44">
              <a:extLst>
                <a:ext uri="{FF2B5EF4-FFF2-40B4-BE49-F238E27FC236}">
                  <a16:creationId xmlns:a16="http://schemas.microsoft.com/office/drawing/2014/main" id="{2BB90CFD-3B00-B344-4539-F701FD59D5D9}"/>
                </a:ext>
              </a:extLst>
            </p:cNvPr>
            <p:cNvSpPr txBox="1"/>
            <p:nvPr/>
          </p:nvSpPr>
          <p:spPr>
            <a:xfrm>
              <a:off x="6156000" y="7776000"/>
              <a:ext cx="684000" cy="504000"/>
            </a:xfrm>
            <a:prstGeom prst="rect">
              <a:avLst/>
            </a:prstGeom>
            <a:noFill/>
          </p:spPr>
          <p:txBody>
            <a:bodyPr wrap="none" rtlCol="0" anchor="ctr">
              <a:noAutofit/>
            </a:bodyPr>
            <a:lstStyle/>
            <a:p>
              <a:endParaRPr lang="de-DE" sz="2000" dirty="0">
                <a:solidFill>
                  <a:srgbClr val="6B6B6B"/>
                </a:solidFill>
              </a:endParaRPr>
            </a:p>
          </p:txBody>
        </p:sp>
      </p:grpSp>
      <p:sp>
        <p:nvSpPr>
          <p:cNvPr id="4" name="Foliennummernplatzhalter 1">
            <a:extLst>
              <a:ext uri="{FF2B5EF4-FFF2-40B4-BE49-F238E27FC236}">
                <a16:creationId xmlns:a16="http://schemas.microsoft.com/office/drawing/2014/main" id="{5F6E2246-B423-5A91-B2E9-42887EC3FEA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8</a:t>
            </a:fld>
            <a:endParaRPr lang="de-DE"/>
          </a:p>
        </p:txBody>
      </p:sp>
    </p:spTree>
    <p:extLst>
      <p:ext uri="{BB962C8B-B14F-4D97-AF65-F5344CB8AC3E}">
        <p14:creationId xmlns:p14="http://schemas.microsoft.com/office/powerpoint/2010/main" val="3284395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 name="Raute 11">
            <a:extLst>
              <a:ext uri="{FF2B5EF4-FFF2-40B4-BE49-F238E27FC236}">
                <a16:creationId xmlns:a16="http://schemas.microsoft.com/office/drawing/2014/main" id="{27F3EE9F-71D3-23A4-048B-9501FD180CF2}"/>
              </a:ext>
            </a:extLst>
          </p:cNvPr>
          <p:cNvSpPr>
            <a:spLocks/>
          </p:cNvSpPr>
          <p:nvPr/>
        </p:nvSpPr>
        <p:spPr>
          <a:xfrm>
            <a:off x="11808000" y="4068000"/>
            <a:ext cx="5760000" cy="3384000"/>
          </a:xfrm>
          <a:prstGeom prst="diamond">
            <a:avLst/>
          </a:prstGeom>
          <a:solidFill>
            <a:schemeClr val="bg1">
              <a:lumMod val="75000"/>
            </a:schemeClr>
          </a:solidFill>
          <a:ln w="127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aute 10">
            <a:extLst>
              <a:ext uri="{FF2B5EF4-FFF2-40B4-BE49-F238E27FC236}">
                <a16:creationId xmlns:a16="http://schemas.microsoft.com/office/drawing/2014/main" id="{5A012F5A-E8ED-8029-A5C9-7D3328F064F0}"/>
              </a:ext>
            </a:extLst>
          </p:cNvPr>
          <p:cNvSpPr>
            <a:spLocks/>
          </p:cNvSpPr>
          <p:nvPr/>
        </p:nvSpPr>
        <p:spPr>
          <a:xfrm>
            <a:off x="6552000" y="4068000"/>
            <a:ext cx="5760000" cy="3384000"/>
          </a:xfrm>
          <a:prstGeom prst="diamond">
            <a:avLst/>
          </a:prstGeom>
          <a:solidFill>
            <a:schemeClr val="bg1">
              <a:lumMod val="75000"/>
            </a:schemeClr>
          </a:solidFill>
          <a:ln w="127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aute 9">
            <a:extLst>
              <a:ext uri="{FF2B5EF4-FFF2-40B4-BE49-F238E27FC236}">
                <a16:creationId xmlns:a16="http://schemas.microsoft.com/office/drawing/2014/main" id="{33B02A16-DB80-4CC5-7F08-15BD50FA2793}"/>
              </a:ext>
            </a:extLst>
          </p:cNvPr>
          <p:cNvSpPr>
            <a:spLocks/>
          </p:cNvSpPr>
          <p:nvPr/>
        </p:nvSpPr>
        <p:spPr>
          <a:xfrm>
            <a:off x="1296000" y="4068000"/>
            <a:ext cx="5760000" cy="3348000"/>
          </a:xfrm>
          <a:prstGeom prst="diamond">
            <a:avLst/>
          </a:prstGeom>
          <a:solidFill>
            <a:schemeClr val="bg1">
              <a:lumMod val="75000"/>
            </a:schemeClr>
          </a:solidFill>
          <a:ln w="127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Google Shape;120;p6">
            <a:extLst>
              <a:ext uri="{FF2B5EF4-FFF2-40B4-BE49-F238E27FC236}">
                <a16:creationId xmlns:a16="http://schemas.microsoft.com/office/drawing/2014/main" id="{C842E4AF-33E2-C0EB-DF83-9A07CD60185C}"/>
              </a:ext>
            </a:extLst>
          </p:cNvPr>
          <p:cNvSpPr txBox="1">
            <a:spLocks/>
          </p:cNvSpPr>
          <p:nvPr/>
        </p:nvSpPr>
        <p:spPr>
          <a:xfrm>
            <a:off x="12672000" y="4068000"/>
            <a:ext cx="4068000" cy="3384000"/>
          </a:xfrm>
          <a:prstGeom prst="rect">
            <a:avLst/>
          </a:prstGeom>
          <a:noFill/>
          <a:ln w="12700">
            <a:noFill/>
          </a:ln>
        </p:spPr>
        <p:style>
          <a:lnRef idx="2">
            <a:schemeClr val="accent4"/>
          </a:lnRef>
          <a:fillRef idx="1">
            <a:schemeClr val="lt1"/>
          </a:fillRef>
          <a:effectRef idx="0">
            <a:schemeClr val="accent4"/>
          </a:effectRef>
          <a:fontRef idx="minor">
            <a:schemeClr val="dk1"/>
          </a:fontRef>
        </p:style>
        <p:txBody>
          <a:bodyPr spcFirstLastPara="1" wrap="square" lIns="36000" tIns="36000" rIns="36000" bIns="36000" anchor="ctr" anchorCtr="0">
            <a:noAutofit/>
          </a:bodyPr>
          <a:lstStyle/>
          <a:p>
            <a:pPr marR="0" lvl="0" algn="ctr" rtl="0">
              <a:spcBef>
                <a:spcPts val="0"/>
              </a:spcBef>
              <a:spcAft>
                <a:spcPts val="0"/>
              </a:spcAft>
              <a:buSzPct val="80000"/>
            </a:pPr>
            <a:r>
              <a:rPr lang="es-ES" sz="2200" dirty="0">
                <a:solidFill>
                  <a:schemeClr val="dk1"/>
                </a:solidFill>
                <a:latin typeface="+mn-lt"/>
                <a:sym typeface="Helvetica Neue"/>
              </a:rPr>
              <a:t>Umrüstung der Online Angebote führt zur alternsgerechten Gestaltung von Seiten und zur barrierefreien Nutzung</a:t>
            </a:r>
          </a:p>
        </p:txBody>
      </p:sp>
      <p:sp>
        <p:nvSpPr>
          <p:cNvPr id="13" name="Google Shape;120;p6">
            <a:extLst>
              <a:ext uri="{FF2B5EF4-FFF2-40B4-BE49-F238E27FC236}">
                <a16:creationId xmlns:a16="http://schemas.microsoft.com/office/drawing/2014/main" id="{E22BC11E-060C-732F-2AE9-435034B7B9A5}"/>
              </a:ext>
            </a:extLst>
          </p:cNvPr>
          <p:cNvSpPr txBox="1">
            <a:spLocks/>
          </p:cNvSpPr>
          <p:nvPr/>
        </p:nvSpPr>
        <p:spPr>
          <a:xfrm>
            <a:off x="7632000" y="4068000"/>
            <a:ext cx="3636000" cy="3384000"/>
          </a:xfrm>
          <a:prstGeom prst="rect">
            <a:avLst/>
          </a:prstGeom>
          <a:noFill/>
          <a:ln w="12700">
            <a:noFill/>
          </a:ln>
        </p:spPr>
        <p:style>
          <a:lnRef idx="2">
            <a:schemeClr val="accent4"/>
          </a:lnRef>
          <a:fillRef idx="1">
            <a:schemeClr val="lt1"/>
          </a:fillRef>
          <a:effectRef idx="0">
            <a:schemeClr val="accent4"/>
          </a:effectRef>
          <a:fontRef idx="minor">
            <a:schemeClr val="dk1"/>
          </a:fontRef>
        </p:style>
        <p:txBody>
          <a:bodyPr spcFirstLastPara="1" wrap="square" lIns="36000" tIns="36000" rIns="36000" bIns="36000" anchor="ctr" anchorCtr="0">
            <a:noAutofit/>
          </a:bodyPr>
          <a:lstStyle/>
          <a:p>
            <a:pPr marR="0" lvl="0" algn="ctr" rtl="0">
              <a:spcBef>
                <a:spcPts val="0"/>
              </a:spcBef>
              <a:spcAft>
                <a:spcPts val="0"/>
              </a:spcAft>
              <a:buSzPct val="80000"/>
            </a:pPr>
            <a:r>
              <a:rPr lang="es-ES" sz="2200" dirty="0">
                <a:solidFill>
                  <a:schemeClr val="dk1"/>
                </a:solidFill>
                <a:latin typeface="+mn-lt"/>
                <a:sym typeface="Helvetica Neue"/>
              </a:rPr>
              <a:t>Immer mehr ältere Menschen mit Behinderungen nutzen das Netz – privat oder beruflich. Zugang sollte für alle möglich sein</a:t>
            </a:r>
          </a:p>
        </p:txBody>
      </p:sp>
      <p:sp>
        <p:nvSpPr>
          <p:cNvPr id="9" name="Google Shape;120;p6">
            <a:extLst>
              <a:ext uri="{FF2B5EF4-FFF2-40B4-BE49-F238E27FC236}">
                <a16:creationId xmlns:a16="http://schemas.microsoft.com/office/drawing/2014/main" id="{03C25325-7A56-3F3D-D4F2-3E842E876B2D}"/>
              </a:ext>
            </a:extLst>
          </p:cNvPr>
          <p:cNvSpPr txBox="1">
            <a:spLocks/>
          </p:cNvSpPr>
          <p:nvPr/>
        </p:nvSpPr>
        <p:spPr>
          <a:xfrm>
            <a:off x="1728000" y="4068000"/>
            <a:ext cx="4896000" cy="3384000"/>
          </a:xfrm>
          <a:prstGeom prst="rect">
            <a:avLst/>
          </a:prstGeom>
          <a:noFill/>
          <a:ln w="12700">
            <a:noFill/>
          </a:ln>
        </p:spPr>
        <p:style>
          <a:lnRef idx="2">
            <a:schemeClr val="accent4"/>
          </a:lnRef>
          <a:fillRef idx="1">
            <a:schemeClr val="lt1"/>
          </a:fillRef>
          <a:effectRef idx="0">
            <a:schemeClr val="accent4"/>
          </a:effectRef>
          <a:fontRef idx="minor">
            <a:schemeClr val="dk1"/>
          </a:fontRef>
        </p:style>
        <p:txBody>
          <a:bodyPr spcFirstLastPara="1" wrap="square" lIns="36000" tIns="36000" rIns="36000" bIns="36000" anchor="ctr" anchorCtr="0">
            <a:noAutofit/>
          </a:bodyPr>
          <a:lstStyle/>
          <a:p>
            <a:pPr marR="0" lvl="0" algn="ctr" rtl="0">
              <a:spcBef>
                <a:spcPts val="0"/>
              </a:spcBef>
              <a:spcAft>
                <a:spcPts val="0"/>
              </a:spcAft>
              <a:buSzPct val="80000"/>
            </a:pPr>
            <a:r>
              <a:rPr lang="es-ES" sz="2200" dirty="0">
                <a:solidFill>
                  <a:schemeClr val="dk1"/>
                </a:solidFill>
                <a:latin typeface="+mn-lt"/>
                <a:ea typeface="Helvetica Neue"/>
                <a:cs typeface="Helvetica Neue"/>
                <a:sym typeface="Helvetica Neue"/>
              </a:rPr>
              <a:t>Barrierefreiheit gilt nicht nur analog sondern auch digital</a:t>
            </a:r>
            <a:endParaRPr sz="2200" dirty="0">
              <a:latin typeface="+mn-lt"/>
            </a:endParaRPr>
          </a:p>
        </p:txBody>
      </p:sp>
      <p:sp>
        <p:nvSpPr>
          <p:cNvPr id="118" name="Google Shape;118;p6"/>
          <p:cNvSpPr txBox="1"/>
          <p:nvPr/>
        </p:nvSpPr>
        <p:spPr>
          <a:xfrm>
            <a:off x="1331999" y="2401311"/>
            <a:ext cx="16452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2. Barrierefreier Zugang als Notwendigkeit für die Generation der Senioren</a:t>
            </a:r>
          </a:p>
        </p:txBody>
      </p:sp>
      <p:sp>
        <p:nvSpPr>
          <p:cNvPr id="119" name="Google Shape;119;p6"/>
          <p:cNvSpPr txBox="1"/>
          <p:nvPr/>
        </p:nvSpPr>
        <p:spPr>
          <a:xfrm>
            <a:off x="1295398" y="3390900"/>
            <a:ext cx="16452000" cy="523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Zugang für Alle – Pflicht für jeden Anbieter von Leistungen im Internet</a:t>
            </a:r>
            <a:endParaRPr dirty="0">
              <a:solidFill>
                <a:srgbClr val="00CCFF"/>
              </a:solidFill>
              <a:latin typeface="+mn-lt"/>
            </a:endParaRPr>
          </a:p>
        </p:txBody>
      </p:sp>
      <p:sp>
        <p:nvSpPr>
          <p:cNvPr id="120" name="Google Shape;120;p6"/>
          <p:cNvSpPr txBox="1"/>
          <p:nvPr/>
        </p:nvSpPr>
        <p:spPr>
          <a:xfrm>
            <a:off x="1295400" y="8064000"/>
            <a:ext cx="16452000" cy="523180"/>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s-ES" sz="2400" b="1" dirty="0">
                <a:solidFill>
                  <a:schemeClr val="dk1"/>
                </a:solidFill>
                <a:latin typeface="+mn-lt"/>
                <a:sym typeface="Helvetica Neue"/>
              </a:rPr>
              <a:t>Nutzen Sie nur Seiten, die genau diesen Anspruch erfüllen und diese Qualität anbieten !</a:t>
            </a:r>
            <a:endParaRPr b="1" dirty="0">
              <a:latin typeface="+mn-lt"/>
            </a:endParaRPr>
          </a:p>
        </p:txBody>
      </p:sp>
      <p:sp>
        <p:nvSpPr>
          <p:cNvPr id="2" name="Foliennummernplatzhalter 1">
            <a:extLst>
              <a:ext uri="{FF2B5EF4-FFF2-40B4-BE49-F238E27FC236}">
                <a16:creationId xmlns:a16="http://schemas.microsoft.com/office/drawing/2014/main" id="{99EDCB2C-4F8A-E6BD-E456-8158AD38094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pPr/>
              <a:t>9</a:t>
            </a:fld>
            <a:endParaRPr lang="de-DE"/>
          </a:p>
        </p:txBody>
      </p:sp>
    </p:spTree>
    <p:extLst>
      <p:ext uri="{BB962C8B-B14F-4D97-AF65-F5344CB8AC3E}">
        <p14:creationId xmlns:p14="http://schemas.microsoft.com/office/powerpoint/2010/main" val="215505595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6954</Words>
  <Application>Microsoft Office PowerPoint</Application>
  <PresentationFormat>Benutzerdefiniert</PresentationFormat>
  <Paragraphs>679</Paragraphs>
  <Slides>50</Slides>
  <Notes>50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50</vt:i4>
      </vt:variant>
    </vt:vector>
  </HeadingPairs>
  <TitlesOfParts>
    <vt:vector size="57" baseType="lpstr">
      <vt:lpstr>Symbol</vt:lpstr>
      <vt:lpstr>Helvetica Neue</vt:lpstr>
      <vt:lpstr>Arial</vt:lpstr>
      <vt:lpstr>Calibri</vt:lpstr>
      <vt:lpstr>Wingdings</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Jennifer Voepel</cp:lastModifiedBy>
  <cp:revision>61</cp:revision>
  <cp:lastPrinted>2023-05-31T08:00:29Z</cp:lastPrinted>
  <dcterms:created xsi:type="dcterms:W3CDTF">2022-01-27T16:04:38Z</dcterms:created>
  <dcterms:modified xsi:type="dcterms:W3CDTF">2023-06-23T11:55:13Z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