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53"/>
  </p:notesMasterIdLst>
  <p:sldIdLst>
    <p:sldId id="256" r:id="rId3"/>
    <p:sldId id="257" r:id="rId4"/>
    <p:sldId id="259" r:id="rId5"/>
    <p:sldId id="260" r:id="rId6"/>
    <p:sldId id="335" r:id="rId7"/>
    <p:sldId id="281" r:id="rId8"/>
    <p:sldId id="282" r:id="rId9"/>
    <p:sldId id="341" r:id="rId10"/>
    <p:sldId id="272" r:id="rId11"/>
    <p:sldId id="284" r:id="rId12"/>
    <p:sldId id="346" r:id="rId13"/>
    <p:sldId id="349" r:id="rId14"/>
    <p:sldId id="286" r:id="rId15"/>
    <p:sldId id="322" r:id="rId16"/>
    <p:sldId id="323" r:id="rId17"/>
    <p:sldId id="324" r:id="rId18"/>
    <p:sldId id="289" r:id="rId19"/>
    <p:sldId id="325" r:id="rId20"/>
    <p:sldId id="328" r:id="rId21"/>
    <p:sldId id="330" r:id="rId22"/>
    <p:sldId id="273" r:id="rId23"/>
    <p:sldId id="333" r:id="rId24"/>
    <p:sldId id="326" r:id="rId25"/>
    <p:sldId id="342" r:id="rId26"/>
    <p:sldId id="296" r:id="rId27"/>
    <p:sldId id="297" r:id="rId28"/>
    <p:sldId id="275" r:id="rId29"/>
    <p:sldId id="331" r:id="rId30"/>
    <p:sldId id="299" r:id="rId31"/>
    <p:sldId id="300" r:id="rId32"/>
    <p:sldId id="301" r:id="rId33"/>
    <p:sldId id="332" r:id="rId34"/>
    <p:sldId id="353" r:id="rId35"/>
    <p:sldId id="276" r:id="rId36"/>
    <p:sldId id="343" r:id="rId37"/>
    <p:sldId id="277" r:id="rId38"/>
    <p:sldId id="348" r:id="rId39"/>
    <p:sldId id="350" r:id="rId40"/>
    <p:sldId id="351" r:id="rId41"/>
    <p:sldId id="279" r:id="rId42"/>
    <p:sldId id="315" r:id="rId43"/>
    <p:sldId id="311" r:id="rId44"/>
    <p:sldId id="352" r:id="rId45"/>
    <p:sldId id="266" r:id="rId46"/>
    <p:sldId id="347" r:id="rId47"/>
    <p:sldId id="267" r:id="rId48"/>
    <p:sldId id="268" r:id="rId49"/>
    <p:sldId id="336" r:id="rId50"/>
    <p:sldId id="337" r:id="rId51"/>
    <p:sldId id="270" r:id="rId52"/>
  </p:sldIdLst>
  <p:sldSz cx="18288000" cy="10287000"/>
  <p:notesSz cx="9872663" cy="6797675"/>
  <p:embeddedFontLst>
    <p:embeddedFont>
      <p:font typeface="Calibri" panose="020F0502020204030204" pitchFamily="34" charset="0"/>
      <p:regular r:id="rId54"/>
      <p:bold r:id="rId55"/>
      <p:italic r:id="rId56"/>
      <p:boldItalic r:id="rId57"/>
    </p:embeddedFont>
    <p:embeddedFont>
      <p:font typeface="Helvetica Neue"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3" pos="11180" userDrawn="1">
          <p15:clr>
            <a:srgbClr val="A4A3A4"/>
          </p15:clr>
        </p15:guide>
        <p15:guide id="5" pos="5987" userDrawn="1">
          <p15:clr>
            <a:srgbClr val="A4A3A4"/>
          </p15:clr>
        </p15:guide>
        <p15:guide id="6" orient="horz" pos="32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FF"/>
    <a:srgbClr val="FFFF99"/>
    <a:srgbClr val="FF9999"/>
    <a:srgbClr val="FFCC99"/>
    <a:srgbClr val="FFCCCC"/>
    <a:srgbClr val="99CCFF"/>
    <a:srgbClr val="99CCCC"/>
    <a:srgbClr val="3A5FCD"/>
    <a:srgbClr val="BC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7" autoAdjust="0"/>
  </p:normalViewPr>
  <p:slideViewPr>
    <p:cSldViewPr snapToGrid="0">
      <p:cViewPr varScale="1">
        <p:scale>
          <a:sx n="58" d="100"/>
          <a:sy n="58" d="100"/>
        </p:scale>
        <p:origin x="514" y="53"/>
      </p:cViewPr>
      <p:guideLst>
        <p:guide pos="11180"/>
        <p:guide pos="5987"/>
        <p:guide orient="horz" pos="3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000000000000001E-2"/>
          <c:w val="0.98531824146981628"/>
          <c:h val="0.94047908464566932"/>
        </c:manualLayout>
      </c:layout>
      <c:barChart>
        <c:barDir val="bar"/>
        <c:grouping val="clustered"/>
        <c:varyColors val="0"/>
        <c:ser>
          <c:idx val="0"/>
          <c:order val="0"/>
          <c:tx>
            <c:strRef>
              <c:f>Tabelle1!$B$1</c:f>
              <c:strCache>
                <c:ptCount val="1"/>
                <c:pt idx="0">
                  <c:v>Data series 1</c:v>
                </c:pt>
              </c:strCache>
            </c:strRef>
          </c:tx>
          <c:spPr>
            <a:solidFill>
              <a:srgbClr val="33CCFF"/>
            </a:solidFill>
            <a:ln w="25400">
              <a:solidFill>
                <a:schemeClr val="bg1"/>
              </a:solidFill>
            </a:ln>
            <a:effectLst/>
          </c:spPr>
          <c:invertIfNegative val="0"/>
          <c:dLbls>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Tabelle1!$A$2:$A$19</c:f>
              <c:strCache>
                <c:ptCount val="18"/>
                <c:pt idx="0">
                  <c:v>In Suchmaschinen nach Inhalten und Informationen suchen</c:v>
                </c:pt>
                <c:pt idx="1">
                  <c:v>Office-Programme nutzen (z. B. Textverarbeitung, Tabellenkalkulation, Präsentationen)</c:v>
                </c:pt>
                <c:pt idx="2">
                  <c:v>Online Videos ansehen (z. B. YouTube)</c:v>
                </c:pt>
                <c:pt idx="3">
                  <c:v>Kartendienste / Navigationssysteme nutzen (z. B. Google Maps)</c:v>
                </c:pt>
                <c:pt idx="4">
                  <c:v>Instant-Messaging-Dienste nutzen (z. B. WhatsApp, Threema, Telegram)</c:v>
                </c:pt>
                <c:pt idx="5">
                  <c:v>Online-Shopping, d. h. Waren im Internet kaufen</c:v>
                </c:pt>
                <c:pt idx="6">
                  <c:v>Online bezahlen (z. B. per Paypal, Paydirekt, Bitcoins)</c:v>
                </c:pt>
                <c:pt idx="7">
                  <c:v>Computerspiele spielen oder Spiele-Apps nutzen</c:v>
                </c:pt>
                <c:pt idx="8">
                  <c:v>Dienstleistungen online bestellen oder buchen (z. B. Reisen, Lieferservice für Essen, Carsharing, Handwerker)</c:v>
                </c:pt>
                <c:pt idx="9">
                  <c:v>Waren oder Dienstleistungen über Internet verkaufen / anbieten (z. B. via eBay, quoka)</c:v>
                </c:pt>
                <c:pt idx="10">
                  <c:v>Nutzung von sog. Cloud-Services (z. B. Dropbox, Google Drive, Amazon Drive)</c:v>
                </c:pt>
                <c:pt idx="11">
                  <c:v>On-Demand-Dienste oder Streaming nutzen (z. B. Spotify, Netflix, Amazon Prime)</c:v>
                </c:pt>
                <c:pt idx="12">
                  <c:v>In Blogs und Foren lesen oder selbst Inhalte einstellen</c:v>
                </c:pt>
                <c:pt idx="13">
                  <c:v>Lernangebote übers Internet nutzen (z. B. Online-Kurse, online Sprachen lernen)</c:v>
                </c:pt>
                <c:pt idx="14">
                  <c:v>Sprachsteuerung nutzen (z. B. Apple Siri, Google Assistent, Microsoft Cortana)</c:v>
                </c:pt>
                <c:pt idx="15">
                  <c:v>Zusammenarbeit mit anderen über Anwendungen (z. B. Google Docs, Microsoft Sharepoint)</c:v>
                </c:pt>
                <c:pt idx="16">
                  <c:v>Gesundheits- / Fitnessanwendungen nutzen (z. B. Schritte zählen, Blutzuckerwerte messen)</c:v>
                </c:pt>
                <c:pt idx="17">
                  <c:v>Smart-Home-Anwendungen nutzen (z. B. „intelligente“ Heizungssteuerung per App)</c:v>
                </c:pt>
              </c:strCache>
            </c:strRef>
          </c:cat>
          <c:val>
            <c:numRef>
              <c:f>Tabelle1!$B$2:$B$19</c:f>
              <c:numCache>
                <c:formatCode>General</c:formatCode>
                <c:ptCount val="18"/>
                <c:pt idx="0">
                  <c:v>74</c:v>
                </c:pt>
                <c:pt idx="1">
                  <c:v>45</c:v>
                </c:pt>
                <c:pt idx="2">
                  <c:v>42</c:v>
                </c:pt>
                <c:pt idx="3">
                  <c:v>38</c:v>
                </c:pt>
                <c:pt idx="4">
                  <c:v>37</c:v>
                </c:pt>
                <c:pt idx="5">
                  <c:v>36</c:v>
                </c:pt>
                <c:pt idx="6">
                  <c:v>30</c:v>
                </c:pt>
                <c:pt idx="7">
                  <c:v>27</c:v>
                </c:pt>
                <c:pt idx="8">
                  <c:v>22</c:v>
                </c:pt>
                <c:pt idx="9">
                  <c:v>20</c:v>
                </c:pt>
                <c:pt idx="10">
                  <c:v>19</c:v>
                </c:pt>
                <c:pt idx="11">
                  <c:v>16</c:v>
                </c:pt>
                <c:pt idx="12">
                  <c:v>16</c:v>
                </c:pt>
                <c:pt idx="13">
                  <c:v>11</c:v>
                </c:pt>
                <c:pt idx="14">
                  <c:v>10</c:v>
                </c:pt>
                <c:pt idx="15">
                  <c:v>10</c:v>
                </c:pt>
                <c:pt idx="16">
                  <c:v>8</c:v>
                </c:pt>
                <c:pt idx="17">
                  <c:v>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623-4ED7-BDB4-AC6FD5BA4E61}"/>
            </c:ext>
          </c:extLst>
        </c:ser>
        <c:dLbls>
          <c:showLegendKey val="0"/>
          <c:showVal val="0"/>
          <c:showCatName val="0"/>
          <c:showSerName val="0"/>
          <c:showPercent val="0"/>
          <c:showBubbleSize val="0"/>
        </c:dLbls>
        <c:gapWidth val="0"/>
        <c:axId val="227331104"/>
        <c:axId val="227301344"/>
      </c:barChart>
      <c:catAx>
        <c:axId val="227331104"/>
        <c:scaling>
          <c:orientation val="maxMin"/>
        </c:scaling>
        <c:delete val="1"/>
        <c:axPos val="l"/>
        <c:numFmt formatCode="General" sourceLinked="1"/>
        <c:majorTickMark val="none"/>
        <c:minorTickMark val="none"/>
        <c:tickLblPos val="nextTo"/>
        <c:crossAx val="227301344"/>
        <c:crosses val="autoZero"/>
        <c:auto val="1"/>
        <c:lblAlgn val="ctr"/>
        <c:lblOffset val="100"/>
        <c:noMultiLvlLbl val="0"/>
      </c:catAx>
      <c:valAx>
        <c:axId val="227301344"/>
        <c:scaling>
          <c:orientation val="minMax"/>
        </c:scaling>
        <c:delete val="1"/>
        <c:axPos val="t"/>
        <c:numFmt formatCode="General" sourceLinked="1"/>
        <c:majorTickMark val="none"/>
        <c:minorTickMark val="none"/>
        <c:tickLblPos val="nextTo"/>
        <c:crossAx val="227331104"/>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3FB83-6651-4785-A9B6-1C79B7D5F9E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C7DF4A7F-88B6-4431-99C6-1FE9251410B2}">
      <dgm:prSet phldrT="[Text]"/>
      <dgm:spPr>
        <a:solidFill>
          <a:schemeClr val="bg1">
            <a:lumMod val="85000"/>
          </a:schemeClr>
        </a:solidFill>
      </dgm:spPr>
      <dgm:t>
        <a:bodyPr/>
        <a:lstStyle/>
        <a:p>
          <a:r>
            <a:rPr lang="de-DE" dirty="0"/>
            <a:t> </a:t>
          </a:r>
        </a:p>
      </dgm:t>
    </dgm:pt>
    <dgm:pt modelId="{3C8704F1-EBB7-4AC4-A705-78DC5743DD4E}" type="parTrans" cxnId="{72E9EB54-B6DA-49E4-9C92-D8409F6CFC91}">
      <dgm:prSet/>
      <dgm:spPr/>
      <dgm:t>
        <a:bodyPr/>
        <a:lstStyle/>
        <a:p>
          <a:endParaRPr lang="de-DE"/>
        </a:p>
      </dgm:t>
    </dgm:pt>
    <dgm:pt modelId="{8F671C44-5511-40A9-943C-5B1A0252A36E}" type="sibTrans" cxnId="{72E9EB54-B6DA-49E4-9C92-D8409F6CFC91}">
      <dgm:prSet/>
      <dgm:spPr/>
      <dgm:t>
        <a:bodyPr/>
        <a:lstStyle/>
        <a:p>
          <a:endParaRPr lang="de-DE"/>
        </a:p>
      </dgm:t>
    </dgm:pt>
    <dgm:pt modelId="{2AC18541-8820-4A6A-BC59-DF77915FB9AE}">
      <dgm:prSet phldrT="[Text]"/>
      <dgm:spPr>
        <a:solidFill>
          <a:schemeClr val="bg1">
            <a:lumMod val="85000"/>
          </a:schemeClr>
        </a:solidFill>
      </dgm:spPr>
      <dgm:t>
        <a:bodyPr/>
        <a:lstStyle/>
        <a:p>
          <a:r>
            <a:rPr lang="de-DE" dirty="0"/>
            <a:t> </a:t>
          </a:r>
        </a:p>
      </dgm:t>
    </dgm:pt>
    <dgm:pt modelId="{009256CE-079F-4E3F-B735-DB80BA95F941}" type="parTrans" cxnId="{4C3ABB40-2AC6-45FF-A779-47286F1AF873}">
      <dgm:prSet/>
      <dgm:spPr/>
      <dgm:t>
        <a:bodyPr/>
        <a:lstStyle/>
        <a:p>
          <a:endParaRPr lang="de-DE"/>
        </a:p>
      </dgm:t>
    </dgm:pt>
    <dgm:pt modelId="{AD752B67-D60A-4011-93B0-075C23DE99CE}" type="sibTrans" cxnId="{4C3ABB40-2AC6-45FF-A779-47286F1AF873}">
      <dgm:prSet/>
      <dgm:spPr/>
      <dgm:t>
        <a:bodyPr/>
        <a:lstStyle/>
        <a:p>
          <a:endParaRPr lang="de-DE"/>
        </a:p>
      </dgm:t>
    </dgm:pt>
    <dgm:pt modelId="{4F8437A6-D4C3-47AA-B543-AD3193E2DDBE}">
      <dgm:prSet phldrT="[Text]"/>
      <dgm:spPr>
        <a:solidFill>
          <a:schemeClr val="bg1">
            <a:lumMod val="85000"/>
          </a:schemeClr>
        </a:solidFill>
      </dgm:spPr>
      <dgm:t>
        <a:bodyPr/>
        <a:lstStyle/>
        <a:p>
          <a:r>
            <a:rPr lang="de-DE" dirty="0"/>
            <a:t> </a:t>
          </a:r>
        </a:p>
      </dgm:t>
    </dgm:pt>
    <dgm:pt modelId="{DFD96B88-978E-4850-B816-83AF7975B96D}" type="parTrans" cxnId="{25462FD6-412D-4B07-B8F1-E1F0452E5632}">
      <dgm:prSet/>
      <dgm:spPr/>
      <dgm:t>
        <a:bodyPr/>
        <a:lstStyle/>
        <a:p>
          <a:endParaRPr lang="de-DE"/>
        </a:p>
      </dgm:t>
    </dgm:pt>
    <dgm:pt modelId="{01481CC3-3760-4641-BDFB-3EA82AAB2EEB}" type="sibTrans" cxnId="{25462FD6-412D-4B07-B8F1-E1F0452E5632}">
      <dgm:prSet/>
      <dgm:spPr/>
      <dgm:t>
        <a:bodyPr/>
        <a:lstStyle/>
        <a:p>
          <a:endParaRPr lang="de-DE"/>
        </a:p>
      </dgm:t>
    </dgm:pt>
    <dgm:pt modelId="{25B16B46-73C6-4D54-B488-982AFAA62124}">
      <dgm:prSet phldrT="[Text]"/>
      <dgm:spPr>
        <a:solidFill>
          <a:schemeClr val="bg1">
            <a:lumMod val="85000"/>
          </a:schemeClr>
        </a:solidFill>
      </dgm:spPr>
      <dgm:t>
        <a:bodyPr/>
        <a:lstStyle/>
        <a:p>
          <a:r>
            <a:rPr lang="de-DE" dirty="0"/>
            <a:t> </a:t>
          </a:r>
        </a:p>
      </dgm:t>
    </dgm:pt>
    <dgm:pt modelId="{9CE2E541-912B-4298-A08A-2C42F4B61556}" type="parTrans" cxnId="{DDFFCBD5-A4E2-46B6-99BD-CC72ACF6FB11}">
      <dgm:prSet/>
      <dgm:spPr/>
      <dgm:t>
        <a:bodyPr/>
        <a:lstStyle/>
        <a:p>
          <a:endParaRPr lang="de-DE"/>
        </a:p>
      </dgm:t>
    </dgm:pt>
    <dgm:pt modelId="{2BACA5AE-F87D-4D1C-94AA-895479675745}" type="sibTrans" cxnId="{DDFFCBD5-A4E2-46B6-99BD-CC72ACF6FB11}">
      <dgm:prSet/>
      <dgm:spPr/>
      <dgm:t>
        <a:bodyPr/>
        <a:lstStyle/>
        <a:p>
          <a:endParaRPr lang="de-DE"/>
        </a:p>
      </dgm:t>
    </dgm:pt>
    <dgm:pt modelId="{1764167C-EBAE-4901-85F5-AB1D5AE9CC88}" type="pres">
      <dgm:prSet presAssocID="{EEE3FB83-6651-4785-A9B6-1C79B7D5F9E2}" presName="matrix" presStyleCnt="0">
        <dgm:presLayoutVars>
          <dgm:chMax val="1"/>
          <dgm:dir/>
          <dgm:resizeHandles val="exact"/>
        </dgm:presLayoutVars>
      </dgm:prSet>
      <dgm:spPr/>
    </dgm:pt>
    <dgm:pt modelId="{6CE56B9D-435C-4FF7-9A62-6FFC7DDB5650}" type="pres">
      <dgm:prSet presAssocID="{EEE3FB83-6651-4785-A9B6-1C79B7D5F9E2}" presName="diamond" presStyleLbl="bgShp" presStyleIdx="0" presStyleCnt="1"/>
      <dgm:spPr>
        <a:solidFill>
          <a:srgbClr val="33CCFF"/>
        </a:solidFill>
      </dgm:spPr>
    </dgm:pt>
    <dgm:pt modelId="{FD550335-F9E9-472D-BB6D-E64B3FEA3C45}" type="pres">
      <dgm:prSet presAssocID="{EEE3FB83-6651-4785-A9B6-1C79B7D5F9E2}" presName="quad1" presStyleLbl="node1" presStyleIdx="0" presStyleCnt="4" custScaleX="211492" custScaleY="101067" custLinFactNeighborX="-56267">
        <dgm:presLayoutVars>
          <dgm:chMax val="0"/>
          <dgm:chPref val="0"/>
          <dgm:bulletEnabled val="1"/>
        </dgm:presLayoutVars>
      </dgm:prSet>
      <dgm:spPr/>
    </dgm:pt>
    <dgm:pt modelId="{10090565-C777-4CB4-9530-C72D07A2995E}" type="pres">
      <dgm:prSet presAssocID="{EEE3FB83-6651-4785-A9B6-1C79B7D5F9E2}" presName="quad2" presStyleLbl="node1" presStyleIdx="1" presStyleCnt="4" custScaleX="211492" custScaleY="101067" custLinFactNeighborX="55019">
        <dgm:presLayoutVars>
          <dgm:chMax val="0"/>
          <dgm:chPref val="0"/>
          <dgm:bulletEnabled val="1"/>
        </dgm:presLayoutVars>
      </dgm:prSet>
      <dgm:spPr/>
    </dgm:pt>
    <dgm:pt modelId="{122271D3-E867-425D-8F59-E0A4801952B9}" type="pres">
      <dgm:prSet presAssocID="{EEE3FB83-6651-4785-A9B6-1C79B7D5F9E2}" presName="quad3" presStyleLbl="node1" presStyleIdx="2" presStyleCnt="4" custScaleX="211492" custScaleY="101067" custLinFactNeighborX="-56267">
        <dgm:presLayoutVars>
          <dgm:chMax val="0"/>
          <dgm:chPref val="0"/>
          <dgm:bulletEnabled val="1"/>
        </dgm:presLayoutVars>
      </dgm:prSet>
      <dgm:spPr/>
    </dgm:pt>
    <dgm:pt modelId="{07CF0636-80F4-465C-BBA3-190150F07509}" type="pres">
      <dgm:prSet presAssocID="{EEE3FB83-6651-4785-A9B6-1C79B7D5F9E2}" presName="quad4" presStyleLbl="node1" presStyleIdx="3" presStyleCnt="4" custScaleX="211492" custScaleY="101067" custLinFactNeighborX="55019">
        <dgm:presLayoutVars>
          <dgm:chMax val="0"/>
          <dgm:chPref val="0"/>
          <dgm:bulletEnabled val="1"/>
        </dgm:presLayoutVars>
      </dgm:prSet>
      <dgm:spPr/>
    </dgm:pt>
  </dgm:ptLst>
  <dgm:cxnLst>
    <dgm:cxn modelId="{4CA1B90E-4826-41AA-8883-F63B94DF2431}" type="presOf" srcId="{25B16B46-73C6-4D54-B488-982AFAA62124}" destId="{07CF0636-80F4-465C-BBA3-190150F07509}" srcOrd="0" destOrd="0" presId="urn:microsoft.com/office/officeart/2005/8/layout/matrix3"/>
    <dgm:cxn modelId="{4C3ABB40-2AC6-45FF-A779-47286F1AF873}" srcId="{EEE3FB83-6651-4785-A9B6-1C79B7D5F9E2}" destId="{2AC18541-8820-4A6A-BC59-DF77915FB9AE}" srcOrd="1" destOrd="0" parTransId="{009256CE-079F-4E3F-B735-DB80BA95F941}" sibTransId="{AD752B67-D60A-4011-93B0-075C23DE99CE}"/>
    <dgm:cxn modelId="{2D7FE069-AF2F-4D1B-A4BF-210A4F030BA2}" type="presOf" srcId="{EEE3FB83-6651-4785-A9B6-1C79B7D5F9E2}" destId="{1764167C-EBAE-4901-85F5-AB1D5AE9CC88}" srcOrd="0" destOrd="0" presId="urn:microsoft.com/office/officeart/2005/8/layout/matrix3"/>
    <dgm:cxn modelId="{293BE96B-02E9-4958-8162-CEB77797D0E3}" type="presOf" srcId="{C7DF4A7F-88B6-4431-99C6-1FE9251410B2}" destId="{FD550335-F9E9-472D-BB6D-E64B3FEA3C45}" srcOrd="0" destOrd="0" presId="urn:microsoft.com/office/officeart/2005/8/layout/matrix3"/>
    <dgm:cxn modelId="{72E9EB54-B6DA-49E4-9C92-D8409F6CFC91}" srcId="{EEE3FB83-6651-4785-A9B6-1C79B7D5F9E2}" destId="{C7DF4A7F-88B6-4431-99C6-1FE9251410B2}" srcOrd="0" destOrd="0" parTransId="{3C8704F1-EBB7-4AC4-A705-78DC5743DD4E}" sibTransId="{8F671C44-5511-40A9-943C-5B1A0252A36E}"/>
    <dgm:cxn modelId="{ABED01C0-DA1E-4475-9863-C0FC830411FA}" type="presOf" srcId="{4F8437A6-D4C3-47AA-B543-AD3193E2DDBE}" destId="{122271D3-E867-425D-8F59-E0A4801952B9}" srcOrd="0" destOrd="0" presId="urn:microsoft.com/office/officeart/2005/8/layout/matrix3"/>
    <dgm:cxn modelId="{DDFFCBD5-A4E2-46B6-99BD-CC72ACF6FB11}" srcId="{EEE3FB83-6651-4785-A9B6-1C79B7D5F9E2}" destId="{25B16B46-73C6-4D54-B488-982AFAA62124}" srcOrd="3" destOrd="0" parTransId="{9CE2E541-912B-4298-A08A-2C42F4B61556}" sibTransId="{2BACA5AE-F87D-4D1C-94AA-895479675745}"/>
    <dgm:cxn modelId="{25462FD6-412D-4B07-B8F1-E1F0452E5632}" srcId="{EEE3FB83-6651-4785-A9B6-1C79B7D5F9E2}" destId="{4F8437A6-D4C3-47AA-B543-AD3193E2DDBE}" srcOrd="2" destOrd="0" parTransId="{DFD96B88-978E-4850-B816-83AF7975B96D}" sibTransId="{01481CC3-3760-4641-BDFB-3EA82AAB2EEB}"/>
    <dgm:cxn modelId="{426ED3EE-D35F-4351-9568-0158153C57AD}" type="presOf" srcId="{2AC18541-8820-4A6A-BC59-DF77915FB9AE}" destId="{10090565-C777-4CB4-9530-C72D07A2995E}" srcOrd="0" destOrd="0" presId="urn:microsoft.com/office/officeart/2005/8/layout/matrix3"/>
    <dgm:cxn modelId="{AE300287-544A-43A4-BE16-6F0151FF3012}" type="presParOf" srcId="{1764167C-EBAE-4901-85F5-AB1D5AE9CC88}" destId="{6CE56B9D-435C-4FF7-9A62-6FFC7DDB5650}" srcOrd="0" destOrd="0" presId="urn:microsoft.com/office/officeart/2005/8/layout/matrix3"/>
    <dgm:cxn modelId="{CC84E9CD-0DA4-47B5-8B05-AB016DD39A62}" type="presParOf" srcId="{1764167C-EBAE-4901-85F5-AB1D5AE9CC88}" destId="{FD550335-F9E9-472D-BB6D-E64B3FEA3C45}" srcOrd="1" destOrd="0" presId="urn:microsoft.com/office/officeart/2005/8/layout/matrix3"/>
    <dgm:cxn modelId="{5DA94D8F-333D-4AE4-875F-4A8EC31D3D27}" type="presParOf" srcId="{1764167C-EBAE-4901-85F5-AB1D5AE9CC88}" destId="{10090565-C777-4CB4-9530-C72D07A2995E}" srcOrd="2" destOrd="0" presId="urn:microsoft.com/office/officeart/2005/8/layout/matrix3"/>
    <dgm:cxn modelId="{870202CD-5D30-4733-978C-116C485E5D03}" type="presParOf" srcId="{1764167C-EBAE-4901-85F5-AB1D5AE9CC88}" destId="{122271D3-E867-425D-8F59-E0A4801952B9}" srcOrd="3" destOrd="0" presId="urn:microsoft.com/office/officeart/2005/8/layout/matrix3"/>
    <dgm:cxn modelId="{088FC3A8-B120-4BDE-819B-7EDCE343D09D}" type="presParOf" srcId="{1764167C-EBAE-4901-85F5-AB1D5AE9CC88}" destId="{07CF0636-80F4-465C-BBA3-190150F0750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90C53-805B-43B2-A16D-DA07906832B0}"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de-DE"/>
        </a:p>
      </dgm:t>
    </dgm:pt>
    <dgm:pt modelId="{52271CC8-A0E6-44E0-BA1B-F71B1BBBEB47}">
      <dgm:prSet phldrT="[Text]" custT="1"/>
      <dgm:spPr>
        <a:gradFill rotWithShape="0">
          <a:gsLst>
            <a:gs pos="0">
              <a:srgbClr val="33CCFF"/>
            </a:gs>
            <a:gs pos="100000">
              <a:srgbClr val="33CCFF"/>
            </a:gs>
          </a:gsLst>
        </a:gradFill>
      </dgm:spPr>
      <dgm:t>
        <a:bodyPr/>
        <a:lstStyle/>
        <a:p>
          <a:r>
            <a:rPr lang="de-DE" sz="2400" dirty="0">
              <a:solidFill>
                <a:schemeClr val="tx1"/>
              </a:solidFill>
            </a:rPr>
            <a:t>Storage location has sufficient storage capacity</a:t>
          </a:r>
        </a:p>
      </dgm:t>
    </dgm:pt>
    <dgm:pt modelId="{A9375C00-4C49-486D-9649-E0335455BF7C}" type="parTrans" cxnId="{F9F06EFF-D84C-4B2E-B05E-E9148D3EB9D4}">
      <dgm:prSet/>
      <dgm:spPr/>
      <dgm:t>
        <a:bodyPr/>
        <a:lstStyle/>
        <a:p>
          <a:endParaRPr lang="de-DE" sz="2400">
            <a:solidFill>
              <a:schemeClr val="tx1"/>
            </a:solidFill>
          </a:endParaRPr>
        </a:p>
      </dgm:t>
    </dgm:pt>
    <dgm:pt modelId="{32160A7E-F91F-498D-BDE8-DC3609000F29}" type="sibTrans" cxnId="{F9F06EFF-D84C-4B2E-B05E-E9148D3EB9D4}">
      <dgm:prSet/>
      <dgm:spPr>
        <a:ln>
          <a:solidFill>
            <a:schemeClr val="bg1">
              <a:lumMod val="50000"/>
            </a:schemeClr>
          </a:solidFill>
        </a:ln>
      </dgm:spPr>
      <dgm:t>
        <a:bodyPr/>
        <a:lstStyle/>
        <a:p>
          <a:endParaRPr lang="de-DE" sz="2400">
            <a:solidFill>
              <a:schemeClr val="tx1"/>
            </a:solidFill>
          </a:endParaRPr>
        </a:p>
      </dgm:t>
    </dgm:pt>
    <dgm:pt modelId="{E063EBAE-DED4-4BEC-AA9F-71A5562D533D}">
      <dgm:prSet custT="1"/>
      <dgm:spPr>
        <a:gradFill rotWithShape="0">
          <a:gsLst>
            <a:gs pos="0">
              <a:srgbClr val="33CCFF"/>
            </a:gs>
            <a:gs pos="100000">
              <a:srgbClr val="33CCFF"/>
            </a:gs>
          </a:gsLst>
        </a:gradFill>
      </dgm:spPr>
      <dgm:t>
        <a:bodyPr/>
        <a:lstStyle/>
        <a:p>
          <a:r>
            <a:rPr lang="de-DE" sz="2400" dirty="0">
              <a:solidFill>
                <a:schemeClr val="tx1"/>
              </a:solidFill>
            </a:rPr>
            <a:t>Storage location is embedded (if possible) in a security system</a:t>
          </a:r>
        </a:p>
      </dgm:t>
    </dgm:pt>
    <dgm:pt modelId="{7F3A4D4F-BD8C-4E4E-B32C-A01904B9DC33}" type="parTrans" cxnId="{335F5718-1865-4202-8107-1549E0DFD12C}">
      <dgm:prSet/>
      <dgm:spPr/>
      <dgm:t>
        <a:bodyPr/>
        <a:lstStyle/>
        <a:p>
          <a:endParaRPr lang="de-DE" sz="2400">
            <a:solidFill>
              <a:schemeClr val="tx1"/>
            </a:solidFill>
          </a:endParaRPr>
        </a:p>
      </dgm:t>
    </dgm:pt>
    <dgm:pt modelId="{162C77A3-067A-40AE-BC43-ECA6D5AEC2EC}" type="sibTrans" cxnId="{335F5718-1865-4202-8107-1549E0DFD12C}">
      <dgm:prSet/>
      <dgm:spPr/>
      <dgm:t>
        <a:bodyPr/>
        <a:lstStyle/>
        <a:p>
          <a:endParaRPr lang="de-DE" sz="2400">
            <a:solidFill>
              <a:schemeClr val="tx1"/>
            </a:solidFill>
          </a:endParaRPr>
        </a:p>
      </dgm:t>
    </dgm:pt>
    <dgm:pt modelId="{76762CB5-28C9-4C44-9C74-04C674A9688B}">
      <dgm:prSet custT="1"/>
      <dgm:spPr>
        <a:gradFill rotWithShape="0">
          <a:gsLst>
            <a:gs pos="0">
              <a:srgbClr val="33CCFF"/>
            </a:gs>
            <a:gs pos="100000">
              <a:srgbClr val="33CCFF"/>
            </a:gs>
          </a:gsLst>
        </a:gradFill>
      </dgm:spPr>
      <dgm:t>
        <a:bodyPr/>
        <a:lstStyle/>
        <a:p>
          <a:r>
            <a:rPr lang="de-DE" sz="2400" dirty="0">
              <a:solidFill>
                <a:schemeClr val="tx1"/>
              </a:solidFill>
            </a:rPr>
            <a:t>Storage location enables the user and authorised persons to access the data</a:t>
          </a:r>
        </a:p>
      </dgm:t>
    </dgm:pt>
    <dgm:pt modelId="{495E17F6-3C05-4BAC-A6D4-F07A2EB2A39C}" type="parTrans" cxnId="{B35BDD10-9CC9-46DE-9CBF-4F4A360F1EF7}">
      <dgm:prSet/>
      <dgm:spPr/>
      <dgm:t>
        <a:bodyPr/>
        <a:lstStyle/>
        <a:p>
          <a:endParaRPr lang="de-DE" sz="2400">
            <a:solidFill>
              <a:schemeClr val="tx1"/>
            </a:solidFill>
          </a:endParaRPr>
        </a:p>
      </dgm:t>
    </dgm:pt>
    <dgm:pt modelId="{01FE3DAC-59D8-4314-99FF-4A240581D41F}" type="sibTrans" cxnId="{B35BDD10-9CC9-46DE-9CBF-4F4A360F1EF7}">
      <dgm:prSet/>
      <dgm:spPr/>
      <dgm:t>
        <a:bodyPr/>
        <a:lstStyle/>
        <a:p>
          <a:endParaRPr lang="de-DE" sz="2400">
            <a:solidFill>
              <a:schemeClr val="tx1"/>
            </a:solidFill>
          </a:endParaRPr>
        </a:p>
      </dgm:t>
    </dgm:pt>
    <dgm:pt modelId="{D8E7DBEA-C3C7-4B65-83B2-ED60FA26A887}">
      <dgm:prSet custT="1"/>
      <dgm:spPr>
        <a:gradFill rotWithShape="0">
          <a:gsLst>
            <a:gs pos="0">
              <a:srgbClr val="33CCFF"/>
            </a:gs>
            <a:gs pos="100000">
              <a:srgbClr val="33CCFF"/>
            </a:gs>
          </a:gsLst>
        </a:gradFill>
      </dgm:spPr>
      <dgm:t>
        <a:bodyPr/>
        <a:lstStyle/>
        <a:p>
          <a:r>
            <a:rPr lang="de-DE" sz="2400" dirty="0">
              <a:solidFill>
                <a:schemeClr val="tx1"/>
              </a:solidFill>
            </a:rPr>
            <a:t>Storage location prevents access by unwanted persons</a:t>
          </a:r>
        </a:p>
      </dgm:t>
    </dgm:pt>
    <dgm:pt modelId="{B3BC14EE-89BB-4A28-8AD8-1D54B19F3C78}" type="parTrans" cxnId="{F98C973A-FB8F-401C-9428-71A274A8257E}">
      <dgm:prSet/>
      <dgm:spPr/>
      <dgm:t>
        <a:bodyPr/>
        <a:lstStyle/>
        <a:p>
          <a:endParaRPr lang="de-DE" sz="2400">
            <a:solidFill>
              <a:schemeClr val="tx1"/>
            </a:solidFill>
          </a:endParaRPr>
        </a:p>
      </dgm:t>
    </dgm:pt>
    <dgm:pt modelId="{E85159E5-6A72-4338-8B23-07638BA25563}" type="sibTrans" cxnId="{F98C973A-FB8F-401C-9428-71A274A8257E}">
      <dgm:prSet/>
      <dgm:spPr/>
      <dgm:t>
        <a:bodyPr/>
        <a:lstStyle/>
        <a:p>
          <a:endParaRPr lang="de-DE" sz="2400">
            <a:solidFill>
              <a:schemeClr val="tx1"/>
            </a:solidFill>
          </a:endParaRPr>
        </a:p>
      </dgm:t>
    </dgm:pt>
    <dgm:pt modelId="{8092D7D9-BA9A-4B0F-96E1-8C39B8745E9A}" type="pres">
      <dgm:prSet presAssocID="{D9790C53-805B-43B2-A16D-DA07906832B0}" presName="Name0" presStyleCnt="0">
        <dgm:presLayoutVars>
          <dgm:chMax val="7"/>
          <dgm:chPref val="7"/>
          <dgm:dir/>
        </dgm:presLayoutVars>
      </dgm:prSet>
      <dgm:spPr/>
    </dgm:pt>
    <dgm:pt modelId="{02373E4D-97B9-4B6C-8AEE-CBAA950D8AC0}" type="pres">
      <dgm:prSet presAssocID="{D9790C53-805B-43B2-A16D-DA07906832B0}" presName="Name1" presStyleCnt="0"/>
      <dgm:spPr/>
    </dgm:pt>
    <dgm:pt modelId="{99CDF251-FEAF-49B9-8A07-37C484073DF3}" type="pres">
      <dgm:prSet presAssocID="{D9790C53-805B-43B2-A16D-DA07906832B0}" presName="cycle" presStyleCnt="0"/>
      <dgm:spPr/>
    </dgm:pt>
    <dgm:pt modelId="{8A67DBD6-C26E-4A19-9009-DB122047A0EA}" type="pres">
      <dgm:prSet presAssocID="{D9790C53-805B-43B2-A16D-DA07906832B0}" presName="srcNode" presStyleLbl="node1" presStyleIdx="0" presStyleCnt="4"/>
      <dgm:spPr/>
    </dgm:pt>
    <dgm:pt modelId="{BD8FF55C-A561-4C41-BBA2-944096C9A5AB}" type="pres">
      <dgm:prSet presAssocID="{D9790C53-805B-43B2-A16D-DA07906832B0}" presName="conn" presStyleLbl="parChTrans1D2" presStyleIdx="0" presStyleCnt="1"/>
      <dgm:spPr/>
    </dgm:pt>
    <dgm:pt modelId="{8B1688A8-3ED3-4EB0-947A-4EB379FD1906}" type="pres">
      <dgm:prSet presAssocID="{D9790C53-805B-43B2-A16D-DA07906832B0}" presName="extraNode" presStyleLbl="node1" presStyleIdx="0" presStyleCnt="4"/>
      <dgm:spPr/>
    </dgm:pt>
    <dgm:pt modelId="{83B26685-C92E-4478-9E03-66D392188053}" type="pres">
      <dgm:prSet presAssocID="{D9790C53-805B-43B2-A16D-DA07906832B0}" presName="dstNode" presStyleLbl="node1" presStyleIdx="0" presStyleCnt="4"/>
      <dgm:spPr/>
    </dgm:pt>
    <dgm:pt modelId="{A69EE14E-922F-4500-8018-7DB1997A0A37}" type="pres">
      <dgm:prSet presAssocID="{52271CC8-A0E6-44E0-BA1B-F71B1BBBEB47}" presName="text_1" presStyleLbl="node1" presStyleIdx="0" presStyleCnt="4">
        <dgm:presLayoutVars>
          <dgm:bulletEnabled val="1"/>
        </dgm:presLayoutVars>
      </dgm:prSet>
      <dgm:spPr/>
    </dgm:pt>
    <dgm:pt modelId="{E2C5D677-AB24-4CF4-B35A-DCCE5043551D}" type="pres">
      <dgm:prSet presAssocID="{52271CC8-A0E6-44E0-BA1B-F71B1BBBEB47}" presName="accent_1" presStyleCnt="0"/>
      <dgm:spPr/>
    </dgm:pt>
    <dgm:pt modelId="{0923632F-9B3B-4F94-B92C-868FB385E4AD}" type="pres">
      <dgm:prSet presAssocID="{52271CC8-A0E6-44E0-BA1B-F71B1BBBEB47}" presName="accentRepeatNode" presStyleLbl="solidFgAcc1" presStyleIdx="0" presStyleCnt="4"/>
      <dgm:spPr>
        <a:ln>
          <a:solidFill>
            <a:schemeClr val="bg1">
              <a:lumMod val="50000"/>
            </a:schemeClr>
          </a:solidFill>
        </a:ln>
      </dgm:spPr>
    </dgm:pt>
    <dgm:pt modelId="{E0F65375-CAF5-4DDA-BB2B-9BBC355A29A2}" type="pres">
      <dgm:prSet presAssocID="{E063EBAE-DED4-4BEC-AA9F-71A5562D533D}" presName="text_2" presStyleLbl="node1" presStyleIdx="1" presStyleCnt="4" custLinFactNeighborX="417" custLinFactNeighborY="-5736">
        <dgm:presLayoutVars>
          <dgm:bulletEnabled val="1"/>
        </dgm:presLayoutVars>
      </dgm:prSet>
      <dgm:spPr/>
    </dgm:pt>
    <dgm:pt modelId="{A5EE7E1E-F214-4428-968F-5C984D8455FB}" type="pres">
      <dgm:prSet presAssocID="{E063EBAE-DED4-4BEC-AA9F-71A5562D533D}" presName="accent_2" presStyleCnt="0"/>
      <dgm:spPr/>
    </dgm:pt>
    <dgm:pt modelId="{7E578450-D08B-4219-B3A0-E888953EA1A1}" type="pres">
      <dgm:prSet presAssocID="{E063EBAE-DED4-4BEC-AA9F-71A5562D533D}" presName="accentRepeatNode" presStyleLbl="solidFgAcc1" presStyleIdx="1" presStyleCnt="4"/>
      <dgm:spPr/>
    </dgm:pt>
    <dgm:pt modelId="{39F43D30-4E88-46F2-9D8F-1C60E091FCAE}" type="pres">
      <dgm:prSet presAssocID="{76762CB5-28C9-4C44-9C74-04C674A9688B}" presName="text_3" presStyleLbl="node1" presStyleIdx="2" presStyleCnt="4" custLinFactNeighborX="417" custLinFactNeighborY="-5736">
        <dgm:presLayoutVars>
          <dgm:bulletEnabled val="1"/>
        </dgm:presLayoutVars>
      </dgm:prSet>
      <dgm:spPr/>
    </dgm:pt>
    <dgm:pt modelId="{DEA915E0-EAC0-4B74-94A2-B93C15B6CEA5}" type="pres">
      <dgm:prSet presAssocID="{76762CB5-28C9-4C44-9C74-04C674A9688B}" presName="accent_3" presStyleCnt="0"/>
      <dgm:spPr/>
    </dgm:pt>
    <dgm:pt modelId="{DC4D2A75-FC63-438F-ACFE-0DDC62129E35}" type="pres">
      <dgm:prSet presAssocID="{76762CB5-28C9-4C44-9C74-04C674A9688B}" presName="accentRepeatNode" presStyleLbl="solidFgAcc1" presStyleIdx="2" presStyleCnt="4"/>
      <dgm:spPr/>
    </dgm:pt>
    <dgm:pt modelId="{274D3527-7670-463B-9BD1-8AAB3A903D3E}" type="pres">
      <dgm:prSet presAssocID="{D8E7DBEA-C3C7-4B65-83B2-ED60FA26A887}" presName="text_4" presStyleLbl="node1" presStyleIdx="3" presStyleCnt="4" custLinFactNeighborX="390" custLinFactNeighborY="-5736">
        <dgm:presLayoutVars>
          <dgm:bulletEnabled val="1"/>
        </dgm:presLayoutVars>
      </dgm:prSet>
      <dgm:spPr/>
    </dgm:pt>
    <dgm:pt modelId="{F0F3BB2A-E4DA-48F1-AD13-D774EA0C91D4}" type="pres">
      <dgm:prSet presAssocID="{D8E7DBEA-C3C7-4B65-83B2-ED60FA26A887}" presName="accent_4" presStyleCnt="0"/>
      <dgm:spPr/>
    </dgm:pt>
    <dgm:pt modelId="{228117D4-1B5F-4BC4-9D45-3DF445A7019D}" type="pres">
      <dgm:prSet presAssocID="{D8E7DBEA-C3C7-4B65-83B2-ED60FA26A887}" presName="accentRepeatNode" presStyleLbl="solidFgAcc1" presStyleIdx="3" presStyleCnt="4"/>
      <dgm:spPr/>
    </dgm:pt>
  </dgm:ptLst>
  <dgm:cxnLst>
    <dgm:cxn modelId="{B35BDD10-9CC9-46DE-9CBF-4F4A360F1EF7}" srcId="{D9790C53-805B-43B2-A16D-DA07906832B0}" destId="{76762CB5-28C9-4C44-9C74-04C674A9688B}" srcOrd="2" destOrd="0" parTransId="{495E17F6-3C05-4BAC-A6D4-F07A2EB2A39C}" sibTransId="{01FE3DAC-59D8-4314-99FF-4A240581D41F}"/>
    <dgm:cxn modelId="{335F5718-1865-4202-8107-1549E0DFD12C}" srcId="{D9790C53-805B-43B2-A16D-DA07906832B0}" destId="{E063EBAE-DED4-4BEC-AA9F-71A5562D533D}" srcOrd="1" destOrd="0" parTransId="{7F3A4D4F-BD8C-4E4E-B32C-A01904B9DC33}" sibTransId="{162C77A3-067A-40AE-BC43-ECA6D5AEC2EC}"/>
    <dgm:cxn modelId="{6EDC441B-A950-4A9F-B595-4B905B8791CC}" type="presOf" srcId="{52271CC8-A0E6-44E0-BA1B-F71B1BBBEB47}" destId="{A69EE14E-922F-4500-8018-7DB1997A0A37}" srcOrd="0" destOrd="0" presId="urn:microsoft.com/office/officeart/2008/layout/VerticalCurvedList"/>
    <dgm:cxn modelId="{BF54B71D-E410-4906-B703-04ACFD3950F0}" type="presOf" srcId="{D8E7DBEA-C3C7-4B65-83B2-ED60FA26A887}" destId="{274D3527-7670-463B-9BD1-8AAB3A903D3E}" srcOrd="0" destOrd="0" presId="urn:microsoft.com/office/officeart/2008/layout/VerticalCurvedList"/>
    <dgm:cxn modelId="{089AD52B-6D01-4B7C-98F0-199842C569BE}" type="presOf" srcId="{32160A7E-F91F-498D-BDE8-DC3609000F29}" destId="{BD8FF55C-A561-4C41-BBA2-944096C9A5AB}" srcOrd="0" destOrd="0" presId="urn:microsoft.com/office/officeart/2008/layout/VerticalCurvedList"/>
    <dgm:cxn modelId="{F98C973A-FB8F-401C-9428-71A274A8257E}" srcId="{D9790C53-805B-43B2-A16D-DA07906832B0}" destId="{D8E7DBEA-C3C7-4B65-83B2-ED60FA26A887}" srcOrd="3" destOrd="0" parTransId="{B3BC14EE-89BB-4A28-8AD8-1D54B19F3C78}" sibTransId="{E85159E5-6A72-4338-8B23-07638BA25563}"/>
    <dgm:cxn modelId="{D9236256-2532-4176-A997-084D11F0F060}" type="presOf" srcId="{D9790C53-805B-43B2-A16D-DA07906832B0}" destId="{8092D7D9-BA9A-4B0F-96E1-8C39B8745E9A}" srcOrd="0" destOrd="0" presId="urn:microsoft.com/office/officeart/2008/layout/VerticalCurvedList"/>
    <dgm:cxn modelId="{DE3D248D-4819-46F0-BD93-6383A9B55E1A}" type="presOf" srcId="{76762CB5-28C9-4C44-9C74-04C674A9688B}" destId="{39F43D30-4E88-46F2-9D8F-1C60E091FCAE}" srcOrd="0" destOrd="0" presId="urn:microsoft.com/office/officeart/2008/layout/VerticalCurvedList"/>
    <dgm:cxn modelId="{0C7691C1-3546-4619-90ED-304A2D4D8D7C}" type="presOf" srcId="{E063EBAE-DED4-4BEC-AA9F-71A5562D533D}" destId="{E0F65375-CAF5-4DDA-BB2B-9BBC355A29A2}" srcOrd="0" destOrd="0" presId="urn:microsoft.com/office/officeart/2008/layout/VerticalCurvedList"/>
    <dgm:cxn modelId="{F9F06EFF-D84C-4B2E-B05E-E9148D3EB9D4}" srcId="{D9790C53-805B-43B2-A16D-DA07906832B0}" destId="{52271CC8-A0E6-44E0-BA1B-F71B1BBBEB47}" srcOrd="0" destOrd="0" parTransId="{A9375C00-4C49-486D-9649-E0335455BF7C}" sibTransId="{32160A7E-F91F-498D-BDE8-DC3609000F29}"/>
    <dgm:cxn modelId="{0F2DAD54-3C27-41A5-B2E0-2921EAB474E6}" type="presParOf" srcId="{8092D7D9-BA9A-4B0F-96E1-8C39B8745E9A}" destId="{02373E4D-97B9-4B6C-8AEE-CBAA950D8AC0}" srcOrd="0" destOrd="0" presId="urn:microsoft.com/office/officeart/2008/layout/VerticalCurvedList"/>
    <dgm:cxn modelId="{9F6140E5-6C01-476B-8A2B-7CFE18A24E0A}" type="presParOf" srcId="{02373E4D-97B9-4B6C-8AEE-CBAA950D8AC0}" destId="{99CDF251-FEAF-49B9-8A07-37C484073DF3}" srcOrd="0" destOrd="0" presId="urn:microsoft.com/office/officeart/2008/layout/VerticalCurvedList"/>
    <dgm:cxn modelId="{FE5550E3-195E-4D04-8BBC-FBF4218B230E}" type="presParOf" srcId="{99CDF251-FEAF-49B9-8A07-37C484073DF3}" destId="{8A67DBD6-C26E-4A19-9009-DB122047A0EA}" srcOrd="0" destOrd="0" presId="urn:microsoft.com/office/officeart/2008/layout/VerticalCurvedList"/>
    <dgm:cxn modelId="{B2455B6F-91A2-4465-B0B5-32DF95350087}" type="presParOf" srcId="{99CDF251-FEAF-49B9-8A07-37C484073DF3}" destId="{BD8FF55C-A561-4C41-BBA2-944096C9A5AB}" srcOrd="1" destOrd="0" presId="urn:microsoft.com/office/officeart/2008/layout/VerticalCurvedList"/>
    <dgm:cxn modelId="{044F3D45-3AF5-4159-BC98-FE3B8274EBA7}" type="presParOf" srcId="{99CDF251-FEAF-49B9-8A07-37C484073DF3}" destId="{8B1688A8-3ED3-4EB0-947A-4EB379FD1906}" srcOrd="2" destOrd="0" presId="urn:microsoft.com/office/officeart/2008/layout/VerticalCurvedList"/>
    <dgm:cxn modelId="{EF87002A-E558-4393-AD4F-A2D7CF16AA88}" type="presParOf" srcId="{99CDF251-FEAF-49B9-8A07-37C484073DF3}" destId="{83B26685-C92E-4478-9E03-66D392188053}" srcOrd="3" destOrd="0" presId="urn:microsoft.com/office/officeart/2008/layout/VerticalCurvedList"/>
    <dgm:cxn modelId="{8BAC8A2D-B6B0-40AB-95B3-54456A929A33}" type="presParOf" srcId="{02373E4D-97B9-4B6C-8AEE-CBAA950D8AC0}" destId="{A69EE14E-922F-4500-8018-7DB1997A0A37}" srcOrd="1" destOrd="0" presId="urn:microsoft.com/office/officeart/2008/layout/VerticalCurvedList"/>
    <dgm:cxn modelId="{7C4662E8-1A1E-429C-9CC9-3FD7094D97CF}" type="presParOf" srcId="{02373E4D-97B9-4B6C-8AEE-CBAA950D8AC0}" destId="{E2C5D677-AB24-4CF4-B35A-DCCE5043551D}" srcOrd="2" destOrd="0" presId="urn:microsoft.com/office/officeart/2008/layout/VerticalCurvedList"/>
    <dgm:cxn modelId="{11491481-9DC6-425A-8D02-1BA1D09BB7E4}" type="presParOf" srcId="{E2C5D677-AB24-4CF4-B35A-DCCE5043551D}" destId="{0923632F-9B3B-4F94-B92C-868FB385E4AD}" srcOrd="0" destOrd="0" presId="urn:microsoft.com/office/officeart/2008/layout/VerticalCurvedList"/>
    <dgm:cxn modelId="{D61FC7AF-2EF4-4F57-A967-CDC392B168F9}" type="presParOf" srcId="{02373E4D-97B9-4B6C-8AEE-CBAA950D8AC0}" destId="{E0F65375-CAF5-4DDA-BB2B-9BBC355A29A2}" srcOrd="3" destOrd="0" presId="urn:microsoft.com/office/officeart/2008/layout/VerticalCurvedList"/>
    <dgm:cxn modelId="{CDEE96E4-6C30-4ECE-854B-7F27A27BD2EB}" type="presParOf" srcId="{02373E4D-97B9-4B6C-8AEE-CBAA950D8AC0}" destId="{A5EE7E1E-F214-4428-968F-5C984D8455FB}" srcOrd="4" destOrd="0" presId="urn:microsoft.com/office/officeart/2008/layout/VerticalCurvedList"/>
    <dgm:cxn modelId="{630FBAF7-C503-478E-BA55-5C23765DB210}" type="presParOf" srcId="{A5EE7E1E-F214-4428-968F-5C984D8455FB}" destId="{7E578450-D08B-4219-B3A0-E888953EA1A1}" srcOrd="0" destOrd="0" presId="urn:microsoft.com/office/officeart/2008/layout/VerticalCurvedList"/>
    <dgm:cxn modelId="{3A72115E-D5F1-4FAF-B649-5211A8DDA24A}" type="presParOf" srcId="{02373E4D-97B9-4B6C-8AEE-CBAA950D8AC0}" destId="{39F43D30-4E88-46F2-9D8F-1C60E091FCAE}" srcOrd="5" destOrd="0" presId="urn:microsoft.com/office/officeart/2008/layout/VerticalCurvedList"/>
    <dgm:cxn modelId="{AFB2E127-6BA9-4F0F-B67E-F0CB7C761C43}" type="presParOf" srcId="{02373E4D-97B9-4B6C-8AEE-CBAA950D8AC0}" destId="{DEA915E0-EAC0-4B74-94A2-B93C15B6CEA5}" srcOrd="6" destOrd="0" presId="urn:microsoft.com/office/officeart/2008/layout/VerticalCurvedList"/>
    <dgm:cxn modelId="{00FFC684-E542-4B16-B20F-C2B26ABBA305}" type="presParOf" srcId="{DEA915E0-EAC0-4B74-94A2-B93C15B6CEA5}" destId="{DC4D2A75-FC63-438F-ACFE-0DDC62129E35}" srcOrd="0" destOrd="0" presId="urn:microsoft.com/office/officeart/2008/layout/VerticalCurvedList"/>
    <dgm:cxn modelId="{D28C4273-4FFC-4E7D-8429-0D8275C7FE20}" type="presParOf" srcId="{02373E4D-97B9-4B6C-8AEE-CBAA950D8AC0}" destId="{274D3527-7670-463B-9BD1-8AAB3A903D3E}" srcOrd="7" destOrd="0" presId="urn:microsoft.com/office/officeart/2008/layout/VerticalCurvedList"/>
    <dgm:cxn modelId="{9224825C-159F-4680-BD95-D107546E1C38}" type="presParOf" srcId="{02373E4D-97B9-4B6C-8AEE-CBAA950D8AC0}" destId="{F0F3BB2A-E4DA-48F1-AD13-D774EA0C91D4}" srcOrd="8" destOrd="0" presId="urn:microsoft.com/office/officeart/2008/layout/VerticalCurvedList"/>
    <dgm:cxn modelId="{29673559-2F6F-4CDF-B903-685A06266477}" type="presParOf" srcId="{F0F3BB2A-E4DA-48F1-AD13-D774EA0C91D4}" destId="{228117D4-1B5F-4BC4-9D45-3DF445A701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9D446-2517-4A6A-8B7D-4C28217FE443}" type="doc">
      <dgm:prSet loTypeId="urn:microsoft.com/office/officeart/2005/8/layout/hChevron3" loCatId="process" qsTypeId="urn:microsoft.com/office/officeart/2005/8/quickstyle/simple1" qsCatId="simple" csTypeId="urn:microsoft.com/office/officeart/2005/8/colors/colorful5" csCatId="colorful" phldr="1"/>
      <dgm:spPr/>
    </dgm:pt>
    <dgm:pt modelId="{247E5365-97CA-4698-984A-2BEDDBCD8C01}">
      <dgm:prSet phldrT="[Text]"/>
      <dgm:spPr/>
      <dgm:t>
        <a:bodyPr/>
        <a:lstStyle/>
        <a:p>
          <a:r>
            <a:rPr lang="de-DE" dirty="0"/>
            <a:t>1</a:t>
          </a:r>
        </a:p>
      </dgm:t>
    </dgm:pt>
    <dgm:pt modelId="{2E176B20-27E6-42F2-87FB-64A327E2DB06}" type="parTrans" cxnId="{A825775E-7262-4644-88E8-F89CB0B8170C}">
      <dgm:prSet/>
      <dgm:spPr/>
      <dgm:t>
        <a:bodyPr/>
        <a:lstStyle/>
        <a:p>
          <a:endParaRPr lang="de-DE"/>
        </a:p>
      </dgm:t>
    </dgm:pt>
    <dgm:pt modelId="{B16069CC-C651-4D07-B16B-783630890EAF}" type="sibTrans" cxnId="{A825775E-7262-4644-88E8-F89CB0B8170C}">
      <dgm:prSet/>
      <dgm:spPr/>
      <dgm:t>
        <a:bodyPr/>
        <a:lstStyle/>
        <a:p>
          <a:endParaRPr lang="de-DE"/>
        </a:p>
      </dgm:t>
    </dgm:pt>
    <dgm:pt modelId="{D9ABA631-5426-452F-B76B-8C10B0D1D8E5}">
      <dgm:prSet phldrT="[Text]"/>
      <dgm:spPr/>
      <dgm:t>
        <a:bodyPr/>
        <a:lstStyle/>
        <a:p>
          <a:r>
            <a:rPr lang="de-DE" dirty="0"/>
            <a:t>2</a:t>
          </a:r>
        </a:p>
      </dgm:t>
    </dgm:pt>
    <dgm:pt modelId="{5274CD09-72DD-471A-9220-C52198230BF0}" type="parTrans" cxnId="{85CA4D0B-5B3E-4BB1-B2B6-ADC916CCB12B}">
      <dgm:prSet/>
      <dgm:spPr/>
      <dgm:t>
        <a:bodyPr/>
        <a:lstStyle/>
        <a:p>
          <a:endParaRPr lang="de-DE"/>
        </a:p>
      </dgm:t>
    </dgm:pt>
    <dgm:pt modelId="{B7B7FE32-A45A-44D1-9A9A-9CB26609FE05}" type="sibTrans" cxnId="{85CA4D0B-5B3E-4BB1-B2B6-ADC916CCB12B}">
      <dgm:prSet/>
      <dgm:spPr/>
      <dgm:t>
        <a:bodyPr/>
        <a:lstStyle/>
        <a:p>
          <a:endParaRPr lang="de-DE"/>
        </a:p>
      </dgm:t>
    </dgm:pt>
    <dgm:pt modelId="{32076D48-8B94-40F8-8499-EA75B0F42A31}">
      <dgm:prSet phldrT="[Text]"/>
      <dgm:spPr/>
      <dgm:t>
        <a:bodyPr/>
        <a:lstStyle/>
        <a:p>
          <a:r>
            <a:rPr lang="de-DE" dirty="0"/>
            <a:t>3</a:t>
          </a:r>
        </a:p>
      </dgm:t>
    </dgm:pt>
    <dgm:pt modelId="{9DFB1199-0953-4A66-A626-83DB888BB85B}" type="parTrans" cxnId="{48FE8053-8B6D-4493-B700-FBF48360718F}">
      <dgm:prSet/>
      <dgm:spPr/>
      <dgm:t>
        <a:bodyPr/>
        <a:lstStyle/>
        <a:p>
          <a:endParaRPr lang="de-DE"/>
        </a:p>
      </dgm:t>
    </dgm:pt>
    <dgm:pt modelId="{36C2E826-A2DF-49A5-B137-1E2B2CFCC94E}" type="sibTrans" cxnId="{48FE8053-8B6D-4493-B700-FBF48360718F}">
      <dgm:prSet/>
      <dgm:spPr/>
      <dgm:t>
        <a:bodyPr/>
        <a:lstStyle/>
        <a:p>
          <a:endParaRPr lang="de-DE"/>
        </a:p>
      </dgm:t>
    </dgm:pt>
    <dgm:pt modelId="{3B62BD1D-EF1D-44BB-A5F5-35EA9500AF01}">
      <dgm:prSet phldrT="[Text]"/>
      <dgm:spPr/>
      <dgm:t>
        <a:bodyPr/>
        <a:lstStyle/>
        <a:p>
          <a:r>
            <a:rPr lang="de-DE" dirty="0"/>
            <a:t>4</a:t>
          </a:r>
        </a:p>
      </dgm:t>
    </dgm:pt>
    <dgm:pt modelId="{67EC0B55-2041-4F1C-8851-C8054B17A735}" type="parTrans" cxnId="{81959FF4-B933-4B40-8C12-D57A99E0500D}">
      <dgm:prSet/>
      <dgm:spPr/>
      <dgm:t>
        <a:bodyPr/>
        <a:lstStyle/>
        <a:p>
          <a:endParaRPr lang="de-DE"/>
        </a:p>
      </dgm:t>
    </dgm:pt>
    <dgm:pt modelId="{E02CD92D-5FAA-4BEF-8473-A9CCB4644C31}" type="sibTrans" cxnId="{81959FF4-B933-4B40-8C12-D57A99E0500D}">
      <dgm:prSet/>
      <dgm:spPr/>
      <dgm:t>
        <a:bodyPr/>
        <a:lstStyle/>
        <a:p>
          <a:endParaRPr lang="de-DE"/>
        </a:p>
      </dgm:t>
    </dgm:pt>
    <dgm:pt modelId="{CEAE316E-D87A-44DB-8096-7B432BE83100}">
      <dgm:prSet phldrT="[Text]"/>
      <dgm:spPr/>
      <dgm:t>
        <a:bodyPr/>
        <a:lstStyle/>
        <a:p>
          <a:r>
            <a:rPr lang="de-DE" dirty="0"/>
            <a:t>5</a:t>
          </a:r>
        </a:p>
      </dgm:t>
    </dgm:pt>
    <dgm:pt modelId="{21545F9A-FA9A-42A2-AD1D-EB3BE277F8D6}" type="parTrans" cxnId="{FDA7ECAB-2A07-431B-B871-1BD62BAE0055}">
      <dgm:prSet/>
      <dgm:spPr/>
      <dgm:t>
        <a:bodyPr/>
        <a:lstStyle/>
        <a:p>
          <a:endParaRPr lang="de-DE"/>
        </a:p>
      </dgm:t>
    </dgm:pt>
    <dgm:pt modelId="{8B85433B-A953-4C54-8CEC-A7B66B6DB953}" type="sibTrans" cxnId="{FDA7ECAB-2A07-431B-B871-1BD62BAE0055}">
      <dgm:prSet/>
      <dgm:spPr/>
      <dgm:t>
        <a:bodyPr/>
        <a:lstStyle/>
        <a:p>
          <a:endParaRPr lang="de-DE"/>
        </a:p>
      </dgm:t>
    </dgm:pt>
    <dgm:pt modelId="{FBED87F3-76CE-4F3F-8ABC-09C693C80D93}">
      <dgm:prSet phldrT="[Text]"/>
      <dgm:spPr/>
      <dgm:t>
        <a:bodyPr/>
        <a:lstStyle/>
        <a:p>
          <a:r>
            <a:rPr lang="de-DE" dirty="0"/>
            <a:t>6</a:t>
          </a:r>
        </a:p>
      </dgm:t>
    </dgm:pt>
    <dgm:pt modelId="{670EE6EC-4089-4A65-BE19-1D3470CB7421}" type="parTrans" cxnId="{83C39BDB-B30F-4B0D-A695-7D08D77B529F}">
      <dgm:prSet/>
      <dgm:spPr/>
      <dgm:t>
        <a:bodyPr/>
        <a:lstStyle/>
        <a:p>
          <a:endParaRPr lang="de-DE"/>
        </a:p>
      </dgm:t>
    </dgm:pt>
    <dgm:pt modelId="{E638B85A-5A30-46E0-BC6E-99B8458194E9}" type="sibTrans" cxnId="{83C39BDB-B30F-4B0D-A695-7D08D77B529F}">
      <dgm:prSet/>
      <dgm:spPr/>
      <dgm:t>
        <a:bodyPr/>
        <a:lstStyle/>
        <a:p>
          <a:endParaRPr lang="de-DE"/>
        </a:p>
      </dgm:t>
    </dgm:pt>
    <dgm:pt modelId="{748A07AD-EFEB-4344-8E69-46971761D34A}" type="pres">
      <dgm:prSet presAssocID="{8ED9D446-2517-4A6A-8B7D-4C28217FE443}" presName="Name0" presStyleCnt="0">
        <dgm:presLayoutVars>
          <dgm:dir/>
          <dgm:resizeHandles val="exact"/>
        </dgm:presLayoutVars>
      </dgm:prSet>
      <dgm:spPr/>
    </dgm:pt>
    <dgm:pt modelId="{2351A7E7-503A-49C6-B9EC-0B10E25F6B74}" type="pres">
      <dgm:prSet presAssocID="{247E5365-97CA-4698-984A-2BEDDBCD8C01}" presName="parTxOnly" presStyleLbl="node1" presStyleIdx="0" presStyleCnt="6">
        <dgm:presLayoutVars>
          <dgm:bulletEnabled val="1"/>
        </dgm:presLayoutVars>
      </dgm:prSet>
      <dgm:spPr/>
    </dgm:pt>
    <dgm:pt modelId="{FFFF041E-047A-46D2-8007-799236B3825E}" type="pres">
      <dgm:prSet presAssocID="{B16069CC-C651-4D07-B16B-783630890EAF}" presName="parSpace" presStyleCnt="0"/>
      <dgm:spPr/>
    </dgm:pt>
    <dgm:pt modelId="{0E7A4B35-072E-4D3F-A9A6-450CC6BC33E4}" type="pres">
      <dgm:prSet presAssocID="{D9ABA631-5426-452F-B76B-8C10B0D1D8E5}" presName="parTxOnly" presStyleLbl="node1" presStyleIdx="1" presStyleCnt="6">
        <dgm:presLayoutVars>
          <dgm:bulletEnabled val="1"/>
        </dgm:presLayoutVars>
      </dgm:prSet>
      <dgm:spPr/>
    </dgm:pt>
    <dgm:pt modelId="{4177A007-BDA4-4E01-87BE-3D3EC91C633F}" type="pres">
      <dgm:prSet presAssocID="{B7B7FE32-A45A-44D1-9A9A-9CB26609FE05}" presName="parSpace" presStyleCnt="0"/>
      <dgm:spPr/>
    </dgm:pt>
    <dgm:pt modelId="{C9CD548B-7294-418C-B6A9-FE0B1088ACB3}" type="pres">
      <dgm:prSet presAssocID="{32076D48-8B94-40F8-8499-EA75B0F42A31}" presName="parTxOnly" presStyleLbl="node1" presStyleIdx="2" presStyleCnt="6">
        <dgm:presLayoutVars>
          <dgm:bulletEnabled val="1"/>
        </dgm:presLayoutVars>
      </dgm:prSet>
      <dgm:spPr/>
    </dgm:pt>
    <dgm:pt modelId="{D2C9194F-EC63-443D-8ADD-4836D29DA74F}" type="pres">
      <dgm:prSet presAssocID="{36C2E826-A2DF-49A5-B137-1E2B2CFCC94E}" presName="parSpace" presStyleCnt="0"/>
      <dgm:spPr/>
    </dgm:pt>
    <dgm:pt modelId="{48E9032C-BABF-4BC1-A028-2CCF4F51DB9A}" type="pres">
      <dgm:prSet presAssocID="{3B62BD1D-EF1D-44BB-A5F5-35EA9500AF01}" presName="parTxOnly" presStyleLbl="node1" presStyleIdx="3" presStyleCnt="6">
        <dgm:presLayoutVars>
          <dgm:bulletEnabled val="1"/>
        </dgm:presLayoutVars>
      </dgm:prSet>
      <dgm:spPr/>
    </dgm:pt>
    <dgm:pt modelId="{7B447C08-3339-46DE-B6F7-FA4EE8179702}" type="pres">
      <dgm:prSet presAssocID="{E02CD92D-5FAA-4BEF-8473-A9CCB4644C31}" presName="parSpace" presStyleCnt="0"/>
      <dgm:spPr/>
    </dgm:pt>
    <dgm:pt modelId="{BDC6B9B6-E947-4690-BB13-B92A81339D63}" type="pres">
      <dgm:prSet presAssocID="{CEAE316E-D87A-44DB-8096-7B432BE83100}" presName="parTxOnly" presStyleLbl="node1" presStyleIdx="4" presStyleCnt="6">
        <dgm:presLayoutVars>
          <dgm:bulletEnabled val="1"/>
        </dgm:presLayoutVars>
      </dgm:prSet>
      <dgm:spPr/>
    </dgm:pt>
    <dgm:pt modelId="{E4CBB65C-3A21-4939-8FA4-7FFF40AF7434}" type="pres">
      <dgm:prSet presAssocID="{8B85433B-A953-4C54-8CEC-A7B66B6DB953}" presName="parSpace" presStyleCnt="0"/>
      <dgm:spPr/>
    </dgm:pt>
    <dgm:pt modelId="{D6A8FCC7-84A7-4557-BDC2-C4227D506BB4}" type="pres">
      <dgm:prSet presAssocID="{FBED87F3-76CE-4F3F-8ABC-09C693C80D93}" presName="parTxOnly" presStyleLbl="node1" presStyleIdx="5" presStyleCnt="6">
        <dgm:presLayoutVars>
          <dgm:bulletEnabled val="1"/>
        </dgm:presLayoutVars>
      </dgm:prSet>
      <dgm:spPr/>
    </dgm:pt>
  </dgm:ptLst>
  <dgm:cxnLst>
    <dgm:cxn modelId="{0578940A-513E-4E3A-A7D6-DC8936C464EE}" type="presOf" srcId="{247E5365-97CA-4698-984A-2BEDDBCD8C01}" destId="{2351A7E7-503A-49C6-B9EC-0B10E25F6B74}" srcOrd="0" destOrd="0" presId="urn:microsoft.com/office/officeart/2005/8/layout/hChevron3"/>
    <dgm:cxn modelId="{85CA4D0B-5B3E-4BB1-B2B6-ADC916CCB12B}" srcId="{8ED9D446-2517-4A6A-8B7D-4C28217FE443}" destId="{D9ABA631-5426-452F-B76B-8C10B0D1D8E5}" srcOrd="1" destOrd="0" parTransId="{5274CD09-72DD-471A-9220-C52198230BF0}" sibTransId="{B7B7FE32-A45A-44D1-9A9A-9CB26609FE05}"/>
    <dgm:cxn modelId="{98F30031-9F9D-4D4F-A520-0D8B22A7A556}" type="presOf" srcId="{FBED87F3-76CE-4F3F-8ABC-09C693C80D93}" destId="{D6A8FCC7-84A7-4557-BDC2-C4227D506BB4}" srcOrd="0" destOrd="0" presId="urn:microsoft.com/office/officeart/2005/8/layout/hChevron3"/>
    <dgm:cxn modelId="{C4F06D3A-B6C1-4691-A947-CF2183B34DF4}" type="presOf" srcId="{32076D48-8B94-40F8-8499-EA75B0F42A31}" destId="{C9CD548B-7294-418C-B6A9-FE0B1088ACB3}" srcOrd="0" destOrd="0" presId="urn:microsoft.com/office/officeart/2005/8/layout/hChevron3"/>
    <dgm:cxn modelId="{A825775E-7262-4644-88E8-F89CB0B8170C}" srcId="{8ED9D446-2517-4A6A-8B7D-4C28217FE443}" destId="{247E5365-97CA-4698-984A-2BEDDBCD8C01}" srcOrd="0" destOrd="0" parTransId="{2E176B20-27E6-42F2-87FB-64A327E2DB06}" sibTransId="{B16069CC-C651-4D07-B16B-783630890EAF}"/>
    <dgm:cxn modelId="{48FE8053-8B6D-4493-B700-FBF48360718F}" srcId="{8ED9D446-2517-4A6A-8B7D-4C28217FE443}" destId="{32076D48-8B94-40F8-8499-EA75B0F42A31}" srcOrd="2" destOrd="0" parTransId="{9DFB1199-0953-4A66-A626-83DB888BB85B}" sibTransId="{36C2E826-A2DF-49A5-B137-1E2B2CFCC94E}"/>
    <dgm:cxn modelId="{886E9975-4D44-4225-9BDC-A7F87E3EB822}" type="presOf" srcId="{3B62BD1D-EF1D-44BB-A5F5-35EA9500AF01}" destId="{48E9032C-BABF-4BC1-A028-2CCF4F51DB9A}" srcOrd="0" destOrd="0" presId="urn:microsoft.com/office/officeart/2005/8/layout/hChevron3"/>
    <dgm:cxn modelId="{5FAED67F-D482-4BE4-9ADC-4F29DEC7B5C2}" type="presOf" srcId="{D9ABA631-5426-452F-B76B-8C10B0D1D8E5}" destId="{0E7A4B35-072E-4D3F-A9A6-450CC6BC33E4}" srcOrd="0" destOrd="0" presId="urn:microsoft.com/office/officeart/2005/8/layout/hChevron3"/>
    <dgm:cxn modelId="{243F3EA2-8415-4F0C-B93D-6C78A8A0284C}" type="presOf" srcId="{8ED9D446-2517-4A6A-8B7D-4C28217FE443}" destId="{748A07AD-EFEB-4344-8E69-46971761D34A}" srcOrd="0" destOrd="0" presId="urn:microsoft.com/office/officeart/2005/8/layout/hChevron3"/>
    <dgm:cxn modelId="{FDA7ECAB-2A07-431B-B871-1BD62BAE0055}" srcId="{8ED9D446-2517-4A6A-8B7D-4C28217FE443}" destId="{CEAE316E-D87A-44DB-8096-7B432BE83100}" srcOrd="4" destOrd="0" parTransId="{21545F9A-FA9A-42A2-AD1D-EB3BE277F8D6}" sibTransId="{8B85433B-A953-4C54-8CEC-A7B66B6DB953}"/>
    <dgm:cxn modelId="{83C39BDB-B30F-4B0D-A695-7D08D77B529F}" srcId="{8ED9D446-2517-4A6A-8B7D-4C28217FE443}" destId="{FBED87F3-76CE-4F3F-8ABC-09C693C80D93}" srcOrd="5" destOrd="0" parTransId="{670EE6EC-4089-4A65-BE19-1D3470CB7421}" sibTransId="{E638B85A-5A30-46E0-BC6E-99B8458194E9}"/>
    <dgm:cxn modelId="{D81B16F1-69FF-4FDE-95C7-30534C9F3AFC}" type="presOf" srcId="{CEAE316E-D87A-44DB-8096-7B432BE83100}" destId="{BDC6B9B6-E947-4690-BB13-B92A81339D63}" srcOrd="0" destOrd="0" presId="urn:microsoft.com/office/officeart/2005/8/layout/hChevron3"/>
    <dgm:cxn modelId="{81959FF4-B933-4B40-8C12-D57A99E0500D}" srcId="{8ED9D446-2517-4A6A-8B7D-4C28217FE443}" destId="{3B62BD1D-EF1D-44BB-A5F5-35EA9500AF01}" srcOrd="3" destOrd="0" parTransId="{67EC0B55-2041-4F1C-8851-C8054B17A735}" sibTransId="{E02CD92D-5FAA-4BEF-8473-A9CCB4644C31}"/>
    <dgm:cxn modelId="{DF906E91-73FD-460F-9A5E-9F9277A62C95}" type="presParOf" srcId="{748A07AD-EFEB-4344-8E69-46971761D34A}" destId="{2351A7E7-503A-49C6-B9EC-0B10E25F6B74}" srcOrd="0" destOrd="0" presId="urn:microsoft.com/office/officeart/2005/8/layout/hChevron3"/>
    <dgm:cxn modelId="{AE41883C-1C15-4EF5-A9C2-AEC1B6AA5FFE}" type="presParOf" srcId="{748A07AD-EFEB-4344-8E69-46971761D34A}" destId="{FFFF041E-047A-46D2-8007-799236B3825E}" srcOrd="1" destOrd="0" presId="urn:microsoft.com/office/officeart/2005/8/layout/hChevron3"/>
    <dgm:cxn modelId="{C7340EA6-4B28-4B2A-A2BC-7F2D8E215F22}" type="presParOf" srcId="{748A07AD-EFEB-4344-8E69-46971761D34A}" destId="{0E7A4B35-072E-4D3F-A9A6-450CC6BC33E4}" srcOrd="2" destOrd="0" presId="urn:microsoft.com/office/officeart/2005/8/layout/hChevron3"/>
    <dgm:cxn modelId="{C391E600-AA52-477E-8EAE-637BB7AEA6C2}" type="presParOf" srcId="{748A07AD-EFEB-4344-8E69-46971761D34A}" destId="{4177A007-BDA4-4E01-87BE-3D3EC91C633F}" srcOrd="3" destOrd="0" presId="urn:microsoft.com/office/officeart/2005/8/layout/hChevron3"/>
    <dgm:cxn modelId="{76C09E7F-0422-4666-B3B1-276B1C3BDF6C}" type="presParOf" srcId="{748A07AD-EFEB-4344-8E69-46971761D34A}" destId="{C9CD548B-7294-418C-B6A9-FE0B1088ACB3}" srcOrd="4" destOrd="0" presId="urn:microsoft.com/office/officeart/2005/8/layout/hChevron3"/>
    <dgm:cxn modelId="{4ADB5BC8-5884-40E0-916F-CA6363963D38}" type="presParOf" srcId="{748A07AD-EFEB-4344-8E69-46971761D34A}" destId="{D2C9194F-EC63-443D-8ADD-4836D29DA74F}" srcOrd="5" destOrd="0" presId="urn:microsoft.com/office/officeart/2005/8/layout/hChevron3"/>
    <dgm:cxn modelId="{13549C16-F77D-4732-B7DF-0C7AF3C68389}" type="presParOf" srcId="{748A07AD-EFEB-4344-8E69-46971761D34A}" destId="{48E9032C-BABF-4BC1-A028-2CCF4F51DB9A}" srcOrd="6" destOrd="0" presId="urn:microsoft.com/office/officeart/2005/8/layout/hChevron3"/>
    <dgm:cxn modelId="{0F662222-E226-47C9-845C-1BB38935404F}" type="presParOf" srcId="{748A07AD-EFEB-4344-8E69-46971761D34A}" destId="{7B447C08-3339-46DE-B6F7-FA4EE8179702}" srcOrd="7" destOrd="0" presId="urn:microsoft.com/office/officeart/2005/8/layout/hChevron3"/>
    <dgm:cxn modelId="{9986A5DD-0AA7-4123-B0FE-3269C379BD92}" type="presParOf" srcId="{748A07AD-EFEB-4344-8E69-46971761D34A}" destId="{BDC6B9B6-E947-4690-BB13-B92A81339D63}" srcOrd="8" destOrd="0" presId="urn:microsoft.com/office/officeart/2005/8/layout/hChevron3"/>
    <dgm:cxn modelId="{5BF4AC17-170D-4107-94FF-20D572652715}" type="presParOf" srcId="{748A07AD-EFEB-4344-8E69-46971761D34A}" destId="{E4CBB65C-3A21-4939-8FA4-7FFF40AF7434}" srcOrd="9" destOrd="0" presId="urn:microsoft.com/office/officeart/2005/8/layout/hChevron3"/>
    <dgm:cxn modelId="{8BC0312E-C794-46C2-B1B3-AA958D0A3039}" type="presParOf" srcId="{748A07AD-EFEB-4344-8E69-46971761D34A}" destId="{D6A8FCC7-84A7-4557-BDC2-C4227D506BB4}"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56B9D-435C-4FF7-9A62-6FFC7DDB5650}">
      <dsp:nvSpPr>
        <dsp:cNvPr id="0" name=""/>
        <dsp:cNvSpPr/>
      </dsp:nvSpPr>
      <dsp:spPr>
        <a:xfrm>
          <a:off x="3630000" y="0"/>
          <a:ext cx="4932000" cy="4932000"/>
        </a:xfrm>
        <a:prstGeom prst="diamond">
          <a:avLst/>
        </a:prstGeom>
        <a:solidFill>
          <a:srgbClr val="33CCFF"/>
        </a:solidFill>
        <a:ln>
          <a:noFill/>
        </a:ln>
        <a:effectLst/>
      </dsp:spPr>
      <dsp:style>
        <a:lnRef idx="0">
          <a:scrgbClr r="0" g="0" b="0"/>
        </a:lnRef>
        <a:fillRef idx="1">
          <a:scrgbClr r="0" g="0" b="0"/>
        </a:fillRef>
        <a:effectRef idx="0">
          <a:scrgbClr r="0" g="0" b="0"/>
        </a:effectRef>
        <a:fontRef idx="minor"/>
      </dsp:style>
    </dsp:sp>
    <dsp:sp modelId="{FD550335-F9E9-472D-BB6D-E64B3FEA3C45}">
      <dsp:nvSpPr>
        <dsp:cNvPr id="0" name=""/>
        <dsp:cNvSpPr/>
      </dsp:nvSpPr>
      <dsp:spPr>
        <a:xfrm>
          <a:off x="1943992"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553176"/>
        <a:ext cx="3878210" cy="1754207"/>
      </dsp:txXfrm>
    </dsp:sp>
    <dsp:sp modelId="{10090565-C777-4CB4-9530-C72D07A2995E}">
      <dsp:nvSpPr>
        <dsp:cNvPr id="0" name=""/>
        <dsp:cNvSpPr/>
      </dsp:nvSpPr>
      <dsp:spPr>
        <a:xfrm>
          <a:off x="6155996" y="45827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553176"/>
        <a:ext cx="3878210" cy="1754207"/>
      </dsp:txXfrm>
    </dsp:sp>
    <dsp:sp modelId="{122271D3-E867-425D-8F59-E0A4801952B9}">
      <dsp:nvSpPr>
        <dsp:cNvPr id="0" name=""/>
        <dsp:cNvSpPr/>
      </dsp:nvSpPr>
      <dsp:spPr>
        <a:xfrm>
          <a:off x="1943992"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2038890" y="2624616"/>
        <a:ext cx="3878210" cy="1754207"/>
      </dsp:txXfrm>
    </dsp:sp>
    <dsp:sp modelId="{07CF0636-80F4-465C-BBA3-190150F07509}">
      <dsp:nvSpPr>
        <dsp:cNvPr id="0" name=""/>
        <dsp:cNvSpPr/>
      </dsp:nvSpPr>
      <dsp:spPr>
        <a:xfrm>
          <a:off x="6155996" y="2529718"/>
          <a:ext cx="4068006" cy="19440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dirty="0"/>
            <a:t> </a:t>
          </a:r>
        </a:p>
      </dsp:txBody>
      <dsp:txXfrm>
        <a:off x="6250894" y="2624616"/>
        <a:ext cx="3878210" cy="175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FF55C-A561-4C41-BBA2-944096C9A5AB}">
      <dsp:nvSpPr>
        <dsp:cNvPr id="0" name=""/>
        <dsp:cNvSpPr/>
      </dsp:nvSpPr>
      <dsp:spPr>
        <a:xfrm>
          <a:off x="-5331996" y="-816552"/>
          <a:ext cx="6349104" cy="6349104"/>
        </a:xfrm>
        <a:prstGeom prst="blockArc">
          <a:avLst>
            <a:gd name="adj1" fmla="val 18900000"/>
            <a:gd name="adj2" fmla="val 2700000"/>
            <a:gd name="adj3" fmla="val 340"/>
          </a:avLst>
        </a:prstGeom>
        <a:noFill/>
        <a:ln w="25400" cap="flat" cmpd="sng" algn="ctr">
          <a:solidFill>
            <a:schemeClr val="bg1">
              <a:lumMod val="50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9EE14E-922F-4500-8018-7DB1997A0A37}">
      <dsp:nvSpPr>
        <dsp:cNvPr id="0" name=""/>
        <dsp:cNvSpPr/>
      </dsp:nvSpPr>
      <dsp:spPr>
        <a:xfrm>
          <a:off x="532504" y="362566"/>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Storage location has sufficient storage capacity</a:t>
          </a:r>
        </a:p>
      </dsp:txBody>
      <dsp:txXfrm>
        <a:off x="532504" y="362566"/>
        <a:ext cx="12470011" cy="725509"/>
      </dsp:txXfrm>
    </dsp:sp>
    <dsp:sp modelId="{0923632F-9B3B-4F94-B92C-868FB385E4AD}">
      <dsp:nvSpPr>
        <dsp:cNvPr id="0" name=""/>
        <dsp:cNvSpPr/>
      </dsp:nvSpPr>
      <dsp:spPr>
        <a:xfrm>
          <a:off x="79061" y="271877"/>
          <a:ext cx="906886" cy="906886"/>
        </a:xfrm>
        <a:prstGeom prst="ellipse">
          <a:avLst/>
        </a:prstGeom>
        <a:solidFill>
          <a:schemeClr val="lt1">
            <a:hueOff val="0"/>
            <a:satOff val="0"/>
            <a:lumOff val="0"/>
            <a:alphaOff val="0"/>
          </a:schemeClr>
        </a:solidFill>
        <a:ln w="9525" cap="flat" cmpd="sng" algn="ctr">
          <a:solidFill>
            <a:schemeClr val="bg1">
              <a:lumMod val="5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F65375-CAF5-4DDA-BB2B-9BBC355A29A2}">
      <dsp:nvSpPr>
        <dsp:cNvPr id="0" name=""/>
        <dsp:cNvSpPr/>
      </dsp:nvSpPr>
      <dsp:spPr>
        <a:xfrm>
          <a:off x="998721" y="1409403"/>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Storage location is embedded (if possible) in a security system</a:t>
          </a:r>
        </a:p>
      </dsp:txBody>
      <dsp:txXfrm>
        <a:off x="998721" y="1409403"/>
        <a:ext cx="12054060" cy="725509"/>
      </dsp:txXfrm>
    </dsp:sp>
    <dsp:sp modelId="{7E578450-D08B-4219-B3A0-E888953EA1A1}">
      <dsp:nvSpPr>
        <dsp:cNvPr id="0" name=""/>
        <dsp:cNvSpPr/>
      </dsp:nvSpPr>
      <dsp:spPr>
        <a:xfrm>
          <a:off x="495012" y="1360330"/>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F43D30-4E88-46F2-9D8F-1C60E091FCAE}">
      <dsp:nvSpPr>
        <dsp:cNvPr id="0" name=""/>
        <dsp:cNvSpPr/>
      </dsp:nvSpPr>
      <dsp:spPr>
        <a:xfrm>
          <a:off x="998721" y="2497856"/>
          <a:ext cx="12054060"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Storage location enables the user and authorised persons to access the data</a:t>
          </a:r>
        </a:p>
      </dsp:txBody>
      <dsp:txXfrm>
        <a:off x="998721" y="2497856"/>
        <a:ext cx="12054060" cy="725509"/>
      </dsp:txXfrm>
    </dsp:sp>
    <dsp:sp modelId="{DC4D2A75-FC63-438F-ACFE-0DDC62129E35}">
      <dsp:nvSpPr>
        <dsp:cNvPr id="0" name=""/>
        <dsp:cNvSpPr/>
      </dsp:nvSpPr>
      <dsp:spPr>
        <a:xfrm>
          <a:off x="495012" y="2448783"/>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4D3527-7670-463B-9BD1-8AAB3A903D3E}">
      <dsp:nvSpPr>
        <dsp:cNvPr id="0" name=""/>
        <dsp:cNvSpPr/>
      </dsp:nvSpPr>
      <dsp:spPr>
        <a:xfrm>
          <a:off x="581137" y="3586309"/>
          <a:ext cx="12470011" cy="725509"/>
        </a:xfrm>
        <a:prstGeom prst="rect">
          <a:avLst/>
        </a:prstGeom>
        <a:gradFill rotWithShape="0">
          <a:gsLst>
            <a:gs pos="0">
              <a:srgbClr val="33CCFF"/>
            </a:gs>
            <a:gs pos="100000">
              <a:srgbClr val="33CC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5873"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tx1"/>
              </a:solidFill>
            </a:rPr>
            <a:t>Storage location prevents access by unwanted persons</a:t>
          </a:r>
        </a:p>
      </dsp:txBody>
      <dsp:txXfrm>
        <a:off x="581137" y="3586309"/>
        <a:ext cx="12470011" cy="725509"/>
      </dsp:txXfrm>
    </dsp:sp>
    <dsp:sp modelId="{228117D4-1B5F-4BC4-9D45-3DF445A7019D}">
      <dsp:nvSpPr>
        <dsp:cNvPr id="0" name=""/>
        <dsp:cNvSpPr/>
      </dsp:nvSpPr>
      <dsp:spPr>
        <a:xfrm>
          <a:off x="79061" y="3537235"/>
          <a:ext cx="906886" cy="9068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1A7E7-503A-49C6-B9EC-0B10E25F6B74}">
      <dsp:nvSpPr>
        <dsp:cNvPr id="0" name=""/>
        <dsp:cNvSpPr/>
      </dsp:nvSpPr>
      <dsp:spPr>
        <a:xfrm>
          <a:off x="2025" y="0"/>
          <a:ext cx="3318389" cy="108000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372"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1</a:t>
          </a:r>
        </a:p>
      </dsp:txBody>
      <dsp:txXfrm>
        <a:off x="2025" y="0"/>
        <a:ext cx="3048389" cy="1080000"/>
      </dsp:txXfrm>
    </dsp:sp>
    <dsp:sp modelId="{0E7A4B35-072E-4D3F-A9A6-450CC6BC33E4}">
      <dsp:nvSpPr>
        <dsp:cNvPr id="0" name=""/>
        <dsp:cNvSpPr/>
      </dsp:nvSpPr>
      <dsp:spPr>
        <a:xfrm>
          <a:off x="2656737" y="0"/>
          <a:ext cx="3318389" cy="1080000"/>
        </a:xfrm>
        <a:prstGeom prst="chevron">
          <a:avLst/>
        </a:prstGeom>
        <a:solidFill>
          <a:schemeClr val="accent5">
            <a:hueOff val="651405"/>
            <a:satOff val="2239"/>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2</a:t>
          </a:r>
        </a:p>
      </dsp:txBody>
      <dsp:txXfrm>
        <a:off x="3196737" y="0"/>
        <a:ext cx="2238389" cy="1080000"/>
      </dsp:txXfrm>
    </dsp:sp>
    <dsp:sp modelId="{C9CD548B-7294-418C-B6A9-FE0B1088ACB3}">
      <dsp:nvSpPr>
        <dsp:cNvPr id="0" name=""/>
        <dsp:cNvSpPr/>
      </dsp:nvSpPr>
      <dsp:spPr>
        <a:xfrm>
          <a:off x="5311449" y="0"/>
          <a:ext cx="3318389" cy="1080000"/>
        </a:xfrm>
        <a:prstGeom prst="chevron">
          <a:avLst/>
        </a:prstGeom>
        <a:solidFill>
          <a:schemeClr val="accent5">
            <a:hueOff val="1302810"/>
            <a:satOff val="4478"/>
            <a:lumOff val="-2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3</a:t>
          </a:r>
        </a:p>
      </dsp:txBody>
      <dsp:txXfrm>
        <a:off x="5851449" y="0"/>
        <a:ext cx="2238389" cy="1080000"/>
      </dsp:txXfrm>
    </dsp:sp>
    <dsp:sp modelId="{48E9032C-BABF-4BC1-A028-2CCF4F51DB9A}">
      <dsp:nvSpPr>
        <dsp:cNvPr id="0" name=""/>
        <dsp:cNvSpPr/>
      </dsp:nvSpPr>
      <dsp:spPr>
        <a:xfrm>
          <a:off x="7966161" y="0"/>
          <a:ext cx="3318389" cy="1080000"/>
        </a:xfrm>
        <a:prstGeom prst="chevron">
          <a:avLst/>
        </a:prstGeom>
        <a:solidFill>
          <a:schemeClr val="accent5">
            <a:hueOff val="1954216"/>
            <a:satOff val="6718"/>
            <a:lumOff val="-32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4</a:t>
          </a:r>
        </a:p>
      </dsp:txBody>
      <dsp:txXfrm>
        <a:off x="8506161" y="0"/>
        <a:ext cx="2238389" cy="1080000"/>
      </dsp:txXfrm>
    </dsp:sp>
    <dsp:sp modelId="{BDC6B9B6-E947-4690-BB13-B92A81339D63}">
      <dsp:nvSpPr>
        <dsp:cNvPr id="0" name=""/>
        <dsp:cNvSpPr/>
      </dsp:nvSpPr>
      <dsp:spPr>
        <a:xfrm>
          <a:off x="10620872" y="0"/>
          <a:ext cx="3318389" cy="1080000"/>
        </a:xfrm>
        <a:prstGeom prst="chevron">
          <a:avLst/>
        </a:prstGeom>
        <a:solidFill>
          <a:schemeClr val="accent5">
            <a:hueOff val="2605621"/>
            <a:satOff val="8957"/>
            <a:lumOff val="-42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5</a:t>
          </a:r>
        </a:p>
      </dsp:txBody>
      <dsp:txXfrm>
        <a:off x="11160872" y="0"/>
        <a:ext cx="2238389" cy="1080000"/>
      </dsp:txXfrm>
    </dsp:sp>
    <dsp:sp modelId="{D6A8FCC7-84A7-4557-BDC2-C4227D506BB4}">
      <dsp:nvSpPr>
        <dsp:cNvPr id="0" name=""/>
        <dsp:cNvSpPr/>
      </dsp:nvSpPr>
      <dsp:spPr>
        <a:xfrm>
          <a:off x="13275584" y="0"/>
          <a:ext cx="3318389" cy="1080000"/>
        </a:xfrm>
        <a:prstGeom prst="chevron">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154686" rIns="77343" bIns="154686" numCol="1" spcCol="1270" anchor="ctr" anchorCtr="0">
          <a:noAutofit/>
        </a:bodyPr>
        <a:lstStyle/>
        <a:p>
          <a:pPr marL="0" lvl="0" indent="0" algn="ctr" defTabSz="2578100">
            <a:lnSpc>
              <a:spcPct val="90000"/>
            </a:lnSpc>
            <a:spcBef>
              <a:spcPct val="0"/>
            </a:spcBef>
            <a:spcAft>
              <a:spcPct val="35000"/>
            </a:spcAft>
            <a:buNone/>
          </a:pPr>
          <a:r>
            <a:rPr lang="de-DE" sz="5800" kern="1200" dirty="0"/>
            <a:t>6</a:t>
          </a:r>
        </a:p>
      </dsp:txBody>
      <dsp:txXfrm>
        <a:off x="13815584" y="0"/>
        <a:ext cx="2238389" cy="108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8154" cy="340933"/>
          </a:xfrm>
          <a:prstGeom prst="rect">
            <a:avLst/>
          </a:prstGeom>
          <a:noFill/>
          <a:ln>
            <a:noFill/>
          </a:ln>
        </p:spPr>
        <p:txBody>
          <a:bodyPr spcFirstLastPara="1" wrap="square" lIns="53328" tIns="26657" rIns="53328" bIns="26657" anchor="t"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91938" y="0"/>
            <a:ext cx="4278154" cy="340933"/>
          </a:xfrm>
          <a:prstGeom prst="rect">
            <a:avLst/>
          </a:prstGeom>
          <a:noFill/>
          <a:ln>
            <a:noFill/>
          </a:ln>
        </p:spPr>
        <p:txBody>
          <a:bodyPr spcFirstLastPara="1" wrap="square" lIns="53328" tIns="26657" rIns="53328" bIns="26657" anchor="t" anchorCtr="0">
            <a:noAutofit/>
          </a:bodyPr>
          <a:lstStyle>
            <a:lvl1pPr marR="0" lvl="0" algn="r"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7267" y="3271906"/>
            <a:ext cx="7898130" cy="2676060"/>
          </a:xfrm>
          <a:prstGeom prst="rect">
            <a:avLst/>
          </a:prstGeom>
          <a:noFill/>
          <a:ln>
            <a:noFill/>
          </a:ln>
        </p:spPr>
        <p:txBody>
          <a:bodyPr spcFirstLastPara="1" wrap="square" lIns="53328" tIns="26657" rIns="53328" bIns="2665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743"/>
            <a:ext cx="4278154" cy="340932"/>
          </a:xfrm>
          <a:prstGeom prst="rect">
            <a:avLst/>
          </a:prstGeom>
          <a:noFill/>
          <a:ln>
            <a:noFill/>
          </a:ln>
        </p:spPr>
        <p:txBody>
          <a:bodyPr spcFirstLastPara="1" wrap="square" lIns="53328" tIns="26657" rIns="53328" bIns="26657" anchor="b"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91938" y="6456743"/>
            <a:ext cx="4278154" cy="340932"/>
          </a:xfrm>
          <a:prstGeom prst="rect">
            <a:avLst/>
          </a:prstGeom>
          <a:noFill/>
          <a:ln>
            <a:noFill/>
          </a:ln>
        </p:spPr>
        <p:txBody>
          <a:bodyPr spcFirstLastPara="1" wrap="square" lIns="53328" tIns="26657" rIns="53328" bIns="26657" anchor="b" anchorCtr="0">
            <a:noAutofit/>
          </a:bodyPr>
          <a:lstStyle/>
          <a:p>
            <a:pPr algn="r"/>
            <a:fld id="{00000000-1234-1234-1234-123412341234}" type="slidenum">
              <a:rPr lang="es-ES" sz="700" smtClean="0">
                <a:solidFill>
                  <a:schemeClr val="dk1"/>
                </a:solidFill>
                <a:latin typeface="Calibri"/>
                <a:ea typeface="Calibri"/>
                <a:cs typeface="Calibri"/>
                <a:sym typeface="Calibri"/>
              </a:rPr>
              <a:t>‹Nº›</a:t>
            </a:fld>
            <a:endParaRPr lang="es-ES" sz="7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48" name="Google Shape;48;p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14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7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15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81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4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9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06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7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96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18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55" name="Google Shape;55;p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30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213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424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043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124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32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05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078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06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60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96" name="Google Shape;96;p4: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211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137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737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952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685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39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792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03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608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02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09" name="Google Shape;109;p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939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313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202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850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84" name="Google Shape;184;p11: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420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204" name="Google Shape;204;p12: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48</a:t>
            </a:fld>
            <a:endParaRPr/>
          </a:p>
        </p:txBody>
      </p:sp>
    </p:spTree>
    <p:extLst>
      <p:ext uri="{BB962C8B-B14F-4D97-AF65-F5344CB8AC3E}">
        <p14:creationId xmlns:p14="http://schemas.microsoft.com/office/powerpoint/2010/main" val="1580922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987267" y="3271906"/>
            <a:ext cx="7898130" cy="2676052"/>
          </a:xfrm>
          <a:prstGeom prst="rect">
            <a:avLst/>
          </a:prstGeom>
          <a:noFill/>
          <a:ln>
            <a:noFill/>
          </a:ln>
        </p:spPr>
        <p:txBody>
          <a:bodyPr spcFirstLastPara="1" wrap="square" lIns="53328" tIns="26657" rIns="53328" bIns="26657" anchor="t" anchorCtr="0">
            <a:noAutofit/>
          </a:bodyPr>
          <a:lstStyle/>
          <a:p>
            <a:pPr marL="0" indent="0">
              <a:buClr>
                <a:schemeClr val="dk1"/>
              </a:buClr>
              <a:buSzPts val="1200"/>
            </a:pPr>
            <a:endParaRPr/>
          </a:p>
        </p:txBody>
      </p:sp>
      <p:sp>
        <p:nvSpPr>
          <p:cNvPr id="218" name="Google Shape;218;p13:notes"/>
          <p:cNvSpPr txBox="1">
            <a:spLocks noGrp="1"/>
          </p:cNvSpPr>
          <p:nvPr>
            <p:ph type="sldNum" idx="12"/>
          </p:nvPr>
        </p:nvSpPr>
        <p:spPr>
          <a:xfrm>
            <a:off x="5591938" y="6456743"/>
            <a:ext cx="4278154" cy="340974"/>
          </a:xfrm>
          <a:prstGeom prst="rect">
            <a:avLst/>
          </a:prstGeom>
          <a:noFill/>
          <a:ln>
            <a:noFill/>
          </a:ln>
        </p:spPr>
        <p:txBody>
          <a:bodyPr spcFirstLastPara="1" wrap="square" lIns="53328" tIns="26657" rIns="53328" bIns="26657" anchor="b" anchorCtr="0">
            <a:noAutofit/>
          </a:bodyPr>
          <a:lstStyle/>
          <a:p>
            <a:pPr algn="r">
              <a:buSzPts val="1200"/>
            </a:pPr>
            <a:fld id="{00000000-1234-1234-1234-123412341234}" type="slidenum">
              <a:rPr lang="es-ES"/>
              <a:t>49</a:t>
            </a:fld>
            <a:endParaRPr/>
          </a:p>
        </p:txBody>
      </p:sp>
    </p:spTree>
    <p:extLst>
      <p:ext uri="{BB962C8B-B14F-4D97-AF65-F5344CB8AC3E}">
        <p14:creationId xmlns:p14="http://schemas.microsoft.com/office/powerpoint/2010/main" val="366195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497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dirty="0"/>
          </a:p>
        </p:txBody>
      </p:sp>
      <p:sp>
        <p:nvSpPr>
          <p:cNvPr id="234" name="Google Shape;234;p15: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1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1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37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87267" y="3271906"/>
            <a:ext cx="7898130" cy="2676060"/>
          </a:xfrm>
          <a:prstGeom prst="rect">
            <a:avLst/>
          </a:prstGeom>
        </p:spPr>
        <p:txBody>
          <a:bodyPr spcFirstLastPara="1" wrap="square" lIns="53328" tIns="26657" rIns="53328" bIns="26657" anchor="t" anchorCtr="0">
            <a:noAutofit/>
          </a:bodyPr>
          <a:lstStyle/>
          <a:p>
            <a:pPr marL="0" indent="0"/>
            <a:endParaRPr/>
          </a:p>
        </p:txBody>
      </p:sp>
      <p:sp>
        <p:nvSpPr>
          <p:cNvPr id="116" name="Google Shape;116;p6:notes"/>
          <p:cNvSpPr>
            <a:spLocks noGrp="1" noRot="1" noChangeAspect="1"/>
          </p:cNvSpPr>
          <p:nvPr>
            <p:ph type="sldImg" idx="2"/>
          </p:nvPr>
        </p:nvSpPr>
        <p:spPr>
          <a:xfrm>
            <a:off x="2898775" y="849313"/>
            <a:ext cx="4075113"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6A5AA18A-FF48-1191-CBC3-EAAC2CA829D8}"/>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‹Nº›</a:t>
            </a:fld>
            <a:endParaRPr lang="de-DE"/>
          </a:p>
        </p:txBody>
      </p:sp>
      <p:sp>
        <p:nvSpPr>
          <p:cNvPr id="7" name="Google Shape;20;p16">
            <a:extLst>
              <a:ext uri="{FF2B5EF4-FFF2-40B4-BE49-F238E27FC236}">
                <a16:creationId xmlns:a16="http://schemas.microsoft.com/office/drawing/2014/main" id="{0186AA93-E547-B0BE-E38B-D83A03662E06}"/>
              </a:ext>
            </a:extLst>
          </p:cNvPr>
          <p:cNvSpPr txBox="1"/>
          <p:nvPr userDrawn="1"/>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sp>
        <p:nvSpPr>
          <p:cNvPr id="8" name="Google Shape;22;p16">
            <a:extLst>
              <a:ext uri="{FF2B5EF4-FFF2-40B4-BE49-F238E27FC236}">
                <a16:creationId xmlns:a16="http://schemas.microsoft.com/office/drawing/2014/main" id="{3A9BF81F-AEE7-08D8-3B96-170B3118965A}"/>
              </a:ext>
            </a:extLst>
          </p:cNvPr>
          <p:cNvSpPr txBox="1"/>
          <p:nvPr userDrawn="1"/>
        </p:nvSpPr>
        <p:spPr>
          <a:xfrm>
            <a:off x="10591800" y="9345267"/>
            <a:ext cx="6825579" cy="6001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noProof="0">
                <a:solidFill>
                  <a:schemeClr val="dk1"/>
                </a:solidFill>
                <a:latin typeface="Calibri" panose="020F0502020204030204" pitchFamily="34" charset="0"/>
                <a:ea typeface="Calibri"/>
                <a:cs typeface="Calibri" panose="020F0502020204030204" pitchFamily="34" charset="0"/>
                <a:sym typeface="Calibri"/>
              </a:rPr>
              <a:t>Legal description – Creative Commons licensing</a:t>
            </a:r>
            <a:r>
              <a:rPr lang="en-US" sz="1100" b="0" i="0" noProof="0">
                <a:solidFill>
                  <a:schemeClr val="dk1"/>
                </a:solidFill>
                <a:latin typeface="Calibri" panose="020F0502020204030204" pitchFamily="34" charset="0"/>
                <a:ea typeface="DM Sans"/>
                <a:cs typeface="Calibri" panose="020F0502020204030204" pitchFamily="34" charset="0"/>
                <a:sym typeface="DM Sans"/>
              </a:rPr>
              <a:t>: The materials published on the BOOMER project website are classified as Open Educational Resources' (OER) and can be freely (without permission of their creators): downloaded, used, reused, copied, adapted, and shared by users, with information about the source of their origin.</a:t>
            </a:r>
            <a:endParaRPr lang="en-US" sz="1100" noProof="0">
              <a:solidFill>
                <a:schemeClr val="dk1"/>
              </a:solidFill>
              <a:latin typeface="Calibri" panose="020F0502020204030204" pitchFamily="34" charset="0"/>
              <a:ea typeface="Calibri"/>
              <a:cs typeface="Calibri" panose="020F0502020204030204" pitchFamily="34" charset="0"/>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
        <p:nvSpPr>
          <p:cNvPr id="2" name="Foliennummernplatzhalter 1">
            <a:extLst>
              <a:ext uri="{FF2B5EF4-FFF2-40B4-BE49-F238E27FC236}">
                <a16:creationId xmlns:a16="http://schemas.microsoft.com/office/drawing/2014/main" id="{E2D61C0C-4D82-2345-2924-DB7BC9B2EE8F}"/>
              </a:ext>
            </a:extLst>
          </p:cNvPr>
          <p:cNvSpPr>
            <a:spLocks noGrp="1"/>
          </p:cNvSpPr>
          <p:nvPr>
            <p:ph type="sldNum" sz="quarter" idx="4"/>
          </p:nvPr>
        </p:nvSpPr>
        <p:spPr>
          <a:xfrm>
            <a:off x="14004589" y="9567020"/>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41F0399-9AC4-4E2F-9FF1-1AC0CE388A8D}" type="slidenum">
              <a:rPr lang="de-DE" smtClean="0"/>
              <a:t>‹Nº›</a:t>
            </a:fld>
            <a:endParaRPr lang="de-DE"/>
          </a:p>
        </p:txBody>
      </p:sp>
      <p:sp>
        <p:nvSpPr>
          <p:cNvPr id="3" name="Google Shape;20;p16">
            <a:extLst>
              <a:ext uri="{FF2B5EF4-FFF2-40B4-BE49-F238E27FC236}">
                <a16:creationId xmlns:a16="http://schemas.microsoft.com/office/drawing/2014/main" id="{479F4E23-2C93-5617-9BBB-0FA4B8ADBE97}"/>
              </a:ext>
            </a:extLst>
          </p:cNvPr>
          <p:cNvSpPr txBox="1"/>
          <p:nvPr userDrawn="1"/>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dirty="0">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dirty="0">
              <a:solidFill>
                <a:schemeClr val="dk1"/>
              </a:solidFill>
              <a:latin typeface="Calibri"/>
              <a:ea typeface="Calibri"/>
              <a:cs typeface="Calibri"/>
              <a:sym typeface="Calibri"/>
            </a:endParaRPr>
          </a:p>
        </p:txBody>
      </p:sp>
      <p:sp>
        <p:nvSpPr>
          <p:cNvPr id="4" name="Google Shape;22;p16">
            <a:extLst>
              <a:ext uri="{FF2B5EF4-FFF2-40B4-BE49-F238E27FC236}">
                <a16:creationId xmlns:a16="http://schemas.microsoft.com/office/drawing/2014/main" id="{3FEECD81-826B-A7E5-9AB3-E63580B63371}"/>
              </a:ext>
            </a:extLst>
          </p:cNvPr>
          <p:cNvSpPr txBox="1"/>
          <p:nvPr userDrawn="1"/>
        </p:nvSpPr>
        <p:spPr>
          <a:xfrm>
            <a:off x="10591800" y="9345267"/>
            <a:ext cx="6825579" cy="6001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noProof="0">
                <a:solidFill>
                  <a:schemeClr val="dk1"/>
                </a:solidFill>
                <a:latin typeface="Calibri" panose="020F0502020204030204" pitchFamily="34" charset="0"/>
                <a:ea typeface="Calibri"/>
                <a:cs typeface="Calibri" panose="020F0502020204030204" pitchFamily="34" charset="0"/>
                <a:sym typeface="Calibri"/>
              </a:rPr>
              <a:t>Legal description – Creative Commons licensing</a:t>
            </a:r>
            <a:r>
              <a:rPr lang="en-US" sz="1100" b="0" i="0" noProof="0">
                <a:solidFill>
                  <a:schemeClr val="dk1"/>
                </a:solidFill>
                <a:latin typeface="Calibri" panose="020F0502020204030204" pitchFamily="34" charset="0"/>
                <a:ea typeface="DM Sans"/>
                <a:cs typeface="Calibri" panose="020F0502020204030204" pitchFamily="34" charset="0"/>
                <a:sym typeface="DM Sans"/>
              </a:rPr>
              <a:t>: The materials published on the BOOMER project website are classified as Open Educational Resources' (OER) and can be freely (without permission of their creators): downloaded, used, reused, copied, adapted, and shared by users, with information about the source of their origin.</a:t>
            </a:r>
            <a:endParaRPr lang="en-US" sz="1100" noProof="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29.svg"/><Relationship Id="rId3" Type="http://schemas.openxmlformats.org/officeDocument/2006/relationships/image" Target="../media/image3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47.sv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2.png"/><Relationship Id="rId5" Type="http://schemas.openxmlformats.org/officeDocument/2006/relationships/image" Target="../media/image34.png"/><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image" Target="../media/image30.png"/><Relationship Id="rId4" Type="http://schemas.openxmlformats.org/officeDocument/2006/relationships/image" Target="../media/image33.svg"/><Relationship Id="rId9" Type="http://schemas.openxmlformats.org/officeDocument/2006/relationships/image" Target="../media/image40.png"/><Relationship Id="rId14" Type="http://schemas.openxmlformats.org/officeDocument/2006/relationships/image" Target="../media/image45.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www.buero-kaizen.de/ordnerstruktu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3.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1241947" y="4672448"/>
            <a:ext cx="16527438"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400" b="1" dirty="0">
                <a:solidFill>
                  <a:schemeClr val="tx1"/>
                </a:solidFill>
                <a:latin typeface="+mn-lt"/>
                <a:ea typeface="Helvetica Neue"/>
                <a:cs typeface="Helvetica Neue"/>
                <a:sym typeface="Helvetica Neue"/>
              </a:rPr>
              <a:t>Online Data Management </a:t>
            </a:r>
          </a:p>
          <a:p>
            <a:pPr marL="0" marR="0" lvl="0" indent="0" algn="ctr" rtl="0">
              <a:lnSpc>
                <a:spcPct val="100000"/>
              </a:lnSpc>
              <a:spcBef>
                <a:spcPts val="0"/>
              </a:spcBef>
              <a:spcAft>
                <a:spcPts val="0"/>
              </a:spcAft>
              <a:buClr>
                <a:srgbClr val="4D94B7"/>
              </a:buClr>
              <a:buSzPts val="3600"/>
              <a:buFont typeface="Helvetica Neue"/>
              <a:buNone/>
            </a:pPr>
            <a:r>
              <a:rPr lang="en-GB" sz="4400" b="1" dirty="0">
                <a:solidFill>
                  <a:schemeClr val="tx1"/>
                </a:solidFill>
                <a:latin typeface="+mn-lt"/>
                <a:ea typeface="Helvetica Neue"/>
                <a:cs typeface="Helvetica Neue"/>
                <a:sym typeface="Helvetica Neue"/>
              </a:rPr>
              <a:t>(Finding, storing and retrieving information)</a:t>
            </a:r>
            <a:endParaRPr lang="en-GB" sz="36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en-GB" sz="1800" b="1" dirty="0">
                <a:solidFill>
                  <a:srgbClr val="00CCFF"/>
                </a:solidFill>
              </a:rPr>
              <a:t>www.digital-boomer.eu</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300000"/>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000">
                <a:solidFill>
                  <a:schemeClr val="tx1"/>
                </a:solidFill>
                <a:latin typeface="Arial" pitchFamily="34" charset="0"/>
                <a:ea typeface="Helvetica Neue"/>
                <a:cs typeface="Arial" pitchFamily="34" charset="0"/>
                <a:sym typeface="Helvetica Neue"/>
              </a:rPr>
              <a:t>Provided by: d-ialogo</a:t>
            </a:r>
            <a:endParaRPr lang="en-GB" sz="4000" i="0" u="none" strike="noStrike" cap="none">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Barrier-free access as a necessity for the senior generation</a:t>
            </a: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How can accessibility on the internet help?</a:t>
            </a:r>
            <a:endParaRPr lang="en-GB">
              <a:solidFill>
                <a:srgbClr val="00CCFF"/>
              </a:solidFill>
              <a:latin typeface="+mn-lt"/>
            </a:endParaRPr>
          </a:p>
        </p:txBody>
      </p:sp>
      <p:sp>
        <p:nvSpPr>
          <p:cNvPr id="120" name="Google Shape;120;p6"/>
          <p:cNvSpPr txBox="1"/>
          <p:nvPr/>
        </p:nvSpPr>
        <p:spPr>
          <a:xfrm>
            <a:off x="1295400" y="4024780"/>
            <a:ext cx="16452000" cy="120028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People with visual impairments, physical disabilities, deafness, hearing impairments and mental disabilities can be helped by an accessible website to understand its content. </a:t>
            </a:r>
          </a:p>
          <a:p>
            <a:pPr marR="0" lvl="0" algn="l" rtl="0">
              <a:spcBef>
                <a:spcPts val="0"/>
              </a:spcBef>
              <a:spcAft>
                <a:spcPts val="0"/>
              </a:spcAft>
              <a:buSzPct val="80000"/>
            </a:pPr>
            <a:endParaRPr lang="en-GB" sz="24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Because the barriers on the net are manifold for people with disabilities:</a:t>
            </a:r>
            <a:endParaRPr lang="en-GB">
              <a:latin typeface="+mn-lt"/>
            </a:endParaRPr>
          </a:p>
        </p:txBody>
      </p:sp>
      <p:sp>
        <p:nvSpPr>
          <p:cNvPr id="3" name="Google Shape;120;p6">
            <a:extLst>
              <a:ext uri="{FF2B5EF4-FFF2-40B4-BE49-F238E27FC236}">
                <a16:creationId xmlns:a16="http://schemas.microsoft.com/office/drawing/2014/main" id="{BA5B6C49-5A4E-517F-AE42-3ABE49287F35}"/>
              </a:ext>
            </a:extLst>
          </p:cNvPr>
          <p:cNvSpPr txBox="1"/>
          <p:nvPr/>
        </p:nvSpPr>
        <p:spPr>
          <a:xfrm>
            <a:off x="1207764" y="8028000"/>
            <a:ext cx="16452000" cy="830956"/>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Assistive technologies such as screen readers, screen magnifiers or mouth controlled mouce help in some cases, but the accessible design of websites is much better.</a:t>
            </a:r>
            <a:endParaRPr lang="en-GB">
              <a:latin typeface="+mn-lt"/>
            </a:endParaRPr>
          </a:p>
        </p:txBody>
      </p:sp>
      <p:sp>
        <p:nvSpPr>
          <p:cNvPr id="8" name="Textfeld 7">
            <a:extLst>
              <a:ext uri="{FF2B5EF4-FFF2-40B4-BE49-F238E27FC236}">
                <a16:creationId xmlns:a16="http://schemas.microsoft.com/office/drawing/2014/main" id="{CDFD9F53-01E3-3634-575C-FB10B2046677}"/>
              </a:ext>
            </a:extLst>
          </p:cNvPr>
          <p:cNvSpPr txBox="1"/>
          <p:nvPr/>
        </p:nvSpPr>
        <p:spPr>
          <a:xfrm>
            <a:off x="1080000" y="8928000"/>
            <a:ext cx="17100000" cy="360000"/>
          </a:xfrm>
          <a:prstGeom prst="rect">
            <a:avLst/>
          </a:prstGeom>
          <a:noFill/>
          <a:ln>
            <a:noFill/>
          </a:ln>
        </p:spPr>
        <p:txBody>
          <a:bodyPr wrap="square" anchor="b">
            <a:noAutofit/>
          </a:bodyPr>
          <a:lstStyle/>
          <a:p>
            <a:r>
              <a:rPr lang="en-GB" sz="1000"/>
              <a:t>Source : Treppenlift-ratgeber.de, Internet für Senioren: Werden Sie zum Silver Surfer, in: treppenlift-ratgeber.de, https://www.treppenlift-ratgeber.de/barrierefrei-leben/leben-im-alter/internet-fuer-senioren.html</a:t>
            </a:r>
          </a:p>
        </p:txBody>
      </p:sp>
      <p:grpSp>
        <p:nvGrpSpPr>
          <p:cNvPr id="60" name="Gruppieren 59">
            <a:extLst>
              <a:ext uri="{FF2B5EF4-FFF2-40B4-BE49-F238E27FC236}">
                <a16:creationId xmlns:a16="http://schemas.microsoft.com/office/drawing/2014/main" id="{09204070-63DF-CA59-3254-8ABF2C6FF532}"/>
              </a:ext>
            </a:extLst>
          </p:cNvPr>
          <p:cNvGrpSpPr/>
          <p:nvPr/>
        </p:nvGrpSpPr>
        <p:grpSpPr>
          <a:xfrm>
            <a:off x="1296000" y="5652000"/>
            <a:ext cx="3600000" cy="2196000"/>
            <a:chOff x="1296000" y="5652000"/>
            <a:chExt cx="3600000" cy="2196000"/>
          </a:xfrm>
        </p:grpSpPr>
        <p:sp>
          <p:nvSpPr>
            <p:cNvPr id="4" name="Google Shape;120;p6">
              <a:extLst>
                <a:ext uri="{FF2B5EF4-FFF2-40B4-BE49-F238E27FC236}">
                  <a16:creationId xmlns:a16="http://schemas.microsoft.com/office/drawing/2014/main" id="{96CD3288-4DA9-7845-33AE-8960A7B18976}"/>
                </a:ext>
              </a:extLst>
            </p:cNvPr>
            <p:cNvSpPr txBox="1"/>
            <p:nvPr/>
          </p:nvSpPr>
          <p:spPr>
            <a:xfrm>
              <a:off x="129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Insufficient navigation aids </a:t>
              </a:r>
              <a:endParaRPr lang="en-GB">
                <a:latin typeface="+mn-lt"/>
              </a:endParaRPr>
            </a:p>
          </p:txBody>
        </p:sp>
        <p:grpSp>
          <p:nvGrpSpPr>
            <p:cNvPr id="59" name="Gruppieren 58">
              <a:extLst>
                <a:ext uri="{FF2B5EF4-FFF2-40B4-BE49-F238E27FC236}">
                  <a16:creationId xmlns:a16="http://schemas.microsoft.com/office/drawing/2014/main" id="{459FCB23-6DBB-30AB-52B1-9966E94A7400}"/>
                </a:ext>
              </a:extLst>
            </p:cNvPr>
            <p:cNvGrpSpPr/>
            <p:nvPr/>
          </p:nvGrpSpPr>
          <p:grpSpPr>
            <a:xfrm>
              <a:off x="2376000" y="5760000"/>
              <a:ext cx="1440000" cy="720000"/>
              <a:chOff x="2376000" y="5760000"/>
              <a:chExt cx="1440000" cy="720000"/>
            </a:xfrm>
          </p:grpSpPr>
          <p:pic>
            <p:nvPicPr>
              <p:cNvPr id="42" name="Grafik 41" descr="Kompass Silhouette">
                <a:extLst>
                  <a:ext uri="{FF2B5EF4-FFF2-40B4-BE49-F238E27FC236}">
                    <a16:creationId xmlns:a16="http://schemas.microsoft.com/office/drawing/2014/main" id="{A9933E7A-7938-3F55-DB70-ABF0910DD5E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76000" y="5760000"/>
                <a:ext cx="720000" cy="720000"/>
              </a:xfrm>
              <a:prstGeom prst="rect">
                <a:avLst/>
              </a:prstGeom>
            </p:spPr>
          </p:pic>
          <p:pic>
            <p:nvPicPr>
              <p:cNvPr id="44" name="Grafik 43" descr="Marke Fragezeichen Silhouette">
                <a:extLst>
                  <a:ext uri="{FF2B5EF4-FFF2-40B4-BE49-F238E27FC236}">
                    <a16:creationId xmlns:a16="http://schemas.microsoft.com/office/drawing/2014/main" id="{F0BCAF8C-8491-53F2-D52B-DC1562E76FA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96000" y="5760000"/>
                <a:ext cx="720000" cy="720000"/>
              </a:xfrm>
              <a:prstGeom prst="rect">
                <a:avLst/>
              </a:prstGeom>
            </p:spPr>
          </p:pic>
        </p:grpSp>
      </p:grpSp>
      <p:sp>
        <p:nvSpPr>
          <p:cNvPr id="54" name="Kreuz 53">
            <a:extLst>
              <a:ext uri="{FF2B5EF4-FFF2-40B4-BE49-F238E27FC236}">
                <a16:creationId xmlns:a16="http://schemas.microsoft.com/office/drawing/2014/main" id="{98DDB33D-F457-7AF7-BCD0-45ABB7D223CA}"/>
              </a:ext>
            </a:extLst>
          </p:cNvPr>
          <p:cNvSpPr/>
          <p:nvPr/>
        </p:nvSpPr>
        <p:spPr>
          <a:xfrm rot="2686484">
            <a:off x="230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Kreuz 54">
            <a:extLst>
              <a:ext uri="{FF2B5EF4-FFF2-40B4-BE49-F238E27FC236}">
                <a16:creationId xmlns:a16="http://schemas.microsoft.com/office/drawing/2014/main" id="{3071C191-3D54-1539-8330-DF10842D5A67}"/>
              </a:ext>
            </a:extLst>
          </p:cNvPr>
          <p:cNvSpPr/>
          <p:nvPr/>
        </p:nvSpPr>
        <p:spPr>
          <a:xfrm rot="2686484">
            <a:off x="30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uppieren 63">
            <a:extLst>
              <a:ext uri="{FF2B5EF4-FFF2-40B4-BE49-F238E27FC236}">
                <a16:creationId xmlns:a16="http://schemas.microsoft.com/office/drawing/2014/main" id="{A4891560-A60F-28F6-E8D0-1CB48B8F268D}"/>
              </a:ext>
            </a:extLst>
          </p:cNvPr>
          <p:cNvGrpSpPr/>
          <p:nvPr/>
        </p:nvGrpSpPr>
        <p:grpSpPr>
          <a:xfrm>
            <a:off x="14256000" y="5652000"/>
            <a:ext cx="3600000" cy="2196000"/>
            <a:chOff x="14256000" y="5652000"/>
            <a:chExt cx="3600000" cy="2196000"/>
          </a:xfrm>
        </p:grpSpPr>
        <p:sp>
          <p:nvSpPr>
            <p:cNvPr id="7" name="Google Shape;120;p6">
              <a:extLst>
                <a:ext uri="{FF2B5EF4-FFF2-40B4-BE49-F238E27FC236}">
                  <a16:creationId xmlns:a16="http://schemas.microsoft.com/office/drawing/2014/main" id="{EE3B669F-4C60-997E-E8A1-9E1938517E73}"/>
                </a:ext>
              </a:extLst>
            </p:cNvPr>
            <p:cNvSpPr txBox="1"/>
            <p:nvPr/>
          </p:nvSpPr>
          <p:spPr>
            <a:xfrm>
              <a:off x="1425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No read aloud function for the text</a:t>
              </a:r>
              <a:endParaRPr lang="en-GB">
                <a:latin typeface="+mn-lt"/>
              </a:endParaRPr>
            </a:p>
          </p:txBody>
        </p:sp>
        <p:grpSp>
          <p:nvGrpSpPr>
            <p:cNvPr id="63" name="Gruppieren 62">
              <a:extLst>
                <a:ext uri="{FF2B5EF4-FFF2-40B4-BE49-F238E27FC236}">
                  <a16:creationId xmlns:a16="http://schemas.microsoft.com/office/drawing/2014/main" id="{3B495924-4172-CAAD-3E7A-B2F371180300}"/>
                </a:ext>
              </a:extLst>
            </p:cNvPr>
            <p:cNvGrpSpPr/>
            <p:nvPr/>
          </p:nvGrpSpPr>
          <p:grpSpPr>
            <a:xfrm>
              <a:off x="15336000" y="5652000"/>
              <a:ext cx="1512000" cy="900000"/>
              <a:chOff x="15336000" y="5652000"/>
              <a:chExt cx="1512000" cy="900000"/>
            </a:xfrm>
          </p:grpSpPr>
          <p:pic>
            <p:nvPicPr>
              <p:cNvPr id="20" name="Grafik 19" descr="Untertitel Silhouette">
                <a:extLst>
                  <a:ext uri="{FF2B5EF4-FFF2-40B4-BE49-F238E27FC236}">
                    <a16:creationId xmlns:a16="http://schemas.microsoft.com/office/drawing/2014/main" id="{1C7BD01D-70DE-3F94-71F1-EF612EDE019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056000" y="5760000"/>
                <a:ext cx="720000" cy="720000"/>
              </a:xfrm>
              <a:prstGeom prst="rect">
                <a:avLst/>
              </a:prstGeom>
            </p:spPr>
          </p:pic>
          <p:pic>
            <p:nvPicPr>
              <p:cNvPr id="24" name="Grafik 23" descr="Laptop mit einfarbiger Füllung">
                <a:extLst>
                  <a:ext uri="{FF2B5EF4-FFF2-40B4-BE49-F238E27FC236}">
                    <a16:creationId xmlns:a16="http://schemas.microsoft.com/office/drawing/2014/main" id="{627A4117-3C2A-EA7C-942D-F338ACBEE19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336000" y="5760000"/>
                <a:ext cx="720000" cy="720000"/>
              </a:xfrm>
              <a:prstGeom prst="rect">
                <a:avLst/>
              </a:prstGeom>
            </p:spPr>
          </p:pic>
          <p:sp>
            <p:nvSpPr>
              <p:cNvPr id="56" name="Kreuz 55">
                <a:extLst>
                  <a:ext uri="{FF2B5EF4-FFF2-40B4-BE49-F238E27FC236}">
                    <a16:creationId xmlns:a16="http://schemas.microsoft.com/office/drawing/2014/main" id="{A01145CD-CE5B-CC98-83F3-554EA8955B91}"/>
                  </a:ext>
                </a:extLst>
              </p:cNvPr>
              <p:cNvSpPr/>
              <p:nvPr/>
            </p:nvSpPr>
            <p:spPr>
              <a:xfrm rot="2686484">
                <a:off x="1594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uppieren 64">
            <a:extLst>
              <a:ext uri="{FF2B5EF4-FFF2-40B4-BE49-F238E27FC236}">
                <a16:creationId xmlns:a16="http://schemas.microsoft.com/office/drawing/2014/main" id="{64A0C5CC-BDB3-44C8-EAAE-B4451D6F9C5C}"/>
              </a:ext>
            </a:extLst>
          </p:cNvPr>
          <p:cNvGrpSpPr/>
          <p:nvPr/>
        </p:nvGrpSpPr>
        <p:grpSpPr>
          <a:xfrm>
            <a:off x="9936000" y="5652000"/>
            <a:ext cx="3600000" cy="2196000"/>
            <a:chOff x="9936000" y="5652000"/>
            <a:chExt cx="3600000" cy="2196000"/>
          </a:xfrm>
        </p:grpSpPr>
        <p:sp>
          <p:nvSpPr>
            <p:cNvPr id="6" name="Google Shape;120;p6">
              <a:extLst>
                <a:ext uri="{FF2B5EF4-FFF2-40B4-BE49-F238E27FC236}">
                  <a16:creationId xmlns:a16="http://schemas.microsoft.com/office/drawing/2014/main" id="{2B0663BA-7C47-45F6-C618-5584D980A86D}"/>
                </a:ext>
              </a:extLst>
            </p:cNvPr>
            <p:cNvSpPr txBox="1"/>
            <p:nvPr/>
          </p:nvSpPr>
          <p:spPr>
            <a:xfrm>
              <a:off x="993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Only operable with mouse, not with keyboard </a:t>
              </a:r>
              <a:endParaRPr lang="en-GB">
                <a:latin typeface="+mn-lt"/>
              </a:endParaRPr>
            </a:p>
          </p:txBody>
        </p:sp>
        <p:grpSp>
          <p:nvGrpSpPr>
            <p:cNvPr id="62" name="Gruppieren 61">
              <a:extLst>
                <a:ext uri="{FF2B5EF4-FFF2-40B4-BE49-F238E27FC236}">
                  <a16:creationId xmlns:a16="http://schemas.microsoft.com/office/drawing/2014/main" id="{C57AFF9C-6213-9733-9343-9376192C2388}"/>
                </a:ext>
              </a:extLst>
            </p:cNvPr>
            <p:cNvGrpSpPr/>
            <p:nvPr/>
          </p:nvGrpSpPr>
          <p:grpSpPr>
            <a:xfrm>
              <a:off x="11016000" y="5652000"/>
              <a:ext cx="1512000" cy="900000"/>
              <a:chOff x="11016000" y="5652000"/>
              <a:chExt cx="1512000" cy="900000"/>
            </a:xfrm>
          </p:grpSpPr>
          <p:pic>
            <p:nvPicPr>
              <p:cNvPr id="36" name="Grafik 35" descr="Tastatur Silhouette">
                <a:extLst>
                  <a:ext uri="{FF2B5EF4-FFF2-40B4-BE49-F238E27FC236}">
                    <a16:creationId xmlns:a16="http://schemas.microsoft.com/office/drawing/2014/main" id="{94137471-15C0-92CC-2DA6-5FDCE06192E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736000" y="5760000"/>
                <a:ext cx="720000" cy="720000"/>
              </a:xfrm>
              <a:prstGeom prst="rect">
                <a:avLst/>
              </a:prstGeom>
            </p:spPr>
          </p:pic>
          <p:pic>
            <p:nvPicPr>
              <p:cNvPr id="40" name="Grafik 39" descr="Maus Silhouette">
                <a:extLst>
                  <a:ext uri="{FF2B5EF4-FFF2-40B4-BE49-F238E27FC236}">
                    <a16:creationId xmlns:a16="http://schemas.microsoft.com/office/drawing/2014/main" id="{0F9AAFE6-19FE-571F-3BCC-E6F48DDD67A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016000" y="5760000"/>
                <a:ext cx="720000" cy="720000"/>
              </a:xfrm>
              <a:prstGeom prst="rect">
                <a:avLst/>
              </a:prstGeom>
            </p:spPr>
          </p:pic>
          <p:sp>
            <p:nvSpPr>
              <p:cNvPr id="57" name="Kreuz 56">
                <a:extLst>
                  <a:ext uri="{FF2B5EF4-FFF2-40B4-BE49-F238E27FC236}">
                    <a16:creationId xmlns:a16="http://schemas.microsoft.com/office/drawing/2014/main" id="{8D18D931-9F25-6DA2-7188-255C5DD66579}"/>
                  </a:ext>
                </a:extLst>
              </p:cNvPr>
              <p:cNvSpPr/>
              <p:nvPr/>
            </p:nvSpPr>
            <p:spPr>
              <a:xfrm rot="2686484">
                <a:off x="11628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9" name="Gruppieren 68">
            <a:extLst>
              <a:ext uri="{FF2B5EF4-FFF2-40B4-BE49-F238E27FC236}">
                <a16:creationId xmlns:a16="http://schemas.microsoft.com/office/drawing/2014/main" id="{AABC4CA5-4791-032B-6E1D-CCE1D258FE5D}"/>
              </a:ext>
            </a:extLst>
          </p:cNvPr>
          <p:cNvGrpSpPr/>
          <p:nvPr/>
        </p:nvGrpSpPr>
        <p:grpSpPr>
          <a:xfrm>
            <a:off x="5616000" y="5652000"/>
            <a:ext cx="3600000" cy="2196000"/>
            <a:chOff x="5616000" y="5652000"/>
            <a:chExt cx="3600000" cy="2196000"/>
          </a:xfrm>
        </p:grpSpPr>
        <p:sp>
          <p:nvSpPr>
            <p:cNvPr id="53" name="Kreuz 52">
              <a:extLst>
                <a:ext uri="{FF2B5EF4-FFF2-40B4-BE49-F238E27FC236}">
                  <a16:creationId xmlns:a16="http://schemas.microsoft.com/office/drawing/2014/main" id="{14D4A307-A5FE-FE51-33E8-E0E0AD1F772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uppieren 65">
              <a:extLst>
                <a:ext uri="{FF2B5EF4-FFF2-40B4-BE49-F238E27FC236}">
                  <a16:creationId xmlns:a16="http://schemas.microsoft.com/office/drawing/2014/main" id="{614F629A-CD64-5D5C-0185-C5A192478E12}"/>
                </a:ext>
              </a:extLst>
            </p:cNvPr>
            <p:cNvGrpSpPr/>
            <p:nvPr/>
          </p:nvGrpSpPr>
          <p:grpSpPr>
            <a:xfrm>
              <a:off x="5616000" y="5652000"/>
              <a:ext cx="3600000" cy="2196000"/>
              <a:chOff x="5616000" y="5652000"/>
              <a:chExt cx="3600000" cy="2196000"/>
            </a:xfrm>
          </p:grpSpPr>
          <p:sp>
            <p:nvSpPr>
              <p:cNvPr id="5" name="Google Shape;120;p6">
                <a:extLst>
                  <a:ext uri="{FF2B5EF4-FFF2-40B4-BE49-F238E27FC236}">
                    <a16:creationId xmlns:a16="http://schemas.microsoft.com/office/drawing/2014/main" id="{CECD4197-6660-CD9B-2E3E-35A69BD7C163}"/>
                  </a:ext>
                </a:extLst>
              </p:cNvPr>
              <p:cNvSpPr txBox="1"/>
              <p:nvPr/>
            </p:nvSpPr>
            <p:spPr>
              <a:xfrm>
                <a:off x="5616000" y="5652000"/>
                <a:ext cx="3600000" cy="2196000"/>
              </a:xfrm>
              <a:prstGeom prst="round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9000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Poor colour contrast</a:t>
                </a:r>
                <a:endParaRPr lang="en-GB">
                  <a:latin typeface="+mn-lt"/>
                </a:endParaRPr>
              </a:p>
            </p:txBody>
          </p:sp>
          <p:grpSp>
            <p:nvGrpSpPr>
              <p:cNvPr id="61" name="Gruppieren 60">
                <a:extLst>
                  <a:ext uri="{FF2B5EF4-FFF2-40B4-BE49-F238E27FC236}">
                    <a16:creationId xmlns:a16="http://schemas.microsoft.com/office/drawing/2014/main" id="{DDB55283-50E6-9003-60E7-1E1C46B5B7DA}"/>
                  </a:ext>
                </a:extLst>
              </p:cNvPr>
              <p:cNvGrpSpPr/>
              <p:nvPr/>
            </p:nvGrpSpPr>
            <p:grpSpPr>
              <a:xfrm>
                <a:off x="6696000" y="5652000"/>
                <a:ext cx="1548000" cy="900000"/>
                <a:chOff x="6696000" y="5652000"/>
                <a:chExt cx="1548000" cy="900000"/>
              </a:xfrm>
            </p:grpSpPr>
            <p:pic>
              <p:nvPicPr>
                <p:cNvPr id="12" name="Grafik 11" descr="Blind Silhouette">
                  <a:extLst>
                    <a:ext uri="{FF2B5EF4-FFF2-40B4-BE49-F238E27FC236}">
                      <a16:creationId xmlns:a16="http://schemas.microsoft.com/office/drawing/2014/main" id="{80E9DF97-F1B1-1F6E-1E09-75B97B3077F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96000" y="5760000"/>
                  <a:ext cx="720000" cy="720000"/>
                </a:xfrm>
                <a:prstGeom prst="rect">
                  <a:avLst/>
                </a:prstGeom>
              </p:spPr>
            </p:pic>
            <p:pic>
              <p:nvPicPr>
                <p:cNvPr id="16" name="Grafik 15" descr="Schlechte Sicht Silhouette">
                  <a:extLst>
                    <a:ext uri="{FF2B5EF4-FFF2-40B4-BE49-F238E27FC236}">
                      <a16:creationId xmlns:a16="http://schemas.microsoft.com/office/drawing/2014/main" id="{80076B7D-6C94-0968-7DD7-ECBFC635B5D8}"/>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416000" y="5760000"/>
                  <a:ext cx="720000" cy="720000"/>
                </a:xfrm>
                <a:prstGeom prst="rect">
                  <a:avLst/>
                </a:prstGeom>
              </p:spPr>
            </p:pic>
            <p:sp>
              <p:nvSpPr>
                <p:cNvPr id="58" name="Kreuz 57">
                  <a:extLst>
                    <a:ext uri="{FF2B5EF4-FFF2-40B4-BE49-F238E27FC236}">
                      <a16:creationId xmlns:a16="http://schemas.microsoft.com/office/drawing/2014/main" id="{B29405B2-292A-B99C-4B53-A38D68A375C1}"/>
                    </a:ext>
                  </a:extLst>
                </p:cNvPr>
                <p:cNvSpPr/>
                <p:nvPr/>
              </p:nvSpPr>
              <p:spPr>
                <a:xfrm rot="2686484">
                  <a:off x="734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8" name="Kreuz 67">
              <a:extLst>
                <a:ext uri="{FF2B5EF4-FFF2-40B4-BE49-F238E27FC236}">
                  <a16:creationId xmlns:a16="http://schemas.microsoft.com/office/drawing/2014/main" id="{52C72613-3C70-18CA-4FDD-632C996C651E}"/>
                </a:ext>
              </a:extLst>
            </p:cNvPr>
            <p:cNvSpPr/>
            <p:nvPr/>
          </p:nvSpPr>
          <p:spPr>
            <a:xfrm rot="2686484">
              <a:off x="6624000" y="5652000"/>
              <a:ext cx="900000" cy="900000"/>
            </a:xfrm>
            <a:prstGeom prst="plus">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Foliennummernplatzhalter 1">
            <a:extLst>
              <a:ext uri="{FF2B5EF4-FFF2-40B4-BE49-F238E27FC236}">
                <a16:creationId xmlns:a16="http://schemas.microsoft.com/office/drawing/2014/main" id="{9ACBF669-A818-7D20-9697-FFA40188920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10</a:t>
            </a:fld>
            <a:endParaRPr lang="en-GB"/>
          </a:p>
        </p:txBody>
      </p:sp>
    </p:spTree>
    <p:extLst>
      <p:ext uri="{BB962C8B-B14F-4D97-AF65-F5344CB8AC3E}">
        <p14:creationId xmlns:p14="http://schemas.microsoft.com/office/powerpoint/2010/main" val="413794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Barrier-free access as a necessity for the senior generation</a:t>
            </a: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Accessibility means</a:t>
            </a:r>
            <a:endParaRPr lang="en-GB">
              <a:solidFill>
                <a:srgbClr val="00CCFF"/>
              </a:solidFill>
              <a:latin typeface="+mn-lt"/>
            </a:endParaRPr>
          </a:p>
        </p:txBody>
      </p:sp>
      <p:sp>
        <p:nvSpPr>
          <p:cNvPr id="6" name="Rechteck 5">
            <a:extLst>
              <a:ext uri="{FF2B5EF4-FFF2-40B4-BE49-F238E27FC236}">
                <a16:creationId xmlns:a16="http://schemas.microsoft.com/office/drawing/2014/main" id="{90D10221-A312-CF1E-00A1-3027F986748E}"/>
              </a:ext>
            </a:extLst>
          </p:cNvPr>
          <p:cNvSpPr/>
          <p:nvPr/>
        </p:nvSpPr>
        <p:spPr>
          <a:xfrm>
            <a:off x="1332000" y="4170510"/>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a:solidFill>
                  <a:schemeClr val="tx1"/>
                </a:solidFill>
              </a:rPr>
              <a:t>Correctly placed colour contrasts help with red-green visual impairment.</a:t>
            </a:r>
          </a:p>
        </p:txBody>
      </p:sp>
      <p:sp>
        <p:nvSpPr>
          <p:cNvPr id="7" name="Rechteck 6">
            <a:extLst>
              <a:ext uri="{FF2B5EF4-FFF2-40B4-BE49-F238E27FC236}">
                <a16:creationId xmlns:a16="http://schemas.microsoft.com/office/drawing/2014/main" id="{6409F00F-A003-DFF0-330E-612A30369F0B}"/>
              </a:ext>
            </a:extLst>
          </p:cNvPr>
          <p:cNvSpPr/>
          <p:nvPr/>
        </p:nvSpPr>
        <p:spPr>
          <a:xfrm>
            <a:off x="6611815" y="4170510"/>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a:solidFill>
                  <a:schemeClr val="tx1"/>
                </a:solidFill>
              </a:rPr>
              <a:t>An offer of translation into "easy language" -is implemented mainly on public sites.</a:t>
            </a:r>
          </a:p>
        </p:txBody>
      </p:sp>
      <p:sp>
        <p:nvSpPr>
          <p:cNvPr id="8" name="Rechteck 7">
            <a:extLst>
              <a:ext uri="{FF2B5EF4-FFF2-40B4-BE49-F238E27FC236}">
                <a16:creationId xmlns:a16="http://schemas.microsoft.com/office/drawing/2014/main" id="{CCD4B90B-9507-B8A6-AB1B-061390C20B38}"/>
              </a:ext>
            </a:extLst>
          </p:cNvPr>
          <p:cNvSpPr/>
          <p:nvPr/>
        </p:nvSpPr>
        <p:spPr>
          <a:xfrm>
            <a:off x="12175846" y="4218688"/>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a:solidFill>
                  <a:schemeClr val="tx1"/>
                </a:solidFill>
              </a:rPr>
              <a:t>Content is presented visually for the deaf or hard of hearing.</a:t>
            </a:r>
          </a:p>
        </p:txBody>
      </p:sp>
      <p:sp>
        <p:nvSpPr>
          <p:cNvPr id="9" name="Rechteck 8">
            <a:extLst>
              <a:ext uri="{FF2B5EF4-FFF2-40B4-BE49-F238E27FC236}">
                <a16:creationId xmlns:a16="http://schemas.microsoft.com/office/drawing/2014/main" id="{D0E39A9D-E7BC-0FA4-92A9-8D88CDDAF527}"/>
              </a:ext>
            </a:extLst>
          </p:cNvPr>
          <p:cNvSpPr/>
          <p:nvPr/>
        </p:nvSpPr>
        <p:spPr>
          <a:xfrm>
            <a:off x="1332000" y="6725629"/>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a:solidFill>
                  <a:schemeClr val="tx1"/>
                </a:solidFill>
              </a:rPr>
              <a:t>The font size of the page is scalable. </a:t>
            </a:r>
          </a:p>
        </p:txBody>
      </p:sp>
      <p:sp>
        <p:nvSpPr>
          <p:cNvPr id="10" name="Rechteck 9">
            <a:extLst>
              <a:ext uri="{FF2B5EF4-FFF2-40B4-BE49-F238E27FC236}">
                <a16:creationId xmlns:a16="http://schemas.microsoft.com/office/drawing/2014/main" id="{D54682BA-9F33-12F8-9F12-379F5C783FB6}"/>
              </a:ext>
            </a:extLst>
          </p:cNvPr>
          <p:cNvSpPr/>
          <p:nvPr/>
        </p:nvSpPr>
        <p:spPr>
          <a:xfrm>
            <a:off x="6648370" y="6705553"/>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a:solidFill>
                  <a:schemeClr val="tx1"/>
                </a:solidFill>
              </a:rPr>
              <a:t>Pages are navigable with the keyboard.</a:t>
            </a:r>
          </a:p>
        </p:txBody>
      </p:sp>
      <p:sp>
        <p:nvSpPr>
          <p:cNvPr id="11" name="Rechteck 10">
            <a:extLst>
              <a:ext uri="{FF2B5EF4-FFF2-40B4-BE49-F238E27FC236}">
                <a16:creationId xmlns:a16="http://schemas.microsoft.com/office/drawing/2014/main" id="{894475ED-CE35-3439-D2B7-6E9D22B1E5A8}"/>
              </a:ext>
            </a:extLst>
          </p:cNvPr>
          <p:cNvSpPr/>
          <p:nvPr/>
        </p:nvSpPr>
        <p:spPr>
          <a:xfrm>
            <a:off x="12175846" y="6705552"/>
            <a:ext cx="5064370" cy="2202371"/>
          </a:xfrm>
          <a:custGeom>
            <a:avLst/>
            <a:gdLst>
              <a:gd name="connsiteX0" fmla="*/ 0 w 5064370"/>
              <a:gd name="connsiteY0" fmla="*/ 0 h 2202371"/>
              <a:gd name="connsiteX1" fmla="*/ 613351 w 5064370"/>
              <a:gd name="connsiteY1" fmla="*/ 0 h 2202371"/>
              <a:gd name="connsiteX2" fmla="*/ 1024128 w 5064370"/>
              <a:gd name="connsiteY2" fmla="*/ 0 h 2202371"/>
              <a:gd name="connsiteX3" fmla="*/ 1536192 w 5064370"/>
              <a:gd name="connsiteY3" fmla="*/ 0 h 2202371"/>
              <a:gd name="connsiteX4" fmla="*/ 2200187 w 5064370"/>
              <a:gd name="connsiteY4" fmla="*/ 0 h 2202371"/>
              <a:gd name="connsiteX5" fmla="*/ 2762895 w 5064370"/>
              <a:gd name="connsiteY5" fmla="*/ 0 h 2202371"/>
              <a:gd name="connsiteX6" fmla="*/ 3376247 w 5064370"/>
              <a:gd name="connsiteY6" fmla="*/ 0 h 2202371"/>
              <a:gd name="connsiteX7" fmla="*/ 3888311 w 5064370"/>
              <a:gd name="connsiteY7" fmla="*/ 0 h 2202371"/>
              <a:gd name="connsiteX8" fmla="*/ 4451019 w 5064370"/>
              <a:gd name="connsiteY8" fmla="*/ 0 h 2202371"/>
              <a:gd name="connsiteX9" fmla="*/ 5064370 w 5064370"/>
              <a:gd name="connsiteY9" fmla="*/ 0 h 2202371"/>
              <a:gd name="connsiteX10" fmla="*/ 5064370 w 5064370"/>
              <a:gd name="connsiteY10" fmla="*/ 506545 h 2202371"/>
              <a:gd name="connsiteX11" fmla="*/ 5064370 w 5064370"/>
              <a:gd name="connsiteY11" fmla="*/ 991067 h 2202371"/>
              <a:gd name="connsiteX12" fmla="*/ 5064370 w 5064370"/>
              <a:gd name="connsiteY12" fmla="*/ 1497612 h 2202371"/>
              <a:gd name="connsiteX13" fmla="*/ 5064370 w 5064370"/>
              <a:gd name="connsiteY13" fmla="*/ 2202371 h 2202371"/>
              <a:gd name="connsiteX14" fmla="*/ 4501662 w 5064370"/>
              <a:gd name="connsiteY14" fmla="*/ 2202371 h 2202371"/>
              <a:gd name="connsiteX15" fmla="*/ 3938954 w 5064370"/>
              <a:gd name="connsiteY15" fmla="*/ 2202371 h 2202371"/>
              <a:gd name="connsiteX16" fmla="*/ 3477534 w 5064370"/>
              <a:gd name="connsiteY16" fmla="*/ 2202371 h 2202371"/>
              <a:gd name="connsiteX17" fmla="*/ 2914826 w 5064370"/>
              <a:gd name="connsiteY17" fmla="*/ 2202371 h 2202371"/>
              <a:gd name="connsiteX18" fmla="*/ 2352119 w 5064370"/>
              <a:gd name="connsiteY18" fmla="*/ 2202371 h 2202371"/>
              <a:gd name="connsiteX19" fmla="*/ 1789411 w 5064370"/>
              <a:gd name="connsiteY19" fmla="*/ 2202371 h 2202371"/>
              <a:gd name="connsiteX20" fmla="*/ 1226703 w 5064370"/>
              <a:gd name="connsiteY20" fmla="*/ 2202371 h 2202371"/>
              <a:gd name="connsiteX21" fmla="*/ 714639 w 5064370"/>
              <a:gd name="connsiteY21" fmla="*/ 2202371 h 2202371"/>
              <a:gd name="connsiteX22" fmla="*/ 0 w 5064370"/>
              <a:gd name="connsiteY22" fmla="*/ 2202371 h 2202371"/>
              <a:gd name="connsiteX23" fmla="*/ 0 w 5064370"/>
              <a:gd name="connsiteY23" fmla="*/ 1651778 h 2202371"/>
              <a:gd name="connsiteX24" fmla="*/ 0 w 5064370"/>
              <a:gd name="connsiteY24" fmla="*/ 1079162 h 2202371"/>
              <a:gd name="connsiteX25" fmla="*/ 0 w 5064370"/>
              <a:gd name="connsiteY25" fmla="*/ 506545 h 2202371"/>
              <a:gd name="connsiteX26" fmla="*/ 0 w 5064370"/>
              <a:gd name="connsiteY26" fmla="*/ 0 h 220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4370" h="2202371" fill="none" extrusionOk="0">
                <a:moveTo>
                  <a:pt x="0" y="0"/>
                </a:moveTo>
                <a:cubicBezTo>
                  <a:pt x="220582" y="-16483"/>
                  <a:pt x="422007" y="11819"/>
                  <a:pt x="613351" y="0"/>
                </a:cubicBezTo>
                <a:cubicBezTo>
                  <a:pt x="804695" y="-11819"/>
                  <a:pt x="862904" y="2636"/>
                  <a:pt x="1024128" y="0"/>
                </a:cubicBezTo>
                <a:cubicBezTo>
                  <a:pt x="1185352" y="-2636"/>
                  <a:pt x="1424331" y="60886"/>
                  <a:pt x="1536192" y="0"/>
                </a:cubicBezTo>
                <a:cubicBezTo>
                  <a:pt x="1648053" y="-60886"/>
                  <a:pt x="2055891" y="11304"/>
                  <a:pt x="2200187" y="0"/>
                </a:cubicBezTo>
                <a:cubicBezTo>
                  <a:pt x="2344484" y="-11304"/>
                  <a:pt x="2586291" y="49719"/>
                  <a:pt x="2762895" y="0"/>
                </a:cubicBezTo>
                <a:cubicBezTo>
                  <a:pt x="2939499" y="-49719"/>
                  <a:pt x="3237223" y="19794"/>
                  <a:pt x="3376247" y="0"/>
                </a:cubicBezTo>
                <a:cubicBezTo>
                  <a:pt x="3515271" y="-19794"/>
                  <a:pt x="3685889" y="47167"/>
                  <a:pt x="3888311" y="0"/>
                </a:cubicBezTo>
                <a:cubicBezTo>
                  <a:pt x="4090733" y="-47167"/>
                  <a:pt x="4252387" y="53523"/>
                  <a:pt x="4451019" y="0"/>
                </a:cubicBezTo>
                <a:cubicBezTo>
                  <a:pt x="4649651" y="-53523"/>
                  <a:pt x="4766890" y="60219"/>
                  <a:pt x="5064370" y="0"/>
                </a:cubicBezTo>
                <a:cubicBezTo>
                  <a:pt x="5096054" y="122689"/>
                  <a:pt x="5048646" y="305741"/>
                  <a:pt x="5064370" y="506545"/>
                </a:cubicBezTo>
                <a:cubicBezTo>
                  <a:pt x="5080094" y="707350"/>
                  <a:pt x="5031368" y="775601"/>
                  <a:pt x="5064370" y="991067"/>
                </a:cubicBezTo>
                <a:cubicBezTo>
                  <a:pt x="5097372" y="1206533"/>
                  <a:pt x="5020713" y="1310568"/>
                  <a:pt x="5064370" y="1497612"/>
                </a:cubicBezTo>
                <a:cubicBezTo>
                  <a:pt x="5108027" y="1684656"/>
                  <a:pt x="5050267" y="1992046"/>
                  <a:pt x="5064370" y="2202371"/>
                </a:cubicBezTo>
                <a:cubicBezTo>
                  <a:pt x="4787577" y="2241461"/>
                  <a:pt x="4728469" y="2163289"/>
                  <a:pt x="4501662" y="2202371"/>
                </a:cubicBezTo>
                <a:cubicBezTo>
                  <a:pt x="4274855" y="2241453"/>
                  <a:pt x="4078705" y="2190187"/>
                  <a:pt x="3938954" y="2202371"/>
                </a:cubicBezTo>
                <a:cubicBezTo>
                  <a:pt x="3799203" y="2214555"/>
                  <a:pt x="3611353" y="2172844"/>
                  <a:pt x="3477534" y="2202371"/>
                </a:cubicBezTo>
                <a:cubicBezTo>
                  <a:pt x="3343715" y="2231898"/>
                  <a:pt x="3099542" y="2146123"/>
                  <a:pt x="2914826" y="2202371"/>
                </a:cubicBezTo>
                <a:cubicBezTo>
                  <a:pt x="2730110" y="2258619"/>
                  <a:pt x="2555938" y="2185191"/>
                  <a:pt x="2352119" y="2202371"/>
                </a:cubicBezTo>
                <a:cubicBezTo>
                  <a:pt x="2148300" y="2219551"/>
                  <a:pt x="1953125" y="2150173"/>
                  <a:pt x="1789411" y="2202371"/>
                </a:cubicBezTo>
                <a:cubicBezTo>
                  <a:pt x="1625697" y="2254569"/>
                  <a:pt x="1496603" y="2199909"/>
                  <a:pt x="1226703" y="2202371"/>
                </a:cubicBezTo>
                <a:cubicBezTo>
                  <a:pt x="956803" y="2204833"/>
                  <a:pt x="945662" y="2151994"/>
                  <a:pt x="714639" y="2202371"/>
                </a:cubicBezTo>
                <a:cubicBezTo>
                  <a:pt x="483616" y="2252748"/>
                  <a:pt x="204921" y="2155979"/>
                  <a:pt x="0" y="2202371"/>
                </a:cubicBezTo>
                <a:cubicBezTo>
                  <a:pt x="-12413" y="1942037"/>
                  <a:pt x="6340" y="1912484"/>
                  <a:pt x="0" y="1651778"/>
                </a:cubicBezTo>
                <a:cubicBezTo>
                  <a:pt x="-6340" y="1391072"/>
                  <a:pt x="11079" y="1204255"/>
                  <a:pt x="0" y="1079162"/>
                </a:cubicBezTo>
                <a:cubicBezTo>
                  <a:pt x="-11079" y="954069"/>
                  <a:pt x="41563" y="706087"/>
                  <a:pt x="0" y="506545"/>
                </a:cubicBezTo>
                <a:cubicBezTo>
                  <a:pt x="-41563" y="307003"/>
                  <a:pt x="39867" y="194814"/>
                  <a:pt x="0" y="0"/>
                </a:cubicBezTo>
                <a:close/>
              </a:path>
              <a:path w="5064370" h="2202371" stroke="0" extrusionOk="0">
                <a:moveTo>
                  <a:pt x="0" y="0"/>
                </a:moveTo>
                <a:cubicBezTo>
                  <a:pt x="147793" y="-53575"/>
                  <a:pt x="366857" y="44195"/>
                  <a:pt x="512064" y="0"/>
                </a:cubicBezTo>
                <a:cubicBezTo>
                  <a:pt x="657271" y="-44195"/>
                  <a:pt x="821716" y="31378"/>
                  <a:pt x="922841" y="0"/>
                </a:cubicBezTo>
                <a:cubicBezTo>
                  <a:pt x="1023966" y="-31378"/>
                  <a:pt x="1321281" y="60225"/>
                  <a:pt x="1586836" y="0"/>
                </a:cubicBezTo>
                <a:cubicBezTo>
                  <a:pt x="1852392" y="-60225"/>
                  <a:pt x="1945100" y="59364"/>
                  <a:pt x="2098900" y="0"/>
                </a:cubicBezTo>
                <a:cubicBezTo>
                  <a:pt x="2252700" y="-59364"/>
                  <a:pt x="2465362" y="40002"/>
                  <a:pt x="2610964" y="0"/>
                </a:cubicBezTo>
                <a:cubicBezTo>
                  <a:pt x="2756566" y="-40002"/>
                  <a:pt x="3087360" y="54356"/>
                  <a:pt x="3274959" y="0"/>
                </a:cubicBezTo>
                <a:cubicBezTo>
                  <a:pt x="3462559" y="-54356"/>
                  <a:pt x="3602627" y="53316"/>
                  <a:pt x="3736380" y="0"/>
                </a:cubicBezTo>
                <a:cubicBezTo>
                  <a:pt x="3870133" y="-53316"/>
                  <a:pt x="4233461" y="67951"/>
                  <a:pt x="4400375" y="0"/>
                </a:cubicBezTo>
                <a:cubicBezTo>
                  <a:pt x="4567290" y="-67951"/>
                  <a:pt x="4764420" y="70652"/>
                  <a:pt x="5064370" y="0"/>
                </a:cubicBezTo>
                <a:cubicBezTo>
                  <a:pt x="5110440" y="188611"/>
                  <a:pt x="5014699" y="382801"/>
                  <a:pt x="5064370" y="550593"/>
                </a:cubicBezTo>
                <a:cubicBezTo>
                  <a:pt x="5114041" y="718385"/>
                  <a:pt x="5016620" y="928913"/>
                  <a:pt x="5064370" y="1101186"/>
                </a:cubicBezTo>
                <a:cubicBezTo>
                  <a:pt x="5112120" y="1273459"/>
                  <a:pt x="4996688" y="1523821"/>
                  <a:pt x="5064370" y="1673802"/>
                </a:cubicBezTo>
                <a:cubicBezTo>
                  <a:pt x="5132052" y="1823783"/>
                  <a:pt x="5009284" y="2051008"/>
                  <a:pt x="5064370" y="2202371"/>
                </a:cubicBezTo>
                <a:cubicBezTo>
                  <a:pt x="4830372" y="2232136"/>
                  <a:pt x="4782193" y="2187557"/>
                  <a:pt x="4501662" y="2202371"/>
                </a:cubicBezTo>
                <a:cubicBezTo>
                  <a:pt x="4221131" y="2217185"/>
                  <a:pt x="4240506" y="2153088"/>
                  <a:pt x="4040242" y="2202371"/>
                </a:cubicBezTo>
                <a:cubicBezTo>
                  <a:pt x="3839978" y="2251654"/>
                  <a:pt x="3706418" y="2189836"/>
                  <a:pt x="3477534" y="2202371"/>
                </a:cubicBezTo>
                <a:cubicBezTo>
                  <a:pt x="3248650" y="2214906"/>
                  <a:pt x="3046001" y="2186741"/>
                  <a:pt x="2813539" y="2202371"/>
                </a:cubicBezTo>
                <a:cubicBezTo>
                  <a:pt x="2581078" y="2218001"/>
                  <a:pt x="2430113" y="2162829"/>
                  <a:pt x="2250831" y="2202371"/>
                </a:cubicBezTo>
                <a:cubicBezTo>
                  <a:pt x="2071549" y="2241913"/>
                  <a:pt x="1943830" y="2188506"/>
                  <a:pt x="1840054" y="2202371"/>
                </a:cubicBezTo>
                <a:cubicBezTo>
                  <a:pt x="1736278" y="2216236"/>
                  <a:pt x="1603402" y="2148609"/>
                  <a:pt x="1378634" y="2202371"/>
                </a:cubicBezTo>
                <a:cubicBezTo>
                  <a:pt x="1153866" y="2256133"/>
                  <a:pt x="935729" y="2164261"/>
                  <a:pt x="714639" y="2202371"/>
                </a:cubicBezTo>
                <a:cubicBezTo>
                  <a:pt x="493549" y="2240481"/>
                  <a:pt x="181632" y="2171895"/>
                  <a:pt x="0" y="2202371"/>
                </a:cubicBezTo>
                <a:cubicBezTo>
                  <a:pt x="-9406" y="2071011"/>
                  <a:pt x="47571" y="1849933"/>
                  <a:pt x="0" y="1695826"/>
                </a:cubicBezTo>
                <a:cubicBezTo>
                  <a:pt x="-47571" y="1541719"/>
                  <a:pt x="2438" y="1359168"/>
                  <a:pt x="0" y="1167257"/>
                </a:cubicBezTo>
                <a:cubicBezTo>
                  <a:pt x="-2438" y="975346"/>
                  <a:pt x="36620" y="918647"/>
                  <a:pt x="0" y="682735"/>
                </a:cubicBezTo>
                <a:cubicBezTo>
                  <a:pt x="-36620" y="446823"/>
                  <a:pt x="31568" y="310428"/>
                  <a:pt x="0" y="0"/>
                </a:cubicBezTo>
                <a:close/>
              </a:path>
            </a:pathLst>
          </a:custGeom>
          <a:solidFill>
            <a:schemeClr val="bg1">
              <a:lumMod val="95000"/>
            </a:schemeClr>
          </a:solidFill>
          <a:ln>
            <a:solidFill>
              <a:srgbClr val="6B6B6B"/>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a:solidFill>
                  <a:schemeClr val="tx1"/>
                </a:solidFill>
              </a:rPr>
              <a:t>The page offers the possibility to have the content read aloud.</a:t>
            </a:r>
          </a:p>
        </p:txBody>
      </p:sp>
      <p:pic>
        <p:nvPicPr>
          <p:cNvPr id="56" name="Grafik 55" descr="Tastatur Silhouette">
            <a:extLst>
              <a:ext uri="{FF2B5EF4-FFF2-40B4-BE49-F238E27FC236}">
                <a16:creationId xmlns:a16="http://schemas.microsoft.com/office/drawing/2014/main" id="{CA67951F-AAF4-3428-D61E-6B650F635FB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15951" y="7723881"/>
            <a:ext cx="720000" cy="720000"/>
          </a:xfrm>
          <a:prstGeom prst="rect">
            <a:avLst/>
          </a:prstGeom>
        </p:spPr>
      </p:pic>
      <p:pic>
        <p:nvPicPr>
          <p:cNvPr id="57" name="Grafik 56" descr="Maus Silhouette">
            <a:extLst>
              <a:ext uri="{FF2B5EF4-FFF2-40B4-BE49-F238E27FC236}">
                <a16:creationId xmlns:a16="http://schemas.microsoft.com/office/drawing/2014/main" id="{D27DAD76-9DBA-F612-7448-A1418D10B8C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95951" y="7723881"/>
            <a:ext cx="720000" cy="720000"/>
          </a:xfrm>
          <a:prstGeom prst="rect">
            <a:avLst/>
          </a:prstGeom>
        </p:spPr>
      </p:pic>
      <p:pic>
        <p:nvPicPr>
          <p:cNvPr id="66" name="Grafik 65" descr="Schlechte Sicht Silhouette">
            <a:extLst>
              <a:ext uri="{FF2B5EF4-FFF2-40B4-BE49-F238E27FC236}">
                <a16:creationId xmlns:a16="http://schemas.microsoft.com/office/drawing/2014/main" id="{B4F987DF-E82E-A07B-13A7-18848774433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91843" y="5402544"/>
            <a:ext cx="720000" cy="720000"/>
          </a:xfrm>
          <a:prstGeom prst="rect">
            <a:avLst/>
          </a:prstGeom>
        </p:spPr>
      </p:pic>
      <p:pic>
        <p:nvPicPr>
          <p:cNvPr id="69" name="Grafik 68" descr="Auge Silhouette">
            <a:extLst>
              <a:ext uri="{FF2B5EF4-FFF2-40B4-BE49-F238E27FC236}">
                <a16:creationId xmlns:a16="http://schemas.microsoft.com/office/drawing/2014/main" id="{B83A49E8-A351-B622-44C6-B6FB1E4ACB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9766" y="5314996"/>
            <a:ext cx="914400" cy="914400"/>
          </a:xfrm>
          <a:prstGeom prst="rect">
            <a:avLst/>
          </a:prstGeom>
        </p:spPr>
      </p:pic>
      <p:pic>
        <p:nvPicPr>
          <p:cNvPr id="73" name="Grafik 72" descr="Braille Silhouette">
            <a:extLst>
              <a:ext uri="{FF2B5EF4-FFF2-40B4-BE49-F238E27FC236}">
                <a16:creationId xmlns:a16="http://schemas.microsoft.com/office/drawing/2014/main" id="{C1F3FC90-AFBB-2C0E-7A5E-72BD3A6370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39520" y="5314996"/>
            <a:ext cx="914400" cy="914400"/>
          </a:xfrm>
          <a:prstGeom prst="rect">
            <a:avLst/>
          </a:prstGeom>
        </p:spPr>
      </p:pic>
      <p:pic>
        <p:nvPicPr>
          <p:cNvPr id="77" name="Grafik 76" descr="Fernstudium Sprache Silhouette">
            <a:extLst>
              <a:ext uri="{FF2B5EF4-FFF2-40B4-BE49-F238E27FC236}">
                <a16:creationId xmlns:a16="http://schemas.microsoft.com/office/drawing/2014/main" id="{B484196C-D2FE-BBFD-4BC7-AE251FE502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6800" y="5314996"/>
            <a:ext cx="914400" cy="914400"/>
          </a:xfrm>
          <a:prstGeom prst="rect">
            <a:avLst/>
          </a:prstGeom>
        </p:spPr>
      </p:pic>
      <p:pic>
        <p:nvPicPr>
          <p:cNvPr id="79" name="Grafik 78" descr="Illustrator Silhouette">
            <a:extLst>
              <a:ext uri="{FF2B5EF4-FFF2-40B4-BE49-F238E27FC236}">
                <a16:creationId xmlns:a16="http://schemas.microsoft.com/office/drawing/2014/main" id="{EED5FF31-5029-C502-67F5-0547C3ABEF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248480" y="5202091"/>
            <a:ext cx="914400" cy="914400"/>
          </a:xfrm>
          <a:prstGeom prst="rect">
            <a:avLst/>
          </a:prstGeom>
        </p:spPr>
      </p:pic>
      <p:grpSp>
        <p:nvGrpSpPr>
          <p:cNvPr id="80" name="Gruppieren 79">
            <a:extLst>
              <a:ext uri="{FF2B5EF4-FFF2-40B4-BE49-F238E27FC236}">
                <a16:creationId xmlns:a16="http://schemas.microsoft.com/office/drawing/2014/main" id="{9BED1758-EFD5-2839-514A-483BA7CB6353}"/>
              </a:ext>
            </a:extLst>
          </p:cNvPr>
          <p:cNvGrpSpPr/>
          <p:nvPr/>
        </p:nvGrpSpPr>
        <p:grpSpPr>
          <a:xfrm>
            <a:off x="13985680" y="7810449"/>
            <a:ext cx="1440000" cy="720000"/>
            <a:chOff x="15336000" y="5760000"/>
            <a:chExt cx="1440000" cy="720000"/>
          </a:xfrm>
        </p:grpSpPr>
        <p:pic>
          <p:nvPicPr>
            <p:cNvPr id="81" name="Grafik 80" descr="Untertitel Silhouette">
              <a:extLst>
                <a:ext uri="{FF2B5EF4-FFF2-40B4-BE49-F238E27FC236}">
                  <a16:creationId xmlns:a16="http://schemas.microsoft.com/office/drawing/2014/main" id="{1B20B3A1-A04F-F2F8-A955-993CE32E069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6056000" y="5760000"/>
              <a:ext cx="720000" cy="720000"/>
            </a:xfrm>
            <a:prstGeom prst="rect">
              <a:avLst/>
            </a:prstGeom>
          </p:spPr>
        </p:pic>
        <p:pic>
          <p:nvPicPr>
            <p:cNvPr id="82" name="Grafik 81" descr="Laptop mit einfarbiger Füllung">
              <a:extLst>
                <a:ext uri="{FF2B5EF4-FFF2-40B4-BE49-F238E27FC236}">
                  <a16:creationId xmlns:a16="http://schemas.microsoft.com/office/drawing/2014/main" id="{6C880742-6E39-A1E2-F4AC-3E5CF49AE14E}"/>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5336000" y="5760000"/>
              <a:ext cx="720000" cy="720000"/>
            </a:xfrm>
            <a:prstGeom prst="rect">
              <a:avLst/>
            </a:prstGeom>
          </p:spPr>
        </p:pic>
      </p:grpSp>
      <p:sp>
        <p:nvSpPr>
          <p:cNvPr id="83" name="Textfeld 82">
            <a:extLst>
              <a:ext uri="{FF2B5EF4-FFF2-40B4-BE49-F238E27FC236}">
                <a16:creationId xmlns:a16="http://schemas.microsoft.com/office/drawing/2014/main" id="{FE7FBDCB-0412-DE26-5AFE-9BDCADBAD7D8}"/>
              </a:ext>
            </a:extLst>
          </p:cNvPr>
          <p:cNvSpPr txBox="1"/>
          <p:nvPr/>
        </p:nvSpPr>
        <p:spPr>
          <a:xfrm>
            <a:off x="3164182" y="7723881"/>
            <a:ext cx="1175322" cy="707886"/>
          </a:xfrm>
          <a:prstGeom prst="rect">
            <a:avLst/>
          </a:prstGeom>
          <a:noFill/>
        </p:spPr>
        <p:txBody>
          <a:bodyPr wrap="none" rtlCol="0">
            <a:spAutoFit/>
          </a:bodyPr>
          <a:lstStyle/>
          <a:p>
            <a:r>
              <a:rPr lang="en-GB" sz="2400"/>
              <a:t>A </a:t>
            </a:r>
            <a:r>
              <a:rPr lang="en-GB" sz="2400">
                <a:sym typeface="Wingdings" panose="05000000000000000000" pitchFamily="2" charset="2"/>
              </a:rPr>
              <a:t> </a:t>
            </a:r>
            <a:r>
              <a:rPr lang="en-GB" sz="4000">
                <a:sym typeface="Wingdings" panose="05000000000000000000" pitchFamily="2" charset="2"/>
              </a:rPr>
              <a:t>A</a:t>
            </a:r>
            <a:endParaRPr lang="en-GB" sz="4000"/>
          </a:p>
        </p:txBody>
      </p:sp>
      <p:sp>
        <p:nvSpPr>
          <p:cNvPr id="3" name="Foliennummernplatzhalter 1">
            <a:extLst>
              <a:ext uri="{FF2B5EF4-FFF2-40B4-BE49-F238E27FC236}">
                <a16:creationId xmlns:a16="http://schemas.microsoft.com/office/drawing/2014/main" id="{112B4C90-2D17-7366-E7CE-7325C00B42E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11</a:t>
            </a:fld>
            <a:endParaRPr lang="en-GB"/>
          </a:p>
        </p:txBody>
      </p:sp>
      <p:sp>
        <p:nvSpPr>
          <p:cNvPr id="5" name="Textfeld 4">
            <a:extLst>
              <a:ext uri="{FF2B5EF4-FFF2-40B4-BE49-F238E27FC236}">
                <a16:creationId xmlns:a16="http://schemas.microsoft.com/office/drawing/2014/main" id="{0B006F97-6050-08DD-AEFB-EEDE48C315C4}"/>
              </a:ext>
            </a:extLst>
          </p:cNvPr>
          <p:cNvSpPr txBox="1"/>
          <p:nvPr/>
        </p:nvSpPr>
        <p:spPr>
          <a:xfrm>
            <a:off x="1080000" y="8928000"/>
            <a:ext cx="17100000" cy="360000"/>
          </a:xfrm>
          <a:prstGeom prst="rect">
            <a:avLst/>
          </a:prstGeom>
          <a:noFill/>
          <a:ln>
            <a:noFill/>
          </a:ln>
        </p:spPr>
        <p:txBody>
          <a:bodyPr wrap="square" anchor="b">
            <a:noAutofit/>
          </a:bodyPr>
          <a:lstStyle/>
          <a:p>
            <a:r>
              <a:rPr lang="en-GB" sz="1000"/>
              <a:t>Source : Treppenlift-ratgeber.de, Internet für Senioren: Werden Sie zum Silver Surfer, in: treppenlift-ratgeber.de, https://www.treppenlift-ratgeber.de/barrierefrei-leben/leben-im-alter/internet-fuer-senioren.html</a:t>
            </a:r>
          </a:p>
        </p:txBody>
      </p:sp>
    </p:spTree>
    <p:extLst>
      <p:ext uri="{BB962C8B-B14F-4D97-AF65-F5344CB8AC3E}">
        <p14:creationId xmlns:p14="http://schemas.microsoft.com/office/powerpoint/2010/main" val="381282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 The selection and use of search engines</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CCFF"/>
                </a:solidFill>
                <a:latin typeface="+mn-lt"/>
                <a:ea typeface="Helvetica Neue"/>
                <a:cs typeface="Helvetica Neue"/>
                <a:sym typeface="Helvetica Neue"/>
              </a:rPr>
              <a:t>The "right" search engine</a:t>
            </a:r>
            <a:endParaRPr lang="en-GB" dirty="0">
              <a:solidFill>
                <a:srgbClr val="00CCFF"/>
              </a:solidFill>
              <a:latin typeface="+mn-lt"/>
            </a:endParaRPr>
          </a:p>
        </p:txBody>
      </p:sp>
      <p:sp>
        <p:nvSpPr>
          <p:cNvPr id="3" name="Textfeld 2">
            <a:extLst>
              <a:ext uri="{FF2B5EF4-FFF2-40B4-BE49-F238E27FC236}">
                <a16:creationId xmlns:a16="http://schemas.microsoft.com/office/drawing/2014/main" id="{F32E153F-9C3E-E3E2-2293-D2C1AD0551B4}"/>
              </a:ext>
            </a:extLst>
          </p:cNvPr>
          <p:cNvSpPr txBox="1"/>
          <p:nvPr/>
        </p:nvSpPr>
        <p:spPr>
          <a:xfrm>
            <a:off x="1080000" y="8928000"/>
            <a:ext cx="17100000" cy="360000"/>
          </a:xfrm>
          <a:prstGeom prst="rect">
            <a:avLst/>
          </a:prstGeom>
          <a:noFill/>
          <a:ln>
            <a:noFill/>
          </a:ln>
        </p:spPr>
        <p:txBody>
          <a:bodyPr wrap="square" anchor="b">
            <a:noAutofit/>
          </a:bodyPr>
          <a:lstStyle/>
          <a:p>
            <a:r>
              <a:rPr lang="en-GB" sz="1000" dirty="0"/>
              <a:t>Source: BAFSO – </a:t>
            </a:r>
            <a:r>
              <a:rPr lang="en-GB" sz="1000" dirty="0" err="1"/>
              <a:t>Bundesarbeitsgemeinschaft</a:t>
            </a:r>
            <a:r>
              <a:rPr lang="en-GB" sz="1000" dirty="0"/>
              <a:t> der </a:t>
            </a:r>
            <a:r>
              <a:rPr lang="en-GB" sz="1000" dirty="0" err="1"/>
              <a:t>Seniorenorganisationen</a:t>
            </a:r>
            <a:r>
              <a:rPr lang="en-GB" sz="1000" dirty="0"/>
              <a:t> </a:t>
            </a:r>
            <a:r>
              <a:rPr lang="en-GB" sz="1000" dirty="0" err="1"/>
              <a:t>e.V.</a:t>
            </a:r>
            <a:r>
              <a:rPr lang="en-GB" sz="1000" dirty="0"/>
              <a:t> (2019), </a:t>
            </a:r>
            <a:r>
              <a:rPr lang="en-GB" sz="1000" dirty="0" err="1"/>
              <a:t>Wegweiser</a:t>
            </a:r>
            <a:r>
              <a:rPr lang="en-GB" sz="1000" dirty="0"/>
              <a:t> </a:t>
            </a:r>
            <a:r>
              <a:rPr lang="en-GB" sz="1000" dirty="0" err="1"/>
              <a:t>durch</a:t>
            </a:r>
            <a:r>
              <a:rPr lang="en-GB" sz="1000" dirty="0"/>
              <a:t> die </a:t>
            </a:r>
            <a:r>
              <a:rPr lang="en-GB" sz="1000" dirty="0" err="1"/>
              <a:t>digitale</a:t>
            </a:r>
            <a:r>
              <a:rPr lang="en-GB" sz="1000" dirty="0"/>
              <a:t> Welt - Für </a:t>
            </a:r>
            <a:r>
              <a:rPr lang="en-GB" sz="1000" dirty="0" err="1"/>
              <a:t>ältere</a:t>
            </a:r>
            <a:r>
              <a:rPr lang="en-GB" sz="1000" dirty="0"/>
              <a:t> </a:t>
            </a:r>
            <a:r>
              <a:rPr lang="en-GB" sz="1000" dirty="0" err="1"/>
              <a:t>Bürgerinnen</a:t>
            </a:r>
            <a:r>
              <a:rPr lang="en-GB" sz="1000" dirty="0"/>
              <a:t> und </a:t>
            </a:r>
            <a:r>
              <a:rPr lang="en-GB" sz="1000" dirty="0" err="1"/>
              <a:t>Bürger</a:t>
            </a:r>
            <a:r>
              <a:rPr lang="en-GB" sz="1000" dirty="0"/>
              <a:t> (10. </a:t>
            </a:r>
            <a:r>
              <a:rPr lang="en-GB" sz="1000" dirty="0" err="1"/>
              <a:t>aktualisierte</a:t>
            </a:r>
            <a:r>
              <a:rPr lang="en-GB" sz="1000" dirty="0"/>
              <a:t> </a:t>
            </a:r>
            <a:r>
              <a:rPr lang="en-GB" sz="1000" dirty="0" err="1"/>
              <a:t>Auflage</a:t>
            </a:r>
            <a:r>
              <a:rPr lang="en-GB" sz="1000" dirty="0"/>
              <a:t>), in: basgo.de, </a:t>
            </a:r>
            <a:r>
              <a:rPr lang="en-GB" sz="1000" dirty="0" err="1"/>
              <a:t>Dezember</a:t>
            </a:r>
            <a:r>
              <a:rPr lang="en-GB" sz="1000" dirty="0"/>
              <a:t> 2019, https://www.bagso.de/publikationen/ratgeber/wegweiser-durch-die-digitale-welt/</a:t>
            </a:r>
          </a:p>
        </p:txBody>
      </p:sp>
      <p:graphicFrame>
        <p:nvGraphicFramePr>
          <p:cNvPr id="4" name="Diagramm 3">
            <a:extLst>
              <a:ext uri="{FF2B5EF4-FFF2-40B4-BE49-F238E27FC236}">
                <a16:creationId xmlns:a16="http://schemas.microsoft.com/office/drawing/2014/main" id="{14958B1D-DFFD-39D3-6EF3-30370869F399}"/>
              </a:ext>
            </a:extLst>
          </p:cNvPr>
          <p:cNvGraphicFramePr/>
          <p:nvPr>
            <p:extLst>
              <p:ext uri="{D42A27DB-BD31-4B8C-83A1-F6EECF244321}">
                <p14:modId xmlns:p14="http://schemas.microsoft.com/office/powerpoint/2010/main" val="1589603248"/>
              </p:ext>
            </p:extLst>
          </p:nvPr>
        </p:nvGraphicFramePr>
        <p:xfrm>
          <a:off x="2844800" y="3996000"/>
          <a:ext cx="12192000" cy="49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0" name="Google Shape;120;p6"/>
          <p:cNvSpPr txBox="1"/>
          <p:nvPr/>
        </p:nvSpPr>
        <p:spPr>
          <a:xfrm>
            <a:off x="4788000" y="4428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dirty="0">
                <a:solidFill>
                  <a:schemeClr val="dk1"/>
                </a:solidFill>
                <a:latin typeface="+mn-lt"/>
                <a:ea typeface="Helvetica Neue"/>
                <a:cs typeface="Helvetica Neue"/>
                <a:sym typeface="Helvetica Neue"/>
              </a:rPr>
              <a:t>On the internet we find information on a wide variety of topics</a:t>
            </a:r>
          </a:p>
        </p:txBody>
      </p:sp>
      <p:sp>
        <p:nvSpPr>
          <p:cNvPr id="5" name="Google Shape;120;p6">
            <a:extLst>
              <a:ext uri="{FF2B5EF4-FFF2-40B4-BE49-F238E27FC236}">
                <a16:creationId xmlns:a16="http://schemas.microsoft.com/office/drawing/2014/main" id="{ECCE2DCD-6D11-ADA4-9365-7D04010C0FB0}"/>
              </a:ext>
            </a:extLst>
          </p:cNvPr>
          <p:cNvSpPr txBox="1"/>
          <p:nvPr/>
        </p:nvSpPr>
        <p:spPr>
          <a:xfrm>
            <a:off x="9000000" y="4428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dirty="0">
                <a:solidFill>
                  <a:schemeClr val="dk1"/>
                </a:solidFill>
                <a:latin typeface="+mn-lt"/>
                <a:sym typeface="Helvetica Neue"/>
              </a:rPr>
              <a:t>Searching by search engine helps to search the Internet in a targeted way</a:t>
            </a:r>
          </a:p>
        </p:txBody>
      </p:sp>
      <p:sp>
        <p:nvSpPr>
          <p:cNvPr id="6" name="Google Shape;120;p6">
            <a:extLst>
              <a:ext uri="{FF2B5EF4-FFF2-40B4-BE49-F238E27FC236}">
                <a16:creationId xmlns:a16="http://schemas.microsoft.com/office/drawing/2014/main" id="{8D7EB654-5887-0F13-73B6-253880265852}"/>
              </a:ext>
            </a:extLst>
          </p:cNvPr>
          <p:cNvSpPr txBox="1"/>
          <p:nvPr/>
        </p:nvSpPr>
        <p:spPr>
          <a:xfrm>
            <a:off x="4788000" y="6516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dirty="0">
                <a:solidFill>
                  <a:schemeClr val="dk1"/>
                </a:solidFill>
                <a:latin typeface="+mn-lt"/>
                <a:sym typeface="Helvetica Neue"/>
              </a:rPr>
              <a:t>The best-known search engine is "google" (approx. 95% of all users use Google).</a:t>
            </a:r>
          </a:p>
        </p:txBody>
      </p:sp>
      <p:sp>
        <p:nvSpPr>
          <p:cNvPr id="7" name="Google Shape;120;p6">
            <a:extLst>
              <a:ext uri="{FF2B5EF4-FFF2-40B4-BE49-F238E27FC236}">
                <a16:creationId xmlns:a16="http://schemas.microsoft.com/office/drawing/2014/main" id="{A840D001-DE1C-9856-5290-425EDE4C2C36}"/>
              </a:ext>
            </a:extLst>
          </p:cNvPr>
          <p:cNvSpPr txBox="1"/>
          <p:nvPr/>
        </p:nvSpPr>
        <p:spPr>
          <a:xfrm>
            <a:off x="9000000" y="6516000"/>
            <a:ext cx="4068000" cy="1944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dirty="0">
                <a:solidFill>
                  <a:schemeClr val="dk1"/>
                </a:solidFill>
                <a:latin typeface="+mn-lt"/>
                <a:sym typeface="Helvetica Neue"/>
              </a:rPr>
              <a:t>"Googling" is now synonymous with using a search engine</a:t>
            </a:r>
            <a:endParaRPr lang="en-GB" dirty="0">
              <a:latin typeface="+mn-lt"/>
            </a:endParaRPr>
          </a:p>
        </p:txBody>
      </p:sp>
      <p:sp>
        <p:nvSpPr>
          <p:cNvPr id="8" name="Foliennummernplatzhalter 1">
            <a:extLst>
              <a:ext uri="{FF2B5EF4-FFF2-40B4-BE49-F238E27FC236}">
                <a16:creationId xmlns:a16="http://schemas.microsoft.com/office/drawing/2014/main" id="{7E747500-A427-77D8-9852-B7EDA85EF64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12</a:t>
            </a:fld>
            <a:endParaRPr lang="en-GB" dirty="0"/>
          </a:p>
        </p:txBody>
      </p:sp>
    </p:spTree>
    <p:extLst>
      <p:ext uri="{BB962C8B-B14F-4D97-AF65-F5344CB8AC3E}">
        <p14:creationId xmlns:p14="http://schemas.microsoft.com/office/powerpoint/2010/main" val="175699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5" name="Grafik 14">
            <a:extLst>
              <a:ext uri="{FF2B5EF4-FFF2-40B4-BE49-F238E27FC236}">
                <a16:creationId xmlns:a16="http://schemas.microsoft.com/office/drawing/2014/main" id="{85C7067C-EC0C-F097-B73D-F354F9910C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96634" y="3313991"/>
            <a:ext cx="7131844" cy="218404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3. The selection and use of </a:t>
            </a:r>
            <a:r>
              <a:rPr lang="de-DE" sz="4800" b="1">
                <a:solidFill>
                  <a:schemeClr val="tx1"/>
                </a:solidFill>
                <a:latin typeface="+mn-lt"/>
                <a:ea typeface="Helvetica Neue"/>
                <a:cs typeface="Helvetica Neue"/>
                <a:sym typeface="Helvetica Neue"/>
              </a:rPr>
              <a:t>search engines</a:t>
            </a:r>
            <a:endParaRPr lang="de-DE" sz="4800" b="1" dirty="0">
              <a:solidFill>
                <a:schemeClr val="tx1"/>
              </a:solidFill>
              <a:latin typeface="+mn-lt"/>
              <a:ea typeface="Helvetica Neue"/>
              <a:cs typeface="Helvetica Neue"/>
              <a:sym typeface="Helvetica Neue"/>
            </a:endParaRP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CCFF"/>
                </a:solidFill>
                <a:latin typeface="+mn-lt"/>
                <a:ea typeface="Helvetica Neue"/>
                <a:cs typeface="Helvetica Neue"/>
                <a:sym typeface="Helvetica Neue"/>
              </a:rPr>
              <a:t>As </a:t>
            </a:r>
            <a:r>
              <a:rPr lang="es-ES" sz="2800" b="1">
                <a:solidFill>
                  <a:srgbClr val="00CCFF"/>
                </a:solidFill>
                <a:latin typeface="+mn-lt"/>
                <a:ea typeface="Helvetica Neue"/>
                <a:cs typeface="Helvetica Neue"/>
                <a:sym typeface="Helvetica Neue"/>
              </a:rPr>
              <a:t>concrete </a:t>
            </a:r>
            <a:r>
              <a:rPr lang="es-ES" sz="2800" b="1" dirty="0">
                <a:solidFill>
                  <a:srgbClr val="00CCFF"/>
                </a:solidFill>
                <a:latin typeface="+mn-lt"/>
                <a:ea typeface="Helvetica Neue"/>
                <a:cs typeface="Helvetica Neue"/>
                <a:sym typeface="Helvetica Neue"/>
              </a:rPr>
              <a:t>as possible</a:t>
            </a:r>
            <a:endParaRPr dirty="0">
              <a:solidFill>
                <a:srgbClr val="00CCFF"/>
              </a:solidFill>
              <a:latin typeface="+mn-lt"/>
            </a:endParaRPr>
          </a:p>
        </p:txBody>
      </p:sp>
      <p:sp>
        <p:nvSpPr>
          <p:cNvPr id="120" name="Google Shape;120;p6"/>
          <p:cNvSpPr txBox="1"/>
          <p:nvPr/>
        </p:nvSpPr>
        <p:spPr>
          <a:xfrm>
            <a:off x="1295400" y="4024779"/>
            <a:ext cx="8559800" cy="411070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2400"/>
              </a:spcAft>
              <a:buSzPct val="80000"/>
            </a:pPr>
            <a:r>
              <a:rPr lang="de-DE" sz="2400" b="1" dirty="0">
                <a:solidFill>
                  <a:schemeClr val="dk1"/>
                </a:solidFill>
                <a:latin typeface="+mn-lt"/>
                <a:ea typeface="Helvetica Neue"/>
                <a:cs typeface="Helvetica Neue"/>
                <a:sym typeface="Helvetica Neue"/>
              </a:rPr>
              <a:t>To </a:t>
            </a:r>
            <a:r>
              <a:rPr lang="de-DE" sz="2400" b="1">
                <a:solidFill>
                  <a:schemeClr val="dk1"/>
                </a:solidFill>
                <a:latin typeface="+mn-lt"/>
                <a:ea typeface="Helvetica Neue"/>
                <a:cs typeface="Helvetica Neue"/>
                <a:sym typeface="Helvetica Neue"/>
              </a:rPr>
              <a:t>avoid </a:t>
            </a:r>
            <a:r>
              <a:rPr lang="de-DE" sz="2400" b="1" dirty="0">
                <a:solidFill>
                  <a:schemeClr val="dk1"/>
                </a:solidFill>
                <a:latin typeface="+mn-lt"/>
                <a:ea typeface="Helvetica Neue"/>
                <a:cs typeface="Helvetica Neue"/>
                <a:sym typeface="Helvetica Neue"/>
              </a:rPr>
              <a:t>irrelevant </a:t>
            </a:r>
            <a:r>
              <a:rPr lang="de-DE" sz="2400" b="1">
                <a:solidFill>
                  <a:schemeClr val="dk1"/>
                </a:solidFill>
                <a:latin typeface="+mn-lt"/>
                <a:ea typeface="Helvetica Neue"/>
                <a:cs typeface="Helvetica Neue"/>
                <a:sym typeface="Helvetica Neue"/>
              </a:rPr>
              <a:t>hits...</a:t>
            </a:r>
            <a:endParaRPr lang="de-DE" sz="2400" b="1" dirty="0">
              <a:solidFill>
                <a:schemeClr val="dk1"/>
              </a:solidFill>
              <a:latin typeface="+mn-lt"/>
              <a:ea typeface="Helvetica Neue"/>
              <a:cs typeface="Helvetica Neue"/>
              <a:sym typeface="Helvetica Neue"/>
            </a:endParaRPr>
          </a:p>
          <a:p>
            <a:pPr marL="342900" marR="0" lvl="0" indent="-342900" algn="l" rtl="0">
              <a:spcBef>
                <a:spcPts val="0"/>
              </a:spcBef>
              <a:spcAft>
                <a:spcPts val="2400"/>
              </a:spcAft>
              <a:buSzPct val="80000"/>
              <a:buBlip>
                <a:blip r:embed="rId4"/>
              </a:buBlip>
            </a:pPr>
            <a:r>
              <a:rPr lang="de-DE" sz="2400">
                <a:solidFill>
                  <a:schemeClr val="dk1"/>
                </a:solidFill>
                <a:latin typeface="+mn-lt"/>
                <a:ea typeface="Helvetica Neue"/>
                <a:cs typeface="Helvetica Neue"/>
                <a:sym typeface="Helvetica Neue"/>
              </a:rPr>
              <a:t>you should think carefully about what you are looking for and also ...</a:t>
            </a:r>
            <a:endParaRPr lang="de-DE" sz="2400" dirty="0">
              <a:solidFill>
                <a:schemeClr val="dk1"/>
              </a:solidFill>
              <a:latin typeface="+mn-lt"/>
              <a:ea typeface="Helvetica Neue"/>
              <a:cs typeface="Helvetica Neue"/>
              <a:sym typeface="Helvetica Neue"/>
            </a:endParaRPr>
          </a:p>
          <a:p>
            <a:pPr marL="342900" marR="0" lvl="0" indent="-342900" algn="l" rtl="0">
              <a:spcBef>
                <a:spcPts val="0"/>
              </a:spcBef>
              <a:spcAft>
                <a:spcPts val="2400"/>
              </a:spcAft>
              <a:buSzPct val="80000"/>
              <a:buBlip>
                <a:blip r:embed="rId4"/>
              </a:buBlip>
            </a:pPr>
            <a:r>
              <a:rPr lang="de-DE" sz="2400">
                <a:solidFill>
                  <a:schemeClr val="dk1"/>
                </a:solidFill>
                <a:latin typeface="+mn-lt"/>
                <a:ea typeface="Helvetica Neue"/>
                <a:cs typeface="Helvetica Neue"/>
                <a:sym typeface="Helvetica Neue"/>
              </a:rPr>
              <a:t>whether what you are looking for can be described better or differently</a:t>
            </a:r>
            <a:endParaRPr lang="de-DE" sz="2400" dirty="0">
              <a:solidFill>
                <a:schemeClr val="dk1"/>
              </a:solidFill>
              <a:latin typeface="+mn-lt"/>
              <a:ea typeface="Helvetica Neue"/>
              <a:cs typeface="Helvetica Neue"/>
              <a:sym typeface="Helvetica Neue"/>
            </a:endParaRPr>
          </a:p>
          <a:p>
            <a:pPr marL="342900" marR="0" lvl="0" indent="-342900" algn="l" rtl="0">
              <a:spcBef>
                <a:spcPts val="0"/>
              </a:spcBef>
              <a:spcAft>
                <a:spcPts val="2400"/>
              </a:spcAft>
              <a:buSzPct val="80000"/>
              <a:buBlip>
                <a:blip r:embed="rId4"/>
              </a:buBlip>
            </a:pPr>
            <a:r>
              <a:rPr lang="de-DE" sz="2400">
                <a:solidFill>
                  <a:schemeClr val="dk1"/>
                </a:solidFill>
                <a:latin typeface="+mn-lt"/>
                <a:ea typeface="Helvetica Neue"/>
                <a:cs typeface="Helvetica Neue"/>
                <a:sym typeface="Helvetica Neue"/>
              </a:rPr>
              <a:t>Also, try not to name your request too generally but concretely, so instead of e.g. "pain" better "headache when waking up".</a:t>
            </a:r>
            <a:endParaRPr dirty="0">
              <a:latin typeface="+mn-lt"/>
            </a:endParaRPr>
          </a:p>
        </p:txBody>
      </p:sp>
      <p:sp>
        <p:nvSpPr>
          <p:cNvPr id="3" name="Textfeld 2">
            <a:extLst>
              <a:ext uri="{FF2B5EF4-FFF2-40B4-BE49-F238E27FC236}">
                <a16:creationId xmlns:a16="http://schemas.microsoft.com/office/drawing/2014/main" id="{34EAC9A1-0138-9C26-08C9-4CF8C3BB1445}"/>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BAGSO Service Gesellschaft mbH, Anleitung 8: Gesundheitsinformationen im Netz – kompetent nutzen, in: digital-kompass.de, 2023, https://www.digital-kompass.de/materialien/anleitung-8-gesundheitsinformationen-im-netz-kompetent-nutzen</a:t>
            </a:r>
          </a:p>
        </p:txBody>
      </p:sp>
      <p:sp>
        <p:nvSpPr>
          <p:cNvPr id="5" name="Google Shape;120;p6">
            <a:extLst>
              <a:ext uri="{FF2B5EF4-FFF2-40B4-BE49-F238E27FC236}">
                <a16:creationId xmlns:a16="http://schemas.microsoft.com/office/drawing/2014/main" id="{C6D12061-D641-29FB-9705-C7EA0ED7B235}"/>
              </a:ext>
            </a:extLst>
          </p:cNvPr>
          <p:cNvSpPr txBox="1"/>
          <p:nvPr/>
        </p:nvSpPr>
        <p:spPr>
          <a:xfrm>
            <a:off x="10743257" y="5963732"/>
            <a:ext cx="6732000" cy="1569182"/>
          </a:xfrm>
          <a:custGeom>
            <a:avLst/>
            <a:gdLst>
              <a:gd name="connsiteX0" fmla="*/ 0 w 6732000"/>
              <a:gd name="connsiteY0" fmla="*/ 0 h 1569182"/>
              <a:gd name="connsiteX1" fmla="*/ 359040 w 6732000"/>
              <a:gd name="connsiteY1" fmla="*/ 0 h 1569182"/>
              <a:gd name="connsiteX2" fmla="*/ 987360 w 6732000"/>
              <a:gd name="connsiteY2" fmla="*/ 0 h 1569182"/>
              <a:gd name="connsiteX3" fmla="*/ 1481040 w 6732000"/>
              <a:gd name="connsiteY3" fmla="*/ 0 h 1569182"/>
              <a:gd name="connsiteX4" fmla="*/ 2042040 w 6732000"/>
              <a:gd name="connsiteY4" fmla="*/ 0 h 1569182"/>
              <a:gd name="connsiteX5" fmla="*/ 2737680 w 6732000"/>
              <a:gd name="connsiteY5" fmla="*/ 0 h 1569182"/>
              <a:gd name="connsiteX6" fmla="*/ 3164040 w 6732000"/>
              <a:gd name="connsiteY6" fmla="*/ 0 h 1569182"/>
              <a:gd name="connsiteX7" fmla="*/ 3792360 w 6732000"/>
              <a:gd name="connsiteY7" fmla="*/ 0 h 1569182"/>
              <a:gd name="connsiteX8" fmla="*/ 4218720 w 6732000"/>
              <a:gd name="connsiteY8" fmla="*/ 0 h 1569182"/>
              <a:gd name="connsiteX9" fmla="*/ 4779720 w 6732000"/>
              <a:gd name="connsiteY9" fmla="*/ 0 h 1569182"/>
              <a:gd name="connsiteX10" fmla="*/ 5408040 w 6732000"/>
              <a:gd name="connsiteY10" fmla="*/ 0 h 1569182"/>
              <a:gd name="connsiteX11" fmla="*/ 5767080 w 6732000"/>
              <a:gd name="connsiteY11" fmla="*/ 0 h 1569182"/>
              <a:gd name="connsiteX12" fmla="*/ 6126120 w 6732000"/>
              <a:gd name="connsiteY12" fmla="*/ 0 h 1569182"/>
              <a:gd name="connsiteX13" fmla="*/ 6732000 w 6732000"/>
              <a:gd name="connsiteY13" fmla="*/ 0 h 1569182"/>
              <a:gd name="connsiteX14" fmla="*/ 6732000 w 6732000"/>
              <a:gd name="connsiteY14" fmla="*/ 523061 h 1569182"/>
              <a:gd name="connsiteX15" fmla="*/ 6732000 w 6732000"/>
              <a:gd name="connsiteY15" fmla="*/ 1061813 h 1569182"/>
              <a:gd name="connsiteX16" fmla="*/ 6732000 w 6732000"/>
              <a:gd name="connsiteY16" fmla="*/ 1569182 h 1569182"/>
              <a:gd name="connsiteX17" fmla="*/ 6103680 w 6732000"/>
              <a:gd name="connsiteY17" fmla="*/ 1569182 h 1569182"/>
              <a:gd name="connsiteX18" fmla="*/ 5475360 w 6732000"/>
              <a:gd name="connsiteY18" fmla="*/ 1569182 h 1569182"/>
              <a:gd name="connsiteX19" fmla="*/ 4914360 w 6732000"/>
              <a:gd name="connsiteY19" fmla="*/ 1569182 h 1569182"/>
              <a:gd name="connsiteX20" fmla="*/ 4218720 w 6732000"/>
              <a:gd name="connsiteY20" fmla="*/ 1569182 h 1569182"/>
              <a:gd name="connsiteX21" fmla="*/ 3523080 w 6732000"/>
              <a:gd name="connsiteY21" fmla="*/ 1569182 h 1569182"/>
              <a:gd name="connsiteX22" fmla="*/ 2894760 w 6732000"/>
              <a:gd name="connsiteY22" fmla="*/ 1569182 h 1569182"/>
              <a:gd name="connsiteX23" fmla="*/ 2266440 w 6732000"/>
              <a:gd name="connsiteY23" fmla="*/ 1569182 h 1569182"/>
              <a:gd name="connsiteX24" fmla="*/ 1638120 w 6732000"/>
              <a:gd name="connsiteY24" fmla="*/ 1569182 h 1569182"/>
              <a:gd name="connsiteX25" fmla="*/ 1211760 w 6732000"/>
              <a:gd name="connsiteY25" fmla="*/ 1569182 h 1569182"/>
              <a:gd name="connsiteX26" fmla="*/ 516120 w 6732000"/>
              <a:gd name="connsiteY26" fmla="*/ 1569182 h 1569182"/>
              <a:gd name="connsiteX27" fmla="*/ 0 w 6732000"/>
              <a:gd name="connsiteY27" fmla="*/ 1569182 h 1569182"/>
              <a:gd name="connsiteX28" fmla="*/ 0 w 6732000"/>
              <a:gd name="connsiteY28" fmla="*/ 1093197 h 1569182"/>
              <a:gd name="connsiteX29" fmla="*/ 0 w 6732000"/>
              <a:gd name="connsiteY29" fmla="*/ 554444 h 1569182"/>
              <a:gd name="connsiteX30" fmla="*/ 0 w 6732000"/>
              <a:gd name="connsiteY30" fmla="*/ 0 h 156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32000" h="1569182" fill="none" extrusionOk="0">
                <a:moveTo>
                  <a:pt x="0" y="0"/>
                </a:moveTo>
                <a:cubicBezTo>
                  <a:pt x="79865" y="-277"/>
                  <a:pt x="201998" y="6575"/>
                  <a:pt x="359040" y="0"/>
                </a:cubicBezTo>
                <a:cubicBezTo>
                  <a:pt x="516082" y="-6575"/>
                  <a:pt x="690070" y="72204"/>
                  <a:pt x="987360" y="0"/>
                </a:cubicBezTo>
                <a:cubicBezTo>
                  <a:pt x="1284650" y="-72204"/>
                  <a:pt x="1333548" y="12538"/>
                  <a:pt x="1481040" y="0"/>
                </a:cubicBezTo>
                <a:cubicBezTo>
                  <a:pt x="1628532" y="-12538"/>
                  <a:pt x="1856869" y="24199"/>
                  <a:pt x="2042040" y="0"/>
                </a:cubicBezTo>
                <a:cubicBezTo>
                  <a:pt x="2227211" y="-24199"/>
                  <a:pt x="2442524" y="60341"/>
                  <a:pt x="2737680" y="0"/>
                </a:cubicBezTo>
                <a:cubicBezTo>
                  <a:pt x="3032836" y="-60341"/>
                  <a:pt x="3047458" y="18605"/>
                  <a:pt x="3164040" y="0"/>
                </a:cubicBezTo>
                <a:cubicBezTo>
                  <a:pt x="3280622" y="-18605"/>
                  <a:pt x="3481911" y="49307"/>
                  <a:pt x="3792360" y="0"/>
                </a:cubicBezTo>
                <a:cubicBezTo>
                  <a:pt x="4102809" y="-49307"/>
                  <a:pt x="4017348" y="5337"/>
                  <a:pt x="4218720" y="0"/>
                </a:cubicBezTo>
                <a:cubicBezTo>
                  <a:pt x="4420092" y="-5337"/>
                  <a:pt x="4604807" y="27482"/>
                  <a:pt x="4779720" y="0"/>
                </a:cubicBezTo>
                <a:cubicBezTo>
                  <a:pt x="4954633" y="-27482"/>
                  <a:pt x="5198404" y="58697"/>
                  <a:pt x="5408040" y="0"/>
                </a:cubicBezTo>
                <a:cubicBezTo>
                  <a:pt x="5617676" y="-58697"/>
                  <a:pt x="5646390" y="5975"/>
                  <a:pt x="5767080" y="0"/>
                </a:cubicBezTo>
                <a:cubicBezTo>
                  <a:pt x="5887770" y="-5975"/>
                  <a:pt x="6052230" y="5535"/>
                  <a:pt x="6126120" y="0"/>
                </a:cubicBezTo>
                <a:cubicBezTo>
                  <a:pt x="6200010" y="-5535"/>
                  <a:pt x="6579376" y="41739"/>
                  <a:pt x="6732000" y="0"/>
                </a:cubicBezTo>
                <a:cubicBezTo>
                  <a:pt x="6778930" y="208374"/>
                  <a:pt x="6683670" y="387987"/>
                  <a:pt x="6732000" y="523061"/>
                </a:cubicBezTo>
                <a:cubicBezTo>
                  <a:pt x="6780330" y="658135"/>
                  <a:pt x="6690428" y="893821"/>
                  <a:pt x="6732000" y="1061813"/>
                </a:cubicBezTo>
                <a:cubicBezTo>
                  <a:pt x="6773572" y="1229805"/>
                  <a:pt x="6698221" y="1418954"/>
                  <a:pt x="6732000" y="1569182"/>
                </a:cubicBezTo>
                <a:cubicBezTo>
                  <a:pt x="6593048" y="1581539"/>
                  <a:pt x="6262394" y="1507919"/>
                  <a:pt x="6103680" y="1569182"/>
                </a:cubicBezTo>
                <a:cubicBezTo>
                  <a:pt x="5944966" y="1630445"/>
                  <a:pt x="5620127" y="1510804"/>
                  <a:pt x="5475360" y="1569182"/>
                </a:cubicBezTo>
                <a:cubicBezTo>
                  <a:pt x="5330593" y="1627560"/>
                  <a:pt x="5139449" y="1522444"/>
                  <a:pt x="4914360" y="1569182"/>
                </a:cubicBezTo>
                <a:cubicBezTo>
                  <a:pt x="4689271" y="1615920"/>
                  <a:pt x="4378564" y="1563713"/>
                  <a:pt x="4218720" y="1569182"/>
                </a:cubicBezTo>
                <a:cubicBezTo>
                  <a:pt x="4058876" y="1574651"/>
                  <a:pt x="3793465" y="1498112"/>
                  <a:pt x="3523080" y="1569182"/>
                </a:cubicBezTo>
                <a:cubicBezTo>
                  <a:pt x="3252695" y="1640252"/>
                  <a:pt x="3182719" y="1567414"/>
                  <a:pt x="2894760" y="1569182"/>
                </a:cubicBezTo>
                <a:cubicBezTo>
                  <a:pt x="2606801" y="1570950"/>
                  <a:pt x="2531964" y="1566856"/>
                  <a:pt x="2266440" y="1569182"/>
                </a:cubicBezTo>
                <a:cubicBezTo>
                  <a:pt x="2000916" y="1571508"/>
                  <a:pt x="1920471" y="1538122"/>
                  <a:pt x="1638120" y="1569182"/>
                </a:cubicBezTo>
                <a:cubicBezTo>
                  <a:pt x="1355769" y="1600242"/>
                  <a:pt x="1364830" y="1561355"/>
                  <a:pt x="1211760" y="1569182"/>
                </a:cubicBezTo>
                <a:cubicBezTo>
                  <a:pt x="1058690" y="1577009"/>
                  <a:pt x="855171" y="1500523"/>
                  <a:pt x="516120" y="1569182"/>
                </a:cubicBezTo>
                <a:cubicBezTo>
                  <a:pt x="177069" y="1637841"/>
                  <a:pt x="143203" y="1538709"/>
                  <a:pt x="0" y="1569182"/>
                </a:cubicBezTo>
                <a:cubicBezTo>
                  <a:pt x="-24851" y="1369864"/>
                  <a:pt x="20962" y="1247287"/>
                  <a:pt x="0" y="1093197"/>
                </a:cubicBezTo>
                <a:cubicBezTo>
                  <a:pt x="-20962" y="939108"/>
                  <a:pt x="63012" y="799402"/>
                  <a:pt x="0" y="554444"/>
                </a:cubicBezTo>
                <a:cubicBezTo>
                  <a:pt x="-63012" y="309486"/>
                  <a:pt x="29658" y="149652"/>
                  <a:pt x="0" y="0"/>
                </a:cubicBezTo>
                <a:close/>
              </a:path>
              <a:path w="6732000" h="1569182" stroke="0" extrusionOk="0">
                <a:moveTo>
                  <a:pt x="0" y="0"/>
                </a:moveTo>
                <a:cubicBezTo>
                  <a:pt x="210861" y="-38115"/>
                  <a:pt x="249517" y="53641"/>
                  <a:pt x="493680" y="0"/>
                </a:cubicBezTo>
                <a:cubicBezTo>
                  <a:pt x="737843" y="-53641"/>
                  <a:pt x="737235" y="38374"/>
                  <a:pt x="852720" y="0"/>
                </a:cubicBezTo>
                <a:cubicBezTo>
                  <a:pt x="968205" y="-38374"/>
                  <a:pt x="1361478" y="42442"/>
                  <a:pt x="1548360" y="0"/>
                </a:cubicBezTo>
                <a:cubicBezTo>
                  <a:pt x="1735242" y="-42442"/>
                  <a:pt x="1896436" y="26325"/>
                  <a:pt x="2042040" y="0"/>
                </a:cubicBezTo>
                <a:cubicBezTo>
                  <a:pt x="2187644" y="-26325"/>
                  <a:pt x="2334320" y="44017"/>
                  <a:pt x="2535720" y="0"/>
                </a:cubicBezTo>
                <a:cubicBezTo>
                  <a:pt x="2737120" y="-44017"/>
                  <a:pt x="3017876" y="23815"/>
                  <a:pt x="3231360" y="0"/>
                </a:cubicBezTo>
                <a:cubicBezTo>
                  <a:pt x="3444844" y="-23815"/>
                  <a:pt x="3545485" y="29590"/>
                  <a:pt x="3657720" y="0"/>
                </a:cubicBezTo>
                <a:cubicBezTo>
                  <a:pt x="3769955" y="-29590"/>
                  <a:pt x="4121476" y="47578"/>
                  <a:pt x="4353360" y="0"/>
                </a:cubicBezTo>
                <a:cubicBezTo>
                  <a:pt x="4585244" y="-47578"/>
                  <a:pt x="4854746" y="70011"/>
                  <a:pt x="5049000" y="0"/>
                </a:cubicBezTo>
                <a:cubicBezTo>
                  <a:pt x="5243254" y="-70011"/>
                  <a:pt x="5491007" y="57901"/>
                  <a:pt x="5610000" y="0"/>
                </a:cubicBezTo>
                <a:cubicBezTo>
                  <a:pt x="5728993" y="-57901"/>
                  <a:pt x="6273173" y="29829"/>
                  <a:pt x="6732000" y="0"/>
                </a:cubicBezTo>
                <a:cubicBezTo>
                  <a:pt x="6778595" y="122758"/>
                  <a:pt x="6726641" y="351794"/>
                  <a:pt x="6732000" y="507369"/>
                </a:cubicBezTo>
                <a:cubicBezTo>
                  <a:pt x="6737359" y="662944"/>
                  <a:pt x="6728937" y="846823"/>
                  <a:pt x="6732000" y="983354"/>
                </a:cubicBezTo>
                <a:cubicBezTo>
                  <a:pt x="6735063" y="1119886"/>
                  <a:pt x="6693459" y="1429191"/>
                  <a:pt x="6732000" y="1569182"/>
                </a:cubicBezTo>
                <a:cubicBezTo>
                  <a:pt x="6464323" y="1602715"/>
                  <a:pt x="6406401" y="1559091"/>
                  <a:pt x="6171000" y="1569182"/>
                </a:cubicBezTo>
                <a:cubicBezTo>
                  <a:pt x="5935599" y="1579273"/>
                  <a:pt x="5868554" y="1514939"/>
                  <a:pt x="5610000" y="1569182"/>
                </a:cubicBezTo>
                <a:cubicBezTo>
                  <a:pt x="5351446" y="1623425"/>
                  <a:pt x="5149799" y="1525220"/>
                  <a:pt x="4914360" y="1569182"/>
                </a:cubicBezTo>
                <a:cubicBezTo>
                  <a:pt x="4678921" y="1613144"/>
                  <a:pt x="4619870" y="1514732"/>
                  <a:pt x="4353360" y="1569182"/>
                </a:cubicBezTo>
                <a:cubicBezTo>
                  <a:pt x="4086850" y="1623632"/>
                  <a:pt x="4141827" y="1564814"/>
                  <a:pt x="3994320" y="1569182"/>
                </a:cubicBezTo>
                <a:cubicBezTo>
                  <a:pt x="3846813" y="1573550"/>
                  <a:pt x="3695754" y="1535513"/>
                  <a:pt x="3567960" y="1569182"/>
                </a:cubicBezTo>
                <a:cubicBezTo>
                  <a:pt x="3440166" y="1602851"/>
                  <a:pt x="3153478" y="1557750"/>
                  <a:pt x="2872320" y="1569182"/>
                </a:cubicBezTo>
                <a:cubicBezTo>
                  <a:pt x="2591162" y="1580614"/>
                  <a:pt x="2466047" y="1547475"/>
                  <a:pt x="2311320" y="1569182"/>
                </a:cubicBezTo>
                <a:cubicBezTo>
                  <a:pt x="2156593" y="1590889"/>
                  <a:pt x="2034909" y="1558426"/>
                  <a:pt x="1884960" y="1569182"/>
                </a:cubicBezTo>
                <a:cubicBezTo>
                  <a:pt x="1735011" y="1579938"/>
                  <a:pt x="1572624" y="1556508"/>
                  <a:pt x="1323960" y="1569182"/>
                </a:cubicBezTo>
                <a:cubicBezTo>
                  <a:pt x="1075296" y="1581856"/>
                  <a:pt x="1134442" y="1528118"/>
                  <a:pt x="964920" y="1569182"/>
                </a:cubicBezTo>
                <a:cubicBezTo>
                  <a:pt x="795398" y="1610246"/>
                  <a:pt x="739248" y="1537806"/>
                  <a:pt x="605880" y="1569182"/>
                </a:cubicBezTo>
                <a:cubicBezTo>
                  <a:pt x="472512" y="1600558"/>
                  <a:pt x="238808" y="1500593"/>
                  <a:pt x="0" y="1569182"/>
                </a:cubicBezTo>
                <a:cubicBezTo>
                  <a:pt x="-37903" y="1433130"/>
                  <a:pt x="13135" y="1276056"/>
                  <a:pt x="0" y="1077505"/>
                </a:cubicBezTo>
                <a:cubicBezTo>
                  <a:pt x="-13135" y="878954"/>
                  <a:pt x="56748" y="800203"/>
                  <a:pt x="0" y="523061"/>
                </a:cubicBezTo>
                <a:cubicBezTo>
                  <a:pt x="-56748" y="245919"/>
                  <a:pt x="11608" y="176007"/>
                  <a:pt x="0" y="0"/>
                </a:cubicBezTo>
                <a:close/>
              </a:path>
            </a:pathLst>
          </a:custGeom>
          <a:solidFill>
            <a:schemeClr val="bg1">
              <a:lumMod val="85000"/>
            </a:schemeClr>
          </a:solidFill>
          <a:ln>
            <a:solidFill>
              <a:schemeClr val="bg1">
                <a:lumMod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45700" rIns="91425" bIns="45700" anchor="ctr" anchorCtr="0">
            <a:noAutofit/>
          </a:bodyPr>
          <a:lstStyle/>
          <a:p>
            <a:pPr marR="0" lvl="0" algn="ctr" rtl="0">
              <a:spcBef>
                <a:spcPts val="0"/>
              </a:spcBef>
              <a:spcAft>
                <a:spcPts val="0"/>
              </a:spcAft>
              <a:buSzPct val="80000"/>
            </a:pPr>
            <a:r>
              <a:rPr lang="de-DE" sz="2000" i="1" dirty="0">
                <a:solidFill>
                  <a:schemeClr val="dk1"/>
                </a:solidFill>
                <a:latin typeface="+mn-lt"/>
                <a:ea typeface="Helvetica Neue"/>
                <a:cs typeface="Helvetica Neue"/>
                <a:sym typeface="Helvetica Neue"/>
              </a:rPr>
              <a:t>If you enter the term "pain" in Google, more than 55 million hits are obtained within half a second. This shows how important it is to formulate the question as precisely </a:t>
            </a:r>
            <a:r>
              <a:rPr lang="de-DE" sz="2000" i="1">
                <a:solidFill>
                  <a:schemeClr val="dk1"/>
                </a:solidFill>
                <a:latin typeface="+mn-lt"/>
                <a:ea typeface="Helvetica Neue"/>
                <a:cs typeface="Helvetica Neue"/>
                <a:sym typeface="Helvetica Neue"/>
              </a:rPr>
              <a:t>as </a:t>
            </a:r>
            <a:r>
              <a:rPr lang="de-DE" sz="2000" i="1" dirty="0">
                <a:solidFill>
                  <a:schemeClr val="dk1"/>
                </a:solidFill>
                <a:latin typeface="+mn-lt"/>
                <a:ea typeface="Helvetica Neue"/>
                <a:cs typeface="Helvetica Neue"/>
                <a:sym typeface="Helvetica Neue"/>
              </a:rPr>
              <a:t>possible.</a:t>
            </a:r>
            <a:endParaRPr sz="2000" i="1" dirty="0">
              <a:latin typeface="+mn-lt"/>
            </a:endParaRPr>
          </a:p>
        </p:txBody>
      </p:sp>
      <p:cxnSp>
        <p:nvCxnSpPr>
          <p:cNvPr id="7" name="Verbinder: gewinkelt 6">
            <a:extLst>
              <a:ext uri="{FF2B5EF4-FFF2-40B4-BE49-F238E27FC236}">
                <a16:creationId xmlns:a16="http://schemas.microsoft.com/office/drawing/2014/main" id="{9973D087-83C5-AEAD-0B0A-E0B5456657F1}"/>
              </a:ext>
            </a:extLst>
          </p:cNvPr>
          <p:cNvCxnSpPr>
            <a:cxnSpLocks/>
          </p:cNvCxnSpPr>
          <p:nvPr/>
        </p:nvCxnSpPr>
        <p:spPr>
          <a:xfrm flipV="1">
            <a:off x="8964000" y="4907701"/>
            <a:ext cx="1872000" cy="2052000"/>
          </a:xfrm>
          <a:prstGeom prst="bentConnector3">
            <a:avLst>
              <a:gd name="adj1" fmla="val 36561"/>
            </a:avLst>
          </a:prstGeom>
          <a:ln w="76200">
            <a:solidFill>
              <a:srgbClr val="33CCFF"/>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9366298-3E62-1B1D-BAF1-3F4805186B83}"/>
              </a:ext>
            </a:extLst>
          </p:cNvPr>
          <p:cNvSpPr txBox="1"/>
          <p:nvPr/>
        </p:nvSpPr>
        <p:spPr>
          <a:xfrm>
            <a:off x="10932484" y="5267384"/>
            <a:ext cx="904415" cy="307777"/>
          </a:xfrm>
          <a:prstGeom prst="rect">
            <a:avLst/>
          </a:prstGeom>
          <a:noFill/>
        </p:spPr>
        <p:txBody>
          <a:bodyPr wrap="none" rtlCol="0">
            <a:spAutoFit/>
          </a:bodyPr>
          <a:lstStyle/>
          <a:p>
            <a:r>
              <a:rPr lang="de-DE" dirty="0"/>
              <a:t>© </a:t>
            </a:r>
            <a:r>
              <a:rPr lang="de-DE"/>
              <a:t>google</a:t>
            </a:r>
            <a:endParaRPr lang="de-DE" dirty="0"/>
          </a:p>
        </p:txBody>
      </p:sp>
      <p:sp>
        <p:nvSpPr>
          <p:cNvPr id="22" name="Textfeld 21">
            <a:extLst>
              <a:ext uri="{FF2B5EF4-FFF2-40B4-BE49-F238E27FC236}">
                <a16:creationId xmlns:a16="http://schemas.microsoft.com/office/drawing/2014/main" id="{09D3E7A9-89E4-7F05-09E9-5E4E6621C994}"/>
              </a:ext>
            </a:extLst>
          </p:cNvPr>
          <p:cNvSpPr txBox="1"/>
          <p:nvPr/>
        </p:nvSpPr>
        <p:spPr>
          <a:xfrm>
            <a:off x="11384691" y="4747193"/>
            <a:ext cx="1481496" cy="400110"/>
          </a:xfrm>
          <a:prstGeom prst="rect">
            <a:avLst/>
          </a:prstGeom>
          <a:noFill/>
        </p:spPr>
        <p:txBody>
          <a:bodyPr wrap="none" rtlCol="0">
            <a:spAutoFit/>
          </a:bodyPr>
          <a:lstStyle/>
          <a:p>
            <a:r>
              <a:rPr lang="de-DE" sz="2000"/>
              <a:t>Pain</a:t>
            </a:r>
            <a:endParaRPr lang="de-DE" sz="2000" dirty="0"/>
          </a:p>
        </p:txBody>
      </p:sp>
      <p:sp>
        <p:nvSpPr>
          <p:cNvPr id="4" name="Foliennummernplatzhalter 1">
            <a:extLst>
              <a:ext uri="{FF2B5EF4-FFF2-40B4-BE49-F238E27FC236}">
                <a16:creationId xmlns:a16="http://schemas.microsoft.com/office/drawing/2014/main" id="{0A5FAF3C-9DEB-7123-0302-92EC6568E65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13</a:t>
            </a:fld>
            <a:endParaRPr lang="de-DE"/>
          </a:p>
        </p:txBody>
      </p:sp>
    </p:spTree>
    <p:extLst>
      <p:ext uri="{BB962C8B-B14F-4D97-AF65-F5344CB8AC3E}">
        <p14:creationId xmlns:p14="http://schemas.microsoft.com/office/powerpoint/2010/main" val="78703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The selection and use of search engines</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Designing an efficient search - 7 tips</a:t>
            </a:r>
            <a:endParaRPr lang="en-GB">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1620001"/>
            <a:chOff x="1296000" y="4031999"/>
            <a:chExt cx="16488000" cy="1620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26000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n-GB" sz="2000">
                  <a:solidFill>
                    <a:schemeClr val="dk1"/>
                  </a:solidFill>
                  <a:latin typeface="+mn-lt"/>
                  <a:ea typeface="Helvetica Neue"/>
                  <a:cs typeface="Helvetica Neue"/>
                  <a:sym typeface="Helvetica Neue"/>
                </a:rPr>
                <a:t>No matter what you </a:t>
              </a:r>
              <a:r>
                <a:rPr lang="en-GB" sz="2000">
                  <a:solidFill>
                    <a:schemeClr val="dk1"/>
                  </a:solidFill>
                  <a:ea typeface="Helvetica Neue"/>
                  <a:cs typeface="Helvetica Neue"/>
                  <a:sym typeface="Helvetica Neue"/>
                </a:rPr>
                <a:t>are </a:t>
              </a:r>
              <a:r>
                <a:rPr lang="en-GB" sz="2000">
                  <a:solidFill>
                    <a:schemeClr val="dk1"/>
                  </a:solidFill>
                  <a:latin typeface="+mn-lt"/>
                  <a:ea typeface="Helvetica Neue"/>
                  <a:cs typeface="Helvetica Neue"/>
                  <a:sym typeface="Helvetica Neue"/>
                </a:rPr>
                <a:t>looking for: Start the search with a simple query like "Where is the nearest bakery?". Later, you can always add more descriptive words such as "cake". If, for example, you </a:t>
              </a:r>
              <a:r>
                <a:rPr lang="en-GB" sz="2000">
                  <a:solidFill>
                    <a:schemeClr val="dk1"/>
                  </a:solidFill>
                  <a:ea typeface="Helvetica Neue"/>
                  <a:cs typeface="Helvetica Neue"/>
                  <a:sym typeface="Helvetica Neue"/>
                </a:rPr>
                <a:t>are </a:t>
              </a:r>
              <a:r>
                <a:rPr lang="en-GB" sz="2000">
                  <a:solidFill>
                    <a:schemeClr val="dk1"/>
                  </a:solidFill>
                  <a:latin typeface="+mn-lt"/>
                  <a:ea typeface="Helvetica Neue"/>
                  <a:cs typeface="Helvetica Neue"/>
                  <a:sym typeface="Helvetica Neue"/>
                </a:rPr>
                <a:t>looking for an institution, a shop or a product, or for a specific location and location sharing is not activated, add the location straight away. For example: Bakery Munich.</a:t>
              </a: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000099"/>
                  </a:solidFill>
                </a:rPr>
                <a:t>The simple first</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1620000"/>
            </a:xfrm>
            <a:prstGeom prst="rect">
              <a:avLst/>
            </a:prstGeom>
            <a:solidFill>
              <a:srgbClr val="000099"/>
            </a:solidFill>
            <a:ln w="25400">
              <a:solidFill>
                <a:srgbClr val="00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Tip</a:t>
              </a:r>
            </a:p>
            <a:p>
              <a:pPr algn="ctr"/>
              <a:r>
                <a:rPr lang="en-GB" sz="2400" b="1"/>
                <a:t>#1</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5904000"/>
            <a:ext cx="16488000" cy="1332001"/>
            <a:chOff x="1296000" y="4031999"/>
            <a:chExt cx="16488000" cy="1332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972000"/>
            </a:xfrm>
            <a:prstGeom prst="rect">
              <a:avLst/>
            </a:prstGeom>
            <a:solidFill>
              <a:schemeClr val="bg1"/>
            </a:solidFill>
            <a:ln>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n-GB" sz="2000" dirty="0">
                  <a:solidFill>
                    <a:schemeClr val="dk1"/>
                  </a:solidFill>
                  <a:latin typeface="+mn-lt"/>
                  <a:ea typeface="Helvetica Neue"/>
                  <a:cs typeface="Helvetica Neue"/>
                  <a:sym typeface="Helvetica Neue"/>
                </a:rPr>
                <a:t>Typing is too cumbersome? Or </a:t>
              </a:r>
              <a:r>
                <a:rPr lang="en-GB" sz="2000" dirty="0">
                  <a:solidFill>
                    <a:schemeClr val="dk1"/>
                  </a:solidFill>
                  <a:ea typeface="Helvetica Neue"/>
                  <a:cs typeface="Helvetica Neue"/>
                  <a:sym typeface="Helvetica Neue"/>
                </a:rPr>
                <a:t>you don</a:t>
              </a:r>
              <a:r>
                <a:rPr lang="en-GB" sz="2000" dirty="0">
                  <a:solidFill>
                    <a:schemeClr val="dk1"/>
                  </a:solidFill>
                  <a:latin typeface="+mn-lt"/>
                  <a:ea typeface="Helvetica Neue"/>
                  <a:cs typeface="Helvetica Neue"/>
                  <a:sym typeface="Helvetica Neue"/>
                </a:rPr>
                <a:t>'t know how to spell a word but can pronounce it? To use voice search, simply tap the microphone icon. If </a:t>
              </a:r>
              <a:r>
                <a:rPr lang="en-GB" sz="2000" dirty="0">
                  <a:solidFill>
                    <a:schemeClr val="dk1"/>
                  </a:solidFill>
                  <a:ea typeface="Helvetica Neue"/>
                  <a:cs typeface="Helvetica Neue"/>
                  <a:sym typeface="Helvetica Neue"/>
                </a:rPr>
                <a:t>you are </a:t>
              </a:r>
              <a:r>
                <a:rPr lang="en-GB" sz="2000" dirty="0">
                  <a:solidFill>
                    <a:schemeClr val="dk1"/>
                  </a:solidFill>
                  <a:latin typeface="+mn-lt"/>
                  <a:ea typeface="Helvetica Neue"/>
                  <a:cs typeface="Helvetica Neue"/>
                  <a:sym typeface="Helvetica Neue"/>
                </a:rPr>
                <a:t>using a device with Google Assistant installed, you can also simply say "OK Google" to start </a:t>
              </a:r>
              <a:r>
                <a:rPr lang="en-GB" sz="2000" dirty="0">
                  <a:solidFill>
                    <a:schemeClr val="dk1"/>
                  </a:solidFill>
                  <a:ea typeface="Helvetica Neue"/>
                  <a:cs typeface="Helvetica Neue"/>
                  <a:sym typeface="Helvetica Neue"/>
                </a:rPr>
                <a:t>the </a:t>
              </a:r>
              <a:r>
                <a:rPr lang="en-GB" sz="2000" dirty="0">
                  <a:solidFill>
                    <a:schemeClr val="dk1"/>
                  </a:solidFill>
                  <a:latin typeface="+mn-lt"/>
                  <a:ea typeface="Helvetica Neue"/>
                  <a:cs typeface="Helvetica Neue"/>
                  <a:sym typeface="Helvetica Neue"/>
                </a:rPr>
                <a:t>search.</a:t>
              </a: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006633"/>
                  </a:solidFill>
                </a:rPr>
                <a:t>Use the voice search</a:t>
              </a: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1332000"/>
            </a:xfrm>
            <a:prstGeom prst="rect">
              <a:avLst/>
            </a:prstGeom>
            <a:solidFill>
              <a:srgbClr val="006633"/>
            </a:solidFill>
            <a:ln w="25400">
              <a:solidFill>
                <a:srgbClr val="006633"/>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dirty="0"/>
                <a:t>Tip</a:t>
              </a:r>
            </a:p>
            <a:p>
              <a:pPr algn="ctr"/>
              <a:r>
                <a:rPr lang="en-GB" sz="2400" b="1" dirty="0"/>
                <a:t>#2</a:t>
              </a:r>
            </a:p>
          </p:txBody>
        </p:sp>
      </p:grpSp>
      <p:grpSp>
        <p:nvGrpSpPr>
          <p:cNvPr id="15" name="Gruppieren 14">
            <a:extLst>
              <a:ext uri="{FF2B5EF4-FFF2-40B4-BE49-F238E27FC236}">
                <a16:creationId xmlns:a16="http://schemas.microsoft.com/office/drawing/2014/main" id="{BB2EF1C6-4374-9FAF-6569-64B52C2F24E6}"/>
              </a:ext>
            </a:extLst>
          </p:cNvPr>
          <p:cNvGrpSpPr/>
          <p:nvPr/>
        </p:nvGrpSpPr>
        <p:grpSpPr>
          <a:xfrm>
            <a:off x="1296000" y="7488000"/>
            <a:ext cx="16488000" cy="1332001"/>
            <a:chOff x="1296000" y="4031999"/>
            <a:chExt cx="16488000" cy="1332001"/>
          </a:xfrm>
        </p:grpSpPr>
        <p:sp>
          <p:nvSpPr>
            <p:cNvPr id="16" name="Rechteck 15">
              <a:extLst>
                <a:ext uri="{FF2B5EF4-FFF2-40B4-BE49-F238E27FC236}">
                  <a16:creationId xmlns:a16="http://schemas.microsoft.com/office/drawing/2014/main" id="{F0A070F3-1064-DE7A-3A75-06F3FB778D2C}"/>
                </a:ext>
              </a:extLst>
            </p:cNvPr>
            <p:cNvSpPr/>
            <p:nvPr/>
          </p:nvSpPr>
          <p:spPr>
            <a:xfrm>
              <a:off x="2160000" y="4392000"/>
              <a:ext cx="15624000" cy="972000"/>
            </a:xfrm>
            <a:prstGeom prst="rect">
              <a:avLst/>
            </a:prstGeom>
            <a:solidFill>
              <a:schemeClr val="bg1"/>
            </a:solidFill>
            <a:ln>
              <a:solidFill>
                <a:srgbClr val="66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n-GB" sz="2000" dirty="0">
                  <a:solidFill>
                    <a:schemeClr val="dk1"/>
                  </a:solidFill>
                  <a:latin typeface="+mn-lt"/>
                  <a:ea typeface="Helvetica Neue"/>
                  <a:cs typeface="Helvetica Neue"/>
                  <a:sym typeface="Helvetica Neue"/>
                </a:rPr>
                <a:t>Select words that are likely to appear on the website you are looking for. So, for example, do not write "my head hurts", but "headache", as this is the word that would most likely appear on a medical website.</a:t>
              </a:r>
            </a:p>
          </p:txBody>
        </p:sp>
        <p:sp>
          <p:nvSpPr>
            <p:cNvPr id="17" name="Rechteck 16">
              <a:extLst>
                <a:ext uri="{FF2B5EF4-FFF2-40B4-BE49-F238E27FC236}">
                  <a16:creationId xmlns:a16="http://schemas.microsoft.com/office/drawing/2014/main" id="{AB2BD5C1-AB7D-2CA1-1216-627A2282FF1B}"/>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660000"/>
                  </a:solidFill>
                </a:rPr>
                <a:t>Select words specifically</a:t>
              </a:r>
            </a:p>
          </p:txBody>
        </p:sp>
        <p:sp>
          <p:nvSpPr>
            <p:cNvPr id="18" name="Rechteck 17">
              <a:extLst>
                <a:ext uri="{FF2B5EF4-FFF2-40B4-BE49-F238E27FC236}">
                  <a16:creationId xmlns:a16="http://schemas.microsoft.com/office/drawing/2014/main" id="{09DBE443-DCAD-F3AC-CF2A-D2965FE09ED6}"/>
                </a:ext>
              </a:extLst>
            </p:cNvPr>
            <p:cNvSpPr/>
            <p:nvPr/>
          </p:nvSpPr>
          <p:spPr>
            <a:xfrm>
              <a:off x="1296000" y="4031999"/>
              <a:ext cx="900000" cy="1332000"/>
            </a:xfrm>
            <a:prstGeom prst="rect">
              <a:avLst/>
            </a:prstGeom>
            <a:solidFill>
              <a:srgbClr val="660000"/>
            </a:solidFill>
            <a:ln w="25400">
              <a:solidFill>
                <a:srgbClr val="66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dirty="0"/>
                <a:t>Tip</a:t>
              </a:r>
            </a:p>
            <a:p>
              <a:pPr algn="ctr"/>
              <a:r>
                <a:rPr lang="en-GB" sz="2400" b="1" dirty="0"/>
                <a:t>#3</a:t>
              </a:r>
            </a:p>
          </p:txBody>
        </p:sp>
      </p:grpSp>
      <p:sp>
        <p:nvSpPr>
          <p:cNvPr id="8" name="Textfeld 7">
            <a:extLst>
              <a:ext uri="{FF2B5EF4-FFF2-40B4-BE49-F238E27FC236}">
                <a16:creationId xmlns:a16="http://schemas.microsoft.com/office/drawing/2014/main" id="{D08C33EF-D31F-15DF-72F4-1DFBB4F421F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Google Deutschland Team (2021), 7 Tipps, mit denen ihr noch mehr aus der Google Suche rausholt, in: google.de, 04. Juni 2021, https://blog.google/intl/de-de/produkte/suchen-entdecken/7-tipps-fuer-die-google-suche/</a:t>
            </a:r>
          </a:p>
        </p:txBody>
      </p:sp>
      <p:sp>
        <p:nvSpPr>
          <p:cNvPr id="4" name="Foliennummernplatzhalter 1">
            <a:extLst>
              <a:ext uri="{FF2B5EF4-FFF2-40B4-BE49-F238E27FC236}">
                <a16:creationId xmlns:a16="http://schemas.microsoft.com/office/drawing/2014/main" id="{E3FA68BC-6ADB-5184-2E60-F9DBD0803FC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14</a:t>
            </a:fld>
            <a:endParaRPr lang="de-DE"/>
          </a:p>
        </p:txBody>
      </p:sp>
    </p:spTree>
    <p:extLst>
      <p:ext uri="{BB962C8B-B14F-4D97-AF65-F5344CB8AC3E}">
        <p14:creationId xmlns:p14="http://schemas.microsoft.com/office/powerpoint/2010/main" val="35591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0" name="Grafik 9">
            <a:extLst>
              <a:ext uri="{FF2B5EF4-FFF2-40B4-BE49-F238E27FC236}">
                <a16:creationId xmlns:a16="http://schemas.microsoft.com/office/drawing/2014/main" id="{E283853A-6122-FD30-655B-665740C042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6640" y="4420585"/>
            <a:ext cx="5380200" cy="1742831"/>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The selection and use of search engines</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Designing an efficient search - 7 tips</a:t>
            </a:r>
            <a:endParaRPr lang="en-GB">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2016001"/>
            <a:chOff x="1296000" y="4031999"/>
            <a:chExt cx="16488000" cy="2016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656000"/>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tIns="0" rIns="5616000" bIns="0" rtlCol="0" anchor="ctr"/>
            <a:lstStyle/>
            <a:p>
              <a:pPr marR="0" lvl="0" algn="l" rtl="0">
                <a:spcBef>
                  <a:spcPts val="0"/>
                </a:spcBef>
                <a:spcAft>
                  <a:spcPts val="0"/>
                </a:spcAft>
                <a:buSzPct val="80000"/>
                <a:tabLst>
                  <a:tab pos="9601200" algn="l"/>
                </a:tabLst>
              </a:pPr>
              <a:r>
                <a:rPr lang="en-GB" sz="2000">
                  <a:solidFill>
                    <a:schemeClr val="dk1"/>
                  </a:solidFill>
                  <a:latin typeface="+mn-lt"/>
                  <a:ea typeface="Helvetica Neue"/>
                  <a:cs typeface="Helvetica Neue"/>
                  <a:sym typeface="Helvetica Neue"/>
                </a:rPr>
                <a:t>Don't waste time trying to figure out how to spell a word correctly. </a:t>
              </a:r>
              <a:r>
                <a:rPr lang="en-GB" sz="2000">
                  <a:solidFill>
                    <a:schemeClr val="dk1"/>
                  </a:solidFill>
                  <a:ea typeface="Helvetica Neue"/>
                  <a:cs typeface="Helvetica Neue"/>
                  <a:sym typeface="Helvetica Neue"/>
                </a:rPr>
                <a:t>The </a:t>
              </a:r>
              <a:r>
                <a:rPr lang="en-GB" sz="2000">
                  <a:solidFill>
                    <a:schemeClr val="dk1"/>
                  </a:solidFill>
                  <a:latin typeface="+mn-lt"/>
                  <a:ea typeface="Helvetica Neue"/>
                  <a:cs typeface="Helvetica Neue"/>
                  <a:sym typeface="Helvetica Neue"/>
                </a:rPr>
                <a:t>spell checker automatically ensures that the most common spelling of a word is used. Therefore, it also corrects words if </a:t>
              </a:r>
              <a:r>
                <a:rPr lang="en-GB" sz="2000">
                  <a:solidFill>
                    <a:schemeClr val="dk1"/>
                  </a:solidFill>
                  <a:ea typeface="Helvetica Neue"/>
                  <a:cs typeface="Helvetica Neue"/>
                  <a:sym typeface="Helvetica Neue"/>
                </a:rPr>
                <a:t>you </a:t>
              </a:r>
              <a:r>
                <a:rPr lang="en-GB" sz="2000">
                  <a:solidFill>
                    <a:schemeClr val="dk1"/>
                  </a:solidFill>
                  <a:latin typeface="+mn-lt"/>
                  <a:ea typeface="Helvetica Neue"/>
                  <a:cs typeface="Helvetica Neue"/>
                  <a:sym typeface="Helvetica Neue"/>
                </a:rPr>
                <a:t>mistype them. You can also neglect upper and lower case in Google Search.</a:t>
              </a: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990099"/>
                  </a:solidFill>
                </a:rPr>
                <a:t>Disregard minor details (e.g. spelling, upper and lower case)</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2016000"/>
            </a:xfrm>
            <a:prstGeom prst="rect">
              <a:avLst/>
            </a:prstGeom>
            <a:solidFill>
              <a:srgbClr val="990099"/>
            </a:solidFill>
            <a:ln w="25400">
              <a:solidFill>
                <a:srgbClr val="9900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Tip</a:t>
              </a:r>
            </a:p>
            <a:p>
              <a:pPr algn="ctr"/>
              <a:r>
                <a:rPr lang="en-GB" sz="2400" b="1"/>
                <a:t>#4</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6300000"/>
            <a:ext cx="16488000" cy="1908001"/>
            <a:chOff x="1296000" y="4031999"/>
            <a:chExt cx="16488000" cy="1908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1548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n-GB" sz="2000">
                  <a:solidFill>
                    <a:schemeClr val="dk1"/>
                  </a:solidFill>
                  <a:latin typeface="+mn-lt"/>
                  <a:ea typeface="Helvetica Neue"/>
                  <a:cs typeface="Helvetica Neue"/>
                  <a:sym typeface="Helvetica Neue"/>
                </a:rPr>
                <a:t>Sometimes </a:t>
              </a:r>
              <a:r>
                <a:rPr lang="en-GB" sz="2000">
                  <a:solidFill>
                    <a:schemeClr val="dk1"/>
                  </a:solidFill>
                  <a:ea typeface="Helvetica Neue"/>
                  <a:cs typeface="Helvetica Neue"/>
                  <a:sym typeface="Helvetica Neue"/>
                </a:rPr>
                <a:t>you </a:t>
              </a:r>
              <a:r>
                <a:rPr lang="en-GB" sz="2000">
                  <a:solidFill>
                    <a:schemeClr val="dk1"/>
                  </a:solidFill>
                  <a:latin typeface="+mn-lt"/>
                  <a:ea typeface="Helvetica Neue"/>
                  <a:cs typeface="Helvetica Neue"/>
                  <a:sym typeface="Helvetica Neue"/>
                </a:rPr>
                <a:t>may be searching for something </a:t>
              </a:r>
              <a:r>
                <a:rPr lang="en-GB" sz="2000">
                  <a:solidFill>
                    <a:schemeClr val="dk1"/>
                  </a:solidFill>
                  <a:ea typeface="Helvetica Neue"/>
                  <a:cs typeface="Helvetica Neue"/>
                  <a:sym typeface="Helvetica Neue"/>
                </a:rPr>
                <a:t>you think you already know </a:t>
              </a:r>
              <a:r>
                <a:rPr lang="en-GB" sz="2000">
                  <a:solidFill>
                    <a:schemeClr val="dk1"/>
                  </a:solidFill>
                  <a:latin typeface="+mn-lt"/>
                  <a:ea typeface="Helvetica Neue"/>
                  <a:cs typeface="Helvetica Neue"/>
                  <a:sym typeface="Helvetica Neue"/>
                </a:rPr>
                <a:t>the answer to. However, including this answer in </a:t>
              </a:r>
              <a:r>
                <a:rPr lang="en-GB" sz="2000">
                  <a:solidFill>
                    <a:schemeClr val="dk1"/>
                  </a:solidFill>
                  <a:ea typeface="Helvetica Neue"/>
                  <a:cs typeface="Helvetica Neue"/>
                  <a:sym typeface="Helvetica Neue"/>
                </a:rPr>
                <a:t>your </a:t>
              </a:r>
              <a:r>
                <a:rPr lang="en-GB" sz="2000">
                  <a:solidFill>
                    <a:schemeClr val="dk1"/>
                  </a:solidFill>
                  <a:latin typeface="+mn-lt"/>
                  <a:ea typeface="Helvetica Neue"/>
                  <a:cs typeface="Helvetica Neue"/>
                  <a:sym typeface="Helvetica Neue"/>
                </a:rPr>
                <a:t>query may influence the search results and limit them too much. For example, if </a:t>
              </a:r>
              <a:r>
                <a:rPr lang="en-GB" sz="2000">
                  <a:solidFill>
                    <a:schemeClr val="dk1"/>
                  </a:solidFill>
                  <a:ea typeface="Helvetica Neue"/>
                  <a:cs typeface="Helvetica Neue"/>
                  <a:sym typeface="Helvetica Neue"/>
                </a:rPr>
                <a:t>you search for </a:t>
              </a:r>
              <a:r>
                <a:rPr lang="en-GB" sz="2000">
                  <a:solidFill>
                    <a:schemeClr val="dk1"/>
                  </a:solidFill>
                  <a:latin typeface="+mn-lt"/>
                  <a:ea typeface="Helvetica Neue"/>
                  <a:cs typeface="Helvetica Neue"/>
                  <a:sym typeface="Helvetica Neue"/>
                </a:rPr>
                <a:t>"golden retriever weigh 35 kilograms?" </a:t>
              </a:r>
              <a:r>
                <a:rPr lang="en-GB" sz="2000">
                  <a:solidFill>
                    <a:schemeClr val="dk1"/>
                  </a:solidFill>
                  <a:ea typeface="Helvetica Neue"/>
                  <a:cs typeface="Helvetica Neue"/>
                  <a:sym typeface="Helvetica Neue"/>
                </a:rPr>
                <a:t>you </a:t>
              </a:r>
              <a:r>
                <a:rPr lang="en-GB" sz="2000">
                  <a:solidFill>
                    <a:schemeClr val="dk1"/>
                  </a:solidFill>
                  <a:latin typeface="+mn-lt"/>
                  <a:ea typeface="Helvetica Neue"/>
                  <a:cs typeface="Helvetica Neue"/>
                  <a:sym typeface="Helvetica Neue"/>
                </a:rPr>
                <a:t>may come across websites that describe exactly that as the answer. Instead, search for "weight golden retriever  ". Here </a:t>
              </a:r>
              <a:r>
                <a:rPr lang="en-GB" sz="2000">
                  <a:solidFill>
                    <a:schemeClr val="dk1"/>
                  </a:solidFill>
                  <a:ea typeface="Helvetica Neue"/>
                  <a:cs typeface="Helvetica Neue"/>
                  <a:sym typeface="Helvetica Neue"/>
                </a:rPr>
                <a:t>you</a:t>
              </a:r>
              <a:r>
                <a:rPr lang="en-GB" sz="2000">
                  <a:solidFill>
                    <a:schemeClr val="dk1"/>
                  </a:solidFill>
                  <a:latin typeface="+mn-lt"/>
                  <a:ea typeface="Helvetica Neue"/>
                  <a:cs typeface="Helvetica Neue"/>
                  <a:sym typeface="Helvetica Neue"/>
                </a:rPr>
                <a:t> will get a variety of results. From there, </a:t>
              </a:r>
              <a:r>
                <a:rPr lang="en-GB" sz="2000">
                  <a:solidFill>
                    <a:schemeClr val="dk1"/>
                  </a:solidFill>
                  <a:ea typeface="Helvetica Neue"/>
                  <a:cs typeface="Helvetica Neue"/>
                  <a:sym typeface="Helvetica Neue"/>
                </a:rPr>
                <a:t>you </a:t>
              </a:r>
              <a:r>
                <a:rPr lang="en-GB" sz="2000">
                  <a:solidFill>
                    <a:schemeClr val="dk1"/>
                  </a:solidFill>
                  <a:latin typeface="+mn-lt"/>
                  <a:ea typeface="Helvetica Neue"/>
                  <a:cs typeface="Helvetica Neue"/>
                  <a:sym typeface="Helvetica Neue"/>
                </a:rPr>
                <a:t>can further narrow down the correct answer.</a:t>
              </a: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009999"/>
                  </a:solidFill>
                </a:rPr>
                <a:t>Do not include the answer in the search query</a:t>
              </a: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1908000"/>
            </a:xfrm>
            <a:prstGeom prst="rect">
              <a:avLst/>
            </a:prstGeom>
            <a:solidFill>
              <a:srgbClr val="009999"/>
            </a:solidFill>
            <a:ln w="25400">
              <a:solidFill>
                <a:srgbClr val="00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Tip</a:t>
              </a:r>
            </a:p>
            <a:p>
              <a:pPr algn="ctr"/>
              <a:r>
                <a:rPr lang="en-GB" sz="2400" b="1"/>
                <a:t>#5</a:t>
              </a:r>
            </a:p>
          </p:txBody>
        </p:sp>
      </p:grpSp>
      <p:sp>
        <p:nvSpPr>
          <p:cNvPr id="8" name="Foliennummernplatzhalter 1">
            <a:extLst>
              <a:ext uri="{FF2B5EF4-FFF2-40B4-BE49-F238E27FC236}">
                <a16:creationId xmlns:a16="http://schemas.microsoft.com/office/drawing/2014/main" id="{0C7262F5-5920-446E-8D90-0D21D800019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15</a:t>
            </a:fld>
            <a:endParaRPr lang="de-DE"/>
          </a:p>
        </p:txBody>
      </p:sp>
      <p:sp>
        <p:nvSpPr>
          <p:cNvPr id="9" name="Textfeld 8">
            <a:extLst>
              <a:ext uri="{FF2B5EF4-FFF2-40B4-BE49-F238E27FC236}">
                <a16:creationId xmlns:a16="http://schemas.microsoft.com/office/drawing/2014/main" id="{E5E499A2-7109-5177-1DF6-403FAA3E94B0}"/>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Google Deutschland Team (2021), 7 Tipps, mit denen ihr noch mehr aus der Google Suche rausholt, in: google.de, 04. Juni 2021, https://blog.google/intl/de-de/produkte/suchen-entdecken/7-tipps-fuer-die-google-suche/</a:t>
            </a:r>
          </a:p>
        </p:txBody>
      </p:sp>
    </p:spTree>
    <p:extLst>
      <p:ext uri="{BB962C8B-B14F-4D97-AF65-F5344CB8AC3E}">
        <p14:creationId xmlns:p14="http://schemas.microsoft.com/office/powerpoint/2010/main" val="171278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The selection and use of search engines</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Designing an efficient search - 7 tips</a:t>
            </a:r>
            <a:endParaRPr lang="en-GB">
              <a:solidFill>
                <a:srgbClr val="00CCFF"/>
              </a:solidFill>
              <a:latin typeface="+mn-lt"/>
            </a:endParaRPr>
          </a:p>
        </p:txBody>
      </p:sp>
      <p:grpSp>
        <p:nvGrpSpPr>
          <p:cNvPr id="7" name="Gruppieren 6">
            <a:extLst>
              <a:ext uri="{FF2B5EF4-FFF2-40B4-BE49-F238E27FC236}">
                <a16:creationId xmlns:a16="http://schemas.microsoft.com/office/drawing/2014/main" id="{5D23FD4D-F83A-6035-79F5-46A9F4CD5D57}"/>
              </a:ext>
            </a:extLst>
          </p:cNvPr>
          <p:cNvGrpSpPr/>
          <p:nvPr/>
        </p:nvGrpSpPr>
        <p:grpSpPr>
          <a:xfrm>
            <a:off x="1296000" y="4031999"/>
            <a:ext cx="16488000" cy="1944001"/>
            <a:chOff x="1296000" y="4031999"/>
            <a:chExt cx="16488000" cy="1944001"/>
          </a:xfrm>
        </p:grpSpPr>
        <p:sp>
          <p:nvSpPr>
            <p:cNvPr id="6" name="Rechteck 5">
              <a:extLst>
                <a:ext uri="{FF2B5EF4-FFF2-40B4-BE49-F238E27FC236}">
                  <a16:creationId xmlns:a16="http://schemas.microsoft.com/office/drawing/2014/main" id="{BFE72C1C-A8D6-69AB-91E3-38D74EFFFB3A}"/>
                </a:ext>
              </a:extLst>
            </p:cNvPr>
            <p:cNvSpPr/>
            <p:nvPr/>
          </p:nvSpPr>
          <p:spPr>
            <a:xfrm>
              <a:off x="2160000" y="4392000"/>
              <a:ext cx="15624000" cy="1584000"/>
            </a:xfrm>
            <a:prstGeom prst="rect">
              <a:avLst/>
            </a:prstGeom>
            <a:solidFill>
              <a:schemeClr val="bg1"/>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n-GB" sz="2000">
                  <a:solidFill>
                    <a:schemeClr val="dk1"/>
                  </a:solidFill>
                  <a:latin typeface="+mn-lt"/>
                  <a:ea typeface="Helvetica Neue"/>
                  <a:cs typeface="Helvetica Neue"/>
                  <a:sym typeface="Helvetica Neue"/>
                </a:rPr>
                <a:t>Sometimes it is advisable to use the many other features of Google Search - especially if </a:t>
              </a:r>
              <a:r>
                <a:rPr lang="en-GB" sz="2000">
                  <a:solidFill>
                    <a:schemeClr val="dk1"/>
                  </a:solidFill>
                  <a:ea typeface="Helvetica Neue"/>
                  <a:cs typeface="Helvetica Neue"/>
                  <a:sym typeface="Helvetica Neue"/>
                </a:rPr>
                <a:t>you are </a:t>
              </a:r>
              <a:r>
                <a:rPr lang="en-GB" sz="2000">
                  <a:solidFill>
                    <a:schemeClr val="dk1"/>
                  </a:solidFill>
                  <a:latin typeface="+mn-lt"/>
                  <a:ea typeface="Helvetica Neue"/>
                  <a:cs typeface="Helvetica Neue"/>
                  <a:sym typeface="Helvetica Neue"/>
                </a:rPr>
                <a:t>looking for content that is visual in nature. Example: </a:t>
              </a:r>
              <a:r>
                <a:rPr lang="en-GB" sz="2000">
                  <a:solidFill>
                    <a:schemeClr val="dk1"/>
                  </a:solidFill>
                  <a:ea typeface="Helvetica Neue"/>
                  <a:cs typeface="Helvetica Neue"/>
                  <a:sym typeface="Helvetica Neue"/>
                </a:rPr>
                <a:t>You want to </a:t>
              </a:r>
              <a:r>
                <a:rPr lang="en-GB" sz="2000">
                  <a:solidFill>
                    <a:schemeClr val="dk1"/>
                  </a:solidFill>
                  <a:latin typeface="+mn-lt"/>
                  <a:ea typeface="Helvetica Neue"/>
                  <a:cs typeface="Helvetica Neue"/>
                  <a:sym typeface="Helvetica Neue"/>
                </a:rPr>
                <a:t>design </a:t>
              </a:r>
              <a:r>
                <a:rPr lang="en-GB" sz="2000">
                  <a:solidFill>
                    <a:schemeClr val="dk1"/>
                  </a:solidFill>
                  <a:ea typeface="Helvetica Neue"/>
                  <a:cs typeface="Helvetica Neue"/>
                  <a:sym typeface="Helvetica Neue"/>
                </a:rPr>
                <a:t>a </a:t>
              </a:r>
              <a:r>
                <a:rPr lang="en-GB" sz="2000">
                  <a:solidFill>
                    <a:schemeClr val="dk1"/>
                  </a:solidFill>
                  <a:latin typeface="+mn-lt"/>
                  <a:ea typeface="Helvetica Neue"/>
                  <a:cs typeface="Helvetica Neue"/>
                  <a:sym typeface="Helvetica Neue"/>
                </a:rPr>
                <a:t>CV for a job application. Google Image Search is perfect for this. At a glance, </a:t>
              </a:r>
              <a:r>
                <a:rPr lang="en-GB" sz="2000">
                  <a:solidFill>
                    <a:schemeClr val="dk1"/>
                  </a:solidFill>
                  <a:ea typeface="Helvetica Neue"/>
                  <a:cs typeface="Helvetica Neue"/>
                  <a:sym typeface="Helvetica Neue"/>
                </a:rPr>
                <a:t>you'll get </a:t>
              </a:r>
              <a:r>
                <a:rPr lang="en-GB" sz="2000">
                  <a:solidFill>
                    <a:schemeClr val="dk1"/>
                  </a:solidFill>
                  <a:latin typeface="+mn-lt"/>
                  <a:ea typeface="Helvetica Neue"/>
                  <a:cs typeface="Helvetica Neue"/>
                  <a:sym typeface="Helvetica Neue"/>
                </a:rPr>
                <a:t>images of CVs and can then navigate further to the website where that image and possibly other tips for a successful application can be found. For other things, videos may be more appropriate sources.</a:t>
              </a:r>
            </a:p>
          </p:txBody>
        </p:sp>
        <p:sp>
          <p:nvSpPr>
            <p:cNvPr id="5" name="Rechteck 4">
              <a:extLst>
                <a:ext uri="{FF2B5EF4-FFF2-40B4-BE49-F238E27FC236}">
                  <a16:creationId xmlns:a16="http://schemas.microsoft.com/office/drawing/2014/main" id="{549F4A14-6152-F119-201A-3B7DBF7BBC5A}"/>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666699"/>
                  </a:solidFill>
                </a:rPr>
                <a:t>Search not only for text (e.g. also image search)</a:t>
              </a:r>
            </a:p>
          </p:txBody>
        </p:sp>
        <p:sp>
          <p:nvSpPr>
            <p:cNvPr id="3" name="Rechteck 2">
              <a:extLst>
                <a:ext uri="{FF2B5EF4-FFF2-40B4-BE49-F238E27FC236}">
                  <a16:creationId xmlns:a16="http://schemas.microsoft.com/office/drawing/2014/main" id="{3EA8A407-2B6A-7210-6758-E8C02ABA1F6C}"/>
                </a:ext>
              </a:extLst>
            </p:cNvPr>
            <p:cNvSpPr/>
            <p:nvPr/>
          </p:nvSpPr>
          <p:spPr>
            <a:xfrm>
              <a:off x="1296000" y="4031999"/>
              <a:ext cx="900000" cy="1944000"/>
            </a:xfrm>
            <a:prstGeom prst="rect">
              <a:avLst/>
            </a:prstGeom>
            <a:solidFill>
              <a:srgbClr val="666699"/>
            </a:solidFill>
            <a:ln w="25400">
              <a:solidFill>
                <a:srgbClr val="6666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Tip</a:t>
              </a:r>
            </a:p>
            <a:p>
              <a:pPr algn="ctr"/>
              <a:r>
                <a:rPr lang="en-GB" sz="2400" b="1"/>
                <a:t>#6</a:t>
              </a:r>
            </a:p>
          </p:txBody>
        </p:sp>
      </p:grpSp>
      <p:grpSp>
        <p:nvGrpSpPr>
          <p:cNvPr id="11" name="Gruppieren 10">
            <a:extLst>
              <a:ext uri="{FF2B5EF4-FFF2-40B4-BE49-F238E27FC236}">
                <a16:creationId xmlns:a16="http://schemas.microsoft.com/office/drawing/2014/main" id="{8F18D236-4ACF-AE9A-81F0-2C0A06B2AD90}"/>
              </a:ext>
            </a:extLst>
          </p:cNvPr>
          <p:cNvGrpSpPr/>
          <p:nvPr/>
        </p:nvGrpSpPr>
        <p:grpSpPr>
          <a:xfrm>
            <a:off x="1296000" y="6228000"/>
            <a:ext cx="16488000" cy="2232001"/>
            <a:chOff x="1296000" y="4031999"/>
            <a:chExt cx="16488000" cy="2232001"/>
          </a:xfrm>
        </p:grpSpPr>
        <p:sp>
          <p:nvSpPr>
            <p:cNvPr id="12" name="Rechteck 11">
              <a:extLst>
                <a:ext uri="{FF2B5EF4-FFF2-40B4-BE49-F238E27FC236}">
                  <a16:creationId xmlns:a16="http://schemas.microsoft.com/office/drawing/2014/main" id="{A4187D7A-66B9-CC4A-8412-9BD9C79DC5CE}"/>
                </a:ext>
              </a:extLst>
            </p:cNvPr>
            <p:cNvSpPr/>
            <p:nvPr/>
          </p:nvSpPr>
          <p:spPr>
            <a:xfrm>
              <a:off x="2160000" y="4392000"/>
              <a:ext cx="15624000" cy="1872000"/>
            </a:xfrm>
            <a:prstGeom prst="rect">
              <a:avLst/>
            </a:prstGeom>
            <a:solidFill>
              <a:schemeClr val="bg1"/>
            </a:solidFill>
            <a:ln>
              <a:solidFill>
                <a:srgbClr val="CC9999"/>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R="0" lvl="0" algn="l" rtl="0">
                <a:spcBef>
                  <a:spcPts val="0"/>
                </a:spcBef>
                <a:spcAft>
                  <a:spcPts val="0"/>
                </a:spcAft>
                <a:buSzPct val="80000"/>
              </a:pPr>
              <a:r>
                <a:rPr lang="en-GB" sz="2000">
                  <a:solidFill>
                    <a:schemeClr val="dk1"/>
                  </a:solidFill>
                  <a:latin typeface="+mn-lt"/>
                  <a:ea typeface="Helvetica Neue"/>
                  <a:cs typeface="Helvetica Neue"/>
                  <a:sym typeface="Helvetica Neue"/>
                </a:rPr>
                <a:t>For many search queries, Google does the work for you and already shows answers to </a:t>
              </a:r>
              <a:r>
                <a:rPr lang="en-GB" sz="2000">
                  <a:solidFill>
                    <a:schemeClr val="dk1"/>
                  </a:solidFill>
                  <a:ea typeface="Helvetica Neue"/>
                  <a:cs typeface="Helvetica Neue"/>
                  <a:sym typeface="Helvetica Neue"/>
                </a:rPr>
                <a:t>your </a:t>
              </a:r>
              <a:r>
                <a:rPr lang="en-GB" sz="2000">
                  <a:solidFill>
                    <a:schemeClr val="dk1"/>
                  </a:solidFill>
                  <a:latin typeface="+mn-lt"/>
                  <a:ea typeface="Helvetica Neue"/>
                  <a:cs typeface="Helvetica Neue"/>
                  <a:sym typeface="Helvetica Neue"/>
                </a:rPr>
                <a:t>question in the search results. Here are a few examples: </a:t>
              </a:r>
            </a:p>
            <a:p>
              <a:pPr marL="342900"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Weather: By entering any location in connection with the term weather, Google Search provides the current weather situation.</a:t>
              </a:r>
            </a:p>
            <a:p>
              <a:pPr marL="342900"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Events/ cinema programme: Current events or the cinema programme can be displayed in no time at all. With "Events Hamburg" there is an overview of the cultural events of the next few days, while "Kinoprogramm Hamburg" provides an overview of the current film highlights.</a:t>
              </a:r>
            </a:p>
          </p:txBody>
        </p:sp>
        <p:sp>
          <p:nvSpPr>
            <p:cNvPr id="13" name="Rechteck 12">
              <a:extLst>
                <a:ext uri="{FF2B5EF4-FFF2-40B4-BE49-F238E27FC236}">
                  <a16:creationId xmlns:a16="http://schemas.microsoft.com/office/drawing/2014/main" id="{DC92D80F-B1A8-E4D9-C98D-71A714CD1FAC}"/>
                </a:ext>
              </a:extLst>
            </p:cNvPr>
            <p:cNvSpPr/>
            <p:nvPr/>
          </p:nvSpPr>
          <p:spPr>
            <a:xfrm>
              <a:off x="2160000" y="4032000"/>
              <a:ext cx="131191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2400" b="1">
                  <a:solidFill>
                    <a:srgbClr val="CC9999"/>
                  </a:solidFill>
                </a:rPr>
                <a:t>Use the many functions of Google Search</a:t>
              </a:r>
            </a:p>
          </p:txBody>
        </p:sp>
        <p:sp>
          <p:nvSpPr>
            <p:cNvPr id="14" name="Rechteck 13">
              <a:extLst>
                <a:ext uri="{FF2B5EF4-FFF2-40B4-BE49-F238E27FC236}">
                  <a16:creationId xmlns:a16="http://schemas.microsoft.com/office/drawing/2014/main" id="{0394208D-4720-5B01-F9D5-5451F0847E0A}"/>
                </a:ext>
              </a:extLst>
            </p:cNvPr>
            <p:cNvSpPr/>
            <p:nvPr/>
          </p:nvSpPr>
          <p:spPr>
            <a:xfrm>
              <a:off x="1296000" y="4031999"/>
              <a:ext cx="900000" cy="2232000"/>
            </a:xfrm>
            <a:prstGeom prst="rect">
              <a:avLst/>
            </a:prstGeom>
            <a:solidFill>
              <a:srgbClr val="CC9999"/>
            </a:solidFill>
            <a:ln w="25400">
              <a:solidFill>
                <a:srgbClr val="CC9999"/>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a:t>Tip</a:t>
              </a:r>
            </a:p>
            <a:p>
              <a:pPr algn="ctr"/>
              <a:r>
                <a:rPr lang="en-GB" sz="2400" b="1"/>
                <a:t>#7</a:t>
              </a:r>
            </a:p>
          </p:txBody>
        </p:sp>
      </p:grpSp>
      <p:sp>
        <p:nvSpPr>
          <p:cNvPr id="8" name="Foliennummernplatzhalter 1">
            <a:extLst>
              <a:ext uri="{FF2B5EF4-FFF2-40B4-BE49-F238E27FC236}">
                <a16:creationId xmlns:a16="http://schemas.microsoft.com/office/drawing/2014/main" id="{084387A3-69AD-E1D2-AF2E-451EB6A96D6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16</a:t>
            </a:fld>
            <a:endParaRPr lang="de-DE"/>
          </a:p>
        </p:txBody>
      </p:sp>
      <p:sp>
        <p:nvSpPr>
          <p:cNvPr id="9" name="Textfeld 8">
            <a:extLst>
              <a:ext uri="{FF2B5EF4-FFF2-40B4-BE49-F238E27FC236}">
                <a16:creationId xmlns:a16="http://schemas.microsoft.com/office/drawing/2014/main" id="{94588161-0DF5-8CBD-F5F5-CEDAC03CD909}"/>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Google Deutschland Team (2021), 7 Tipps, mit denen ihr noch mehr aus der Google Suche rausholt, in: google.de, 04. Juni 2021, https://blog.google/intl/de-de/produkte/suchen-entdecken/7-tipps-fuer-die-google-suche/</a:t>
            </a:r>
          </a:p>
        </p:txBody>
      </p:sp>
    </p:spTree>
    <p:extLst>
      <p:ext uri="{BB962C8B-B14F-4D97-AF65-F5344CB8AC3E}">
        <p14:creationId xmlns:p14="http://schemas.microsoft.com/office/powerpoint/2010/main" val="365775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35" name="Gruppieren 34">
            <a:extLst>
              <a:ext uri="{FF2B5EF4-FFF2-40B4-BE49-F238E27FC236}">
                <a16:creationId xmlns:a16="http://schemas.microsoft.com/office/drawing/2014/main" id="{98E85247-0AEC-F243-6A9C-9D2C17C5C4B9}"/>
              </a:ext>
            </a:extLst>
          </p:cNvPr>
          <p:cNvGrpSpPr/>
          <p:nvPr/>
        </p:nvGrpSpPr>
        <p:grpSpPr>
          <a:xfrm>
            <a:off x="14454861" y="5369153"/>
            <a:ext cx="1578305" cy="1675283"/>
            <a:chOff x="11955268" y="6100717"/>
            <a:chExt cx="4899761" cy="1675283"/>
          </a:xfrm>
        </p:grpSpPr>
        <p:cxnSp>
          <p:nvCxnSpPr>
            <p:cNvPr id="36" name="Gerader Verbinder 35">
              <a:extLst>
                <a:ext uri="{FF2B5EF4-FFF2-40B4-BE49-F238E27FC236}">
                  <a16:creationId xmlns:a16="http://schemas.microsoft.com/office/drawing/2014/main" id="{9A93DF1C-6E0C-4AF7-BB23-1FA6A31EFDE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7" name="Google Shape;120;p6">
              <a:extLst>
                <a:ext uri="{FF2B5EF4-FFF2-40B4-BE49-F238E27FC236}">
                  <a16:creationId xmlns:a16="http://schemas.microsoft.com/office/drawing/2014/main" id="{1169C4D3-A6C7-1E59-A4CD-9225649D3F1E}"/>
                </a:ext>
              </a:extLst>
            </p:cNvPr>
            <p:cNvSpPr txBox="1"/>
            <p:nvPr/>
          </p:nvSpPr>
          <p:spPr>
            <a:xfrm>
              <a:off x="12067028" y="6100717"/>
              <a:ext cx="4788001" cy="612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a:solidFill>
                    <a:schemeClr val="bg1"/>
                  </a:solidFill>
                  <a:latin typeface="+mn-lt"/>
                  <a:ea typeface="Helvetica Neue"/>
                  <a:cs typeface="Helvetica Neue"/>
                  <a:sym typeface="Helvetica Neue"/>
                </a:rPr>
                <a:t>9. General impression</a:t>
              </a:r>
            </a:p>
          </p:txBody>
        </p:sp>
      </p:grpSp>
      <p:grpSp>
        <p:nvGrpSpPr>
          <p:cNvPr id="26" name="Gruppieren 25">
            <a:extLst>
              <a:ext uri="{FF2B5EF4-FFF2-40B4-BE49-F238E27FC236}">
                <a16:creationId xmlns:a16="http://schemas.microsoft.com/office/drawing/2014/main" id="{77ED6EC2-1F5D-4C31-61E1-E933F9E18F5C}"/>
              </a:ext>
            </a:extLst>
          </p:cNvPr>
          <p:cNvGrpSpPr/>
          <p:nvPr/>
        </p:nvGrpSpPr>
        <p:grpSpPr>
          <a:xfrm>
            <a:off x="10287493" y="5567606"/>
            <a:ext cx="2519999" cy="1687060"/>
            <a:chOff x="11955268" y="6088940"/>
            <a:chExt cx="7823198" cy="1687060"/>
          </a:xfrm>
        </p:grpSpPr>
        <p:cxnSp>
          <p:nvCxnSpPr>
            <p:cNvPr id="27" name="Gerader Verbinder 26">
              <a:extLst>
                <a:ext uri="{FF2B5EF4-FFF2-40B4-BE49-F238E27FC236}">
                  <a16:creationId xmlns:a16="http://schemas.microsoft.com/office/drawing/2014/main" id="{91A32883-005E-6EBD-FF2D-944473C2E05A}"/>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A4E78C9A-0B02-D2E6-2D8A-D70A84BC91BA}"/>
                </a:ext>
              </a:extLst>
            </p:cNvPr>
            <p:cNvSpPr txBox="1"/>
            <p:nvPr/>
          </p:nvSpPr>
          <p:spPr>
            <a:xfrm>
              <a:off x="12067025" y="6088940"/>
              <a:ext cx="7711441" cy="612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6. Supporting documents for information</a:t>
              </a:r>
            </a:p>
          </p:txBody>
        </p:sp>
      </p:grpSp>
      <p:grpSp>
        <p:nvGrpSpPr>
          <p:cNvPr id="14" name="Gruppieren 13">
            <a:extLst>
              <a:ext uri="{FF2B5EF4-FFF2-40B4-BE49-F238E27FC236}">
                <a16:creationId xmlns:a16="http://schemas.microsoft.com/office/drawing/2014/main" id="{341BF0E9-98BE-AA33-7660-8A3EE5C7C1CD}"/>
              </a:ext>
            </a:extLst>
          </p:cNvPr>
          <p:cNvGrpSpPr/>
          <p:nvPr/>
        </p:nvGrpSpPr>
        <p:grpSpPr>
          <a:xfrm>
            <a:off x="7199418" y="6109964"/>
            <a:ext cx="1974279" cy="1656000"/>
            <a:chOff x="11955269" y="6120000"/>
            <a:chExt cx="4254839" cy="1656000"/>
          </a:xfrm>
        </p:grpSpPr>
        <p:cxnSp>
          <p:nvCxnSpPr>
            <p:cNvPr id="15" name="Gerader Verbinder 14">
              <a:extLst>
                <a:ext uri="{FF2B5EF4-FFF2-40B4-BE49-F238E27FC236}">
                  <a16:creationId xmlns:a16="http://schemas.microsoft.com/office/drawing/2014/main" id="{03ABD774-FE72-6F98-2578-C6FC33C79888}"/>
                </a:ext>
              </a:extLst>
            </p:cNvPr>
            <p:cNvCxnSpPr>
              <a:cxnSpLocks/>
            </p:cNvCxnSpPr>
            <p:nvPr/>
          </p:nvCxnSpPr>
          <p:spPr>
            <a:xfrm>
              <a:off x="11955269"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6" name="Google Shape;120;p6">
              <a:extLst>
                <a:ext uri="{FF2B5EF4-FFF2-40B4-BE49-F238E27FC236}">
                  <a16:creationId xmlns:a16="http://schemas.microsoft.com/office/drawing/2014/main" id="{1626AEA2-7F22-67CE-B012-34F3F781D259}"/>
                </a:ext>
              </a:extLst>
            </p:cNvPr>
            <p:cNvSpPr txBox="1"/>
            <p:nvPr/>
          </p:nvSpPr>
          <p:spPr>
            <a:xfrm>
              <a:off x="12034108" y="6120000"/>
              <a:ext cx="4176000" cy="612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4. Consult several sources</a:t>
              </a:r>
            </a:p>
          </p:txBody>
        </p:sp>
      </p:grpSp>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The selection and use of search engines</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Hints for research using the example: Health</a:t>
            </a:r>
            <a:endParaRPr lang="en-GB">
              <a:solidFill>
                <a:srgbClr val="00CCFF"/>
              </a:solidFill>
              <a:latin typeface="+mn-lt"/>
            </a:endParaRPr>
          </a:p>
        </p:txBody>
      </p:sp>
      <p:sp>
        <p:nvSpPr>
          <p:cNvPr id="120" name="Google Shape;120;p6"/>
          <p:cNvSpPr txBox="1"/>
          <p:nvPr/>
        </p:nvSpPr>
        <p:spPr>
          <a:xfrm>
            <a:off x="1295400" y="4024780"/>
            <a:ext cx="16451998" cy="156962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The search engines provide a wealth of health information. However, it is often not easy to assess whether this information is correct, balanced and serious.</a:t>
            </a:r>
          </a:p>
          <a:p>
            <a:pPr marL="342900" marR="0" lvl="0" indent="-342900" algn="l" rtl="0">
              <a:spcBef>
                <a:spcPts val="0"/>
              </a:spcBef>
              <a:spcAft>
                <a:spcPts val="0"/>
              </a:spcAft>
              <a:buSzPct val="80000"/>
              <a:buBlip>
                <a:blip r:embed="rId3"/>
              </a:buBlip>
            </a:pPr>
            <a:endParaRPr lang="en-GB" sz="24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The following 10 tips for health research on the internet can help:</a:t>
            </a:r>
            <a:endParaRPr lang="en-GB">
              <a:latin typeface="+mn-lt"/>
            </a:endParaRPr>
          </a:p>
        </p:txBody>
      </p:sp>
      <p:pic>
        <p:nvPicPr>
          <p:cNvPr id="7" name="Grafik 6">
            <a:extLst>
              <a:ext uri="{FF2B5EF4-FFF2-40B4-BE49-F238E27FC236}">
                <a16:creationId xmlns:a16="http://schemas.microsoft.com/office/drawing/2014/main" id="{83EA6C09-F9A6-21F4-311F-DD7928E9E1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46485" y="6457060"/>
            <a:ext cx="16149825" cy="2622312"/>
          </a:xfrm>
          <a:prstGeom prst="rect">
            <a:avLst/>
          </a:prstGeom>
        </p:spPr>
      </p:pic>
      <p:grpSp>
        <p:nvGrpSpPr>
          <p:cNvPr id="8" name="Gruppieren 7">
            <a:extLst>
              <a:ext uri="{FF2B5EF4-FFF2-40B4-BE49-F238E27FC236}">
                <a16:creationId xmlns:a16="http://schemas.microsoft.com/office/drawing/2014/main" id="{45C155ED-9088-83BD-4EE4-8E783693236B}"/>
              </a:ext>
            </a:extLst>
          </p:cNvPr>
          <p:cNvGrpSpPr/>
          <p:nvPr/>
        </p:nvGrpSpPr>
        <p:grpSpPr>
          <a:xfrm>
            <a:off x="1539314" y="6972436"/>
            <a:ext cx="1844686" cy="1692000"/>
            <a:chOff x="11955268" y="6084000"/>
            <a:chExt cx="4906866" cy="1692000"/>
          </a:xfrm>
        </p:grpSpPr>
        <p:cxnSp>
          <p:nvCxnSpPr>
            <p:cNvPr id="9" name="Gerader Verbinder 8">
              <a:extLst>
                <a:ext uri="{FF2B5EF4-FFF2-40B4-BE49-F238E27FC236}">
                  <a16:creationId xmlns:a16="http://schemas.microsoft.com/office/drawing/2014/main" id="{C20F3FB1-B039-DF7E-AC69-182512A10017}"/>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0" name="Google Shape;120;p6">
              <a:extLst>
                <a:ext uri="{FF2B5EF4-FFF2-40B4-BE49-F238E27FC236}">
                  <a16:creationId xmlns:a16="http://schemas.microsoft.com/office/drawing/2014/main" id="{292A0AB2-FC01-FA59-548B-CD13C921FEB4}"/>
                </a:ext>
              </a:extLst>
            </p:cNvPr>
            <p:cNvSpPr txBox="1"/>
            <p:nvPr/>
          </p:nvSpPr>
          <p:spPr>
            <a:xfrm>
              <a:off x="12074133" y="6084000"/>
              <a:ext cx="4788001" cy="612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1. Select a suitable portal</a:t>
              </a:r>
            </a:p>
          </p:txBody>
        </p:sp>
      </p:grpSp>
      <p:grpSp>
        <p:nvGrpSpPr>
          <p:cNvPr id="11" name="Gruppieren 10">
            <a:extLst>
              <a:ext uri="{FF2B5EF4-FFF2-40B4-BE49-F238E27FC236}">
                <a16:creationId xmlns:a16="http://schemas.microsoft.com/office/drawing/2014/main" id="{B9A26CC4-2541-DEF0-9B1A-3777CA3ECFCA}"/>
              </a:ext>
            </a:extLst>
          </p:cNvPr>
          <p:cNvGrpSpPr/>
          <p:nvPr/>
        </p:nvGrpSpPr>
        <p:grpSpPr>
          <a:xfrm>
            <a:off x="5263408" y="7337178"/>
            <a:ext cx="1684592" cy="1692000"/>
            <a:chOff x="11955268" y="6084000"/>
            <a:chExt cx="4870669" cy="1692000"/>
          </a:xfrm>
        </p:grpSpPr>
        <p:cxnSp>
          <p:nvCxnSpPr>
            <p:cNvPr id="12" name="Gerader Verbinder 11">
              <a:extLst>
                <a:ext uri="{FF2B5EF4-FFF2-40B4-BE49-F238E27FC236}">
                  <a16:creationId xmlns:a16="http://schemas.microsoft.com/office/drawing/2014/main" id="{9CBF7585-E286-C5D5-6061-ABAA9B82F48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BC2A7BE1-4BA2-4399-71CB-5AC30BEB8447}"/>
                </a:ext>
              </a:extLst>
            </p:cNvPr>
            <p:cNvSpPr txBox="1"/>
            <p:nvPr/>
          </p:nvSpPr>
          <p:spPr>
            <a:xfrm>
              <a:off x="12037936" y="6084000"/>
              <a:ext cx="4788001" cy="612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3. Quality seal</a:t>
              </a:r>
            </a:p>
          </p:txBody>
        </p:sp>
      </p:grpSp>
      <p:grpSp>
        <p:nvGrpSpPr>
          <p:cNvPr id="17" name="Gruppieren 16">
            <a:extLst>
              <a:ext uri="{FF2B5EF4-FFF2-40B4-BE49-F238E27FC236}">
                <a16:creationId xmlns:a16="http://schemas.microsoft.com/office/drawing/2014/main" id="{A14933E8-269F-A779-1A01-E513107A4DDC}"/>
              </a:ext>
            </a:extLst>
          </p:cNvPr>
          <p:cNvGrpSpPr/>
          <p:nvPr/>
        </p:nvGrpSpPr>
        <p:grpSpPr>
          <a:xfrm>
            <a:off x="3833139" y="6689214"/>
            <a:ext cx="1494861" cy="1656000"/>
            <a:chOff x="11955270" y="6120000"/>
            <a:chExt cx="4858298" cy="1656000"/>
          </a:xfrm>
        </p:grpSpPr>
        <p:cxnSp>
          <p:nvCxnSpPr>
            <p:cNvPr id="18" name="Gerader Verbinder 17">
              <a:extLst>
                <a:ext uri="{FF2B5EF4-FFF2-40B4-BE49-F238E27FC236}">
                  <a16:creationId xmlns:a16="http://schemas.microsoft.com/office/drawing/2014/main" id="{B7104216-153B-9CFD-3410-E70AD9530033}"/>
                </a:ext>
              </a:extLst>
            </p:cNvPr>
            <p:cNvCxnSpPr>
              <a:cxnSpLocks/>
            </p:cNvCxnSpPr>
            <p:nvPr/>
          </p:nvCxnSpPr>
          <p:spPr>
            <a:xfrm>
              <a:off x="11955270"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19" name="Google Shape;120;p6">
              <a:extLst>
                <a:ext uri="{FF2B5EF4-FFF2-40B4-BE49-F238E27FC236}">
                  <a16:creationId xmlns:a16="http://schemas.microsoft.com/office/drawing/2014/main" id="{7F363744-B030-C9A5-038C-198BA7C19F69}"/>
                </a:ext>
              </a:extLst>
            </p:cNvPr>
            <p:cNvSpPr txBox="1"/>
            <p:nvPr/>
          </p:nvSpPr>
          <p:spPr>
            <a:xfrm>
              <a:off x="12133568" y="6120000"/>
              <a:ext cx="4680000" cy="612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2. Check originator</a:t>
              </a:r>
            </a:p>
          </p:txBody>
        </p:sp>
      </p:grpSp>
      <p:grpSp>
        <p:nvGrpSpPr>
          <p:cNvPr id="20" name="Gruppieren 19">
            <a:extLst>
              <a:ext uri="{FF2B5EF4-FFF2-40B4-BE49-F238E27FC236}">
                <a16:creationId xmlns:a16="http://schemas.microsoft.com/office/drawing/2014/main" id="{FE0CB733-424D-507A-E2DF-46ABEA7479AF}"/>
              </a:ext>
            </a:extLst>
          </p:cNvPr>
          <p:cNvGrpSpPr/>
          <p:nvPr/>
        </p:nvGrpSpPr>
        <p:grpSpPr>
          <a:xfrm>
            <a:off x="8208000" y="6875930"/>
            <a:ext cx="1965221" cy="1656000"/>
            <a:chOff x="11955268" y="6156000"/>
            <a:chExt cx="4877348" cy="1656000"/>
          </a:xfrm>
        </p:grpSpPr>
        <p:cxnSp>
          <p:nvCxnSpPr>
            <p:cNvPr id="21" name="Gerader Verbinder 20">
              <a:extLst>
                <a:ext uri="{FF2B5EF4-FFF2-40B4-BE49-F238E27FC236}">
                  <a16:creationId xmlns:a16="http://schemas.microsoft.com/office/drawing/2014/main" id="{66107F67-F6E6-5DF5-6A91-F9B9B7F76622}"/>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2" name="Google Shape;120;p6">
              <a:extLst>
                <a:ext uri="{FF2B5EF4-FFF2-40B4-BE49-F238E27FC236}">
                  <a16:creationId xmlns:a16="http://schemas.microsoft.com/office/drawing/2014/main" id="{7BD9D758-3E0C-063C-F45A-E2F4FA0B71F7}"/>
                </a:ext>
              </a:extLst>
            </p:cNvPr>
            <p:cNvSpPr txBox="1"/>
            <p:nvPr/>
          </p:nvSpPr>
          <p:spPr>
            <a:xfrm>
              <a:off x="12044614" y="6156000"/>
              <a:ext cx="4788002" cy="612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5. Balance of information</a:t>
              </a:r>
            </a:p>
          </p:txBody>
        </p:sp>
      </p:grpSp>
      <p:grpSp>
        <p:nvGrpSpPr>
          <p:cNvPr id="23" name="Gruppieren 22">
            <a:extLst>
              <a:ext uri="{FF2B5EF4-FFF2-40B4-BE49-F238E27FC236}">
                <a16:creationId xmlns:a16="http://schemas.microsoft.com/office/drawing/2014/main" id="{AA700931-1E39-C467-DFB5-9F28D0098BC3}"/>
              </a:ext>
            </a:extLst>
          </p:cNvPr>
          <p:cNvGrpSpPr/>
          <p:nvPr/>
        </p:nvGrpSpPr>
        <p:grpSpPr>
          <a:xfrm>
            <a:off x="11429436" y="6407458"/>
            <a:ext cx="1702144" cy="1657882"/>
            <a:chOff x="11955268" y="6118118"/>
            <a:chExt cx="4292364" cy="1657882"/>
          </a:xfrm>
        </p:grpSpPr>
        <p:cxnSp>
          <p:nvCxnSpPr>
            <p:cNvPr id="24" name="Gerader Verbinder 23">
              <a:extLst>
                <a:ext uri="{FF2B5EF4-FFF2-40B4-BE49-F238E27FC236}">
                  <a16:creationId xmlns:a16="http://schemas.microsoft.com/office/drawing/2014/main" id="{58DF3414-71AA-C51F-59DC-670CCB020AFF}"/>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25" name="Google Shape;120;p6">
              <a:extLst>
                <a:ext uri="{FF2B5EF4-FFF2-40B4-BE49-F238E27FC236}">
                  <a16:creationId xmlns:a16="http://schemas.microsoft.com/office/drawing/2014/main" id="{2AF77220-912A-0BB7-5878-4CB53F46A4FD}"/>
                </a:ext>
              </a:extLst>
            </p:cNvPr>
            <p:cNvSpPr txBox="1"/>
            <p:nvPr/>
          </p:nvSpPr>
          <p:spPr>
            <a:xfrm>
              <a:off x="12071631" y="6118118"/>
              <a:ext cx="4176001" cy="612000"/>
            </a:xfrm>
            <a:prstGeom prst="doubleWave">
              <a:avLst/>
            </a:prstGeom>
            <a:solidFill>
              <a:srgbClr val="4F94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a:solidFill>
                    <a:schemeClr val="bg1"/>
                  </a:solidFill>
                  <a:latin typeface="+mn-lt"/>
                  <a:ea typeface="Helvetica Neue"/>
                  <a:cs typeface="Helvetica Neue"/>
                  <a:sym typeface="Helvetica Neue"/>
                </a:rPr>
                <a:t>7. Timeliness of the information</a:t>
              </a:r>
            </a:p>
          </p:txBody>
        </p:sp>
      </p:grpSp>
      <p:grpSp>
        <p:nvGrpSpPr>
          <p:cNvPr id="29" name="Gruppieren 28">
            <a:extLst>
              <a:ext uri="{FF2B5EF4-FFF2-40B4-BE49-F238E27FC236}">
                <a16:creationId xmlns:a16="http://schemas.microsoft.com/office/drawing/2014/main" id="{31FD0734-7B0F-4F3F-D270-785F07D53579}"/>
              </a:ext>
            </a:extLst>
          </p:cNvPr>
          <p:cNvGrpSpPr/>
          <p:nvPr/>
        </p:nvGrpSpPr>
        <p:grpSpPr>
          <a:xfrm>
            <a:off x="13536340" y="6446393"/>
            <a:ext cx="1566651" cy="1685214"/>
            <a:chOff x="11955268" y="6126786"/>
            <a:chExt cx="4845687" cy="1685214"/>
          </a:xfrm>
        </p:grpSpPr>
        <p:cxnSp>
          <p:nvCxnSpPr>
            <p:cNvPr id="30" name="Gerader Verbinder 29">
              <a:extLst>
                <a:ext uri="{FF2B5EF4-FFF2-40B4-BE49-F238E27FC236}">
                  <a16:creationId xmlns:a16="http://schemas.microsoft.com/office/drawing/2014/main" id="{AA56FC0C-0617-D7FC-2A93-3EF7938F0653}"/>
                </a:ext>
              </a:extLst>
            </p:cNvPr>
            <p:cNvCxnSpPr>
              <a:cxnSpLocks/>
            </p:cNvCxnSpPr>
            <p:nvPr/>
          </p:nvCxnSpPr>
          <p:spPr>
            <a:xfrm>
              <a:off x="11955268" y="6192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1" name="Google Shape;120;p6">
              <a:extLst>
                <a:ext uri="{FF2B5EF4-FFF2-40B4-BE49-F238E27FC236}">
                  <a16:creationId xmlns:a16="http://schemas.microsoft.com/office/drawing/2014/main" id="{13FA12B6-5F53-F697-9D19-3D3F9197845A}"/>
                </a:ext>
              </a:extLst>
            </p:cNvPr>
            <p:cNvSpPr txBox="1"/>
            <p:nvPr/>
          </p:nvSpPr>
          <p:spPr>
            <a:xfrm>
              <a:off x="12012956" y="6126786"/>
              <a:ext cx="4787999" cy="612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a:solidFill>
                    <a:schemeClr val="bg1"/>
                  </a:solidFill>
                  <a:latin typeface="+mn-lt"/>
                  <a:ea typeface="Helvetica Neue"/>
                  <a:cs typeface="Helvetica Neue"/>
                  <a:sym typeface="Helvetica Neue"/>
                </a:rPr>
                <a:t>8. Beware of advertising</a:t>
              </a:r>
            </a:p>
          </p:txBody>
        </p:sp>
      </p:grpSp>
      <p:grpSp>
        <p:nvGrpSpPr>
          <p:cNvPr id="32" name="Gruppieren 31">
            <a:extLst>
              <a:ext uri="{FF2B5EF4-FFF2-40B4-BE49-F238E27FC236}">
                <a16:creationId xmlns:a16="http://schemas.microsoft.com/office/drawing/2014/main" id="{EF6D1036-93CC-3827-8994-844DA8A0D250}"/>
              </a:ext>
            </a:extLst>
          </p:cNvPr>
          <p:cNvGrpSpPr/>
          <p:nvPr/>
        </p:nvGrpSpPr>
        <p:grpSpPr>
          <a:xfrm>
            <a:off x="16355699" y="5127407"/>
            <a:ext cx="1669514" cy="1628177"/>
            <a:chOff x="11955268" y="6147823"/>
            <a:chExt cx="4841591" cy="1628177"/>
          </a:xfrm>
        </p:grpSpPr>
        <p:cxnSp>
          <p:nvCxnSpPr>
            <p:cNvPr id="33" name="Gerader Verbinder 32">
              <a:extLst>
                <a:ext uri="{FF2B5EF4-FFF2-40B4-BE49-F238E27FC236}">
                  <a16:creationId xmlns:a16="http://schemas.microsoft.com/office/drawing/2014/main" id="{5168E2E3-BB1C-141C-1345-B73D36814BC8}"/>
                </a:ext>
              </a:extLst>
            </p:cNvPr>
            <p:cNvCxnSpPr>
              <a:cxnSpLocks/>
            </p:cNvCxnSpPr>
            <p:nvPr/>
          </p:nvCxnSpPr>
          <p:spPr>
            <a:xfrm>
              <a:off x="11955268" y="6156000"/>
              <a:ext cx="0" cy="1620000"/>
            </a:xfrm>
            <a:prstGeom prst="line">
              <a:avLst/>
            </a:prstGeom>
            <a:ln w="76200" cap="rnd"/>
          </p:spPr>
          <p:style>
            <a:lnRef idx="3">
              <a:schemeClr val="accent4"/>
            </a:lnRef>
            <a:fillRef idx="0">
              <a:schemeClr val="accent4"/>
            </a:fillRef>
            <a:effectRef idx="2">
              <a:schemeClr val="accent4"/>
            </a:effectRef>
            <a:fontRef idx="minor">
              <a:schemeClr val="tx1"/>
            </a:fontRef>
          </p:style>
        </p:cxnSp>
        <p:sp>
          <p:nvSpPr>
            <p:cNvPr id="34" name="Google Shape;120;p6">
              <a:extLst>
                <a:ext uri="{FF2B5EF4-FFF2-40B4-BE49-F238E27FC236}">
                  <a16:creationId xmlns:a16="http://schemas.microsoft.com/office/drawing/2014/main" id="{359DF604-A90A-CA43-DC3D-174F122713FB}"/>
                </a:ext>
              </a:extLst>
            </p:cNvPr>
            <p:cNvSpPr txBox="1"/>
            <p:nvPr/>
          </p:nvSpPr>
          <p:spPr>
            <a:xfrm>
              <a:off x="12098859" y="6147823"/>
              <a:ext cx="4698000" cy="612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1600" b="1" dirty="0">
                  <a:solidFill>
                    <a:schemeClr val="bg1"/>
                  </a:solidFill>
                  <a:latin typeface="+mn-lt"/>
                  <a:ea typeface="Helvetica Neue"/>
                  <a:cs typeface="Helvetica Neue"/>
                  <a:sym typeface="Helvetica Neue"/>
                </a:rPr>
                <a:t>10. Not a doctor substitute</a:t>
              </a:r>
            </a:p>
          </p:txBody>
        </p:sp>
      </p:grpSp>
      <p:sp>
        <p:nvSpPr>
          <p:cNvPr id="3" name="Foliennummernplatzhalter 1">
            <a:extLst>
              <a:ext uri="{FF2B5EF4-FFF2-40B4-BE49-F238E27FC236}">
                <a16:creationId xmlns:a16="http://schemas.microsoft.com/office/drawing/2014/main" id="{5AE12B47-2A49-A080-2C6F-5BE1D1B46279}"/>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17</a:t>
            </a:fld>
            <a:endParaRPr lang="de-DE"/>
          </a:p>
        </p:txBody>
      </p:sp>
      <p:sp>
        <p:nvSpPr>
          <p:cNvPr id="4" name="Textfeld 3">
            <a:extLst>
              <a:ext uri="{FF2B5EF4-FFF2-40B4-BE49-F238E27FC236}">
                <a16:creationId xmlns:a16="http://schemas.microsoft.com/office/drawing/2014/main" id="{B24AC308-AB20-A1D5-A905-22661B925D5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56234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 name="Grafik 4">
            <a:extLst>
              <a:ext uri="{FF2B5EF4-FFF2-40B4-BE49-F238E27FC236}">
                <a16:creationId xmlns:a16="http://schemas.microsoft.com/office/drawing/2014/main" id="{329D980D-2400-8A50-D2C4-F8BA813458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The selection and use of search engines</a:t>
            </a:r>
          </a:p>
        </p:txBody>
      </p:sp>
      <p:sp>
        <p:nvSpPr>
          <p:cNvPr id="42" name="Textfeld 41">
            <a:extLst>
              <a:ext uri="{FF2B5EF4-FFF2-40B4-BE49-F238E27FC236}">
                <a16:creationId xmlns:a16="http://schemas.microsoft.com/office/drawing/2014/main" id="{CE5A1590-E819-C2EB-A34F-6B54BA5D65E1}"/>
              </a:ext>
            </a:extLst>
          </p:cNvPr>
          <p:cNvSpPr txBox="1"/>
          <p:nvPr/>
        </p:nvSpPr>
        <p:spPr>
          <a:xfrm>
            <a:off x="1584000" y="7272000"/>
            <a:ext cx="4680000" cy="1512000"/>
          </a:xfrm>
          <a:prstGeom prst="rect">
            <a:avLst/>
          </a:prstGeom>
          <a:solidFill>
            <a:schemeClr val="bg1">
              <a:alpha val="60000"/>
            </a:schemeClr>
          </a:solidFill>
        </p:spPr>
        <p:txBody>
          <a:bodyPr wrap="square">
            <a:noAutofit/>
          </a:bodyPr>
          <a:lstStyle/>
          <a:p>
            <a:r>
              <a:rPr lang="en-GB" sz="1600"/>
              <a:t>While general health portals sometimes provide information on a very broad spectrum of diseases, there are also specialised websites for specific diseases. As a rule of thumb, the more specialised a portal, the more detailed and well-founded the information.</a:t>
            </a:r>
          </a:p>
        </p:txBody>
      </p:sp>
      <p:sp>
        <p:nvSpPr>
          <p:cNvPr id="43" name="Textfeld 42">
            <a:extLst>
              <a:ext uri="{FF2B5EF4-FFF2-40B4-BE49-F238E27FC236}">
                <a16:creationId xmlns:a16="http://schemas.microsoft.com/office/drawing/2014/main" id="{0A6B88DD-9569-7475-C7DA-B1B5B7A21362}"/>
              </a:ext>
            </a:extLst>
          </p:cNvPr>
          <p:cNvSpPr txBox="1"/>
          <p:nvPr/>
        </p:nvSpPr>
        <p:spPr>
          <a:xfrm>
            <a:off x="10440000" y="6912000"/>
            <a:ext cx="4680000" cy="1548000"/>
          </a:xfrm>
          <a:prstGeom prst="rect">
            <a:avLst/>
          </a:prstGeom>
          <a:solidFill>
            <a:schemeClr val="bg1">
              <a:alpha val="60000"/>
            </a:schemeClr>
          </a:solidFill>
        </p:spPr>
        <p:txBody>
          <a:bodyPr wrap="square">
            <a:noAutofit/>
          </a:bodyPr>
          <a:lstStyle/>
          <a:p>
            <a:r>
              <a:rPr lang="en-GB" sz="1600"/>
              <a:t>In order to be able to assess the quality of health information, one should know who the author is. At best, the operator of a page should already be clearly identifiable on the homepage or under "Contact", but at the latest with a look at the imprint.</a:t>
            </a:r>
          </a:p>
        </p:txBody>
      </p:sp>
      <p:sp>
        <p:nvSpPr>
          <p:cNvPr id="44" name="Textfeld 43">
            <a:extLst>
              <a:ext uri="{FF2B5EF4-FFF2-40B4-BE49-F238E27FC236}">
                <a16:creationId xmlns:a16="http://schemas.microsoft.com/office/drawing/2014/main" id="{D0958426-BA97-AC54-6C9B-38758B3CF0AE}"/>
              </a:ext>
            </a:extLst>
          </p:cNvPr>
          <p:cNvSpPr txBox="1"/>
          <p:nvPr/>
        </p:nvSpPr>
        <p:spPr>
          <a:xfrm>
            <a:off x="3276000" y="4428000"/>
            <a:ext cx="4680000" cy="828000"/>
          </a:xfrm>
          <a:prstGeom prst="rect">
            <a:avLst/>
          </a:prstGeom>
          <a:solidFill>
            <a:schemeClr val="bg1">
              <a:alpha val="60000"/>
            </a:schemeClr>
          </a:solidFill>
        </p:spPr>
        <p:txBody>
          <a:bodyPr wrap="square">
            <a:noAutofit/>
          </a:bodyPr>
          <a:lstStyle/>
          <a:p>
            <a:r>
              <a:rPr lang="en-GB" sz="1600" dirty="0"/>
              <a:t>Some websites are checked by independent experts and can show a corresponding quality seal.</a:t>
            </a:r>
          </a:p>
        </p:txBody>
      </p:sp>
      <p:sp>
        <p:nvSpPr>
          <p:cNvPr id="49" name="Textfeld 48">
            <a:extLst>
              <a:ext uri="{FF2B5EF4-FFF2-40B4-BE49-F238E27FC236}">
                <a16:creationId xmlns:a16="http://schemas.microsoft.com/office/drawing/2014/main" id="{6EB6D98C-41E8-EED7-DCB4-823B603EA489}"/>
              </a:ext>
            </a:extLst>
          </p:cNvPr>
          <p:cNvSpPr txBox="1"/>
          <p:nvPr/>
        </p:nvSpPr>
        <p:spPr>
          <a:xfrm>
            <a:off x="12096000" y="4068000"/>
            <a:ext cx="4824000" cy="1548000"/>
          </a:xfrm>
          <a:prstGeom prst="rect">
            <a:avLst/>
          </a:prstGeom>
          <a:solidFill>
            <a:schemeClr val="bg1">
              <a:alpha val="60000"/>
            </a:schemeClr>
          </a:solidFill>
        </p:spPr>
        <p:txBody>
          <a:bodyPr wrap="square">
            <a:noAutofit/>
          </a:bodyPr>
          <a:lstStyle/>
          <a:p>
            <a:r>
              <a:rPr lang="en-GB" sz="1600" dirty="0"/>
              <a:t>A comparison of different sites can help to assess whether the respective information is credible or not. For example, if a therapy is recommended in a lay forum, it is worthwhile to check this suggestion against an expert website.</a:t>
            </a:r>
          </a:p>
        </p:txBody>
      </p:sp>
      <p:grpSp>
        <p:nvGrpSpPr>
          <p:cNvPr id="36" name="Gruppieren 35">
            <a:extLst>
              <a:ext uri="{FF2B5EF4-FFF2-40B4-BE49-F238E27FC236}">
                <a16:creationId xmlns:a16="http://schemas.microsoft.com/office/drawing/2014/main" id="{DD693C95-271B-7C37-F95D-FFDF5334C21B}"/>
              </a:ext>
            </a:extLst>
          </p:cNvPr>
          <p:cNvGrpSpPr/>
          <p:nvPr/>
        </p:nvGrpSpPr>
        <p:grpSpPr>
          <a:xfrm>
            <a:off x="1440000" y="6480000"/>
            <a:ext cx="4860000" cy="2448000"/>
            <a:chOff x="7095269" y="6084000"/>
            <a:chExt cx="4860000" cy="2448000"/>
          </a:xfrm>
        </p:grpSpPr>
        <p:cxnSp>
          <p:nvCxnSpPr>
            <p:cNvPr id="37" name="Gerader Verbinder 36">
              <a:extLst>
                <a:ext uri="{FF2B5EF4-FFF2-40B4-BE49-F238E27FC236}">
                  <a16:creationId xmlns:a16="http://schemas.microsoft.com/office/drawing/2014/main" id="{3796F827-BE5B-0294-8DE9-55618FCC1CA1}"/>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8" name="Google Shape;120;p6">
              <a:extLst>
                <a:ext uri="{FF2B5EF4-FFF2-40B4-BE49-F238E27FC236}">
                  <a16:creationId xmlns:a16="http://schemas.microsoft.com/office/drawing/2014/main" id="{8D43810F-3FF1-F460-8C77-83807F317720}"/>
                </a:ext>
              </a:extLst>
            </p:cNvPr>
            <p:cNvSpPr txBox="1"/>
            <p:nvPr/>
          </p:nvSpPr>
          <p:spPr>
            <a:xfrm>
              <a:off x="7095269" y="6084000"/>
              <a:ext cx="4788000" cy="756000"/>
            </a:xfrm>
            <a:prstGeom prst="doubleWave">
              <a:avLst/>
            </a:prstGeom>
            <a:solidFill>
              <a:srgbClr val="8B2323"/>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1. Select a suitable portal</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131269"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131269" y="6084000"/>
              <a:ext cx="4788000" cy="756000"/>
            </a:xfrm>
            <a:prstGeom prst="doubleWave">
              <a:avLst/>
            </a:prstGeom>
            <a:solidFill>
              <a:srgbClr val="FF7F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dirty="0">
                  <a:solidFill>
                    <a:schemeClr val="bg1"/>
                  </a:solidFill>
                  <a:latin typeface="+mn-lt"/>
                  <a:ea typeface="Helvetica Neue"/>
                  <a:cs typeface="Helvetica Neue"/>
                  <a:sym typeface="Helvetica Neue"/>
                </a:rPr>
                <a:t>3. Quality seal</a:t>
              </a:r>
            </a:p>
          </p:txBody>
        </p:sp>
      </p:grpSp>
      <p:grpSp>
        <p:nvGrpSpPr>
          <p:cNvPr id="46" name="Gruppieren 45">
            <a:extLst>
              <a:ext uri="{FF2B5EF4-FFF2-40B4-BE49-F238E27FC236}">
                <a16:creationId xmlns:a16="http://schemas.microsoft.com/office/drawing/2014/main" id="{B27E9218-8184-1709-FEFD-9B8E264B30F4}"/>
              </a:ext>
            </a:extLst>
          </p:cNvPr>
          <p:cNvGrpSpPr/>
          <p:nvPr/>
        </p:nvGrpSpPr>
        <p:grpSpPr>
          <a:xfrm>
            <a:off x="12024000" y="3204000"/>
            <a:ext cx="4838898" cy="2448000"/>
            <a:chOff x="11955269" y="6084000"/>
            <a:chExt cx="4220392" cy="2448000"/>
          </a:xfrm>
        </p:grpSpPr>
        <p:cxnSp>
          <p:nvCxnSpPr>
            <p:cNvPr id="47" name="Gerader Verbinder 46">
              <a:extLst>
                <a:ext uri="{FF2B5EF4-FFF2-40B4-BE49-F238E27FC236}">
                  <a16:creationId xmlns:a16="http://schemas.microsoft.com/office/drawing/2014/main" id="{2CEE6434-4964-1A8E-A1F4-6F1C50AB7119}"/>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48" name="Google Shape;120;p6">
              <a:extLst>
                <a:ext uri="{FF2B5EF4-FFF2-40B4-BE49-F238E27FC236}">
                  <a16:creationId xmlns:a16="http://schemas.microsoft.com/office/drawing/2014/main" id="{D4641113-0F6F-1E3A-9163-A1A38E8BCDF8}"/>
                </a:ext>
              </a:extLst>
            </p:cNvPr>
            <p:cNvSpPr txBox="1"/>
            <p:nvPr/>
          </p:nvSpPr>
          <p:spPr>
            <a:xfrm>
              <a:off x="11999661" y="6084000"/>
              <a:ext cx="4176000" cy="756000"/>
            </a:xfrm>
            <a:prstGeom prst="doubleWave">
              <a:avLst/>
            </a:prstGeom>
            <a:solidFill>
              <a:srgbClr val="EEB422"/>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4. Consult several sources</a:t>
              </a:r>
            </a:p>
          </p:txBody>
        </p:sp>
      </p:grpSp>
      <p:grpSp>
        <p:nvGrpSpPr>
          <p:cNvPr id="26" name="Gruppieren 25">
            <a:extLst>
              <a:ext uri="{FF2B5EF4-FFF2-40B4-BE49-F238E27FC236}">
                <a16:creationId xmlns:a16="http://schemas.microsoft.com/office/drawing/2014/main" id="{E228B233-F923-BB13-85BD-3D5F6376AB3B}"/>
              </a:ext>
            </a:extLst>
          </p:cNvPr>
          <p:cNvGrpSpPr/>
          <p:nvPr/>
        </p:nvGrpSpPr>
        <p:grpSpPr>
          <a:xfrm>
            <a:off x="10371323" y="6048000"/>
            <a:ext cx="4856677" cy="2448000"/>
            <a:chOff x="11955269" y="6084000"/>
            <a:chExt cx="4747128"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2022397" y="6084000"/>
              <a:ext cx="4680000" cy="756000"/>
            </a:xfrm>
            <a:prstGeom prst="doubleWave">
              <a:avLst/>
            </a:prstGeom>
            <a:solidFill>
              <a:srgbClr val="BC8F8F"/>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2. Check originator</a:t>
              </a:r>
            </a:p>
          </p:txBody>
        </p:sp>
      </p:grpSp>
      <p:sp>
        <p:nvSpPr>
          <p:cNvPr id="3" name="Foliennummernplatzhalter 1">
            <a:extLst>
              <a:ext uri="{FF2B5EF4-FFF2-40B4-BE49-F238E27FC236}">
                <a16:creationId xmlns:a16="http://schemas.microsoft.com/office/drawing/2014/main" id="{5A399FA2-43EF-76A9-F20A-C91B83F133E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18</a:t>
            </a:fld>
            <a:endParaRPr lang="de-DE"/>
          </a:p>
        </p:txBody>
      </p:sp>
      <p:sp>
        <p:nvSpPr>
          <p:cNvPr id="4" name="Textfeld 3">
            <a:extLst>
              <a:ext uri="{FF2B5EF4-FFF2-40B4-BE49-F238E27FC236}">
                <a16:creationId xmlns:a16="http://schemas.microsoft.com/office/drawing/2014/main" id="{A8EACFE4-ED9B-F153-4F94-03DB9576AAC2}"/>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58904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The selection and use of search engines</a:t>
            </a: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6000" y="6264000"/>
            <a:ext cx="4824000"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458B0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5. Balance of information</a:t>
              </a: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8000" y="7128000"/>
            <a:ext cx="4680000" cy="1296000"/>
          </a:xfrm>
          <a:prstGeom prst="rect">
            <a:avLst/>
          </a:prstGeom>
          <a:solidFill>
            <a:schemeClr val="bg1">
              <a:alpha val="60000"/>
            </a:schemeClr>
          </a:solidFill>
        </p:spPr>
        <p:txBody>
          <a:bodyPr wrap="square">
            <a:noAutofit/>
          </a:bodyPr>
          <a:lstStyle/>
          <a:p>
            <a:r>
              <a:rPr lang="en-GB" sz="1600" dirty="0"/>
              <a:t>There is hardly a therapy without risks, hardly a drug without side effects. Therefore: If medicines or treatment methods are presented in a consistently positive light on a website, one should become suspicious. The possible consequences of not receiving treatment should also be mentioned.</a:t>
            </a:r>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1296000"/>
          </a:xfrm>
          <a:prstGeom prst="rect">
            <a:avLst/>
          </a:prstGeom>
          <a:solidFill>
            <a:schemeClr val="bg1">
              <a:alpha val="60000"/>
            </a:schemeClr>
          </a:solidFill>
        </p:spPr>
        <p:txBody>
          <a:bodyPr wrap="square">
            <a:noAutofit/>
          </a:bodyPr>
          <a:lstStyle/>
          <a:p>
            <a:r>
              <a:rPr lang="en-GB" sz="1600" dirty="0"/>
              <a:t>Professional and serious authors support their statements with evidence and sources. For example, anyone promoting the efficacy of a preparation should name or link the relevant studies.</a:t>
            </a:r>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296000"/>
          </a:xfrm>
          <a:prstGeom prst="rect">
            <a:avLst/>
          </a:prstGeom>
          <a:solidFill>
            <a:schemeClr val="bg1">
              <a:alpha val="60000"/>
            </a:schemeClr>
          </a:solidFill>
        </p:spPr>
        <p:txBody>
          <a:bodyPr wrap="square">
            <a:noAutofit/>
          </a:bodyPr>
          <a:lstStyle/>
          <a:p>
            <a:r>
              <a:rPr lang="en-GB" sz="1600" dirty="0"/>
              <a:t>The number of drugs and therapeutic approaches is constantly increasing. Even experts sometimes find it difficult to keep up with the latest research. If a piece of information on the internet has not been updated for years, it is quite possible, depending on the topic, that it is out of date.</a:t>
            </a:r>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24000" y="3204000"/>
            <a:ext cx="4838898" cy="2448000"/>
            <a:chOff x="11955269" y="6084000"/>
            <a:chExt cx="4220392"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1" y="6084000"/>
              <a:ext cx="4176000" cy="756000"/>
            </a:xfrm>
            <a:prstGeom prst="doubleWave">
              <a:avLst/>
            </a:prstGeom>
            <a:solidFill>
              <a:srgbClr val="436EEE"/>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dirty="0">
                  <a:solidFill>
                    <a:schemeClr val="bg1"/>
                  </a:solidFill>
                  <a:latin typeface="+mn-lt"/>
                  <a:ea typeface="Helvetica Neue"/>
                  <a:cs typeface="Helvetica Neue"/>
                  <a:sym typeface="Helvetica Neue"/>
                </a:rPr>
                <a:t>7. Timeliness of the information</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094318"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18318"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094318" y="6084000"/>
              <a:ext cx="4788000" cy="756000"/>
            </a:xfrm>
            <a:prstGeom prst="doubleWave">
              <a:avLst/>
            </a:prstGeom>
            <a:solidFill>
              <a:srgbClr val="528B8B"/>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dirty="0">
                  <a:solidFill>
                    <a:schemeClr val="bg1"/>
                  </a:solidFill>
                  <a:latin typeface="+mn-lt"/>
                  <a:ea typeface="Helvetica Neue"/>
                  <a:cs typeface="Helvetica Neue"/>
                  <a:sym typeface="Helvetica Neue"/>
                </a:rPr>
                <a:t>6. Supporting documents for information</a:t>
              </a:r>
            </a:p>
          </p:txBody>
        </p:sp>
      </p:grpSp>
      <p:sp>
        <p:nvSpPr>
          <p:cNvPr id="3" name="Foliennummernplatzhalter 1">
            <a:extLst>
              <a:ext uri="{FF2B5EF4-FFF2-40B4-BE49-F238E27FC236}">
                <a16:creationId xmlns:a16="http://schemas.microsoft.com/office/drawing/2014/main" id="{167497B5-D4AD-9BF7-7C83-5DBBF0BA52B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19</a:t>
            </a:fld>
            <a:endParaRPr lang="de-DE"/>
          </a:p>
        </p:txBody>
      </p:sp>
      <p:sp>
        <p:nvSpPr>
          <p:cNvPr id="4" name="Textfeld 3">
            <a:extLst>
              <a:ext uri="{FF2B5EF4-FFF2-40B4-BE49-F238E27FC236}">
                <a16:creationId xmlns:a16="http://schemas.microsoft.com/office/drawing/2014/main" id="{DBA2756F-E38C-5260-573C-8333705ABF7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33183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04000" y="3420000"/>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96000" y="2523600"/>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00CCFF"/>
                </a:solidFill>
                <a:latin typeface="+mn-lt"/>
                <a:ea typeface="Helvetica Neue"/>
                <a:cs typeface="Helvetica Neue"/>
                <a:sym typeface="Helvetica Neue"/>
              </a:rPr>
              <a:t>Index</a:t>
            </a:r>
            <a:endParaRPr lang="en-GB">
              <a:solidFill>
                <a:srgbClr val="00CCFF"/>
              </a:solidFill>
              <a:latin typeface="+mn-lt"/>
            </a:endParaRPr>
          </a:p>
        </p:txBody>
      </p:sp>
      <p:sp>
        <p:nvSpPr>
          <p:cNvPr id="58" name="Google Shape;58;p2"/>
          <p:cNvSpPr txBox="1"/>
          <p:nvPr/>
        </p:nvSpPr>
        <p:spPr>
          <a:xfrm>
            <a:off x="1944000" y="3672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1</a:t>
            </a:r>
            <a:endParaRPr lang="en-GB">
              <a:solidFill>
                <a:srgbClr val="33CCFF"/>
              </a:solidFill>
              <a:latin typeface="+mn-lt"/>
            </a:endParaRPr>
          </a:p>
        </p:txBody>
      </p:sp>
      <p:sp>
        <p:nvSpPr>
          <p:cNvPr id="59" name="Google Shape;59;p2"/>
          <p:cNvSpPr txBox="1"/>
          <p:nvPr/>
        </p:nvSpPr>
        <p:spPr>
          <a:xfrm>
            <a:off x="1944000" y="5580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2</a:t>
            </a:r>
            <a:endParaRPr lang="en-GB">
              <a:solidFill>
                <a:srgbClr val="33CCFF"/>
              </a:solidFill>
              <a:latin typeface="+mn-lt"/>
            </a:endParaRPr>
          </a:p>
        </p:txBody>
      </p:sp>
      <p:sp>
        <p:nvSpPr>
          <p:cNvPr id="60" name="Google Shape;60;p2"/>
          <p:cNvSpPr txBox="1"/>
          <p:nvPr/>
        </p:nvSpPr>
        <p:spPr>
          <a:xfrm>
            <a:off x="1944000" y="7488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33CCFF"/>
                </a:solidFill>
                <a:latin typeface="+mn-lt"/>
                <a:ea typeface="Helvetica Neue"/>
                <a:cs typeface="Helvetica Neue"/>
                <a:sym typeface="Helvetica Neue"/>
              </a:rPr>
              <a:t>3</a:t>
            </a:r>
            <a:endParaRPr lang="en-GB">
              <a:solidFill>
                <a:srgbClr val="33CCFF"/>
              </a:solidFill>
              <a:latin typeface="+mn-lt"/>
            </a:endParaRPr>
          </a:p>
        </p:txBody>
      </p:sp>
      <p:sp>
        <p:nvSpPr>
          <p:cNvPr id="61" name="Google Shape;61;p2"/>
          <p:cNvSpPr txBox="1"/>
          <p:nvPr/>
        </p:nvSpPr>
        <p:spPr>
          <a:xfrm>
            <a:off x="2627999" y="3672000"/>
            <a:ext cx="3996000" cy="154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mn-lt"/>
                <a:ea typeface="Helvetica Neue"/>
                <a:cs typeface="Helvetica Neue"/>
                <a:sym typeface="Helvetica Neue"/>
              </a:rPr>
              <a:t>Searching properly - or: How do I find the information that is important for me?</a:t>
            </a:r>
            <a:endParaRPr lang="en-GB" dirty="0">
              <a:latin typeface="+mn-lt"/>
            </a:endParaRPr>
          </a:p>
        </p:txBody>
      </p:sp>
      <p:sp>
        <p:nvSpPr>
          <p:cNvPr id="62" name="Google Shape;62;p2"/>
          <p:cNvSpPr txBox="1"/>
          <p:nvPr/>
        </p:nvSpPr>
        <p:spPr>
          <a:xfrm>
            <a:off x="2627999" y="5580000"/>
            <a:ext cx="3996000" cy="1548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chemeClr val="dk1"/>
                </a:solidFill>
                <a:latin typeface="+mn-lt"/>
                <a:ea typeface="Helvetica Neue"/>
                <a:cs typeface="Helvetica Neue"/>
                <a:sym typeface="Helvetica Neue"/>
              </a:rPr>
              <a:t>Backing up files - or: How do I store my files systematically and in a structured way?</a:t>
            </a:r>
            <a:endParaRPr lang="en-GB">
              <a:latin typeface="+mn-lt"/>
            </a:endParaRPr>
          </a:p>
        </p:txBody>
      </p:sp>
      <p:sp>
        <p:nvSpPr>
          <p:cNvPr id="63" name="Google Shape;63;p2"/>
          <p:cNvSpPr txBox="1"/>
          <p:nvPr/>
        </p:nvSpPr>
        <p:spPr>
          <a:xfrm>
            <a:off x="2627999" y="7488000"/>
            <a:ext cx="3996000" cy="1548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a:solidFill>
                  <a:schemeClr val="dk1"/>
                </a:solidFill>
                <a:latin typeface="+mn-lt"/>
                <a:ea typeface="Helvetica Neue"/>
                <a:cs typeface="Helvetica Neue"/>
                <a:sym typeface="Helvetica Neue"/>
              </a:rPr>
              <a:t>Retrieving files - or: How do I keep track of the files I have saved?</a:t>
            </a:r>
            <a:endParaRPr lang="en-GB">
              <a:latin typeface="+mn-lt"/>
            </a:endParaRPr>
          </a:p>
        </p:txBody>
      </p:sp>
      <p:sp>
        <p:nvSpPr>
          <p:cNvPr id="67" name="Google Shape;67;p2"/>
          <p:cNvSpPr txBox="1"/>
          <p:nvPr/>
        </p:nvSpPr>
        <p:spPr>
          <a:xfrm>
            <a:off x="6660000" y="3672000"/>
            <a:ext cx="8496000" cy="1548000"/>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AutoNum type="arabicPeriod"/>
            </a:pPr>
            <a:r>
              <a:rPr lang="en-GB" sz="2400" dirty="0">
                <a:solidFill>
                  <a:schemeClr val="dk1"/>
                </a:solidFill>
                <a:latin typeface="+mn-lt"/>
                <a:ea typeface="Helvetica Neue"/>
                <a:cs typeface="Helvetica Neue"/>
                <a:sym typeface="Helvetica Neue"/>
              </a:rPr>
              <a:t>What are the benefits of the internet?</a:t>
            </a:r>
          </a:p>
          <a:p>
            <a:pPr marL="457200" marR="0" lvl="0" indent="-457200" algn="l" rtl="0">
              <a:spcBef>
                <a:spcPts val="0"/>
              </a:spcBef>
              <a:spcAft>
                <a:spcPts val="0"/>
              </a:spcAft>
              <a:buAutoNum type="arabicPeriod"/>
            </a:pPr>
            <a:r>
              <a:rPr lang="en-GB" sz="2400" dirty="0">
                <a:solidFill>
                  <a:schemeClr val="dk1"/>
                </a:solidFill>
                <a:latin typeface="+mn-lt"/>
                <a:sym typeface="Helvetica Neue"/>
              </a:rPr>
              <a:t>Barrier-free access as a necessity for the senior generation</a:t>
            </a:r>
          </a:p>
          <a:p>
            <a:pPr marL="457200" marR="0" lvl="0" indent="-457200" algn="l" rtl="0">
              <a:spcBef>
                <a:spcPts val="0"/>
              </a:spcBef>
              <a:spcAft>
                <a:spcPts val="0"/>
              </a:spcAft>
              <a:buAutoNum type="arabicPeriod"/>
            </a:pPr>
            <a:r>
              <a:rPr lang="en-GB" sz="2400" dirty="0">
                <a:solidFill>
                  <a:schemeClr val="dk1"/>
                </a:solidFill>
                <a:latin typeface="+mn-lt"/>
                <a:sym typeface="Helvetica Neue"/>
              </a:rPr>
              <a:t>The selection and use of search engines</a:t>
            </a:r>
            <a:endParaRPr lang="en-GB" dirty="0">
              <a:latin typeface="+mn-lt"/>
            </a:endParaRPr>
          </a:p>
        </p:txBody>
      </p:sp>
      <p:sp>
        <p:nvSpPr>
          <p:cNvPr id="70" name="Google Shape;70;p2"/>
          <p:cNvSpPr/>
          <p:nvPr/>
        </p:nvSpPr>
        <p:spPr>
          <a:xfrm>
            <a:off x="6480000" y="3671999"/>
            <a:ext cx="17560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1" name="Google Shape;71;p2"/>
          <p:cNvSpPr/>
          <p:nvPr/>
        </p:nvSpPr>
        <p:spPr>
          <a:xfrm>
            <a:off x="6516000" y="7488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2" name="Google Shape;72;p2"/>
          <p:cNvSpPr/>
          <p:nvPr/>
        </p:nvSpPr>
        <p:spPr>
          <a:xfrm>
            <a:off x="6480000" y="5580000"/>
            <a:ext cx="237794" cy="154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73" name="Google Shape;73;p2"/>
          <p:cNvSpPr txBox="1"/>
          <p:nvPr/>
        </p:nvSpPr>
        <p:spPr>
          <a:xfrm>
            <a:off x="6660000" y="5580000"/>
            <a:ext cx="8496000" cy="1548000"/>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AutoNum type="arabicPeriod"/>
            </a:pPr>
            <a:r>
              <a:rPr lang="en-GB" sz="2400" dirty="0">
                <a:solidFill>
                  <a:schemeClr val="dk1"/>
                </a:solidFill>
                <a:latin typeface="+mn-lt"/>
                <a:ea typeface="Helvetica Neue"/>
                <a:cs typeface="Helvetica Neue"/>
                <a:sym typeface="Helvetica Neue"/>
              </a:rPr>
              <a:t>Importance of systematic file saving</a:t>
            </a:r>
          </a:p>
          <a:p>
            <a:pPr marL="457200" marR="0" lvl="0" indent="-457200" algn="l" rtl="0">
              <a:spcBef>
                <a:spcPts val="0"/>
              </a:spcBef>
              <a:spcAft>
                <a:spcPts val="0"/>
              </a:spcAft>
              <a:buAutoNum type="arabicPeriod"/>
            </a:pPr>
            <a:r>
              <a:rPr lang="en-GB" sz="2400" dirty="0">
                <a:solidFill>
                  <a:schemeClr val="dk1"/>
                </a:solidFill>
                <a:latin typeface="+mn-lt"/>
                <a:ea typeface="Helvetica Neue"/>
                <a:cs typeface="Helvetica Neue"/>
                <a:sym typeface="Helvetica Neue"/>
              </a:rPr>
              <a:t>Digital folder structure on the computer</a:t>
            </a:r>
          </a:p>
          <a:p>
            <a:pPr marL="457200" marR="0" lvl="0" indent="-457200" algn="l" rtl="0">
              <a:spcBef>
                <a:spcPts val="0"/>
              </a:spcBef>
              <a:spcAft>
                <a:spcPts val="0"/>
              </a:spcAft>
              <a:buAutoNum type="arabicPeriod"/>
            </a:pPr>
            <a:r>
              <a:rPr lang="en-GB" sz="2400" dirty="0">
                <a:solidFill>
                  <a:schemeClr val="dk1"/>
                </a:solidFill>
                <a:latin typeface="+mn-lt"/>
                <a:ea typeface="Helvetica Neue"/>
                <a:cs typeface="Helvetica Neue"/>
                <a:sym typeface="Helvetica Neue"/>
              </a:rPr>
              <a:t>Store files locally in the computer or in the cloud </a:t>
            </a:r>
            <a:endParaRPr lang="en-GB" dirty="0">
              <a:latin typeface="+mn-lt"/>
            </a:endParaRPr>
          </a:p>
        </p:txBody>
      </p:sp>
      <p:sp>
        <p:nvSpPr>
          <p:cNvPr id="76" name="Google Shape;76;p2"/>
          <p:cNvSpPr txBox="1"/>
          <p:nvPr/>
        </p:nvSpPr>
        <p:spPr>
          <a:xfrm>
            <a:off x="6660000" y="7488000"/>
            <a:ext cx="8892000" cy="1548000"/>
          </a:xfrm>
          <a:prstGeom prst="rect">
            <a:avLst/>
          </a:prstGeom>
          <a:noFill/>
          <a:ln>
            <a:noFill/>
          </a:ln>
        </p:spPr>
        <p:txBody>
          <a:bodyPr spcFirstLastPara="1" wrap="square" lIns="91425" tIns="45700" rIns="91425" bIns="45700" anchor="ctr" anchorCtr="0">
            <a:noAutofit/>
          </a:bodyPr>
          <a:lstStyle/>
          <a:p>
            <a:pPr marL="450850" marR="0" lvl="0" indent="-450850" algn="l" rtl="0">
              <a:spcBef>
                <a:spcPts val="0"/>
              </a:spcBef>
              <a:spcAft>
                <a:spcPts val="0"/>
              </a:spcAft>
              <a:buAutoNum type="arabicPeriod"/>
            </a:pPr>
            <a:r>
              <a:rPr lang="en-GB" sz="2400" dirty="0">
                <a:solidFill>
                  <a:schemeClr val="dk1"/>
                </a:solidFill>
                <a:latin typeface="+mn-lt"/>
                <a:ea typeface="Helvetica Neue"/>
                <a:cs typeface="Helvetica Neue"/>
                <a:sym typeface="Helvetica Neue"/>
              </a:rPr>
              <a:t>Problems of a deficient filing structure</a:t>
            </a:r>
          </a:p>
          <a:p>
            <a:pPr marL="450850" marR="0" lvl="0" indent="-450850" algn="l" rtl="0">
              <a:spcBef>
                <a:spcPts val="0"/>
              </a:spcBef>
              <a:spcAft>
                <a:spcPts val="0"/>
              </a:spcAft>
              <a:buAutoNum type="arabicPeriod"/>
            </a:pPr>
            <a:r>
              <a:rPr lang="en-GB" sz="2400" dirty="0">
                <a:solidFill>
                  <a:schemeClr val="dk1"/>
                </a:solidFill>
                <a:latin typeface="+mn-lt"/>
                <a:sym typeface="Helvetica Neue"/>
              </a:rPr>
              <a:t>Tools for finding files in your own folder structure</a:t>
            </a:r>
          </a:p>
          <a:p>
            <a:pPr marL="450850" marR="0" lvl="0" indent="-450850" algn="l" rtl="0">
              <a:spcBef>
                <a:spcPts val="0"/>
              </a:spcBef>
              <a:spcAft>
                <a:spcPts val="0"/>
              </a:spcAft>
              <a:buAutoNum type="arabicPeriod"/>
            </a:pPr>
            <a:r>
              <a:rPr lang="en-GB" sz="2400" dirty="0">
                <a:solidFill>
                  <a:schemeClr val="dk1"/>
                </a:solidFill>
                <a:latin typeface="+mn-lt"/>
                <a:sym typeface="Helvetica Neue"/>
              </a:rPr>
              <a:t>Tips for Digital Online Management</a:t>
            </a:r>
            <a:endParaRPr lang="en-GB" dirty="0">
              <a:latin typeface="+mn-lt"/>
            </a:endParaRPr>
          </a:p>
        </p:txBody>
      </p:sp>
      <p:sp>
        <p:nvSpPr>
          <p:cNvPr id="2" name="Foliennummernplatzhalter 1">
            <a:extLst>
              <a:ext uri="{FF2B5EF4-FFF2-40B4-BE49-F238E27FC236}">
                <a16:creationId xmlns:a16="http://schemas.microsoft.com/office/drawing/2014/main" id="{1F2A0DD4-C005-FA82-1731-E9E40B4B5A3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a:t>
            </a:fld>
            <a:endParaRPr 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 name="Grafik 11">
            <a:extLst>
              <a:ext uri="{FF2B5EF4-FFF2-40B4-BE49-F238E27FC236}">
                <a16:creationId xmlns:a16="http://schemas.microsoft.com/office/drawing/2014/main" id="{D9831643-5D7C-3284-1E87-219EAD229C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3217" y="3481349"/>
            <a:ext cx="14686099" cy="5584637"/>
          </a:xfrm>
          <a:prstGeom prst="rect">
            <a:avLst/>
          </a:prstGeom>
        </p:spPr>
      </p:pic>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3. The selection and use of search engines</a:t>
            </a:r>
          </a:p>
        </p:txBody>
      </p:sp>
      <p:grpSp>
        <p:nvGrpSpPr>
          <p:cNvPr id="26" name="Gruppieren 25">
            <a:extLst>
              <a:ext uri="{FF2B5EF4-FFF2-40B4-BE49-F238E27FC236}">
                <a16:creationId xmlns:a16="http://schemas.microsoft.com/office/drawing/2014/main" id="{E228B233-F923-BB13-85BD-3D5F6376AB3B}"/>
              </a:ext>
            </a:extLst>
          </p:cNvPr>
          <p:cNvGrpSpPr/>
          <p:nvPr/>
        </p:nvGrpSpPr>
        <p:grpSpPr>
          <a:xfrm>
            <a:off x="8496000" y="6264000"/>
            <a:ext cx="4824000" cy="2448000"/>
            <a:chOff x="11955269" y="6120000"/>
            <a:chExt cx="4824000" cy="2448000"/>
          </a:xfrm>
        </p:grpSpPr>
        <p:cxnSp>
          <p:nvCxnSpPr>
            <p:cNvPr id="27" name="Gerader Verbinder 26">
              <a:extLst>
                <a:ext uri="{FF2B5EF4-FFF2-40B4-BE49-F238E27FC236}">
                  <a16:creationId xmlns:a16="http://schemas.microsoft.com/office/drawing/2014/main" id="{50D22AD8-1F98-2BD8-D7B4-D0CD91E271E2}"/>
                </a:ext>
              </a:extLst>
            </p:cNvPr>
            <p:cNvCxnSpPr>
              <a:cxnSpLocks/>
            </p:cNvCxnSpPr>
            <p:nvPr/>
          </p:nvCxnSpPr>
          <p:spPr>
            <a:xfrm>
              <a:off x="11955269" y="6192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28" name="Google Shape;120;p6">
              <a:extLst>
                <a:ext uri="{FF2B5EF4-FFF2-40B4-BE49-F238E27FC236}">
                  <a16:creationId xmlns:a16="http://schemas.microsoft.com/office/drawing/2014/main" id="{07FFA229-6E6C-7748-A6B6-C5454E8587F5}"/>
                </a:ext>
              </a:extLst>
            </p:cNvPr>
            <p:cNvSpPr txBox="1"/>
            <p:nvPr/>
          </p:nvSpPr>
          <p:spPr>
            <a:xfrm>
              <a:off x="11991269" y="6120000"/>
              <a:ext cx="4788000" cy="756000"/>
            </a:xfrm>
            <a:prstGeom prst="doubleWave">
              <a:avLst/>
            </a:prstGeom>
            <a:solidFill>
              <a:srgbClr val="3A5FCD"/>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8. Beware of advertising</a:t>
              </a:r>
            </a:p>
          </p:txBody>
        </p:sp>
      </p:grpSp>
      <p:sp>
        <p:nvSpPr>
          <p:cNvPr id="6" name="Textfeld 5">
            <a:extLst>
              <a:ext uri="{FF2B5EF4-FFF2-40B4-BE49-F238E27FC236}">
                <a16:creationId xmlns:a16="http://schemas.microsoft.com/office/drawing/2014/main" id="{BABB6131-8D0E-60C4-92BA-BD8C61E3F452}"/>
              </a:ext>
            </a:extLst>
          </p:cNvPr>
          <p:cNvSpPr txBox="1"/>
          <p:nvPr/>
        </p:nvSpPr>
        <p:spPr>
          <a:xfrm>
            <a:off x="8568000" y="7128000"/>
            <a:ext cx="4680000" cy="1296000"/>
          </a:xfrm>
          <a:prstGeom prst="rect">
            <a:avLst/>
          </a:prstGeom>
          <a:solidFill>
            <a:schemeClr val="bg1">
              <a:alpha val="60000"/>
            </a:schemeClr>
          </a:solidFill>
        </p:spPr>
        <p:txBody>
          <a:bodyPr wrap="square">
            <a:noAutofit/>
          </a:bodyPr>
          <a:lstStyle/>
          <a:p>
            <a:r>
              <a:rPr lang="en-GB" sz="1600" dirty="0"/>
              <a:t>Content and advertising should be clearly separated on serious sites. If, for example, product images are placed on the website to match the respective information, one may doubt the independence of the article.</a:t>
            </a:r>
          </a:p>
        </p:txBody>
      </p:sp>
      <p:sp>
        <p:nvSpPr>
          <p:cNvPr id="7" name="Textfeld 6">
            <a:extLst>
              <a:ext uri="{FF2B5EF4-FFF2-40B4-BE49-F238E27FC236}">
                <a16:creationId xmlns:a16="http://schemas.microsoft.com/office/drawing/2014/main" id="{5E95D750-566D-6B1B-2724-1AD5532621ED}"/>
              </a:ext>
            </a:extLst>
          </p:cNvPr>
          <p:cNvSpPr txBox="1"/>
          <p:nvPr/>
        </p:nvSpPr>
        <p:spPr>
          <a:xfrm>
            <a:off x="3276000" y="4428000"/>
            <a:ext cx="4680000" cy="2160000"/>
          </a:xfrm>
          <a:prstGeom prst="rect">
            <a:avLst/>
          </a:prstGeom>
          <a:solidFill>
            <a:schemeClr val="bg1">
              <a:alpha val="60000"/>
            </a:schemeClr>
          </a:solidFill>
        </p:spPr>
        <p:txBody>
          <a:bodyPr wrap="square">
            <a:noAutofit/>
          </a:bodyPr>
          <a:lstStyle/>
          <a:p>
            <a:r>
              <a:rPr lang="en-GB" sz="1600" dirty="0"/>
              <a:t>For anyone who is regularly on the Internet, a glance at a website is often enough to assess the seriousness of an offer. Does the website make a tidy impression overall? Or is it confusing and teeming with spelling mistakes? Are fear and panic even being stirred up? In such cases: Hands off.</a:t>
            </a:r>
          </a:p>
        </p:txBody>
      </p:sp>
      <p:sp>
        <p:nvSpPr>
          <p:cNvPr id="9" name="Textfeld 8">
            <a:extLst>
              <a:ext uri="{FF2B5EF4-FFF2-40B4-BE49-F238E27FC236}">
                <a16:creationId xmlns:a16="http://schemas.microsoft.com/office/drawing/2014/main" id="{2C7B31B5-9ED5-5F09-2420-89D9E432B31C}"/>
              </a:ext>
            </a:extLst>
          </p:cNvPr>
          <p:cNvSpPr txBox="1"/>
          <p:nvPr/>
        </p:nvSpPr>
        <p:spPr>
          <a:xfrm>
            <a:off x="12096000" y="4068000"/>
            <a:ext cx="4824000" cy="1800000"/>
          </a:xfrm>
          <a:prstGeom prst="rect">
            <a:avLst/>
          </a:prstGeom>
          <a:solidFill>
            <a:schemeClr val="bg1">
              <a:alpha val="60000"/>
            </a:schemeClr>
          </a:solidFill>
        </p:spPr>
        <p:txBody>
          <a:bodyPr wrap="square">
            <a:noAutofit/>
          </a:bodyPr>
          <a:lstStyle/>
          <a:p>
            <a:r>
              <a:rPr lang="en-GB" sz="1600" dirty="0"/>
              <a:t>Information from the internet cannot replace a trained medical doctor. If symptoms become more severe or last longer, you should definitely see a doctor. However, the information from the portals can help you find a good doctor and prepare for the visit.</a:t>
            </a:r>
          </a:p>
        </p:txBody>
      </p:sp>
      <p:grpSp>
        <p:nvGrpSpPr>
          <p:cNvPr id="10" name="Gruppieren 9">
            <a:extLst>
              <a:ext uri="{FF2B5EF4-FFF2-40B4-BE49-F238E27FC236}">
                <a16:creationId xmlns:a16="http://schemas.microsoft.com/office/drawing/2014/main" id="{F5F0EE11-B36B-94E7-3869-07E09E720980}"/>
              </a:ext>
            </a:extLst>
          </p:cNvPr>
          <p:cNvGrpSpPr/>
          <p:nvPr/>
        </p:nvGrpSpPr>
        <p:grpSpPr>
          <a:xfrm>
            <a:off x="12024000" y="3204000"/>
            <a:ext cx="4838900" cy="2448000"/>
            <a:chOff x="11955269" y="6084000"/>
            <a:chExt cx="4220394" cy="2448000"/>
          </a:xfrm>
        </p:grpSpPr>
        <p:cxnSp>
          <p:nvCxnSpPr>
            <p:cNvPr id="11" name="Gerader Verbinder 10">
              <a:extLst>
                <a:ext uri="{FF2B5EF4-FFF2-40B4-BE49-F238E27FC236}">
                  <a16:creationId xmlns:a16="http://schemas.microsoft.com/office/drawing/2014/main" id="{54CFFA7F-177E-530B-A954-C722358E2CC2}"/>
                </a:ext>
              </a:extLst>
            </p:cNvPr>
            <p:cNvCxnSpPr>
              <a:cxnSpLocks/>
            </p:cNvCxnSpPr>
            <p:nvPr/>
          </p:nvCxnSpPr>
          <p:spPr>
            <a:xfrm>
              <a:off x="11955269"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13" name="Google Shape;120;p6">
              <a:extLst>
                <a:ext uri="{FF2B5EF4-FFF2-40B4-BE49-F238E27FC236}">
                  <a16:creationId xmlns:a16="http://schemas.microsoft.com/office/drawing/2014/main" id="{0AC95FE3-A845-46F1-965F-BDEC578399BF}"/>
                </a:ext>
              </a:extLst>
            </p:cNvPr>
            <p:cNvSpPr txBox="1"/>
            <p:nvPr/>
          </p:nvSpPr>
          <p:spPr>
            <a:xfrm>
              <a:off x="11999663" y="6084000"/>
              <a:ext cx="4176000" cy="756000"/>
            </a:xfrm>
            <a:prstGeom prst="doubleWave">
              <a:avLst/>
            </a:prstGeom>
            <a:solidFill>
              <a:srgbClr val="7030A0"/>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10. Not a doctor substitute</a:t>
              </a:r>
            </a:p>
          </p:txBody>
        </p:sp>
      </p:grpSp>
      <p:grpSp>
        <p:nvGrpSpPr>
          <p:cNvPr id="33" name="Gruppieren 32">
            <a:extLst>
              <a:ext uri="{FF2B5EF4-FFF2-40B4-BE49-F238E27FC236}">
                <a16:creationId xmlns:a16="http://schemas.microsoft.com/office/drawing/2014/main" id="{36B79AC5-DFC2-A349-A9A1-0E6523F738B9}"/>
              </a:ext>
            </a:extLst>
          </p:cNvPr>
          <p:cNvGrpSpPr/>
          <p:nvPr/>
        </p:nvGrpSpPr>
        <p:grpSpPr>
          <a:xfrm>
            <a:off x="3132000" y="3636000"/>
            <a:ext cx="4824000" cy="2448000"/>
            <a:chOff x="7094318" y="6084000"/>
            <a:chExt cx="4824000" cy="2448000"/>
          </a:xfrm>
        </p:grpSpPr>
        <p:cxnSp>
          <p:nvCxnSpPr>
            <p:cNvPr id="34" name="Gerader Verbinder 33">
              <a:extLst>
                <a:ext uri="{FF2B5EF4-FFF2-40B4-BE49-F238E27FC236}">
                  <a16:creationId xmlns:a16="http://schemas.microsoft.com/office/drawing/2014/main" id="{46FA3348-2BC1-00DE-EEC2-43F8BADE13BE}"/>
                </a:ext>
              </a:extLst>
            </p:cNvPr>
            <p:cNvCxnSpPr>
              <a:cxnSpLocks/>
            </p:cNvCxnSpPr>
            <p:nvPr/>
          </p:nvCxnSpPr>
          <p:spPr>
            <a:xfrm>
              <a:off x="11918318" y="6156000"/>
              <a:ext cx="0" cy="2376000"/>
            </a:xfrm>
            <a:prstGeom prst="line">
              <a:avLst/>
            </a:prstGeom>
            <a:ln w="123825" cap="rnd"/>
          </p:spPr>
          <p:style>
            <a:lnRef idx="3">
              <a:schemeClr val="accent4"/>
            </a:lnRef>
            <a:fillRef idx="0">
              <a:schemeClr val="accent4"/>
            </a:fillRef>
            <a:effectRef idx="2">
              <a:schemeClr val="accent4"/>
            </a:effectRef>
            <a:fontRef idx="minor">
              <a:schemeClr val="tx1"/>
            </a:fontRef>
          </p:style>
        </p:cxnSp>
        <p:sp>
          <p:nvSpPr>
            <p:cNvPr id="35" name="Google Shape;120;p6">
              <a:extLst>
                <a:ext uri="{FF2B5EF4-FFF2-40B4-BE49-F238E27FC236}">
                  <a16:creationId xmlns:a16="http://schemas.microsoft.com/office/drawing/2014/main" id="{E1CF5A0F-2A88-A6FF-801C-4C9907E3595C}"/>
                </a:ext>
              </a:extLst>
            </p:cNvPr>
            <p:cNvSpPr txBox="1"/>
            <p:nvPr/>
          </p:nvSpPr>
          <p:spPr>
            <a:xfrm>
              <a:off x="7094318" y="6084000"/>
              <a:ext cx="4788000" cy="756000"/>
            </a:xfrm>
            <a:prstGeom prst="doubleWave">
              <a:avLst/>
            </a:prstGeom>
            <a:solidFill>
              <a:srgbClr val="CD6889"/>
            </a:solidFill>
            <a:ln>
              <a:solidFill>
                <a:schemeClr val="tx1"/>
              </a:solidFill>
            </a:ln>
          </p:spPr>
          <p:style>
            <a:lnRef idx="0">
              <a:schemeClr val="accent3"/>
            </a:lnRef>
            <a:fillRef idx="3">
              <a:schemeClr val="accent3"/>
            </a:fillRef>
            <a:effectRef idx="3">
              <a:schemeClr val="accent3"/>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200" b="1">
                  <a:solidFill>
                    <a:schemeClr val="bg1"/>
                  </a:solidFill>
                  <a:latin typeface="+mn-lt"/>
                  <a:ea typeface="Helvetica Neue"/>
                  <a:cs typeface="Helvetica Neue"/>
                  <a:sym typeface="Helvetica Neue"/>
                </a:rPr>
                <a:t>9. General impression</a:t>
              </a:r>
            </a:p>
          </p:txBody>
        </p:sp>
      </p:grpSp>
      <p:sp>
        <p:nvSpPr>
          <p:cNvPr id="3" name="Foliennummernplatzhalter 1">
            <a:extLst>
              <a:ext uri="{FF2B5EF4-FFF2-40B4-BE49-F238E27FC236}">
                <a16:creationId xmlns:a16="http://schemas.microsoft.com/office/drawing/2014/main" id="{3352AAC8-0294-FC23-88B5-96D70DDF571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20</a:t>
            </a:fld>
            <a:endParaRPr lang="de-DE"/>
          </a:p>
        </p:txBody>
      </p:sp>
      <p:sp>
        <p:nvSpPr>
          <p:cNvPr id="4" name="Textfeld 3">
            <a:extLst>
              <a:ext uri="{FF2B5EF4-FFF2-40B4-BE49-F238E27FC236}">
                <a16:creationId xmlns:a16="http://schemas.microsoft.com/office/drawing/2014/main" id="{96C387A1-46D5-2566-13EE-A438122FB680}"/>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BAGSO Service Gesellschaft mbH, Anleitung 8: Gesundheitsinformationen im Netz – kompetent nutzen, in: digital-kompass.de, 2023, https://www.digital-kompass.de/materialien/anleitung-8-gesundheitsinformationen-im-netz-kompetent-nutzen</a:t>
            </a:r>
          </a:p>
        </p:txBody>
      </p:sp>
    </p:spTree>
    <p:extLst>
      <p:ext uri="{BB962C8B-B14F-4D97-AF65-F5344CB8AC3E}">
        <p14:creationId xmlns:p14="http://schemas.microsoft.com/office/powerpoint/2010/main" val="305641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3419062" y="3855303"/>
            <a:ext cx="9074108" cy="30469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n-GB" sz="4800" b="1">
                <a:solidFill>
                  <a:schemeClr val="tx1"/>
                </a:solidFill>
                <a:latin typeface="+mn-lt"/>
                <a:ea typeface="Helvetica Neue"/>
                <a:cs typeface="Helvetica Neue"/>
                <a:sym typeface="Helvetica Neue"/>
              </a:rPr>
              <a:t>Backing up files - or: How do I store my files systematically and in a structured way?</a:t>
            </a: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GB" sz="6000" b="1">
                <a:solidFill>
                  <a:srgbClr val="00CCFF"/>
                </a:solidFill>
                <a:latin typeface="+mn-lt"/>
                <a:ea typeface="Helvetica Neue"/>
                <a:cs typeface="Helvetica Neue"/>
                <a:sym typeface="Helvetica Neue"/>
              </a:rPr>
              <a:t>Unit 2</a:t>
            </a:r>
            <a:endParaRPr lang="en-GB" sz="6000" b="1" i="0" u="none" strike="noStrike" cap="none">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46E01F0A-23FF-D31F-1269-F01551ED747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21</a:t>
            </a:fld>
            <a:endParaRPr lang="de-DE"/>
          </a:p>
        </p:txBody>
      </p:sp>
    </p:spTree>
    <p:extLst>
      <p:ext uri="{BB962C8B-B14F-4D97-AF65-F5344CB8AC3E}">
        <p14:creationId xmlns:p14="http://schemas.microsoft.com/office/powerpoint/2010/main" val="1789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E55D94AE-2EE0-D620-0D2B-841233EE0021}"/>
              </a:ext>
            </a:extLst>
          </p:cNvPr>
          <p:cNvSpPr txBox="1"/>
          <p:nvPr/>
        </p:nvSpPr>
        <p:spPr>
          <a:xfrm>
            <a:off x="165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In general, all files that are or could become important for you</a:t>
            </a:r>
          </a:p>
          <a:p>
            <a:pPr marR="0" lvl="0" algn="ctr" rtl="0">
              <a:spcBef>
                <a:spcPts val="0"/>
              </a:spcBef>
              <a:spcAft>
                <a:spcPts val="0"/>
              </a:spcAft>
              <a:buSzPct val="80000"/>
            </a:pPr>
            <a:r>
              <a:rPr lang="en-GB" sz="2400">
                <a:solidFill>
                  <a:schemeClr val="dk1"/>
                </a:solidFill>
                <a:latin typeface="+mn-lt"/>
                <a:sym typeface="Helvetica Neue"/>
              </a:rPr>
              <a:t>__________</a:t>
            </a:r>
          </a:p>
          <a:p>
            <a:pPr marR="0" lvl="0" algn="ctr" rtl="0">
              <a:spcBef>
                <a:spcPts val="0"/>
              </a:spcBef>
              <a:spcAft>
                <a:spcPts val="0"/>
              </a:spcAft>
              <a:buSzPct val="80000"/>
            </a:pPr>
            <a:endParaRPr lang="en-GB" sz="2400">
              <a:solidFill>
                <a:schemeClr val="dk1"/>
              </a:solidFill>
              <a:latin typeface="+mn-lt"/>
              <a:sym typeface="Helvetica Neue"/>
            </a:endParaRPr>
          </a:p>
          <a:p>
            <a:pPr marR="0" lvl="0" algn="ctr" rtl="0">
              <a:spcBef>
                <a:spcPts val="0"/>
              </a:spcBef>
              <a:spcAft>
                <a:spcPts val="0"/>
              </a:spcAft>
              <a:buSzPct val="80000"/>
            </a:pPr>
            <a:r>
              <a:rPr lang="en-GB" sz="2400">
                <a:solidFill>
                  <a:schemeClr val="dk1"/>
                </a:solidFill>
                <a:latin typeface="+mn-lt"/>
                <a:sym typeface="Helvetica Neue"/>
              </a:rPr>
              <a:t>Saving files costs time, money and storage space</a:t>
            </a:r>
            <a:endParaRPr lang="en-GB">
              <a:latin typeface="+mn-lt"/>
            </a:endParaRPr>
          </a:p>
        </p:txBody>
      </p:sp>
      <p:sp>
        <p:nvSpPr>
          <p:cNvPr id="7" name="Google Shape;120;p6">
            <a:extLst>
              <a:ext uri="{FF2B5EF4-FFF2-40B4-BE49-F238E27FC236}">
                <a16:creationId xmlns:a16="http://schemas.microsoft.com/office/drawing/2014/main" id="{70204E2E-6628-F42D-6EC5-132FADF3CCE6}"/>
              </a:ext>
            </a:extLst>
          </p:cNvPr>
          <p:cNvSpPr txBox="1"/>
          <p:nvPr/>
        </p:nvSpPr>
        <p:spPr>
          <a:xfrm>
            <a:off x="651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n-GB" sz="2400" dirty="0">
                <a:solidFill>
                  <a:schemeClr val="dk1"/>
                </a:solidFill>
                <a:latin typeface="+mn-lt"/>
                <a:sym typeface="Helvetica Neue"/>
              </a:rPr>
              <a:t>Manually only for targeted individual data</a:t>
            </a:r>
          </a:p>
          <a:p>
            <a:pPr marR="0" lvl="0" algn="ctr" rtl="0">
              <a:spcBef>
                <a:spcPts val="0"/>
              </a:spcBef>
              <a:spcAft>
                <a:spcPts val="0"/>
              </a:spcAft>
              <a:buSzPct val="80000"/>
            </a:pPr>
            <a:r>
              <a:rPr lang="en-GB" sz="2400" dirty="0">
                <a:solidFill>
                  <a:schemeClr val="dk1"/>
                </a:solidFill>
                <a:latin typeface="+mn-lt"/>
                <a:sym typeface="Helvetica Neue"/>
              </a:rPr>
              <a:t>__________</a:t>
            </a:r>
          </a:p>
          <a:p>
            <a:pPr marR="0" lvl="0" algn="ctr" rtl="0">
              <a:spcBef>
                <a:spcPts val="0"/>
              </a:spcBef>
              <a:spcAft>
                <a:spcPts val="0"/>
              </a:spcAft>
              <a:buSzPct val="80000"/>
            </a:pPr>
            <a:endParaRPr lang="en-GB" sz="2400" dirty="0">
              <a:solidFill>
                <a:schemeClr val="dk1"/>
              </a:solidFill>
              <a:latin typeface="+mn-lt"/>
              <a:sym typeface="Helvetica Neue"/>
            </a:endParaRPr>
          </a:p>
          <a:p>
            <a:pPr marR="0" lvl="0" algn="ctr" rtl="0">
              <a:spcBef>
                <a:spcPts val="0"/>
              </a:spcBef>
              <a:spcAft>
                <a:spcPts val="0"/>
              </a:spcAft>
              <a:buSzPct val="80000"/>
            </a:pPr>
            <a:r>
              <a:rPr lang="en-GB" sz="2400" dirty="0">
                <a:solidFill>
                  <a:schemeClr val="dk1"/>
                </a:solidFill>
                <a:latin typeface="+mn-lt"/>
                <a:sym typeface="Helvetica Neue"/>
              </a:rPr>
              <a:t>Automatically with software or via Windows or back-up function on MAC</a:t>
            </a:r>
            <a:endParaRPr lang="en-GB" dirty="0">
              <a:latin typeface="+mn-lt"/>
            </a:endParaRPr>
          </a:p>
        </p:txBody>
      </p:sp>
      <p:sp>
        <p:nvSpPr>
          <p:cNvPr id="5" name="Google Shape;120;p6">
            <a:extLst>
              <a:ext uri="{FF2B5EF4-FFF2-40B4-BE49-F238E27FC236}">
                <a16:creationId xmlns:a16="http://schemas.microsoft.com/office/drawing/2014/main" id="{3B6EE360-E6B6-052C-3EF6-ADBC6C3FB92E}"/>
              </a:ext>
            </a:extLst>
          </p:cNvPr>
          <p:cNvSpPr txBox="1"/>
          <p:nvPr/>
        </p:nvSpPr>
        <p:spPr>
          <a:xfrm>
            <a:off x="11376000" y="5112000"/>
            <a:ext cx="4500000" cy="2736000"/>
          </a:xfrm>
          <a:prstGeom prst="rect">
            <a:avLst/>
          </a:prstGeom>
          <a:noFill/>
          <a:ln>
            <a:solidFill>
              <a:srgbClr val="33CCFF"/>
            </a:solidFill>
          </a:ln>
        </p:spPr>
        <p:txBody>
          <a:bodyPr spcFirstLastPara="1" wrap="square" lIns="91425" tIns="46800" rIns="91425" bIns="4570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Cost issue</a:t>
            </a:r>
          </a:p>
          <a:p>
            <a:pPr marR="0" lvl="0" algn="ctr" rtl="0">
              <a:spcBef>
                <a:spcPts val="0"/>
              </a:spcBef>
              <a:spcAft>
                <a:spcPts val="0"/>
              </a:spcAft>
              <a:buSzPct val="80000"/>
            </a:pPr>
            <a:r>
              <a:rPr lang="en-GB" sz="2400">
                <a:solidFill>
                  <a:schemeClr val="dk1"/>
                </a:solidFill>
                <a:latin typeface="+mn-lt"/>
                <a:sym typeface="Helvetica Neue"/>
              </a:rPr>
              <a:t>__________</a:t>
            </a:r>
          </a:p>
          <a:p>
            <a:pPr marR="0" lvl="0" algn="ctr" rtl="0">
              <a:spcBef>
                <a:spcPts val="0"/>
              </a:spcBef>
              <a:spcAft>
                <a:spcPts val="0"/>
              </a:spcAft>
              <a:buSzPct val="80000"/>
            </a:pPr>
            <a:endParaRPr lang="en-GB" sz="2400">
              <a:solidFill>
                <a:schemeClr val="dk1"/>
              </a:solidFill>
              <a:latin typeface="+mn-lt"/>
              <a:sym typeface="Helvetica Neue"/>
            </a:endParaRPr>
          </a:p>
          <a:p>
            <a:pPr marR="0" lvl="0" algn="ctr" rtl="0">
              <a:spcBef>
                <a:spcPts val="0"/>
              </a:spcBef>
              <a:spcAft>
                <a:spcPts val="0"/>
              </a:spcAft>
              <a:buSzPct val="80000"/>
            </a:pPr>
            <a:r>
              <a:rPr lang="en-GB" sz="2400">
                <a:solidFill>
                  <a:schemeClr val="dk1"/>
                </a:solidFill>
                <a:latin typeface="+mn-lt"/>
                <a:sym typeface="Helvetica Neue"/>
              </a:rPr>
              <a:t>Availability varies</a:t>
            </a:r>
            <a:endParaRPr lang="en-GB">
              <a:latin typeface="+mn-lt"/>
            </a:endParaRPr>
          </a:p>
        </p:txBody>
      </p:sp>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 </a:t>
            </a:r>
            <a:r>
              <a:rPr lang="en-US" sz="4800" b="1" dirty="0">
                <a:solidFill>
                  <a:schemeClr val="tx1"/>
                </a:solidFill>
                <a:latin typeface="+mn-lt"/>
                <a:ea typeface="Helvetica Neue"/>
                <a:cs typeface="Helvetica Neue"/>
                <a:sym typeface="Helvetica Neue"/>
              </a:rPr>
              <a:t>Importance of systematic file saving</a:t>
            </a: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Basics of data backup</a:t>
            </a:r>
            <a:endParaRPr lang="en-GB">
              <a:solidFill>
                <a:srgbClr val="00CCFF"/>
              </a:solidFill>
              <a:latin typeface="+mn-lt"/>
            </a:endParaRPr>
          </a:p>
        </p:txBody>
      </p:sp>
      <p:sp>
        <p:nvSpPr>
          <p:cNvPr id="120" name="Google Shape;120;p6"/>
          <p:cNvSpPr txBox="1"/>
          <p:nvPr/>
        </p:nvSpPr>
        <p:spPr>
          <a:xfrm>
            <a:off x="165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ea typeface="Helvetica Neue"/>
                <a:cs typeface="Helvetica Neue"/>
                <a:sym typeface="Helvetica Neue"/>
              </a:rPr>
              <a:t>What data needs to be backed up?</a:t>
            </a:r>
          </a:p>
        </p:txBody>
      </p:sp>
      <p:sp>
        <p:nvSpPr>
          <p:cNvPr id="4" name="Google Shape;120;p6">
            <a:extLst>
              <a:ext uri="{FF2B5EF4-FFF2-40B4-BE49-F238E27FC236}">
                <a16:creationId xmlns:a16="http://schemas.microsoft.com/office/drawing/2014/main" id="{46EBFB9E-10A2-3822-B54C-76E88A675621}"/>
              </a:ext>
            </a:extLst>
          </p:cNvPr>
          <p:cNvSpPr txBox="1"/>
          <p:nvPr/>
        </p:nvSpPr>
        <p:spPr>
          <a:xfrm>
            <a:off x="651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ea typeface="Helvetica Neue"/>
                <a:cs typeface="Helvetica Neue"/>
                <a:sym typeface="Helvetica Neue"/>
              </a:rPr>
              <a:t>Should the backup be done manually or automatically?</a:t>
            </a:r>
          </a:p>
        </p:txBody>
      </p:sp>
      <p:sp>
        <p:nvSpPr>
          <p:cNvPr id="2" name="Textfeld 1">
            <a:extLst>
              <a:ext uri="{FF2B5EF4-FFF2-40B4-BE49-F238E27FC236}">
                <a16:creationId xmlns:a16="http://schemas.microsoft.com/office/drawing/2014/main" id="{1EDB0C22-F71D-152B-034C-98EC55A5B26C}"/>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IONOS (2022), Daten sichern: Methoden und Medien im Überblick, in: ionos.de, 13.09.2022, https://www.ionos.de/digitalguide/server/sicherheit/daten-sichern/</a:t>
            </a:r>
          </a:p>
        </p:txBody>
      </p:sp>
      <p:sp>
        <p:nvSpPr>
          <p:cNvPr id="8" name="Google Shape;120;p6">
            <a:extLst>
              <a:ext uri="{FF2B5EF4-FFF2-40B4-BE49-F238E27FC236}">
                <a16:creationId xmlns:a16="http://schemas.microsoft.com/office/drawing/2014/main" id="{3AFD30FB-AA88-A35F-E125-9F0FD1EFF053}"/>
              </a:ext>
            </a:extLst>
          </p:cNvPr>
          <p:cNvSpPr txBox="1"/>
          <p:nvPr/>
        </p:nvSpPr>
        <p:spPr>
          <a:xfrm>
            <a:off x="11376000" y="4032000"/>
            <a:ext cx="4500000" cy="1080000"/>
          </a:xfrm>
          <a:prstGeom prst="rect">
            <a:avLst/>
          </a:prstGeom>
          <a:solidFill>
            <a:srgbClr val="6B6B6B"/>
          </a:solidFill>
          <a:ln>
            <a:solidFill>
              <a:srgbClr val="6B6B6B"/>
            </a:solidFill>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ea typeface="Helvetica Neue"/>
                <a:cs typeface="Helvetica Neue"/>
                <a:sym typeface="Helvetica Neue"/>
              </a:rPr>
              <a:t>On the computer or in cloud storage?</a:t>
            </a:r>
          </a:p>
        </p:txBody>
      </p:sp>
      <p:sp>
        <p:nvSpPr>
          <p:cNvPr id="9" name="Foliennummernplatzhalter 1">
            <a:extLst>
              <a:ext uri="{FF2B5EF4-FFF2-40B4-BE49-F238E27FC236}">
                <a16:creationId xmlns:a16="http://schemas.microsoft.com/office/drawing/2014/main" id="{B9CE3646-BB9B-1B2B-1C0F-9C759B38185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22</a:t>
            </a:fld>
            <a:endParaRPr lang="de-DE"/>
          </a:p>
        </p:txBody>
      </p:sp>
    </p:spTree>
    <p:extLst>
      <p:ext uri="{BB962C8B-B14F-4D97-AF65-F5344CB8AC3E}">
        <p14:creationId xmlns:p14="http://schemas.microsoft.com/office/powerpoint/2010/main" val="124971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99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a:solidFill>
                  <a:schemeClr val="dk1"/>
                </a:solidFill>
                <a:latin typeface="+mn-lt"/>
                <a:sym typeface="Helvetica Neue"/>
              </a:rPr>
              <a:t>Follow the "3-2-1 backup rule": make </a:t>
            </a:r>
            <a:r>
              <a:rPr lang="en-GB" sz="2000" b="1">
                <a:solidFill>
                  <a:schemeClr val="dk1"/>
                </a:solidFill>
                <a:latin typeface="+mn-lt"/>
                <a:sym typeface="Helvetica Neue"/>
              </a:rPr>
              <a:t>three copies</a:t>
            </a:r>
            <a:r>
              <a:rPr lang="en-GB" sz="2000">
                <a:solidFill>
                  <a:schemeClr val="dk1"/>
                </a:solidFill>
                <a:latin typeface="+mn-lt"/>
                <a:sym typeface="Helvetica Neue"/>
              </a:rPr>
              <a:t>, in two locations, one of which is off-site.</a:t>
            </a: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656000"/>
          </a:xfrm>
          <a:prstGeom prst="rect">
            <a:avLst/>
          </a:prstGeom>
          <a:solidFill>
            <a:schemeClr val="bg1"/>
          </a:solidFill>
          <a:ln w="50800">
            <a:solidFill>
              <a:srgbClr val="99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a:solidFill>
                  <a:schemeClr val="dk1"/>
                </a:solidFill>
                <a:latin typeface="+mn-lt"/>
                <a:sym typeface="Helvetica Neue"/>
              </a:rPr>
              <a:t>Always reduce your </a:t>
            </a:r>
            <a:r>
              <a:rPr lang="en-GB" sz="2000" b="1">
                <a:solidFill>
                  <a:schemeClr val="dk1"/>
                </a:solidFill>
                <a:latin typeface="+mn-lt"/>
                <a:sym typeface="Helvetica Neue"/>
              </a:rPr>
              <a:t>data stock to </a:t>
            </a:r>
            <a:r>
              <a:rPr lang="en-GB" sz="2000">
                <a:solidFill>
                  <a:schemeClr val="dk1"/>
                </a:solidFill>
                <a:latin typeface="+mn-lt"/>
                <a:sym typeface="Helvetica Neue"/>
              </a:rPr>
              <a:t>the essentials: Sort out first versions and duplicate data sets before backing up, just like programmes and documents that you can download again from another source at any time.</a:t>
            </a: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332000"/>
          </a:xfrm>
          <a:prstGeom prst="rect">
            <a:avLst/>
          </a:prstGeom>
          <a:solidFill>
            <a:schemeClr val="bg1"/>
          </a:solidFill>
          <a:ln w="50800">
            <a:solidFill>
              <a:srgbClr val="FFCCCC"/>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a:solidFill>
                  <a:schemeClr val="dk1"/>
                </a:solidFill>
                <a:latin typeface="+mn-lt"/>
                <a:sym typeface="Helvetica Neue"/>
              </a:rPr>
              <a:t>Only use write-once media or store </a:t>
            </a:r>
            <a:r>
              <a:rPr lang="en-GB" sz="2000" b="1">
                <a:solidFill>
                  <a:schemeClr val="dk1"/>
                </a:solidFill>
                <a:latin typeface="+mn-lt"/>
                <a:sym typeface="Helvetica Neue"/>
              </a:rPr>
              <a:t>write-protected copies of </a:t>
            </a:r>
            <a:r>
              <a:rPr lang="en-GB" sz="2000">
                <a:solidFill>
                  <a:schemeClr val="dk1"/>
                </a:solidFill>
                <a:latin typeface="+mn-lt"/>
                <a:sym typeface="Helvetica Neue"/>
              </a:rPr>
              <a:t>documents so that content is not accidentally overwritten when data is backed up again.</a:t>
            </a: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092000"/>
            <a:ext cx="7524000" cy="1944000"/>
          </a:xfrm>
          <a:prstGeom prst="rect">
            <a:avLst/>
          </a:prstGeom>
          <a:solidFill>
            <a:schemeClr val="bg1"/>
          </a:solidFill>
          <a:ln w="50800">
            <a:solidFill>
              <a:srgbClr val="FFCC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a:solidFill>
                  <a:schemeClr val="dk1"/>
                </a:solidFill>
                <a:latin typeface="+mn-lt"/>
                <a:sym typeface="Helvetica Neue"/>
              </a:rPr>
              <a:t>Avoid storing data in </a:t>
            </a:r>
            <a:r>
              <a:rPr lang="en-GB" sz="2000" b="1">
                <a:solidFill>
                  <a:schemeClr val="dk1"/>
                </a:solidFill>
                <a:latin typeface="+mn-lt"/>
                <a:sym typeface="Helvetica Neue"/>
              </a:rPr>
              <a:t>"exotic" formats</a:t>
            </a:r>
            <a:r>
              <a:rPr lang="en-GB" sz="2000">
                <a:solidFill>
                  <a:schemeClr val="dk1"/>
                </a:solidFill>
                <a:latin typeface="+mn-lt"/>
                <a:sym typeface="Helvetica Neue"/>
              </a:rPr>
              <a:t>. Since formats change over time or you may no longer have a programme to open certain file formats at some point, always store your data in standard formats. This includes, for example, formats such as PDF, JPG, MPEG, UDF, ...</a:t>
            </a: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99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1</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99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2</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CC"/>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3</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FFCC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4</a:t>
            </a:r>
          </a:p>
        </p:txBody>
      </p:sp>
      <p:sp>
        <p:nvSpPr>
          <p:cNvPr id="14" name="Google Shape;119;p6">
            <a:extLst>
              <a:ext uri="{FF2B5EF4-FFF2-40B4-BE49-F238E27FC236}">
                <a16:creationId xmlns:a16="http://schemas.microsoft.com/office/drawing/2014/main" id="{87569C6D-99E6-CF89-086C-7A62F44F8A34}"/>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CCFF"/>
                </a:solidFill>
                <a:latin typeface="+mn-lt"/>
                <a:ea typeface="Helvetica Neue"/>
                <a:cs typeface="Helvetica Neue"/>
                <a:sym typeface="Helvetica Neue"/>
              </a:rPr>
              <a:t>How do I secure my data properly? </a:t>
            </a:r>
            <a:endParaRPr lang="en-GB" dirty="0">
              <a:solidFill>
                <a:srgbClr val="00CCFF"/>
              </a:solidFill>
              <a:latin typeface="+mn-lt"/>
            </a:endParaRPr>
          </a:p>
        </p:txBody>
      </p:sp>
      <p:sp>
        <p:nvSpPr>
          <p:cNvPr id="3" name="Foliennummernplatzhalter 1">
            <a:extLst>
              <a:ext uri="{FF2B5EF4-FFF2-40B4-BE49-F238E27FC236}">
                <a16:creationId xmlns:a16="http://schemas.microsoft.com/office/drawing/2014/main" id="{77B68E99-5471-31A1-3EBD-9B2D738401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23</a:t>
            </a:fld>
            <a:endParaRPr lang="de-DE"/>
          </a:p>
        </p:txBody>
      </p:sp>
      <p:sp>
        <p:nvSpPr>
          <p:cNvPr id="12" name="Textfeld 11">
            <a:extLst>
              <a:ext uri="{FF2B5EF4-FFF2-40B4-BE49-F238E27FC236}">
                <a16:creationId xmlns:a16="http://schemas.microsoft.com/office/drawing/2014/main" id="{0583AC32-3FB1-560A-10E3-FF528C7B811A}"/>
              </a:ext>
            </a:extLst>
          </p:cNvPr>
          <p:cNvSpPr txBox="1"/>
          <p:nvPr/>
        </p:nvSpPr>
        <p:spPr>
          <a:xfrm>
            <a:off x="1080000" y="8928000"/>
            <a:ext cx="17100000" cy="360000"/>
          </a:xfrm>
          <a:prstGeom prst="rect">
            <a:avLst/>
          </a:prstGeom>
          <a:noFill/>
          <a:ln>
            <a:noFill/>
          </a:ln>
        </p:spPr>
        <p:txBody>
          <a:bodyPr wrap="square" anchor="b">
            <a:noAutofit/>
          </a:bodyPr>
          <a:lstStyle/>
          <a:p>
            <a:r>
              <a:rPr lang="en-GB" sz="1000"/>
              <a:t>Source: IONOS (2022), Daten sichern: Methoden und Medien im Überblick, in: ionos.de, 13.09.2022, https://www.ionos.de/digitalguide/server/sicherheit/daten-sichern/</a:t>
            </a:r>
          </a:p>
        </p:txBody>
      </p:sp>
      <p:sp>
        <p:nvSpPr>
          <p:cNvPr id="15" name="Google Shape;118;p6">
            <a:extLst>
              <a:ext uri="{FF2B5EF4-FFF2-40B4-BE49-F238E27FC236}">
                <a16:creationId xmlns:a16="http://schemas.microsoft.com/office/drawing/2014/main" id="{22253950-2380-7F01-B4D2-728D3312FED1}"/>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 </a:t>
            </a:r>
            <a:r>
              <a:rPr lang="en-US" sz="4800" b="1" dirty="0">
                <a:solidFill>
                  <a:schemeClr val="tx1"/>
                </a:solidFill>
                <a:latin typeface="+mn-lt"/>
                <a:ea typeface="Helvetica Neue"/>
                <a:cs typeface="Helvetica Neue"/>
                <a:sym typeface="Helvetica Neue"/>
              </a:rPr>
              <a:t>Importance of systematic file saving</a:t>
            </a:r>
          </a:p>
        </p:txBody>
      </p:sp>
    </p:spTree>
    <p:extLst>
      <p:ext uri="{BB962C8B-B14F-4D97-AF65-F5344CB8AC3E}">
        <p14:creationId xmlns:p14="http://schemas.microsoft.com/office/powerpoint/2010/main" val="372725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 name="Pfeil: nach unten 10">
            <a:extLst>
              <a:ext uri="{FF2B5EF4-FFF2-40B4-BE49-F238E27FC236}">
                <a16:creationId xmlns:a16="http://schemas.microsoft.com/office/drawing/2014/main" id="{0EB64EE7-CB4B-2663-B9F7-531DCFE981F2}"/>
              </a:ext>
            </a:extLst>
          </p:cNvPr>
          <p:cNvSpPr/>
          <p:nvPr/>
        </p:nvSpPr>
        <p:spPr>
          <a:xfrm>
            <a:off x="9036000" y="3888000"/>
            <a:ext cx="1224000" cy="5400000"/>
          </a:xfrm>
          <a:prstGeom prst="down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Google Shape;120;p6">
            <a:extLst>
              <a:ext uri="{FF2B5EF4-FFF2-40B4-BE49-F238E27FC236}">
                <a16:creationId xmlns:a16="http://schemas.microsoft.com/office/drawing/2014/main" id="{0D076056-49FC-A859-55DF-0F38E1470D7E}"/>
              </a:ext>
            </a:extLst>
          </p:cNvPr>
          <p:cNvSpPr txBox="1"/>
          <p:nvPr/>
        </p:nvSpPr>
        <p:spPr>
          <a:xfrm>
            <a:off x="1296000" y="4032000"/>
            <a:ext cx="7524000" cy="1080000"/>
          </a:xfrm>
          <a:prstGeom prst="rect">
            <a:avLst/>
          </a:prstGeom>
          <a:solidFill>
            <a:schemeClr val="bg1"/>
          </a:solidFill>
          <a:ln w="50800">
            <a:solidFill>
              <a:srgbClr val="FF99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a:solidFill>
                  <a:schemeClr val="dk1"/>
                </a:solidFill>
                <a:latin typeface="+mn-lt"/>
                <a:sym typeface="Helvetica Neue"/>
              </a:rPr>
              <a:t>If you </a:t>
            </a:r>
            <a:r>
              <a:rPr lang="en-GB" sz="2000" b="1">
                <a:solidFill>
                  <a:schemeClr val="dk1"/>
                </a:solidFill>
                <a:latin typeface="+mn-lt"/>
                <a:sym typeface="Helvetica Neue"/>
              </a:rPr>
              <a:t>store </a:t>
            </a:r>
            <a:r>
              <a:rPr lang="en-GB" sz="2000">
                <a:solidFill>
                  <a:schemeClr val="dk1"/>
                </a:solidFill>
                <a:latin typeface="+mn-lt"/>
                <a:sym typeface="Helvetica Neue"/>
              </a:rPr>
              <a:t>your </a:t>
            </a:r>
            <a:r>
              <a:rPr lang="en-GB" sz="2000" b="1">
                <a:solidFill>
                  <a:schemeClr val="dk1"/>
                </a:solidFill>
                <a:latin typeface="+mn-lt"/>
                <a:sym typeface="Helvetica Neue"/>
              </a:rPr>
              <a:t>data in encrypted form</a:t>
            </a:r>
            <a:r>
              <a:rPr lang="en-GB" sz="2000">
                <a:solidFill>
                  <a:schemeClr val="dk1"/>
                </a:solidFill>
                <a:latin typeface="+mn-lt"/>
                <a:sym typeface="Helvetica Neue"/>
              </a:rPr>
              <a:t>, remember that passwords are also stored long-term and securely.</a:t>
            </a:r>
          </a:p>
        </p:txBody>
      </p:sp>
      <p:sp>
        <p:nvSpPr>
          <p:cNvPr id="8" name="Google Shape;120;p6">
            <a:extLst>
              <a:ext uri="{FF2B5EF4-FFF2-40B4-BE49-F238E27FC236}">
                <a16:creationId xmlns:a16="http://schemas.microsoft.com/office/drawing/2014/main" id="{53820E52-537F-9DA0-B9FC-5D3337AD8BE2}"/>
              </a:ext>
            </a:extLst>
          </p:cNvPr>
          <p:cNvSpPr txBox="1"/>
          <p:nvPr/>
        </p:nvSpPr>
        <p:spPr>
          <a:xfrm>
            <a:off x="10476000" y="5112000"/>
            <a:ext cx="7524000" cy="1080000"/>
          </a:xfrm>
          <a:prstGeom prst="rect">
            <a:avLst/>
          </a:prstGeom>
          <a:solidFill>
            <a:schemeClr val="bg1"/>
          </a:solidFill>
          <a:ln w="50800">
            <a:solidFill>
              <a:srgbClr val="FF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a:solidFill>
                  <a:schemeClr val="dk1"/>
                </a:solidFill>
                <a:latin typeface="+mn-lt"/>
                <a:sym typeface="Helvetica Neue"/>
              </a:rPr>
              <a:t>Set a </a:t>
            </a:r>
            <a:r>
              <a:rPr lang="en-GB" sz="2000" b="1">
                <a:solidFill>
                  <a:schemeClr val="dk1"/>
                </a:solidFill>
                <a:latin typeface="+mn-lt"/>
                <a:sym typeface="Helvetica Neue"/>
              </a:rPr>
              <a:t>unique name </a:t>
            </a:r>
            <a:r>
              <a:rPr lang="en-GB" sz="2000">
                <a:solidFill>
                  <a:schemeClr val="dk1"/>
                </a:solidFill>
                <a:latin typeface="+mn-lt"/>
                <a:sym typeface="Helvetica Neue"/>
              </a:rPr>
              <a:t>(including date) for your backups so that you can quickly find your way around at any time.</a:t>
            </a:r>
          </a:p>
        </p:txBody>
      </p:sp>
      <p:sp>
        <p:nvSpPr>
          <p:cNvPr id="9" name="Google Shape;120;p6">
            <a:extLst>
              <a:ext uri="{FF2B5EF4-FFF2-40B4-BE49-F238E27FC236}">
                <a16:creationId xmlns:a16="http://schemas.microsoft.com/office/drawing/2014/main" id="{3A6FEF90-8A4F-AD7A-68AB-FA12A7FA03E0}"/>
              </a:ext>
            </a:extLst>
          </p:cNvPr>
          <p:cNvSpPr txBox="1"/>
          <p:nvPr/>
        </p:nvSpPr>
        <p:spPr>
          <a:xfrm>
            <a:off x="1296000" y="6192000"/>
            <a:ext cx="7524000" cy="1080000"/>
          </a:xfrm>
          <a:prstGeom prst="rect">
            <a:avLst/>
          </a:prstGeom>
          <a:solidFill>
            <a:schemeClr val="bg1"/>
          </a:solidFill>
          <a:ln w="50800">
            <a:solidFill>
              <a:srgbClr val="FFCCFF"/>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b="1">
                <a:solidFill>
                  <a:schemeClr val="dk1"/>
                </a:solidFill>
                <a:latin typeface="+mn-lt"/>
                <a:sym typeface="Helvetica Neue"/>
              </a:rPr>
              <a:t>After completing </a:t>
            </a:r>
            <a:r>
              <a:rPr lang="en-GB" sz="2000">
                <a:solidFill>
                  <a:schemeClr val="dk1"/>
                </a:solidFill>
                <a:latin typeface="+mn-lt"/>
                <a:sym typeface="Helvetica Neue"/>
              </a:rPr>
              <a:t>a backup, check that all files have been backed up correctly and completely.</a:t>
            </a:r>
          </a:p>
        </p:txBody>
      </p:sp>
      <p:sp>
        <p:nvSpPr>
          <p:cNvPr id="10" name="Google Shape;120;p6">
            <a:extLst>
              <a:ext uri="{FF2B5EF4-FFF2-40B4-BE49-F238E27FC236}">
                <a16:creationId xmlns:a16="http://schemas.microsoft.com/office/drawing/2014/main" id="{5E2D549A-0915-F203-798C-80A0AA078D53}"/>
              </a:ext>
            </a:extLst>
          </p:cNvPr>
          <p:cNvSpPr txBox="1"/>
          <p:nvPr/>
        </p:nvSpPr>
        <p:spPr>
          <a:xfrm>
            <a:off x="10476000" y="7272000"/>
            <a:ext cx="7524000" cy="1080000"/>
          </a:xfrm>
          <a:prstGeom prst="rect">
            <a:avLst/>
          </a:prstGeom>
          <a:solidFill>
            <a:schemeClr val="bg1"/>
          </a:solidFill>
          <a:ln w="50800">
            <a:solidFill>
              <a:srgbClr val="CCFF99"/>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R="0" lvl="0" algn="l" rtl="0">
              <a:spcBef>
                <a:spcPts val="0"/>
              </a:spcBef>
              <a:spcAft>
                <a:spcPts val="0"/>
              </a:spcAft>
              <a:buSzPct val="80000"/>
            </a:pPr>
            <a:r>
              <a:rPr lang="en-GB" sz="2000">
                <a:solidFill>
                  <a:schemeClr val="dk1"/>
                </a:solidFill>
                <a:latin typeface="+mn-lt"/>
                <a:sym typeface="Helvetica Neue"/>
              </a:rPr>
              <a:t>If necessary, also regularly check the </a:t>
            </a:r>
            <a:r>
              <a:rPr lang="en-GB" sz="2000" b="1">
                <a:solidFill>
                  <a:schemeClr val="dk1"/>
                </a:solidFill>
                <a:latin typeface="+mn-lt"/>
                <a:sym typeface="Helvetica Neue"/>
              </a:rPr>
              <a:t>functionality of the storage media </a:t>
            </a:r>
            <a:r>
              <a:rPr lang="en-GB" sz="2000">
                <a:solidFill>
                  <a:schemeClr val="dk1"/>
                </a:solidFill>
                <a:latin typeface="+mn-lt"/>
                <a:sym typeface="Helvetica Neue"/>
              </a:rPr>
              <a:t>after max. 2 years and replace them if necessary.</a:t>
            </a:r>
            <a:endParaRPr lang="en-GB" sz="2000">
              <a:latin typeface="+mn-lt"/>
            </a:endParaRPr>
          </a:p>
        </p:txBody>
      </p:sp>
      <p:sp>
        <p:nvSpPr>
          <p:cNvPr id="5" name="Ellipse 4">
            <a:extLst>
              <a:ext uri="{FF2B5EF4-FFF2-40B4-BE49-F238E27FC236}">
                <a16:creationId xmlns:a16="http://schemas.microsoft.com/office/drawing/2014/main" id="{09EA2A88-4CBE-A72C-D295-284F1B5D13E4}"/>
              </a:ext>
            </a:extLst>
          </p:cNvPr>
          <p:cNvSpPr>
            <a:spLocks noChangeAspect="1"/>
          </p:cNvSpPr>
          <p:nvPr/>
        </p:nvSpPr>
        <p:spPr>
          <a:xfrm>
            <a:off x="8748000" y="4032000"/>
            <a:ext cx="1080000" cy="1080000"/>
          </a:xfrm>
          <a:prstGeom prst="ellipse">
            <a:avLst/>
          </a:prstGeom>
          <a:solidFill>
            <a:srgbClr val="FF99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5</a:t>
            </a:r>
          </a:p>
        </p:txBody>
      </p:sp>
      <p:sp>
        <p:nvSpPr>
          <p:cNvPr id="6" name="Ellipse 5">
            <a:extLst>
              <a:ext uri="{FF2B5EF4-FFF2-40B4-BE49-F238E27FC236}">
                <a16:creationId xmlns:a16="http://schemas.microsoft.com/office/drawing/2014/main" id="{D9A03056-C9D3-9D14-0344-05598D1B63FB}"/>
              </a:ext>
            </a:extLst>
          </p:cNvPr>
          <p:cNvSpPr>
            <a:spLocks noChangeAspect="1"/>
          </p:cNvSpPr>
          <p:nvPr/>
        </p:nvSpPr>
        <p:spPr>
          <a:xfrm>
            <a:off x="9468000" y="5112000"/>
            <a:ext cx="1080000" cy="1080000"/>
          </a:xfrm>
          <a:prstGeom prst="ellipse">
            <a:avLst/>
          </a:prstGeom>
          <a:solidFill>
            <a:srgbClr val="FF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6</a:t>
            </a:r>
          </a:p>
        </p:txBody>
      </p:sp>
      <p:sp>
        <p:nvSpPr>
          <p:cNvPr id="7" name="Ellipse 6">
            <a:extLst>
              <a:ext uri="{FF2B5EF4-FFF2-40B4-BE49-F238E27FC236}">
                <a16:creationId xmlns:a16="http://schemas.microsoft.com/office/drawing/2014/main" id="{5F7920D3-C51B-13B3-A925-C738866A5886}"/>
              </a:ext>
            </a:extLst>
          </p:cNvPr>
          <p:cNvSpPr>
            <a:spLocks noChangeAspect="1"/>
          </p:cNvSpPr>
          <p:nvPr/>
        </p:nvSpPr>
        <p:spPr>
          <a:xfrm>
            <a:off x="8820000" y="6192000"/>
            <a:ext cx="1080000" cy="1080000"/>
          </a:xfrm>
          <a:prstGeom prst="ellipse">
            <a:avLst/>
          </a:prstGeom>
          <a:solidFill>
            <a:srgbClr val="FFCCFF"/>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7</a:t>
            </a:r>
          </a:p>
        </p:txBody>
      </p:sp>
      <p:sp>
        <p:nvSpPr>
          <p:cNvPr id="4" name="Ellipse 3">
            <a:extLst>
              <a:ext uri="{FF2B5EF4-FFF2-40B4-BE49-F238E27FC236}">
                <a16:creationId xmlns:a16="http://schemas.microsoft.com/office/drawing/2014/main" id="{45A4C1B7-C8AB-5C84-79A9-75EC3DCB054B}"/>
              </a:ext>
            </a:extLst>
          </p:cNvPr>
          <p:cNvSpPr>
            <a:spLocks noChangeAspect="1"/>
          </p:cNvSpPr>
          <p:nvPr/>
        </p:nvSpPr>
        <p:spPr>
          <a:xfrm>
            <a:off x="9468000" y="7272000"/>
            <a:ext cx="1080000" cy="1080000"/>
          </a:xfrm>
          <a:prstGeom prst="ellipse">
            <a:avLst/>
          </a:prstGeom>
          <a:solidFill>
            <a:srgbClr val="CCFF99"/>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a:solidFill>
                  <a:schemeClr val="tx1"/>
                </a:solidFill>
              </a:rPr>
              <a:t>8</a:t>
            </a:r>
          </a:p>
        </p:txBody>
      </p:sp>
      <p:sp>
        <p:nvSpPr>
          <p:cNvPr id="3" name="Foliennummernplatzhalter 1">
            <a:extLst>
              <a:ext uri="{FF2B5EF4-FFF2-40B4-BE49-F238E27FC236}">
                <a16:creationId xmlns:a16="http://schemas.microsoft.com/office/drawing/2014/main" id="{372B5921-DC36-C077-C6CE-775192540D1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24</a:t>
            </a:fld>
            <a:endParaRPr lang="de-DE"/>
          </a:p>
        </p:txBody>
      </p:sp>
      <p:sp>
        <p:nvSpPr>
          <p:cNvPr id="12" name="Textfeld 11">
            <a:extLst>
              <a:ext uri="{FF2B5EF4-FFF2-40B4-BE49-F238E27FC236}">
                <a16:creationId xmlns:a16="http://schemas.microsoft.com/office/drawing/2014/main" id="{B125E96C-38CE-C80A-6DE7-789AC047144A}"/>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IONOS (2022), Daten sichern: Methoden und Medien im Überblick, in: ionos.de, 13.09.2022, https://www.ionos.de/digitalguide/server/sicherheit/daten-sichern/</a:t>
            </a:r>
          </a:p>
        </p:txBody>
      </p:sp>
      <p:sp>
        <p:nvSpPr>
          <p:cNvPr id="15" name="Google Shape;119;p6">
            <a:extLst>
              <a:ext uri="{FF2B5EF4-FFF2-40B4-BE49-F238E27FC236}">
                <a16:creationId xmlns:a16="http://schemas.microsoft.com/office/drawing/2014/main" id="{85983442-A2D9-8BCD-880F-BE7004F302CF}"/>
              </a:ext>
            </a:extLst>
          </p:cNvPr>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CCFF"/>
                </a:solidFill>
                <a:latin typeface="+mn-lt"/>
                <a:ea typeface="Helvetica Neue"/>
                <a:cs typeface="Helvetica Neue"/>
                <a:sym typeface="Helvetica Neue"/>
              </a:rPr>
              <a:t>How do I secure my data properly? </a:t>
            </a:r>
            <a:endParaRPr lang="en-GB" dirty="0">
              <a:solidFill>
                <a:srgbClr val="00CCFF"/>
              </a:solidFill>
              <a:latin typeface="+mn-lt"/>
            </a:endParaRPr>
          </a:p>
        </p:txBody>
      </p:sp>
      <p:sp>
        <p:nvSpPr>
          <p:cNvPr id="16" name="Google Shape;118;p6">
            <a:extLst>
              <a:ext uri="{FF2B5EF4-FFF2-40B4-BE49-F238E27FC236}">
                <a16:creationId xmlns:a16="http://schemas.microsoft.com/office/drawing/2014/main" id="{0F8FE10F-CDCD-BB32-4C2A-51C545CD8870}"/>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 </a:t>
            </a:r>
            <a:r>
              <a:rPr lang="en-US" sz="4800" b="1" dirty="0">
                <a:solidFill>
                  <a:schemeClr val="tx1"/>
                </a:solidFill>
                <a:latin typeface="+mn-lt"/>
                <a:ea typeface="Helvetica Neue"/>
                <a:cs typeface="Helvetica Neue"/>
                <a:sym typeface="Helvetica Neue"/>
              </a:rPr>
              <a:t>Importance of systematic file saving</a:t>
            </a:r>
          </a:p>
        </p:txBody>
      </p:sp>
    </p:spTree>
    <p:extLst>
      <p:ext uri="{BB962C8B-B14F-4D97-AF65-F5344CB8AC3E}">
        <p14:creationId xmlns:p14="http://schemas.microsoft.com/office/powerpoint/2010/main" val="338794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Naming and organising files</a:t>
            </a:r>
            <a:endParaRPr lang="en-GB">
              <a:solidFill>
                <a:srgbClr val="00CCFF"/>
              </a:solidFill>
              <a:latin typeface="+mn-lt"/>
            </a:endParaRPr>
          </a:p>
        </p:txBody>
      </p:sp>
      <p:sp>
        <p:nvSpPr>
          <p:cNvPr id="120" name="Google Shape;120;p6"/>
          <p:cNvSpPr txBox="1"/>
          <p:nvPr/>
        </p:nvSpPr>
        <p:spPr>
          <a:xfrm>
            <a:off x="1295400" y="4024780"/>
            <a:ext cx="16452000" cy="523220"/>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sym typeface="Helvetica Neue"/>
              </a:rPr>
              <a:t>Folders and files should be named and ordered systematically so that</a:t>
            </a:r>
            <a:r>
              <a:rPr lang="en-GB" sz="2400">
                <a:solidFill>
                  <a:schemeClr val="dk1"/>
                </a:solidFill>
                <a:latin typeface="+mn-lt"/>
                <a:sym typeface="Helvetica Neue"/>
              </a:rPr>
              <a:t>:</a:t>
            </a:r>
          </a:p>
        </p:txBody>
      </p:sp>
      <p:sp>
        <p:nvSpPr>
          <p:cNvPr id="2" name="Textfeld 1">
            <a:extLst>
              <a:ext uri="{FF2B5EF4-FFF2-40B4-BE49-F238E27FC236}">
                <a16:creationId xmlns:a16="http://schemas.microsoft.com/office/drawing/2014/main" id="{D899645D-A151-85B3-CA03-CF6632E1FE44}"/>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Verbund Forschungsdaten Bildung (</a:t>
            </a:r>
            <a:r>
              <a:rPr lang="de-DE" sz="1000" dirty="0" err="1"/>
              <a:t>VerbundFDB</a:t>
            </a:r>
            <a:r>
              <a:rPr lang="de-DE" sz="1000" dirty="0"/>
              <a:t>), Dateien benennen und organisieren, in: forschungsdaten-bildung.de, 20.07.2018, https://www.forschungsdaten-bildung.de/dateien-benennen</a:t>
            </a:r>
          </a:p>
        </p:txBody>
      </p:sp>
      <p:sp>
        <p:nvSpPr>
          <p:cNvPr id="4" name="Google Shape;120;p6">
            <a:extLst>
              <a:ext uri="{FF2B5EF4-FFF2-40B4-BE49-F238E27FC236}">
                <a16:creationId xmlns:a16="http://schemas.microsoft.com/office/drawing/2014/main" id="{DA63519A-6E09-6C49-3C58-1415B34D1C94}"/>
              </a:ext>
            </a:extLst>
          </p:cNvPr>
          <p:cNvSpPr txBox="1"/>
          <p:nvPr/>
        </p:nvSpPr>
        <p:spPr>
          <a:xfrm>
            <a:off x="1296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n-GB" sz="2400">
                <a:solidFill>
                  <a:schemeClr val="dk1"/>
                </a:solidFill>
                <a:sym typeface="Helvetica Neue"/>
              </a:rPr>
              <a:t>T</a:t>
            </a:r>
            <a:r>
              <a:rPr lang="en-GB" sz="2400">
                <a:solidFill>
                  <a:schemeClr val="dk1"/>
                </a:solidFill>
                <a:latin typeface="+mn-lt"/>
                <a:sym typeface="Helvetica Neue"/>
              </a:rPr>
              <a:t>he files can be </a:t>
            </a:r>
            <a:r>
              <a:rPr lang="en-GB" sz="2400" i="1">
                <a:solidFill>
                  <a:schemeClr val="dk1"/>
                </a:solidFill>
                <a:latin typeface="+mn-lt"/>
                <a:sym typeface="Helvetica Neue"/>
              </a:rPr>
              <a:t>easily found and accessed, </a:t>
            </a:r>
            <a:r>
              <a:rPr lang="en-GB" sz="2400">
                <a:solidFill>
                  <a:schemeClr val="dk1"/>
                </a:solidFill>
                <a:latin typeface="+mn-lt"/>
                <a:sym typeface="Helvetica Neue"/>
              </a:rPr>
              <a:t>now and in the future, by the file creators or other project staff,</a:t>
            </a:r>
          </a:p>
        </p:txBody>
      </p:sp>
      <p:sp>
        <p:nvSpPr>
          <p:cNvPr id="5" name="Google Shape;120;p6">
            <a:extLst>
              <a:ext uri="{FF2B5EF4-FFF2-40B4-BE49-F238E27FC236}">
                <a16:creationId xmlns:a16="http://schemas.microsoft.com/office/drawing/2014/main" id="{4FF99E5D-4379-11B2-02CA-8E5F1C3C89F9}"/>
              </a:ext>
            </a:extLst>
          </p:cNvPr>
          <p:cNvSpPr txBox="1"/>
          <p:nvPr/>
        </p:nvSpPr>
        <p:spPr>
          <a:xfrm>
            <a:off x="5472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Prolonged searching for files or comparing different versions of files is avoided,</a:t>
            </a:r>
          </a:p>
          <a:p>
            <a:pPr marR="0" lvl="0" algn="ctr" rtl="0">
              <a:spcBef>
                <a:spcPts val="0"/>
              </a:spcBef>
              <a:spcAft>
                <a:spcPts val="0"/>
              </a:spcAft>
              <a:buSzPct val="80000"/>
            </a:pPr>
            <a:endParaRPr lang="en-GB">
              <a:latin typeface="+mn-lt"/>
            </a:endParaRPr>
          </a:p>
        </p:txBody>
      </p:sp>
      <p:sp>
        <p:nvSpPr>
          <p:cNvPr id="6" name="Google Shape;120;p6">
            <a:extLst>
              <a:ext uri="{FF2B5EF4-FFF2-40B4-BE49-F238E27FC236}">
                <a16:creationId xmlns:a16="http://schemas.microsoft.com/office/drawing/2014/main" id="{8F91D93D-8E46-826F-CA9D-3725FE3116AF}"/>
              </a:ext>
            </a:extLst>
          </p:cNvPr>
          <p:cNvSpPr txBox="1"/>
          <p:nvPr/>
        </p:nvSpPr>
        <p:spPr>
          <a:xfrm>
            <a:off x="9648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n-GB" sz="2400">
                <a:solidFill>
                  <a:schemeClr val="dk1"/>
                </a:solidFill>
                <a:sym typeface="Helvetica Neue"/>
              </a:rPr>
              <a:t>C</a:t>
            </a:r>
            <a:r>
              <a:rPr lang="en-GB" sz="2400">
                <a:solidFill>
                  <a:schemeClr val="dk1"/>
                </a:solidFill>
                <a:latin typeface="+mn-lt"/>
                <a:sym typeface="Helvetica Neue"/>
              </a:rPr>
              <a:t>hanges are </a:t>
            </a:r>
            <a:r>
              <a:rPr lang="en-GB" sz="2400" i="1">
                <a:solidFill>
                  <a:schemeClr val="dk1"/>
                </a:solidFill>
                <a:latin typeface="+mn-lt"/>
                <a:sym typeface="Helvetica Neue"/>
              </a:rPr>
              <a:t>comprehensible </a:t>
            </a:r>
            <a:r>
              <a:rPr lang="en-GB" sz="2400">
                <a:solidFill>
                  <a:schemeClr val="dk1"/>
                </a:solidFill>
                <a:latin typeface="+mn-lt"/>
                <a:sym typeface="Helvetica Neue"/>
              </a:rPr>
              <a:t>and</a:t>
            </a:r>
          </a:p>
        </p:txBody>
      </p:sp>
      <p:sp>
        <p:nvSpPr>
          <p:cNvPr id="7" name="Google Shape;120;p6">
            <a:extLst>
              <a:ext uri="{FF2B5EF4-FFF2-40B4-BE49-F238E27FC236}">
                <a16:creationId xmlns:a16="http://schemas.microsoft.com/office/drawing/2014/main" id="{6331DF11-FC89-9046-CD64-D0D2EF14E89C}"/>
              </a:ext>
            </a:extLst>
          </p:cNvPr>
          <p:cNvSpPr txBox="1"/>
          <p:nvPr/>
        </p:nvSpPr>
        <p:spPr>
          <a:xfrm>
            <a:off x="13824000" y="5040000"/>
            <a:ext cx="3816000" cy="3384000"/>
          </a:xfrm>
          <a:prstGeom prst="rect">
            <a:avLst/>
          </a:prstGeom>
          <a:ln>
            <a:solidFill>
              <a:srgbClr val="6B6B6B"/>
            </a:solidFill>
          </a:ln>
        </p:spPr>
        <p:style>
          <a:lnRef idx="0">
            <a:schemeClr val="accent3"/>
          </a:lnRef>
          <a:fillRef idx="3">
            <a:schemeClr val="accent3"/>
          </a:fillRef>
          <a:effectRef idx="3">
            <a:schemeClr val="accent3"/>
          </a:effectRef>
          <a:fontRef idx="minor">
            <a:schemeClr val="lt1"/>
          </a:fontRef>
        </p:style>
        <p:txBody>
          <a:bodyPr spcFirstLastPara="1" wrap="square" lIns="91425" tIns="684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 The files are not accidentally deleted or overwritten.</a:t>
            </a:r>
            <a:endParaRPr lang="en-GB">
              <a:latin typeface="+mn-lt"/>
            </a:endParaRPr>
          </a:p>
        </p:txBody>
      </p:sp>
      <p:sp>
        <p:nvSpPr>
          <p:cNvPr id="8" name="Ellipse 7">
            <a:extLst>
              <a:ext uri="{FF2B5EF4-FFF2-40B4-BE49-F238E27FC236}">
                <a16:creationId xmlns:a16="http://schemas.microsoft.com/office/drawing/2014/main" id="{619FA117-E9F8-2AE1-5D77-DE137589DF9B}"/>
              </a:ext>
            </a:extLst>
          </p:cNvPr>
          <p:cNvSpPr/>
          <p:nvPr/>
        </p:nvSpPr>
        <p:spPr>
          <a:xfrm>
            <a:off x="2736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A</a:t>
            </a:r>
          </a:p>
        </p:txBody>
      </p:sp>
      <p:sp>
        <p:nvSpPr>
          <p:cNvPr id="9" name="Ellipse 8">
            <a:extLst>
              <a:ext uri="{FF2B5EF4-FFF2-40B4-BE49-F238E27FC236}">
                <a16:creationId xmlns:a16="http://schemas.microsoft.com/office/drawing/2014/main" id="{5DF51B24-F14D-378F-C5B4-0B7699C1F0AA}"/>
              </a:ext>
            </a:extLst>
          </p:cNvPr>
          <p:cNvSpPr/>
          <p:nvPr/>
        </p:nvSpPr>
        <p:spPr>
          <a:xfrm>
            <a:off x="6912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B</a:t>
            </a:r>
          </a:p>
        </p:txBody>
      </p:sp>
      <p:sp>
        <p:nvSpPr>
          <p:cNvPr id="10" name="Ellipse 9">
            <a:extLst>
              <a:ext uri="{FF2B5EF4-FFF2-40B4-BE49-F238E27FC236}">
                <a16:creationId xmlns:a16="http://schemas.microsoft.com/office/drawing/2014/main" id="{0093465C-DBBC-B906-8F1D-08D1F6644BC5}"/>
              </a:ext>
            </a:extLst>
          </p:cNvPr>
          <p:cNvSpPr/>
          <p:nvPr/>
        </p:nvSpPr>
        <p:spPr>
          <a:xfrm>
            <a:off x="11088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C</a:t>
            </a:r>
          </a:p>
        </p:txBody>
      </p:sp>
      <p:sp>
        <p:nvSpPr>
          <p:cNvPr id="11" name="Ellipse 10">
            <a:extLst>
              <a:ext uri="{FF2B5EF4-FFF2-40B4-BE49-F238E27FC236}">
                <a16:creationId xmlns:a16="http://schemas.microsoft.com/office/drawing/2014/main" id="{BB4AC763-1972-C477-77A3-511B06914B3F}"/>
              </a:ext>
            </a:extLst>
          </p:cNvPr>
          <p:cNvSpPr/>
          <p:nvPr/>
        </p:nvSpPr>
        <p:spPr>
          <a:xfrm>
            <a:off x="15264000" y="4572000"/>
            <a:ext cx="936000" cy="936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b="1"/>
              <a:t>D</a:t>
            </a:r>
          </a:p>
        </p:txBody>
      </p:sp>
      <p:sp>
        <p:nvSpPr>
          <p:cNvPr id="12" name="Foliennummernplatzhalter 1">
            <a:extLst>
              <a:ext uri="{FF2B5EF4-FFF2-40B4-BE49-F238E27FC236}">
                <a16:creationId xmlns:a16="http://schemas.microsoft.com/office/drawing/2014/main" id="{563DA8A1-DCBA-0A52-BC8A-851069CD65A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25</a:t>
            </a:fld>
            <a:endParaRPr lang="de-DE"/>
          </a:p>
        </p:txBody>
      </p:sp>
      <p:sp>
        <p:nvSpPr>
          <p:cNvPr id="13" name="Google Shape;118;p6">
            <a:extLst>
              <a:ext uri="{FF2B5EF4-FFF2-40B4-BE49-F238E27FC236}">
                <a16:creationId xmlns:a16="http://schemas.microsoft.com/office/drawing/2014/main" id="{0EE400E7-CE9A-72F5-8324-9B46A94D8E5E}"/>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 </a:t>
            </a:r>
            <a:r>
              <a:rPr lang="en-US" sz="4800" b="1" dirty="0">
                <a:solidFill>
                  <a:schemeClr val="tx1"/>
                </a:solidFill>
                <a:latin typeface="+mn-lt"/>
                <a:ea typeface="Helvetica Neue"/>
                <a:cs typeface="Helvetica Neue"/>
                <a:sym typeface="Helvetica Neue"/>
              </a:rPr>
              <a:t>Importance of systematic file saving</a:t>
            </a:r>
          </a:p>
        </p:txBody>
      </p:sp>
    </p:spTree>
    <p:extLst>
      <p:ext uri="{BB962C8B-B14F-4D97-AF65-F5344CB8AC3E}">
        <p14:creationId xmlns:p14="http://schemas.microsoft.com/office/powerpoint/2010/main" val="304835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CCFF"/>
                </a:solidFill>
                <a:latin typeface="+mn-lt"/>
                <a:ea typeface="Helvetica Neue"/>
                <a:cs typeface="Helvetica Neue"/>
                <a:sym typeface="Helvetica Neue"/>
              </a:rPr>
              <a:t>File Storage Location - Prerequisites</a:t>
            </a:r>
            <a:endParaRPr lang="en-GB" dirty="0">
              <a:solidFill>
                <a:srgbClr val="00CCFF"/>
              </a:solidFill>
              <a:latin typeface="+mn-lt"/>
            </a:endParaRPr>
          </a:p>
        </p:txBody>
      </p:sp>
      <p:sp>
        <p:nvSpPr>
          <p:cNvPr id="120" name="Google Shape;120;p6"/>
          <p:cNvSpPr txBox="1"/>
          <p:nvPr/>
        </p:nvSpPr>
        <p:spPr>
          <a:xfrm>
            <a:off x="1295400" y="4032000"/>
            <a:ext cx="3218543" cy="4716000"/>
          </a:xfrm>
          <a:prstGeom prst="rect">
            <a:avLst/>
          </a:prstGeom>
          <a:noFill/>
          <a:ln>
            <a:noFill/>
          </a:ln>
        </p:spPr>
        <p:txBody>
          <a:bodyPr spcFirstLastPara="1" wrap="square" lIns="91425" tIns="45700" rIns="91425" bIns="45700" anchor="ctr" anchorCtr="0">
            <a:noAutofit/>
          </a:bodyPr>
          <a:lstStyle/>
          <a:p>
            <a:pPr marR="0" lvl="0" algn="l" rtl="0">
              <a:spcBef>
                <a:spcPts val="0"/>
              </a:spcBef>
              <a:spcAft>
                <a:spcPts val="0"/>
              </a:spcAft>
              <a:buSzPct val="80000"/>
            </a:pPr>
            <a:r>
              <a:rPr lang="en-GB" sz="2400" b="1" dirty="0">
                <a:solidFill>
                  <a:schemeClr val="dk1"/>
                </a:solidFill>
                <a:latin typeface="+mn-lt"/>
                <a:sym typeface="Helvetica Neue"/>
              </a:rPr>
              <a:t>Requirements</a:t>
            </a:r>
            <a:endParaRPr lang="en-GB" b="1" dirty="0">
              <a:latin typeface="+mn-lt"/>
            </a:endParaRPr>
          </a:p>
        </p:txBody>
      </p:sp>
      <p:graphicFrame>
        <p:nvGraphicFramePr>
          <p:cNvPr id="5" name="Diagramm 4">
            <a:extLst>
              <a:ext uri="{FF2B5EF4-FFF2-40B4-BE49-F238E27FC236}">
                <a16:creationId xmlns:a16="http://schemas.microsoft.com/office/drawing/2014/main" id="{3610E10B-9CE3-EBBB-2039-AAE2A0149F52}"/>
              </a:ext>
            </a:extLst>
          </p:cNvPr>
          <p:cNvGraphicFramePr/>
          <p:nvPr>
            <p:extLst>
              <p:ext uri="{D42A27DB-BD31-4B8C-83A1-F6EECF244321}">
                <p14:modId xmlns:p14="http://schemas.microsoft.com/office/powerpoint/2010/main" val="4108019151"/>
              </p:ext>
            </p:extLst>
          </p:nvPr>
        </p:nvGraphicFramePr>
        <p:xfrm>
          <a:off x="3708000" y="4032000"/>
          <a:ext cx="13068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1">
            <a:extLst>
              <a:ext uri="{FF2B5EF4-FFF2-40B4-BE49-F238E27FC236}">
                <a16:creationId xmlns:a16="http://schemas.microsoft.com/office/drawing/2014/main" id="{7B2DC1E1-B048-18AE-5F38-3AC10B33B59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26</a:t>
            </a:fld>
            <a:endParaRPr lang="de-DE"/>
          </a:p>
        </p:txBody>
      </p:sp>
      <p:sp>
        <p:nvSpPr>
          <p:cNvPr id="6" name="Textfeld 5">
            <a:extLst>
              <a:ext uri="{FF2B5EF4-FFF2-40B4-BE49-F238E27FC236}">
                <a16:creationId xmlns:a16="http://schemas.microsoft.com/office/drawing/2014/main" id="{F2D905B1-0DAA-EC1D-F666-5E7AF2F94B8A}"/>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Verbund Forschungsdaten Bildung (</a:t>
            </a:r>
            <a:r>
              <a:rPr lang="de-DE" sz="1000" dirty="0" err="1"/>
              <a:t>VerbundFDB</a:t>
            </a:r>
            <a:r>
              <a:rPr lang="de-DE" sz="1000" dirty="0"/>
              <a:t>), Dateien benennen und organisieren, in: forschungsdaten-bildung.de, 20.07.2018, https://www.forschungsdaten-bildung.de/dateien-benennen</a:t>
            </a:r>
          </a:p>
        </p:txBody>
      </p:sp>
      <p:sp>
        <p:nvSpPr>
          <p:cNvPr id="7" name="Google Shape;118;p6">
            <a:extLst>
              <a:ext uri="{FF2B5EF4-FFF2-40B4-BE49-F238E27FC236}">
                <a16:creationId xmlns:a16="http://schemas.microsoft.com/office/drawing/2014/main" id="{4C867A20-37BD-9B7C-173D-29F60036458E}"/>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 </a:t>
            </a:r>
            <a:r>
              <a:rPr lang="en-US" sz="4800" b="1" dirty="0">
                <a:solidFill>
                  <a:schemeClr val="tx1"/>
                </a:solidFill>
                <a:latin typeface="+mn-lt"/>
                <a:ea typeface="Helvetica Neue"/>
                <a:cs typeface="Helvetica Neue"/>
                <a:sym typeface="Helvetica Neue"/>
              </a:rPr>
              <a:t>Importance of systematic file saving</a:t>
            </a:r>
          </a:p>
        </p:txBody>
      </p:sp>
    </p:spTree>
    <p:extLst>
      <p:ext uri="{BB962C8B-B14F-4D97-AF65-F5344CB8AC3E}">
        <p14:creationId xmlns:p14="http://schemas.microsoft.com/office/powerpoint/2010/main" val="284896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 Digital folder structure on the computer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Optimisation of the folder structure</a:t>
            </a:r>
            <a:endParaRPr lang="en-GB">
              <a:solidFill>
                <a:srgbClr val="00CCFF"/>
              </a:solidFill>
              <a:latin typeface="+mn-lt"/>
            </a:endParaRPr>
          </a:p>
        </p:txBody>
      </p:sp>
      <p:sp>
        <p:nvSpPr>
          <p:cNvPr id="120" name="Google Shape;120;p6"/>
          <p:cNvSpPr txBox="1"/>
          <p:nvPr/>
        </p:nvSpPr>
        <p:spPr>
          <a:xfrm>
            <a:off x="1295400" y="4024779"/>
            <a:ext cx="16451998" cy="4770877"/>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2400"/>
              </a:spcAft>
              <a:buSzPct val="80000"/>
            </a:pPr>
            <a:endParaRPr lang="en-GB" sz="2200">
              <a:solidFill>
                <a:schemeClr val="dk1"/>
              </a:solidFill>
              <a:latin typeface="+mn-lt"/>
              <a:ea typeface="Helvetica Neue"/>
              <a:cs typeface="Helvetica Neue"/>
              <a:sym typeface="Helvetica Neue"/>
            </a:endParaRPr>
          </a:p>
          <a:p>
            <a:pPr marR="0" lvl="0" algn="ctr" rtl="0">
              <a:spcBef>
                <a:spcPts val="0"/>
              </a:spcBef>
              <a:spcAft>
                <a:spcPts val="2400"/>
              </a:spcAft>
              <a:buSzPct val="80000"/>
            </a:pPr>
            <a:r>
              <a:rPr lang="en-GB" sz="2800">
                <a:solidFill>
                  <a:schemeClr val="dk1"/>
                </a:solidFill>
                <a:latin typeface="+mn-lt"/>
                <a:ea typeface="Helvetica Neue"/>
                <a:cs typeface="Helvetica Neue"/>
                <a:sym typeface="Helvetica Neue"/>
              </a:rPr>
              <a:t>Filing systems are necessary to maintain an </a:t>
            </a:r>
            <a:r>
              <a:rPr lang="en-GB" sz="2800" b="1">
                <a:solidFill>
                  <a:schemeClr val="dk1"/>
                </a:solidFill>
                <a:latin typeface="+mn-lt"/>
                <a:ea typeface="Helvetica Neue"/>
                <a:cs typeface="Helvetica Neue"/>
                <a:sym typeface="Helvetica Neue"/>
              </a:rPr>
              <a:t>overview in </a:t>
            </a:r>
            <a:r>
              <a:rPr lang="en-GB" sz="2800">
                <a:solidFill>
                  <a:schemeClr val="dk1"/>
                </a:solidFill>
                <a:latin typeface="+mn-lt"/>
                <a:ea typeface="Helvetica Neue"/>
                <a:cs typeface="Helvetica Neue"/>
                <a:sym typeface="Helvetica Neue"/>
              </a:rPr>
              <a:t>the </a:t>
            </a:r>
            <a:r>
              <a:rPr lang="en-GB" sz="2800" b="1">
                <a:solidFill>
                  <a:schemeClr val="dk1"/>
                </a:solidFill>
                <a:latin typeface="+mn-lt"/>
                <a:ea typeface="Helvetica Neue"/>
                <a:cs typeface="Helvetica Neue"/>
                <a:sym typeface="Helvetica Neue"/>
              </a:rPr>
              <a:t>age of </a:t>
            </a:r>
            <a:r>
              <a:rPr lang="en-GB" sz="2800">
                <a:solidFill>
                  <a:schemeClr val="dk1"/>
                </a:solidFill>
                <a:latin typeface="+mn-lt"/>
                <a:ea typeface="Helvetica Neue"/>
                <a:cs typeface="Helvetica Neue"/>
                <a:sym typeface="Helvetica Neue"/>
              </a:rPr>
              <a:t>increasing information.</a:t>
            </a:r>
          </a:p>
          <a:p>
            <a:pPr marR="0" lvl="0" algn="ctr" rtl="0">
              <a:spcBef>
                <a:spcPts val="0"/>
              </a:spcBef>
              <a:spcAft>
                <a:spcPts val="2400"/>
              </a:spcAft>
              <a:buSzPct val="80000"/>
            </a:pPr>
            <a:r>
              <a:rPr lang="en-GB" sz="2800">
                <a:solidFill>
                  <a:schemeClr val="dk1"/>
                </a:solidFill>
                <a:latin typeface="+mn-lt"/>
                <a:sym typeface="Helvetica Neue"/>
              </a:rPr>
              <a:t>Currently, almost </a:t>
            </a:r>
            <a:r>
              <a:rPr lang="en-GB" sz="2800" b="1">
                <a:solidFill>
                  <a:schemeClr val="dk1"/>
                </a:solidFill>
                <a:latin typeface="+mn-lt"/>
                <a:sym typeface="Helvetica Neue"/>
              </a:rPr>
              <a:t>70% </a:t>
            </a:r>
            <a:r>
              <a:rPr lang="en-GB" sz="2800">
                <a:solidFill>
                  <a:schemeClr val="dk1"/>
                </a:solidFill>
                <a:latin typeface="+mn-lt"/>
                <a:sym typeface="Helvetica Neue"/>
              </a:rPr>
              <a:t>of companies have </a:t>
            </a:r>
            <a:r>
              <a:rPr lang="en-GB" sz="2800" b="1">
                <a:solidFill>
                  <a:schemeClr val="dk1"/>
                </a:solidFill>
                <a:latin typeface="+mn-lt"/>
                <a:sym typeface="Helvetica Neue"/>
              </a:rPr>
              <a:t>no functioning filing rules.</a:t>
            </a:r>
          </a:p>
          <a:p>
            <a:pPr marR="0" lvl="0" algn="ctr" rtl="0">
              <a:spcBef>
                <a:spcPts val="0"/>
              </a:spcBef>
              <a:spcAft>
                <a:spcPts val="2400"/>
              </a:spcAft>
              <a:buSzPct val="80000"/>
            </a:pPr>
            <a:r>
              <a:rPr lang="en-GB" sz="2800">
                <a:solidFill>
                  <a:schemeClr val="dk1"/>
                </a:solidFill>
                <a:latin typeface="+mn-lt"/>
                <a:sym typeface="Helvetica Neue"/>
              </a:rPr>
              <a:t>If you are an </a:t>
            </a:r>
            <a:r>
              <a:rPr lang="en-GB" sz="2800" b="1">
                <a:solidFill>
                  <a:schemeClr val="dk1"/>
                </a:solidFill>
                <a:latin typeface="+mn-lt"/>
                <a:sym typeface="Helvetica Neue"/>
              </a:rPr>
              <a:t>older employee and also </a:t>
            </a:r>
            <a:r>
              <a:rPr lang="en-GB" sz="2800">
                <a:solidFill>
                  <a:schemeClr val="dk1"/>
                </a:solidFill>
                <a:latin typeface="+mn-lt"/>
                <a:sym typeface="Helvetica Neue"/>
              </a:rPr>
              <a:t>a </a:t>
            </a:r>
            <a:r>
              <a:rPr lang="en-GB" sz="2800" b="1">
                <a:solidFill>
                  <a:schemeClr val="dk1"/>
                </a:solidFill>
                <a:latin typeface="+mn-lt"/>
                <a:sym typeface="Helvetica Neue"/>
              </a:rPr>
              <a:t>manager</a:t>
            </a:r>
            <a:r>
              <a:rPr lang="en-GB" sz="2800">
                <a:solidFill>
                  <a:schemeClr val="dk1"/>
                </a:solidFill>
                <a:latin typeface="+mn-lt"/>
                <a:sym typeface="Helvetica Neue"/>
              </a:rPr>
              <a:t>, develop these rules with </a:t>
            </a:r>
            <a:r>
              <a:rPr lang="en-GB" sz="2800" b="1">
                <a:solidFill>
                  <a:schemeClr val="dk1"/>
                </a:solidFill>
                <a:latin typeface="+mn-lt"/>
                <a:sym typeface="Helvetica Neue"/>
              </a:rPr>
              <a:t>your team.</a:t>
            </a:r>
          </a:p>
          <a:p>
            <a:pPr marR="0" lvl="0" algn="ctr" rtl="0">
              <a:spcBef>
                <a:spcPts val="0"/>
              </a:spcBef>
              <a:spcAft>
                <a:spcPts val="2400"/>
              </a:spcAft>
              <a:buSzPct val="80000"/>
            </a:pPr>
            <a:endParaRPr lang="en-GB" sz="2800" b="1">
              <a:solidFill>
                <a:schemeClr val="dk1"/>
              </a:solidFill>
              <a:latin typeface="+mn-lt"/>
              <a:sym typeface="Helvetica Neue"/>
            </a:endParaRPr>
          </a:p>
          <a:p>
            <a:pPr marR="0" lvl="0" algn="ctr" rtl="0">
              <a:spcBef>
                <a:spcPts val="0"/>
              </a:spcBef>
              <a:spcAft>
                <a:spcPts val="2400"/>
              </a:spcAft>
              <a:buSzPct val="80000"/>
            </a:pPr>
            <a:r>
              <a:rPr lang="en-GB" sz="2800" b="1">
                <a:solidFill>
                  <a:schemeClr val="dk1"/>
                </a:solidFill>
                <a:latin typeface="+mn-lt"/>
                <a:sym typeface="Helvetica Neue"/>
              </a:rPr>
              <a:t>This ensures acceptance !</a:t>
            </a:r>
            <a:endParaRPr lang="en-GB" sz="2800" b="1">
              <a:latin typeface="+mn-lt"/>
            </a:endParaRPr>
          </a:p>
        </p:txBody>
      </p:sp>
      <p:sp>
        <p:nvSpPr>
          <p:cNvPr id="3" name="Textfeld 2">
            <a:extLst>
              <a:ext uri="{FF2B5EF4-FFF2-40B4-BE49-F238E27FC236}">
                <a16:creationId xmlns:a16="http://schemas.microsoft.com/office/drawing/2014/main" id="{782F925F-1CF5-CB07-EE62-F24AD830C2A6}"/>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Büro-Kaizen, Ideale Ordnerstruktur: Eine einheitliche Dateiablage mit dem 7-Ordner-System erstellen (für Unternehmen und Privatpersonen), in: buero-kaizen.de, https://www.buero-kaizen.de/ordnerstruktur/</a:t>
            </a:r>
          </a:p>
        </p:txBody>
      </p:sp>
      <p:sp>
        <p:nvSpPr>
          <p:cNvPr id="4" name="Foliennummernplatzhalter 1">
            <a:extLst>
              <a:ext uri="{FF2B5EF4-FFF2-40B4-BE49-F238E27FC236}">
                <a16:creationId xmlns:a16="http://schemas.microsoft.com/office/drawing/2014/main" id="{C80B71D7-6AC8-B11A-E478-8199E8D6FBC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27</a:t>
            </a:fld>
            <a:endParaRPr lang="de-DE"/>
          </a:p>
        </p:txBody>
      </p:sp>
    </p:spTree>
    <p:extLst>
      <p:ext uri="{BB962C8B-B14F-4D97-AF65-F5344CB8AC3E}">
        <p14:creationId xmlns:p14="http://schemas.microsoft.com/office/powerpoint/2010/main" val="43846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6" name="Gerader Verbinder 15">
            <a:extLst>
              <a:ext uri="{FF2B5EF4-FFF2-40B4-BE49-F238E27FC236}">
                <a16:creationId xmlns:a16="http://schemas.microsoft.com/office/drawing/2014/main" id="{550E9026-BFC1-DAD7-E403-96C9434D512D}"/>
              </a:ext>
            </a:extLst>
          </p:cNvPr>
          <p:cNvCxnSpPr>
            <a:cxnSpLocks/>
          </p:cNvCxnSpPr>
          <p:nvPr/>
        </p:nvCxnSpPr>
        <p:spPr>
          <a:xfrm flipV="1">
            <a:off x="16272000" y="6355080"/>
            <a:ext cx="0" cy="1204920"/>
          </a:xfrm>
          <a:prstGeom prst="line">
            <a:avLst/>
          </a:prstGeom>
          <a:ln w="28575">
            <a:solidFill>
              <a:srgbClr val="2D2D8A"/>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1FC01AE-21DE-2AB2-C4AF-90ACA6BC365D}"/>
              </a:ext>
            </a:extLst>
          </p:cNvPr>
          <p:cNvCxnSpPr>
            <a:cxnSpLocks/>
            <a:stCxn id="8" idx="2"/>
          </p:cNvCxnSpPr>
          <p:nvPr/>
        </p:nvCxnSpPr>
        <p:spPr>
          <a:xfrm>
            <a:off x="13680000" y="5400000"/>
            <a:ext cx="0" cy="1297200"/>
          </a:xfrm>
          <a:prstGeom prst="line">
            <a:avLst/>
          </a:prstGeom>
          <a:ln w="28575">
            <a:solidFill>
              <a:srgbClr val="3D52B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E230B5F-04DC-367B-B06B-CE6D5CE7B53B}"/>
              </a:ext>
            </a:extLst>
          </p:cNvPr>
          <p:cNvCxnSpPr>
            <a:cxnSpLocks/>
            <a:stCxn id="10" idx="0"/>
          </p:cNvCxnSpPr>
          <p:nvPr/>
        </p:nvCxnSpPr>
        <p:spPr>
          <a:xfrm flipV="1">
            <a:off x="10980000" y="6355080"/>
            <a:ext cx="0" cy="1204920"/>
          </a:xfrm>
          <a:prstGeom prst="line">
            <a:avLst/>
          </a:prstGeom>
          <a:ln w="28575">
            <a:solidFill>
              <a:srgbClr val="6084C5"/>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50A5AD-7F3B-72B8-7D9D-5109BF03E1A7}"/>
              </a:ext>
            </a:extLst>
          </p:cNvPr>
          <p:cNvCxnSpPr>
            <a:cxnSpLocks/>
            <a:stCxn id="9" idx="0"/>
          </p:cNvCxnSpPr>
          <p:nvPr/>
        </p:nvCxnSpPr>
        <p:spPr>
          <a:xfrm flipV="1">
            <a:off x="5652000" y="6355080"/>
            <a:ext cx="0" cy="1204920"/>
          </a:xfrm>
          <a:prstGeom prst="line">
            <a:avLst/>
          </a:prstGeom>
          <a:ln w="28575">
            <a:solidFill>
              <a:srgbClr val="B3D3E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361A7A3D-8679-0F05-AF2E-655FD8D51436}"/>
              </a:ext>
            </a:extLst>
          </p:cNvPr>
          <p:cNvCxnSpPr>
            <a:cxnSpLocks/>
            <a:stCxn id="7" idx="2"/>
          </p:cNvCxnSpPr>
          <p:nvPr/>
        </p:nvCxnSpPr>
        <p:spPr>
          <a:xfrm flipH="1">
            <a:off x="8331600" y="5400000"/>
            <a:ext cx="0" cy="1232400"/>
          </a:xfrm>
          <a:prstGeom prst="line">
            <a:avLst/>
          </a:prstGeom>
          <a:ln w="28575">
            <a:solidFill>
              <a:srgbClr val="8AB1D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6565322-55F2-4104-A64F-A98EA7FFE92B}"/>
              </a:ext>
            </a:extLst>
          </p:cNvPr>
          <p:cNvCxnSpPr>
            <a:cxnSpLocks/>
          </p:cNvCxnSpPr>
          <p:nvPr/>
        </p:nvCxnSpPr>
        <p:spPr>
          <a:xfrm>
            <a:off x="2952000" y="5400000"/>
            <a:ext cx="0" cy="1080000"/>
          </a:xfrm>
          <a:prstGeom prst="line">
            <a:avLst/>
          </a:prstGeom>
          <a:ln w="28575"/>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 Digital folder structure on the computer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dirty="0">
                <a:solidFill>
                  <a:srgbClr val="00CCFF"/>
                </a:solidFill>
                <a:latin typeface="+mn-lt"/>
                <a:ea typeface="Helvetica Neue"/>
                <a:cs typeface="Helvetica Neue"/>
                <a:sym typeface="Helvetica Neue"/>
              </a:rPr>
              <a:t>Steps for setting up a filing system</a:t>
            </a:r>
            <a:endParaRPr lang="en-GB" dirty="0">
              <a:solidFill>
                <a:srgbClr val="00CCFF"/>
              </a:solidFill>
              <a:latin typeface="+mn-lt"/>
            </a:endParaRPr>
          </a:p>
        </p:txBody>
      </p:sp>
      <p:sp>
        <p:nvSpPr>
          <p:cNvPr id="120" name="Google Shape;120;p6"/>
          <p:cNvSpPr txBox="1"/>
          <p:nvPr/>
        </p:nvSpPr>
        <p:spPr>
          <a:xfrm>
            <a:off x="1116000" y="4068000"/>
            <a:ext cx="3888000" cy="1332000"/>
          </a:xfrm>
          <a:prstGeom prst="rect">
            <a:avLst/>
          </a:prstGeom>
          <a:solidFill>
            <a:schemeClr val="bg1"/>
          </a:solidFill>
          <a:ln w="28575">
            <a:solidFill>
              <a:srgbClr val="DAEDEF"/>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n-GB" sz="2200" dirty="0">
                <a:solidFill>
                  <a:schemeClr val="dk1"/>
                </a:solidFill>
                <a:latin typeface="+mn-lt"/>
                <a:ea typeface="Helvetica Neue"/>
                <a:cs typeface="Helvetica Neue"/>
                <a:sym typeface="Helvetica Neue"/>
              </a:rPr>
              <a:t>Get an overview of your existing folder structure</a:t>
            </a:r>
            <a:endParaRPr lang="en-GB" sz="2200" dirty="0">
              <a:latin typeface="+mn-lt"/>
            </a:endParaRPr>
          </a:p>
        </p:txBody>
      </p:sp>
      <p:graphicFrame>
        <p:nvGraphicFramePr>
          <p:cNvPr id="3" name="Diagramm 2">
            <a:extLst>
              <a:ext uri="{FF2B5EF4-FFF2-40B4-BE49-F238E27FC236}">
                <a16:creationId xmlns:a16="http://schemas.microsoft.com/office/drawing/2014/main" id="{B3338DE1-281E-4E3F-0BE5-0990D7F3CC2B}"/>
              </a:ext>
            </a:extLst>
          </p:cNvPr>
          <p:cNvGraphicFramePr/>
          <p:nvPr>
            <p:extLst>
              <p:ext uri="{D42A27DB-BD31-4B8C-83A1-F6EECF244321}">
                <p14:modId xmlns:p14="http://schemas.microsoft.com/office/powerpoint/2010/main" val="2636235111"/>
              </p:ext>
            </p:extLst>
          </p:nvPr>
        </p:nvGraphicFramePr>
        <p:xfrm>
          <a:off x="1296000" y="5940000"/>
          <a:ext cx="16596000"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20;p6">
            <a:extLst>
              <a:ext uri="{FF2B5EF4-FFF2-40B4-BE49-F238E27FC236}">
                <a16:creationId xmlns:a16="http://schemas.microsoft.com/office/drawing/2014/main" id="{2A359DA5-915B-8DB6-3706-491DDEBA96F0}"/>
              </a:ext>
            </a:extLst>
          </p:cNvPr>
          <p:cNvSpPr txBox="1"/>
          <p:nvPr/>
        </p:nvSpPr>
        <p:spPr>
          <a:xfrm>
            <a:off x="6372000" y="4068000"/>
            <a:ext cx="3960000" cy="1332000"/>
          </a:xfrm>
          <a:prstGeom prst="rect">
            <a:avLst/>
          </a:prstGeom>
          <a:solidFill>
            <a:schemeClr val="bg1"/>
          </a:solidFill>
          <a:ln w="28575">
            <a:solidFill>
              <a:srgbClr val="8AB1D2"/>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n-GB" sz="2200" dirty="0">
                <a:solidFill>
                  <a:schemeClr val="dk1"/>
                </a:solidFill>
                <a:latin typeface="+mn-lt"/>
                <a:sym typeface="Helvetica Neue"/>
              </a:rPr>
              <a:t>Design the clear filing structures according to the 7x7+2 rule</a:t>
            </a:r>
          </a:p>
        </p:txBody>
      </p:sp>
      <p:sp>
        <p:nvSpPr>
          <p:cNvPr id="8" name="Google Shape;120;p6">
            <a:extLst>
              <a:ext uri="{FF2B5EF4-FFF2-40B4-BE49-F238E27FC236}">
                <a16:creationId xmlns:a16="http://schemas.microsoft.com/office/drawing/2014/main" id="{0E047524-C591-A6D3-F2F0-DE408E8C4940}"/>
              </a:ext>
            </a:extLst>
          </p:cNvPr>
          <p:cNvSpPr txBox="1"/>
          <p:nvPr/>
        </p:nvSpPr>
        <p:spPr>
          <a:xfrm>
            <a:off x="11700000" y="4068000"/>
            <a:ext cx="3960000" cy="1332000"/>
          </a:xfrm>
          <a:prstGeom prst="rect">
            <a:avLst/>
          </a:prstGeom>
          <a:solidFill>
            <a:schemeClr val="bg1"/>
          </a:solidFill>
          <a:ln w="28575">
            <a:solidFill>
              <a:srgbClr val="3D52B1"/>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n-GB" sz="2200" dirty="0">
                <a:solidFill>
                  <a:schemeClr val="dk1"/>
                </a:solidFill>
                <a:latin typeface="+mn-lt"/>
                <a:sym typeface="Helvetica Neue"/>
              </a:rPr>
              <a:t>Check file names and abbreviations</a:t>
            </a:r>
          </a:p>
        </p:txBody>
      </p:sp>
      <p:sp>
        <p:nvSpPr>
          <p:cNvPr id="9" name="Google Shape;120;p6">
            <a:extLst>
              <a:ext uri="{FF2B5EF4-FFF2-40B4-BE49-F238E27FC236}">
                <a16:creationId xmlns:a16="http://schemas.microsoft.com/office/drawing/2014/main" id="{80F8A0D4-FD07-AA31-78CA-C417AF550F87}"/>
              </a:ext>
            </a:extLst>
          </p:cNvPr>
          <p:cNvSpPr txBox="1"/>
          <p:nvPr/>
        </p:nvSpPr>
        <p:spPr>
          <a:xfrm>
            <a:off x="3672000" y="7560000"/>
            <a:ext cx="3960000" cy="1332000"/>
          </a:xfrm>
          <a:prstGeom prst="rect">
            <a:avLst/>
          </a:prstGeom>
          <a:solidFill>
            <a:schemeClr val="bg1"/>
          </a:solidFill>
          <a:ln w="28575">
            <a:solidFill>
              <a:srgbClr val="B3D3E0"/>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n-GB" sz="2200" dirty="0">
                <a:solidFill>
                  <a:schemeClr val="dk1"/>
                </a:solidFill>
                <a:latin typeface="+mn-lt"/>
                <a:sym typeface="Helvetica Neue"/>
              </a:rPr>
              <a:t>Find meaningful groupings for your data</a:t>
            </a:r>
          </a:p>
        </p:txBody>
      </p:sp>
      <p:sp>
        <p:nvSpPr>
          <p:cNvPr id="10" name="Google Shape;120;p6">
            <a:extLst>
              <a:ext uri="{FF2B5EF4-FFF2-40B4-BE49-F238E27FC236}">
                <a16:creationId xmlns:a16="http://schemas.microsoft.com/office/drawing/2014/main" id="{EEB6058C-3AA7-0562-4D09-E8B6E30BE7BA}"/>
              </a:ext>
            </a:extLst>
          </p:cNvPr>
          <p:cNvSpPr txBox="1"/>
          <p:nvPr/>
        </p:nvSpPr>
        <p:spPr>
          <a:xfrm>
            <a:off x="9000000" y="7560000"/>
            <a:ext cx="3960000" cy="1332000"/>
          </a:xfrm>
          <a:prstGeom prst="rect">
            <a:avLst/>
          </a:prstGeom>
          <a:solidFill>
            <a:schemeClr val="bg1"/>
          </a:solidFill>
          <a:ln w="28575">
            <a:solidFill>
              <a:srgbClr val="6084C5"/>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n-GB" sz="2200" dirty="0">
                <a:solidFill>
                  <a:schemeClr val="dk1"/>
                </a:solidFill>
                <a:latin typeface="+mn-lt"/>
                <a:sym typeface="Helvetica Neue"/>
              </a:rPr>
              <a:t>Transfer the new structure to the computer</a:t>
            </a:r>
          </a:p>
        </p:txBody>
      </p:sp>
      <p:sp>
        <p:nvSpPr>
          <p:cNvPr id="11" name="Google Shape;120;p6">
            <a:extLst>
              <a:ext uri="{FF2B5EF4-FFF2-40B4-BE49-F238E27FC236}">
                <a16:creationId xmlns:a16="http://schemas.microsoft.com/office/drawing/2014/main" id="{4D17FC82-CE1A-4413-F09C-A8702774F1E9}"/>
              </a:ext>
            </a:extLst>
          </p:cNvPr>
          <p:cNvSpPr txBox="1"/>
          <p:nvPr/>
        </p:nvSpPr>
        <p:spPr>
          <a:xfrm>
            <a:off x="14292000" y="7560000"/>
            <a:ext cx="3888000" cy="1332000"/>
          </a:xfrm>
          <a:prstGeom prst="rect">
            <a:avLst/>
          </a:prstGeom>
          <a:solidFill>
            <a:schemeClr val="bg1"/>
          </a:solidFill>
          <a:ln w="28575">
            <a:solidFill>
              <a:srgbClr val="2D2D8A"/>
            </a:solid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R="0" lvl="0" algn="ctr" rtl="0">
              <a:spcBef>
                <a:spcPts val="0"/>
              </a:spcBef>
              <a:spcAft>
                <a:spcPts val="0"/>
              </a:spcAft>
              <a:buSzPct val="80000"/>
            </a:pPr>
            <a:r>
              <a:rPr lang="en-GB" sz="2200" dirty="0">
                <a:solidFill>
                  <a:schemeClr val="dk1"/>
                </a:solidFill>
                <a:latin typeface="+mn-lt"/>
                <a:sym typeface="Helvetica Neue"/>
              </a:rPr>
              <a:t>Back up and move old files and save new files in the new filing system from now on</a:t>
            </a:r>
            <a:endParaRPr lang="en-GB" sz="2200" dirty="0">
              <a:latin typeface="+mn-lt"/>
            </a:endParaRPr>
          </a:p>
        </p:txBody>
      </p:sp>
      <p:sp>
        <p:nvSpPr>
          <p:cNvPr id="4" name="Foliennummernplatzhalter 1">
            <a:extLst>
              <a:ext uri="{FF2B5EF4-FFF2-40B4-BE49-F238E27FC236}">
                <a16:creationId xmlns:a16="http://schemas.microsoft.com/office/drawing/2014/main" id="{0C025D63-7CA7-7F41-1145-48DBE3B2048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28</a:t>
            </a:fld>
            <a:endParaRPr lang="de-DE"/>
          </a:p>
        </p:txBody>
      </p:sp>
      <p:sp>
        <p:nvSpPr>
          <p:cNvPr id="5" name="Textfeld 4">
            <a:extLst>
              <a:ext uri="{FF2B5EF4-FFF2-40B4-BE49-F238E27FC236}">
                <a16:creationId xmlns:a16="http://schemas.microsoft.com/office/drawing/2014/main" id="{A71596D0-8F4E-CFBC-9EB4-3AB767BD05CC}"/>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Büro-Kaizen, Ideale Ordnerstruktur: Eine einheitliche Dateiablage mit dem 7-Ordner-System erstellen (für Unternehmen und Privatpersonen), in: buero-kaizen.de, https://www.buero-kaizen.de/ordnerstruktur/</a:t>
            </a:r>
          </a:p>
        </p:txBody>
      </p:sp>
    </p:spTree>
    <p:extLst>
      <p:ext uri="{BB962C8B-B14F-4D97-AF65-F5344CB8AC3E}">
        <p14:creationId xmlns:p14="http://schemas.microsoft.com/office/powerpoint/2010/main" val="260514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4F4DFBD2-862A-2459-648E-DC89627E1722}"/>
              </a:ext>
            </a:extLst>
          </p:cNvPr>
          <p:cNvSpPr txBox="1"/>
          <p:nvPr/>
        </p:nvSpPr>
        <p:spPr>
          <a:xfrm>
            <a:off x="3708000" y="7128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n-GB" sz="2400">
                <a:solidFill>
                  <a:schemeClr val="dk1"/>
                </a:solidFill>
                <a:latin typeface="+mn-lt"/>
                <a:sym typeface="Helvetica Neue"/>
              </a:rPr>
              <a:t>Scanning by the own eye is facilitated and the working memory can absorb the information better</a:t>
            </a:r>
            <a:endParaRPr lang="en-GB">
              <a:latin typeface="+mn-lt"/>
            </a:endParaRPr>
          </a:p>
        </p:txBody>
      </p:sp>
      <p:sp>
        <p:nvSpPr>
          <p:cNvPr id="5" name="Google Shape;120;p6">
            <a:extLst>
              <a:ext uri="{FF2B5EF4-FFF2-40B4-BE49-F238E27FC236}">
                <a16:creationId xmlns:a16="http://schemas.microsoft.com/office/drawing/2014/main" id="{B754AFFF-9549-7DAC-DD74-2C080B6758C5}"/>
              </a:ext>
            </a:extLst>
          </p:cNvPr>
          <p:cNvSpPr txBox="1"/>
          <p:nvPr/>
        </p:nvSpPr>
        <p:spPr>
          <a:xfrm>
            <a:off x="3708000" y="5580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n-GB" sz="2400">
                <a:solidFill>
                  <a:schemeClr val="dk1"/>
                </a:solidFill>
                <a:latin typeface="+mn-lt"/>
                <a:sym typeface="Helvetica Neue"/>
              </a:rPr>
              <a:t>Humans can only remember 7 units of information (+/- max 2) in short-term memory. </a:t>
            </a:r>
            <a:endParaRPr lang="en-GB" sz="2400">
              <a:solidFill>
                <a:schemeClr val="dk1"/>
              </a:solidFill>
              <a:highlight>
                <a:srgbClr val="FFFF00"/>
              </a:highlight>
              <a:latin typeface="+mn-lt"/>
              <a:sym typeface="Helvetica Neue"/>
            </a:endParaRPr>
          </a:p>
        </p:txBody>
      </p:sp>
      <p:sp>
        <p:nvSpPr>
          <p:cNvPr id="4" name="Google Shape;120;p6">
            <a:extLst>
              <a:ext uri="{FF2B5EF4-FFF2-40B4-BE49-F238E27FC236}">
                <a16:creationId xmlns:a16="http://schemas.microsoft.com/office/drawing/2014/main" id="{B7AC8590-FF15-06F5-F2EB-588A399FFB35}"/>
              </a:ext>
            </a:extLst>
          </p:cNvPr>
          <p:cNvSpPr txBox="1"/>
          <p:nvPr/>
        </p:nvSpPr>
        <p:spPr>
          <a:xfrm>
            <a:off x="3708000" y="4032000"/>
            <a:ext cx="13356000" cy="1080000"/>
          </a:xfrm>
          <a:prstGeom prst="rect">
            <a:avLst/>
          </a:prstGeom>
          <a:solidFill>
            <a:srgbClr val="00CCFF">
              <a:alpha val="27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540000" tIns="45700" rIns="91425" bIns="45700" anchor="ctr" anchorCtr="0">
            <a:noAutofit/>
          </a:bodyPr>
          <a:lstStyle/>
          <a:p>
            <a:pPr marR="0" lvl="0" algn="l" rtl="0">
              <a:spcBef>
                <a:spcPts val="0"/>
              </a:spcBef>
              <a:spcAft>
                <a:spcPts val="0"/>
              </a:spcAft>
              <a:buSzPct val="80000"/>
            </a:pPr>
            <a:r>
              <a:rPr lang="en-GB" sz="2400">
                <a:solidFill>
                  <a:schemeClr val="dk1"/>
                </a:solidFill>
                <a:latin typeface="+mn-lt"/>
                <a:sym typeface="Helvetica Neue"/>
              </a:rPr>
              <a:t>With the 7 folder method, you specify that each folder may contain a maximum of 7 additional subfolders.</a:t>
            </a:r>
            <a:endParaRPr lang="en-GB">
              <a:latin typeface="+mn-lt"/>
            </a:endParaRPr>
          </a:p>
        </p:txBody>
      </p:sp>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Digital folder structure on the computer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The 7x7 Folder System</a:t>
            </a:r>
            <a:endParaRPr lang="en-GB">
              <a:solidFill>
                <a:srgbClr val="00CCFF"/>
              </a:solidFill>
              <a:latin typeface="+mn-lt"/>
            </a:endParaRPr>
          </a:p>
        </p:txBody>
      </p:sp>
      <p:sp>
        <p:nvSpPr>
          <p:cNvPr id="120" name="Google Shape;120;p6"/>
          <p:cNvSpPr txBox="1"/>
          <p:nvPr/>
        </p:nvSpPr>
        <p:spPr>
          <a:xfrm>
            <a:off x="1368000" y="4032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ea typeface="Helvetica Neue"/>
                <a:cs typeface="Helvetica Neue"/>
                <a:sym typeface="Helvetica Neue"/>
              </a:rPr>
              <a:t>Basic idea:</a:t>
            </a:r>
            <a:endParaRPr lang="en-GB" b="1">
              <a:solidFill>
                <a:schemeClr val="bg1"/>
              </a:solidFill>
              <a:latin typeface="+mn-lt"/>
            </a:endParaRPr>
          </a:p>
        </p:txBody>
      </p:sp>
      <p:sp>
        <p:nvSpPr>
          <p:cNvPr id="3" name="Textfeld 2">
            <a:extLst>
              <a:ext uri="{FF2B5EF4-FFF2-40B4-BE49-F238E27FC236}">
                <a16:creationId xmlns:a16="http://schemas.microsoft.com/office/drawing/2014/main" id="{6741AB18-FAB2-3892-CAD1-52AB6BA324A5}"/>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Büro-Kaizen, Ideale Ordnerstruktur: Eine einheitliche Dateiablage mit dem 7-Ordner-System erstellen (für Unternehmen und Privatpersonen), in: buero-kaizen.de, https://www.buero-kaizen.de/ordnerstruktur/ + </a:t>
            </a:r>
            <a:r>
              <a:rPr lang="de-DE" sz="1000" dirty="0" err="1"/>
              <a:t>Miller’s</a:t>
            </a:r>
            <a:r>
              <a:rPr lang="de-DE" sz="1000" dirty="0"/>
              <a:t> Law, The </a:t>
            </a:r>
            <a:r>
              <a:rPr lang="de-DE" sz="1000" dirty="0" err="1"/>
              <a:t>average</a:t>
            </a:r>
            <a:r>
              <a:rPr lang="de-DE" sz="1000" dirty="0"/>
              <a:t> </a:t>
            </a:r>
            <a:r>
              <a:rPr lang="de-DE" sz="1000" dirty="0" err="1"/>
              <a:t>person</a:t>
            </a:r>
            <a:r>
              <a:rPr lang="de-DE" sz="1000" dirty="0"/>
              <a:t> </a:t>
            </a:r>
            <a:r>
              <a:rPr lang="de-DE" sz="1000" dirty="0" err="1"/>
              <a:t>can</a:t>
            </a:r>
            <a:r>
              <a:rPr lang="de-DE" sz="1000" dirty="0"/>
              <a:t> </a:t>
            </a:r>
            <a:r>
              <a:rPr lang="de-DE" sz="1000" dirty="0" err="1"/>
              <a:t>only</a:t>
            </a:r>
            <a:r>
              <a:rPr lang="de-DE" sz="1000" dirty="0"/>
              <a:t> </a:t>
            </a:r>
            <a:r>
              <a:rPr lang="de-DE" sz="1000" dirty="0" err="1"/>
              <a:t>keep</a:t>
            </a:r>
            <a:r>
              <a:rPr lang="de-DE" sz="1000" dirty="0"/>
              <a:t> 7 (plus </a:t>
            </a:r>
            <a:r>
              <a:rPr lang="de-DE" sz="1000" dirty="0" err="1"/>
              <a:t>or</a:t>
            </a:r>
            <a:r>
              <a:rPr lang="de-DE" sz="1000" dirty="0"/>
              <a:t> minus 2) </a:t>
            </a:r>
            <a:r>
              <a:rPr lang="de-DE" sz="1000" dirty="0" err="1"/>
              <a:t>items</a:t>
            </a:r>
            <a:r>
              <a:rPr lang="de-DE" sz="1000" dirty="0"/>
              <a:t> in </a:t>
            </a:r>
            <a:r>
              <a:rPr lang="de-DE" sz="1000" dirty="0" err="1"/>
              <a:t>their</a:t>
            </a:r>
            <a:r>
              <a:rPr lang="de-DE" sz="1000" dirty="0"/>
              <a:t> </a:t>
            </a:r>
            <a:r>
              <a:rPr lang="de-DE" sz="1000" dirty="0" err="1"/>
              <a:t>working</a:t>
            </a:r>
            <a:r>
              <a:rPr lang="de-DE" sz="1000" dirty="0"/>
              <a:t> </a:t>
            </a:r>
            <a:r>
              <a:rPr lang="de-DE" sz="1000" dirty="0" err="1"/>
              <a:t>memory</a:t>
            </a:r>
            <a:r>
              <a:rPr lang="de-DE" sz="1000" dirty="0"/>
              <a:t>, in: lawsofux.com, https://lawsofux.com/millers-law/</a:t>
            </a:r>
          </a:p>
        </p:txBody>
      </p:sp>
      <p:sp>
        <p:nvSpPr>
          <p:cNvPr id="7" name="Google Shape;120;p6">
            <a:extLst>
              <a:ext uri="{FF2B5EF4-FFF2-40B4-BE49-F238E27FC236}">
                <a16:creationId xmlns:a16="http://schemas.microsoft.com/office/drawing/2014/main" id="{24DB346E-8D49-3FBC-6CE3-3054A4B234B7}"/>
              </a:ext>
            </a:extLst>
          </p:cNvPr>
          <p:cNvSpPr txBox="1"/>
          <p:nvPr/>
        </p:nvSpPr>
        <p:spPr>
          <a:xfrm>
            <a:off x="1368000" y="5580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sym typeface="Helvetica Neue"/>
              </a:rPr>
              <a:t>Why:</a:t>
            </a:r>
            <a:endParaRPr lang="en-GB" b="1">
              <a:solidFill>
                <a:schemeClr val="bg1"/>
              </a:solidFill>
              <a:latin typeface="+mn-lt"/>
            </a:endParaRPr>
          </a:p>
        </p:txBody>
      </p:sp>
      <p:sp>
        <p:nvSpPr>
          <p:cNvPr id="8" name="Google Shape;120;p6">
            <a:extLst>
              <a:ext uri="{FF2B5EF4-FFF2-40B4-BE49-F238E27FC236}">
                <a16:creationId xmlns:a16="http://schemas.microsoft.com/office/drawing/2014/main" id="{EBA26831-1EAC-AC54-1CFB-3BE4668A94D8}"/>
              </a:ext>
            </a:extLst>
          </p:cNvPr>
          <p:cNvSpPr txBox="1"/>
          <p:nvPr/>
        </p:nvSpPr>
        <p:spPr>
          <a:xfrm>
            <a:off x="1368000" y="7128000"/>
            <a:ext cx="2520000" cy="1080000"/>
          </a:xfrm>
          <a:prstGeom prst="roundRect">
            <a:avLst/>
          </a:prstGeom>
          <a:solidFill>
            <a:srgbClr val="00CCFF"/>
          </a:soli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bg1"/>
                </a:solidFill>
                <a:latin typeface="+mn-lt"/>
                <a:sym typeface="Helvetica Neue"/>
              </a:rPr>
              <a:t>Advantage:</a:t>
            </a:r>
          </a:p>
        </p:txBody>
      </p:sp>
      <p:sp>
        <p:nvSpPr>
          <p:cNvPr id="9" name="Foliennummernplatzhalter 1">
            <a:extLst>
              <a:ext uri="{FF2B5EF4-FFF2-40B4-BE49-F238E27FC236}">
                <a16:creationId xmlns:a16="http://schemas.microsoft.com/office/drawing/2014/main" id="{9FCCC201-CDCD-10BA-3534-33D8CB3A822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29</a:t>
            </a:fld>
            <a:endParaRPr lang="de-DE"/>
          </a:p>
        </p:txBody>
      </p:sp>
    </p:spTree>
    <p:extLst>
      <p:ext uri="{BB962C8B-B14F-4D97-AF65-F5344CB8AC3E}">
        <p14:creationId xmlns:p14="http://schemas.microsoft.com/office/powerpoint/2010/main" val="125915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43920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Objectives</a:t>
            </a: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400" dirty="0">
                <a:solidFill>
                  <a:schemeClr val="dk1"/>
                </a:solidFill>
                <a:latin typeface="+mn-lt"/>
                <a:ea typeface="Helvetica Neue"/>
                <a:cs typeface="Helvetica Neue"/>
                <a:sym typeface="Helvetica Neue"/>
              </a:rPr>
              <a:t>At the end of this module you will be able to:</a:t>
            </a:r>
            <a:endParaRPr lang="en-GB"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99;p4">
            <a:extLst>
              <a:ext uri="{FF2B5EF4-FFF2-40B4-BE49-F238E27FC236}">
                <a16:creationId xmlns:a16="http://schemas.microsoft.com/office/drawing/2014/main" id="{9B1A5DD9-741A-1444-8A96-B68EDE06834E}"/>
              </a:ext>
            </a:extLst>
          </p:cNvPr>
          <p:cNvSpPr txBox="1"/>
          <p:nvPr/>
        </p:nvSpPr>
        <p:spPr>
          <a:xfrm>
            <a:off x="1497600" y="4806000"/>
            <a:ext cx="8842154" cy="4616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SzPct val="80000"/>
              <a:buBlip>
                <a:blip r:embed="rId4"/>
              </a:buBlip>
            </a:pPr>
            <a:r>
              <a:rPr lang="en-GB" sz="2400" dirty="0">
                <a:solidFill>
                  <a:schemeClr val="dk1"/>
                </a:solidFill>
                <a:latin typeface="+mn-lt"/>
                <a:ea typeface="Helvetica Neue"/>
                <a:cs typeface="Helvetica Neue"/>
                <a:sym typeface="Helvetica Neue"/>
              </a:rPr>
              <a:t>Knowing what information is important to me and how to find this data</a:t>
            </a:r>
          </a:p>
          <a:p>
            <a:pPr marL="342900" marR="0" lvl="0" indent="-342900" algn="l" rtl="0">
              <a:spcBef>
                <a:spcPts val="0"/>
              </a:spcBef>
              <a:spcAft>
                <a:spcPts val="1200"/>
              </a:spcAft>
              <a:buSzPct val="80000"/>
              <a:buBlip>
                <a:blip r:embed="rId4"/>
              </a:buBlip>
            </a:pPr>
            <a:r>
              <a:rPr lang="en-GB" sz="2400" dirty="0">
                <a:solidFill>
                  <a:schemeClr val="dk1"/>
                </a:solidFill>
                <a:latin typeface="+mn-lt"/>
                <a:sym typeface="Helvetica Neue"/>
              </a:rPr>
              <a:t>Knowing exactly why systematically saving files is so important</a:t>
            </a:r>
          </a:p>
          <a:p>
            <a:pPr marL="342900" marR="0" lvl="0" indent="-342900" algn="l" rtl="0">
              <a:spcBef>
                <a:spcPts val="0"/>
              </a:spcBef>
              <a:spcAft>
                <a:spcPts val="1200"/>
              </a:spcAft>
              <a:buSzPct val="80000"/>
              <a:buBlip>
                <a:blip r:embed="rId4"/>
              </a:buBlip>
            </a:pPr>
            <a:r>
              <a:rPr lang="en-GB" sz="2400" dirty="0">
                <a:solidFill>
                  <a:schemeClr val="dk1"/>
                </a:solidFill>
                <a:latin typeface="+mn-lt"/>
                <a:sym typeface="Helvetica Neue"/>
              </a:rPr>
              <a:t>Knowing what help is available to retrieve files</a:t>
            </a:r>
          </a:p>
          <a:p>
            <a:pPr marL="342900" marR="0" lvl="0" indent="-342900" algn="l" rtl="0">
              <a:spcBef>
                <a:spcPts val="0"/>
              </a:spcBef>
              <a:spcAft>
                <a:spcPts val="1200"/>
              </a:spcAft>
              <a:buSzPct val="80000"/>
              <a:buBlip>
                <a:blip r:embed="rId4"/>
              </a:buBlip>
            </a:pPr>
            <a:r>
              <a:rPr lang="en-GB" sz="2400" dirty="0">
                <a:solidFill>
                  <a:schemeClr val="dk1"/>
                </a:solidFill>
                <a:latin typeface="+mn-lt"/>
                <a:sym typeface="Helvetica Neue"/>
              </a:rPr>
              <a:t>Knowing whether it makes more sense to store files on the computer or in the cloud</a:t>
            </a:r>
            <a:endParaRPr lang="en-GB" dirty="0">
              <a:latin typeface="+mn-lt"/>
            </a:endParaRPr>
          </a:p>
        </p:txBody>
      </p:sp>
      <p:sp>
        <p:nvSpPr>
          <p:cNvPr id="2" name="Foliennummernplatzhalter 1">
            <a:extLst>
              <a:ext uri="{FF2B5EF4-FFF2-40B4-BE49-F238E27FC236}">
                <a16:creationId xmlns:a16="http://schemas.microsoft.com/office/drawing/2014/main" id="{7B6CF706-DB13-21B2-03F5-70ABC230D49E}"/>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Digital folder structure on the computer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a:solidFill>
                  <a:srgbClr val="00CCFF"/>
                </a:solidFill>
                <a:latin typeface="+mn-lt"/>
                <a:ea typeface="Helvetica Neue"/>
                <a:cs typeface="Helvetica Neue"/>
                <a:sym typeface="Helvetica Neue"/>
              </a:rPr>
              <a:t>7-Folder System Overview</a:t>
            </a:r>
            <a:endParaRPr lang="en-GB">
              <a:solidFill>
                <a:srgbClr val="00CCFF"/>
              </a:solidFill>
              <a:latin typeface="+mn-lt"/>
            </a:endParaRPr>
          </a:p>
        </p:txBody>
      </p:sp>
      <p:sp>
        <p:nvSpPr>
          <p:cNvPr id="120" name="Google Shape;120;p6"/>
          <p:cNvSpPr txBox="1"/>
          <p:nvPr/>
        </p:nvSpPr>
        <p:spPr>
          <a:xfrm>
            <a:off x="1332000" y="4031999"/>
            <a:ext cx="360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max. 7 main folders</a:t>
            </a:r>
          </a:p>
        </p:txBody>
      </p:sp>
      <p:pic>
        <p:nvPicPr>
          <p:cNvPr id="4" name="Grafik 3">
            <a:extLst>
              <a:ext uri="{FF2B5EF4-FFF2-40B4-BE49-F238E27FC236}">
                <a16:creationId xmlns:a16="http://schemas.microsoft.com/office/drawing/2014/main" id="{A57C970F-2114-135E-546F-700534DE3435}"/>
              </a:ext>
            </a:extLst>
          </p:cNvPr>
          <p:cNvPicPr>
            <a:picLocks noChangeAspect="1"/>
          </p:cNvPicPr>
          <p:nvPr/>
        </p:nvPicPr>
        <p:blipFill rotWithShape="1">
          <a:blip r:embed="rId3" cstate="email">
            <a:clrChange>
              <a:clrFrom>
                <a:srgbClr val="FBFAF9"/>
              </a:clrFrom>
              <a:clrTo>
                <a:srgbClr val="FBFAF9">
                  <a:alpha val="0"/>
                </a:srgbClr>
              </a:clrTo>
            </a:clrChange>
            <a:extLst>
              <a:ext uri="{28A0092B-C50C-407E-A947-70E740481C1C}">
                <a14:useLocalDpi xmlns:a14="http://schemas.microsoft.com/office/drawing/2010/main"/>
              </a:ext>
            </a:extLst>
          </a:blip>
          <a:srcRect/>
          <a:stretch/>
        </p:blipFill>
        <p:spPr>
          <a:xfrm>
            <a:off x="2167444" y="5220000"/>
            <a:ext cx="1939402" cy="3060000"/>
          </a:xfrm>
          <a:prstGeom prst="rect">
            <a:avLst/>
          </a:prstGeom>
        </p:spPr>
      </p:pic>
      <p:sp>
        <p:nvSpPr>
          <p:cNvPr id="2" name="Textfeld 1">
            <a:extLst>
              <a:ext uri="{FF2B5EF4-FFF2-40B4-BE49-F238E27FC236}">
                <a16:creationId xmlns:a16="http://schemas.microsoft.com/office/drawing/2014/main" id="{CF44C3E5-BB59-28B3-D285-8BA0F04FB66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Büro-Kaizen, Ideale Ordnerstruktur: Eine einheitliche Dateiablage mit dem 7-Ordner-System erstellen (für Unternehmen und Privatpersonen), in: buero-kaizen.de, https://www.buero-kaizen.de/ordnerstruktur/</a:t>
            </a:r>
            <a:endParaRPr lang="de-DE" sz="1000" dirty="0">
              <a:hlinkClick r:id="rId4"/>
            </a:endParaRPr>
          </a:p>
        </p:txBody>
      </p:sp>
      <p:sp>
        <p:nvSpPr>
          <p:cNvPr id="5" name="Google Shape;120;p6">
            <a:extLst>
              <a:ext uri="{FF2B5EF4-FFF2-40B4-BE49-F238E27FC236}">
                <a16:creationId xmlns:a16="http://schemas.microsoft.com/office/drawing/2014/main" id="{38961402-7DC3-4408-F8FF-4F45A64B6D9C}"/>
              </a:ext>
            </a:extLst>
          </p:cNvPr>
          <p:cNvSpPr txBox="1"/>
          <p:nvPr/>
        </p:nvSpPr>
        <p:spPr>
          <a:xfrm>
            <a:off x="565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max. 7 subfolders per main folder </a:t>
            </a:r>
          </a:p>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 max. 49 folders in total </a:t>
            </a:r>
          </a:p>
        </p:txBody>
      </p:sp>
      <p:sp>
        <p:nvSpPr>
          <p:cNvPr id="6" name="Google Shape;120;p6">
            <a:extLst>
              <a:ext uri="{FF2B5EF4-FFF2-40B4-BE49-F238E27FC236}">
                <a16:creationId xmlns:a16="http://schemas.microsoft.com/office/drawing/2014/main" id="{86BC4DEC-6D25-C7C2-EABF-C5DBD36BB60C}"/>
              </a:ext>
            </a:extLst>
          </p:cNvPr>
          <p:cNvSpPr txBox="1"/>
          <p:nvPr/>
        </p:nvSpPr>
        <p:spPr>
          <a:xfrm>
            <a:off x="12132000" y="4031999"/>
            <a:ext cx="5760000" cy="4356000"/>
          </a:xfrm>
          <a:prstGeom prst="rect">
            <a:avLst/>
          </a:prstGeom>
          <a:solidFill>
            <a:schemeClr val="bg1">
              <a:lumMod val="85000"/>
              <a:alpha val="50000"/>
            </a:schemeClr>
          </a:solid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7 subfolders per </a:t>
            </a:r>
          </a:p>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superordinate folder </a:t>
            </a:r>
          </a:p>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 max. 343 folders in total</a:t>
            </a:r>
          </a:p>
        </p:txBody>
      </p:sp>
      <p:sp>
        <p:nvSpPr>
          <p:cNvPr id="7" name="Google Shape;120;p6">
            <a:extLst>
              <a:ext uri="{FF2B5EF4-FFF2-40B4-BE49-F238E27FC236}">
                <a16:creationId xmlns:a16="http://schemas.microsoft.com/office/drawing/2014/main" id="{18552A94-DDC6-73E5-0AB7-36848FC7C68F}"/>
              </a:ext>
            </a:extLst>
          </p:cNvPr>
          <p:cNvSpPr txBox="1"/>
          <p:nvPr/>
        </p:nvSpPr>
        <p:spPr>
          <a:xfrm>
            <a:off x="1332000" y="8323254"/>
            <a:ext cx="16451998" cy="461665"/>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i="1">
                <a:solidFill>
                  <a:schemeClr val="dk1"/>
                </a:solidFill>
                <a:latin typeface="+mn-lt"/>
                <a:ea typeface="Helvetica Neue"/>
                <a:cs typeface="Helvetica Neue"/>
                <a:sym typeface="Helvetica Neue"/>
              </a:rPr>
              <a:t>An optimal folder structure can be created by filing with the 7-folder system. </a:t>
            </a:r>
            <a:endParaRPr lang="en-GB" b="1" i="1">
              <a:latin typeface="+mn-lt"/>
            </a:endParaRPr>
          </a:p>
        </p:txBody>
      </p:sp>
      <p:pic>
        <p:nvPicPr>
          <p:cNvPr id="8" name="Grafik 7">
            <a:extLst>
              <a:ext uri="{FF2B5EF4-FFF2-40B4-BE49-F238E27FC236}">
                <a16:creationId xmlns:a16="http://schemas.microsoft.com/office/drawing/2014/main" id="{01B5F06C-F10F-3EA0-817F-136B21BBFA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26548" y="5220000"/>
            <a:ext cx="2410904" cy="3060000"/>
          </a:xfrm>
          <a:prstGeom prst="rect">
            <a:avLst/>
          </a:prstGeom>
        </p:spPr>
      </p:pic>
      <p:grpSp>
        <p:nvGrpSpPr>
          <p:cNvPr id="12" name="Gruppieren 11">
            <a:extLst>
              <a:ext uri="{FF2B5EF4-FFF2-40B4-BE49-F238E27FC236}">
                <a16:creationId xmlns:a16="http://schemas.microsoft.com/office/drawing/2014/main" id="{6D9D3F75-1901-1885-3B9F-538C142606E6}"/>
              </a:ext>
            </a:extLst>
          </p:cNvPr>
          <p:cNvGrpSpPr/>
          <p:nvPr/>
        </p:nvGrpSpPr>
        <p:grpSpPr>
          <a:xfrm>
            <a:off x="12600548" y="5220000"/>
            <a:ext cx="4822904" cy="3060000"/>
            <a:chOff x="12204000" y="5220000"/>
            <a:chExt cx="4822904" cy="3060000"/>
          </a:xfrm>
        </p:grpSpPr>
        <p:pic>
          <p:nvPicPr>
            <p:cNvPr id="10" name="Grafik 9">
              <a:extLst>
                <a:ext uri="{FF2B5EF4-FFF2-40B4-BE49-F238E27FC236}">
                  <a16:creationId xmlns:a16="http://schemas.microsoft.com/office/drawing/2014/main" id="{36759C30-5B48-20AC-FEE8-7E6129358F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204000" y="5220000"/>
              <a:ext cx="2410904" cy="3060000"/>
            </a:xfrm>
            <a:prstGeom prst="rect">
              <a:avLst/>
            </a:prstGeom>
          </p:spPr>
        </p:pic>
        <p:pic>
          <p:nvPicPr>
            <p:cNvPr id="11" name="Grafik 10">
              <a:extLst>
                <a:ext uri="{FF2B5EF4-FFF2-40B4-BE49-F238E27FC236}">
                  <a16:creationId xmlns:a16="http://schemas.microsoft.com/office/drawing/2014/main" id="{27D15D80-AA9E-4BF3-4A9A-2616B375A8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16000" y="5220000"/>
              <a:ext cx="2410904" cy="3060000"/>
            </a:xfrm>
            <a:prstGeom prst="rect">
              <a:avLst/>
            </a:prstGeom>
          </p:spPr>
        </p:pic>
      </p:grpSp>
      <p:sp>
        <p:nvSpPr>
          <p:cNvPr id="9" name="Foliennummernplatzhalter 1">
            <a:extLst>
              <a:ext uri="{FF2B5EF4-FFF2-40B4-BE49-F238E27FC236}">
                <a16:creationId xmlns:a16="http://schemas.microsoft.com/office/drawing/2014/main" id="{AE467682-5A3D-1C70-4204-8F5C0EC08A45}"/>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30</a:t>
            </a:fld>
            <a:endParaRPr lang="de-DE"/>
          </a:p>
        </p:txBody>
      </p:sp>
    </p:spTree>
    <p:extLst>
      <p:ext uri="{BB962C8B-B14F-4D97-AF65-F5344CB8AC3E}">
        <p14:creationId xmlns:p14="http://schemas.microsoft.com/office/powerpoint/2010/main" val="347520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1" name="Grafik 20" descr="Ordner mit einfarbiger Füllung">
            <a:extLst>
              <a:ext uri="{FF2B5EF4-FFF2-40B4-BE49-F238E27FC236}">
                <a16:creationId xmlns:a16="http://schemas.microsoft.com/office/drawing/2014/main" id="{247FF3C7-6A5D-6EA5-A544-8DE743B878E3}"/>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9168" t="18960" r="9605" b="19464"/>
          <a:stretch/>
        </p:blipFill>
        <p:spPr>
          <a:xfrm>
            <a:off x="3240000" y="6804000"/>
            <a:ext cx="2232000" cy="1692000"/>
          </a:xfrm>
          <a:prstGeom prst="rect">
            <a:avLst/>
          </a:prstGeom>
        </p:spPr>
      </p:pic>
      <p:pic>
        <p:nvPicPr>
          <p:cNvPr id="11" name="Grafik 10" descr="Ordner mit einfarbiger Füllung">
            <a:extLst>
              <a:ext uri="{FF2B5EF4-FFF2-40B4-BE49-F238E27FC236}">
                <a16:creationId xmlns:a16="http://schemas.microsoft.com/office/drawing/2014/main" id="{8AA919D9-77F4-499C-B120-E5C2F2C64D86}"/>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9168" t="18960" r="9605" b="19464"/>
          <a:stretch/>
        </p:blipFill>
        <p:spPr>
          <a:xfrm>
            <a:off x="3240000" y="4752000"/>
            <a:ext cx="2232000" cy="1692000"/>
          </a:xfrm>
          <a:prstGeom prst="rect">
            <a:avLst/>
          </a:prstGeom>
        </p:spPr>
      </p:pic>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Digital folder structure on the computer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The 7+2 concept</a:t>
            </a:r>
            <a:endParaRPr lang="en-GB">
              <a:solidFill>
                <a:srgbClr val="00CCFF"/>
              </a:solidFill>
              <a:latin typeface="+mn-lt"/>
            </a:endParaRPr>
          </a:p>
        </p:txBody>
      </p:sp>
      <p:sp>
        <p:nvSpPr>
          <p:cNvPr id="120" name="Google Shape;120;p6"/>
          <p:cNvSpPr txBox="1"/>
          <p:nvPr/>
        </p:nvSpPr>
        <p:spPr>
          <a:xfrm>
            <a:off x="1295400" y="4024780"/>
            <a:ext cx="16451998" cy="71603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In addition to the 7 folders (the top level) we recommend 2 additional folders: </a:t>
            </a:r>
          </a:p>
          <a:p>
            <a:pPr marR="0" lvl="0" algn="l" rtl="0">
              <a:spcBef>
                <a:spcPts val="0"/>
              </a:spcBef>
              <a:spcAft>
                <a:spcPts val="0"/>
              </a:spcAft>
              <a:buSzPct val="80000"/>
            </a:pPr>
            <a:endParaRPr lang="en-GB" sz="2400">
              <a:solidFill>
                <a:schemeClr val="dk1"/>
              </a:solidFill>
              <a:latin typeface="+mn-lt"/>
              <a:sym typeface="Helvetica Neue"/>
            </a:endParaRPr>
          </a:p>
        </p:txBody>
      </p:sp>
      <p:sp>
        <p:nvSpPr>
          <p:cNvPr id="3" name="Textfeld 2">
            <a:extLst>
              <a:ext uri="{FF2B5EF4-FFF2-40B4-BE49-F238E27FC236}">
                <a16:creationId xmlns:a16="http://schemas.microsoft.com/office/drawing/2014/main" id="{569C6571-D569-F0C4-9751-4D3AF04FC5CD}"/>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Schweizer Minimalist, Digitale Ordnerstruktur – Mein Ordnersystem auf dem PC, in: schweizer-minimalist.ch, 04.09.2021, https://schweizer-minimalist.ch/digitale-ordnerstruktur-mein-ordnersystem-auf-dem-pc/</a:t>
            </a:r>
          </a:p>
        </p:txBody>
      </p:sp>
      <p:sp>
        <p:nvSpPr>
          <p:cNvPr id="7" name="Textfeld 6">
            <a:extLst>
              <a:ext uri="{FF2B5EF4-FFF2-40B4-BE49-F238E27FC236}">
                <a16:creationId xmlns:a16="http://schemas.microsoft.com/office/drawing/2014/main" id="{3A1CB32B-C9D5-5CDE-D666-03D1AB94701A}"/>
              </a:ext>
            </a:extLst>
          </p:cNvPr>
          <p:cNvSpPr txBox="1"/>
          <p:nvPr/>
        </p:nvSpPr>
        <p:spPr>
          <a:xfrm>
            <a:off x="3240000" y="4752000"/>
            <a:ext cx="2232000" cy="1692000"/>
          </a:xfrm>
          <a:prstGeom prst="rect">
            <a:avLst/>
          </a:prstGeom>
          <a:noFill/>
        </p:spPr>
        <p:txBody>
          <a:bodyPr wrap="square" anchor="ctr">
            <a:noAutofit/>
          </a:bodyPr>
          <a:lstStyle/>
          <a:p>
            <a:pPr marR="0" lvl="0" algn="ctr" rtl="0">
              <a:spcBef>
                <a:spcPts val="0"/>
              </a:spcBef>
              <a:spcAft>
                <a:spcPts val="0"/>
              </a:spcAft>
              <a:buSzPct val="80000"/>
            </a:pPr>
            <a:r>
              <a:rPr lang="en-GB" sz="2400" b="1">
                <a:solidFill>
                  <a:schemeClr val="dk1"/>
                </a:solidFill>
                <a:latin typeface="+mn-lt"/>
                <a:sym typeface="Helvetica Neue"/>
              </a:rPr>
              <a:t>Archive </a:t>
            </a:r>
          </a:p>
          <a:p>
            <a:pPr marR="0" lvl="0" algn="ctr" rtl="0">
              <a:spcBef>
                <a:spcPts val="0"/>
              </a:spcBef>
              <a:spcAft>
                <a:spcPts val="0"/>
              </a:spcAft>
              <a:buSzPct val="80000"/>
            </a:pPr>
            <a:r>
              <a:rPr lang="en-GB" sz="2400" b="1">
                <a:solidFill>
                  <a:schemeClr val="dk1"/>
                </a:solidFill>
                <a:latin typeface="+mn-lt"/>
                <a:sym typeface="Helvetica Neue"/>
              </a:rPr>
              <a:t>Folder</a:t>
            </a:r>
            <a:endParaRPr lang="en-GB" sz="2400" b="1">
              <a:latin typeface="+mn-lt"/>
            </a:endParaRPr>
          </a:p>
        </p:txBody>
      </p:sp>
      <p:sp>
        <p:nvSpPr>
          <p:cNvPr id="12" name="Textfeld 11">
            <a:extLst>
              <a:ext uri="{FF2B5EF4-FFF2-40B4-BE49-F238E27FC236}">
                <a16:creationId xmlns:a16="http://schemas.microsoft.com/office/drawing/2014/main" id="{5F82B985-49CC-38F7-04AE-70590CB6EDAF}"/>
              </a:ext>
            </a:extLst>
          </p:cNvPr>
          <p:cNvSpPr txBox="1"/>
          <p:nvPr/>
        </p:nvSpPr>
        <p:spPr>
          <a:xfrm>
            <a:off x="6048000" y="4752000"/>
            <a:ext cx="11016000" cy="1692000"/>
          </a:xfrm>
          <a:prstGeom prst="rect">
            <a:avLst/>
          </a:prstGeom>
          <a:noFill/>
        </p:spPr>
        <p:txBody>
          <a:bodyPr wrap="square" anchor="ctr">
            <a:noAutofit/>
          </a:bodyPr>
          <a:lstStyle/>
          <a:p>
            <a:pPr marR="0" lvl="0" algn="l" rtl="0">
              <a:spcBef>
                <a:spcPts val="0"/>
              </a:spcBef>
              <a:spcAft>
                <a:spcPts val="0"/>
              </a:spcAft>
              <a:buSzPct val="80000"/>
            </a:pPr>
            <a:r>
              <a:rPr lang="en-GB" sz="2400" dirty="0">
                <a:solidFill>
                  <a:schemeClr val="dk1"/>
                </a:solidFill>
                <a:latin typeface="+mn-lt"/>
                <a:sym typeface="Helvetica Neue"/>
              </a:rPr>
              <a:t>Documents that are no longer needed in the main folder are moved to the archive folder and regularly checked for deletion</a:t>
            </a:r>
          </a:p>
        </p:txBody>
      </p:sp>
      <p:sp>
        <p:nvSpPr>
          <p:cNvPr id="13" name="Textfeld 12">
            <a:extLst>
              <a:ext uri="{FF2B5EF4-FFF2-40B4-BE49-F238E27FC236}">
                <a16:creationId xmlns:a16="http://schemas.microsoft.com/office/drawing/2014/main" id="{8F3BA9CF-13D1-46D5-74F7-73F82D591805}"/>
              </a:ext>
            </a:extLst>
          </p:cNvPr>
          <p:cNvSpPr txBox="1"/>
          <p:nvPr/>
        </p:nvSpPr>
        <p:spPr>
          <a:xfrm>
            <a:off x="1296000" y="4752000"/>
            <a:ext cx="1476000" cy="1692000"/>
          </a:xfrm>
          <a:prstGeom prst="rect">
            <a:avLst/>
          </a:prstGeom>
          <a:noFill/>
        </p:spPr>
        <p:txBody>
          <a:bodyPr wrap="square" anchor="ctr">
            <a:noAutofit/>
          </a:bodyPr>
          <a:lstStyle/>
          <a:p>
            <a:pPr marR="0" lvl="0" algn="l" rtl="0">
              <a:spcBef>
                <a:spcPts val="0"/>
              </a:spcBef>
              <a:spcAft>
                <a:spcPts val="0"/>
              </a:spcAft>
              <a:buSzPct val="80000"/>
            </a:pPr>
            <a:r>
              <a:rPr lang="en-GB" sz="2400" b="1">
                <a:solidFill>
                  <a:schemeClr val="dk1"/>
                </a:solidFill>
                <a:latin typeface="+mn-lt"/>
                <a:sym typeface="Helvetica Neue"/>
              </a:rPr>
              <a:t>Folder 1</a:t>
            </a:r>
            <a:endParaRPr lang="en-GB" sz="2400" b="1">
              <a:latin typeface="+mn-lt"/>
            </a:endParaRPr>
          </a:p>
        </p:txBody>
      </p:sp>
      <p:sp>
        <p:nvSpPr>
          <p:cNvPr id="15" name="Textfeld 14">
            <a:extLst>
              <a:ext uri="{FF2B5EF4-FFF2-40B4-BE49-F238E27FC236}">
                <a16:creationId xmlns:a16="http://schemas.microsoft.com/office/drawing/2014/main" id="{F9D3D1A3-1220-593A-AB5C-E1D59DA190BE}"/>
              </a:ext>
            </a:extLst>
          </p:cNvPr>
          <p:cNvSpPr txBox="1"/>
          <p:nvPr/>
        </p:nvSpPr>
        <p:spPr>
          <a:xfrm>
            <a:off x="1296000" y="6804000"/>
            <a:ext cx="1476000" cy="1692000"/>
          </a:xfrm>
          <a:prstGeom prst="rect">
            <a:avLst/>
          </a:prstGeom>
          <a:noFill/>
        </p:spPr>
        <p:txBody>
          <a:bodyPr wrap="square" anchor="ctr">
            <a:noAutofit/>
          </a:bodyPr>
          <a:lstStyle/>
          <a:p>
            <a:pPr marR="0" lvl="0" algn="l" rtl="0">
              <a:spcBef>
                <a:spcPts val="0"/>
              </a:spcBef>
              <a:spcAft>
                <a:spcPts val="0"/>
              </a:spcAft>
              <a:buSzPct val="80000"/>
            </a:pPr>
            <a:r>
              <a:rPr lang="en-GB" sz="2400" b="1">
                <a:solidFill>
                  <a:schemeClr val="dk1"/>
                </a:solidFill>
                <a:latin typeface="+mn-lt"/>
                <a:sym typeface="Helvetica Neue"/>
              </a:rPr>
              <a:t>Folder 2</a:t>
            </a:r>
            <a:endParaRPr lang="en-GB" sz="2400" b="1">
              <a:latin typeface="+mn-lt"/>
            </a:endParaRPr>
          </a:p>
        </p:txBody>
      </p:sp>
      <p:sp>
        <p:nvSpPr>
          <p:cNvPr id="18" name="Textfeld 17">
            <a:extLst>
              <a:ext uri="{FF2B5EF4-FFF2-40B4-BE49-F238E27FC236}">
                <a16:creationId xmlns:a16="http://schemas.microsoft.com/office/drawing/2014/main" id="{FBDC8855-05E6-D347-0E02-88226C16F313}"/>
              </a:ext>
            </a:extLst>
          </p:cNvPr>
          <p:cNvSpPr txBox="1"/>
          <p:nvPr/>
        </p:nvSpPr>
        <p:spPr>
          <a:xfrm>
            <a:off x="3240000" y="6804000"/>
            <a:ext cx="2232000" cy="1692000"/>
          </a:xfrm>
          <a:prstGeom prst="rect">
            <a:avLst/>
          </a:prstGeom>
          <a:noFill/>
        </p:spPr>
        <p:txBody>
          <a:bodyPr wrap="square" anchor="ctr">
            <a:noAutofit/>
          </a:bodyPr>
          <a:lstStyle/>
          <a:p>
            <a:pPr marR="0" lvl="0" algn="ctr" rtl="0">
              <a:spcBef>
                <a:spcPts val="0"/>
              </a:spcBef>
              <a:spcAft>
                <a:spcPts val="0"/>
              </a:spcAft>
              <a:buSzPct val="80000"/>
            </a:pPr>
            <a:r>
              <a:rPr lang="en-GB" sz="2400" b="1">
                <a:solidFill>
                  <a:schemeClr val="dk1"/>
                </a:solidFill>
                <a:latin typeface="+mn-lt"/>
                <a:sym typeface="Helvetica Neue"/>
              </a:rPr>
              <a:t>Scan </a:t>
            </a:r>
          </a:p>
          <a:p>
            <a:pPr marR="0" lvl="0" algn="ctr" rtl="0">
              <a:spcBef>
                <a:spcPts val="0"/>
              </a:spcBef>
              <a:spcAft>
                <a:spcPts val="0"/>
              </a:spcAft>
              <a:buSzPct val="80000"/>
            </a:pPr>
            <a:r>
              <a:rPr lang="en-GB" sz="2400" b="1">
                <a:solidFill>
                  <a:schemeClr val="dk1"/>
                </a:solidFill>
                <a:latin typeface="+mn-lt"/>
                <a:sym typeface="Helvetica Neue"/>
              </a:rPr>
              <a:t>Folder</a:t>
            </a:r>
          </a:p>
        </p:txBody>
      </p:sp>
      <p:sp>
        <p:nvSpPr>
          <p:cNvPr id="19" name="Textfeld 18">
            <a:extLst>
              <a:ext uri="{FF2B5EF4-FFF2-40B4-BE49-F238E27FC236}">
                <a16:creationId xmlns:a16="http://schemas.microsoft.com/office/drawing/2014/main" id="{6F54A504-2AEA-85EC-E832-ED9F93DEE857}"/>
              </a:ext>
            </a:extLst>
          </p:cNvPr>
          <p:cNvSpPr txBox="1"/>
          <p:nvPr/>
        </p:nvSpPr>
        <p:spPr>
          <a:xfrm>
            <a:off x="6048000" y="6804000"/>
            <a:ext cx="11016000" cy="1692000"/>
          </a:xfrm>
          <a:prstGeom prst="rect">
            <a:avLst/>
          </a:prstGeom>
          <a:noFill/>
        </p:spPr>
        <p:txBody>
          <a:bodyPr wrap="square" anchor="ctr">
            <a:noAutofit/>
          </a:bodyPr>
          <a:lstStyle/>
          <a:p>
            <a:pPr marR="0" lvl="0" algn="l" rtl="0">
              <a:spcBef>
                <a:spcPts val="0"/>
              </a:spcBef>
              <a:spcAft>
                <a:spcPts val="0"/>
              </a:spcAft>
              <a:buSzPct val="80000"/>
            </a:pPr>
            <a:r>
              <a:rPr lang="en-GB" sz="2400">
                <a:solidFill>
                  <a:schemeClr val="dk1"/>
                </a:solidFill>
                <a:latin typeface="+mn-lt"/>
                <a:sym typeface="Helvetica Neue"/>
              </a:rPr>
              <a:t>If physical mail is received, we recommend photographing it with a mobile phone or scanning it.</a:t>
            </a:r>
            <a:endParaRPr lang="en-GB" sz="2400">
              <a:latin typeface="+mn-lt"/>
            </a:endParaRPr>
          </a:p>
        </p:txBody>
      </p:sp>
      <p:sp>
        <p:nvSpPr>
          <p:cNvPr id="4" name="Foliennummernplatzhalter 1">
            <a:extLst>
              <a:ext uri="{FF2B5EF4-FFF2-40B4-BE49-F238E27FC236}">
                <a16:creationId xmlns:a16="http://schemas.microsoft.com/office/drawing/2014/main" id="{286A7AA7-0452-1615-B159-A9E016A98438}"/>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31</a:t>
            </a:fld>
            <a:endParaRPr lang="de-DE"/>
          </a:p>
        </p:txBody>
      </p:sp>
    </p:spTree>
    <p:extLst>
      <p:ext uri="{BB962C8B-B14F-4D97-AF65-F5344CB8AC3E}">
        <p14:creationId xmlns:p14="http://schemas.microsoft.com/office/powerpoint/2010/main" val="317092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Digital folder structure on the computer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Examples of a private folder structure according to the 7 concept</a:t>
            </a:r>
            <a:endParaRPr lang="en-GB">
              <a:solidFill>
                <a:srgbClr val="00CCFF"/>
              </a:solidFill>
              <a:latin typeface="+mn-lt"/>
            </a:endParaRPr>
          </a:p>
        </p:txBody>
      </p:sp>
      <p:sp>
        <p:nvSpPr>
          <p:cNvPr id="120" name="Google Shape;120;p6"/>
          <p:cNvSpPr txBox="1"/>
          <p:nvPr/>
        </p:nvSpPr>
        <p:spPr>
          <a:xfrm>
            <a:off x="1295399" y="4068000"/>
            <a:ext cx="4248000" cy="2520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1.Occupation</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Employment contracts</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Assessments</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Payroll</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Curriculum vitae</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Further education</a:t>
            </a:r>
          </a:p>
          <a:p>
            <a:pPr marL="1524000" marR="0" lvl="0" indent="-274638" algn="l" rtl="0">
              <a:spcBef>
                <a:spcPts val="0"/>
              </a:spcBef>
              <a:spcAft>
                <a:spcPts val="0"/>
              </a:spcAft>
              <a:buSzPct val="80000"/>
              <a:buFont typeface="Symbol" panose="05050102010706020507" pitchFamily="18" charset="2"/>
              <a:buChar char="-"/>
              <a:tabLst>
                <a:tab pos="1524000" algn="l"/>
              </a:tabLst>
            </a:pPr>
            <a:r>
              <a:rPr lang="en-GB" sz="2000">
                <a:solidFill>
                  <a:schemeClr val="dk1"/>
                </a:solidFill>
                <a:latin typeface="+mn-lt"/>
                <a:ea typeface="Helvetica Neue"/>
                <a:cs typeface="Helvetica Neue"/>
                <a:sym typeface="Helvetica Neue"/>
              </a:rPr>
              <a:t>Testimonials</a:t>
            </a:r>
          </a:p>
        </p:txBody>
      </p:sp>
      <p:sp>
        <p:nvSpPr>
          <p:cNvPr id="5" name="Google Shape;120;p6">
            <a:extLst>
              <a:ext uri="{FF2B5EF4-FFF2-40B4-BE49-F238E27FC236}">
                <a16:creationId xmlns:a16="http://schemas.microsoft.com/office/drawing/2014/main" id="{8E4D5D82-124C-4E59-422C-19B1968B5CA2}"/>
              </a:ext>
            </a:extLst>
          </p:cNvPr>
          <p:cNvSpPr txBox="1"/>
          <p:nvPr/>
        </p:nvSpPr>
        <p:spPr>
          <a:xfrm>
            <a:off x="1296000" y="6732000"/>
            <a:ext cx="6084000" cy="228725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de-DE" sz="2000" b="1" dirty="0">
                <a:solidFill>
                  <a:schemeClr val="dk1"/>
                </a:solidFill>
                <a:latin typeface="+mn-lt"/>
                <a:ea typeface="Helvetica Neue"/>
                <a:cs typeface="Helvetica Neue"/>
                <a:sym typeface="Helvetica Neue"/>
              </a:rPr>
              <a:t>5. Personal documents</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Birth certificate</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Confirmation of registration</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Memberships (e.g. in a club or gym)</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Passport</a:t>
            </a:r>
          </a:p>
          <a:p>
            <a:pPr marL="1592262" marR="0" lvl="0" indent="-342900" algn="l" rtl="0">
              <a:spcBef>
                <a:spcPts val="0"/>
              </a:spcBef>
              <a:spcAft>
                <a:spcPts val="0"/>
              </a:spcAft>
              <a:buSzPct val="80000"/>
              <a:buFont typeface="Symbol" panose="05050102010706020507" pitchFamily="18" charset="2"/>
              <a:buChar char="-"/>
            </a:pPr>
            <a:r>
              <a:rPr lang="de-DE" sz="2000" dirty="0">
                <a:solidFill>
                  <a:schemeClr val="dk1"/>
                </a:solidFill>
                <a:latin typeface="+mn-lt"/>
                <a:ea typeface="Helvetica Neue"/>
                <a:cs typeface="Helvetica Neue"/>
                <a:sym typeface="Helvetica Neue"/>
              </a:rPr>
              <a:t>Will</a:t>
            </a:r>
          </a:p>
        </p:txBody>
      </p:sp>
      <p:pic>
        <p:nvPicPr>
          <p:cNvPr id="3" name="Grafik 2">
            <a:extLst>
              <a:ext uri="{FF2B5EF4-FFF2-40B4-BE49-F238E27FC236}">
                <a16:creationId xmlns:a16="http://schemas.microsoft.com/office/drawing/2014/main" id="{EABAB665-CF4E-54B3-8EF2-759624F5F444}"/>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296000" y="4356000"/>
            <a:ext cx="1365909" cy="1944000"/>
          </a:xfrm>
          <a:prstGeom prst="rect">
            <a:avLst/>
          </a:prstGeom>
        </p:spPr>
      </p:pic>
      <p:sp>
        <p:nvSpPr>
          <p:cNvPr id="8" name="Textfeld 7">
            <a:extLst>
              <a:ext uri="{FF2B5EF4-FFF2-40B4-BE49-F238E27FC236}">
                <a16:creationId xmlns:a16="http://schemas.microsoft.com/office/drawing/2014/main" id="{CC0F5523-A8F8-1AA9-1AB3-4F0E826E4D59}"/>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Büro-Kaizen, Ideale Ordnerstruktur: Eine einheitliche Dateiablage mit dem 7-Ordner-System erstellen (für Unternehmen und Privatpersonen), in: buero-kaizen.de, https://www.buero-kaizen.de/ordnerstruktur/</a:t>
            </a:r>
          </a:p>
        </p:txBody>
      </p:sp>
      <p:sp>
        <p:nvSpPr>
          <p:cNvPr id="9" name="Google Shape;120;p6">
            <a:extLst>
              <a:ext uri="{FF2B5EF4-FFF2-40B4-BE49-F238E27FC236}">
                <a16:creationId xmlns:a16="http://schemas.microsoft.com/office/drawing/2014/main" id="{568D02C6-47F0-327B-EDC1-D9F206F813B5}"/>
              </a:ext>
            </a:extLst>
          </p:cNvPr>
          <p:cNvSpPr txBox="1"/>
          <p:nvPr/>
        </p:nvSpPr>
        <p:spPr>
          <a:xfrm>
            <a:off x="5616000" y="4068000"/>
            <a:ext cx="3744000" cy="160540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2. Vehicles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Vehicle documents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Repairs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Accident documents</a:t>
            </a:r>
          </a:p>
        </p:txBody>
      </p:sp>
      <p:sp>
        <p:nvSpPr>
          <p:cNvPr id="11" name="Google Shape;120;p6">
            <a:extLst>
              <a:ext uri="{FF2B5EF4-FFF2-40B4-BE49-F238E27FC236}">
                <a16:creationId xmlns:a16="http://schemas.microsoft.com/office/drawing/2014/main" id="{554F5D85-67FD-1276-4E6D-1375F50BB4B8}"/>
              </a:ext>
            </a:extLst>
          </p:cNvPr>
          <p:cNvSpPr txBox="1"/>
          <p:nvPr/>
        </p:nvSpPr>
        <p:spPr>
          <a:xfrm>
            <a:off x="9432000" y="4068000"/>
            <a:ext cx="4392000" cy="188550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3. Finances and insurances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Attachments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Bank statements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Loans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Tax return</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Insurance contracts</a:t>
            </a:r>
          </a:p>
          <a:p>
            <a:pPr marR="0" lvl="0" algn="l" rtl="0">
              <a:spcBef>
                <a:spcPts val="0"/>
              </a:spcBef>
              <a:spcAft>
                <a:spcPts val="0"/>
              </a:spcAft>
              <a:buSzPct val="80000"/>
            </a:pPr>
            <a:endParaRPr lang="en-GB" sz="2000">
              <a:solidFill>
                <a:schemeClr val="dk1"/>
              </a:solidFill>
              <a:latin typeface="+mn-lt"/>
              <a:ea typeface="Helvetica Neue"/>
              <a:cs typeface="Helvetica Neue"/>
              <a:sym typeface="Helvetica Neue"/>
            </a:endParaRPr>
          </a:p>
        </p:txBody>
      </p:sp>
      <p:sp>
        <p:nvSpPr>
          <p:cNvPr id="12" name="Google Shape;120;p6">
            <a:extLst>
              <a:ext uri="{FF2B5EF4-FFF2-40B4-BE49-F238E27FC236}">
                <a16:creationId xmlns:a16="http://schemas.microsoft.com/office/drawing/2014/main" id="{1C11F711-CA3C-D612-E863-FC953B358D0B}"/>
              </a:ext>
            </a:extLst>
          </p:cNvPr>
          <p:cNvSpPr txBox="1"/>
          <p:nvPr/>
        </p:nvSpPr>
        <p:spPr>
          <a:xfrm>
            <a:off x="13896000" y="4068000"/>
            <a:ext cx="4284000" cy="161821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4. Health</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Health insurance abroad</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Documents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Vaccination certificate</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Health insurance</a:t>
            </a:r>
          </a:p>
        </p:txBody>
      </p:sp>
      <p:sp>
        <p:nvSpPr>
          <p:cNvPr id="13" name="Google Shape;120;p6">
            <a:extLst>
              <a:ext uri="{FF2B5EF4-FFF2-40B4-BE49-F238E27FC236}">
                <a16:creationId xmlns:a16="http://schemas.microsoft.com/office/drawing/2014/main" id="{B86BCD0C-8181-F005-5102-1373F91A90E7}"/>
              </a:ext>
            </a:extLst>
          </p:cNvPr>
          <p:cNvSpPr txBox="1"/>
          <p:nvPr/>
        </p:nvSpPr>
        <p:spPr>
          <a:xfrm>
            <a:off x="7452000" y="6732000"/>
            <a:ext cx="3924000" cy="176639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6. Real estate</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Rental agreements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Supply carrier</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Broadcasting fees</a:t>
            </a:r>
          </a:p>
        </p:txBody>
      </p:sp>
      <p:sp>
        <p:nvSpPr>
          <p:cNvPr id="14" name="Google Shape;120;p6">
            <a:extLst>
              <a:ext uri="{FF2B5EF4-FFF2-40B4-BE49-F238E27FC236}">
                <a16:creationId xmlns:a16="http://schemas.microsoft.com/office/drawing/2014/main" id="{DAB1F635-32D8-685A-9350-61A9E4289F72}"/>
              </a:ext>
            </a:extLst>
          </p:cNvPr>
          <p:cNvSpPr txBox="1"/>
          <p:nvPr/>
        </p:nvSpPr>
        <p:spPr>
          <a:xfrm>
            <a:off x="11448000" y="6732000"/>
            <a:ext cx="3636000" cy="163166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000" b="1">
                <a:solidFill>
                  <a:schemeClr val="dk1"/>
                </a:solidFill>
                <a:latin typeface="+mn-lt"/>
                <a:ea typeface="Helvetica Neue"/>
                <a:cs typeface="Helvetica Neue"/>
                <a:sym typeface="Helvetica Neue"/>
              </a:rPr>
              <a:t>7. Knowledge database</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Article</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Books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Collection of ideas</a:t>
            </a:r>
          </a:p>
          <a:p>
            <a:pPr marL="1592262" marR="0" lvl="0" indent="-342900" algn="l" rtl="0">
              <a:spcBef>
                <a:spcPts val="0"/>
              </a:spcBef>
              <a:spcAft>
                <a:spcPts val="0"/>
              </a:spcAft>
              <a:buSzPct val="80000"/>
              <a:buFont typeface="Symbol" panose="05050102010706020507" pitchFamily="18" charset="2"/>
              <a:buChar char="-"/>
            </a:pPr>
            <a:r>
              <a:rPr lang="en-GB" sz="2000">
                <a:solidFill>
                  <a:schemeClr val="dk1"/>
                </a:solidFill>
                <a:latin typeface="+mn-lt"/>
                <a:ea typeface="Helvetica Neue"/>
                <a:cs typeface="Helvetica Neue"/>
                <a:sym typeface="Helvetica Neue"/>
              </a:rPr>
              <a:t>Magazines</a:t>
            </a:r>
            <a:endParaRPr lang="en-GB" sz="2000">
              <a:latin typeface="+mn-lt"/>
            </a:endParaRPr>
          </a:p>
        </p:txBody>
      </p:sp>
      <p:pic>
        <p:nvPicPr>
          <p:cNvPr id="16" name="Grafik 15">
            <a:extLst>
              <a:ext uri="{FF2B5EF4-FFF2-40B4-BE49-F238E27FC236}">
                <a16:creationId xmlns:a16="http://schemas.microsoft.com/office/drawing/2014/main" id="{F022579D-F6DD-DADD-3FA6-A779475F4449}"/>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5616000" y="4356000"/>
            <a:ext cx="1365909" cy="1944000"/>
          </a:xfrm>
          <a:prstGeom prst="rect">
            <a:avLst/>
          </a:prstGeom>
        </p:spPr>
      </p:pic>
      <p:pic>
        <p:nvPicPr>
          <p:cNvPr id="17" name="Grafik 16">
            <a:extLst>
              <a:ext uri="{FF2B5EF4-FFF2-40B4-BE49-F238E27FC236}">
                <a16:creationId xmlns:a16="http://schemas.microsoft.com/office/drawing/2014/main" id="{230F2358-ABBA-CBAD-3B1C-18AFBF46E35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9432000" y="4356000"/>
            <a:ext cx="1365909" cy="1944000"/>
          </a:xfrm>
          <a:prstGeom prst="rect">
            <a:avLst/>
          </a:prstGeom>
        </p:spPr>
      </p:pic>
      <p:pic>
        <p:nvPicPr>
          <p:cNvPr id="18" name="Grafik 17">
            <a:extLst>
              <a:ext uri="{FF2B5EF4-FFF2-40B4-BE49-F238E27FC236}">
                <a16:creationId xmlns:a16="http://schemas.microsoft.com/office/drawing/2014/main" id="{8809D343-2BFD-2738-9A6F-37B69D83497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3896000" y="4464102"/>
            <a:ext cx="1365909" cy="1944000"/>
          </a:xfrm>
          <a:prstGeom prst="rect">
            <a:avLst/>
          </a:prstGeom>
        </p:spPr>
      </p:pic>
      <p:pic>
        <p:nvPicPr>
          <p:cNvPr id="20" name="Grafik 19">
            <a:extLst>
              <a:ext uri="{FF2B5EF4-FFF2-40B4-BE49-F238E27FC236}">
                <a16:creationId xmlns:a16="http://schemas.microsoft.com/office/drawing/2014/main" id="{95C1747C-C880-5C36-82EE-6FA7ACB143B6}"/>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7452000" y="7020000"/>
            <a:ext cx="1365909" cy="1944000"/>
          </a:xfrm>
          <a:prstGeom prst="rect">
            <a:avLst/>
          </a:prstGeom>
        </p:spPr>
      </p:pic>
      <p:pic>
        <p:nvPicPr>
          <p:cNvPr id="21" name="Grafik 20">
            <a:extLst>
              <a:ext uri="{FF2B5EF4-FFF2-40B4-BE49-F238E27FC236}">
                <a16:creationId xmlns:a16="http://schemas.microsoft.com/office/drawing/2014/main" id="{5BF6BABF-2213-00FD-2FFD-391546726A13}"/>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1448000" y="7020000"/>
            <a:ext cx="1365909" cy="1944000"/>
          </a:xfrm>
          <a:prstGeom prst="rect">
            <a:avLst/>
          </a:prstGeom>
        </p:spPr>
      </p:pic>
      <p:pic>
        <p:nvPicPr>
          <p:cNvPr id="23" name="Grafik 22">
            <a:extLst>
              <a:ext uri="{FF2B5EF4-FFF2-40B4-BE49-F238E27FC236}">
                <a16:creationId xmlns:a16="http://schemas.microsoft.com/office/drawing/2014/main" id="{57FAEF63-6F9D-3111-D19E-C2718F0457A4}"/>
              </a:ext>
            </a:extLst>
          </p:cNvPr>
          <p:cNvPicPr>
            <a:picLocks noChangeAspect="1"/>
          </p:cNvPicPr>
          <p:nvPr/>
        </p:nvPicPr>
        <p:blipFill rotWithShape="1">
          <a:blip r:embed="rId3" cstate="email">
            <a:clrChange>
              <a:clrFrom>
                <a:srgbClr val="F5F6F7"/>
              </a:clrFrom>
              <a:clrTo>
                <a:srgbClr val="F5F6F7">
                  <a:alpha val="0"/>
                </a:srgbClr>
              </a:clrTo>
            </a:clrChange>
            <a:extLst>
              <a:ext uri="{28A0092B-C50C-407E-A947-70E740481C1C}">
                <a14:useLocalDpi xmlns:a14="http://schemas.microsoft.com/office/drawing/2010/main"/>
              </a:ext>
            </a:extLst>
          </a:blip>
          <a:srcRect/>
          <a:stretch/>
        </p:blipFill>
        <p:spPr>
          <a:xfrm>
            <a:off x="1296000" y="7020000"/>
            <a:ext cx="1365909" cy="1944000"/>
          </a:xfrm>
          <a:prstGeom prst="rect">
            <a:avLst/>
          </a:prstGeom>
        </p:spPr>
      </p:pic>
      <p:sp>
        <p:nvSpPr>
          <p:cNvPr id="4" name="Foliennummernplatzhalter 1">
            <a:extLst>
              <a:ext uri="{FF2B5EF4-FFF2-40B4-BE49-F238E27FC236}">
                <a16:creationId xmlns:a16="http://schemas.microsoft.com/office/drawing/2014/main" id="{1D59093A-BF3A-D778-C06D-D5388C4290D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32</a:t>
            </a:fld>
            <a:endParaRPr lang="de-DE"/>
          </a:p>
        </p:txBody>
      </p:sp>
    </p:spTree>
    <p:extLst>
      <p:ext uri="{BB962C8B-B14F-4D97-AF65-F5344CB8AC3E}">
        <p14:creationId xmlns:p14="http://schemas.microsoft.com/office/powerpoint/2010/main" val="453382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2. Digital folder structure on the computer</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Advantages of a filing system with a uniform folder structure - in everyday working life</a:t>
            </a:r>
            <a:endParaRPr lang="en-GB">
              <a:solidFill>
                <a:srgbClr val="00CCFF"/>
              </a:solidFill>
              <a:latin typeface="+mn-lt"/>
            </a:endParaRPr>
          </a:p>
        </p:txBody>
      </p:sp>
      <p:grpSp>
        <p:nvGrpSpPr>
          <p:cNvPr id="7" name="Gruppieren 6">
            <a:extLst>
              <a:ext uri="{FF2B5EF4-FFF2-40B4-BE49-F238E27FC236}">
                <a16:creationId xmlns:a16="http://schemas.microsoft.com/office/drawing/2014/main" id="{08CA3620-94E9-D0F6-2263-CA1EADA9DFD1}"/>
              </a:ext>
            </a:extLst>
          </p:cNvPr>
          <p:cNvGrpSpPr/>
          <p:nvPr/>
        </p:nvGrpSpPr>
        <p:grpSpPr>
          <a:xfrm>
            <a:off x="1296000" y="4104000"/>
            <a:ext cx="5400000" cy="1858940"/>
            <a:chOff x="1369198" y="3649060"/>
            <a:chExt cx="5400000" cy="1858940"/>
          </a:xfrm>
        </p:grpSpPr>
        <p:sp>
          <p:nvSpPr>
            <p:cNvPr id="4" name="Google Shape;120;p6">
              <a:extLst>
                <a:ext uri="{FF2B5EF4-FFF2-40B4-BE49-F238E27FC236}">
                  <a16:creationId xmlns:a16="http://schemas.microsoft.com/office/drawing/2014/main" id="{3D1D9B4E-8C74-F693-F000-DC0843969C02}"/>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n-GB" sz="2400">
                  <a:solidFill>
                    <a:schemeClr val="tx1"/>
                  </a:solidFill>
                  <a:latin typeface="+mn-lt"/>
                  <a:ea typeface="Helvetica Neue"/>
                  <a:cs typeface="Helvetica Neue"/>
                  <a:sym typeface="Helvetica Neue"/>
                </a:rPr>
                <a:t>Shorter search times for documents and files</a:t>
              </a:r>
            </a:p>
          </p:txBody>
        </p:sp>
        <p:pic>
          <p:nvPicPr>
            <p:cNvPr id="6" name="Grafik 5" descr="Anheften mit einfarbiger Füllung">
              <a:extLst>
                <a:ext uri="{FF2B5EF4-FFF2-40B4-BE49-F238E27FC236}">
                  <a16:creationId xmlns:a16="http://schemas.microsoft.com/office/drawing/2014/main" id="{4A84BAF9-C6E9-40A7-E4B1-FF8825C167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8" name="Gruppieren 7">
            <a:extLst>
              <a:ext uri="{FF2B5EF4-FFF2-40B4-BE49-F238E27FC236}">
                <a16:creationId xmlns:a16="http://schemas.microsoft.com/office/drawing/2014/main" id="{117CC031-AE0C-6945-753E-4D4BF54762BE}"/>
              </a:ext>
            </a:extLst>
          </p:cNvPr>
          <p:cNvGrpSpPr/>
          <p:nvPr/>
        </p:nvGrpSpPr>
        <p:grpSpPr>
          <a:xfrm>
            <a:off x="6948000" y="4608000"/>
            <a:ext cx="5400000" cy="1858940"/>
            <a:chOff x="1369198" y="3649060"/>
            <a:chExt cx="5400000" cy="1858940"/>
          </a:xfrm>
        </p:grpSpPr>
        <p:sp>
          <p:nvSpPr>
            <p:cNvPr id="9" name="Google Shape;120;p6">
              <a:extLst>
                <a:ext uri="{FF2B5EF4-FFF2-40B4-BE49-F238E27FC236}">
                  <a16:creationId xmlns:a16="http://schemas.microsoft.com/office/drawing/2014/main" id="{0E5F9E59-CF3F-E5C8-F525-C259957FEA7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flip="none" rotWithShape="1">
              <a:gsLst>
                <a:gs pos="0">
                  <a:srgbClr val="00CCFF"/>
                </a:gs>
                <a:gs pos="90000">
                  <a:srgbClr val="7AC7F6"/>
                </a:gs>
              </a:gsLst>
              <a:path path="rect">
                <a:fillToRect l="50000" t="50000" r="50000" b="50000"/>
              </a:path>
              <a:tileRect/>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n-GB" sz="2400">
                  <a:solidFill>
                    <a:schemeClr val="tx1"/>
                  </a:solidFill>
                  <a:latin typeface="+mn-lt"/>
                  <a:ea typeface="Helvetica Neue"/>
                  <a:cs typeface="Helvetica Neue"/>
                  <a:sym typeface="Helvetica Neue"/>
                </a:rPr>
                <a:t>The productivity of the employees increases</a:t>
              </a:r>
            </a:p>
          </p:txBody>
        </p:sp>
        <p:pic>
          <p:nvPicPr>
            <p:cNvPr id="10" name="Grafik 9" descr="Anheften mit einfarbiger Füllung">
              <a:extLst>
                <a:ext uri="{FF2B5EF4-FFF2-40B4-BE49-F238E27FC236}">
                  <a16:creationId xmlns:a16="http://schemas.microsoft.com/office/drawing/2014/main" id="{7EF5C56F-D033-E0BC-D961-F1D8D76BB2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1" name="Gruppieren 10">
            <a:extLst>
              <a:ext uri="{FF2B5EF4-FFF2-40B4-BE49-F238E27FC236}">
                <a16:creationId xmlns:a16="http://schemas.microsoft.com/office/drawing/2014/main" id="{C3A5BD60-CE94-CFBE-59F7-6F84C5004CD3}"/>
              </a:ext>
            </a:extLst>
          </p:cNvPr>
          <p:cNvGrpSpPr/>
          <p:nvPr/>
        </p:nvGrpSpPr>
        <p:grpSpPr>
          <a:xfrm>
            <a:off x="12600000" y="4104000"/>
            <a:ext cx="5400000" cy="1858940"/>
            <a:chOff x="1369198" y="3649060"/>
            <a:chExt cx="5400000" cy="1858940"/>
          </a:xfrm>
          <a:gradFill>
            <a:gsLst>
              <a:gs pos="0">
                <a:srgbClr val="00CCFF"/>
              </a:gs>
              <a:gs pos="90000">
                <a:srgbClr val="7AC7F6"/>
              </a:gs>
            </a:gsLst>
          </a:gradFill>
        </p:grpSpPr>
        <p:sp>
          <p:nvSpPr>
            <p:cNvPr id="12" name="Google Shape;120;p6">
              <a:extLst>
                <a:ext uri="{FF2B5EF4-FFF2-40B4-BE49-F238E27FC236}">
                  <a16:creationId xmlns:a16="http://schemas.microsoft.com/office/drawing/2014/main" id="{70DB41B6-4900-E34D-F3D0-BB19D761032D}"/>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n-GB" sz="2400">
                  <a:solidFill>
                    <a:schemeClr val="tx1"/>
                  </a:solidFill>
                  <a:latin typeface="+mn-lt"/>
                  <a:ea typeface="Helvetica Neue"/>
                  <a:cs typeface="Helvetica Neue"/>
                  <a:sym typeface="Helvetica Neue"/>
                </a:rPr>
                <a:t>Better cooperation in the team</a:t>
              </a:r>
            </a:p>
          </p:txBody>
        </p:sp>
        <p:pic>
          <p:nvPicPr>
            <p:cNvPr id="13" name="Grafik 12" descr="Anheften mit einfarbiger Füllung">
              <a:extLst>
                <a:ext uri="{FF2B5EF4-FFF2-40B4-BE49-F238E27FC236}">
                  <a16:creationId xmlns:a16="http://schemas.microsoft.com/office/drawing/2014/main" id="{3E5F078C-D107-7675-E896-ED750C5C4ED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4" name="Gruppieren 13">
            <a:extLst>
              <a:ext uri="{FF2B5EF4-FFF2-40B4-BE49-F238E27FC236}">
                <a16:creationId xmlns:a16="http://schemas.microsoft.com/office/drawing/2014/main" id="{08724C8B-7C8E-9B4B-5321-7D6E84B2E812}"/>
              </a:ext>
            </a:extLst>
          </p:cNvPr>
          <p:cNvGrpSpPr/>
          <p:nvPr/>
        </p:nvGrpSpPr>
        <p:grpSpPr>
          <a:xfrm>
            <a:off x="1296000" y="6408000"/>
            <a:ext cx="5400000" cy="1858940"/>
            <a:chOff x="1369198" y="3649060"/>
            <a:chExt cx="5400000" cy="1858940"/>
          </a:xfrm>
          <a:gradFill>
            <a:gsLst>
              <a:gs pos="0">
                <a:srgbClr val="00CCFF"/>
              </a:gs>
              <a:gs pos="90000">
                <a:srgbClr val="7AC7F6"/>
              </a:gs>
            </a:gsLst>
          </a:gradFill>
        </p:grpSpPr>
        <p:sp>
          <p:nvSpPr>
            <p:cNvPr id="15" name="Google Shape;120;p6">
              <a:extLst>
                <a:ext uri="{FF2B5EF4-FFF2-40B4-BE49-F238E27FC236}">
                  <a16:creationId xmlns:a16="http://schemas.microsoft.com/office/drawing/2014/main" id="{3032058C-7672-3219-1EBA-1D5919F19F53}"/>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n-GB" sz="2400">
                  <a:solidFill>
                    <a:schemeClr val="tx1"/>
                  </a:solidFill>
                  <a:latin typeface="+mn-lt"/>
                  <a:ea typeface="Helvetica Neue"/>
                  <a:cs typeface="Helvetica Neue"/>
                  <a:sym typeface="Helvetica Neue"/>
                </a:rPr>
                <a:t>Less double filing of documents</a:t>
              </a:r>
            </a:p>
          </p:txBody>
        </p:sp>
        <p:pic>
          <p:nvPicPr>
            <p:cNvPr id="16" name="Grafik 15" descr="Anheften mit einfarbiger Füllung">
              <a:extLst>
                <a:ext uri="{FF2B5EF4-FFF2-40B4-BE49-F238E27FC236}">
                  <a16:creationId xmlns:a16="http://schemas.microsoft.com/office/drawing/2014/main" id="{6995A3F4-C33E-4083-EB46-F3A1F4A4C60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17" name="Gruppieren 16">
            <a:extLst>
              <a:ext uri="{FF2B5EF4-FFF2-40B4-BE49-F238E27FC236}">
                <a16:creationId xmlns:a16="http://schemas.microsoft.com/office/drawing/2014/main" id="{2556A75F-A8D1-CB9D-474B-80F4164C6C90}"/>
              </a:ext>
            </a:extLst>
          </p:cNvPr>
          <p:cNvGrpSpPr/>
          <p:nvPr/>
        </p:nvGrpSpPr>
        <p:grpSpPr>
          <a:xfrm>
            <a:off x="6948000" y="6912000"/>
            <a:ext cx="5400000" cy="1858940"/>
            <a:chOff x="1369198" y="3649060"/>
            <a:chExt cx="5400000" cy="1858940"/>
          </a:xfrm>
          <a:gradFill>
            <a:gsLst>
              <a:gs pos="0">
                <a:srgbClr val="00CCFF"/>
              </a:gs>
              <a:gs pos="90000">
                <a:srgbClr val="7AC7F6"/>
              </a:gs>
            </a:gsLst>
          </a:gradFill>
        </p:grpSpPr>
        <p:sp>
          <p:nvSpPr>
            <p:cNvPr id="18" name="Google Shape;120;p6">
              <a:extLst>
                <a:ext uri="{FF2B5EF4-FFF2-40B4-BE49-F238E27FC236}">
                  <a16:creationId xmlns:a16="http://schemas.microsoft.com/office/drawing/2014/main" id="{9E1B2CBC-3D36-D97C-6D7A-0C39EA9167EE}"/>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n-GB" sz="2400">
                  <a:solidFill>
                    <a:schemeClr val="tx1"/>
                  </a:solidFill>
                  <a:latin typeface="+mn-lt"/>
                  <a:ea typeface="Helvetica Neue"/>
                  <a:cs typeface="Helvetica Neue"/>
                  <a:sym typeface="Helvetica Neue"/>
                </a:rPr>
                <a:t>Easier representation of colleagues</a:t>
              </a:r>
            </a:p>
          </p:txBody>
        </p:sp>
        <p:pic>
          <p:nvPicPr>
            <p:cNvPr id="19" name="Grafik 18" descr="Anheften mit einfarbiger Füllung">
              <a:extLst>
                <a:ext uri="{FF2B5EF4-FFF2-40B4-BE49-F238E27FC236}">
                  <a16:creationId xmlns:a16="http://schemas.microsoft.com/office/drawing/2014/main" id="{05032644-4297-4106-F87F-C6213D74C7D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grpSp>
        <p:nvGrpSpPr>
          <p:cNvPr id="20" name="Gruppieren 19">
            <a:extLst>
              <a:ext uri="{FF2B5EF4-FFF2-40B4-BE49-F238E27FC236}">
                <a16:creationId xmlns:a16="http://schemas.microsoft.com/office/drawing/2014/main" id="{043C4DC6-1253-9AEC-7C87-8F76FEA24277}"/>
              </a:ext>
            </a:extLst>
          </p:cNvPr>
          <p:cNvGrpSpPr/>
          <p:nvPr/>
        </p:nvGrpSpPr>
        <p:grpSpPr>
          <a:xfrm>
            <a:off x="12600000" y="6408000"/>
            <a:ext cx="5400000" cy="1858940"/>
            <a:chOff x="1369198" y="3649060"/>
            <a:chExt cx="5400000" cy="1858940"/>
          </a:xfrm>
          <a:gradFill>
            <a:gsLst>
              <a:gs pos="0">
                <a:srgbClr val="00CCFF"/>
              </a:gs>
              <a:gs pos="90000">
                <a:srgbClr val="7AC7F6"/>
              </a:gs>
            </a:gsLst>
          </a:gradFill>
        </p:grpSpPr>
        <p:sp>
          <p:nvSpPr>
            <p:cNvPr id="21" name="Google Shape;120;p6">
              <a:extLst>
                <a:ext uri="{FF2B5EF4-FFF2-40B4-BE49-F238E27FC236}">
                  <a16:creationId xmlns:a16="http://schemas.microsoft.com/office/drawing/2014/main" id="{CA1B80C7-3D44-C8E5-80C7-08C98E52F547}"/>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gradFill>
              <a:gsLst>
                <a:gs pos="0">
                  <a:srgbClr val="00CCFF"/>
                </a:gs>
                <a:gs pos="90000">
                  <a:srgbClr val="7AC7F6"/>
                </a:gs>
              </a:gsLst>
              <a:path path="rect">
                <a:fillToRect l="50000" t="50000" r="50000" b="50000"/>
              </a:path>
            </a:gradFill>
            <a:ln>
              <a:solidFill>
                <a:schemeClr val="bg1">
                  <a:lumMod val="50000"/>
                </a:schemeClr>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216000" rIns="91425" bIns="45700" anchor="ctr" anchorCtr="0">
              <a:noAutofit/>
            </a:bodyPr>
            <a:lstStyle/>
            <a:p>
              <a:pPr marR="0" lvl="0" algn="ctr" rtl="0">
                <a:spcBef>
                  <a:spcPts val="0"/>
                </a:spcBef>
                <a:spcAft>
                  <a:spcPts val="0"/>
                </a:spcAft>
                <a:buSzPct val="80000"/>
              </a:pPr>
              <a:r>
                <a:rPr lang="en-GB" sz="2400">
                  <a:solidFill>
                    <a:schemeClr val="tx1"/>
                  </a:solidFill>
                  <a:latin typeface="+mn-lt"/>
                  <a:ea typeface="Helvetica Neue"/>
                  <a:cs typeface="Helvetica Neue"/>
                  <a:sym typeface="Helvetica Neue"/>
                </a:rPr>
                <a:t>Enormous time saving</a:t>
              </a:r>
              <a:endParaRPr lang="en-GB" sz="2400">
                <a:solidFill>
                  <a:schemeClr val="tx1"/>
                </a:solidFill>
                <a:latin typeface="+mn-lt"/>
              </a:endParaRPr>
            </a:p>
          </p:txBody>
        </p:sp>
        <p:pic>
          <p:nvPicPr>
            <p:cNvPr id="22" name="Grafik 21" descr="Anheften mit einfarbiger Füllung">
              <a:extLst>
                <a:ext uri="{FF2B5EF4-FFF2-40B4-BE49-F238E27FC236}">
                  <a16:creationId xmlns:a16="http://schemas.microsoft.com/office/drawing/2014/main" id="{C29C5615-F98D-40BC-F2AF-2215FA5B0F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3873713" y="3649060"/>
              <a:ext cx="684000" cy="684000"/>
            </a:xfrm>
            <a:prstGeom prst="rect">
              <a:avLst/>
            </a:prstGeom>
            <a:effectLst>
              <a:outerShdw blurRad="50800" dist="38100" dir="2700000" algn="tl" rotWithShape="0">
                <a:prstClr val="black">
                  <a:alpha val="40000"/>
                </a:prstClr>
              </a:outerShdw>
            </a:effectLst>
          </p:spPr>
        </p:pic>
      </p:grpSp>
      <p:sp>
        <p:nvSpPr>
          <p:cNvPr id="23" name="Foliennummernplatzhalter 1">
            <a:extLst>
              <a:ext uri="{FF2B5EF4-FFF2-40B4-BE49-F238E27FC236}">
                <a16:creationId xmlns:a16="http://schemas.microsoft.com/office/drawing/2014/main" id="{50302813-BA13-BEDA-466A-30149E175C5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33</a:t>
            </a:fld>
            <a:endParaRPr lang="de-DE"/>
          </a:p>
        </p:txBody>
      </p:sp>
      <p:sp>
        <p:nvSpPr>
          <p:cNvPr id="5" name="Textfeld 4">
            <a:extLst>
              <a:ext uri="{FF2B5EF4-FFF2-40B4-BE49-F238E27FC236}">
                <a16:creationId xmlns:a16="http://schemas.microsoft.com/office/drawing/2014/main" id="{1918BC4E-54AE-BC1D-A846-3CD5252243C1}"/>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Büro-Kaizen, Ideale Ordnerstruktur: Eine einheitliche Dateiablage mit dem 7-Ordner-System erstellen (für Unternehmen und Privatpersonen), in: buero-kaizen.de, https://www.buero-kaizen.de/ordnerstruktur/</a:t>
            </a:r>
          </a:p>
        </p:txBody>
      </p:sp>
    </p:spTree>
    <p:extLst>
      <p:ext uri="{BB962C8B-B14F-4D97-AF65-F5344CB8AC3E}">
        <p14:creationId xmlns:p14="http://schemas.microsoft.com/office/powerpoint/2010/main" val="270073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 Store files locally in the computer or in the cloud </a:t>
            </a:r>
          </a:p>
        </p:txBody>
      </p:sp>
      <p:sp>
        <p:nvSpPr>
          <p:cNvPr id="120" name="Google Shape;120;p6"/>
          <p:cNvSpPr txBox="1"/>
          <p:nvPr/>
        </p:nvSpPr>
        <p:spPr>
          <a:xfrm>
            <a:off x="5109029" y="4024780"/>
            <a:ext cx="9231085" cy="3740363"/>
          </a:xfrm>
          <a:prstGeom prst="foldedCorner">
            <a:avLst/>
          </a:prstGeom>
          <a:gradFill>
            <a:gsLst>
              <a:gs pos="0">
                <a:schemeClr val="bg1">
                  <a:lumMod val="50000"/>
                </a:schemeClr>
              </a:gs>
              <a:gs pos="100000">
                <a:schemeClr val="bg1">
                  <a:lumMod val="65000"/>
                </a:schemeClr>
              </a:gs>
            </a:gsLst>
          </a:gradFill>
          <a:ln/>
        </p:spPr>
        <p:style>
          <a:lnRef idx="0">
            <a:schemeClr val="dk1"/>
          </a:lnRef>
          <a:fillRef idx="3">
            <a:schemeClr val="dk1"/>
          </a:fillRef>
          <a:effectRef idx="3">
            <a:schemeClr val="dk1"/>
          </a:effectRef>
          <a:fontRef idx="minor">
            <a:schemeClr val="lt1"/>
          </a:fontRef>
        </p:style>
        <p:txBody>
          <a:bodyPr spcFirstLastPara="1" wrap="square" lIns="91425" tIns="45700" rIns="91425" bIns="45700" anchor="ctr" anchorCtr="0">
            <a:noAutofit/>
          </a:bodyPr>
          <a:lstStyle/>
          <a:p>
            <a:pPr marR="0" lvl="0" algn="ctr" rtl="0">
              <a:lnSpc>
                <a:spcPct val="200000"/>
              </a:lnSpc>
              <a:spcBef>
                <a:spcPts val="0"/>
              </a:spcBef>
              <a:spcAft>
                <a:spcPts val="0"/>
              </a:spcAft>
              <a:buSzPct val="80000"/>
            </a:pPr>
            <a:r>
              <a:rPr lang="en-GB" sz="2800" b="1" i="1">
                <a:solidFill>
                  <a:schemeClr val="bg1"/>
                </a:solidFill>
                <a:latin typeface="+mn-lt"/>
                <a:ea typeface="Helvetica Neue"/>
                <a:cs typeface="Helvetica Neue"/>
                <a:sym typeface="Helvetica Neue"/>
              </a:rPr>
              <a:t>Cloud services allow people to store files online in such a way that they can access them from anywhere in the world over the network.</a:t>
            </a:r>
            <a:endParaRPr lang="en-GB" sz="2800" b="1" i="1">
              <a:solidFill>
                <a:schemeClr val="bg1"/>
              </a:solidFill>
              <a:latin typeface="+mn-lt"/>
            </a:endParaRPr>
          </a:p>
        </p:txBody>
      </p:sp>
      <p:sp>
        <p:nvSpPr>
          <p:cNvPr id="2" name="Foliennummernplatzhalter 1">
            <a:extLst>
              <a:ext uri="{FF2B5EF4-FFF2-40B4-BE49-F238E27FC236}">
                <a16:creationId xmlns:a16="http://schemas.microsoft.com/office/drawing/2014/main" id="{A2F861DD-AAE5-62A5-7BE1-DAAE0B41589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34</a:t>
            </a:fld>
            <a:endParaRPr lang="de-DE"/>
          </a:p>
        </p:txBody>
      </p:sp>
    </p:spTree>
    <p:extLst>
      <p:ext uri="{BB962C8B-B14F-4D97-AF65-F5344CB8AC3E}">
        <p14:creationId xmlns:p14="http://schemas.microsoft.com/office/powerpoint/2010/main" val="2246114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 Store files locally in the computer or in the cloud </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Advantages and disadvantages of data storage in the cloud versus on-site storage</a:t>
            </a:r>
            <a:endParaRPr lang="en-GB">
              <a:solidFill>
                <a:srgbClr val="00CCFF"/>
              </a:solidFill>
              <a:latin typeface="+mn-lt"/>
            </a:endParaRPr>
          </a:p>
        </p:txBody>
      </p:sp>
      <p:sp>
        <p:nvSpPr>
          <p:cNvPr id="120" name="Google Shape;120;p6"/>
          <p:cNvSpPr txBox="1"/>
          <p:nvPr/>
        </p:nvSpPr>
        <p:spPr>
          <a:xfrm>
            <a:off x="1295400" y="4032000"/>
            <a:ext cx="7344000" cy="54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Cloud storage</a:t>
            </a:r>
          </a:p>
        </p:txBody>
      </p:sp>
      <p:sp>
        <p:nvSpPr>
          <p:cNvPr id="3" name="Google Shape;120;p6">
            <a:extLst>
              <a:ext uri="{FF2B5EF4-FFF2-40B4-BE49-F238E27FC236}">
                <a16:creationId xmlns:a16="http://schemas.microsoft.com/office/drawing/2014/main" id="{3042C4C0-17F6-324E-D895-1404BD9A697F}"/>
              </a:ext>
            </a:extLst>
          </p:cNvPr>
          <p:cNvSpPr txBox="1"/>
          <p:nvPr/>
        </p:nvSpPr>
        <p:spPr>
          <a:xfrm>
            <a:off x="10152000" y="4032000"/>
            <a:ext cx="7344000" cy="54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On-site storage</a:t>
            </a:r>
          </a:p>
        </p:txBody>
      </p:sp>
      <p:sp>
        <p:nvSpPr>
          <p:cNvPr id="4" name="Textfeld 3">
            <a:extLst>
              <a:ext uri="{FF2B5EF4-FFF2-40B4-BE49-F238E27FC236}">
                <a16:creationId xmlns:a16="http://schemas.microsoft.com/office/drawing/2014/main" id="{E624ED52-7C2A-64F8-AC9B-178C47B2FD6A}"/>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Hagel, Jens. Vor-Ort vs. Cloud-Speicher: Was ist besser? Ein Vergleich, in: hagel-it.de, https://www.hagel-it.de/cloud/vor-ort-vs-cloud-speicher-was-ist-besser-ein-vergleich.html + Kristian (2019), Je 5 Vor- und Nachteile von Cloud Speichern, in: cloudzzer.com, 17. März 2018, https://www.cloudzzer.com/pro-und-contra-von-cloudspeicher</a:t>
            </a:r>
          </a:p>
        </p:txBody>
      </p:sp>
      <p:sp>
        <p:nvSpPr>
          <p:cNvPr id="5" name="Google Shape;120;p6">
            <a:extLst>
              <a:ext uri="{FF2B5EF4-FFF2-40B4-BE49-F238E27FC236}">
                <a16:creationId xmlns:a16="http://schemas.microsoft.com/office/drawing/2014/main" id="{BC8BD822-C0A4-6E72-0282-B7467CC46454}"/>
              </a:ext>
            </a:extLst>
          </p:cNvPr>
          <p:cNvSpPr txBox="1"/>
          <p:nvPr/>
        </p:nvSpPr>
        <p:spPr>
          <a:xfrm>
            <a:off x="1296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n-GB" sz="2000">
                <a:solidFill>
                  <a:schemeClr val="dk1"/>
                </a:solidFill>
                <a:latin typeface="+mn-lt"/>
                <a:sym typeface="Helvetica Neue"/>
              </a:rPr>
              <a:t>Reduced costs, as no own hardware has to be purchased</a:t>
            </a:r>
          </a:p>
          <a:p>
            <a:pPr marL="342900" marR="0" lvl="0" indent="-342900" algn="l" rtl="0">
              <a:spcBef>
                <a:spcPts val="0"/>
              </a:spcBef>
              <a:spcAft>
                <a:spcPts val="1200"/>
              </a:spcAft>
              <a:buSzPct val="80000"/>
              <a:buBlip>
                <a:blip r:embed="rId3"/>
              </a:buBlip>
            </a:pPr>
            <a:r>
              <a:rPr lang="en-GB" sz="2000">
                <a:solidFill>
                  <a:schemeClr val="dk1"/>
                </a:solidFill>
                <a:latin typeface="+mn-lt"/>
                <a:sym typeface="Helvetica Neue"/>
              </a:rPr>
              <a:t>Adaptable to own business developments</a:t>
            </a:r>
          </a:p>
          <a:p>
            <a:pPr marL="342900" marR="0" lvl="0" indent="-342900" algn="l" rtl="0">
              <a:spcBef>
                <a:spcPts val="0"/>
              </a:spcBef>
              <a:buSzPct val="80000"/>
              <a:buBlip>
                <a:blip r:embed="rId3"/>
              </a:buBlip>
            </a:pPr>
            <a:r>
              <a:rPr lang="en-GB" sz="2000">
                <a:solidFill>
                  <a:schemeClr val="dk1"/>
                </a:solidFill>
                <a:latin typeface="+mn-lt"/>
                <a:sym typeface="Helvetica Neue"/>
              </a:rPr>
              <a:t>Efficient data backup</a:t>
            </a:r>
            <a:endParaRPr lang="en-GB" sz="2000">
              <a:latin typeface="+mn-lt"/>
            </a:endParaRPr>
          </a:p>
        </p:txBody>
      </p:sp>
      <p:sp>
        <p:nvSpPr>
          <p:cNvPr id="6" name="Google Shape;120;p6">
            <a:extLst>
              <a:ext uri="{FF2B5EF4-FFF2-40B4-BE49-F238E27FC236}">
                <a16:creationId xmlns:a16="http://schemas.microsoft.com/office/drawing/2014/main" id="{988F4D04-B64F-5842-7C3E-4F0208842B89}"/>
              </a:ext>
            </a:extLst>
          </p:cNvPr>
          <p:cNvSpPr txBox="1"/>
          <p:nvPr/>
        </p:nvSpPr>
        <p:spPr>
          <a:xfrm>
            <a:off x="10152000" y="4644000"/>
            <a:ext cx="7344000" cy="1872000"/>
          </a:xfrm>
          <a:prstGeom prst="rect">
            <a:avLst/>
          </a:prstGeom>
          <a:solidFill>
            <a:srgbClr val="00B05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n-GB" sz="2000">
                <a:solidFill>
                  <a:schemeClr val="dk1"/>
                </a:solidFill>
                <a:latin typeface="+mn-lt"/>
                <a:sym typeface="Helvetica Neue"/>
              </a:rPr>
              <a:t>Data can be used without an internet connection</a:t>
            </a:r>
          </a:p>
          <a:p>
            <a:pPr marL="342900" marR="0" lvl="0" indent="-342900" algn="l" rtl="0">
              <a:spcBef>
                <a:spcPts val="0"/>
              </a:spcBef>
              <a:spcAft>
                <a:spcPts val="1200"/>
              </a:spcAft>
              <a:buSzPct val="80000"/>
              <a:buBlip>
                <a:blip r:embed="rId3"/>
              </a:buBlip>
            </a:pPr>
            <a:r>
              <a:rPr lang="en-GB" sz="2000">
                <a:solidFill>
                  <a:schemeClr val="dk1"/>
                </a:solidFill>
                <a:latin typeface="+mn-lt"/>
                <a:sym typeface="Helvetica Neue"/>
              </a:rPr>
              <a:t>Reduced internet costs, as less data transfer is required</a:t>
            </a:r>
          </a:p>
          <a:p>
            <a:pPr marL="342900" marR="0" lvl="0" indent="-342900" algn="l" rtl="0">
              <a:spcBef>
                <a:spcPts val="0"/>
              </a:spcBef>
              <a:buSzPct val="80000"/>
              <a:buBlip>
                <a:blip r:embed="rId3"/>
              </a:buBlip>
            </a:pPr>
            <a:r>
              <a:rPr lang="en-GB" sz="2000">
                <a:solidFill>
                  <a:schemeClr val="dk1"/>
                </a:solidFill>
                <a:latin typeface="+mn-lt"/>
                <a:sym typeface="Helvetica Neue"/>
              </a:rPr>
              <a:t>Security and data protection are given</a:t>
            </a:r>
            <a:endParaRPr lang="en-GB" sz="2000">
              <a:latin typeface="+mn-lt"/>
            </a:endParaRPr>
          </a:p>
        </p:txBody>
      </p:sp>
      <p:sp>
        <p:nvSpPr>
          <p:cNvPr id="7" name="Google Shape;120;p6">
            <a:extLst>
              <a:ext uri="{FF2B5EF4-FFF2-40B4-BE49-F238E27FC236}">
                <a16:creationId xmlns:a16="http://schemas.microsoft.com/office/drawing/2014/main" id="{B704A85B-3C4C-CE35-37E7-71268885DDB5}"/>
              </a:ext>
            </a:extLst>
          </p:cNvPr>
          <p:cNvSpPr txBox="1"/>
          <p:nvPr/>
        </p:nvSpPr>
        <p:spPr>
          <a:xfrm>
            <a:off x="1296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n-GB" sz="2000">
                <a:solidFill>
                  <a:schemeClr val="dk1"/>
                </a:solidFill>
                <a:latin typeface="+mn-lt"/>
                <a:sym typeface="Helvetica Neue"/>
              </a:rPr>
              <a:t>Only online access possible</a:t>
            </a:r>
          </a:p>
          <a:p>
            <a:pPr marL="342900" marR="0" lvl="0" indent="-342900" algn="l" rtl="0">
              <a:spcBef>
                <a:spcPts val="0"/>
              </a:spcBef>
              <a:buSzPct val="80000"/>
              <a:buBlip>
                <a:blip r:embed="rId3"/>
              </a:buBlip>
            </a:pPr>
            <a:r>
              <a:rPr lang="en-GB" sz="2000">
                <a:solidFill>
                  <a:schemeClr val="dk1"/>
                </a:solidFill>
                <a:latin typeface="+mn-lt"/>
                <a:sym typeface="Helvetica Neue"/>
              </a:rPr>
              <a:t>The more service is demanded, the more the costs rise</a:t>
            </a:r>
            <a:endParaRPr lang="en-GB" sz="2000">
              <a:latin typeface="+mn-lt"/>
            </a:endParaRPr>
          </a:p>
        </p:txBody>
      </p:sp>
      <p:sp>
        <p:nvSpPr>
          <p:cNvPr id="8" name="Google Shape;120;p6">
            <a:extLst>
              <a:ext uri="{FF2B5EF4-FFF2-40B4-BE49-F238E27FC236}">
                <a16:creationId xmlns:a16="http://schemas.microsoft.com/office/drawing/2014/main" id="{33A382CE-24BE-F16F-1881-3CCFE7F6AB43}"/>
              </a:ext>
            </a:extLst>
          </p:cNvPr>
          <p:cNvSpPr txBox="1"/>
          <p:nvPr/>
        </p:nvSpPr>
        <p:spPr>
          <a:xfrm>
            <a:off x="10152000" y="6732000"/>
            <a:ext cx="7344000" cy="1872000"/>
          </a:xfrm>
          <a:prstGeom prst="rect">
            <a:avLst/>
          </a:prstGeom>
          <a:solidFill>
            <a:srgbClr val="FF0000">
              <a:alpha val="10000"/>
            </a:srgbClr>
          </a:solidFill>
          <a:ln w="12700">
            <a:solidFill>
              <a:schemeClr val="bg1"/>
            </a:solidFill>
          </a:ln>
        </p:spPr>
        <p:txBody>
          <a:bodyPr spcFirstLastPara="1" wrap="square" lIns="91425" tIns="90000" rIns="91425" bIns="90000" anchor="ctr" anchorCtr="0">
            <a:noAutofit/>
          </a:bodyPr>
          <a:lstStyle/>
          <a:p>
            <a:pPr marL="342900" marR="0" lvl="0" indent="-342900" algn="l" rtl="0">
              <a:spcBef>
                <a:spcPts val="0"/>
              </a:spcBef>
              <a:spcAft>
                <a:spcPts val="1200"/>
              </a:spcAft>
              <a:buSzPct val="80000"/>
              <a:buBlip>
                <a:blip r:embed="rId3"/>
              </a:buBlip>
            </a:pPr>
            <a:r>
              <a:rPr lang="en-GB" sz="2000">
                <a:solidFill>
                  <a:schemeClr val="dk1"/>
                </a:solidFill>
                <a:latin typeface="+mn-lt"/>
                <a:sym typeface="Helvetica Neue"/>
              </a:rPr>
              <a:t>More storage space means new investments in hardware</a:t>
            </a:r>
          </a:p>
          <a:p>
            <a:pPr marL="342900" marR="0" lvl="0" indent="-342900" algn="l" rtl="0">
              <a:spcBef>
                <a:spcPts val="0"/>
              </a:spcBef>
              <a:spcAft>
                <a:spcPts val="1200"/>
              </a:spcAft>
              <a:buSzPct val="80000"/>
              <a:buBlip>
                <a:blip r:embed="rId3"/>
              </a:buBlip>
            </a:pPr>
            <a:r>
              <a:rPr lang="en-GB" sz="2000">
                <a:solidFill>
                  <a:schemeClr val="dk1"/>
                </a:solidFill>
                <a:latin typeface="+mn-lt"/>
                <a:sym typeface="Helvetica Neue"/>
              </a:rPr>
              <a:t>Increased risk of data loss</a:t>
            </a:r>
          </a:p>
          <a:p>
            <a:pPr marL="342900" marR="0" lvl="0" indent="-342900" algn="l" rtl="0">
              <a:spcBef>
                <a:spcPts val="0"/>
              </a:spcBef>
              <a:buSzPct val="80000"/>
              <a:buBlip>
                <a:blip r:embed="rId3"/>
              </a:buBlip>
            </a:pPr>
            <a:r>
              <a:rPr lang="en-GB" sz="2000">
                <a:solidFill>
                  <a:schemeClr val="dk1"/>
                </a:solidFill>
                <a:latin typeface="+mn-lt"/>
                <a:sym typeface="Helvetica Neue"/>
              </a:rPr>
              <a:t>Recovering lost files can be costly and time-consuming</a:t>
            </a:r>
            <a:endParaRPr lang="en-GB" sz="2000">
              <a:latin typeface="+mn-lt"/>
            </a:endParaRPr>
          </a:p>
        </p:txBody>
      </p:sp>
      <p:pic>
        <p:nvPicPr>
          <p:cNvPr id="10" name="Grafik 9" descr="Daumen hoch-Zeichen mit einfarbiger Füllung">
            <a:extLst>
              <a:ext uri="{FF2B5EF4-FFF2-40B4-BE49-F238E27FC236}">
                <a16:creationId xmlns:a16="http://schemas.microsoft.com/office/drawing/2014/main" id="{9F25B135-54E2-67E9-9D34-14C29593BF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6000" y="5040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Grafik 11" descr="Daumen runter mit einfarbiger Füllung">
            <a:extLst>
              <a:ext uri="{FF2B5EF4-FFF2-40B4-BE49-F238E27FC236}">
                <a16:creationId xmlns:a16="http://schemas.microsoft.com/office/drawing/2014/main" id="{68E60F7A-E55D-C88D-5FA4-D75398B9A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6000" y="7128000"/>
            <a:ext cx="1080000" cy="1080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Foliennummernplatzhalter 1">
            <a:extLst>
              <a:ext uri="{FF2B5EF4-FFF2-40B4-BE49-F238E27FC236}">
                <a16:creationId xmlns:a16="http://schemas.microsoft.com/office/drawing/2014/main" id="{9EA82E72-AEBC-1F3D-33D2-DD89421E4BF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35</a:t>
            </a:fld>
            <a:endParaRPr lang="de-DE"/>
          </a:p>
        </p:txBody>
      </p:sp>
    </p:spTree>
    <p:extLst>
      <p:ext uri="{BB962C8B-B14F-4D97-AF65-F5344CB8AC3E}">
        <p14:creationId xmlns:p14="http://schemas.microsoft.com/office/powerpoint/2010/main" val="147602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3551583" y="3855303"/>
            <a:ext cx="10164417" cy="37856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n-GB" sz="4800" b="1" dirty="0">
                <a:solidFill>
                  <a:schemeClr val="tx1"/>
                </a:solidFill>
                <a:latin typeface="+mn-lt"/>
                <a:ea typeface="Helvetica Neue"/>
                <a:cs typeface="Helvetica Neue"/>
                <a:sym typeface="Helvetica Neue"/>
              </a:rPr>
              <a:t>Retrieval from </a:t>
            </a:r>
          </a:p>
          <a:p>
            <a:pPr marL="0" marR="0" lvl="0" indent="0" algn="ctr" rtl="0">
              <a:lnSpc>
                <a:spcPct val="100000"/>
              </a:lnSpc>
              <a:spcBef>
                <a:spcPts val="0"/>
              </a:spcBef>
              <a:spcAft>
                <a:spcPts val="0"/>
              </a:spcAft>
              <a:buClr>
                <a:srgbClr val="4D94B7"/>
              </a:buClr>
              <a:buSzPts val="4800"/>
              <a:buFont typeface="Helvetica Neue"/>
              <a:buNone/>
            </a:pPr>
            <a:r>
              <a:rPr lang="en-GB" sz="4800" b="1" dirty="0">
                <a:solidFill>
                  <a:schemeClr val="tx1"/>
                </a:solidFill>
                <a:latin typeface="+mn-lt"/>
                <a:ea typeface="Helvetica Neue"/>
                <a:cs typeface="Helvetica Neue"/>
                <a:sym typeface="Helvetica Neue"/>
              </a:rPr>
              <a:t>Files - or: </a:t>
            </a:r>
          </a:p>
          <a:p>
            <a:pPr marL="0" marR="0" lvl="0" indent="0" algn="ctr" rtl="0">
              <a:lnSpc>
                <a:spcPct val="100000"/>
              </a:lnSpc>
              <a:spcBef>
                <a:spcPts val="0"/>
              </a:spcBef>
              <a:spcAft>
                <a:spcPts val="0"/>
              </a:spcAft>
              <a:buClr>
                <a:srgbClr val="4D94B7"/>
              </a:buClr>
              <a:buSzPts val="4800"/>
              <a:buFont typeface="Helvetica Neue"/>
              <a:buNone/>
            </a:pPr>
            <a:r>
              <a:rPr lang="en-GB" sz="4800" b="1" dirty="0">
                <a:solidFill>
                  <a:schemeClr val="tx1"/>
                </a:solidFill>
                <a:latin typeface="+mn-lt"/>
                <a:ea typeface="Helvetica Neue"/>
                <a:cs typeface="Helvetica Neue"/>
                <a:sym typeface="Helvetica Neue"/>
              </a:rPr>
              <a:t>How do I keep the </a:t>
            </a:r>
          </a:p>
          <a:p>
            <a:pPr marL="0" marR="0" lvl="0" indent="0" algn="ctr" rtl="0">
              <a:lnSpc>
                <a:spcPct val="100000"/>
              </a:lnSpc>
              <a:spcBef>
                <a:spcPts val="0"/>
              </a:spcBef>
              <a:spcAft>
                <a:spcPts val="0"/>
              </a:spcAft>
              <a:buClr>
                <a:srgbClr val="4D94B7"/>
              </a:buClr>
              <a:buSzPts val="4800"/>
              <a:buFont typeface="Helvetica Neue"/>
              <a:buNone/>
            </a:pPr>
            <a:r>
              <a:rPr lang="en-GB" sz="4800" b="1" dirty="0">
                <a:solidFill>
                  <a:schemeClr val="tx1"/>
                </a:solidFill>
                <a:latin typeface="+mn-lt"/>
                <a:ea typeface="Helvetica Neue"/>
                <a:cs typeface="Helvetica Neue"/>
                <a:sym typeface="Helvetica Neue"/>
              </a:rPr>
              <a:t>Overview of the saved files?</a:t>
            </a: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GB" sz="6000" b="1" dirty="0">
                <a:solidFill>
                  <a:srgbClr val="00CCFF"/>
                </a:solidFill>
                <a:latin typeface="+mn-lt"/>
                <a:ea typeface="Helvetica Neue"/>
                <a:cs typeface="Helvetica Neue"/>
                <a:sym typeface="Helvetica Neue"/>
              </a:rPr>
              <a:t>Unit 3</a:t>
            </a:r>
            <a:endParaRPr lang="en-GB" sz="6000" b="1" i="0" u="none" strike="noStrike" cap="none" dirty="0">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6109FBC-6507-C673-AD43-C09F3CA01B20}"/>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36</a:t>
            </a:fld>
            <a:endParaRPr lang="de-DE"/>
          </a:p>
        </p:txBody>
      </p:sp>
    </p:spTree>
    <p:extLst>
      <p:ext uri="{BB962C8B-B14F-4D97-AF65-F5344CB8AC3E}">
        <p14:creationId xmlns:p14="http://schemas.microsoft.com/office/powerpoint/2010/main" val="44714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8" name="Grafik 57" descr="Ordner mit einfarbiger Füllung">
            <a:extLst>
              <a:ext uri="{FF2B5EF4-FFF2-40B4-BE49-F238E27FC236}">
                <a16:creationId xmlns:a16="http://schemas.microsoft.com/office/drawing/2014/main" id="{41F41497-E163-416D-8DEE-E05B7D49F410}"/>
              </a:ext>
            </a:extLst>
          </p:cNvPr>
          <p:cNvPicPr>
            <a:picLocks noChangeAspect="1"/>
          </p:cNvPicPr>
          <p:nvPr/>
        </p:nvPicPr>
        <p:blipFill rotWithShape="1">
          <a:blip r:embed="rId3" cstate="email">
            <a:alphaModFix amt="69000"/>
            <a:extLst>
              <a:ext uri="{28A0092B-C50C-407E-A947-70E740481C1C}">
                <a14:useLocalDpi xmlns:a14="http://schemas.microsoft.com/office/drawing/2010/main"/>
              </a:ext>
              <a:ext uri="{96DAC541-7B7A-43D3-8B79-37D633B846F1}">
                <asvg:svgBlip xmlns:asvg="http://schemas.microsoft.com/office/drawing/2016/SVG/main" r:embed="rId4"/>
              </a:ext>
            </a:extLst>
          </a:blip>
          <a:srcRect l="9998" t="19430" r="9940" b="19409"/>
          <a:stretch/>
        </p:blipFill>
        <p:spPr>
          <a:xfrm>
            <a:off x="7092000" y="4446000"/>
            <a:ext cx="4815740" cy="3672000"/>
          </a:xfrm>
          <a:prstGeom prst="rect">
            <a:avLst/>
          </a:prstGeom>
        </p:spPr>
      </p:pic>
      <p:sp>
        <p:nvSpPr>
          <p:cNvPr id="118" name="Google Shape;118;p6"/>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 Problems of a deficient filing structure</a:t>
            </a:r>
          </a:p>
        </p:txBody>
      </p:sp>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Why do files disappear on the computer?</a:t>
            </a:r>
            <a:endParaRPr lang="en-GB">
              <a:solidFill>
                <a:srgbClr val="00CCFF"/>
              </a:solidFill>
              <a:latin typeface="+mn-lt"/>
            </a:endParaRPr>
          </a:p>
        </p:txBody>
      </p:sp>
      <p:cxnSp>
        <p:nvCxnSpPr>
          <p:cNvPr id="21" name="Gerade Verbindung mit Pfeil 20">
            <a:extLst>
              <a:ext uri="{FF2B5EF4-FFF2-40B4-BE49-F238E27FC236}">
                <a16:creationId xmlns:a16="http://schemas.microsoft.com/office/drawing/2014/main" id="{F94A94A0-F614-3C43-6B78-063011046A8A}"/>
              </a:ext>
            </a:extLst>
          </p:cNvPr>
          <p:cNvCxnSpPr>
            <a:cxnSpLocks/>
            <a:stCxn id="58" idx="1"/>
            <a:endCxn id="92" idx="3"/>
          </p:cNvCxnSpPr>
          <p:nvPr/>
        </p:nvCxnSpPr>
        <p:spPr>
          <a:xfrm flipH="1">
            <a:off x="630000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E38937A-E7C5-1C38-A2B9-3DBCD4930BEF}"/>
              </a:ext>
            </a:extLst>
          </p:cNvPr>
          <p:cNvCxnSpPr>
            <a:cxnSpLocks/>
            <a:stCxn id="58" idx="3"/>
            <a:endCxn id="95" idx="1"/>
          </p:cNvCxnSpPr>
          <p:nvPr/>
        </p:nvCxnSpPr>
        <p:spPr>
          <a:xfrm>
            <a:off x="11907740" y="6282000"/>
            <a:ext cx="792000" cy="0"/>
          </a:xfrm>
          <a:prstGeom prst="straightConnector1">
            <a:avLst/>
          </a:prstGeom>
          <a:ln w="76200">
            <a:solidFill>
              <a:srgbClr val="6B6B6B"/>
            </a:solidFill>
            <a:tailEnd type="triangle"/>
          </a:ln>
        </p:spPr>
        <p:style>
          <a:lnRef idx="1">
            <a:schemeClr val="accent1"/>
          </a:lnRef>
          <a:fillRef idx="0">
            <a:schemeClr val="accent1"/>
          </a:fillRef>
          <a:effectRef idx="0">
            <a:schemeClr val="accent1"/>
          </a:effectRef>
          <a:fontRef idx="minor">
            <a:schemeClr val="tx1"/>
          </a:fontRef>
        </p:style>
      </p:cxnSp>
      <p:pic>
        <p:nvPicPr>
          <p:cNvPr id="45" name="Grafik 44">
            <a:extLst>
              <a:ext uri="{FF2B5EF4-FFF2-40B4-BE49-F238E27FC236}">
                <a16:creationId xmlns:a16="http://schemas.microsoft.com/office/drawing/2014/main" id="{74877B75-AF60-612C-92AB-5C0C981D65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0000" y="5256000"/>
            <a:ext cx="1468630" cy="2376000"/>
          </a:xfrm>
          <a:prstGeom prst="rect">
            <a:avLst/>
          </a:prstGeom>
        </p:spPr>
      </p:pic>
      <p:graphicFrame>
        <p:nvGraphicFramePr>
          <p:cNvPr id="92" name="Tabelle 92">
            <a:extLst>
              <a:ext uri="{FF2B5EF4-FFF2-40B4-BE49-F238E27FC236}">
                <a16:creationId xmlns:a16="http://schemas.microsoft.com/office/drawing/2014/main" id="{67921D3F-4D2E-465B-AC15-D17635FAB18A}"/>
              </a:ext>
            </a:extLst>
          </p:cNvPr>
          <p:cNvGraphicFramePr>
            <a:graphicFrameLocks noGrp="1"/>
          </p:cNvGraphicFramePr>
          <p:nvPr>
            <p:extLst>
              <p:ext uri="{D42A27DB-BD31-4B8C-83A1-F6EECF244321}">
                <p14:modId xmlns:p14="http://schemas.microsoft.com/office/powerpoint/2010/main" val="2668072345"/>
              </p:ext>
            </p:extLst>
          </p:nvPr>
        </p:nvGraphicFramePr>
        <p:xfrm>
          <a:off x="1296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a:solidFill>
                            <a:schemeClr val="dk1"/>
                          </a:solidFill>
                          <a:latin typeface="+mn-lt"/>
                          <a:ea typeface="Helvetica Neue"/>
                          <a:cs typeface="Helvetica Neue"/>
                          <a:sym typeface="Helvetica Neue"/>
                        </a:rPr>
                        <a:t>Files are accidentally deleted from the desktop on the computer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a:solidFill>
                            <a:schemeClr val="dk1"/>
                          </a:solidFill>
                          <a:latin typeface="+mn-lt"/>
                          <a:sym typeface="Helvetica Neue"/>
                        </a:rPr>
                        <a:t>Files are moved to the desktop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400" dirty="0">
                          <a:solidFill>
                            <a:schemeClr val="dk1"/>
                          </a:solidFill>
                          <a:latin typeface="+mn-lt"/>
                          <a:sym typeface="Helvetica Neue"/>
                        </a:rPr>
                        <a:t>There are synchronisation problems with the cloud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graphicFrame>
        <p:nvGraphicFramePr>
          <p:cNvPr id="95" name="Tabelle 92">
            <a:extLst>
              <a:ext uri="{FF2B5EF4-FFF2-40B4-BE49-F238E27FC236}">
                <a16:creationId xmlns:a16="http://schemas.microsoft.com/office/drawing/2014/main" id="{F1B182A7-90D7-7478-6B83-4587DC86CA2B}"/>
              </a:ext>
            </a:extLst>
          </p:cNvPr>
          <p:cNvGraphicFramePr>
            <a:graphicFrameLocks noGrp="1"/>
          </p:cNvGraphicFramePr>
          <p:nvPr>
            <p:extLst>
              <p:ext uri="{D42A27DB-BD31-4B8C-83A1-F6EECF244321}">
                <p14:modId xmlns:p14="http://schemas.microsoft.com/office/powerpoint/2010/main" val="198097354"/>
              </p:ext>
            </p:extLst>
          </p:nvPr>
        </p:nvGraphicFramePr>
        <p:xfrm>
          <a:off x="12672000" y="4068000"/>
          <a:ext cx="5004000" cy="4428000"/>
        </p:xfrm>
        <a:graphic>
          <a:graphicData uri="http://schemas.openxmlformats.org/drawingml/2006/table">
            <a:tbl>
              <a:tblPr firstRow="1" bandRow="1">
                <a:tableStyleId>{5940675A-B579-460E-94D1-54222C63F5DA}</a:tableStyleId>
              </a:tblPr>
              <a:tblGrid>
                <a:gridCol w="5004000">
                  <a:extLst>
                    <a:ext uri="{9D8B030D-6E8A-4147-A177-3AD203B41FA5}">
                      <a16:colId xmlns:a16="http://schemas.microsoft.com/office/drawing/2014/main" val="875311729"/>
                    </a:ext>
                  </a:extLst>
                </a:gridCol>
              </a:tblGrid>
              <a:tr h="1476000">
                <a:tc>
                  <a:txBody>
                    <a:bodyPr/>
                    <a:lstStyle/>
                    <a:p>
                      <a:pPr marR="0" lvl="0" algn="ctr" rtl="0">
                        <a:spcBef>
                          <a:spcPts val="0"/>
                        </a:spcBef>
                        <a:spcAft>
                          <a:spcPts val="0"/>
                        </a:spcAft>
                        <a:buSzPct val="80000"/>
                      </a:pPr>
                      <a:r>
                        <a:rPr lang="de-DE" sz="2400" dirty="0">
                          <a:solidFill>
                            <a:schemeClr val="dk1"/>
                          </a:solidFill>
                          <a:latin typeface="+mn-lt"/>
                          <a:sym typeface="Helvetica Neue"/>
                        </a:rPr>
                        <a:t>Folder structure too complex to find files again</a:t>
                      </a:r>
                      <a:endParaRPr lang="de-DE" sz="2400" dirty="0">
                        <a:latin typeface="+mn-lt"/>
                      </a:endParaRPr>
                    </a:p>
                  </a:txBody>
                  <a:tcPr marL="180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849151"/>
                  </a:ext>
                </a:extLst>
              </a:tr>
              <a:tr h="1476000">
                <a:tc>
                  <a:txBody>
                    <a:bodyPr/>
                    <a:lstStyle/>
                    <a:p>
                      <a:pPr marR="0" lvl="0" algn="ctr" rtl="0">
                        <a:spcBef>
                          <a:spcPts val="0"/>
                        </a:spcBef>
                        <a:spcAft>
                          <a:spcPts val="0"/>
                        </a:spcAft>
                        <a:buSzPct val="80000"/>
                      </a:pPr>
                      <a:r>
                        <a:rPr lang="es-ES" sz="2400" dirty="0">
                          <a:solidFill>
                            <a:schemeClr val="dk1"/>
                          </a:solidFill>
                          <a:latin typeface="+mn-lt"/>
                          <a:sym typeface="Helvetica Neue"/>
                        </a:rPr>
                        <a:t>Data loss due to power failure</a:t>
                      </a: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2476353"/>
                  </a:ext>
                </a:extLst>
              </a:tr>
              <a:tr h="1476000">
                <a:tc>
                  <a:txBody>
                    <a:bodyPr/>
                    <a:lstStyle/>
                    <a:p>
                      <a:pPr marR="0" lvl="0" algn="ctr" rtl="0">
                        <a:spcBef>
                          <a:spcPts val="0"/>
                        </a:spcBef>
                        <a:spcAft>
                          <a:spcPts val="0"/>
                        </a:spcAft>
                        <a:buSzPct val="80000"/>
                      </a:pPr>
                      <a:r>
                        <a:rPr lang="es-ES" sz="2400" dirty="0">
                          <a:solidFill>
                            <a:schemeClr val="dk1"/>
                          </a:solidFill>
                          <a:latin typeface="+mn-lt"/>
                          <a:sym typeface="Helvetica Neue"/>
                        </a:rPr>
                        <a:t>There are virus infections on the computer</a:t>
                      </a:r>
                    </a:p>
                  </a:txBody>
                  <a:tcPr marL="180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3443825"/>
                  </a:ext>
                </a:extLst>
              </a:tr>
            </a:tbl>
          </a:graphicData>
        </a:graphic>
      </p:graphicFrame>
      <p:sp>
        <p:nvSpPr>
          <p:cNvPr id="2" name="Foliennummernplatzhalter 1">
            <a:extLst>
              <a:ext uri="{FF2B5EF4-FFF2-40B4-BE49-F238E27FC236}">
                <a16:creationId xmlns:a16="http://schemas.microsoft.com/office/drawing/2014/main" id="{86526AA7-3B97-FDB9-98FE-A0F5DCCDF2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37</a:t>
            </a:fld>
            <a:endParaRPr lang="de-DE"/>
          </a:p>
        </p:txBody>
      </p:sp>
    </p:spTree>
    <p:extLst>
      <p:ext uri="{BB962C8B-B14F-4D97-AF65-F5344CB8AC3E}">
        <p14:creationId xmlns:p14="http://schemas.microsoft.com/office/powerpoint/2010/main" val="130149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120;p6">
            <a:extLst>
              <a:ext uri="{FF2B5EF4-FFF2-40B4-BE49-F238E27FC236}">
                <a16:creationId xmlns:a16="http://schemas.microsoft.com/office/drawing/2014/main" id="{3901678A-F1D2-FE74-79F1-CAF0D1F0C20C}"/>
              </a:ext>
            </a:extLst>
          </p:cNvPr>
          <p:cNvSpPr txBox="1"/>
          <p:nvPr/>
        </p:nvSpPr>
        <p:spPr>
          <a:xfrm>
            <a:off x="12312000" y="6948000"/>
            <a:ext cx="5508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There are many files with unclear names or in several versions. It is not always immediately recognisable which is the latest version of a file!</a:t>
            </a:r>
          </a:p>
        </p:txBody>
      </p:sp>
      <p:sp>
        <p:nvSpPr>
          <p:cNvPr id="10" name="Google Shape;120;p6">
            <a:extLst>
              <a:ext uri="{FF2B5EF4-FFF2-40B4-BE49-F238E27FC236}">
                <a16:creationId xmlns:a16="http://schemas.microsoft.com/office/drawing/2014/main" id="{5D0DC632-3EBF-F898-275D-061C533211F2}"/>
              </a:ext>
            </a:extLst>
          </p:cNvPr>
          <p:cNvSpPr txBox="1"/>
          <p:nvPr/>
        </p:nvSpPr>
        <p:spPr>
          <a:xfrm>
            <a:off x="6804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Too many subfolders make searching difficult or there are very many files stored in very few folders!</a:t>
            </a:r>
          </a:p>
        </p:txBody>
      </p:sp>
      <p:sp>
        <p:nvSpPr>
          <p:cNvPr id="9" name="Google Shape;120;p6">
            <a:extLst>
              <a:ext uri="{FF2B5EF4-FFF2-40B4-BE49-F238E27FC236}">
                <a16:creationId xmlns:a16="http://schemas.microsoft.com/office/drawing/2014/main" id="{0FCE6A24-46C7-09AB-D555-6163FC68EE44}"/>
              </a:ext>
            </a:extLst>
          </p:cNvPr>
          <p:cNvSpPr txBox="1"/>
          <p:nvPr/>
        </p:nvSpPr>
        <p:spPr>
          <a:xfrm>
            <a:off x="1296000" y="6948000"/>
            <a:ext cx="5472000" cy="194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Substitutes or new employees find it difficult to find their way around the folder structure of the digital filing system. The familiarisation period therefore takes longer!</a:t>
            </a:r>
          </a:p>
        </p:txBody>
      </p:sp>
      <p:sp>
        <p:nvSpPr>
          <p:cNvPr id="11" name="Google Shape;120;p6">
            <a:extLst>
              <a:ext uri="{FF2B5EF4-FFF2-40B4-BE49-F238E27FC236}">
                <a16:creationId xmlns:a16="http://schemas.microsoft.com/office/drawing/2014/main" id="{50EA209C-7128-81CC-856B-A7995A6A537C}"/>
              </a:ext>
            </a:extLst>
          </p:cNvPr>
          <p:cNvSpPr txBox="1"/>
          <p:nvPr/>
        </p:nvSpPr>
        <p:spPr>
          <a:xfrm>
            <a:off x="1371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You have to click more than 3 times to get to your target file!</a:t>
            </a:r>
            <a:endParaRPr lang="en-GB" sz="2200">
              <a:latin typeface="+mn-lt"/>
            </a:endParaRPr>
          </a:p>
        </p:txBody>
      </p:sp>
      <p:sp>
        <p:nvSpPr>
          <p:cNvPr id="7" name="Google Shape;120;p6">
            <a:extLst>
              <a:ext uri="{FF2B5EF4-FFF2-40B4-BE49-F238E27FC236}">
                <a16:creationId xmlns:a16="http://schemas.microsoft.com/office/drawing/2014/main" id="{234D9802-7364-521B-A074-947C890D03BB}"/>
              </a:ext>
            </a:extLst>
          </p:cNvPr>
          <p:cNvSpPr txBox="1"/>
          <p:nvPr/>
        </p:nvSpPr>
        <p:spPr>
          <a:xfrm>
            <a:off x="957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Sometimes files get lost or cannot be found at all!</a:t>
            </a:r>
          </a:p>
        </p:txBody>
      </p:sp>
      <p:sp>
        <p:nvSpPr>
          <p:cNvPr id="8" name="Google Shape;120;p6">
            <a:extLst>
              <a:ext uri="{FF2B5EF4-FFF2-40B4-BE49-F238E27FC236}">
                <a16:creationId xmlns:a16="http://schemas.microsoft.com/office/drawing/2014/main" id="{DB636D29-F080-86BF-EC9B-255FA1C42E3D}"/>
              </a:ext>
            </a:extLst>
          </p:cNvPr>
          <p:cNvSpPr txBox="1"/>
          <p:nvPr/>
        </p:nvSpPr>
        <p:spPr>
          <a:xfrm>
            <a:off x="54360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algn="ctr">
              <a:buSzPct val="80000"/>
            </a:pPr>
            <a:r>
              <a:rPr lang="en-GB" sz="2200">
                <a:solidFill>
                  <a:schemeClr val="dk1"/>
                </a:solidFill>
                <a:latin typeface="+mn-lt"/>
                <a:ea typeface="Helvetica Neue"/>
                <a:cs typeface="Helvetica Neue"/>
                <a:sym typeface="Helvetica Neue"/>
              </a:rPr>
              <a:t>Content has to be recreated because files and thus knowledge can no longer be found!</a:t>
            </a:r>
          </a:p>
        </p:txBody>
      </p:sp>
      <p:sp>
        <p:nvSpPr>
          <p:cNvPr id="5" name="Google Shape;120;p6">
            <a:extLst>
              <a:ext uri="{FF2B5EF4-FFF2-40B4-BE49-F238E27FC236}">
                <a16:creationId xmlns:a16="http://schemas.microsoft.com/office/drawing/2014/main" id="{18BC9CFA-D5C7-1536-84B9-D6CF2D04D8BB}"/>
              </a:ext>
            </a:extLst>
          </p:cNvPr>
          <p:cNvSpPr txBox="1"/>
          <p:nvPr/>
        </p:nvSpPr>
        <p:spPr>
          <a:xfrm>
            <a:off x="1295400" y="5292000"/>
            <a:ext cx="4104000" cy="1584000"/>
          </a:xfrm>
          <a:prstGeom prst="round2DiagRect">
            <a:avLst/>
          </a:prstGeom>
          <a:gradFill>
            <a:gsLst>
              <a:gs pos="0">
                <a:schemeClr val="bg1">
                  <a:lumMod val="65000"/>
                </a:schemeClr>
              </a:gs>
              <a:gs pos="73000">
                <a:schemeClr val="bg1">
                  <a:lumMod val="95000"/>
                </a:schemeClr>
              </a:gs>
            </a:gsLst>
          </a:gradFill>
          <a:ln>
            <a:solidFill>
              <a:schemeClr val="bg1">
                <a:lumMod val="50000"/>
              </a:schemeClr>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You or your colleagues have to search for files very often or for a very long time!</a:t>
            </a:r>
          </a:p>
        </p:txBody>
      </p:sp>
      <p:sp>
        <p:nvSpPr>
          <p:cNvPr id="120" name="Google Shape;120;p6"/>
          <p:cNvSpPr txBox="1"/>
          <p:nvPr/>
        </p:nvSpPr>
        <p:spPr>
          <a:xfrm>
            <a:off x="1295400" y="4024780"/>
            <a:ext cx="16452000" cy="793963"/>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Most companies have a folder structure for their digital filing. This folder structure is not always good.  </a:t>
            </a:r>
          </a:p>
          <a:p>
            <a:pPr marR="0" lvl="0" algn="l" rtl="0">
              <a:spcBef>
                <a:spcPts val="0"/>
              </a:spcBef>
              <a:spcAft>
                <a:spcPts val="0"/>
              </a:spcAft>
              <a:buSzPct val="80000"/>
            </a:pPr>
            <a:endParaRPr lang="en-GB" sz="2400" u="sng">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400" u="sng">
                <a:solidFill>
                  <a:schemeClr val="dk1"/>
                </a:solidFill>
                <a:latin typeface="+mn-lt"/>
                <a:ea typeface="Helvetica Neue"/>
                <a:cs typeface="Helvetica Neue"/>
                <a:sym typeface="Helvetica Neue"/>
              </a:rPr>
              <a:t>From these problems you can see that your folder structure needs to be improved:</a:t>
            </a:r>
          </a:p>
        </p:txBody>
      </p:sp>
      <p:sp>
        <p:nvSpPr>
          <p:cNvPr id="4" name="Google Shape;118;p6">
            <a:extLst>
              <a:ext uri="{FF2B5EF4-FFF2-40B4-BE49-F238E27FC236}">
                <a16:creationId xmlns:a16="http://schemas.microsoft.com/office/drawing/2014/main" id="{54E7B83E-CE14-CDCD-55F9-CF6310186646}"/>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1. Problems of a deficient filing structure</a:t>
            </a:r>
          </a:p>
        </p:txBody>
      </p:sp>
      <p:sp>
        <p:nvSpPr>
          <p:cNvPr id="3" name="Textfeld 2">
            <a:extLst>
              <a:ext uri="{FF2B5EF4-FFF2-40B4-BE49-F238E27FC236}">
                <a16:creationId xmlns:a16="http://schemas.microsoft.com/office/drawing/2014/main" id="{EB3F911E-8F74-2DD5-5334-621C1954A6AE}"/>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TechSmith, Eine digitale Ordnerstruktur fürs Unternehmen einrichten: Beispiel und Tipps, in: techsmith.de, https://www.techsmith.de/blog/digitale-ordnerstruktur/</a:t>
            </a:r>
          </a:p>
        </p:txBody>
      </p:sp>
      <p:sp>
        <p:nvSpPr>
          <p:cNvPr id="16" name="Foliennummernplatzhalter 1">
            <a:extLst>
              <a:ext uri="{FF2B5EF4-FFF2-40B4-BE49-F238E27FC236}">
                <a16:creationId xmlns:a16="http://schemas.microsoft.com/office/drawing/2014/main" id="{FF09208B-3DB6-0767-CBE5-33C4A787C0D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38</a:t>
            </a:fld>
            <a:endParaRPr lang="de-DE"/>
          </a:p>
        </p:txBody>
      </p:sp>
    </p:spTree>
    <p:extLst>
      <p:ext uri="{BB962C8B-B14F-4D97-AF65-F5344CB8AC3E}">
        <p14:creationId xmlns:p14="http://schemas.microsoft.com/office/powerpoint/2010/main" val="281605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6"/>
          <p:cNvSpPr txBox="1"/>
          <p:nvPr/>
        </p:nvSpPr>
        <p:spPr>
          <a:xfrm>
            <a:off x="1295400" y="3390900"/>
            <a:ext cx="1645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Importance of a good structure - basis for quick retrieval</a:t>
            </a:r>
            <a:endParaRPr lang="en-GB">
              <a:solidFill>
                <a:srgbClr val="00CCFF"/>
              </a:solidFill>
              <a:latin typeface="+mn-lt"/>
            </a:endParaRPr>
          </a:p>
        </p:txBody>
      </p:sp>
      <p:sp>
        <p:nvSpPr>
          <p:cNvPr id="4" name="Google Shape;118;p6">
            <a:extLst>
              <a:ext uri="{FF2B5EF4-FFF2-40B4-BE49-F238E27FC236}">
                <a16:creationId xmlns:a16="http://schemas.microsoft.com/office/drawing/2014/main" id="{43C1A2B5-3A8A-77FE-8691-2DAC501731FC}"/>
              </a:ext>
            </a:extLst>
          </p:cNvPr>
          <p:cNvSpPr txBox="1"/>
          <p:nvPr/>
        </p:nvSpPr>
        <p:spPr>
          <a:xfrm>
            <a:off x="1332000" y="2401311"/>
            <a:ext cx="16452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1. Problems of a deficient filing structure</a:t>
            </a:r>
          </a:p>
        </p:txBody>
      </p:sp>
      <p:sp>
        <p:nvSpPr>
          <p:cNvPr id="18" name="Google Shape;120;p6">
            <a:extLst>
              <a:ext uri="{FF2B5EF4-FFF2-40B4-BE49-F238E27FC236}">
                <a16:creationId xmlns:a16="http://schemas.microsoft.com/office/drawing/2014/main" id="{A55E03B9-5EEA-D1CA-1BEB-4FBF2D78BD3E}"/>
              </a:ext>
            </a:extLst>
          </p:cNvPr>
          <p:cNvSpPr txBox="1"/>
          <p:nvPr/>
        </p:nvSpPr>
        <p:spPr>
          <a:xfrm>
            <a:off x="3420000" y="4032000"/>
            <a:ext cx="14400000" cy="396000"/>
          </a:xfrm>
          <a:prstGeom prst="roundRect">
            <a:avLst/>
          </a:prstGeom>
          <a:solidFill>
            <a:schemeClr val="bg1">
              <a:lumMod val="85000"/>
            </a:schemeClr>
          </a:solidFill>
          <a:ln>
            <a:solidFill>
              <a:schemeClr val="lt1">
                <a:hueOff val="0"/>
                <a:satOff val="0"/>
                <a:lumOff val="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n-GB" sz="2000">
                <a:solidFill>
                  <a:schemeClr val="dk1"/>
                </a:solidFill>
                <a:latin typeface="+mn-lt"/>
                <a:ea typeface="Helvetica Neue"/>
                <a:cs typeface="Helvetica Neue"/>
                <a:sym typeface="Helvetica Neue"/>
              </a:rPr>
              <a:t>Important documents such as contracts do not disappear in the mass of folders and files.</a:t>
            </a:r>
            <a:endParaRPr lang="en-GB" sz="2000">
              <a:latin typeface="+mn-lt"/>
            </a:endParaRPr>
          </a:p>
        </p:txBody>
      </p:sp>
      <p:sp>
        <p:nvSpPr>
          <p:cNvPr id="22" name="Google Shape;120;p6">
            <a:extLst>
              <a:ext uri="{FF2B5EF4-FFF2-40B4-BE49-F238E27FC236}">
                <a16:creationId xmlns:a16="http://schemas.microsoft.com/office/drawing/2014/main" id="{14391C4B-4CC9-93AF-5964-959E89273059}"/>
              </a:ext>
            </a:extLst>
          </p:cNvPr>
          <p:cNvSpPr txBox="1"/>
          <p:nvPr/>
        </p:nvSpPr>
        <p:spPr>
          <a:xfrm>
            <a:off x="3420000" y="6552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n-GB" sz="2000">
                <a:solidFill>
                  <a:schemeClr val="dk1"/>
                </a:solidFill>
                <a:latin typeface="+mn-lt"/>
                <a:ea typeface="Helvetica Neue"/>
                <a:cs typeface="Helvetica Neue"/>
                <a:sym typeface="Helvetica Neue"/>
              </a:rPr>
              <a:t>New employees and holiday replacements quickly find their way around the folder structure. The familiarisation period is shortened and onboarding is faster.</a:t>
            </a:r>
          </a:p>
        </p:txBody>
      </p:sp>
      <p:sp>
        <p:nvSpPr>
          <p:cNvPr id="23" name="Google Shape;120;p6">
            <a:extLst>
              <a:ext uri="{FF2B5EF4-FFF2-40B4-BE49-F238E27FC236}">
                <a16:creationId xmlns:a16="http://schemas.microsoft.com/office/drawing/2014/main" id="{09DB15B6-4788-E56A-B56B-E6EADCB80DAE}"/>
              </a:ext>
            </a:extLst>
          </p:cNvPr>
          <p:cNvSpPr txBox="1"/>
          <p:nvPr/>
        </p:nvSpPr>
        <p:spPr>
          <a:xfrm>
            <a:off x="3420000" y="4500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n-GB" sz="2000">
                <a:solidFill>
                  <a:schemeClr val="dk1"/>
                </a:solidFill>
                <a:latin typeface="+mn-lt"/>
                <a:ea typeface="Helvetica Neue"/>
                <a:cs typeface="Helvetica Neue"/>
                <a:sym typeface="Helvetica Neue"/>
              </a:rPr>
              <a:t>You save time: The long or frequent search for individual files is over. You reduce the file search to a minimum of time and that means work relief.</a:t>
            </a:r>
          </a:p>
        </p:txBody>
      </p:sp>
      <p:sp>
        <p:nvSpPr>
          <p:cNvPr id="24" name="Google Shape;120;p6">
            <a:extLst>
              <a:ext uri="{FF2B5EF4-FFF2-40B4-BE49-F238E27FC236}">
                <a16:creationId xmlns:a16="http://schemas.microsoft.com/office/drawing/2014/main" id="{0FF83FEE-8034-21D0-A0D9-3DEBA6F9E10C}"/>
              </a:ext>
            </a:extLst>
          </p:cNvPr>
          <p:cNvSpPr txBox="1"/>
          <p:nvPr/>
        </p:nvSpPr>
        <p:spPr>
          <a:xfrm>
            <a:off x="3420000" y="5292000"/>
            <a:ext cx="14400000" cy="396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n-GB" sz="2000">
                <a:solidFill>
                  <a:schemeClr val="dk1"/>
                </a:solidFill>
                <a:latin typeface="+mn-lt"/>
                <a:ea typeface="Helvetica Neue"/>
                <a:cs typeface="Helvetica Neue"/>
                <a:sym typeface="Helvetica Neue"/>
              </a:rPr>
              <a:t>The file names are unique and clearly indicate which files and information represent the latest status.</a:t>
            </a:r>
          </a:p>
        </p:txBody>
      </p:sp>
      <p:sp>
        <p:nvSpPr>
          <p:cNvPr id="25" name="Google Shape;120;p6">
            <a:extLst>
              <a:ext uri="{FF2B5EF4-FFF2-40B4-BE49-F238E27FC236}">
                <a16:creationId xmlns:a16="http://schemas.microsoft.com/office/drawing/2014/main" id="{EF99C1F4-115C-F1AC-497F-30749520B80F}"/>
              </a:ext>
            </a:extLst>
          </p:cNvPr>
          <p:cNvSpPr txBox="1"/>
          <p:nvPr/>
        </p:nvSpPr>
        <p:spPr>
          <a:xfrm>
            <a:off x="3420000" y="5760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n-GB" sz="2000">
                <a:solidFill>
                  <a:schemeClr val="dk1"/>
                </a:solidFill>
                <a:latin typeface="+mn-lt"/>
                <a:ea typeface="Helvetica Neue"/>
                <a:cs typeface="Helvetica Neue"/>
                <a:sym typeface="Helvetica Neue"/>
              </a:rPr>
              <a:t>Server maintenance is simplified: as there is no multiple storage of files, you need less storage space, also for your backup copies and backups.</a:t>
            </a:r>
            <a:endParaRPr lang="en-GB" sz="2000">
              <a:latin typeface="+mn-lt"/>
            </a:endParaRPr>
          </a:p>
        </p:txBody>
      </p:sp>
      <p:sp>
        <p:nvSpPr>
          <p:cNvPr id="26" name="Google Shape;120;p6">
            <a:extLst>
              <a:ext uri="{FF2B5EF4-FFF2-40B4-BE49-F238E27FC236}">
                <a16:creationId xmlns:a16="http://schemas.microsoft.com/office/drawing/2014/main" id="{D055EBFF-874B-BEFC-D4BC-E49C7DA48B8A}"/>
              </a:ext>
            </a:extLst>
          </p:cNvPr>
          <p:cNvSpPr txBox="1"/>
          <p:nvPr/>
        </p:nvSpPr>
        <p:spPr>
          <a:xfrm>
            <a:off x="3420000" y="7344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n-GB" sz="2000">
                <a:solidFill>
                  <a:schemeClr val="dk1"/>
                </a:solidFill>
                <a:latin typeface="+mn-lt"/>
                <a:ea typeface="Helvetica Neue"/>
                <a:cs typeface="Helvetica Neue"/>
                <a:sym typeface="Helvetica Neue"/>
              </a:rPr>
              <a:t>A clear filing system and folder structure can have a positive impact on job satisfaction, as you spend less time searching for files and more time on the actual work.</a:t>
            </a:r>
            <a:endParaRPr lang="en-GB" sz="2000">
              <a:latin typeface="+mn-lt"/>
            </a:endParaRPr>
          </a:p>
        </p:txBody>
      </p:sp>
      <p:sp>
        <p:nvSpPr>
          <p:cNvPr id="27" name="Google Shape;120;p6">
            <a:extLst>
              <a:ext uri="{FF2B5EF4-FFF2-40B4-BE49-F238E27FC236}">
                <a16:creationId xmlns:a16="http://schemas.microsoft.com/office/drawing/2014/main" id="{698EB6AF-2D0D-570B-A730-C3C2631C4C96}"/>
              </a:ext>
            </a:extLst>
          </p:cNvPr>
          <p:cNvSpPr txBox="1"/>
          <p:nvPr/>
        </p:nvSpPr>
        <p:spPr>
          <a:xfrm>
            <a:off x="3420000" y="8136000"/>
            <a:ext cx="14400000" cy="72000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spcFirstLastPara="1" wrap="square" lIns="252000" tIns="45700" rIns="91425" bIns="45700" anchor="t" anchorCtr="0">
            <a:noAutofit/>
          </a:bodyPr>
          <a:lstStyle/>
          <a:p>
            <a:pPr marR="0" lvl="0" rtl="0">
              <a:spcBef>
                <a:spcPts val="0"/>
              </a:spcBef>
              <a:spcAft>
                <a:spcPts val="0"/>
              </a:spcAft>
              <a:buSzPct val="80000"/>
            </a:pPr>
            <a:r>
              <a:rPr lang="en-GB" sz="2000">
                <a:solidFill>
                  <a:schemeClr val="dk1"/>
                </a:solidFill>
                <a:latin typeface="+mn-lt"/>
                <a:ea typeface="Helvetica Neue"/>
                <a:cs typeface="Helvetica Neue"/>
                <a:sym typeface="Helvetica Neue"/>
              </a:rPr>
              <a:t>The quality of work can also increase with a suitable folder structure for digital filing: Files are less likely to be filed outside the structure, with unclear names or twice.</a:t>
            </a:r>
            <a:endParaRPr lang="en-GB" sz="2000">
              <a:latin typeface="+mn-lt"/>
            </a:endParaRPr>
          </a:p>
        </p:txBody>
      </p:sp>
      <p:sp>
        <p:nvSpPr>
          <p:cNvPr id="120" name="Google Shape;120;p6"/>
          <p:cNvSpPr txBox="1"/>
          <p:nvPr/>
        </p:nvSpPr>
        <p:spPr>
          <a:xfrm>
            <a:off x="1296000" y="4032000"/>
            <a:ext cx="2304000" cy="4860000"/>
          </a:xfrm>
          <a:prstGeom prst="rect">
            <a:avLst/>
          </a:prstGeom>
          <a:gradFill>
            <a:gsLst>
              <a:gs pos="0">
                <a:srgbClr val="33CCFF"/>
              </a:gs>
              <a:gs pos="100000">
                <a:srgbClr val="00CCFF"/>
              </a:gs>
            </a:gsLst>
          </a:gradFill>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marR="0" lvl="0" algn="ctr" rtl="0">
              <a:lnSpc>
                <a:spcPct val="150000"/>
              </a:lnSpc>
              <a:spcBef>
                <a:spcPts val="0"/>
              </a:spcBef>
              <a:spcAft>
                <a:spcPts val="0"/>
              </a:spcAft>
              <a:buSzPct val="80000"/>
            </a:pPr>
            <a:r>
              <a:rPr lang="en-GB" sz="2000" b="1" i="1">
                <a:solidFill>
                  <a:schemeClr val="tx1"/>
                </a:solidFill>
                <a:latin typeface="+mn-lt"/>
                <a:sym typeface="Helvetica Neue"/>
              </a:rPr>
              <a:t>These benefits apply to older employees in companies as well as to citizens of retirement age and to companies as a whole.</a:t>
            </a:r>
            <a:endParaRPr lang="en-GB" sz="2000" b="1" i="1">
              <a:solidFill>
                <a:schemeClr val="tx1"/>
              </a:solidFill>
              <a:latin typeface="+mn-lt"/>
            </a:endParaRPr>
          </a:p>
        </p:txBody>
      </p:sp>
      <p:sp>
        <p:nvSpPr>
          <p:cNvPr id="29" name="Foliennummernplatzhalter 1">
            <a:extLst>
              <a:ext uri="{FF2B5EF4-FFF2-40B4-BE49-F238E27FC236}">
                <a16:creationId xmlns:a16="http://schemas.microsoft.com/office/drawing/2014/main" id="{05DC91C6-5B0F-F52F-D2EB-84162D3B700F}"/>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39</a:t>
            </a:fld>
            <a:endParaRPr lang="de-DE"/>
          </a:p>
        </p:txBody>
      </p:sp>
      <p:sp>
        <p:nvSpPr>
          <p:cNvPr id="5" name="Textfeld 4">
            <a:extLst>
              <a:ext uri="{FF2B5EF4-FFF2-40B4-BE49-F238E27FC236}">
                <a16:creationId xmlns:a16="http://schemas.microsoft.com/office/drawing/2014/main" id="{40B69D83-50BF-679B-E0B2-62C3D416D607}"/>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TechSmith, Eine digitale Ordnerstruktur fürs Unternehmen einrichten: Beispiel und Tipps, in: techsmith.de, https://www.techsmith.de/blog/digitale-ordnerstruktur/</a:t>
            </a:r>
          </a:p>
        </p:txBody>
      </p:sp>
    </p:spTree>
    <p:extLst>
      <p:ext uri="{BB962C8B-B14F-4D97-AF65-F5344CB8AC3E}">
        <p14:creationId xmlns:p14="http://schemas.microsoft.com/office/powerpoint/2010/main" val="175527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2358888" y="3855303"/>
            <a:ext cx="10243930" cy="2308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n-GB" sz="4800" b="1" dirty="0">
                <a:solidFill>
                  <a:schemeClr val="tx1"/>
                </a:solidFill>
                <a:latin typeface="+mn-lt"/>
                <a:ea typeface="Helvetica Neue"/>
                <a:cs typeface="Helvetica Neue"/>
                <a:sym typeface="Helvetica Neue"/>
              </a:rPr>
              <a:t>Search properly - or: </a:t>
            </a:r>
          </a:p>
          <a:p>
            <a:pPr marL="0" marR="0" lvl="0" indent="0" algn="ctr" rtl="0">
              <a:lnSpc>
                <a:spcPct val="100000"/>
              </a:lnSpc>
              <a:spcBef>
                <a:spcPts val="0"/>
              </a:spcBef>
              <a:spcAft>
                <a:spcPts val="0"/>
              </a:spcAft>
              <a:buClr>
                <a:srgbClr val="4D94B7"/>
              </a:buClr>
              <a:buSzPts val="4800"/>
              <a:buFont typeface="Helvetica Neue"/>
              <a:buNone/>
            </a:pPr>
            <a:r>
              <a:rPr lang="en-GB" sz="4800" b="1" dirty="0">
                <a:solidFill>
                  <a:schemeClr val="tx1"/>
                </a:solidFill>
                <a:latin typeface="+mn-lt"/>
                <a:ea typeface="Helvetica Neue"/>
                <a:cs typeface="Helvetica Neue"/>
                <a:sym typeface="Helvetica Neue"/>
              </a:rPr>
              <a:t>How do I find the information that is important for me?</a:t>
            </a: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GB" sz="6000" b="1">
                <a:solidFill>
                  <a:srgbClr val="00CCFF"/>
                </a:solidFill>
                <a:latin typeface="+mn-lt"/>
                <a:ea typeface="Helvetica Neue"/>
                <a:cs typeface="Helvetica Neue"/>
                <a:sym typeface="Helvetica Neue"/>
              </a:rPr>
              <a:t>Unit 1</a:t>
            </a:r>
            <a:endParaRPr lang="en-GB" sz="6000" b="1" i="0" u="none" strike="noStrike" cap="none">
              <a:solidFill>
                <a:srgbClr val="00CCFF"/>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F1370F7C-D12A-BD2A-D430-3EF2AB7603D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a:t>
            </a:fld>
            <a:endParaRPr 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5" name="Google Shape;120;p6">
            <a:extLst>
              <a:ext uri="{FF2B5EF4-FFF2-40B4-BE49-F238E27FC236}">
                <a16:creationId xmlns:a16="http://schemas.microsoft.com/office/drawing/2014/main" id="{B382129C-C5DC-0FD8-0DA4-EBBD5B9508F4}"/>
              </a:ext>
            </a:extLst>
          </p:cNvPr>
          <p:cNvSpPr txBox="1"/>
          <p:nvPr/>
        </p:nvSpPr>
        <p:spPr>
          <a:xfrm>
            <a:off x="3132000" y="6588000"/>
            <a:ext cx="14796000" cy="2304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t"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You can refine your search above:</a:t>
            </a:r>
          </a:p>
          <a:p>
            <a:pPr marR="0" lvl="0" algn="l" rtl="0">
              <a:spcBef>
                <a:spcPts val="0"/>
              </a:spcBef>
              <a:spcAft>
                <a:spcPts val="0"/>
              </a:spcAft>
              <a:buSzPct val="80000"/>
            </a:pPr>
            <a:endParaRPr lang="en-GB" sz="2400">
              <a:ea typeface="Helvetica Neue"/>
              <a:cs typeface="Helvetica Neue"/>
              <a:sym typeface="Helvetica Neue"/>
            </a:endParaRPr>
          </a:p>
          <a:p>
            <a:pPr marL="342900" indent="-342900">
              <a:buSzPct val="80000"/>
              <a:buFont typeface="Wingdings" panose="05000000000000000000" pitchFamily="2" charset="2"/>
              <a:buChar char="§"/>
            </a:pPr>
            <a:r>
              <a:rPr lang="en-GB" sz="2400">
                <a:solidFill>
                  <a:schemeClr val="dk1"/>
                </a:solidFill>
                <a:latin typeface="+mn-lt"/>
                <a:ea typeface="Helvetica Neue"/>
                <a:cs typeface="Helvetica Neue"/>
                <a:sym typeface="Helvetica Neue"/>
              </a:rPr>
              <a:t>You can use the icons to restrict (filter) your search to </a:t>
            </a:r>
            <a:r>
              <a:rPr lang="en-GB" sz="2400" b="1">
                <a:solidFill>
                  <a:schemeClr val="dk1"/>
                </a:solidFill>
                <a:latin typeface="+mn-lt"/>
                <a:ea typeface="Helvetica Neue"/>
                <a:cs typeface="Helvetica Neue"/>
                <a:sym typeface="Helvetica Neue"/>
              </a:rPr>
              <a:t>apps, documents </a:t>
            </a:r>
            <a:r>
              <a:rPr lang="en-GB" sz="2400">
                <a:solidFill>
                  <a:schemeClr val="dk1"/>
                </a:solidFill>
                <a:latin typeface="+mn-lt"/>
                <a:ea typeface="Helvetica Neue"/>
                <a:cs typeface="Helvetica Neue"/>
                <a:sym typeface="Helvetica Neue"/>
              </a:rPr>
              <a:t>or the </a:t>
            </a:r>
            <a:r>
              <a:rPr lang="en-GB" sz="2400" b="1">
                <a:solidFill>
                  <a:schemeClr val="dk1"/>
                </a:solidFill>
                <a:latin typeface="+mn-lt"/>
                <a:ea typeface="Helvetica Neue"/>
                <a:cs typeface="Helvetica Neue"/>
                <a:sym typeface="Helvetica Neue"/>
              </a:rPr>
              <a:t>web search, for example.</a:t>
            </a:r>
          </a:p>
          <a:p>
            <a:pPr marL="342900" indent="-342900">
              <a:buSzPct val="80000"/>
              <a:buFont typeface="Wingdings" panose="05000000000000000000" pitchFamily="2" charset="2"/>
              <a:buChar char="§"/>
            </a:pPr>
            <a:r>
              <a:rPr lang="en-GB" sz="2400">
                <a:solidFill>
                  <a:schemeClr val="dk1"/>
                </a:solidFill>
                <a:latin typeface="+mn-lt"/>
                <a:ea typeface="Helvetica Neue"/>
                <a:cs typeface="Helvetica Neue"/>
                <a:sym typeface="Helvetica Neue"/>
              </a:rPr>
              <a:t>If you click on the lettering: "More" at the top, you can also search specifically for </a:t>
            </a:r>
            <a:r>
              <a:rPr lang="en-GB" sz="2400" b="1">
                <a:solidFill>
                  <a:schemeClr val="dk1"/>
                </a:solidFill>
                <a:latin typeface="+mn-lt"/>
                <a:ea typeface="Helvetica Neue"/>
                <a:cs typeface="Helvetica Neue"/>
                <a:sym typeface="Helvetica Neue"/>
              </a:rPr>
              <a:t>settings, photos, music, e-mail, folders, people </a:t>
            </a:r>
            <a:r>
              <a:rPr lang="en-GB" sz="2400">
                <a:solidFill>
                  <a:schemeClr val="dk1"/>
                </a:solidFill>
                <a:latin typeface="+mn-lt"/>
                <a:ea typeface="Helvetica Neue"/>
                <a:cs typeface="Helvetica Neue"/>
                <a:sym typeface="Helvetica Neue"/>
              </a:rPr>
              <a:t>and </a:t>
            </a:r>
            <a:r>
              <a:rPr lang="en-GB" sz="2400" b="1">
                <a:solidFill>
                  <a:schemeClr val="dk1"/>
                </a:solidFill>
                <a:latin typeface="+mn-lt"/>
                <a:ea typeface="Helvetica Neue"/>
                <a:cs typeface="Helvetica Neue"/>
                <a:sym typeface="Helvetica Neue"/>
              </a:rPr>
              <a:t>videos.</a:t>
            </a:r>
            <a:endParaRPr lang="en-GB" sz="2400">
              <a:latin typeface="+mn-lt"/>
            </a:endParaRPr>
          </a:p>
          <a:p>
            <a:pPr>
              <a:buSzPct val="80000"/>
            </a:pPr>
            <a:r>
              <a:rPr lang="en-GB" sz="2400">
                <a:solidFill>
                  <a:schemeClr val="dk1"/>
                </a:solidFill>
                <a:latin typeface="+mn-lt"/>
                <a:ea typeface="Helvetica Neue"/>
                <a:cs typeface="Helvetica Neue"/>
                <a:sym typeface="Helvetica Neue"/>
              </a:rPr>
              <a:t>.</a:t>
            </a:r>
            <a:endParaRPr lang="en-GB" sz="2400">
              <a:latin typeface="+mn-lt"/>
            </a:endParaRPr>
          </a:p>
          <a:p>
            <a:pPr marR="0" lvl="0" algn="l" rtl="0">
              <a:spcBef>
                <a:spcPts val="0"/>
              </a:spcBef>
              <a:spcAft>
                <a:spcPts val="0"/>
              </a:spcAft>
              <a:buSzPct val="80000"/>
            </a:pPr>
            <a:endParaRPr lang="en-GB" sz="2400">
              <a:solidFill>
                <a:schemeClr val="dk1"/>
              </a:solidFill>
              <a:latin typeface="+mn-lt"/>
              <a:ea typeface="Helvetica Neue"/>
              <a:cs typeface="Helvetica Neue"/>
              <a:sym typeface="Helvetica Neue"/>
            </a:endParaRPr>
          </a:p>
        </p:txBody>
      </p:sp>
      <p:sp>
        <p:nvSpPr>
          <p:cNvPr id="34" name="Google Shape;120;p6">
            <a:extLst>
              <a:ext uri="{FF2B5EF4-FFF2-40B4-BE49-F238E27FC236}">
                <a16:creationId xmlns:a16="http://schemas.microsoft.com/office/drawing/2014/main" id="{D0EBE43C-B406-6758-E9D5-6760A56416C4}"/>
              </a:ext>
            </a:extLst>
          </p:cNvPr>
          <p:cNvSpPr txBox="1"/>
          <p:nvPr/>
        </p:nvSpPr>
        <p:spPr>
          <a:xfrm>
            <a:off x="2664000" y="5904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Windows 10 now displays search results in different </a:t>
            </a:r>
            <a:r>
              <a:rPr lang="en-GB" sz="2400" b="1">
                <a:solidFill>
                  <a:schemeClr val="dk1"/>
                </a:solidFill>
                <a:latin typeface="+mn-lt"/>
                <a:ea typeface="Helvetica Neue"/>
                <a:cs typeface="Helvetica Neue"/>
                <a:sym typeface="Helvetica Neue"/>
              </a:rPr>
              <a:t>categories.</a:t>
            </a:r>
          </a:p>
        </p:txBody>
      </p:sp>
      <p:sp>
        <p:nvSpPr>
          <p:cNvPr id="33" name="Google Shape;120;p6">
            <a:extLst>
              <a:ext uri="{FF2B5EF4-FFF2-40B4-BE49-F238E27FC236}">
                <a16:creationId xmlns:a16="http://schemas.microsoft.com/office/drawing/2014/main" id="{7D0B7B60-7903-F10D-D9A7-9465F820E5A8}"/>
              </a:ext>
            </a:extLst>
          </p:cNvPr>
          <p:cNvSpPr txBox="1"/>
          <p:nvPr/>
        </p:nvSpPr>
        <p:spPr>
          <a:xfrm>
            <a:off x="2196000" y="5220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Now type in the file name (or part of it).</a:t>
            </a:r>
          </a:p>
        </p:txBody>
      </p:sp>
      <p:sp>
        <p:nvSpPr>
          <p:cNvPr id="6" name="Google Shape;120;p6">
            <a:extLst>
              <a:ext uri="{FF2B5EF4-FFF2-40B4-BE49-F238E27FC236}">
                <a16:creationId xmlns:a16="http://schemas.microsoft.com/office/drawing/2014/main" id="{F84D7551-80C7-892E-B593-3E06BEDC9D6E}"/>
              </a:ext>
            </a:extLst>
          </p:cNvPr>
          <p:cNvSpPr txBox="1"/>
          <p:nvPr/>
        </p:nvSpPr>
        <p:spPr>
          <a:xfrm>
            <a:off x="1728000" y="4536000"/>
            <a:ext cx="13716000" cy="540000"/>
          </a:xfrm>
          <a:prstGeom prst="roundRect">
            <a:avLst/>
          </a:prstGeom>
          <a:ln>
            <a:solidFill>
              <a:srgbClr val="33CCFF"/>
            </a:solidFill>
          </a:ln>
        </p:spPr>
        <p:style>
          <a:lnRef idx="2">
            <a:schemeClr val="accent1"/>
          </a:lnRef>
          <a:fillRef idx="1">
            <a:schemeClr val="lt1"/>
          </a:fillRef>
          <a:effectRef idx="0">
            <a:schemeClr val="accent1"/>
          </a:effectRef>
          <a:fontRef idx="minor">
            <a:schemeClr val="dk1"/>
          </a:fontRef>
        </p:style>
        <p:txBody>
          <a:bodyPr spcFirstLastPara="1" wrap="square" lIns="180000" tIns="0" rIns="91425" bIns="0" anchor="ctr" anchorCtr="0">
            <a:noAutofit/>
          </a:bodyPr>
          <a:lstStyle/>
          <a:p>
            <a:pPr marR="0" lvl="0" algn="l" rtl="0">
              <a:spcBef>
                <a:spcPts val="0"/>
              </a:spcBef>
              <a:spcAft>
                <a:spcPts val="0"/>
              </a:spcAft>
              <a:buSzPct val="80000"/>
            </a:pPr>
            <a:r>
              <a:rPr lang="en-GB" sz="2400">
                <a:solidFill>
                  <a:schemeClr val="dk1"/>
                </a:solidFill>
                <a:latin typeface="+mn-lt"/>
                <a:ea typeface="Helvetica Neue"/>
                <a:cs typeface="Helvetica Neue"/>
                <a:sym typeface="Helvetica Neue"/>
              </a:rPr>
              <a:t>Open the Start menu.</a:t>
            </a:r>
          </a:p>
        </p:txBody>
      </p:sp>
      <p:sp>
        <p:nvSpPr>
          <p:cNvPr id="118" name="Google Shape;118;p6"/>
          <p:cNvSpPr txBox="1"/>
          <p:nvPr/>
        </p:nvSpPr>
        <p:spPr>
          <a:xfrm>
            <a:off x="1331999" y="2401311"/>
            <a:ext cx="16956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 </a:t>
            </a:r>
            <a:r>
              <a:rPr lang="en-US" sz="4800" b="1" dirty="0">
                <a:solidFill>
                  <a:schemeClr val="tx1"/>
                </a:solidFill>
                <a:latin typeface="+mn-lt"/>
                <a:ea typeface="Helvetica Neue"/>
                <a:cs typeface="Helvetica Neue"/>
                <a:sym typeface="Helvetica Neue"/>
              </a:rPr>
              <a:t>Tools for finding files in your own folder structure</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Windows - Search files I</a:t>
            </a:r>
            <a:endParaRPr lang="en-GB">
              <a:solidFill>
                <a:srgbClr val="00CCFF"/>
              </a:solidFill>
              <a:latin typeface="+mn-lt"/>
            </a:endParaRPr>
          </a:p>
        </p:txBody>
      </p:sp>
      <p:sp>
        <p:nvSpPr>
          <p:cNvPr id="120" name="Google Shape;120;p6"/>
          <p:cNvSpPr txBox="1"/>
          <p:nvPr/>
        </p:nvSpPr>
        <p:spPr>
          <a:xfrm>
            <a:off x="1295400" y="4024781"/>
            <a:ext cx="16451998" cy="425132"/>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Search files via start menu</a:t>
            </a:r>
          </a:p>
        </p:txBody>
      </p:sp>
      <p:sp>
        <p:nvSpPr>
          <p:cNvPr id="3" name="Textfeld 2">
            <a:extLst>
              <a:ext uri="{FF2B5EF4-FFF2-40B4-BE49-F238E27FC236}">
                <a16:creationId xmlns:a16="http://schemas.microsoft.com/office/drawing/2014/main" id="{2823C476-BE04-06C2-52A8-190AD79CF20C}"/>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Schanze, Robert (2016), Windows 10: Nach Dateien suchen – so geht's, in: giga.de, 18. Dez. 2016, https://www.giga.de/downloads/windows-10/tipps/windows-10-nach-dateien-suchen-so-gehts/</a:t>
            </a:r>
          </a:p>
        </p:txBody>
      </p:sp>
      <p:sp>
        <p:nvSpPr>
          <p:cNvPr id="7" name="Ellipse 6">
            <a:extLst>
              <a:ext uri="{FF2B5EF4-FFF2-40B4-BE49-F238E27FC236}">
                <a16:creationId xmlns:a16="http://schemas.microsoft.com/office/drawing/2014/main" id="{D2DD05EC-44A6-1842-D4EF-645BCE72421D}"/>
              </a:ext>
            </a:extLst>
          </p:cNvPr>
          <p:cNvSpPr>
            <a:spLocks noChangeAspect="1"/>
          </p:cNvSpPr>
          <p:nvPr/>
        </p:nvSpPr>
        <p:spPr>
          <a:xfrm>
            <a:off x="1296000" y="4536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1</a:t>
            </a:r>
          </a:p>
        </p:txBody>
      </p:sp>
      <p:sp>
        <p:nvSpPr>
          <p:cNvPr id="8" name="Ellipse 7">
            <a:extLst>
              <a:ext uri="{FF2B5EF4-FFF2-40B4-BE49-F238E27FC236}">
                <a16:creationId xmlns:a16="http://schemas.microsoft.com/office/drawing/2014/main" id="{A35F4403-3FE3-8687-9B62-171667477EA9}"/>
              </a:ext>
            </a:extLst>
          </p:cNvPr>
          <p:cNvSpPr>
            <a:spLocks noChangeAspect="1"/>
          </p:cNvSpPr>
          <p:nvPr/>
        </p:nvSpPr>
        <p:spPr>
          <a:xfrm>
            <a:off x="1764000" y="5220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2</a:t>
            </a:r>
          </a:p>
        </p:txBody>
      </p:sp>
      <p:sp>
        <p:nvSpPr>
          <p:cNvPr id="9" name="Ellipse 8">
            <a:extLst>
              <a:ext uri="{FF2B5EF4-FFF2-40B4-BE49-F238E27FC236}">
                <a16:creationId xmlns:a16="http://schemas.microsoft.com/office/drawing/2014/main" id="{5E80DE33-9A8A-13F6-BE93-CE2E141FF3D4}"/>
              </a:ext>
            </a:extLst>
          </p:cNvPr>
          <p:cNvSpPr>
            <a:spLocks noChangeAspect="1"/>
          </p:cNvSpPr>
          <p:nvPr/>
        </p:nvSpPr>
        <p:spPr>
          <a:xfrm>
            <a:off x="2232000" y="5904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3</a:t>
            </a:r>
          </a:p>
        </p:txBody>
      </p:sp>
      <p:sp>
        <p:nvSpPr>
          <p:cNvPr id="10" name="Ellipse 9">
            <a:extLst>
              <a:ext uri="{FF2B5EF4-FFF2-40B4-BE49-F238E27FC236}">
                <a16:creationId xmlns:a16="http://schemas.microsoft.com/office/drawing/2014/main" id="{C42A309A-B2E0-B595-A790-6C861BCA3EA3}"/>
              </a:ext>
            </a:extLst>
          </p:cNvPr>
          <p:cNvSpPr>
            <a:spLocks noChangeAspect="1"/>
          </p:cNvSpPr>
          <p:nvPr/>
        </p:nvSpPr>
        <p:spPr>
          <a:xfrm>
            <a:off x="2700000" y="6588000"/>
            <a:ext cx="540000" cy="540000"/>
          </a:xfrm>
          <a:prstGeom prst="ellipse">
            <a:avLst/>
          </a:prstGeom>
          <a:solidFill>
            <a:srgbClr val="33CCFF"/>
          </a:solid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b="1"/>
              <a:t>4</a:t>
            </a:r>
          </a:p>
        </p:txBody>
      </p:sp>
      <p:cxnSp>
        <p:nvCxnSpPr>
          <p:cNvPr id="14" name="Verbinder: gewinkelt 13">
            <a:extLst>
              <a:ext uri="{FF2B5EF4-FFF2-40B4-BE49-F238E27FC236}">
                <a16:creationId xmlns:a16="http://schemas.microsoft.com/office/drawing/2014/main" id="{7834B62D-E527-6858-398C-6F86DD28A952}"/>
              </a:ext>
            </a:extLst>
          </p:cNvPr>
          <p:cNvCxnSpPr>
            <a:stCxn id="7" idx="4"/>
            <a:endCxn id="8" idx="2"/>
          </p:cNvCxnSpPr>
          <p:nvPr/>
        </p:nvCxnSpPr>
        <p:spPr>
          <a:xfrm rot="16200000" flipH="1">
            <a:off x="1458000" y="5184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7" name="Verbinder: gewinkelt 16">
            <a:extLst>
              <a:ext uri="{FF2B5EF4-FFF2-40B4-BE49-F238E27FC236}">
                <a16:creationId xmlns:a16="http://schemas.microsoft.com/office/drawing/2014/main" id="{2C20D927-22C5-B513-A828-FAC2DD22EBD5}"/>
              </a:ext>
            </a:extLst>
          </p:cNvPr>
          <p:cNvCxnSpPr>
            <a:cxnSpLocks/>
            <a:stCxn id="8" idx="4"/>
            <a:endCxn id="9" idx="2"/>
          </p:cNvCxnSpPr>
          <p:nvPr/>
        </p:nvCxnSpPr>
        <p:spPr>
          <a:xfrm rot="16200000" flipH="1">
            <a:off x="1926000" y="5868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3" name="Verbinder: gewinkelt 22">
            <a:extLst>
              <a:ext uri="{FF2B5EF4-FFF2-40B4-BE49-F238E27FC236}">
                <a16:creationId xmlns:a16="http://schemas.microsoft.com/office/drawing/2014/main" id="{29036DE9-23BF-F145-3462-2CA2F106C858}"/>
              </a:ext>
            </a:extLst>
          </p:cNvPr>
          <p:cNvCxnSpPr>
            <a:cxnSpLocks/>
            <a:stCxn id="9" idx="4"/>
            <a:endCxn id="10" idx="2"/>
          </p:cNvCxnSpPr>
          <p:nvPr/>
        </p:nvCxnSpPr>
        <p:spPr>
          <a:xfrm rot="16200000" flipH="1">
            <a:off x="2394000" y="6552000"/>
            <a:ext cx="414000" cy="198000"/>
          </a:xfrm>
          <a:prstGeom prst="bentConnector2">
            <a:avLst/>
          </a:prstGeom>
          <a:ln>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40" name="Foliennummernplatzhalter 1">
            <a:extLst>
              <a:ext uri="{FF2B5EF4-FFF2-40B4-BE49-F238E27FC236}">
                <a16:creationId xmlns:a16="http://schemas.microsoft.com/office/drawing/2014/main" id="{38BEEE95-E87C-A143-284E-8AA0A7861E3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40</a:t>
            </a:fld>
            <a:endParaRPr lang="de-DE"/>
          </a:p>
        </p:txBody>
      </p:sp>
    </p:spTree>
    <p:extLst>
      <p:ext uri="{BB962C8B-B14F-4D97-AF65-F5344CB8AC3E}">
        <p14:creationId xmlns:p14="http://schemas.microsoft.com/office/powerpoint/2010/main" val="238829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Pfeil: Fünfeck 14">
            <a:extLst>
              <a:ext uri="{FF2B5EF4-FFF2-40B4-BE49-F238E27FC236}">
                <a16:creationId xmlns:a16="http://schemas.microsoft.com/office/drawing/2014/main" id="{973F60AA-B93F-41BE-4E40-E861B220EB69}"/>
              </a:ext>
            </a:extLst>
          </p:cNvPr>
          <p:cNvSpPr/>
          <p:nvPr/>
        </p:nvSpPr>
        <p:spPr>
          <a:xfrm>
            <a:off x="11016000" y="5688000"/>
            <a:ext cx="7128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4</a:t>
            </a:r>
          </a:p>
        </p:txBody>
      </p:sp>
      <p:sp>
        <p:nvSpPr>
          <p:cNvPr id="14" name="Pfeil: Fünfeck 13">
            <a:extLst>
              <a:ext uri="{FF2B5EF4-FFF2-40B4-BE49-F238E27FC236}">
                <a16:creationId xmlns:a16="http://schemas.microsoft.com/office/drawing/2014/main" id="{62D26F96-62C2-EFB7-2D57-BC116B1F07C7}"/>
              </a:ext>
            </a:extLst>
          </p:cNvPr>
          <p:cNvSpPr/>
          <p:nvPr/>
        </p:nvSpPr>
        <p:spPr>
          <a:xfrm>
            <a:off x="7812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3</a:t>
            </a:r>
          </a:p>
        </p:txBody>
      </p:sp>
      <p:sp>
        <p:nvSpPr>
          <p:cNvPr id="13" name="Pfeil: Fünfeck 12">
            <a:extLst>
              <a:ext uri="{FF2B5EF4-FFF2-40B4-BE49-F238E27FC236}">
                <a16:creationId xmlns:a16="http://schemas.microsoft.com/office/drawing/2014/main" id="{F0826AFD-4442-4AD0-714E-FF3557F63B2C}"/>
              </a:ext>
            </a:extLst>
          </p:cNvPr>
          <p:cNvSpPr/>
          <p:nvPr/>
        </p:nvSpPr>
        <p:spPr>
          <a:xfrm>
            <a:off x="4464000" y="5688000"/>
            <a:ext cx="396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2</a:t>
            </a:r>
          </a:p>
        </p:txBody>
      </p:sp>
      <p:sp>
        <p:nvSpPr>
          <p:cNvPr id="12" name="Pfeil: Fünfeck 11">
            <a:extLst>
              <a:ext uri="{FF2B5EF4-FFF2-40B4-BE49-F238E27FC236}">
                <a16:creationId xmlns:a16="http://schemas.microsoft.com/office/drawing/2014/main" id="{42F8162D-2174-408A-2C55-E3879D54657C}"/>
              </a:ext>
            </a:extLst>
          </p:cNvPr>
          <p:cNvSpPr/>
          <p:nvPr/>
        </p:nvSpPr>
        <p:spPr>
          <a:xfrm>
            <a:off x="1296000" y="5688000"/>
            <a:ext cx="3780000" cy="3204000"/>
          </a:xfrm>
          <a:prstGeom prst="homePlate">
            <a:avLst>
              <a:gd name="adj" fmla="val 18250"/>
            </a:avLst>
          </a:pr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en-GB" sz="4000" b="1"/>
              <a:t>1</a:t>
            </a:r>
          </a:p>
        </p:txBody>
      </p: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Windows - Search files II</a:t>
            </a:r>
            <a:endParaRPr lang="en-GB">
              <a:solidFill>
                <a:srgbClr val="00CCFF"/>
              </a:solidFill>
              <a:latin typeface="+mn-lt"/>
            </a:endParaRPr>
          </a:p>
        </p:txBody>
      </p:sp>
      <p:sp>
        <p:nvSpPr>
          <p:cNvPr id="120" name="Google Shape;120;p6"/>
          <p:cNvSpPr txBox="1"/>
          <p:nvPr/>
        </p:nvSpPr>
        <p:spPr>
          <a:xfrm>
            <a:off x="1295400" y="4024781"/>
            <a:ext cx="16451998" cy="1569604"/>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Search and find files in the folder faster</a:t>
            </a:r>
          </a:p>
          <a:p>
            <a:pPr marL="342900" marR="0" lvl="0" indent="-342900" algn="ctr" rtl="0">
              <a:spcBef>
                <a:spcPts val="0"/>
              </a:spcBef>
              <a:spcAft>
                <a:spcPts val="0"/>
              </a:spcAft>
              <a:buSzPct val="80000"/>
              <a:buBlip>
                <a:blip r:embed="rId3"/>
              </a:buBlip>
            </a:pPr>
            <a:endParaRPr lang="en-GB" sz="24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If you already know roughly in which parent folder the files you are looking for are located, you can also do the following:</a:t>
            </a:r>
          </a:p>
        </p:txBody>
      </p:sp>
      <p:sp>
        <p:nvSpPr>
          <p:cNvPr id="6" name="Google Shape;120;p6">
            <a:extLst>
              <a:ext uri="{FF2B5EF4-FFF2-40B4-BE49-F238E27FC236}">
                <a16:creationId xmlns:a16="http://schemas.microsoft.com/office/drawing/2014/main" id="{04C5867C-CBDA-E2AC-36F6-D083714D26EC}"/>
              </a:ext>
            </a:extLst>
          </p:cNvPr>
          <p:cNvSpPr txBox="1"/>
          <p:nvPr/>
        </p:nvSpPr>
        <p:spPr>
          <a:xfrm>
            <a:off x="1296000" y="5688000"/>
            <a:ext cx="3564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en-GB" sz="2000">
                <a:solidFill>
                  <a:schemeClr val="dk1"/>
                </a:solidFill>
                <a:latin typeface="+mn-lt"/>
                <a:ea typeface="Helvetica Neue"/>
                <a:cs typeface="Helvetica Neue"/>
                <a:sym typeface="Helvetica Neue"/>
              </a:rPr>
              <a:t>Open the corresponding folder in Windows Explorer (shortcut: </a:t>
            </a:r>
            <a:r>
              <a:rPr lang="en-GB" sz="2000" b="1">
                <a:solidFill>
                  <a:schemeClr val="dk1"/>
                </a:solidFill>
                <a:latin typeface="+mn-lt"/>
                <a:ea typeface="Helvetica Neue"/>
                <a:cs typeface="Helvetica Neue"/>
                <a:sym typeface="Helvetica Neue"/>
              </a:rPr>
              <a:t>Windows + E</a:t>
            </a:r>
            <a:r>
              <a:rPr lang="en-GB" sz="2000">
                <a:solidFill>
                  <a:schemeClr val="dk1"/>
                </a:solidFill>
                <a:latin typeface="+mn-lt"/>
                <a:ea typeface="Helvetica Neue"/>
                <a:cs typeface="Helvetica Neue"/>
                <a:sym typeface="Helvetica Neue"/>
              </a:rPr>
              <a:t>).</a:t>
            </a:r>
          </a:p>
          <a:p>
            <a:pPr marR="0" lvl="0" algn="ctr" rtl="0">
              <a:spcBef>
                <a:spcPts val="0"/>
              </a:spcBef>
              <a:spcAft>
                <a:spcPts val="0"/>
              </a:spcAft>
              <a:buSzPct val="80000"/>
            </a:pPr>
            <a:endParaRPr lang="en-GB" sz="2200">
              <a:latin typeface="+mn-lt"/>
            </a:endParaRPr>
          </a:p>
        </p:txBody>
      </p:sp>
      <p:sp>
        <p:nvSpPr>
          <p:cNvPr id="9" name="Google Shape;120;p6">
            <a:extLst>
              <a:ext uri="{FF2B5EF4-FFF2-40B4-BE49-F238E27FC236}">
                <a16:creationId xmlns:a16="http://schemas.microsoft.com/office/drawing/2014/main" id="{D1009485-5F32-FC3B-AEB7-6A1E72DDB860}"/>
              </a:ext>
            </a:extLst>
          </p:cNvPr>
          <p:cNvSpPr txBox="1"/>
          <p:nvPr/>
        </p:nvSpPr>
        <p:spPr>
          <a:xfrm>
            <a:off x="5004000" y="5688000"/>
            <a:ext cx="3096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en-GB" sz="2000">
                <a:solidFill>
                  <a:schemeClr val="dk1"/>
                </a:solidFill>
                <a:latin typeface="+mn-lt"/>
                <a:ea typeface="Helvetica Neue"/>
                <a:cs typeface="Helvetica Neue"/>
                <a:sym typeface="Helvetica Neue"/>
              </a:rPr>
              <a:t>Now press the key combination </a:t>
            </a:r>
            <a:r>
              <a:rPr lang="en-GB" sz="2000" b="1">
                <a:solidFill>
                  <a:schemeClr val="dk1"/>
                </a:solidFill>
                <a:latin typeface="+mn-lt"/>
                <a:ea typeface="Helvetica Neue"/>
                <a:cs typeface="Helvetica Neue"/>
                <a:sym typeface="Helvetica Neue"/>
              </a:rPr>
              <a:t>Ctrl + F to </a:t>
            </a:r>
            <a:r>
              <a:rPr lang="en-GB" sz="2000">
                <a:solidFill>
                  <a:schemeClr val="dk1"/>
                </a:solidFill>
                <a:latin typeface="+mn-lt"/>
                <a:ea typeface="Helvetica Neue"/>
                <a:cs typeface="Helvetica Neue"/>
                <a:sym typeface="Helvetica Neue"/>
              </a:rPr>
              <a:t>jump to the search field at the top right. </a:t>
            </a:r>
          </a:p>
          <a:p>
            <a:pPr marR="0" lvl="0" algn="ctr" rtl="0">
              <a:spcBef>
                <a:spcPts val="0"/>
              </a:spcBef>
              <a:spcAft>
                <a:spcPts val="0"/>
              </a:spcAft>
              <a:buSzPct val="80000"/>
            </a:pPr>
            <a:endParaRPr lang="en-GB" sz="200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000">
                <a:solidFill>
                  <a:schemeClr val="dk1"/>
                </a:solidFill>
                <a:latin typeface="+mn-lt"/>
                <a:ea typeface="Helvetica Neue"/>
                <a:cs typeface="Helvetica Neue"/>
                <a:sym typeface="Helvetica Neue"/>
              </a:rPr>
              <a:t>Alternatively, click with the mouse.</a:t>
            </a:r>
          </a:p>
        </p:txBody>
      </p:sp>
      <p:sp>
        <p:nvSpPr>
          <p:cNvPr id="10" name="Google Shape;120;p6">
            <a:extLst>
              <a:ext uri="{FF2B5EF4-FFF2-40B4-BE49-F238E27FC236}">
                <a16:creationId xmlns:a16="http://schemas.microsoft.com/office/drawing/2014/main" id="{1030F87F-4217-B6D3-0658-0F314D039F7C}"/>
              </a:ext>
            </a:extLst>
          </p:cNvPr>
          <p:cNvSpPr txBox="1"/>
          <p:nvPr/>
        </p:nvSpPr>
        <p:spPr>
          <a:xfrm>
            <a:off x="8280000" y="5688000"/>
            <a:ext cx="3024000" cy="2988000"/>
          </a:xfrm>
          <a:prstGeom prst="rect">
            <a:avLst/>
          </a:prstGeom>
          <a:noFill/>
          <a:ln>
            <a:noFill/>
          </a:ln>
        </p:spPr>
        <p:txBody>
          <a:bodyPr spcFirstLastPara="1" wrap="square" lIns="91425" tIns="684000" rIns="90000" bIns="45700" anchor="t" anchorCtr="0">
            <a:noAutofit/>
          </a:bodyPr>
          <a:lstStyle/>
          <a:p>
            <a:pPr marR="0" lvl="0" algn="ctr" rtl="0">
              <a:spcBef>
                <a:spcPts val="0"/>
              </a:spcBef>
              <a:spcAft>
                <a:spcPts val="0"/>
              </a:spcAft>
              <a:buSzPct val="80000"/>
            </a:pPr>
            <a:r>
              <a:rPr lang="en-GB" sz="2000" dirty="0">
                <a:solidFill>
                  <a:schemeClr val="dk1"/>
                </a:solidFill>
                <a:latin typeface="+mn-lt"/>
                <a:ea typeface="Helvetica Neue"/>
                <a:cs typeface="Helvetica Neue"/>
                <a:sym typeface="Helvetica Neue"/>
              </a:rPr>
              <a:t>Type in the file you are looking for. </a:t>
            </a:r>
          </a:p>
          <a:p>
            <a:pPr marR="0" lvl="0" algn="ctr" rtl="0">
              <a:spcBef>
                <a:spcPts val="0"/>
              </a:spcBef>
              <a:spcAft>
                <a:spcPts val="0"/>
              </a:spcAft>
              <a:buSzPct val="80000"/>
            </a:pPr>
            <a:endParaRPr lang="en-GB"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000" dirty="0">
                <a:solidFill>
                  <a:schemeClr val="dk1"/>
                </a:solidFill>
                <a:latin typeface="+mn-lt"/>
                <a:ea typeface="Helvetica Neue"/>
                <a:cs typeface="Helvetica Neue"/>
                <a:sym typeface="Helvetica Neue"/>
              </a:rPr>
              <a:t>This can also be just the file extension or part of the file name.</a:t>
            </a:r>
          </a:p>
        </p:txBody>
      </p:sp>
      <p:sp>
        <p:nvSpPr>
          <p:cNvPr id="11" name="Google Shape;120;p6">
            <a:extLst>
              <a:ext uri="{FF2B5EF4-FFF2-40B4-BE49-F238E27FC236}">
                <a16:creationId xmlns:a16="http://schemas.microsoft.com/office/drawing/2014/main" id="{85B2D850-F489-79BD-18BE-4CE8C4D973ED}"/>
              </a:ext>
            </a:extLst>
          </p:cNvPr>
          <p:cNvSpPr txBox="1"/>
          <p:nvPr/>
        </p:nvSpPr>
        <p:spPr>
          <a:xfrm>
            <a:off x="11448000" y="5688000"/>
            <a:ext cx="6444000" cy="2988000"/>
          </a:xfrm>
          <a:prstGeom prst="rect">
            <a:avLst/>
          </a:prstGeom>
          <a:noFill/>
          <a:ln>
            <a:noFill/>
          </a:ln>
        </p:spPr>
        <p:txBody>
          <a:bodyPr spcFirstLastPara="1" wrap="square" lIns="91425" tIns="684000" rIns="91425" bIns="45700" anchor="t" anchorCtr="0">
            <a:noAutofit/>
          </a:bodyPr>
          <a:lstStyle/>
          <a:p>
            <a:pPr marR="0" lvl="0" algn="ctr" rtl="0">
              <a:spcBef>
                <a:spcPts val="0"/>
              </a:spcBef>
              <a:spcAft>
                <a:spcPts val="0"/>
              </a:spcAft>
              <a:buSzPct val="80000"/>
            </a:pPr>
            <a:r>
              <a:rPr lang="en-GB" sz="2000" dirty="0">
                <a:solidFill>
                  <a:schemeClr val="dk1"/>
                </a:solidFill>
                <a:latin typeface="+mn-lt"/>
                <a:ea typeface="Helvetica Neue"/>
                <a:cs typeface="Helvetica Neue"/>
                <a:sym typeface="Helvetica Neue"/>
              </a:rPr>
              <a:t>You can also limit the search and use the asterisk (*) as a wildcard.</a:t>
            </a:r>
          </a:p>
          <a:p>
            <a:pPr marR="0" lvl="0" algn="ctr" rtl="0">
              <a:spcBef>
                <a:spcPts val="0"/>
              </a:spcBef>
              <a:spcAft>
                <a:spcPts val="0"/>
              </a:spcAft>
              <a:buSzPct val="80000"/>
            </a:pPr>
            <a:endParaRPr lang="en-GB" sz="20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000" dirty="0">
                <a:solidFill>
                  <a:schemeClr val="dk1"/>
                </a:solidFill>
                <a:latin typeface="+mn-lt"/>
                <a:ea typeface="Helvetica Neue"/>
                <a:cs typeface="Helvetica Neue"/>
                <a:sym typeface="Helvetica Neue"/>
              </a:rPr>
              <a:t>This sometimes makes the search considerably faster:</a:t>
            </a:r>
          </a:p>
          <a:p>
            <a:pPr lvl="8" algn="ctr">
              <a:buSzPct val="80000"/>
            </a:pPr>
            <a:r>
              <a:rPr lang="en-GB" sz="1800" dirty="0">
                <a:solidFill>
                  <a:schemeClr val="dk1"/>
                </a:solidFill>
                <a:latin typeface="+mn-lt"/>
                <a:ea typeface="Helvetica Neue"/>
                <a:cs typeface="Helvetica Neue"/>
                <a:sym typeface="Helvetica Neue"/>
              </a:rPr>
              <a:t>- For example, the search term </a:t>
            </a:r>
            <a:r>
              <a:rPr lang="en-GB" sz="1800" b="1" dirty="0">
                <a:solidFill>
                  <a:schemeClr val="dk1"/>
                </a:solidFill>
                <a:latin typeface="+mn-lt"/>
                <a:ea typeface="Helvetica Neue"/>
                <a:cs typeface="Helvetica Neue"/>
                <a:sym typeface="Helvetica Neue"/>
              </a:rPr>
              <a:t>*.doc </a:t>
            </a:r>
            <a:r>
              <a:rPr lang="en-GB" sz="1800" dirty="0">
                <a:solidFill>
                  <a:schemeClr val="dk1"/>
                </a:solidFill>
                <a:latin typeface="+mn-lt"/>
                <a:ea typeface="Helvetica Neue"/>
                <a:cs typeface="Helvetica Neue"/>
                <a:sym typeface="Helvetica Neue"/>
              </a:rPr>
              <a:t>only shows found files with the file extension DOC.</a:t>
            </a:r>
          </a:p>
          <a:p>
            <a:pPr lvl="3" algn="ctr">
              <a:buSzPct val="80000"/>
            </a:pPr>
            <a:r>
              <a:rPr lang="en-GB" sz="1800" b="1" dirty="0">
                <a:solidFill>
                  <a:schemeClr val="dk1"/>
                </a:solidFill>
                <a:latin typeface="+mn-lt"/>
                <a:ea typeface="Helvetica Neue"/>
                <a:cs typeface="Helvetica Neue"/>
                <a:sym typeface="Helvetica Neue"/>
              </a:rPr>
              <a:t>- letter*.xls </a:t>
            </a:r>
            <a:r>
              <a:rPr lang="en-GB" sz="1800" dirty="0">
                <a:solidFill>
                  <a:schemeClr val="dk1"/>
                </a:solidFill>
                <a:latin typeface="+mn-lt"/>
                <a:ea typeface="Helvetica Neue"/>
                <a:cs typeface="Helvetica Neue"/>
                <a:sym typeface="Helvetica Neue"/>
              </a:rPr>
              <a:t>displays all XLS files that start with the word </a:t>
            </a:r>
            <a:r>
              <a:rPr lang="en-GB" sz="1800" b="1" dirty="0">
                <a:solidFill>
                  <a:schemeClr val="dk1"/>
                </a:solidFill>
                <a:latin typeface="+mn-lt"/>
                <a:ea typeface="Helvetica Neue"/>
                <a:cs typeface="Helvetica Neue"/>
                <a:sym typeface="Helvetica Neue"/>
              </a:rPr>
              <a:t>letter </a:t>
            </a:r>
            <a:r>
              <a:rPr lang="en-GB" sz="1800" dirty="0">
                <a:solidFill>
                  <a:schemeClr val="dk1"/>
                </a:solidFill>
                <a:latin typeface="+mn-lt"/>
                <a:ea typeface="Helvetica Neue"/>
                <a:cs typeface="Helvetica Neue"/>
                <a:sym typeface="Helvetica Neue"/>
              </a:rPr>
              <a:t>in the file name.</a:t>
            </a:r>
            <a:endParaRPr lang="en-GB" sz="1800" dirty="0">
              <a:latin typeface="+mn-lt"/>
            </a:endParaRPr>
          </a:p>
        </p:txBody>
      </p:sp>
      <p:sp>
        <p:nvSpPr>
          <p:cNvPr id="16" name="Foliennummernplatzhalter 1">
            <a:extLst>
              <a:ext uri="{FF2B5EF4-FFF2-40B4-BE49-F238E27FC236}">
                <a16:creationId xmlns:a16="http://schemas.microsoft.com/office/drawing/2014/main" id="{8194B258-27C0-4A17-A6E6-BA7E99DC36A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41</a:t>
            </a:fld>
            <a:endParaRPr lang="de-DE"/>
          </a:p>
        </p:txBody>
      </p:sp>
      <p:sp>
        <p:nvSpPr>
          <p:cNvPr id="4" name="Textfeld 3">
            <a:extLst>
              <a:ext uri="{FF2B5EF4-FFF2-40B4-BE49-F238E27FC236}">
                <a16:creationId xmlns:a16="http://schemas.microsoft.com/office/drawing/2014/main" id="{CDCF9974-F3A6-B92A-33AA-6D290BA6B230}"/>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Schanze, Robert (2016), Windows 10: Nach Dateien suchen – so geht's, in: giga.de, 18. Dez. 2016, https://www.giga.de/downloads/windows-10/tipps/windows-10-nach-dateien-suchen-so-gehts/</a:t>
            </a:r>
          </a:p>
        </p:txBody>
      </p:sp>
      <p:sp>
        <p:nvSpPr>
          <p:cNvPr id="5" name="Google Shape;118;p6">
            <a:extLst>
              <a:ext uri="{FF2B5EF4-FFF2-40B4-BE49-F238E27FC236}">
                <a16:creationId xmlns:a16="http://schemas.microsoft.com/office/drawing/2014/main" id="{90ED9A1D-57B3-8804-BAA5-47D7C1F91B1B}"/>
              </a:ext>
            </a:extLst>
          </p:cNvPr>
          <p:cNvSpPr txBox="1"/>
          <p:nvPr/>
        </p:nvSpPr>
        <p:spPr>
          <a:xfrm>
            <a:off x="1331999" y="2401311"/>
            <a:ext cx="16956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 </a:t>
            </a:r>
            <a:r>
              <a:rPr lang="en-US" sz="4800" b="1" dirty="0">
                <a:solidFill>
                  <a:schemeClr val="tx1"/>
                </a:solidFill>
                <a:latin typeface="+mn-lt"/>
                <a:ea typeface="Helvetica Neue"/>
                <a:cs typeface="Helvetica Neue"/>
                <a:sym typeface="Helvetica Neue"/>
              </a:rPr>
              <a:t>Tools for finding files in your own folder structure</a:t>
            </a:r>
          </a:p>
        </p:txBody>
      </p:sp>
    </p:spTree>
    <p:extLst>
      <p:ext uri="{BB962C8B-B14F-4D97-AF65-F5344CB8AC3E}">
        <p14:creationId xmlns:p14="http://schemas.microsoft.com/office/powerpoint/2010/main" val="1099136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8B746AC5-77DA-0CD1-915D-42BD833C0F5B}"/>
              </a:ext>
            </a:extLst>
          </p:cNvPr>
          <p:cNvCxnSpPr>
            <a:cxnSpLocks/>
          </p:cNvCxnSpPr>
          <p:nvPr/>
        </p:nvCxnSpPr>
        <p:spPr>
          <a:xfrm>
            <a:off x="2196000" y="8676000"/>
            <a:ext cx="13932000" cy="0"/>
          </a:xfrm>
          <a:prstGeom prst="straightConnector1">
            <a:avLst/>
          </a:prstGeom>
          <a:ln w="76200">
            <a:solidFill>
              <a:srgbClr val="00CCFF"/>
            </a:solidFill>
            <a:tailEnd type="triangle"/>
          </a:ln>
        </p:spPr>
        <p:style>
          <a:lnRef idx="1">
            <a:schemeClr val="accent1"/>
          </a:lnRef>
          <a:fillRef idx="0">
            <a:schemeClr val="accent1"/>
          </a:fillRef>
          <a:effectRef idx="0">
            <a:schemeClr val="accent1"/>
          </a:effectRef>
          <a:fontRef idx="minor">
            <a:schemeClr val="tx1"/>
          </a:fontRef>
        </p:style>
      </p:cxnSp>
      <p:sp>
        <p:nvSpPr>
          <p:cNvPr id="119" name="Google Shape;119;p6"/>
          <p:cNvSpPr txBox="1"/>
          <p:nvPr/>
        </p:nvSpPr>
        <p:spPr>
          <a:xfrm>
            <a:off x="1295399" y="3390900"/>
            <a:ext cx="16451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MAC - Search files</a:t>
            </a:r>
            <a:endParaRPr lang="en-GB">
              <a:solidFill>
                <a:srgbClr val="00CCFF"/>
              </a:solidFill>
              <a:latin typeface="+mn-lt"/>
            </a:endParaRPr>
          </a:p>
        </p:txBody>
      </p:sp>
      <p:sp>
        <p:nvSpPr>
          <p:cNvPr id="120" name="Google Shape;120;p6"/>
          <p:cNvSpPr txBox="1"/>
          <p:nvPr/>
        </p:nvSpPr>
        <p:spPr>
          <a:xfrm>
            <a:off x="1295400" y="4024780"/>
            <a:ext cx="16451998" cy="523221"/>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ea typeface="Helvetica Neue"/>
                <a:cs typeface="Helvetica Neue"/>
                <a:sym typeface="Helvetica Neue"/>
              </a:rPr>
              <a:t>Search files with Spotlight</a:t>
            </a:r>
          </a:p>
        </p:txBody>
      </p:sp>
      <p:sp>
        <p:nvSpPr>
          <p:cNvPr id="3" name="Textfeld 2">
            <a:extLst>
              <a:ext uri="{FF2B5EF4-FFF2-40B4-BE49-F238E27FC236}">
                <a16:creationId xmlns:a16="http://schemas.microsoft.com/office/drawing/2014/main" id="{08388C0C-A0BA-6B35-B6FA-3A88DC414D51}"/>
              </a:ext>
            </a:extLst>
          </p:cNvPr>
          <p:cNvSpPr txBox="1"/>
          <p:nvPr/>
        </p:nvSpPr>
        <p:spPr>
          <a:xfrm>
            <a:off x="1080000" y="8928000"/>
            <a:ext cx="17100000" cy="360000"/>
          </a:xfrm>
          <a:prstGeom prst="rect">
            <a:avLst/>
          </a:prstGeom>
          <a:noFill/>
          <a:ln>
            <a:noFill/>
          </a:ln>
        </p:spPr>
        <p:txBody>
          <a:bodyPr wrap="square" anchor="b">
            <a:noAutofit/>
          </a:bodyPr>
          <a:lstStyle/>
          <a:p>
            <a:r>
              <a:rPr lang="de-DE" sz="1000" dirty="0"/>
              <a:t>Source: Baldo, Jordan, Der beste Weg, um verlorene Dateien auf dem Mac zu finden, in: imymac.de, 1. August 2022, https://www.imymac.de/powermymac/find-lost-files-on-mac.html</a:t>
            </a:r>
          </a:p>
        </p:txBody>
      </p:sp>
      <p:sp>
        <p:nvSpPr>
          <p:cNvPr id="5" name="Google Shape;120;p6">
            <a:extLst>
              <a:ext uri="{FF2B5EF4-FFF2-40B4-BE49-F238E27FC236}">
                <a16:creationId xmlns:a16="http://schemas.microsoft.com/office/drawing/2014/main" id="{196C9295-4F3C-44E2-B6E0-77CBDA31A9BB}"/>
              </a:ext>
            </a:extLst>
          </p:cNvPr>
          <p:cNvSpPr txBox="1"/>
          <p:nvPr/>
        </p:nvSpPr>
        <p:spPr>
          <a:xfrm>
            <a:off x="4608000" y="4644000"/>
            <a:ext cx="468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R="0" lvl="0" algn="ctr" rtl="0">
              <a:spcBef>
                <a:spcPts val="0"/>
              </a:spcBef>
              <a:spcAft>
                <a:spcPts val="0"/>
              </a:spcAft>
              <a:buSzPct val="80000"/>
            </a:pPr>
            <a:r>
              <a:rPr lang="en-GB" sz="2200" dirty="0">
                <a:solidFill>
                  <a:schemeClr val="dk1"/>
                </a:solidFill>
                <a:latin typeface="+mn-lt"/>
                <a:ea typeface="Helvetica Neue"/>
                <a:cs typeface="Helvetica Neue"/>
                <a:sym typeface="Helvetica Neue"/>
              </a:rPr>
              <a:t>Enter the </a:t>
            </a:r>
            <a:r>
              <a:rPr lang="en-GB" sz="2200" b="1" dirty="0">
                <a:solidFill>
                  <a:schemeClr val="dk1"/>
                </a:solidFill>
                <a:latin typeface="+mn-lt"/>
                <a:ea typeface="Helvetica Neue"/>
                <a:cs typeface="Helvetica Neue"/>
                <a:sym typeface="Helvetica Neue"/>
              </a:rPr>
              <a:t>file name</a:t>
            </a:r>
            <a:r>
              <a:rPr lang="en-GB" sz="2200" dirty="0">
                <a:solidFill>
                  <a:schemeClr val="dk1"/>
                </a:solidFill>
                <a:latin typeface="+mn-lt"/>
                <a:ea typeface="Helvetica Neue"/>
                <a:cs typeface="Helvetica Neue"/>
                <a:sym typeface="Helvetica Neue"/>
              </a:rPr>
              <a:t>. </a:t>
            </a:r>
          </a:p>
          <a:p>
            <a:pPr marR="0" lvl="0" algn="ctr" rtl="0">
              <a:spcBef>
                <a:spcPts val="0"/>
              </a:spcBef>
              <a:spcAft>
                <a:spcPts val="0"/>
              </a:spcAft>
              <a:buSzPct val="80000"/>
            </a:pPr>
            <a:endParaRPr lang="en-GB" sz="2200" dirty="0">
              <a:solidFill>
                <a:schemeClr val="dk1"/>
              </a:solidFill>
              <a:ea typeface="Helvetica Neue"/>
              <a:cs typeface="Helvetica Neue"/>
              <a:sym typeface="Helvetica Neue"/>
            </a:endParaRPr>
          </a:p>
          <a:p>
            <a:pPr marR="0" lvl="0" algn="ctr" rtl="0">
              <a:spcBef>
                <a:spcPts val="0"/>
              </a:spcBef>
              <a:spcAft>
                <a:spcPts val="0"/>
              </a:spcAft>
              <a:buSzPct val="80000"/>
            </a:pPr>
            <a:r>
              <a:rPr lang="en-GB" sz="2200" dirty="0">
                <a:solidFill>
                  <a:schemeClr val="dk1"/>
                </a:solidFill>
                <a:latin typeface="+mn-lt"/>
                <a:ea typeface="Helvetica Neue"/>
                <a:cs typeface="Helvetica Neue"/>
                <a:sym typeface="Helvetica Neue"/>
              </a:rPr>
              <a:t>If you now remember the name, you can enter the file name of the actual file you are looking for. </a:t>
            </a:r>
          </a:p>
          <a:p>
            <a:pPr marR="0" lvl="0" algn="ctr" rtl="0">
              <a:spcBef>
                <a:spcPts val="0"/>
              </a:spcBef>
              <a:spcAft>
                <a:spcPts val="0"/>
              </a:spcAft>
              <a:buSzPct val="80000"/>
            </a:pPr>
            <a:endParaRPr lang="en-GB" sz="2200" dirty="0">
              <a:solidFill>
                <a:schemeClr val="dk1"/>
              </a:solidFill>
              <a:latin typeface="+mn-lt"/>
              <a:ea typeface="Helvetica Neue"/>
              <a:cs typeface="Helvetica Neue"/>
              <a:sym typeface="Helvetica Neue"/>
            </a:endParaRPr>
          </a:p>
          <a:p>
            <a:pPr marR="0" lvl="0" algn="ctr" rtl="0">
              <a:spcBef>
                <a:spcPts val="0"/>
              </a:spcBef>
              <a:spcAft>
                <a:spcPts val="0"/>
              </a:spcAft>
              <a:buSzPct val="80000"/>
            </a:pPr>
            <a:r>
              <a:rPr lang="en-GB" sz="2200" dirty="0">
                <a:solidFill>
                  <a:schemeClr val="dk1"/>
                </a:solidFill>
                <a:latin typeface="+mn-lt"/>
                <a:ea typeface="Helvetica Neue"/>
                <a:cs typeface="Helvetica Neue"/>
                <a:sym typeface="Helvetica Neue"/>
              </a:rPr>
              <a:t>This way you can find </a:t>
            </a:r>
            <a:r>
              <a:rPr lang="en-GB" sz="2200" b="1" dirty="0">
                <a:solidFill>
                  <a:schemeClr val="dk1"/>
                </a:solidFill>
                <a:latin typeface="+mn-lt"/>
                <a:ea typeface="Helvetica Neue"/>
                <a:cs typeface="Helvetica Neue"/>
                <a:sym typeface="Helvetica Neue"/>
              </a:rPr>
              <a:t>lost files </a:t>
            </a:r>
            <a:r>
              <a:rPr lang="en-GB" sz="2200" dirty="0">
                <a:solidFill>
                  <a:schemeClr val="dk1"/>
                </a:solidFill>
                <a:latin typeface="+mn-lt"/>
                <a:ea typeface="Helvetica Neue"/>
                <a:cs typeface="Helvetica Neue"/>
                <a:sym typeface="Helvetica Neue"/>
              </a:rPr>
              <a:t>on the Mac.</a:t>
            </a:r>
          </a:p>
        </p:txBody>
      </p:sp>
      <p:sp>
        <p:nvSpPr>
          <p:cNvPr id="13" name="Google Shape;120;p6">
            <a:extLst>
              <a:ext uri="{FF2B5EF4-FFF2-40B4-BE49-F238E27FC236}">
                <a16:creationId xmlns:a16="http://schemas.microsoft.com/office/drawing/2014/main" id="{7147AFA0-E3E5-F138-CB51-8EA47E23410B}"/>
              </a:ext>
            </a:extLst>
          </p:cNvPr>
          <p:cNvSpPr txBox="1"/>
          <p:nvPr/>
        </p:nvSpPr>
        <p:spPr>
          <a:xfrm>
            <a:off x="1296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Launch Spotlight.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Press the </a:t>
            </a:r>
            <a:r>
              <a:rPr kumimoji="0" lang="en-GB" sz="2200" b="1" i="0" u="none" strike="noStrike" kern="0" cap="none" spc="0" normalizeH="0" baseline="0" dirty="0">
                <a:ln>
                  <a:noFill/>
                </a:ln>
                <a:solidFill>
                  <a:srgbClr val="000000"/>
                </a:solidFill>
                <a:effectLst/>
                <a:uLnTx/>
                <a:uFillTx/>
                <a:latin typeface="Arial"/>
                <a:ea typeface="Helvetica Neue"/>
                <a:cs typeface="Helvetica Neue"/>
                <a:sym typeface="Helvetica Neue"/>
              </a:rPr>
              <a:t>COMMAND + SPACE</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 keys to launch </a:t>
            </a:r>
            <a:r>
              <a:rPr kumimoji="0" lang="en-GB" sz="2200" b="1" i="0" u="none" strike="noStrike" kern="0" cap="none" spc="0" normalizeH="0" baseline="0" dirty="0">
                <a:ln>
                  <a:noFill/>
                </a:ln>
                <a:solidFill>
                  <a:srgbClr val="000000"/>
                </a:solidFill>
                <a:effectLst/>
                <a:uLnTx/>
                <a:uFillTx/>
                <a:latin typeface="Arial"/>
                <a:ea typeface="Helvetica Neue"/>
                <a:cs typeface="Helvetica Neue"/>
                <a:sym typeface="Helvetica Neue"/>
              </a:rPr>
              <a:t>Spotlight</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 on your Mac computer.</a:t>
            </a:r>
          </a:p>
        </p:txBody>
      </p:sp>
      <p:sp>
        <p:nvSpPr>
          <p:cNvPr id="14" name="Google Shape;120;p6">
            <a:extLst>
              <a:ext uri="{FF2B5EF4-FFF2-40B4-BE49-F238E27FC236}">
                <a16:creationId xmlns:a16="http://schemas.microsoft.com/office/drawing/2014/main" id="{082AC576-5CAA-3FBB-349C-158F0D6BFB76}"/>
              </a:ext>
            </a:extLst>
          </p:cNvPr>
          <p:cNvSpPr txBox="1"/>
          <p:nvPr/>
        </p:nvSpPr>
        <p:spPr>
          <a:xfrm>
            <a:off x="9360000" y="4644000"/>
            <a:ext cx="324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Check the results.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1" i="0" u="none" strike="noStrike" kern="0" cap="none" spc="0" normalizeH="0" baseline="0" dirty="0">
                <a:ln>
                  <a:noFill/>
                </a:ln>
                <a:solidFill>
                  <a:srgbClr val="000000"/>
                </a:solidFill>
                <a:effectLst/>
                <a:uLnTx/>
                <a:uFillTx/>
                <a:latin typeface="Arial"/>
                <a:ea typeface="Helvetica Neue"/>
                <a:cs typeface="Helvetica Neue"/>
                <a:sym typeface="Helvetica Neue"/>
              </a:rPr>
              <a:t>A list of results </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appears underneath.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Check the list and scroll through it.</a:t>
            </a:r>
          </a:p>
        </p:txBody>
      </p:sp>
      <p:sp>
        <p:nvSpPr>
          <p:cNvPr id="15" name="Google Shape;120;p6">
            <a:extLst>
              <a:ext uri="{FF2B5EF4-FFF2-40B4-BE49-F238E27FC236}">
                <a16:creationId xmlns:a16="http://schemas.microsoft.com/office/drawing/2014/main" id="{0B9280B3-D496-21D8-B5FD-DDCD623A0857}"/>
              </a:ext>
            </a:extLst>
          </p:cNvPr>
          <p:cNvSpPr txBox="1"/>
          <p:nvPr/>
        </p:nvSpPr>
        <p:spPr>
          <a:xfrm>
            <a:off x="12672000" y="4644000"/>
            <a:ext cx="5400000" cy="4068000"/>
          </a:xfrm>
          <a:prstGeom prst="downArrowCallout">
            <a:avLst>
              <a:gd name="adj1" fmla="val 24744"/>
              <a:gd name="adj2" fmla="val 12372"/>
              <a:gd name="adj3" fmla="val 12723"/>
              <a:gd name="adj4" fmla="val 87277"/>
            </a:avLst>
          </a:prstGeom>
          <a:solidFill>
            <a:schemeClr val="bg1"/>
          </a:solidFill>
          <a:ln>
            <a:solidFill>
              <a:srgbClr val="33CCFF"/>
            </a:solidFill>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Check the </a:t>
            </a:r>
            <a:r>
              <a:rPr kumimoji="0" lang="en-GB" sz="2200" b="1" i="0" u="none" strike="noStrike" kern="0" cap="none" spc="0" normalizeH="0" baseline="0" dirty="0">
                <a:ln>
                  <a:noFill/>
                </a:ln>
                <a:solidFill>
                  <a:srgbClr val="000000"/>
                </a:solidFill>
                <a:effectLst/>
                <a:uLnTx/>
                <a:uFillTx/>
                <a:latin typeface="Arial"/>
                <a:ea typeface="Helvetica Neue"/>
                <a:cs typeface="Helvetica Neue"/>
                <a:sym typeface="Helvetica Neue"/>
              </a:rPr>
              <a:t>path directory</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The last thing to do is to hold down the </a:t>
            </a:r>
            <a:r>
              <a:rPr kumimoji="0" lang="en-GB" sz="2200" b="1" i="0" u="none" strike="noStrike" kern="0" cap="none" spc="0" normalizeH="0" baseline="0" dirty="0">
                <a:ln>
                  <a:noFill/>
                </a:ln>
                <a:solidFill>
                  <a:srgbClr val="000000"/>
                </a:solidFill>
                <a:effectLst/>
                <a:uLnTx/>
                <a:uFillTx/>
                <a:latin typeface="Arial"/>
                <a:ea typeface="Helvetica Neue"/>
                <a:cs typeface="Helvetica Neue"/>
                <a:sym typeface="Helvetica Neue"/>
              </a:rPr>
              <a:t>COMMAND</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 key to check the path of the directory of the folder or file. </a:t>
            </a: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endParaRPr lang="en-GB" sz="2200" dirty="0">
              <a:solidFill>
                <a:srgbClr val="000000"/>
              </a:solidFill>
              <a:latin typeface="Arial"/>
              <a:ea typeface="Helvetica Neue"/>
              <a:cs typeface="Helvetica Neue"/>
              <a:sym typeface="Helvetica Neue"/>
            </a:endParaRPr>
          </a:p>
          <a:p>
            <a:pPr marL="0" marR="0" lvl="0" indent="0" algn="ctr" defTabSz="914400" rtl="0" eaLnBrk="1" fontAlgn="auto" latinLnBrk="0" hangingPunct="1">
              <a:lnSpc>
                <a:spcPct val="100000"/>
              </a:lnSpc>
              <a:spcBef>
                <a:spcPts val="0"/>
              </a:spcBef>
              <a:spcAft>
                <a:spcPts val="0"/>
              </a:spcAft>
              <a:buClr>
                <a:srgbClr val="000000"/>
              </a:buClr>
              <a:buSzPct val="80000"/>
              <a:buFont typeface="Arial"/>
              <a:buNone/>
              <a:tabLst/>
              <a:defRPr/>
            </a:pP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You can also click on the specific file and then press the button for </a:t>
            </a:r>
            <a:r>
              <a:rPr kumimoji="0" lang="en-GB" sz="2200" b="1" i="0" u="none" strike="noStrike" kern="0" cap="none" spc="0" normalizeH="0" baseline="0" dirty="0">
                <a:ln>
                  <a:noFill/>
                </a:ln>
                <a:solidFill>
                  <a:srgbClr val="000000"/>
                </a:solidFill>
                <a:effectLst/>
                <a:uLnTx/>
                <a:uFillTx/>
                <a:latin typeface="Arial"/>
                <a:ea typeface="Helvetica Neue"/>
                <a:cs typeface="Helvetica Neue"/>
                <a:sym typeface="Helvetica Neue"/>
              </a:rPr>
              <a:t>COMMAND</a:t>
            </a:r>
            <a:r>
              <a:rPr kumimoji="0" lang="en-GB" sz="2200" b="0" i="0" u="none" strike="noStrike" kern="0" cap="none" spc="0" normalizeH="0" baseline="0" dirty="0">
                <a:ln>
                  <a:noFill/>
                </a:ln>
                <a:solidFill>
                  <a:srgbClr val="000000"/>
                </a:solidFill>
                <a:effectLst/>
                <a:uLnTx/>
                <a:uFillTx/>
                <a:latin typeface="Arial"/>
                <a:ea typeface="Helvetica Neue"/>
                <a:cs typeface="Helvetica Neue"/>
                <a:sym typeface="Helvetica Neue"/>
              </a:rPr>
              <a:t>.</a:t>
            </a:r>
            <a:endParaRPr kumimoji="0" lang="en-GB" sz="2200" b="0" i="0" u="none" strike="noStrike" kern="0" cap="none" spc="0" normalizeH="0" baseline="0" dirty="0">
              <a:ln>
                <a:noFill/>
              </a:ln>
              <a:solidFill>
                <a:srgbClr val="FFFFFF"/>
              </a:solidFill>
              <a:effectLst/>
              <a:uLnTx/>
              <a:uFillTx/>
              <a:latin typeface="Arial"/>
              <a:ea typeface="+mn-ea"/>
              <a:cs typeface="+mn-cs"/>
              <a:sym typeface="Arial"/>
            </a:endParaRPr>
          </a:p>
        </p:txBody>
      </p:sp>
      <p:sp>
        <p:nvSpPr>
          <p:cNvPr id="8" name="Ellipse 7">
            <a:extLst>
              <a:ext uri="{FF2B5EF4-FFF2-40B4-BE49-F238E27FC236}">
                <a16:creationId xmlns:a16="http://schemas.microsoft.com/office/drawing/2014/main" id="{5D94A561-02DB-EAE1-EC4D-2AF9BE430D19}"/>
              </a:ext>
            </a:extLst>
          </p:cNvPr>
          <p:cNvSpPr>
            <a:spLocks noChangeAspect="1"/>
          </p:cNvSpPr>
          <p:nvPr/>
        </p:nvSpPr>
        <p:spPr>
          <a:xfrm>
            <a:off x="2556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1</a:t>
            </a:r>
          </a:p>
        </p:txBody>
      </p:sp>
      <p:sp>
        <p:nvSpPr>
          <p:cNvPr id="10" name="Ellipse 9">
            <a:extLst>
              <a:ext uri="{FF2B5EF4-FFF2-40B4-BE49-F238E27FC236}">
                <a16:creationId xmlns:a16="http://schemas.microsoft.com/office/drawing/2014/main" id="{B512A136-7765-B6F8-9878-690EECF927BB}"/>
              </a:ext>
            </a:extLst>
          </p:cNvPr>
          <p:cNvSpPr>
            <a:spLocks noChangeAspect="1"/>
          </p:cNvSpPr>
          <p:nvPr/>
        </p:nvSpPr>
        <p:spPr>
          <a:xfrm>
            <a:off x="658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2</a:t>
            </a:r>
          </a:p>
        </p:txBody>
      </p:sp>
      <p:sp>
        <p:nvSpPr>
          <p:cNvPr id="11" name="Ellipse 10">
            <a:extLst>
              <a:ext uri="{FF2B5EF4-FFF2-40B4-BE49-F238E27FC236}">
                <a16:creationId xmlns:a16="http://schemas.microsoft.com/office/drawing/2014/main" id="{FE74A64C-5C02-AEF9-0FB5-7610BC8AF0B6}"/>
              </a:ext>
            </a:extLst>
          </p:cNvPr>
          <p:cNvSpPr>
            <a:spLocks noChangeAspect="1"/>
          </p:cNvSpPr>
          <p:nvPr/>
        </p:nvSpPr>
        <p:spPr>
          <a:xfrm>
            <a:off x="10620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3</a:t>
            </a:r>
          </a:p>
        </p:txBody>
      </p:sp>
      <p:sp>
        <p:nvSpPr>
          <p:cNvPr id="12" name="Ellipse 11">
            <a:extLst>
              <a:ext uri="{FF2B5EF4-FFF2-40B4-BE49-F238E27FC236}">
                <a16:creationId xmlns:a16="http://schemas.microsoft.com/office/drawing/2014/main" id="{98E429B9-5498-FDBC-296F-6F38FE5EE062}"/>
              </a:ext>
            </a:extLst>
          </p:cNvPr>
          <p:cNvSpPr>
            <a:spLocks noChangeAspect="1"/>
          </p:cNvSpPr>
          <p:nvPr/>
        </p:nvSpPr>
        <p:spPr>
          <a:xfrm>
            <a:off x="15048000" y="8316000"/>
            <a:ext cx="720000" cy="720000"/>
          </a:xfrm>
          <a:prstGeom prst="ellipse">
            <a:avLst/>
          </a:prstGeom>
          <a:solidFill>
            <a:srgbClr val="33CCFF"/>
          </a:solidFill>
          <a:ln w="50800">
            <a:solidFill>
              <a:schemeClr val="bg1"/>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4000" b="1">
                <a:solidFill>
                  <a:schemeClr val="tx1"/>
                </a:solidFill>
              </a:rPr>
              <a:t>4</a:t>
            </a:r>
          </a:p>
        </p:txBody>
      </p:sp>
      <p:sp>
        <p:nvSpPr>
          <p:cNvPr id="19" name="Foliennummernplatzhalter 1">
            <a:extLst>
              <a:ext uri="{FF2B5EF4-FFF2-40B4-BE49-F238E27FC236}">
                <a16:creationId xmlns:a16="http://schemas.microsoft.com/office/drawing/2014/main" id="{FC2CF0D7-D416-C4D5-4FC2-06DA1487E66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42</a:t>
            </a:fld>
            <a:endParaRPr lang="de-DE"/>
          </a:p>
        </p:txBody>
      </p:sp>
      <p:sp>
        <p:nvSpPr>
          <p:cNvPr id="4" name="Google Shape;118;p6">
            <a:extLst>
              <a:ext uri="{FF2B5EF4-FFF2-40B4-BE49-F238E27FC236}">
                <a16:creationId xmlns:a16="http://schemas.microsoft.com/office/drawing/2014/main" id="{8CB6FF1D-5F3D-12B3-2E2F-212FC9651D7C}"/>
              </a:ext>
            </a:extLst>
          </p:cNvPr>
          <p:cNvSpPr txBox="1"/>
          <p:nvPr/>
        </p:nvSpPr>
        <p:spPr>
          <a:xfrm>
            <a:off x="1331999" y="2401311"/>
            <a:ext cx="16956000"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 </a:t>
            </a:r>
            <a:r>
              <a:rPr lang="en-US" sz="4800" b="1" dirty="0">
                <a:solidFill>
                  <a:schemeClr val="tx1"/>
                </a:solidFill>
                <a:latin typeface="+mn-lt"/>
                <a:ea typeface="Helvetica Neue"/>
                <a:cs typeface="Helvetica Neue"/>
                <a:sym typeface="Helvetica Neue"/>
              </a:rPr>
              <a:t>Tools for finding files in your own folder structure</a:t>
            </a:r>
          </a:p>
        </p:txBody>
      </p:sp>
    </p:spTree>
    <p:extLst>
      <p:ext uri="{BB962C8B-B14F-4D97-AF65-F5344CB8AC3E}">
        <p14:creationId xmlns:p14="http://schemas.microsoft.com/office/powerpoint/2010/main" val="357957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3. Tips for Digital Online Management</a:t>
            </a:r>
          </a:p>
        </p:txBody>
      </p:sp>
      <p:sp>
        <p:nvSpPr>
          <p:cNvPr id="120" name="Google Shape;120;p6"/>
          <p:cNvSpPr txBox="1"/>
          <p:nvPr/>
        </p:nvSpPr>
        <p:spPr>
          <a:xfrm>
            <a:off x="1296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Refrain from saving documents only in the email inbox</a:t>
            </a:r>
          </a:p>
        </p:txBody>
      </p:sp>
      <p:sp>
        <p:nvSpPr>
          <p:cNvPr id="20" name="Google Shape;120;p6">
            <a:extLst>
              <a:ext uri="{FF2B5EF4-FFF2-40B4-BE49-F238E27FC236}">
                <a16:creationId xmlns:a16="http://schemas.microsoft.com/office/drawing/2014/main" id="{AC1E1D5C-6F41-FE29-F5FD-2C293F72EA6C}"/>
              </a:ext>
            </a:extLst>
          </p:cNvPr>
          <p:cNvSpPr txBox="1"/>
          <p:nvPr/>
        </p:nvSpPr>
        <p:spPr>
          <a:xfrm>
            <a:off x="1296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en-GB" sz="2400">
                <a:solidFill>
                  <a:schemeClr val="dk1"/>
                </a:solidFill>
                <a:latin typeface="+mn-lt"/>
                <a:sym typeface="Helvetica Neue"/>
              </a:rPr>
              <a:t>Save all mails incl. attachments</a:t>
            </a:r>
          </a:p>
        </p:txBody>
      </p:sp>
      <p:sp>
        <p:nvSpPr>
          <p:cNvPr id="21" name="Google Shape;120;p6">
            <a:extLst>
              <a:ext uri="{FF2B5EF4-FFF2-40B4-BE49-F238E27FC236}">
                <a16:creationId xmlns:a16="http://schemas.microsoft.com/office/drawing/2014/main" id="{41B66708-AB5E-44E9-FF01-D0C01E773ADF}"/>
              </a:ext>
            </a:extLst>
          </p:cNvPr>
          <p:cNvSpPr txBox="1"/>
          <p:nvPr/>
        </p:nvSpPr>
        <p:spPr>
          <a:xfrm>
            <a:off x="129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Keep the documents up to date and check them regularly</a:t>
            </a:r>
          </a:p>
        </p:txBody>
      </p:sp>
      <p:sp>
        <p:nvSpPr>
          <p:cNvPr id="22" name="Google Shape;120;p6">
            <a:extLst>
              <a:ext uri="{FF2B5EF4-FFF2-40B4-BE49-F238E27FC236}">
                <a16:creationId xmlns:a16="http://schemas.microsoft.com/office/drawing/2014/main" id="{B18F9828-3AA6-7A47-573C-1920402CA930}"/>
              </a:ext>
            </a:extLst>
          </p:cNvPr>
          <p:cNvSpPr txBox="1"/>
          <p:nvPr/>
        </p:nvSpPr>
        <p:spPr>
          <a:xfrm>
            <a:off x="1296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algn="ctr">
              <a:buSzPct val="80000"/>
            </a:pPr>
            <a:r>
              <a:rPr lang="en-GB" sz="2400">
                <a:solidFill>
                  <a:schemeClr val="dk1"/>
                </a:solidFill>
                <a:latin typeface="+mn-lt"/>
                <a:sym typeface="Helvetica Neue"/>
              </a:rPr>
              <a:t>Consistently save all documents</a:t>
            </a:r>
            <a:endParaRPr lang="en-GB" sz="2400">
              <a:latin typeface="+mn-lt"/>
            </a:endParaRPr>
          </a:p>
        </p:txBody>
      </p:sp>
      <p:sp>
        <p:nvSpPr>
          <p:cNvPr id="23" name="Google Shape;120;p6">
            <a:extLst>
              <a:ext uri="{FF2B5EF4-FFF2-40B4-BE49-F238E27FC236}">
                <a16:creationId xmlns:a16="http://schemas.microsoft.com/office/drawing/2014/main" id="{ABF27138-2B68-5BD9-B26B-FB6958997C29}"/>
              </a:ext>
            </a:extLst>
          </p:cNvPr>
          <p:cNvSpPr txBox="1"/>
          <p:nvPr/>
        </p:nvSpPr>
        <p:spPr>
          <a:xfrm>
            <a:off x="1296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Remember deadlines for documents - if necessary</a:t>
            </a:r>
          </a:p>
        </p:txBody>
      </p:sp>
      <p:sp>
        <p:nvSpPr>
          <p:cNvPr id="24" name="Google Shape;120;p6">
            <a:extLst>
              <a:ext uri="{FF2B5EF4-FFF2-40B4-BE49-F238E27FC236}">
                <a16:creationId xmlns:a16="http://schemas.microsoft.com/office/drawing/2014/main" id="{3A85FD93-2405-5D18-6F9E-2D270C8E789E}"/>
              </a:ext>
            </a:extLst>
          </p:cNvPr>
          <p:cNvSpPr txBox="1"/>
          <p:nvPr/>
        </p:nvSpPr>
        <p:spPr>
          <a:xfrm>
            <a:off x="1296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Develop your own structure and use it consistently</a:t>
            </a:r>
          </a:p>
        </p:txBody>
      </p:sp>
      <p:sp>
        <p:nvSpPr>
          <p:cNvPr id="25" name="Google Shape;120;p6">
            <a:extLst>
              <a:ext uri="{FF2B5EF4-FFF2-40B4-BE49-F238E27FC236}">
                <a16:creationId xmlns:a16="http://schemas.microsoft.com/office/drawing/2014/main" id="{5586DD51-C81E-9EF6-EFCF-75CF1F3FAD39}"/>
              </a:ext>
            </a:extLst>
          </p:cNvPr>
          <p:cNvSpPr txBox="1"/>
          <p:nvPr/>
        </p:nvSpPr>
        <p:spPr>
          <a:xfrm>
            <a:off x="10944000" y="4716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Store data locally or in the cloud - make this decision consciously</a:t>
            </a:r>
          </a:p>
        </p:txBody>
      </p:sp>
      <p:sp>
        <p:nvSpPr>
          <p:cNvPr id="26" name="Google Shape;120;p6">
            <a:extLst>
              <a:ext uri="{FF2B5EF4-FFF2-40B4-BE49-F238E27FC236}">
                <a16:creationId xmlns:a16="http://schemas.microsoft.com/office/drawing/2014/main" id="{C1FA0311-94C4-A8D7-6A4D-CCABD82A2456}"/>
              </a:ext>
            </a:extLst>
          </p:cNvPr>
          <p:cNvSpPr txBox="1"/>
          <p:nvPr/>
        </p:nvSpPr>
        <p:spPr>
          <a:xfrm>
            <a:off x="10944000" y="5832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Keep costs fixed and at a glance</a:t>
            </a:r>
          </a:p>
        </p:txBody>
      </p:sp>
      <p:sp>
        <p:nvSpPr>
          <p:cNvPr id="27" name="Google Shape;120;p6">
            <a:extLst>
              <a:ext uri="{FF2B5EF4-FFF2-40B4-BE49-F238E27FC236}">
                <a16:creationId xmlns:a16="http://schemas.microsoft.com/office/drawing/2014/main" id="{73EF6B53-8F54-A59A-95EE-C51BFEFC2804}"/>
              </a:ext>
            </a:extLst>
          </p:cNvPr>
          <p:cNvSpPr txBox="1"/>
          <p:nvPr/>
        </p:nvSpPr>
        <p:spPr>
          <a:xfrm>
            <a:off x="10944000" y="7704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Archive old files in the archive</a:t>
            </a:r>
          </a:p>
        </p:txBody>
      </p:sp>
      <p:sp>
        <p:nvSpPr>
          <p:cNvPr id="28" name="Google Shape;120;p6">
            <a:extLst>
              <a:ext uri="{FF2B5EF4-FFF2-40B4-BE49-F238E27FC236}">
                <a16:creationId xmlns:a16="http://schemas.microsoft.com/office/drawing/2014/main" id="{D6545FBC-358B-A0CF-3256-DBF09405DC96}"/>
              </a:ext>
            </a:extLst>
          </p:cNvPr>
          <p:cNvSpPr txBox="1"/>
          <p:nvPr/>
        </p:nvSpPr>
        <p:spPr>
          <a:xfrm>
            <a:off x="11016000" y="658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Check the download folder regularly</a:t>
            </a:r>
          </a:p>
        </p:txBody>
      </p:sp>
      <p:sp>
        <p:nvSpPr>
          <p:cNvPr id="29" name="Google Shape;120;p6">
            <a:extLst>
              <a:ext uri="{FF2B5EF4-FFF2-40B4-BE49-F238E27FC236}">
                <a16:creationId xmlns:a16="http://schemas.microsoft.com/office/drawing/2014/main" id="{249BA2C8-90C1-461A-FEF4-77B3FC8D4768}"/>
              </a:ext>
            </a:extLst>
          </p:cNvPr>
          <p:cNvSpPr txBox="1"/>
          <p:nvPr/>
        </p:nvSpPr>
        <p:spPr>
          <a:xfrm>
            <a:off x="10944000" y="8460000"/>
            <a:ext cx="6840000" cy="93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Back up the data regularly</a:t>
            </a:r>
          </a:p>
        </p:txBody>
      </p:sp>
      <p:sp>
        <p:nvSpPr>
          <p:cNvPr id="30" name="Google Shape;120;p6">
            <a:extLst>
              <a:ext uri="{FF2B5EF4-FFF2-40B4-BE49-F238E27FC236}">
                <a16:creationId xmlns:a16="http://schemas.microsoft.com/office/drawing/2014/main" id="{8CEB6233-3CE8-9CE3-9DC9-1CDE4D7C5CC6}"/>
              </a:ext>
            </a:extLst>
          </p:cNvPr>
          <p:cNvSpPr txBox="1"/>
          <p:nvPr/>
        </p:nvSpPr>
        <p:spPr>
          <a:xfrm>
            <a:off x="10944000" y="3708000"/>
            <a:ext cx="6840000" cy="1296000"/>
          </a:xfrm>
          <a:prstGeom prst="wave">
            <a:avLst/>
          </a:prstGeom>
          <a:gradFill>
            <a:gsLst>
              <a:gs pos="22000">
                <a:srgbClr val="7AC7F6"/>
              </a:gs>
              <a:gs pos="100000">
                <a:schemeClr val="bg1"/>
              </a:gs>
            </a:gsLst>
          </a:gradFill>
          <a:ln>
            <a:solidFill>
              <a:schemeClr val="tx1"/>
            </a:solidFill>
          </a:ln>
          <a:scene3d>
            <a:camera prst="perspectiveAbove"/>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spcFirstLastPara="1" wrap="square" lIns="0" tIns="0" rIns="0" bIns="0" anchor="ctr" anchorCtr="0">
            <a:noAutofit/>
          </a:bodyPr>
          <a:lstStyle/>
          <a:p>
            <a:pPr marR="0" lvl="0" algn="ctr" rtl="0">
              <a:spcBef>
                <a:spcPts val="0"/>
              </a:spcBef>
              <a:spcAft>
                <a:spcPts val="0"/>
              </a:spcAft>
              <a:buSzPct val="80000"/>
            </a:pPr>
            <a:r>
              <a:rPr lang="en-GB" sz="2400">
                <a:solidFill>
                  <a:schemeClr val="dk1"/>
                </a:solidFill>
                <a:latin typeface="+mn-lt"/>
                <a:sym typeface="Helvetica Neue"/>
              </a:rPr>
              <a:t>Title documents so that you can find them again</a:t>
            </a:r>
          </a:p>
        </p:txBody>
      </p:sp>
      <p:pic>
        <p:nvPicPr>
          <p:cNvPr id="6" name="Grafik 5" descr="Eine Glühlampe">
            <a:extLst>
              <a:ext uri="{FF2B5EF4-FFF2-40B4-BE49-F238E27FC236}">
                <a16:creationId xmlns:a16="http://schemas.microsoft.com/office/drawing/2014/main" id="{9B05033C-8EE3-8ED5-7B90-9D191AFD2A09}"/>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6344" t="16326" r="16984" b="11763"/>
          <a:stretch/>
        </p:blipFill>
        <p:spPr>
          <a:xfrm>
            <a:off x="7668000" y="4320000"/>
            <a:ext cx="3672000" cy="3960000"/>
          </a:xfrm>
          <a:prstGeom prst="rect">
            <a:avLst/>
          </a:prstGeom>
          <a:effectLst>
            <a:outerShdw blurRad="50800" dist="38100" dir="2700000" algn="tl" rotWithShape="0">
              <a:prstClr val="black">
                <a:alpha val="40000"/>
              </a:prstClr>
            </a:outerShdw>
          </a:effectLst>
        </p:spPr>
      </p:pic>
      <p:sp>
        <p:nvSpPr>
          <p:cNvPr id="38" name="Foliennummernplatzhalter 1">
            <a:extLst>
              <a:ext uri="{FF2B5EF4-FFF2-40B4-BE49-F238E27FC236}">
                <a16:creationId xmlns:a16="http://schemas.microsoft.com/office/drawing/2014/main" id="{C51932D7-4288-5589-AAA5-40B2ABE533D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43</a:t>
            </a:fld>
            <a:endParaRPr lang="de-DE"/>
          </a:p>
        </p:txBody>
      </p:sp>
    </p:spTree>
    <p:extLst>
      <p:ext uri="{BB962C8B-B14F-4D97-AF65-F5344CB8AC3E}">
        <p14:creationId xmlns:p14="http://schemas.microsoft.com/office/powerpoint/2010/main" val="2040765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2268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dirty="0">
                <a:solidFill>
                  <a:schemeClr val="dk1"/>
                </a:solidFill>
                <a:latin typeface="+mn-lt"/>
                <a:ea typeface="Helvetica Neue"/>
                <a:cs typeface="Helvetica Neue"/>
                <a:sym typeface="Helvetica Neue"/>
              </a:rPr>
              <a:t>"Googling" is a synonym for:</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ea typeface="Helvetica Neue"/>
                <a:cs typeface="Helvetica Neue"/>
                <a:sym typeface="Helvetica Neue"/>
              </a:rPr>
              <a:t>Set the screen font to the format: Google</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ea typeface="Helvetica Neue"/>
                <a:cs typeface="Helvetica Neue"/>
                <a:sym typeface="Helvetica Neue"/>
              </a:rPr>
              <a:t>Internet search with the Google search engine</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ea typeface="Helvetica Neue"/>
                <a:cs typeface="Helvetica Neue"/>
                <a:sym typeface="Helvetica Neue"/>
              </a:rPr>
              <a:t>Accessibility on the computer according to Google specifications</a:t>
            </a:r>
          </a:p>
        </p:txBody>
      </p:sp>
      <p:sp>
        <p:nvSpPr>
          <p:cNvPr id="190" name="Google Shape;190;p11"/>
          <p:cNvSpPr/>
          <p:nvPr/>
        </p:nvSpPr>
        <p:spPr>
          <a:xfrm>
            <a:off x="9684000" y="4464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dirty="0">
                <a:solidFill>
                  <a:schemeClr val="dk1"/>
                </a:solidFill>
                <a:latin typeface="+mn-lt"/>
                <a:ea typeface="Helvetica Neue"/>
                <a:cs typeface="Helvetica Neue"/>
                <a:sym typeface="Helvetica Neue"/>
              </a:rPr>
              <a:t>What should I pay particular attention to when backing up data?</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The 8-7-6 Rule</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Storage in common formats such as PDF, JPG, WORD, EXCEL ...</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Regular inspection of the storage media after 10 years at the earliest</a:t>
            </a:r>
            <a:endParaRPr lang="en-GB" sz="20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09" y="2332285"/>
            <a:ext cx="6732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Test your knowledge!</a:t>
            </a:r>
            <a:endParaRPr lang="en-GB">
              <a:solidFill>
                <a:schemeClr val="tx1"/>
              </a:solidFill>
              <a:latin typeface="+mn-lt"/>
            </a:endParaRP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rgbClr val="00CCFF"/>
                </a:solidFill>
                <a:latin typeface="+mn-lt"/>
                <a:ea typeface="Helvetica Neue"/>
                <a:cs typeface="Helvetica Neue"/>
                <a:sym typeface="Helvetica Neue"/>
              </a:rPr>
              <a:t>Please answer the following questions:</a:t>
            </a:r>
            <a:endParaRPr lang="en-GB" sz="240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dirty="0">
                <a:solidFill>
                  <a:schemeClr val="dk1"/>
                </a:solidFill>
                <a:latin typeface="+mn-lt"/>
                <a:ea typeface="Helvetica Neue"/>
                <a:cs typeface="Helvetica Neue"/>
                <a:sym typeface="Helvetica Neue"/>
              </a:rPr>
              <a:t>When researching in search engines, special attention must be paid to:</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Popularity with young users</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The best animation of the content</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Balance of information</a:t>
            </a:r>
            <a:endParaRPr lang="en-GB" sz="2000" dirty="0">
              <a:solidFill>
                <a:schemeClr val="dk1"/>
              </a:solidFill>
              <a:latin typeface="+mn-lt"/>
              <a:ea typeface="Helvetica Neue"/>
              <a:cs typeface="Helvetica Neue"/>
              <a:sym typeface="Helvetica Neue"/>
            </a:endParaRPr>
          </a:p>
        </p:txBody>
      </p:sp>
      <p:sp>
        <p:nvSpPr>
          <p:cNvPr id="198" name="Google Shape;198;p11"/>
          <p:cNvSpPr/>
          <p:nvPr/>
        </p:nvSpPr>
        <p:spPr>
          <a:xfrm>
            <a:off x="9684000" y="6876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dirty="0">
                <a:solidFill>
                  <a:schemeClr val="dk1"/>
                </a:solidFill>
                <a:latin typeface="+mn-lt"/>
                <a:ea typeface="Helvetica Neue"/>
                <a:cs typeface="Helvetica Neue"/>
                <a:sym typeface="Helvetica Neue"/>
              </a:rPr>
              <a:t>Digital online management is necessary because:</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This is the only way for new employees to get an overview quickly</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The own IT department only knows where data is stored in this way</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Saving data in the e-mail inbox helps to keep the amount of data in the organisational structure low.</a:t>
            </a:r>
            <a:endParaRPr lang="en-GB" sz="2000" dirty="0">
              <a:solidFill>
                <a:schemeClr val="dk1"/>
              </a:solidFill>
              <a:latin typeface="+mn-lt"/>
              <a:ea typeface="Helvetica Neue"/>
              <a:cs typeface="Helvetica Neue"/>
              <a:sym typeface="Helvetica Neue"/>
            </a:endParaRP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dirty="0">
                <a:solidFill>
                  <a:schemeClr val="dk1"/>
                </a:solidFill>
                <a:latin typeface="+mn-lt"/>
                <a:ea typeface="Helvetica Neue"/>
                <a:cs typeface="Helvetica Neue"/>
                <a:sym typeface="Helvetica Neue"/>
              </a:rPr>
              <a:t>A digital folder structure that is accepted and supported by all employees is characterised by:</a:t>
            </a:r>
            <a:endParaRPr lang="en-GB" sz="2000" b="1" dirty="0">
              <a:latin typeface="+mn-lt"/>
            </a:endParaRPr>
          </a:p>
          <a:p>
            <a:pPr marL="342900" marR="0" lvl="0" indent="-190500" algn="l" rtl="0">
              <a:spcBef>
                <a:spcPts val="0"/>
              </a:spcBef>
              <a:spcAft>
                <a:spcPts val="0"/>
              </a:spcAft>
              <a:buClr>
                <a:schemeClr val="dk1"/>
              </a:buClr>
              <a:buSzPts val="2400"/>
              <a:buFont typeface="Calibri"/>
              <a:buNone/>
            </a:pPr>
            <a:endParaRPr lang="en-GB" sz="2000" dirty="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The 7+2 Folder System</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Double filing of all files</a:t>
            </a:r>
          </a:p>
          <a:p>
            <a:pPr marL="342900" marR="0" lvl="0" indent="-342900" algn="l" rtl="0">
              <a:spcBef>
                <a:spcPts val="0"/>
              </a:spcBef>
              <a:spcAft>
                <a:spcPts val="0"/>
              </a:spcAft>
              <a:buClr>
                <a:schemeClr val="dk1"/>
              </a:buClr>
              <a:buSzPct val="80000"/>
              <a:buBlip>
                <a:blip r:embed="rId3"/>
              </a:buBlip>
            </a:pPr>
            <a:r>
              <a:rPr lang="en-GB" sz="2000" dirty="0">
                <a:solidFill>
                  <a:schemeClr val="dk1"/>
                </a:solidFill>
                <a:latin typeface="+mn-lt"/>
                <a:sym typeface="Helvetica Neue"/>
              </a:rPr>
              <a:t>Determination of the structure by the supervisor(s)</a:t>
            </a:r>
            <a:endParaRPr lang="en-GB" sz="2000" dirty="0">
              <a:solidFill>
                <a:schemeClr val="dk1"/>
              </a:solidFill>
              <a:latin typeface="+mn-lt"/>
              <a:ea typeface="Helvetica Neue"/>
              <a:cs typeface="Helvetica Neue"/>
              <a:sym typeface="Helvetica Neue"/>
            </a:endParaRPr>
          </a:p>
        </p:txBody>
      </p:sp>
      <p:sp>
        <p:nvSpPr>
          <p:cNvPr id="2" name="Foliennummernplatzhalter 1">
            <a:extLst>
              <a:ext uri="{FF2B5EF4-FFF2-40B4-BE49-F238E27FC236}">
                <a16:creationId xmlns:a16="http://schemas.microsoft.com/office/drawing/2014/main" id="{3A684786-25C7-083E-456E-1E729628E982}"/>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44</a:t>
            </a:fld>
            <a:endParaRPr lang="de-D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9" name="Google Shape;189;p11"/>
          <p:cNvSpPr/>
          <p:nvPr/>
        </p:nvSpPr>
        <p:spPr>
          <a:xfrm>
            <a:off x="9684000" y="2268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"Googling" is a synonym for:</a:t>
            </a:r>
            <a:endParaRPr lang="en-GB" sz="2000" b="1">
              <a:latin typeface="+mn-lt"/>
            </a:endParaRPr>
          </a:p>
          <a:p>
            <a:pPr marL="342900" marR="0" lvl="0" indent="-190500" algn="l" rtl="0">
              <a:spcBef>
                <a:spcPts val="0"/>
              </a:spcBef>
              <a:spcAft>
                <a:spcPts val="0"/>
              </a:spcAft>
              <a:buClr>
                <a:schemeClr val="dk1"/>
              </a:buClr>
              <a:buSzPts val="2400"/>
              <a:buFont typeface="Calibri"/>
              <a:buNone/>
            </a:pPr>
            <a:endParaRPr lang="en-GB" sz="200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ea typeface="Helvetica Neue"/>
                <a:cs typeface="Helvetica Neue"/>
                <a:sym typeface="Helvetica Neue"/>
              </a:rPr>
              <a:t>Set the screen font to the format: Google</a:t>
            </a: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ea typeface="Helvetica Neue"/>
                <a:cs typeface="Helvetica Neue"/>
                <a:sym typeface="Helvetica Neue"/>
              </a:rPr>
              <a:t>Internet search with the Google search engine</a:t>
            </a: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ea typeface="Helvetica Neue"/>
                <a:cs typeface="Helvetica Neue"/>
                <a:sym typeface="Helvetica Neue"/>
              </a:rPr>
              <a:t>Accessibility on the computer according to Google specifications</a:t>
            </a:r>
          </a:p>
        </p:txBody>
      </p:sp>
      <p:sp>
        <p:nvSpPr>
          <p:cNvPr id="190" name="Google Shape;190;p11"/>
          <p:cNvSpPr/>
          <p:nvPr/>
        </p:nvSpPr>
        <p:spPr>
          <a:xfrm>
            <a:off x="9684000" y="4464000"/>
            <a:ext cx="7956000" cy="2232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What should I pay particular attention to when backing up data?</a:t>
            </a:r>
            <a:endParaRPr lang="en-GB" sz="2000" b="1">
              <a:latin typeface="+mn-lt"/>
            </a:endParaRPr>
          </a:p>
          <a:p>
            <a:pPr marL="342900" marR="0" lvl="0" indent="-190500" algn="l" rtl="0">
              <a:spcBef>
                <a:spcPts val="0"/>
              </a:spcBef>
              <a:spcAft>
                <a:spcPts val="0"/>
              </a:spcAft>
              <a:buClr>
                <a:schemeClr val="dk1"/>
              </a:buClr>
              <a:buSzPts val="2400"/>
              <a:buFont typeface="Calibri"/>
              <a:buNone/>
            </a:pPr>
            <a:endParaRPr lang="en-GB" sz="200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The 8-7-6 Rule</a:t>
            </a: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sym typeface="Helvetica Neue"/>
              </a:rPr>
              <a:t>Storage in common formats such as PDF, JPG, WORD, EXCEL ...</a:t>
            </a: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Regular inspection of the storage media after 10 years at the earliest</a:t>
            </a:r>
            <a:endParaRPr lang="en-GB" sz="2000">
              <a:solidFill>
                <a:schemeClr val="dk1"/>
              </a:solidFill>
              <a:latin typeface="+mn-lt"/>
              <a:ea typeface="Helvetica Neue"/>
              <a:cs typeface="Helvetica Neue"/>
              <a:sym typeface="Helvetica Neue"/>
            </a:endParaRPr>
          </a:p>
        </p:txBody>
      </p:sp>
      <p:sp>
        <p:nvSpPr>
          <p:cNvPr id="191" name="Google Shape;191;p11"/>
          <p:cNvSpPr txBox="1"/>
          <p:nvPr/>
        </p:nvSpPr>
        <p:spPr>
          <a:xfrm>
            <a:off x="1247009" y="2332285"/>
            <a:ext cx="6732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Test your knowledge!</a:t>
            </a:r>
            <a:endParaRPr lang="en-GB">
              <a:solidFill>
                <a:schemeClr val="tx1"/>
              </a:solidFill>
              <a:latin typeface="+mn-lt"/>
            </a:endParaRPr>
          </a:p>
        </p:txBody>
      </p:sp>
      <p:sp>
        <p:nvSpPr>
          <p:cNvPr id="192" name="Google Shape;192;p11"/>
          <p:cNvSpPr txBox="1"/>
          <p:nvPr/>
        </p:nvSpPr>
        <p:spPr>
          <a:xfrm>
            <a:off x="1366599" y="3183450"/>
            <a:ext cx="6588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rgbClr val="00CCFF"/>
                </a:solidFill>
                <a:latin typeface="+mn-lt"/>
                <a:ea typeface="Helvetica Neue"/>
                <a:cs typeface="Helvetica Neue"/>
                <a:sym typeface="Helvetica Neue"/>
              </a:rPr>
              <a:t>Solution:</a:t>
            </a:r>
            <a:endParaRPr lang="en-GB" sz="2400">
              <a:solidFill>
                <a:srgbClr val="00CCFF"/>
              </a:solidFill>
              <a:latin typeface="+mn-lt"/>
            </a:endParaRPr>
          </a:p>
        </p:txBody>
      </p:sp>
      <p:sp>
        <p:nvSpPr>
          <p:cNvPr id="195" name="Google Shape;195;p11"/>
          <p:cNvSpPr/>
          <p:nvPr/>
        </p:nvSpPr>
        <p:spPr>
          <a:xfrm>
            <a:off x="1368000" y="3960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When researching in search engines, special attention must be paid to:</a:t>
            </a:r>
            <a:endParaRPr lang="en-GB" sz="2000" b="1">
              <a:latin typeface="+mn-lt"/>
            </a:endParaRPr>
          </a:p>
          <a:p>
            <a:pPr marL="342900" marR="0" lvl="0" indent="-190500" algn="l" rtl="0">
              <a:spcBef>
                <a:spcPts val="0"/>
              </a:spcBef>
              <a:spcAft>
                <a:spcPts val="0"/>
              </a:spcAft>
              <a:buClr>
                <a:schemeClr val="dk1"/>
              </a:buClr>
              <a:buSzPts val="2400"/>
              <a:buFont typeface="Calibri"/>
              <a:buNone/>
            </a:pPr>
            <a:endParaRPr lang="en-GB" sz="200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Popularity with young users</a:t>
            </a: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The best animation of the content</a:t>
            </a: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sym typeface="Helvetica Neue"/>
              </a:rPr>
              <a:t>Balance of information</a:t>
            </a:r>
            <a:endParaRPr lang="en-GB" sz="2000" b="1">
              <a:solidFill>
                <a:srgbClr val="33CCFF"/>
              </a:solidFill>
              <a:latin typeface="+mn-lt"/>
              <a:ea typeface="Helvetica Neue"/>
              <a:cs typeface="Helvetica Neue"/>
              <a:sym typeface="Helvetica Neue"/>
            </a:endParaRPr>
          </a:p>
        </p:txBody>
      </p:sp>
      <p:sp>
        <p:nvSpPr>
          <p:cNvPr id="198" name="Google Shape;198;p11"/>
          <p:cNvSpPr/>
          <p:nvPr/>
        </p:nvSpPr>
        <p:spPr>
          <a:xfrm>
            <a:off x="9684000" y="6876000"/>
            <a:ext cx="7956000" cy="245353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Digital online management is necessary because:</a:t>
            </a:r>
            <a:endParaRPr lang="en-GB" sz="2000" b="1">
              <a:latin typeface="+mn-lt"/>
            </a:endParaRPr>
          </a:p>
          <a:p>
            <a:pPr marL="342900" marR="0" lvl="0" indent="-190500" algn="l" rtl="0">
              <a:spcBef>
                <a:spcPts val="0"/>
              </a:spcBef>
              <a:spcAft>
                <a:spcPts val="0"/>
              </a:spcAft>
              <a:buClr>
                <a:schemeClr val="dk1"/>
              </a:buClr>
              <a:buSzPts val="2400"/>
              <a:buFont typeface="Calibri"/>
              <a:buNone/>
            </a:pPr>
            <a:endParaRPr lang="en-GB" sz="200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sym typeface="Helvetica Neue"/>
              </a:rPr>
              <a:t>This is the only way for new employees to get an overview quickly</a:t>
            </a: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The own IT department only knows where data is stored in this way</a:t>
            </a: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Saving data in the e-mail inbox helps to keep the amount of data in the organisational structure low.</a:t>
            </a:r>
            <a:endParaRPr lang="en-GB" sz="2000">
              <a:solidFill>
                <a:schemeClr val="dk1"/>
              </a:solidFill>
              <a:latin typeface="+mn-lt"/>
              <a:ea typeface="Helvetica Neue"/>
              <a:cs typeface="Helvetica Neue"/>
              <a:sym typeface="Helvetica Neue"/>
            </a:endParaRPr>
          </a:p>
        </p:txBody>
      </p:sp>
      <p:sp>
        <p:nvSpPr>
          <p:cNvPr id="201" name="Google Shape;201;p11"/>
          <p:cNvSpPr/>
          <p:nvPr/>
        </p:nvSpPr>
        <p:spPr>
          <a:xfrm>
            <a:off x="1368000" y="6336000"/>
            <a:ext cx="7956000" cy="2016000"/>
          </a:xfrm>
          <a:prstGeom prst="rect">
            <a:avLst/>
          </a:prstGeom>
          <a:noFill/>
          <a:ln w="19050">
            <a:solidFill>
              <a:srgbClr val="4D94B7"/>
            </a:solid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en-GB" sz="2000" b="1">
                <a:solidFill>
                  <a:schemeClr val="dk1"/>
                </a:solidFill>
                <a:latin typeface="+mn-lt"/>
                <a:ea typeface="Helvetica Neue"/>
                <a:cs typeface="Helvetica Neue"/>
                <a:sym typeface="Helvetica Neue"/>
              </a:rPr>
              <a:t>A digital folder structure that is accepted and supported by all employees is characterised by:</a:t>
            </a:r>
            <a:endParaRPr lang="en-GB" sz="2000" b="1">
              <a:latin typeface="+mn-lt"/>
            </a:endParaRPr>
          </a:p>
          <a:p>
            <a:pPr marL="342900" marR="0" lvl="0" indent="-190500" algn="l" rtl="0">
              <a:spcBef>
                <a:spcPts val="0"/>
              </a:spcBef>
              <a:spcAft>
                <a:spcPts val="0"/>
              </a:spcAft>
              <a:buClr>
                <a:schemeClr val="dk1"/>
              </a:buClr>
              <a:buSzPts val="2400"/>
              <a:buFont typeface="Calibri"/>
              <a:buNone/>
            </a:pPr>
            <a:endParaRPr lang="en-GB" sz="2000">
              <a:solidFill>
                <a:schemeClr val="dk1"/>
              </a:solidFill>
              <a:latin typeface="+mn-lt"/>
              <a:ea typeface="Helvetica Neue"/>
              <a:cs typeface="Helvetica Neue"/>
              <a:sym typeface="Helvetica Neue"/>
            </a:endParaRPr>
          </a:p>
          <a:p>
            <a:pPr marL="342900" marR="0" lvl="0" indent="-342900" algn="l" rtl="0">
              <a:spcBef>
                <a:spcPts val="0"/>
              </a:spcBef>
              <a:spcAft>
                <a:spcPts val="0"/>
              </a:spcAft>
              <a:buClr>
                <a:schemeClr val="dk1"/>
              </a:buClr>
              <a:buSzPct val="80000"/>
              <a:buBlip>
                <a:blip r:embed="rId3"/>
              </a:buBlip>
            </a:pPr>
            <a:r>
              <a:rPr lang="en-GB" sz="2000" b="1">
                <a:solidFill>
                  <a:srgbClr val="33CCFF"/>
                </a:solidFill>
                <a:latin typeface="+mn-lt"/>
                <a:sym typeface="Helvetica Neue"/>
              </a:rPr>
              <a:t>The 7+2 Folder System</a:t>
            </a: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Double filing of all files</a:t>
            </a:r>
          </a:p>
          <a:p>
            <a:pPr marL="342900" marR="0" lvl="0" indent="-342900" algn="l" rtl="0">
              <a:spcBef>
                <a:spcPts val="0"/>
              </a:spcBef>
              <a:spcAft>
                <a:spcPts val="0"/>
              </a:spcAft>
              <a:buClr>
                <a:schemeClr val="dk1"/>
              </a:buClr>
              <a:buSzPct val="80000"/>
              <a:buBlip>
                <a:blip r:embed="rId3"/>
              </a:buBlip>
            </a:pPr>
            <a:r>
              <a:rPr lang="en-GB" sz="2000">
                <a:solidFill>
                  <a:schemeClr val="dk1"/>
                </a:solidFill>
                <a:latin typeface="+mn-lt"/>
                <a:sym typeface="Helvetica Neue"/>
              </a:rPr>
              <a:t>Determination of the structure by the supervisor(s)</a:t>
            </a:r>
            <a:endParaRPr lang="en-GB" sz="2000">
              <a:solidFill>
                <a:schemeClr val="dk1"/>
              </a:solidFill>
              <a:latin typeface="+mn-lt"/>
              <a:ea typeface="Helvetica Neue"/>
              <a:cs typeface="Helvetica Neue"/>
              <a:sym typeface="Helvetica Neue"/>
            </a:endParaRPr>
          </a:p>
        </p:txBody>
      </p:sp>
      <p:sp>
        <p:nvSpPr>
          <p:cNvPr id="3" name="Foliennummernplatzhalter 1">
            <a:extLst>
              <a:ext uri="{FF2B5EF4-FFF2-40B4-BE49-F238E27FC236}">
                <a16:creationId xmlns:a16="http://schemas.microsoft.com/office/drawing/2014/main" id="{1A4B41BD-0782-41AC-A90F-B610D5A4230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45</a:t>
            </a:fld>
            <a:endParaRPr lang="de-DE"/>
          </a:p>
        </p:txBody>
      </p:sp>
    </p:spTree>
    <p:extLst>
      <p:ext uri="{BB962C8B-B14F-4D97-AF65-F5344CB8AC3E}">
        <p14:creationId xmlns:p14="http://schemas.microsoft.com/office/powerpoint/2010/main" val="1938817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12"/>
          <p:cNvSpPr txBox="1"/>
          <p:nvPr/>
        </p:nvSpPr>
        <p:spPr>
          <a:xfrm>
            <a:off x="1340025" y="3533675"/>
            <a:ext cx="7560000" cy="52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800" b="1" dirty="0">
                <a:solidFill>
                  <a:srgbClr val="00CCFF"/>
                </a:solidFill>
                <a:latin typeface="+mn-lt"/>
                <a:ea typeface="Helvetica Neue"/>
                <a:cs typeface="Helvetica Neue"/>
                <a:sym typeface="Helvetica Neue"/>
              </a:rPr>
              <a:t>Well done! Now you know more about:</a:t>
            </a:r>
            <a:endParaRPr lang="en-GB" dirty="0">
              <a:solidFill>
                <a:srgbClr val="00CCFF"/>
              </a:solidFill>
              <a:latin typeface="+mn-lt"/>
            </a:endParaRP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99;p4">
            <a:extLst>
              <a:ext uri="{FF2B5EF4-FFF2-40B4-BE49-F238E27FC236}">
                <a16:creationId xmlns:a16="http://schemas.microsoft.com/office/drawing/2014/main" id="{B08F0CC2-79F8-134F-0557-1F8FECA56C73}"/>
              </a:ext>
            </a:extLst>
          </p:cNvPr>
          <p:cNvSpPr txBox="1"/>
          <p:nvPr/>
        </p:nvSpPr>
        <p:spPr>
          <a:xfrm>
            <a:off x="1497600" y="4806000"/>
            <a:ext cx="8842154" cy="46162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SzPct val="80000"/>
              <a:buBlip>
                <a:blip r:embed="rId4"/>
              </a:buBlip>
            </a:pPr>
            <a:r>
              <a:rPr lang="en-GB" sz="2400" dirty="0">
                <a:solidFill>
                  <a:schemeClr val="dk1"/>
                </a:solidFill>
                <a:latin typeface="+mn-lt"/>
                <a:ea typeface="Helvetica Neue"/>
                <a:cs typeface="Helvetica Neue"/>
                <a:sym typeface="Helvetica Neue"/>
              </a:rPr>
              <a:t>Recognise the usefulness of the internet in finding the important data</a:t>
            </a:r>
          </a:p>
          <a:p>
            <a:pPr marL="342900" marR="0" lvl="0" indent="-342900" algn="l" rtl="0">
              <a:spcBef>
                <a:spcPts val="0"/>
              </a:spcBef>
              <a:spcAft>
                <a:spcPts val="1200"/>
              </a:spcAft>
              <a:buSzPct val="80000"/>
              <a:buBlip>
                <a:blip r:embed="rId4"/>
              </a:buBlip>
            </a:pPr>
            <a:r>
              <a:rPr lang="en-GB" sz="2400" dirty="0">
                <a:solidFill>
                  <a:schemeClr val="dk1"/>
                </a:solidFill>
                <a:latin typeface="+mn-lt"/>
                <a:sym typeface="Helvetica Neue"/>
              </a:rPr>
              <a:t>The use of search engines for data search</a:t>
            </a:r>
          </a:p>
          <a:p>
            <a:pPr marL="342900" marR="0" lvl="0" indent="-342900" algn="l" rtl="0">
              <a:spcBef>
                <a:spcPts val="0"/>
              </a:spcBef>
              <a:spcAft>
                <a:spcPts val="1200"/>
              </a:spcAft>
              <a:buSzPct val="80000"/>
              <a:buBlip>
                <a:blip r:embed="rId4"/>
              </a:buBlip>
            </a:pPr>
            <a:r>
              <a:rPr lang="en-GB" sz="2400" dirty="0">
                <a:solidFill>
                  <a:schemeClr val="dk1"/>
                </a:solidFill>
                <a:latin typeface="+mn-lt"/>
                <a:sym typeface="Helvetica Neue"/>
              </a:rPr>
              <a:t>The importance of a good digital folder structure as a basis for structured file storage</a:t>
            </a:r>
          </a:p>
          <a:p>
            <a:pPr marL="342900" marR="0" lvl="0" indent="-342900" algn="l" rtl="0">
              <a:spcBef>
                <a:spcPts val="0"/>
              </a:spcBef>
              <a:spcAft>
                <a:spcPts val="1200"/>
              </a:spcAft>
              <a:buSzPct val="80000"/>
              <a:buBlip>
                <a:blip r:embed="rId4"/>
              </a:buBlip>
            </a:pPr>
            <a:r>
              <a:rPr lang="en-GB" sz="2400" dirty="0">
                <a:solidFill>
                  <a:schemeClr val="dk1"/>
                </a:solidFill>
                <a:latin typeface="+mn-lt"/>
                <a:sym typeface="Helvetica Neue"/>
              </a:rPr>
              <a:t>Advantages and disadvantages of storing locally or in the cloud</a:t>
            </a:r>
          </a:p>
          <a:p>
            <a:pPr marL="342900" marR="0" lvl="0" indent="-342900" algn="l" rtl="0">
              <a:spcBef>
                <a:spcPts val="0"/>
              </a:spcBef>
              <a:spcAft>
                <a:spcPts val="1200"/>
              </a:spcAft>
              <a:buSzPct val="80000"/>
              <a:buBlip>
                <a:blip r:embed="rId4"/>
              </a:buBlip>
            </a:pPr>
            <a:r>
              <a:rPr lang="en-GB" sz="2400" dirty="0">
                <a:solidFill>
                  <a:schemeClr val="dk1"/>
                </a:solidFill>
                <a:latin typeface="+mn-lt"/>
                <a:sym typeface="Helvetica Neue"/>
              </a:rPr>
              <a:t>Retrieving files on the computer with the right tools</a:t>
            </a:r>
            <a:endParaRPr lang="en-GB" dirty="0">
              <a:latin typeface="+mn-lt"/>
            </a:endParaRPr>
          </a:p>
        </p:txBody>
      </p:sp>
      <p:sp>
        <p:nvSpPr>
          <p:cNvPr id="2" name="Foliennummernplatzhalter 1">
            <a:extLst>
              <a:ext uri="{FF2B5EF4-FFF2-40B4-BE49-F238E27FC236}">
                <a16:creationId xmlns:a16="http://schemas.microsoft.com/office/drawing/2014/main" id="{428AE51F-362F-617B-1833-4BE0E40DEC7C}"/>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46</a:t>
            </a:fld>
            <a:endParaRPr lang="de-DE"/>
          </a:p>
        </p:txBody>
      </p:sp>
      <p:sp>
        <p:nvSpPr>
          <p:cNvPr id="5" name="Google Shape;206;p12">
            <a:extLst>
              <a:ext uri="{FF2B5EF4-FFF2-40B4-BE49-F238E27FC236}">
                <a16:creationId xmlns:a16="http://schemas.microsoft.com/office/drawing/2014/main" id="{86E44ABA-03DC-0165-571C-A30463DC1082}"/>
              </a:ext>
            </a:extLst>
          </p:cNvPr>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Summing up</a:t>
            </a:r>
            <a:endParaRPr lang="en-GB" dirty="0">
              <a:solidFill>
                <a:schemeClr val="tx1"/>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Bibliography</a:t>
            </a:r>
          </a:p>
        </p:txBody>
      </p:sp>
      <p:sp>
        <p:nvSpPr>
          <p:cNvPr id="2" name="Foliennummernplatzhalter 1">
            <a:extLst>
              <a:ext uri="{FF2B5EF4-FFF2-40B4-BE49-F238E27FC236}">
                <a16:creationId xmlns:a16="http://schemas.microsoft.com/office/drawing/2014/main" id="{9EADDE7E-2F7B-205E-4A44-7D1F914CECB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47</a:t>
            </a:fld>
            <a:endParaRPr lang="de-DE"/>
          </a:p>
        </p:txBody>
      </p:sp>
      <p:sp>
        <p:nvSpPr>
          <p:cNvPr id="3" name="Google Shape;221;p13">
            <a:extLst>
              <a:ext uri="{FF2B5EF4-FFF2-40B4-BE49-F238E27FC236}">
                <a16:creationId xmlns:a16="http://schemas.microsoft.com/office/drawing/2014/main" id="{19725B0A-583A-9A7F-29D9-408C0AF134DA}"/>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Initiative D21 e.V. (2018), D21 DIGITAL INDEX 2017/2018. Jährliches Lagebild zur Digitalen Gesellschaft, in: initiatived21.de, 2018, https://initiatived21.de/app/uploads/2018/01/d21-digital-index_2017_2018.pdf</a:t>
            </a:r>
          </a:p>
          <a:p>
            <a:pPr marL="342900" marR="0" lvl="0" indent="-342900" algn="l" rtl="0">
              <a:spcBef>
                <a:spcPts val="0"/>
              </a:spcBef>
              <a:spcAft>
                <a:spcPts val="1200"/>
              </a:spcAft>
              <a:buClr>
                <a:schemeClr val="dk1"/>
              </a:buClr>
              <a:buSzPct val="80000"/>
              <a:buBlip>
                <a:blip r:embed="rId3"/>
              </a:buBlip>
            </a:pPr>
            <a:r>
              <a:rPr lang="de-DE" sz="2400" dirty="0">
                <a:latin typeface="+mn-lt"/>
              </a:rPr>
              <a:t>Treppenlift-ratgeber.de, Internet für Senioren: Werden Sie zum </a:t>
            </a:r>
            <a:r>
              <a:rPr lang="de-DE" sz="2400" dirty="0" err="1">
                <a:latin typeface="+mn-lt"/>
              </a:rPr>
              <a:t>Silver</a:t>
            </a:r>
            <a:r>
              <a:rPr lang="de-DE" sz="2400" dirty="0">
                <a:latin typeface="+mn-lt"/>
              </a:rPr>
              <a:t> Surfer, in: treppenlift-ratgeber.de, https://www.treppenlift-ratgeber.de/barrierefrei-leben/leben-im-alter/internet-fuer-senioren.html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diabsite.de, Welchen besonderen Nutzen bietet das Netz für Senioren?, in: diabsite.de, 24.06.2007, https://www.diabsite.de/wegweiser/links/internet/5-senioren.html</a:t>
            </a:r>
          </a:p>
          <a:p>
            <a:pPr marL="342900" marR="0" lvl="0" indent="-342900" algn="l" rtl="0">
              <a:spcBef>
                <a:spcPts val="0"/>
              </a:spcBef>
              <a:spcAft>
                <a:spcPts val="1200"/>
              </a:spcAft>
              <a:buClr>
                <a:schemeClr val="dk1"/>
              </a:buClr>
              <a:buSzPct val="80000"/>
              <a:buBlip>
                <a:blip r:embed="rId3"/>
              </a:buBlip>
            </a:pPr>
            <a:r>
              <a:rPr lang="de-DE" sz="2400" dirty="0">
                <a:latin typeface="+mn-lt"/>
              </a:rPr>
              <a:t>BAFSO – Bundesarbeitsgemeinschaft der Seniorenorganisationen e.V. (2019), Wegweiser durch die digitale Welt - Für ältere Bürgerinnen und Bürger (10. aktualisierte Auflage), in: basgo.de, Dezember 2019, https://www.bagso.de/publikationen/ratgeber/wegweiser-durch-die-digitale-welt/</a:t>
            </a:r>
          </a:p>
          <a:p>
            <a:pPr marL="342900" marR="0" lvl="0" indent="-342900" algn="l" rtl="0">
              <a:spcBef>
                <a:spcPts val="0"/>
              </a:spcBef>
              <a:spcAft>
                <a:spcPts val="1200"/>
              </a:spcAft>
              <a:buClr>
                <a:schemeClr val="dk1"/>
              </a:buClr>
              <a:buSzPct val="80000"/>
              <a:buBlip>
                <a:blip r:embed="rId3"/>
              </a:buBlip>
            </a:pPr>
            <a:r>
              <a:rPr lang="de-DE" sz="2400" dirty="0">
                <a:latin typeface="+mn-lt"/>
              </a:rPr>
              <a:t>BAGSO Service Gesellschaft mbH, Anleitung 8: Gesundheitsinformationen im Netz – kompetent nutzen, in: digital-kompass.de, 2023, https://www.digital-kompass.de/materialien/anleitung-8-gesundheitsinformationen-im-netz-kompetent-nutzen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Bibliography</a:t>
            </a:r>
          </a:p>
        </p:txBody>
      </p:sp>
      <p:sp>
        <p:nvSpPr>
          <p:cNvPr id="2" name="Foliennummernplatzhalter 1">
            <a:extLst>
              <a:ext uri="{FF2B5EF4-FFF2-40B4-BE49-F238E27FC236}">
                <a16:creationId xmlns:a16="http://schemas.microsoft.com/office/drawing/2014/main" id="{EC49F28B-0A21-B2EA-F443-5A4CE765D0E4}"/>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48</a:t>
            </a:fld>
            <a:endParaRPr lang="de-DE"/>
          </a:p>
        </p:txBody>
      </p:sp>
      <p:sp>
        <p:nvSpPr>
          <p:cNvPr id="3" name="Google Shape;221;p13">
            <a:extLst>
              <a:ext uri="{FF2B5EF4-FFF2-40B4-BE49-F238E27FC236}">
                <a16:creationId xmlns:a16="http://schemas.microsoft.com/office/drawing/2014/main" id="{6C227A8D-EF25-2DBD-8DC9-4548BE1EB49F}"/>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Google Deutschland Team (2021), 7 Tipps, mit denen ihr noch mehr aus der Google Suche rausholt, in: google.de, 04. Juni 2021, https://blog.google/intl/de-de/produkte/suchen-entdecken/7-tipps-fuer-die-google-suche/</a:t>
            </a:r>
          </a:p>
          <a:p>
            <a:pPr marL="342900" marR="0" lvl="0" indent="-342900" algn="l" rtl="0">
              <a:spcBef>
                <a:spcPts val="0"/>
              </a:spcBef>
              <a:spcAft>
                <a:spcPts val="1200"/>
              </a:spcAft>
              <a:buClr>
                <a:schemeClr val="dk1"/>
              </a:buClr>
              <a:buSzPct val="80000"/>
              <a:buBlip>
                <a:blip r:embed="rId3"/>
              </a:buBlip>
            </a:pPr>
            <a:r>
              <a:rPr lang="de-DE" sz="2400" dirty="0">
                <a:latin typeface="+mn-lt"/>
              </a:rPr>
              <a:t>IONOS (2022), Daten sichern: Methoden und Medien im Überblick, in: ionos.de, 13.09.2022, https://www.ionos.de/digitalguide/server/sicherheit/daten-sichern/</a:t>
            </a:r>
          </a:p>
          <a:p>
            <a:pPr marL="342900" marR="0" lvl="0" indent="-342900" algn="l" rtl="0">
              <a:spcBef>
                <a:spcPts val="0"/>
              </a:spcBef>
              <a:spcAft>
                <a:spcPts val="1200"/>
              </a:spcAft>
              <a:buClr>
                <a:schemeClr val="dk1"/>
              </a:buClr>
              <a:buSzPct val="80000"/>
              <a:buBlip>
                <a:blip r:embed="rId3"/>
              </a:buBlip>
            </a:pPr>
            <a:r>
              <a:rPr lang="de-DE" sz="2400" dirty="0">
                <a:latin typeface="+mn-lt"/>
              </a:rPr>
              <a:t>Verbund Forschungsdaten Bildung (</a:t>
            </a:r>
            <a:r>
              <a:rPr lang="de-DE" sz="2400" dirty="0" err="1">
                <a:latin typeface="+mn-lt"/>
              </a:rPr>
              <a:t>VerbundFDB</a:t>
            </a:r>
            <a:r>
              <a:rPr lang="de-DE" sz="2400" dirty="0">
                <a:latin typeface="+mn-lt"/>
              </a:rPr>
              <a:t>), Dateien benennen und organisieren, in: forschungsdaten-bildung.de, 20.07.2018, https://www.forschungsdaten-bildung.de/dateien-benennen</a:t>
            </a:r>
          </a:p>
          <a:p>
            <a:pPr marL="342900" marR="0" lvl="0" indent="-342900" algn="l" rtl="0">
              <a:spcBef>
                <a:spcPts val="0"/>
              </a:spcBef>
              <a:spcAft>
                <a:spcPts val="1200"/>
              </a:spcAft>
              <a:buClr>
                <a:schemeClr val="dk1"/>
              </a:buClr>
              <a:buSzPct val="80000"/>
              <a:buBlip>
                <a:blip r:embed="rId3"/>
              </a:buBlip>
            </a:pPr>
            <a:r>
              <a:rPr lang="de-DE" sz="2400" dirty="0">
                <a:latin typeface="+mn-lt"/>
              </a:rPr>
              <a:t>Büro-Kaizen, Ideale Ordnerstruktur: Eine einheitliche Dateiablage mit dem 7-Ordner-System erstellen (für Unternehmen und Privatpersonen), in: buero-kaizen.de, https://www.buero-kaizen.de/ordnerstruktur/</a:t>
            </a:r>
          </a:p>
          <a:p>
            <a:pPr marL="342900" marR="0" lvl="0" indent="-342900" algn="l" rtl="0">
              <a:spcBef>
                <a:spcPts val="0"/>
              </a:spcBef>
              <a:spcAft>
                <a:spcPts val="1200"/>
              </a:spcAft>
              <a:buClr>
                <a:schemeClr val="dk1"/>
              </a:buClr>
              <a:buSzPct val="80000"/>
              <a:buBlip>
                <a:blip r:embed="rId3"/>
              </a:buBlip>
            </a:pPr>
            <a:r>
              <a:rPr lang="de-DE" sz="2400" dirty="0" err="1">
                <a:latin typeface="+mn-lt"/>
              </a:rPr>
              <a:t>Miller’s</a:t>
            </a:r>
            <a:r>
              <a:rPr lang="de-DE" sz="2400" dirty="0">
                <a:latin typeface="+mn-lt"/>
              </a:rPr>
              <a:t> Law, The </a:t>
            </a:r>
            <a:r>
              <a:rPr lang="de-DE" sz="2400" dirty="0" err="1">
                <a:latin typeface="+mn-lt"/>
              </a:rPr>
              <a:t>average</a:t>
            </a:r>
            <a:r>
              <a:rPr lang="de-DE" sz="2400" dirty="0">
                <a:latin typeface="+mn-lt"/>
              </a:rPr>
              <a:t> </a:t>
            </a:r>
            <a:r>
              <a:rPr lang="de-DE" sz="2400" dirty="0" err="1">
                <a:latin typeface="+mn-lt"/>
              </a:rPr>
              <a:t>person</a:t>
            </a:r>
            <a:r>
              <a:rPr lang="de-DE" sz="2400" dirty="0">
                <a:latin typeface="+mn-lt"/>
              </a:rPr>
              <a:t> </a:t>
            </a:r>
            <a:r>
              <a:rPr lang="de-DE" sz="2400" dirty="0" err="1">
                <a:latin typeface="+mn-lt"/>
              </a:rPr>
              <a:t>can</a:t>
            </a:r>
            <a:r>
              <a:rPr lang="de-DE" sz="2400" dirty="0">
                <a:latin typeface="+mn-lt"/>
              </a:rPr>
              <a:t> </a:t>
            </a:r>
            <a:r>
              <a:rPr lang="de-DE" sz="2400" dirty="0" err="1">
                <a:latin typeface="+mn-lt"/>
              </a:rPr>
              <a:t>only</a:t>
            </a:r>
            <a:r>
              <a:rPr lang="de-DE" sz="2400" dirty="0">
                <a:latin typeface="+mn-lt"/>
              </a:rPr>
              <a:t> </a:t>
            </a:r>
            <a:r>
              <a:rPr lang="de-DE" sz="2400" dirty="0" err="1">
                <a:latin typeface="+mn-lt"/>
              </a:rPr>
              <a:t>keep</a:t>
            </a:r>
            <a:r>
              <a:rPr lang="de-DE" sz="2400" dirty="0">
                <a:latin typeface="+mn-lt"/>
              </a:rPr>
              <a:t> 7 (plus </a:t>
            </a:r>
            <a:r>
              <a:rPr lang="de-DE" sz="2400" dirty="0" err="1">
                <a:latin typeface="+mn-lt"/>
              </a:rPr>
              <a:t>or</a:t>
            </a:r>
            <a:r>
              <a:rPr lang="de-DE" sz="2400" dirty="0">
                <a:latin typeface="+mn-lt"/>
              </a:rPr>
              <a:t> minus 2) </a:t>
            </a:r>
            <a:r>
              <a:rPr lang="de-DE" sz="2400" dirty="0" err="1">
                <a:latin typeface="+mn-lt"/>
              </a:rPr>
              <a:t>items</a:t>
            </a:r>
            <a:r>
              <a:rPr lang="de-DE" sz="2400" dirty="0">
                <a:latin typeface="+mn-lt"/>
              </a:rPr>
              <a:t> in </a:t>
            </a:r>
            <a:r>
              <a:rPr lang="de-DE" sz="2400" dirty="0" err="1">
                <a:latin typeface="+mn-lt"/>
              </a:rPr>
              <a:t>their</a:t>
            </a:r>
            <a:r>
              <a:rPr lang="de-DE" sz="2400" dirty="0">
                <a:latin typeface="+mn-lt"/>
              </a:rPr>
              <a:t> </a:t>
            </a:r>
            <a:r>
              <a:rPr lang="de-DE" sz="2400" dirty="0" err="1">
                <a:latin typeface="+mn-lt"/>
              </a:rPr>
              <a:t>working</a:t>
            </a:r>
            <a:r>
              <a:rPr lang="de-DE" sz="2400" dirty="0">
                <a:latin typeface="+mn-lt"/>
              </a:rPr>
              <a:t> </a:t>
            </a:r>
            <a:r>
              <a:rPr lang="de-DE" sz="2400" dirty="0" err="1">
                <a:latin typeface="+mn-lt"/>
              </a:rPr>
              <a:t>memory</a:t>
            </a:r>
            <a:r>
              <a:rPr lang="de-DE" sz="2400" dirty="0">
                <a:latin typeface="+mn-lt"/>
              </a:rPr>
              <a:t>, in: lawsofux.com, https://lawsofux.com/millers-law/</a:t>
            </a:r>
          </a:p>
        </p:txBody>
      </p:sp>
    </p:spTree>
    <p:extLst>
      <p:ext uri="{BB962C8B-B14F-4D97-AF65-F5344CB8AC3E}">
        <p14:creationId xmlns:p14="http://schemas.microsoft.com/office/powerpoint/2010/main" val="287425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19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D94B7"/>
              </a:buClr>
              <a:buSzPts val="4800"/>
              <a:buFont typeface="Helvetica Neue"/>
              <a:buNone/>
            </a:pPr>
            <a:r>
              <a:rPr lang="es-ES" sz="4800" b="1" dirty="0">
                <a:solidFill>
                  <a:schemeClr val="tx1"/>
                </a:solidFill>
                <a:latin typeface="+mn-lt"/>
                <a:ea typeface="Helvetica Neue"/>
                <a:cs typeface="Helvetica Neue"/>
                <a:sym typeface="Helvetica Neue"/>
              </a:rPr>
              <a:t>Bibliography</a:t>
            </a:r>
          </a:p>
        </p:txBody>
      </p:sp>
      <p:sp>
        <p:nvSpPr>
          <p:cNvPr id="2" name="Foliennummernplatzhalter 1">
            <a:extLst>
              <a:ext uri="{FF2B5EF4-FFF2-40B4-BE49-F238E27FC236}">
                <a16:creationId xmlns:a16="http://schemas.microsoft.com/office/drawing/2014/main" id="{06322A51-306A-658A-966F-6E05B7463B9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49</a:t>
            </a:fld>
            <a:endParaRPr lang="de-DE"/>
          </a:p>
        </p:txBody>
      </p:sp>
      <p:sp>
        <p:nvSpPr>
          <p:cNvPr id="3" name="Google Shape;221;p13">
            <a:extLst>
              <a:ext uri="{FF2B5EF4-FFF2-40B4-BE49-F238E27FC236}">
                <a16:creationId xmlns:a16="http://schemas.microsoft.com/office/drawing/2014/main" id="{722B15F5-4CBA-0B59-AFAF-C3AD481476F4}"/>
              </a:ext>
            </a:extLst>
          </p:cNvPr>
          <p:cNvSpPr/>
          <p:nvPr/>
        </p:nvSpPr>
        <p:spPr>
          <a:xfrm>
            <a:off x="1483200" y="3805200"/>
            <a:ext cx="15280800" cy="6770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dk1"/>
              </a:buClr>
              <a:buSzPct val="80000"/>
              <a:buBlip>
                <a:blip r:embed="rId3"/>
              </a:buBlip>
            </a:pPr>
            <a:r>
              <a:rPr lang="de-DE" sz="2400" dirty="0">
                <a:latin typeface="+mn-lt"/>
              </a:rPr>
              <a:t>Schweizer Minimalist, Digitale Ordnerstruktur – Mein Ordnersystem auf dem PC, in: schweizer-minimalist.ch, 04.09.2021, https://schweizer-minimalist.ch/digitale-ordnerstruktur-mein-ordnersystem-auf-dem-pc/</a:t>
            </a:r>
          </a:p>
          <a:p>
            <a:pPr marL="342900" marR="0" lvl="0" indent="-342900" algn="l" rtl="0">
              <a:spcBef>
                <a:spcPts val="0"/>
              </a:spcBef>
              <a:spcAft>
                <a:spcPts val="1200"/>
              </a:spcAft>
              <a:buClr>
                <a:schemeClr val="dk1"/>
              </a:buClr>
              <a:buSzPct val="80000"/>
              <a:buBlip>
                <a:blip r:embed="rId3"/>
              </a:buBlip>
            </a:pPr>
            <a:r>
              <a:rPr lang="de-DE" sz="2400" dirty="0">
                <a:latin typeface="+mn-lt"/>
              </a:rPr>
              <a:t>Hagel, Jens. Vor-Ort vs. Cloud-Speicher: Was ist besser? Ein Vergleich, in: hagel-it.de, https://www.hagel-it.de/cloud/vor-ort-vs-cloud-speicher-was-ist-besser-ein-vergleich.html</a:t>
            </a:r>
          </a:p>
          <a:p>
            <a:pPr marL="342900" marR="0" lvl="0" indent="-342900" algn="l" rtl="0">
              <a:spcBef>
                <a:spcPts val="0"/>
              </a:spcBef>
              <a:spcAft>
                <a:spcPts val="1200"/>
              </a:spcAft>
              <a:buClr>
                <a:schemeClr val="dk1"/>
              </a:buClr>
              <a:buSzPct val="80000"/>
              <a:buBlip>
                <a:blip r:embed="rId3"/>
              </a:buBlip>
            </a:pPr>
            <a:r>
              <a:rPr lang="de-DE" sz="2400" dirty="0">
                <a:latin typeface="+mn-lt"/>
              </a:rPr>
              <a:t>Kristian (2019), Je 5 Vor- und Nachteile von Cloud Speichern, in: cloudzzer.com, 17. März 2018, https://www.cloudzzer.com/pro-und-contra-von-cloudspeicher</a:t>
            </a:r>
          </a:p>
          <a:p>
            <a:pPr marL="342900" marR="0" lvl="0" indent="-342900" algn="l" rtl="0">
              <a:spcBef>
                <a:spcPts val="0"/>
              </a:spcBef>
              <a:spcAft>
                <a:spcPts val="1200"/>
              </a:spcAft>
              <a:buClr>
                <a:schemeClr val="dk1"/>
              </a:buClr>
              <a:buSzPct val="80000"/>
              <a:buBlip>
                <a:blip r:embed="rId3"/>
              </a:buBlip>
            </a:pPr>
            <a:r>
              <a:rPr lang="de-DE" sz="2400" dirty="0">
                <a:latin typeface="+mn-lt"/>
              </a:rPr>
              <a:t>TechSmith, Eine digitale Ordnerstruktur fürs Unternehmen einrichten: Beispiel und Tipps, in: techsmith.de, https://www.techsmith.de/blog/digitale-ordnerstruktur/</a:t>
            </a:r>
          </a:p>
          <a:p>
            <a:pPr marL="342900" marR="0" lvl="0" indent="-342900" algn="l" rtl="0">
              <a:spcBef>
                <a:spcPts val="0"/>
              </a:spcBef>
              <a:spcAft>
                <a:spcPts val="1200"/>
              </a:spcAft>
              <a:buClr>
                <a:schemeClr val="dk1"/>
              </a:buClr>
              <a:buSzPct val="80000"/>
              <a:buBlip>
                <a:blip r:embed="rId3"/>
              </a:buBlip>
            </a:pPr>
            <a:r>
              <a:rPr lang="de-DE" sz="2400" dirty="0">
                <a:latin typeface="+mn-lt"/>
              </a:rPr>
              <a:t>Schanze, Robert (2016), Windows 10: Nach Dateien suchen – so geht's, in: giga.de, 18. Dez. 2016, https://www.giga.de/downloads/windows-10/tipps/windows-10-nach-dateien-suchen-so-gehts/</a:t>
            </a:r>
          </a:p>
          <a:p>
            <a:pPr marL="342900" marR="0" lvl="0" indent="-342900" algn="l" rtl="0">
              <a:spcBef>
                <a:spcPts val="0"/>
              </a:spcBef>
              <a:spcAft>
                <a:spcPts val="1200"/>
              </a:spcAft>
              <a:buClr>
                <a:schemeClr val="dk1"/>
              </a:buClr>
              <a:buSzPct val="80000"/>
              <a:buBlip>
                <a:blip r:embed="rId3"/>
              </a:buBlip>
            </a:pPr>
            <a:r>
              <a:rPr lang="de-DE" sz="2400" dirty="0">
                <a:latin typeface="+mn-lt"/>
              </a:rPr>
              <a:t>Baldo, Jordan, Der beste Weg, um verlorene Dateien auf dem Mac zu finden, in: imymac.de, 1. August 2022, https://www.imymac.de/powermymac/find-lost-files-on-mac.html</a:t>
            </a:r>
          </a:p>
          <a:p>
            <a:pPr marL="342900" marR="0" lvl="0" indent="-342900" algn="l" rtl="0">
              <a:spcBef>
                <a:spcPts val="0"/>
              </a:spcBef>
              <a:spcAft>
                <a:spcPts val="1200"/>
              </a:spcAft>
              <a:buClr>
                <a:schemeClr val="dk1"/>
              </a:buClr>
              <a:buSzPct val="80000"/>
              <a:buBlip>
                <a:blip r:embed="rId3"/>
              </a:buBlip>
            </a:pPr>
            <a:endParaRPr lang="de-DE" sz="2400" dirty="0">
              <a:latin typeface="+mn-lt"/>
            </a:endParaRPr>
          </a:p>
        </p:txBody>
      </p:sp>
    </p:spTree>
    <p:extLst>
      <p:ext uri="{BB962C8B-B14F-4D97-AF65-F5344CB8AC3E}">
        <p14:creationId xmlns:p14="http://schemas.microsoft.com/office/powerpoint/2010/main" val="21392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043DA264-D75A-C81D-E0A7-6FF7CFB1FB07}"/>
              </a:ext>
            </a:extLst>
          </p:cNvPr>
          <p:cNvGraphicFramePr/>
          <p:nvPr>
            <p:extLst>
              <p:ext uri="{D42A27DB-BD31-4B8C-83A1-F6EECF244321}">
                <p14:modId xmlns:p14="http://schemas.microsoft.com/office/powerpoint/2010/main" val="164599110"/>
              </p:ext>
            </p:extLst>
          </p:nvPr>
        </p:nvGraphicFramePr>
        <p:xfrm>
          <a:off x="7812000" y="2376000"/>
          <a:ext cx="9144000" cy="6804000"/>
        </p:xfrm>
        <a:graphic>
          <a:graphicData uri="http://schemas.openxmlformats.org/drawingml/2006/chart">
            <c:chart xmlns:c="http://schemas.openxmlformats.org/drawingml/2006/chart" xmlns:r="http://schemas.openxmlformats.org/officeDocument/2006/relationships" r:id="rId3"/>
          </a:graphicData>
        </a:graphic>
      </p:graphicFrame>
      <p:sp>
        <p:nvSpPr>
          <p:cNvPr id="118" name="Google Shape;118;p6"/>
          <p:cNvSpPr txBox="1"/>
          <p:nvPr/>
        </p:nvSpPr>
        <p:spPr>
          <a:xfrm>
            <a:off x="1331997" y="2054087"/>
            <a:ext cx="6480003" cy="1178180"/>
          </a:xfrm>
          <a:prstGeom prst="rect">
            <a:avLst/>
          </a:prstGeom>
          <a:noFill/>
          <a:ln>
            <a:noFill/>
          </a:ln>
        </p:spPr>
        <p:txBody>
          <a:bodyPr spcFirstLastPara="1" wrap="square" lIns="91425" tIns="45700" rIns="91425" bIns="45700" anchor="t" anchorCtr="0">
            <a:noAutofit/>
          </a:bodyPr>
          <a:lstStyle/>
          <a:p>
            <a:pPr marL="625475" marR="0" lvl="0" indent="-62547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dirty="0">
                <a:ln>
                  <a:noFill/>
                </a:ln>
                <a:solidFill>
                  <a:srgbClr val="000000"/>
                </a:solidFill>
                <a:effectLst/>
                <a:uLnTx/>
                <a:uFillTx/>
                <a:ea typeface="Helvetica Neue"/>
                <a:cs typeface="Helvetica Neue"/>
                <a:sym typeface="Helvetica Neue"/>
              </a:rPr>
              <a:t>1. </a:t>
            </a:r>
            <a:r>
              <a:rPr lang="en-US" sz="4800" b="1" dirty="0">
                <a:ea typeface="Helvetica Neue"/>
                <a:cs typeface="Helvetica Neue"/>
                <a:sym typeface="Helvetica Neue"/>
              </a:rPr>
              <a:t>What are the benefits of the internet?</a:t>
            </a:r>
          </a:p>
        </p:txBody>
      </p:sp>
      <p:sp>
        <p:nvSpPr>
          <p:cNvPr id="119" name="Google Shape;119;p6"/>
          <p:cNvSpPr txBox="1"/>
          <p:nvPr/>
        </p:nvSpPr>
        <p:spPr>
          <a:xfrm>
            <a:off x="1295400" y="4104000"/>
            <a:ext cx="5400600" cy="52318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dirty="0">
                <a:ln>
                  <a:noFill/>
                </a:ln>
                <a:solidFill>
                  <a:srgbClr val="00CCFF"/>
                </a:solidFill>
                <a:effectLst/>
                <a:uLnTx/>
                <a:uFillTx/>
                <a:latin typeface="Arial"/>
                <a:ea typeface="Helvetica Neue"/>
                <a:cs typeface="Helvetica Neue"/>
                <a:sym typeface="Helvetica Neue"/>
              </a:rPr>
              <a:t>Regularly used services and applications</a:t>
            </a:r>
            <a:endParaRPr kumimoji="0" lang="en-GB" sz="1400" b="0" i="0" u="none" strike="noStrike" kern="0" cap="none" spc="0" normalizeH="0" baseline="0" dirty="0">
              <a:ln>
                <a:noFill/>
              </a:ln>
              <a:solidFill>
                <a:srgbClr val="00CCFF"/>
              </a:solidFill>
              <a:effectLst/>
              <a:uLnTx/>
              <a:uFillTx/>
              <a:latin typeface="Arial"/>
              <a:sym typeface="Arial"/>
            </a:endParaRPr>
          </a:p>
        </p:txBody>
      </p:sp>
      <p:sp>
        <p:nvSpPr>
          <p:cNvPr id="14" name="Google Shape;120;p6">
            <a:extLst>
              <a:ext uri="{FF2B5EF4-FFF2-40B4-BE49-F238E27FC236}">
                <a16:creationId xmlns:a16="http://schemas.microsoft.com/office/drawing/2014/main" id="{64F3C16B-8B4A-3174-85B2-688ECA421279}"/>
              </a:ext>
            </a:extLst>
          </p:cNvPr>
          <p:cNvSpPr txBox="1"/>
          <p:nvPr/>
        </p:nvSpPr>
        <p:spPr>
          <a:xfrm>
            <a:off x="1295399" y="5184000"/>
            <a:ext cx="4428601" cy="769401"/>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dirty="0">
                <a:ln>
                  <a:noFill/>
                </a:ln>
                <a:solidFill>
                  <a:srgbClr val="000000"/>
                </a:solidFill>
                <a:effectLst/>
                <a:uLnTx/>
                <a:uFillTx/>
                <a:latin typeface="Arial"/>
                <a:ea typeface="Helvetica Neue"/>
                <a:cs typeface="Helvetica Neue"/>
                <a:sym typeface="Helvetica Neue"/>
              </a:rPr>
              <a:t>Please indicate which of the activities you do on a regular basis, i.e. once or several times a week</a:t>
            </a:r>
          </a:p>
        </p:txBody>
      </p:sp>
      <p:sp>
        <p:nvSpPr>
          <p:cNvPr id="6" name="Textfeld 5">
            <a:extLst>
              <a:ext uri="{FF2B5EF4-FFF2-40B4-BE49-F238E27FC236}">
                <a16:creationId xmlns:a16="http://schemas.microsoft.com/office/drawing/2014/main" id="{2C66057E-B0C6-9ACE-D88B-833531141F57}"/>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0" i="0" u="none" strike="noStrike" kern="0" cap="none" spc="0" normalizeH="0" baseline="0" noProof="0" dirty="0">
                <a:ln>
                  <a:noFill/>
                </a:ln>
                <a:solidFill>
                  <a:srgbClr val="000000"/>
                </a:solidFill>
                <a:effectLst/>
                <a:uLnTx/>
                <a:uFillTx/>
                <a:latin typeface="Arial"/>
                <a:cs typeface="Arial"/>
                <a:sym typeface="Arial"/>
              </a:rPr>
              <a:t>Source : Initiative D21 e.V. (2018), D21 DIGITAL INDEX 2017/2018. Jährliches Lagebild zur Digitalen Gesellschaft, in: initiatived21.de, 2018, https://initiatived21.de/app/uploads/2018/01/d21-digital-index_2017_2018.pdf</a:t>
            </a:r>
          </a:p>
        </p:txBody>
      </p:sp>
      <p:graphicFrame>
        <p:nvGraphicFramePr>
          <p:cNvPr id="5" name="Tabelle 6">
            <a:extLst>
              <a:ext uri="{FF2B5EF4-FFF2-40B4-BE49-F238E27FC236}">
                <a16:creationId xmlns:a16="http://schemas.microsoft.com/office/drawing/2014/main" id="{E0B9ABC0-3755-218C-71A3-47B19BBF3793}"/>
              </a:ext>
            </a:extLst>
          </p:cNvPr>
          <p:cNvGraphicFramePr>
            <a:graphicFrameLocks noGrp="1"/>
          </p:cNvGraphicFramePr>
          <p:nvPr>
            <p:extLst>
              <p:ext uri="{D42A27DB-BD31-4B8C-83A1-F6EECF244321}">
                <p14:modId xmlns:p14="http://schemas.microsoft.com/office/powerpoint/2010/main" val="3308974376"/>
              </p:ext>
            </p:extLst>
          </p:nvPr>
        </p:nvGraphicFramePr>
        <p:xfrm>
          <a:off x="8676000" y="2556000"/>
          <a:ext cx="9396000" cy="6372000"/>
        </p:xfrm>
        <a:graphic>
          <a:graphicData uri="http://schemas.openxmlformats.org/drawingml/2006/table">
            <a:tbl>
              <a:tblPr firstRow="1" bandRow="1">
                <a:tableStyleId>{5940675A-B579-460E-94D1-54222C63F5DA}</a:tableStyleId>
              </a:tblPr>
              <a:tblGrid>
                <a:gridCol w="9396000">
                  <a:extLst>
                    <a:ext uri="{9D8B030D-6E8A-4147-A177-3AD203B41FA5}">
                      <a16:colId xmlns:a16="http://schemas.microsoft.com/office/drawing/2014/main" val="2285061614"/>
                    </a:ext>
                  </a:extLst>
                </a:gridCol>
              </a:tblGrid>
              <a:tr h="354000">
                <a:tc>
                  <a:txBody>
                    <a:bodyPr/>
                    <a:lstStyle/>
                    <a:p>
                      <a:r>
                        <a:rPr lang="de-DE" sz="1600" i="0" dirty="0"/>
                        <a:t>Search for content and information in search engines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138490"/>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office programmes </a:t>
                      </a:r>
                      <a:r>
                        <a:rPr lang="de-DE" sz="1400" i="1" dirty="0"/>
                        <a:t>(e.g. word processing, spreadsheets, presentations).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305721"/>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Watching online videos </a:t>
                      </a:r>
                      <a:r>
                        <a:rPr lang="de-DE" sz="1400" i="1" dirty="0"/>
                        <a:t>(e.g. YouTube)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5278308"/>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map services / navigation systems (e</a:t>
                      </a:r>
                      <a:r>
                        <a:rPr lang="de-DE" sz="1400" i="1" dirty="0"/>
                        <a:t>.g. Google Maps)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8545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instant messaging services </a:t>
                      </a:r>
                      <a:r>
                        <a:rPr lang="de-DE" sz="1400" i="1" dirty="0"/>
                        <a:t>(e.g. WhatsApp, Threema, </a:t>
                      </a:r>
                      <a:r>
                        <a:rPr lang="de-DE" sz="1400" i="1" dirty="0" err="1"/>
                        <a:t>Telegram</a:t>
                      </a:r>
                      <a:r>
                        <a:rPr lang="de-DE" sz="1400" i="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361987"/>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Online shopping, i.e. buying goods on the internet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640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Pay online </a:t>
                      </a:r>
                      <a:r>
                        <a:rPr lang="de-DE" sz="1400" i="1" dirty="0"/>
                        <a:t>(e.g. via </a:t>
                      </a:r>
                      <a:r>
                        <a:rPr lang="de-DE" sz="1400" i="1" dirty="0" err="1"/>
                        <a:t>Paypal</a:t>
                      </a:r>
                      <a:r>
                        <a:rPr lang="de-DE" sz="1400" i="1" dirty="0"/>
                        <a:t>, Paydirekt, Bitcoins)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1546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Playing computer games or using game apps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736613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Order or book services online </a:t>
                      </a:r>
                      <a:r>
                        <a:rPr lang="de-DE" sz="1400" i="1" dirty="0"/>
                        <a:t>(e.g. travel, food delivery service, car sharing, tradesmen).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03199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Selling / offering goods or services via the internet </a:t>
                      </a:r>
                      <a:r>
                        <a:rPr lang="de-DE" sz="1400" i="1" dirty="0"/>
                        <a:t>(e.g. via eBay, </a:t>
                      </a:r>
                      <a:r>
                        <a:rPr lang="de-DE" sz="1400" i="1" dirty="0" err="1"/>
                        <a:t>quoka</a:t>
                      </a:r>
                      <a:r>
                        <a:rPr lang="de-DE" sz="1400" i="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012406"/>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of so-called cloud services </a:t>
                      </a:r>
                      <a:r>
                        <a:rPr lang="de-DE" sz="1400" i="1" dirty="0"/>
                        <a:t>(e.g. Dropbox, Google Drive, Amazon Drive)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071082"/>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on-demand services or streaming </a:t>
                      </a:r>
                      <a:r>
                        <a:rPr lang="de-DE" sz="1400" i="1" dirty="0"/>
                        <a:t>(e.g. Spotify, Netflix, Amazon Prime).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5674989"/>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Read blogs and forums or post content yourself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706789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learning opportunities via the internet </a:t>
                      </a:r>
                      <a:r>
                        <a:rPr lang="de-DE" sz="1400" i="1" dirty="0"/>
                        <a:t>(e.g. online courses, online language learning).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178588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voice control </a:t>
                      </a:r>
                      <a:r>
                        <a:rPr lang="de-DE" sz="1400" i="1" dirty="0"/>
                        <a:t>(e.g. Apple Siri, Google Assistant, Microsoft Cortana)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8328715"/>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Collaboration with others via applications </a:t>
                      </a:r>
                      <a:r>
                        <a:rPr lang="de-DE" sz="1400" i="1" dirty="0"/>
                        <a:t>(e.g. Google Docs, Microsoft </a:t>
                      </a:r>
                      <a:r>
                        <a:rPr lang="de-DE" sz="1400" i="1" dirty="0" err="1"/>
                        <a:t>Sharepoint</a:t>
                      </a:r>
                      <a:r>
                        <a:rPr lang="de-DE" sz="1400" i="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459164"/>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health / fitness applications </a:t>
                      </a:r>
                      <a:r>
                        <a:rPr lang="de-DE" sz="1400" i="1" dirty="0"/>
                        <a:t>(e.g. count steps, measure blood glucose levels).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8181463"/>
                  </a:ext>
                </a:extLst>
              </a:tr>
              <a:tr h="35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1600" i="0" dirty="0"/>
                        <a:t>Use smart home applications </a:t>
                      </a:r>
                      <a:r>
                        <a:rPr lang="de-DE" sz="1400" i="1" dirty="0"/>
                        <a:t>(e.g. "intelligent" heating control via app)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119313"/>
                  </a:ext>
                </a:extLst>
              </a:tr>
            </a:tbl>
          </a:graphicData>
        </a:graphic>
      </p:graphicFrame>
      <p:sp>
        <p:nvSpPr>
          <p:cNvPr id="7" name="Textfeld 6">
            <a:extLst>
              <a:ext uri="{FF2B5EF4-FFF2-40B4-BE49-F238E27FC236}">
                <a16:creationId xmlns:a16="http://schemas.microsoft.com/office/drawing/2014/main" id="{2F99A66E-58CB-D6FE-0196-EA7956AD2DB6}"/>
              </a:ext>
            </a:extLst>
          </p:cNvPr>
          <p:cNvSpPr txBox="1"/>
          <p:nvPr/>
        </p:nvSpPr>
        <p:spPr>
          <a:xfrm>
            <a:off x="5832000" y="471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dirty="0"/>
              <a:t>30-49 years: 41 %</a:t>
            </a:r>
          </a:p>
        </p:txBody>
      </p:sp>
      <p:sp>
        <p:nvSpPr>
          <p:cNvPr id="8" name="Textfeld 7">
            <a:extLst>
              <a:ext uri="{FF2B5EF4-FFF2-40B4-BE49-F238E27FC236}">
                <a16:creationId xmlns:a16="http://schemas.microsoft.com/office/drawing/2014/main" id="{5B9BCC03-7C85-C71C-62D5-2F2E1A2DC779}"/>
              </a:ext>
            </a:extLst>
          </p:cNvPr>
          <p:cNvSpPr txBox="1"/>
          <p:nvPr/>
        </p:nvSpPr>
        <p:spPr>
          <a:xfrm>
            <a:off x="5832000" y="5796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dirty="0"/>
              <a:t>30-49 years: 27 %</a:t>
            </a:r>
          </a:p>
        </p:txBody>
      </p:sp>
      <p:sp>
        <p:nvSpPr>
          <p:cNvPr id="9" name="Textfeld 8">
            <a:extLst>
              <a:ext uri="{FF2B5EF4-FFF2-40B4-BE49-F238E27FC236}">
                <a16:creationId xmlns:a16="http://schemas.microsoft.com/office/drawing/2014/main" id="{FBB4C5FB-9D24-DB70-19D3-21EE4051DF56}"/>
              </a:ext>
            </a:extLst>
          </p:cNvPr>
          <p:cNvSpPr txBox="1"/>
          <p:nvPr/>
        </p:nvSpPr>
        <p:spPr>
          <a:xfrm>
            <a:off x="5832000" y="5400000"/>
            <a:ext cx="2052000" cy="324000"/>
          </a:xfrm>
          <a:prstGeom prst="homePlate">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en-GB" sz="1600" dirty="0"/>
              <a:t>30-49 years: 33 %.</a:t>
            </a:r>
          </a:p>
        </p:txBody>
      </p:sp>
      <p:grpSp>
        <p:nvGrpSpPr>
          <p:cNvPr id="10" name="Gruppieren 9">
            <a:extLst>
              <a:ext uri="{FF2B5EF4-FFF2-40B4-BE49-F238E27FC236}">
                <a16:creationId xmlns:a16="http://schemas.microsoft.com/office/drawing/2014/main" id="{5A6FFAC5-372F-0345-D491-48435A0B9E99}"/>
              </a:ext>
            </a:extLst>
          </p:cNvPr>
          <p:cNvGrpSpPr/>
          <p:nvPr/>
        </p:nvGrpSpPr>
        <p:grpSpPr>
          <a:xfrm>
            <a:off x="4176000" y="7285401"/>
            <a:ext cx="3528000" cy="1188000"/>
            <a:chOff x="4549200" y="4577240"/>
            <a:chExt cx="3528000" cy="1476000"/>
          </a:xfrm>
        </p:grpSpPr>
        <p:sp>
          <p:nvSpPr>
            <p:cNvPr id="11" name="Textfeld 10">
              <a:extLst>
                <a:ext uri="{FF2B5EF4-FFF2-40B4-BE49-F238E27FC236}">
                  <a16:creationId xmlns:a16="http://schemas.microsoft.com/office/drawing/2014/main" id="{BD124EF0-F0DA-36D8-2AB5-8285AE9B67B7}"/>
                </a:ext>
              </a:extLst>
            </p:cNvPr>
            <p:cNvSpPr txBox="1"/>
            <p:nvPr/>
          </p:nvSpPr>
          <p:spPr>
            <a:xfrm rot="10800000">
              <a:off x="4549200" y="4577240"/>
              <a:ext cx="3528000" cy="1476000"/>
            </a:xfrm>
            <a:prstGeom prst="wedgeRectCallout">
              <a:avLst/>
            </a:prstGeom>
          </p:spPr>
          <p:style>
            <a:lnRef idx="2">
              <a:schemeClr val="accent6"/>
            </a:lnRef>
            <a:fillRef idx="1">
              <a:schemeClr val="lt1"/>
            </a:fillRef>
            <a:effectRef idx="0">
              <a:schemeClr val="accent6"/>
            </a:effectRef>
            <a:fontRef idx="minor">
              <a:schemeClr val="dk1"/>
            </a:fontRef>
          </p:style>
          <p:txBody>
            <a:bodyPr wrap="square">
              <a:noAutofit/>
            </a:bodyPr>
            <a:lstStyle/>
            <a:p>
              <a:endParaRPr lang="en-GB" sz="1600" dirty="0"/>
            </a:p>
          </p:txBody>
        </p:sp>
        <p:sp>
          <p:nvSpPr>
            <p:cNvPr id="12" name="Textfeld 11">
              <a:extLst>
                <a:ext uri="{FF2B5EF4-FFF2-40B4-BE49-F238E27FC236}">
                  <a16:creationId xmlns:a16="http://schemas.microsoft.com/office/drawing/2014/main" id="{9C4B2C6A-88F5-A9CC-6D1A-90899BBBD670}"/>
                </a:ext>
              </a:extLst>
            </p:cNvPr>
            <p:cNvSpPr txBox="1"/>
            <p:nvPr/>
          </p:nvSpPr>
          <p:spPr>
            <a:xfrm>
              <a:off x="4572000" y="4608000"/>
              <a:ext cx="3492000" cy="144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noAutofit/>
            </a:bodyPr>
            <a:lstStyle/>
            <a:p>
              <a:pPr algn="ctr"/>
              <a:r>
                <a:rPr lang="en-GB" sz="1600" dirty="0"/>
                <a:t>The</a:t>
              </a:r>
              <a:r>
                <a:rPr lang="en-GB" sz="2000" dirty="0"/>
                <a:t> </a:t>
              </a:r>
              <a:r>
                <a:rPr lang="en-GB" sz="1600" dirty="0"/>
                <a:t>30-49 age group is particularly active in e-commerce (paying online, shopping online or ordering and offering services).</a:t>
              </a:r>
            </a:p>
          </p:txBody>
        </p:sp>
      </p:grpSp>
      <p:sp>
        <p:nvSpPr>
          <p:cNvPr id="15" name="Textfeld 14">
            <a:extLst>
              <a:ext uri="{FF2B5EF4-FFF2-40B4-BE49-F238E27FC236}">
                <a16:creationId xmlns:a16="http://schemas.microsoft.com/office/drawing/2014/main" id="{7D8E86DF-72F4-A229-30BC-2DC12AE6AB0E}"/>
              </a:ext>
            </a:extLst>
          </p:cNvPr>
          <p:cNvSpPr txBox="1"/>
          <p:nvPr/>
        </p:nvSpPr>
        <p:spPr>
          <a:xfrm>
            <a:off x="7740000" y="2268000"/>
            <a:ext cx="10044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1" u="none" strike="noStrike" kern="0" cap="none" spc="0" normalizeH="0" baseline="0" dirty="0">
                <a:ln>
                  <a:noFill/>
                </a:ln>
                <a:solidFill>
                  <a:srgbClr val="FFFFFF">
                    <a:lumMod val="50000"/>
                  </a:srgbClr>
                </a:solidFill>
                <a:effectLst/>
                <a:uLnTx/>
                <a:uFillTx/>
                <a:latin typeface="Arial"/>
                <a:ea typeface="Helvetica Neue"/>
                <a:cs typeface="Helvetica Neue"/>
                <a:sym typeface="Helvetica Neue"/>
              </a:rPr>
              <a:t>Basis: people aged 14 and over (n = 2,035); figures in %.</a:t>
            </a:r>
          </a:p>
        </p:txBody>
      </p:sp>
      <p:sp>
        <p:nvSpPr>
          <p:cNvPr id="4" name="Foliennummernplatzhalter 1">
            <a:extLst>
              <a:ext uri="{FF2B5EF4-FFF2-40B4-BE49-F238E27FC236}">
                <a16:creationId xmlns:a16="http://schemas.microsoft.com/office/drawing/2014/main" id="{3C0F067F-34A6-91E2-42E4-5F0831774F4D}"/>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5</a:t>
            </a:fld>
            <a:endParaRPr lang="de-DE"/>
          </a:p>
        </p:txBody>
      </p:sp>
    </p:spTree>
    <p:extLst>
      <p:ext uri="{BB962C8B-B14F-4D97-AF65-F5344CB8AC3E}">
        <p14:creationId xmlns:p14="http://schemas.microsoft.com/office/powerpoint/2010/main" val="444938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a:solidFill>
                  <a:schemeClr val="tx1"/>
                </a:solidFill>
                <a:latin typeface="+mn-lt"/>
                <a:ea typeface="Helvetica Neue"/>
                <a:cs typeface="Helvetica Neue"/>
                <a:sym typeface="Helvetica Neue"/>
              </a:rPr>
              <a:t>Thank you!</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noAutofit/>
          </a:bodyPr>
          <a:lstStyle/>
          <a:p>
            <a:r>
              <a:rPr lang="en-GB" sz="2400" b="1" dirty="0">
                <a:solidFill>
                  <a:srgbClr val="00CCFF"/>
                </a:solidFill>
                <a:latin typeface="+mn-lt"/>
              </a:rPr>
              <a:t>www.digital-boomer.eu</a:t>
            </a:r>
          </a:p>
        </p:txBody>
      </p:sp>
      <p:sp>
        <p:nvSpPr>
          <p:cNvPr id="2" name="Foliennummernplatzhalter 1">
            <a:extLst>
              <a:ext uri="{FF2B5EF4-FFF2-40B4-BE49-F238E27FC236}">
                <a16:creationId xmlns:a16="http://schemas.microsoft.com/office/drawing/2014/main" id="{1B37EF8E-7C53-BD84-7D3F-812CFFE047F3}"/>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de-DE" smtClean="0"/>
              <a:t>50</a:t>
            </a:fld>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1. </a:t>
            </a:r>
            <a:r>
              <a:rPr lang="en-US" sz="4800" b="1" dirty="0">
                <a:solidFill>
                  <a:schemeClr val="tx1"/>
                </a:solidFill>
                <a:latin typeface="+mn-lt"/>
                <a:ea typeface="Helvetica Neue"/>
                <a:cs typeface="Helvetica Neue"/>
                <a:sym typeface="Helvetica Neue"/>
              </a:rPr>
              <a:t>What are the benefits of the internet?</a:t>
            </a:r>
          </a:p>
          <a:p>
            <a:pPr marL="0" marR="0" lvl="0" indent="0" algn="l" rtl="0">
              <a:spcBef>
                <a:spcPts val="0"/>
              </a:spcBef>
              <a:spcAft>
                <a:spcPts val="0"/>
              </a:spcAft>
              <a:buNone/>
            </a:pPr>
            <a:endParaRPr lang="en-GB"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Benefits - subdivided according to age groups</a:t>
            </a:r>
            <a:endParaRPr lang="en-GB">
              <a:solidFill>
                <a:srgbClr val="00CCFF"/>
              </a:solidFill>
              <a:latin typeface="+mn-lt"/>
            </a:endParaRPr>
          </a:p>
        </p:txBody>
      </p:sp>
      <p:sp>
        <p:nvSpPr>
          <p:cNvPr id="26" name="Google Shape;120;p6">
            <a:extLst>
              <a:ext uri="{FF2B5EF4-FFF2-40B4-BE49-F238E27FC236}">
                <a16:creationId xmlns:a16="http://schemas.microsoft.com/office/drawing/2014/main" id="{411487DD-8344-0310-92B7-3AFA6C71BD63}"/>
              </a:ext>
            </a:extLst>
          </p:cNvPr>
          <p:cNvSpPr txBox="1"/>
          <p:nvPr/>
        </p:nvSpPr>
        <p:spPr>
          <a:xfrm>
            <a:off x="1295400" y="4024780"/>
            <a:ext cx="164520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TOP 3 - Applications according to age</a:t>
            </a:r>
            <a:endParaRPr lang="en-GB">
              <a:latin typeface="+mn-lt"/>
            </a:endParaRPr>
          </a:p>
        </p:txBody>
      </p:sp>
      <p:grpSp>
        <p:nvGrpSpPr>
          <p:cNvPr id="97" name="Gruppieren 96">
            <a:extLst>
              <a:ext uri="{FF2B5EF4-FFF2-40B4-BE49-F238E27FC236}">
                <a16:creationId xmlns:a16="http://schemas.microsoft.com/office/drawing/2014/main" id="{85999AA9-3447-FE96-EEC9-258E42A4D98F}"/>
              </a:ext>
            </a:extLst>
          </p:cNvPr>
          <p:cNvGrpSpPr/>
          <p:nvPr/>
        </p:nvGrpSpPr>
        <p:grpSpPr>
          <a:xfrm>
            <a:off x="2952000" y="4644000"/>
            <a:ext cx="13212000" cy="4104000"/>
            <a:chOff x="1260000" y="4644000"/>
            <a:chExt cx="13212000" cy="4104000"/>
          </a:xfrm>
        </p:grpSpPr>
        <p:grpSp>
          <p:nvGrpSpPr>
            <p:cNvPr id="28" name="Gruppieren 27">
              <a:extLst>
                <a:ext uri="{FF2B5EF4-FFF2-40B4-BE49-F238E27FC236}">
                  <a16:creationId xmlns:a16="http://schemas.microsoft.com/office/drawing/2014/main" id="{9764426E-9260-9602-2D1D-78EBBAEECD55}"/>
                </a:ext>
              </a:extLst>
            </p:cNvPr>
            <p:cNvGrpSpPr/>
            <p:nvPr/>
          </p:nvGrpSpPr>
          <p:grpSpPr>
            <a:xfrm>
              <a:off x="1440000" y="7200000"/>
              <a:ext cx="1620000" cy="1080000"/>
              <a:chOff x="6912000" y="5940000"/>
              <a:chExt cx="1620000" cy="1080000"/>
            </a:xfrm>
          </p:grpSpPr>
          <p:pic>
            <p:nvPicPr>
              <p:cNvPr id="17" name="Grafik 16" descr="Alter Mann in Jacke">
                <a:extLst>
                  <a:ext uri="{FF2B5EF4-FFF2-40B4-BE49-F238E27FC236}">
                    <a16:creationId xmlns:a16="http://schemas.microsoft.com/office/drawing/2014/main" id="{CEF0EC38-DB04-3060-0CCB-03AE1E2C668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5194" t="4" r="9295" b="75718"/>
              <a:stretch/>
            </p:blipFill>
            <p:spPr>
              <a:xfrm>
                <a:off x="7596000" y="5940000"/>
                <a:ext cx="936000" cy="1080000"/>
              </a:xfrm>
              <a:prstGeom prst="rect">
                <a:avLst/>
              </a:prstGeom>
            </p:spPr>
          </p:pic>
          <p:pic>
            <p:nvPicPr>
              <p:cNvPr id="21" name="Grafik 20" descr="Alte Frau mit weißem Haar">
                <a:extLst>
                  <a:ext uri="{FF2B5EF4-FFF2-40B4-BE49-F238E27FC236}">
                    <a16:creationId xmlns:a16="http://schemas.microsoft.com/office/drawing/2014/main" id="{8C2A152A-4088-2217-E5B3-11134DE61AE7}"/>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8896" t="-4" r="10910" b="75408"/>
              <a:stretch/>
            </p:blipFill>
            <p:spPr>
              <a:xfrm>
                <a:off x="6912000" y="5940000"/>
                <a:ext cx="936000" cy="1080000"/>
              </a:xfrm>
              <a:prstGeom prst="rect">
                <a:avLst/>
              </a:prstGeom>
            </p:spPr>
          </p:pic>
        </p:grpSp>
        <p:sp>
          <p:nvSpPr>
            <p:cNvPr id="29" name="Ellipse 28">
              <a:extLst>
                <a:ext uri="{FF2B5EF4-FFF2-40B4-BE49-F238E27FC236}">
                  <a16:creationId xmlns:a16="http://schemas.microsoft.com/office/drawing/2014/main" id="{5F458EB3-FA05-87F1-9FD2-4A03FC6F32BC}"/>
                </a:ext>
              </a:extLst>
            </p:cNvPr>
            <p:cNvSpPr>
              <a:spLocks noChangeAspect="1"/>
            </p:cNvSpPr>
            <p:nvPr/>
          </p:nvSpPr>
          <p:spPr>
            <a:xfrm>
              <a:off x="4896000" y="4896000"/>
              <a:ext cx="1152000" cy="1152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38</a:t>
              </a:r>
            </a:p>
          </p:txBody>
        </p:sp>
        <p:sp>
          <p:nvSpPr>
            <p:cNvPr id="30" name="Ellipse 29">
              <a:extLst>
                <a:ext uri="{FF2B5EF4-FFF2-40B4-BE49-F238E27FC236}">
                  <a16:creationId xmlns:a16="http://schemas.microsoft.com/office/drawing/2014/main" id="{D0604DD0-F298-F920-7D30-3CF843CCA64F}"/>
                </a:ext>
              </a:extLst>
            </p:cNvPr>
            <p:cNvSpPr>
              <a:spLocks noChangeAspect="1"/>
            </p:cNvSpPr>
            <p:nvPr/>
          </p:nvSpPr>
          <p:spPr>
            <a:xfrm>
              <a:off x="8604000" y="4860000"/>
              <a:ext cx="1224000" cy="122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40</a:t>
              </a:r>
            </a:p>
          </p:txBody>
        </p:sp>
        <p:sp>
          <p:nvSpPr>
            <p:cNvPr id="31" name="Ellipse 30">
              <a:extLst>
                <a:ext uri="{FF2B5EF4-FFF2-40B4-BE49-F238E27FC236}">
                  <a16:creationId xmlns:a16="http://schemas.microsoft.com/office/drawing/2014/main" id="{D605B016-5558-0400-F999-034E6A2C5680}"/>
                </a:ext>
              </a:extLst>
            </p:cNvPr>
            <p:cNvSpPr>
              <a:spLocks noChangeAspect="1"/>
            </p:cNvSpPr>
            <p:nvPr/>
          </p:nvSpPr>
          <p:spPr>
            <a:xfrm>
              <a:off x="12132000" y="4644000"/>
              <a:ext cx="1656000" cy="1656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75</a:t>
              </a:r>
            </a:p>
          </p:txBody>
        </p:sp>
        <p:sp>
          <p:nvSpPr>
            <p:cNvPr id="32" name="Ellipse 31">
              <a:extLst>
                <a:ext uri="{FF2B5EF4-FFF2-40B4-BE49-F238E27FC236}">
                  <a16:creationId xmlns:a16="http://schemas.microsoft.com/office/drawing/2014/main" id="{385F86CC-C1BF-EE74-512B-E169745ACE73}"/>
                </a:ext>
              </a:extLst>
            </p:cNvPr>
            <p:cNvSpPr>
              <a:spLocks noChangeAspect="1"/>
            </p:cNvSpPr>
            <p:nvPr/>
          </p:nvSpPr>
          <p:spPr>
            <a:xfrm>
              <a:off x="5202000" y="7812000"/>
              <a:ext cx="540000" cy="54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GB" sz="2000" b="1">
                  <a:solidFill>
                    <a:schemeClr val="tx1"/>
                  </a:solidFill>
                </a:rPr>
                <a:t>18</a:t>
              </a:r>
            </a:p>
          </p:txBody>
        </p:sp>
        <p:sp>
          <p:nvSpPr>
            <p:cNvPr id="33" name="Ellipse 32">
              <a:extLst>
                <a:ext uri="{FF2B5EF4-FFF2-40B4-BE49-F238E27FC236}">
                  <a16:creationId xmlns:a16="http://schemas.microsoft.com/office/drawing/2014/main" id="{4319C185-8B02-6836-A5BE-E984D439B6EB}"/>
                </a:ext>
              </a:extLst>
            </p:cNvPr>
            <p:cNvSpPr>
              <a:spLocks noChangeAspect="1"/>
            </p:cNvSpPr>
            <p:nvPr/>
          </p:nvSpPr>
          <p:spPr>
            <a:xfrm>
              <a:off x="8784000" y="7668000"/>
              <a:ext cx="864000" cy="864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28</a:t>
              </a:r>
            </a:p>
          </p:txBody>
        </p:sp>
        <p:sp>
          <p:nvSpPr>
            <p:cNvPr id="34" name="Ellipse 33">
              <a:extLst>
                <a:ext uri="{FF2B5EF4-FFF2-40B4-BE49-F238E27FC236}">
                  <a16:creationId xmlns:a16="http://schemas.microsoft.com/office/drawing/2014/main" id="{67D0A7A8-7EFE-C7B9-5C8C-D3FA99CCA17E}"/>
                </a:ext>
              </a:extLst>
            </p:cNvPr>
            <p:cNvSpPr>
              <a:spLocks noChangeAspect="1"/>
            </p:cNvSpPr>
            <p:nvPr/>
          </p:nvSpPr>
          <p:spPr>
            <a:xfrm>
              <a:off x="12330000" y="7488000"/>
              <a:ext cx="1260000" cy="1260000"/>
            </a:xfrm>
            <a:prstGeom prst="ellipse">
              <a:avLst/>
            </a:prstGeom>
            <a:solidFill>
              <a:srgbClr val="01DDF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a:solidFill>
                    <a:schemeClr val="tx1"/>
                  </a:solidFill>
                </a:rPr>
                <a:t>41</a:t>
              </a:r>
            </a:p>
          </p:txBody>
        </p:sp>
        <p:grpSp>
          <p:nvGrpSpPr>
            <p:cNvPr id="27" name="Gruppieren 26">
              <a:extLst>
                <a:ext uri="{FF2B5EF4-FFF2-40B4-BE49-F238E27FC236}">
                  <a16:creationId xmlns:a16="http://schemas.microsoft.com/office/drawing/2014/main" id="{DFADB590-8A1F-5F8E-9290-C37AC8D1A5FF}"/>
                </a:ext>
              </a:extLst>
            </p:cNvPr>
            <p:cNvGrpSpPr/>
            <p:nvPr/>
          </p:nvGrpSpPr>
          <p:grpSpPr>
            <a:xfrm>
              <a:off x="1440000" y="4860000"/>
              <a:ext cx="1620000" cy="1080000"/>
              <a:chOff x="4392000" y="5940000"/>
              <a:chExt cx="1620000" cy="1080000"/>
            </a:xfrm>
          </p:grpSpPr>
          <p:pic>
            <p:nvPicPr>
              <p:cNvPr id="23" name="Grafik 22" descr="Mann mit Gesichtsbehaarung">
                <a:extLst>
                  <a:ext uri="{FF2B5EF4-FFF2-40B4-BE49-F238E27FC236}">
                    <a16:creationId xmlns:a16="http://schemas.microsoft.com/office/drawing/2014/main" id="{06591E86-0D97-F109-911B-67BB9C311F2E}"/>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6435" t="1" r="12360" b="43408"/>
              <a:stretch/>
            </p:blipFill>
            <p:spPr>
              <a:xfrm>
                <a:off x="5076000" y="6012000"/>
                <a:ext cx="936000" cy="1008000"/>
              </a:xfrm>
              <a:prstGeom prst="rect">
                <a:avLst/>
              </a:prstGeom>
            </p:spPr>
          </p:pic>
          <p:pic>
            <p:nvPicPr>
              <p:cNvPr id="19" name="Grafik 18" descr="Frau mit Stock">
                <a:extLst>
                  <a:ext uri="{FF2B5EF4-FFF2-40B4-BE49-F238E27FC236}">
                    <a16:creationId xmlns:a16="http://schemas.microsoft.com/office/drawing/2014/main" id="{67A9F908-99B9-A36A-FB0B-003C60A4F85F}"/>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18899" t="3" r="10910" b="75922"/>
              <a:stretch/>
            </p:blipFill>
            <p:spPr>
              <a:xfrm>
                <a:off x="4392000" y="5940000"/>
                <a:ext cx="936000" cy="1080000"/>
              </a:xfrm>
              <a:prstGeom prst="rect">
                <a:avLst/>
              </a:prstGeom>
            </p:spPr>
          </p:pic>
        </p:grpSp>
        <p:sp>
          <p:nvSpPr>
            <p:cNvPr id="37" name="Google Shape;120;p6">
              <a:extLst>
                <a:ext uri="{FF2B5EF4-FFF2-40B4-BE49-F238E27FC236}">
                  <a16:creationId xmlns:a16="http://schemas.microsoft.com/office/drawing/2014/main" id="{4015C7D3-8F49-AE14-C448-93BB46FEA900}"/>
                </a:ext>
              </a:extLst>
            </p:cNvPr>
            <p:cNvSpPr txBox="1"/>
            <p:nvPr/>
          </p:nvSpPr>
          <p:spPr>
            <a:xfrm>
              <a:off x="1260000" y="5940000"/>
              <a:ext cx="2052000" cy="504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bg1"/>
                  </a:solidFill>
                  <a:latin typeface="+mn-lt"/>
                  <a:ea typeface="Helvetica Neue"/>
                  <a:cs typeface="Helvetica Neue"/>
                  <a:sym typeface="Helvetica Neue"/>
                </a:rPr>
                <a:t>50-64 years</a:t>
              </a:r>
              <a:endParaRPr lang="en-GB">
                <a:solidFill>
                  <a:schemeClr val="bg1"/>
                </a:solidFill>
                <a:latin typeface="+mn-lt"/>
              </a:endParaRPr>
            </a:p>
          </p:txBody>
        </p:sp>
        <p:sp>
          <p:nvSpPr>
            <p:cNvPr id="38" name="Google Shape;120;p6">
              <a:extLst>
                <a:ext uri="{FF2B5EF4-FFF2-40B4-BE49-F238E27FC236}">
                  <a16:creationId xmlns:a16="http://schemas.microsoft.com/office/drawing/2014/main" id="{13D659B1-F49D-8270-052D-CCA222524F7C}"/>
                </a:ext>
              </a:extLst>
            </p:cNvPr>
            <p:cNvSpPr txBox="1"/>
            <p:nvPr/>
          </p:nvSpPr>
          <p:spPr>
            <a:xfrm>
              <a:off x="1260000" y="8280000"/>
              <a:ext cx="2052000" cy="468000"/>
            </a:xfrm>
            <a:prstGeom prst="roundRect">
              <a:avLst/>
            </a:prstGeom>
            <a:solidFill>
              <a:srgbClr val="6B6B6B"/>
            </a:solidFill>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bg1"/>
                  </a:solidFill>
                  <a:latin typeface="+mn-lt"/>
                  <a:ea typeface="Helvetica Neue"/>
                  <a:cs typeface="Helvetica Neue"/>
                  <a:sym typeface="Helvetica Neue"/>
                </a:rPr>
                <a:t>65+ years</a:t>
              </a:r>
              <a:endParaRPr lang="en-GB">
                <a:solidFill>
                  <a:schemeClr val="bg1"/>
                </a:solidFill>
                <a:latin typeface="+mn-lt"/>
              </a:endParaRPr>
            </a:p>
          </p:txBody>
        </p:sp>
        <p:cxnSp>
          <p:nvCxnSpPr>
            <p:cNvPr id="88" name="Gerader Verbinder 87">
              <a:extLst>
                <a:ext uri="{FF2B5EF4-FFF2-40B4-BE49-F238E27FC236}">
                  <a16:creationId xmlns:a16="http://schemas.microsoft.com/office/drawing/2014/main" id="{5D2B3283-7138-9057-A524-1CF4FC46DEA1}"/>
                </a:ext>
              </a:extLst>
            </p:cNvPr>
            <p:cNvCxnSpPr>
              <a:stCxn id="29" idx="4"/>
              <a:endCxn id="32" idx="0"/>
            </p:cNvCxnSpPr>
            <p:nvPr/>
          </p:nvCxnSpPr>
          <p:spPr>
            <a:xfrm>
              <a:off x="5472000" y="6048000"/>
              <a:ext cx="0" cy="176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05123272-0266-DAD9-CE3C-D4181FB11429}"/>
                </a:ext>
              </a:extLst>
            </p:cNvPr>
            <p:cNvCxnSpPr>
              <a:cxnSpLocks/>
              <a:stCxn id="30" idx="4"/>
              <a:endCxn id="33" idx="0"/>
            </p:cNvCxnSpPr>
            <p:nvPr/>
          </p:nvCxnSpPr>
          <p:spPr>
            <a:xfrm>
              <a:off x="9216000" y="6084000"/>
              <a:ext cx="0" cy="1584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7AF26F40-79BD-4EDE-6EBB-C66C7F279FBA}"/>
                </a:ext>
              </a:extLst>
            </p:cNvPr>
            <p:cNvCxnSpPr>
              <a:cxnSpLocks/>
              <a:stCxn id="31" idx="4"/>
              <a:endCxn id="34" idx="0"/>
            </p:cNvCxnSpPr>
            <p:nvPr/>
          </p:nvCxnSpPr>
          <p:spPr>
            <a:xfrm>
              <a:off x="12960000" y="6300000"/>
              <a:ext cx="0" cy="118800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40" name="Google Shape;120;p6">
              <a:extLst>
                <a:ext uri="{FF2B5EF4-FFF2-40B4-BE49-F238E27FC236}">
                  <a16:creationId xmlns:a16="http://schemas.microsoft.com/office/drawing/2014/main" id="{49CAC6A3-4FB8-B7F4-4009-7A43DD796580}"/>
                </a:ext>
              </a:extLst>
            </p:cNvPr>
            <p:cNvSpPr txBox="1"/>
            <p:nvPr/>
          </p:nvSpPr>
          <p:spPr>
            <a:xfrm>
              <a:off x="11448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Search by search engine</a:t>
              </a:r>
              <a:endParaRPr lang="en-GB">
                <a:latin typeface="+mn-lt"/>
              </a:endParaRPr>
            </a:p>
          </p:txBody>
        </p:sp>
        <p:sp>
          <p:nvSpPr>
            <p:cNvPr id="39" name="Google Shape;120;p6">
              <a:extLst>
                <a:ext uri="{FF2B5EF4-FFF2-40B4-BE49-F238E27FC236}">
                  <a16:creationId xmlns:a16="http://schemas.microsoft.com/office/drawing/2014/main" id="{D859490E-F823-E8BE-1596-127621DF7F25}"/>
                </a:ext>
              </a:extLst>
            </p:cNvPr>
            <p:cNvSpPr txBox="1"/>
            <p:nvPr/>
          </p:nvSpPr>
          <p:spPr>
            <a:xfrm>
              <a:off x="7704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Use of Office programs</a:t>
              </a:r>
              <a:endParaRPr lang="en-GB">
                <a:latin typeface="+mn-lt"/>
              </a:endParaRPr>
            </a:p>
          </p:txBody>
        </p:sp>
        <p:sp>
          <p:nvSpPr>
            <p:cNvPr id="120" name="Google Shape;120;p6"/>
            <p:cNvSpPr txBox="1"/>
            <p:nvPr/>
          </p:nvSpPr>
          <p:spPr>
            <a:xfrm>
              <a:off x="3960000" y="6408000"/>
              <a:ext cx="3024000" cy="79200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a:solidFill>
                    <a:schemeClr val="dk1"/>
                  </a:solidFill>
                  <a:latin typeface="+mn-lt"/>
                  <a:ea typeface="Helvetica Neue"/>
                  <a:cs typeface="Helvetica Neue"/>
                  <a:sym typeface="Helvetica Neue"/>
                </a:rPr>
                <a:t>Use of navigation services</a:t>
              </a:r>
            </a:p>
          </p:txBody>
        </p:sp>
      </p:grpSp>
      <p:sp>
        <p:nvSpPr>
          <p:cNvPr id="3" name="Foliennummernplatzhalter 1">
            <a:extLst>
              <a:ext uri="{FF2B5EF4-FFF2-40B4-BE49-F238E27FC236}">
                <a16:creationId xmlns:a16="http://schemas.microsoft.com/office/drawing/2014/main" id="{E0728010-F382-E6B1-08F4-54AA1806758B}"/>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6</a:t>
            </a:fld>
            <a:endParaRPr lang="en-GB"/>
          </a:p>
        </p:txBody>
      </p:sp>
      <p:sp>
        <p:nvSpPr>
          <p:cNvPr id="4" name="Textfeld 3">
            <a:extLst>
              <a:ext uri="{FF2B5EF4-FFF2-40B4-BE49-F238E27FC236}">
                <a16:creationId xmlns:a16="http://schemas.microsoft.com/office/drawing/2014/main" id="{8ADC402C-2BB4-F516-ED59-E356168AFD51}"/>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a:ln>
                  <a:noFill/>
                </a:ln>
                <a:solidFill>
                  <a:srgbClr val="000000"/>
                </a:solidFill>
                <a:effectLst/>
                <a:uLnTx/>
                <a:uFillTx/>
                <a:latin typeface="Arial"/>
                <a:cs typeface="Arial"/>
                <a:sym typeface="Arial"/>
              </a:rPr>
              <a:t>Source : Initiative D21 e.V. (2018), D21 DIGITAL INDEX 2017/2018. Jährliches Lagebild zur Digitalen Gesellschaft, in: initiatived21.de, 2018, https://initiatived21.de/app/uploads/2018/01/d21-digital-index_2017_2018.pdf</a:t>
            </a:r>
          </a:p>
        </p:txBody>
      </p:sp>
    </p:spTree>
    <p:extLst>
      <p:ext uri="{BB962C8B-B14F-4D97-AF65-F5344CB8AC3E}">
        <p14:creationId xmlns:p14="http://schemas.microsoft.com/office/powerpoint/2010/main" val="156819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1. What are the benefits of the internet?</a:t>
            </a:r>
            <a:endParaRPr lang="en-GB">
              <a:solidFill>
                <a:schemeClr val="tx1"/>
              </a:solidFill>
              <a:latin typeface="+mn-lt"/>
            </a:endParaRPr>
          </a:p>
        </p:txBody>
      </p:sp>
      <p:sp>
        <p:nvSpPr>
          <p:cNvPr id="119" name="Google Shape;119;p6"/>
          <p:cNvSpPr txBox="1"/>
          <p:nvPr/>
        </p:nvSpPr>
        <p:spPr>
          <a:xfrm>
            <a:off x="1295400"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Internet use - overview of the diverse applications (especially also for seniors)</a:t>
            </a:r>
            <a:endParaRPr lang="en-GB">
              <a:solidFill>
                <a:srgbClr val="00CCFF"/>
              </a:solidFill>
              <a:latin typeface="+mn-lt"/>
            </a:endParaRPr>
          </a:p>
        </p:txBody>
      </p:sp>
      <p:grpSp>
        <p:nvGrpSpPr>
          <p:cNvPr id="23" name="Gruppieren 22">
            <a:extLst>
              <a:ext uri="{FF2B5EF4-FFF2-40B4-BE49-F238E27FC236}">
                <a16:creationId xmlns:a16="http://schemas.microsoft.com/office/drawing/2014/main" id="{F1BA56DD-7032-A9B8-5CFC-8FE27EFDA9AD}"/>
              </a:ext>
            </a:extLst>
          </p:cNvPr>
          <p:cNvGrpSpPr/>
          <p:nvPr/>
        </p:nvGrpSpPr>
        <p:grpSpPr>
          <a:xfrm>
            <a:off x="1295400" y="3888000"/>
            <a:ext cx="16524000" cy="5076000"/>
            <a:chOff x="1295400" y="3888000"/>
            <a:chExt cx="16524000" cy="5076000"/>
          </a:xfrm>
        </p:grpSpPr>
        <p:sp>
          <p:nvSpPr>
            <p:cNvPr id="120" name="Google Shape;120;p6"/>
            <p:cNvSpPr txBox="1"/>
            <p:nvPr/>
          </p:nvSpPr>
          <p:spPr>
            <a:xfrm>
              <a:off x="1295400" y="3924000"/>
              <a:ext cx="16524000" cy="5040000"/>
            </a:xfrm>
            <a:prstGeom prst="rect">
              <a:avLst/>
            </a:prstGeom>
            <a:blipFill dpi="0" rotWithShape="1">
              <a:blip r:embed="rId3">
                <a:alphaModFix amt="29000"/>
              </a:blip>
              <a:srcRect/>
              <a:tile tx="0" ty="0" sx="100000" sy="100000" flip="none" algn="tl"/>
            </a:blipFill>
            <a:ln>
              <a:noFill/>
            </a:ln>
          </p:spPr>
          <p:txBody>
            <a:bodyPr spcFirstLastPara="1" wrap="square" lIns="91425" tIns="45700" rIns="91425" bIns="45700" anchor="t" anchorCtr="0">
              <a:noAutofit/>
            </a:bodyPr>
            <a:lstStyle/>
            <a:p>
              <a:pPr marR="0" lvl="0" algn="l" rtl="0">
                <a:spcBef>
                  <a:spcPts val="0"/>
                </a:spcBef>
                <a:spcAft>
                  <a:spcPts val="0"/>
                </a:spcAft>
                <a:buSzPct val="80000"/>
              </a:pPr>
              <a:endParaRPr lang="en-GB">
                <a:latin typeface="+mn-lt"/>
              </a:endParaRPr>
            </a:p>
          </p:txBody>
        </p:sp>
        <p:sp>
          <p:nvSpPr>
            <p:cNvPr id="4" name="Google Shape;120;p6">
              <a:extLst>
                <a:ext uri="{FF2B5EF4-FFF2-40B4-BE49-F238E27FC236}">
                  <a16:creationId xmlns:a16="http://schemas.microsoft.com/office/drawing/2014/main" id="{1512BC3D-D53E-C7A7-03C8-0213F4DF2AFA}"/>
                </a:ext>
              </a:extLst>
            </p:cNvPr>
            <p:cNvSpPr txBox="1"/>
            <p:nvPr/>
          </p:nvSpPr>
          <p:spPr>
            <a:xfrm>
              <a:off x="1369198"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ea typeface="Helvetica Neue"/>
                  <a:cs typeface="Helvetica Neue"/>
                  <a:sym typeface="Helvetica Neue"/>
                </a:rPr>
                <a:t>Daily shopping</a:t>
              </a:r>
              <a:endParaRPr lang="en-GB">
                <a:latin typeface="+mn-lt"/>
              </a:endParaRPr>
            </a:p>
          </p:txBody>
        </p:sp>
        <p:sp>
          <p:nvSpPr>
            <p:cNvPr id="5" name="Google Shape;120;p6">
              <a:extLst>
                <a:ext uri="{FF2B5EF4-FFF2-40B4-BE49-F238E27FC236}">
                  <a16:creationId xmlns:a16="http://schemas.microsoft.com/office/drawing/2014/main" id="{82031F70-551A-39BF-15D0-E393CEE57BE3}"/>
                </a:ext>
              </a:extLst>
            </p:cNvPr>
            <p:cNvSpPr txBox="1"/>
            <p:nvPr/>
          </p:nvSpPr>
          <p:spPr>
            <a:xfrm>
              <a:off x="6840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Shopping in the online shop for equipment, gifts</a:t>
              </a:r>
            </a:p>
          </p:txBody>
        </p:sp>
        <p:sp>
          <p:nvSpPr>
            <p:cNvPr id="6" name="Google Shape;120;p6">
              <a:extLst>
                <a:ext uri="{FF2B5EF4-FFF2-40B4-BE49-F238E27FC236}">
                  <a16:creationId xmlns:a16="http://schemas.microsoft.com/office/drawing/2014/main" id="{305B532E-44A9-0750-AF5E-B138FB07F843}"/>
                </a:ext>
              </a:extLst>
            </p:cNvPr>
            <p:cNvSpPr txBox="1"/>
            <p:nvPr/>
          </p:nvSpPr>
          <p:spPr>
            <a:xfrm>
              <a:off x="12312000" y="4068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Travel bookings and mobility offers</a:t>
              </a:r>
              <a:endParaRPr lang="en-GB">
                <a:latin typeface="+mn-lt"/>
              </a:endParaRPr>
            </a:p>
          </p:txBody>
        </p:sp>
        <p:sp>
          <p:nvSpPr>
            <p:cNvPr id="7" name="Google Shape;120;p6">
              <a:extLst>
                <a:ext uri="{FF2B5EF4-FFF2-40B4-BE49-F238E27FC236}">
                  <a16:creationId xmlns:a16="http://schemas.microsoft.com/office/drawing/2014/main" id="{4B2FA336-99CE-1E9F-8BBD-A83B83C49602}"/>
                </a:ext>
              </a:extLst>
            </p:cNvPr>
            <p:cNvSpPr txBox="1"/>
            <p:nvPr/>
          </p:nvSpPr>
          <p:spPr>
            <a:xfrm>
              <a:off x="1369198"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Online banking - managing your own finances</a:t>
              </a:r>
            </a:p>
          </p:txBody>
        </p:sp>
        <p:sp>
          <p:nvSpPr>
            <p:cNvPr id="8" name="Google Shape;120;p6">
              <a:extLst>
                <a:ext uri="{FF2B5EF4-FFF2-40B4-BE49-F238E27FC236}">
                  <a16:creationId xmlns:a16="http://schemas.microsoft.com/office/drawing/2014/main" id="{87A53B16-2747-27C9-2775-0BB689A665C8}"/>
                </a:ext>
              </a:extLst>
            </p:cNvPr>
            <p:cNvSpPr txBox="1"/>
            <p:nvPr/>
          </p:nvSpPr>
          <p:spPr>
            <a:xfrm>
              <a:off x="6840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Municipal services (e.g. tax return)</a:t>
              </a:r>
            </a:p>
          </p:txBody>
        </p:sp>
        <p:sp>
          <p:nvSpPr>
            <p:cNvPr id="9" name="Google Shape;120;p6">
              <a:extLst>
                <a:ext uri="{FF2B5EF4-FFF2-40B4-BE49-F238E27FC236}">
                  <a16:creationId xmlns:a16="http://schemas.microsoft.com/office/drawing/2014/main" id="{D98A937E-FF64-4C3B-23E8-0E5427FF7038}"/>
                </a:ext>
              </a:extLst>
            </p:cNvPr>
            <p:cNvSpPr txBox="1"/>
            <p:nvPr/>
          </p:nvSpPr>
          <p:spPr>
            <a:xfrm>
              <a:off x="12312000" y="5760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Communication with family, friends and at work</a:t>
              </a:r>
            </a:p>
          </p:txBody>
        </p:sp>
        <p:sp>
          <p:nvSpPr>
            <p:cNvPr id="10" name="Google Shape;120;p6">
              <a:extLst>
                <a:ext uri="{FF2B5EF4-FFF2-40B4-BE49-F238E27FC236}">
                  <a16:creationId xmlns:a16="http://schemas.microsoft.com/office/drawing/2014/main" id="{6AACA092-4D53-2591-C351-89EAFFB413BD}"/>
                </a:ext>
              </a:extLst>
            </p:cNvPr>
            <p:cNvSpPr txBox="1"/>
            <p:nvPr/>
          </p:nvSpPr>
          <p:spPr>
            <a:xfrm>
              <a:off x="1369198"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Information - Daily newspaper, news</a:t>
              </a:r>
              <a:endParaRPr lang="en-GB">
                <a:latin typeface="+mn-lt"/>
              </a:endParaRPr>
            </a:p>
          </p:txBody>
        </p:sp>
        <p:sp>
          <p:nvSpPr>
            <p:cNvPr id="11" name="Google Shape;120;p6">
              <a:extLst>
                <a:ext uri="{FF2B5EF4-FFF2-40B4-BE49-F238E27FC236}">
                  <a16:creationId xmlns:a16="http://schemas.microsoft.com/office/drawing/2014/main" id="{D6541D59-C598-89D6-0A8A-4404DA51B4B5}"/>
                </a:ext>
              </a:extLst>
            </p:cNvPr>
            <p:cNvSpPr txBox="1"/>
            <p:nvPr/>
          </p:nvSpPr>
          <p:spPr>
            <a:xfrm>
              <a:off x="6840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Smart Home - using the internet to control the household</a:t>
              </a:r>
            </a:p>
          </p:txBody>
        </p:sp>
        <p:sp>
          <p:nvSpPr>
            <p:cNvPr id="12" name="Google Shape;120;p6">
              <a:extLst>
                <a:ext uri="{FF2B5EF4-FFF2-40B4-BE49-F238E27FC236}">
                  <a16:creationId xmlns:a16="http://schemas.microsoft.com/office/drawing/2014/main" id="{9FFF3017-1ECD-1E2F-0B24-279AC42A60DA}"/>
                </a:ext>
              </a:extLst>
            </p:cNvPr>
            <p:cNvSpPr txBox="1"/>
            <p:nvPr/>
          </p:nvSpPr>
          <p:spPr>
            <a:xfrm>
              <a:off x="12312000" y="7452000"/>
              <a:ext cx="5400000" cy="1440000"/>
            </a:xfrm>
            <a:custGeom>
              <a:avLst/>
              <a:gdLst>
                <a:gd name="connsiteX0" fmla="*/ 0 w 5400000"/>
                <a:gd name="connsiteY0" fmla="*/ 0 h 1440000"/>
                <a:gd name="connsiteX1" fmla="*/ 648000 w 5400000"/>
                <a:gd name="connsiteY1" fmla="*/ 0 h 1440000"/>
                <a:gd name="connsiteX2" fmla="*/ 1242000 w 5400000"/>
                <a:gd name="connsiteY2" fmla="*/ 0 h 1440000"/>
                <a:gd name="connsiteX3" fmla="*/ 1620000 w 5400000"/>
                <a:gd name="connsiteY3" fmla="*/ 0 h 1440000"/>
                <a:gd name="connsiteX4" fmla="*/ 2268000 w 5400000"/>
                <a:gd name="connsiteY4" fmla="*/ 0 h 1440000"/>
                <a:gd name="connsiteX5" fmla="*/ 2808000 w 5400000"/>
                <a:gd name="connsiteY5" fmla="*/ 0 h 1440000"/>
                <a:gd name="connsiteX6" fmla="*/ 3294000 w 5400000"/>
                <a:gd name="connsiteY6" fmla="*/ 0 h 1440000"/>
                <a:gd name="connsiteX7" fmla="*/ 3942000 w 5400000"/>
                <a:gd name="connsiteY7" fmla="*/ 0 h 1440000"/>
                <a:gd name="connsiteX8" fmla="*/ 4320000 w 5400000"/>
                <a:gd name="connsiteY8" fmla="*/ 0 h 1440000"/>
                <a:gd name="connsiteX9" fmla="*/ 4752000 w 5400000"/>
                <a:gd name="connsiteY9" fmla="*/ 0 h 1440000"/>
                <a:gd name="connsiteX10" fmla="*/ 5400000 w 5400000"/>
                <a:gd name="connsiteY10" fmla="*/ 0 h 1440000"/>
                <a:gd name="connsiteX11" fmla="*/ 5400000 w 5400000"/>
                <a:gd name="connsiteY11" fmla="*/ 465600 h 1440000"/>
                <a:gd name="connsiteX12" fmla="*/ 5400000 w 5400000"/>
                <a:gd name="connsiteY12" fmla="*/ 916800 h 1440000"/>
                <a:gd name="connsiteX13" fmla="*/ 5400000 w 5400000"/>
                <a:gd name="connsiteY13" fmla="*/ 1440000 h 1440000"/>
                <a:gd name="connsiteX14" fmla="*/ 4806000 w 5400000"/>
                <a:gd name="connsiteY14" fmla="*/ 1440000 h 1440000"/>
                <a:gd name="connsiteX15" fmla="*/ 4212000 w 5400000"/>
                <a:gd name="connsiteY15" fmla="*/ 1440000 h 1440000"/>
                <a:gd name="connsiteX16" fmla="*/ 3834000 w 5400000"/>
                <a:gd name="connsiteY16" fmla="*/ 1440000 h 1440000"/>
                <a:gd name="connsiteX17" fmla="*/ 3456000 w 5400000"/>
                <a:gd name="connsiteY17" fmla="*/ 1440000 h 1440000"/>
                <a:gd name="connsiteX18" fmla="*/ 3078000 w 5400000"/>
                <a:gd name="connsiteY18" fmla="*/ 1440000 h 1440000"/>
                <a:gd name="connsiteX19" fmla="*/ 2592000 w 5400000"/>
                <a:gd name="connsiteY19" fmla="*/ 1440000 h 1440000"/>
                <a:gd name="connsiteX20" fmla="*/ 2052000 w 5400000"/>
                <a:gd name="connsiteY20" fmla="*/ 1440000 h 1440000"/>
                <a:gd name="connsiteX21" fmla="*/ 1512000 w 5400000"/>
                <a:gd name="connsiteY21" fmla="*/ 1440000 h 1440000"/>
                <a:gd name="connsiteX22" fmla="*/ 972000 w 5400000"/>
                <a:gd name="connsiteY22" fmla="*/ 1440000 h 1440000"/>
                <a:gd name="connsiteX23" fmla="*/ 0 w 5400000"/>
                <a:gd name="connsiteY23" fmla="*/ 1440000 h 1440000"/>
                <a:gd name="connsiteX24" fmla="*/ 0 w 5400000"/>
                <a:gd name="connsiteY24" fmla="*/ 931200 h 1440000"/>
                <a:gd name="connsiteX25" fmla="*/ 0 w 5400000"/>
                <a:gd name="connsiteY25" fmla="*/ 436800 h 1440000"/>
                <a:gd name="connsiteX26" fmla="*/ 0 w 5400000"/>
                <a:gd name="connsiteY2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0000" h="1440000" fill="none" extrusionOk="0">
                  <a:moveTo>
                    <a:pt x="0" y="0"/>
                  </a:moveTo>
                  <a:cubicBezTo>
                    <a:pt x="240403" y="-66526"/>
                    <a:pt x="445065" y="61848"/>
                    <a:pt x="648000" y="0"/>
                  </a:cubicBezTo>
                  <a:cubicBezTo>
                    <a:pt x="850935" y="-61848"/>
                    <a:pt x="986332" y="21662"/>
                    <a:pt x="1242000" y="0"/>
                  </a:cubicBezTo>
                  <a:cubicBezTo>
                    <a:pt x="1497668" y="-21662"/>
                    <a:pt x="1521593" y="3393"/>
                    <a:pt x="1620000" y="0"/>
                  </a:cubicBezTo>
                  <a:cubicBezTo>
                    <a:pt x="1718407" y="-3393"/>
                    <a:pt x="1985414" y="27980"/>
                    <a:pt x="2268000" y="0"/>
                  </a:cubicBezTo>
                  <a:cubicBezTo>
                    <a:pt x="2550586" y="-27980"/>
                    <a:pt x="2683327" y="19072"/>
                    <a:pt x="2808000" y="0"/>
                  </a:cubicBezTo>
                  <a:cubicBezTo>
                    <a:pt x="2932673" y="-19072"/>
                    <a:pt x="3072538" y="26903"/>
                    <a:pt x="3294000" y="0"/>
                  </a:cubicBezTo>
                  <a:cubicBezTo>
                    <a:pt x="3515462" y="-26903"/>
                    <a:pt x="3718808" y="25581"/>
                    <a:pt x="3942000" y="0"/>
                  </a:cubicBezTo>
                  <a:cubicBezTo>
                    <a:pt x="4165192" y="-25581"/>
                    <a:pt x="4136170" y="45248"/>
                    <a:pt x="4320000" y="0"/>
                  </a:cubicBezTo>
                  <a:cubicBezTo>
                    <a:pt x="4503830" y="-45248"/>
                    <a:pt x="4539730" y="32627"/>
                    <a:pt x="4752000" y="0"/>
                  </a:cubicBezTo>
                  <a:cubicBezTo>
                    <a:pt x="4964270" y="-32627"/>
                    <a:pt x="5092974" y="3196"/>
                    <a:pt x="5400000" y="0"/>
                  </a:cubicBezTo>
                  <a:cubicBezTo>
                    <a:pt x="5418344" y="157103"/>
                    <a:pt x="5373757" y="288384"/>
                    <a:pt x="5400000" y="465600"/>
                  </a:cubicBezTo>
                  <a:cubicBezTo>
                    <a:pt x="5426243" y="642816"/>
                    <a:pt x="5383170" y="809815"/>
                    <a:pt x="5400000" y="916800"/>
                  </a:cubicBezTo>
                  <a:cubicBezTo>
                    <a:pt x="5416830" y="1023785"/>
                    <a:pt x="5382870" y="1272190"/>
                    <a:pt x="5400000" y="1440000"/>
                  </a:cubicBezTo>
                  <a:cubicBezTo>
                    <a:pt x="5147907" y="1465704"/>
                    <a:pt x="5006305" y="1381909"/>
                    <a:pt x="4806000" y="1440000"/>
                  </a:cubicBezTo>
                  <a:cubicBezTo>
                    <a:pt x="4605695" y="1498091"/>
                    <a:pt x="4507527" y="1373690"/>
                    <a:pt x="4212000" y="1440000"/>
                  </a:cubicBezTo>
                  <a:cubicBezTo>
                    <a:pt x="3916473" y="1506310"/>
                    <a:pt x="3918647" y="1403690"/>
                    <a:pt x="3834000" y="1440000"/>
                  </a:cubicBezTo>
                  <a:cubicBezTo>
                    <a:pt x="3749353" y="1476310"/>
                    <a:pt x="3617440" y="1414658"/>
                    <a:pt x="3456000" y="1440000"/>
                  </a:cubicBezTo>
                  <a:cubicBezTo>
                    <a:pt x="3294560" y="1465342"/>
                    <a:pt x="3209089" y="1426019"/>
                    <a:pt x="3078000" y="1440000"/>
                  </a:cubicBezTo>
                  <a:cubicBezTo>
                    <a:pt x="2946911" y="1453981"/>
                    <a:pt x="2829236" y="1404558"/>
                    <a:pt x="2592000" y="1440000"/>
                  </a:cubicBezTo>
                  <a:cubicBezTo>
                    <a:pt x="2354764" y="1475442"/>
                    <a:pt x="2261376" y="1393061"/>
                    <a:pt x="2052000" y="1440000"/>
                  </a:cubicBezTo>
                  <a:cubicBezTo>
                    <a:pt x="1842624" y="1486939"/>
                    <a:pt x="1655591" y="1428139"/>
                    <a:pt x="1512000" y="1440000"/>
                  </a:cubicBezTo>
                  <a:cubicBezTo>
                    <a:pt x="1368409" y="1451861"/>
                    <a:pt x="1098777" y="1430231"/>
                    <a:pt x="972000" y="1440000"/>
                  </a:cubicBezTo>
                  <a:cubicBezTo>
                    <a:pt x="845223" y="1449769"/>
                    <a:pt x="460389" y="1421416"/>
                    <a:pt x="0" y="1440000"/>
                  </a:cubicBezTo>
                  <a:cubicBezTo>
                    <a:pt x="-44889" y="1247693"/>
                    <a:pt x="30429" y="1110891"/>
                    <a:pt x="0" y="931200"/>
                  </a:cubicBezTo>
                  <a:cubicBezTo>
                    <a:pt x="-30429" y="751509"/>
                    <a:pt x="54676" y="590781"/>
                    <a:pt x="0" y="436800"/>
                  </a:cubicBezTo>
                  <a:cubicBezTo>
                    <a:pt x="-54676" y="282819"/>
                    <a:pt x="28119" y="92206"/>
                    <a:pt x="0" y="0"/>
                  </a:cubicBezTo>
                  <a:close/>
                </a:path>
                <a:path w="5400000" h="1440000" stroke="0" extrusionOk="0">
                  <a:moveTo>
                    <a:pt x="0" y="0"/>
                  </a:moveTo>
                  <a:cubicBezTo>
                    <a:pt x="304713" y="-35938"/>
                    <a:pt x="496165" y="30105"/>
                    <a:pt x="648000" y="0"/>
                  </a:cubicBezTo>
                  <a:cubicBezTo>
                    <a:pt x="799835" y="-30105"/>
                    <a:pt x="1057361" y="52672"/>
                    <a:pt x="1188000" y="0"/>
                  </a:cubicBezTo>
                  <a:cubicBezTo>
                    <a:pt x="1318639" y="-52672"/>
                    <a:pt x="1497224" y="9611"/>
                    <a:pt x="1620000" y="0"/>
                  </a:cubicBezTo>
                  <a:cubicBezTo>
                    <a:pt x="1742776" y="-9611"/>
                    <a:pt x="2041365" y="60748"/>
                    <a:pt x="2160000" y="0"/>
                  </a:cubicBezTo>
                  <a:cubicBezTo>
                    <a:pt x="2278635" y="-60748"/>
                    <a:pt x="2543723" y="63597"/>
                    <a:pt x="2808000" y="0"/>
                  </a:cubicBezTo>
                  <a:cubicBezTo>
                    <a:pt x="3072277" y="-63597"/>
                    <a:pt x="3048906" y="46953"/>
                    <a:pt x="3240000" y="0"/>
                  </a:cubicBezTo>
                  <a:cubicBezTo>
                    <a:pt x="3431094" y="-46953"/>
                    <a:pt x="3452924" y="942"/>
                    <a:pt x="3618000" y="0"/>
                  </a:cubicBezTo>
                  <a:cubicBezTo>
                    <a:pt x="3783076" y="-942"/>
                    <a:pt x="3896138" y="63330"/>
                    <a:pt x="4158000" y="0"/>
                  </a:cubicBezTo>
                  <a:cubicBezTo>
                    <a:pt x="4419862" y="-63330"/>
                    <a:pt x="4535588" y="60164"/>
                    <a:pt x="4698000" y="0"/>
                  </a:cubicBezTo>
                  <a:cubicBezTo>
                    <a:pt x="4860412" y="-60164"/>
                    <a:pt x="5066078" y="77068"/>
                    <a:pt x="5400000" y="0"/>
                  </a:cubicBezTo>
                  <a:cubicBezTo>
                    <a:pt x="5454736" y="103669"/>
                    <a:pt x="5362792" y="260684"/>
                    <a:pt x="5400000" y="465600"/>
                  </a:cubicBezTo>
                  <a:cubicBezTo>
                    <a:pt x="5437208" y="670516"/>
                    <a:pt x="5348750" y="812941"/>
                    <a:pt x="5400000" y="931200"/>
                  </a:cubicBezTo>
                  <a:cubicBezTo>
                    <a:pt x="5451250" y="1049459"/>
                    <a:pt x="5387219" y="1231083"/>
                    <a:pt x="5400000" y="1440000"/>
                  </a:cubicBezTo>
                  <a:cubicBezTo>
                    <a:pt x="5269533" y="1493626"/>
                    <a:pt x="5050190" y="1413155"/>
                    <a:pt x="4914000" y="1440000"/>
                  </a:cubicBezTo>
                  <a:cubicBezTo>
                    <a:pt x="4777810" y="1466845"/>
                    <a:pt x="4553217" y="1383503"/>
                    <a:pt x="4320000" y="1440000"/>
                  </a:cubicBezTo>
                  <a:cubicBezTo>
                    <a:pt x="4086783" y="1496497"/>
                    <a:pt x="3936241" y="1425817"/>
                    <a:pt x="3672000" y="1440000"/>
                  </a:cubicBezTo>
                  <a:cubicBezTo>
                    <a:pt x="3407759" y="1454183"/>
                    <a:pt x="3368764" y="1378868"/>
                    <a:pt x="3078000" y="1440000"/>
                  </a:cubicBezTo>
                  <a:cubicBezTo>
                    <a:pt x="2787236" y="1501132"/>
                    <a:pt x="2747355" y="1431671"/>
                    <a:pt x="2538000" y="1440000"/>
                  </a:cubicBezTo>
                  <a:cubicBezTo>
                    <a:pt x="2328645" y="1448329"/>
                    <a:pt x="2296872" y="1413665"/>
                    <a:pt x="2160000" y="1440000"/>
                  </a:cubicBezTo>
                  <a:cubicBezTo>
                    <a:pt x="2023128" y="1466335"/>
                    <a:pt x="1880366" y="1422606"/>
                    <a:pt x="1620000" y="1440000"/>
                  </a:cubicBezTo>
                  <a:cubicBezTo>
                    <a:pt x="1359634" y="1457394"/>
                    <a:pt x="1232151" y="1384925"/>
                    <a:pt x="972000" y="1440000"/>
                  </a:cubicBezTo>
                  <a:cubicBezTo>
                    <a:pt x="711849" y="1495075"/>
                    <a:pt x="385182" y="1392067"/>
                    <a:pt x="0" y="1440000"/>
                  </a:cubicBezTo>
                  <a:cubicBezTo>
                    <a:pt x="-24545" y="1283072"/>
                    <a:pt x="30159" y="1149211"/>
                    <a:pt x="0" y="960000"/>
                  </a:cubicBezTo>
                  <a:cubicBezTo>
                    <a:pt x="-30159" y="770789"/>
                    <a:pt x="8508" y="649079"/>
                    <a:pt x="0" y="465600"/>
                  </a:cubicBezTo>
                  <a:cubicBezTo>
                    <a:pt x="-8508" y="282121"/>
                    <a:pt x="33797" y="118944"/>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spcFirstLastPara="1" wrap="square" lIns="91425" tIns="540000" rIns="91425" bIns="45700" anchor="t" anchorCtr="0">
              <a:noAutofit/>
            </a:bodyPr>
            <a:lstStyle/>
            <a:p>
              <a:pPr marR="0" lvl="0" algn="ctr" rtl="0">
                <a:spcBef>
                  <a:spcPts val="0"/>
                </a:spcBef>
                <a:spcAft>
                  <a:spcPts val="0"/>
                </a:spcAft>
                <a:buSzPct val="80000"/>
              </a:pPr>
              <a:r>
                <a:rPr lang="en-GB" sz="2400">
                  <a:solidFill>
                    <a:schemeClr val="dk1"/>
                  </a:solidFill>
                  <a:latin typeface="+mn-lt"/>
                  <a:sym typeface="Helvetica Neue"/>
                </a:rPr>
                <a:t>Health portals and communication with health insurance companies</a:t>
              </a:r>
              <a:endParaRPr lang="en-GB">
                <a:latin typeface="+mn-lt"/>
              </a:endParaRPr>
            </a:p>
          </p:txBody>
        </p:sp>
        <p:pic>
          <p:nvPicPr>
            <p:cNvPr id="3" name="Grafik 2" descr="Büroklammer Silhouette">
              <a:extLst>
                <a:ext uri="{FF2B5EF4-FFF2-40B4-BE49-F238E27FC236}">
                  <a16:creationId xmlns:a16="http://schemas.microsoft.com/office/drawing/2014/main" id="{2193B81E-A39D-71F1-7F28-426B1FC6E6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00000">
              <a:off x="3708000" y="3888000"/>
              <a:ext cx="756000" cy="756000"/>
            </a:xfrm>
            <a:prstGeom prst="rect">
              <a:avLst/>
            </a:prstGeom>
            <a:effectLst>
              <a:outerShdw blurRad="50800" dist="38100" dir="13500000" algn="br" rotWithShape="0">
                <a:prstClr val="black">
                  <a:alpha val="40000"/>
                </a:prstClr>
              </a:outerShdw>
            </a:effectLst>
          </p:spPr>
        </p:pic>
        <p:pic>
          <p:nvPicPr>
            <p:cNvPr id="14" name="Grafik 13" descr="Büroklammer Silhouette">
              <a:extLst>
                <a:ext uri="{FF2B5EF4-FFF2-40B4-BE49-F238E27FC236}">
                  <a16:creationId xmlns:a16="http://schemas.microsoft.com/office/drawing/2014/main" id="{398017F4-6919-4504-64C7-CFFD8894EC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0000">
              <a:off x="3708000" y="5580000"/>
              <a:ext cx="756000" cy="756000"/>
            </a:xfrm>
            <a:prstGeom prst="rect">
              <a:avLst/>
            </a:prstGeom>
            <a:effectLst>
              <a:outerShdw blurRad="50800" dist="38100" dir="13500000" algn="br" rotWithShape="0">
                <a:prstClr val="black">
                  <a:alpha val="40000"/>
                </a:prstClr>
              </a:outerShdw>
            </a:effectLst>
          </p:spPr>
        </p:pic>
        <p:pic>
          <p:nvPicPr>
            <p:cNvPr id="15" name="Grafik 14" descr="Büroklammer Silhouette">
              <a:extLst>
                <a:ext uri="{FF2B5EF4-FFF2-40B4-BE49-F238E27FC236}">
                  <a16:creationId xmlns:a16="http://schemas.microsoft.com/office/drawing/2014/main" id="{E496BFD1-BCE3-D39C-908C-04FCE259B6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3708000" y="7272000"/>
              <a:ext cx="756000" cy="756000"/>
            </a:xfrm>
            <a:prstGeom prst="rect">
              <a:avLst/>
            </a:prstGeom>
            <a:effectLst>
              <a:outerShdw blurRad="50800" dist="38100" dir="13500000" algn="br" rotWithShape="0">
                <a:prstClr val="black">
                  <a:alpha val="40000"/>
                </a:prstClr>
              </a:outerShdw>
            </a:effectLst>
          </p:spPr>
        </p:pic>
        <p:pic>
          <p:nvPicPr>
            <p:cNvPr id="16" name="Grafik 15" descr="Büroklammer Silhouette">
              <a:extLst>
                <a:ext uri="{FF2B5EF4-FFF2-40B4-BE49-F238E27FC236}">
                  <a16:creationId xmlns:a16="http://schemas.microsoft.com/office/drawing/2014/main" id="{365AD43F-2FC9-8334-6DE2-03FAAF537F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9180000" y="3888000"/>
              <a:ext cx="756000" cy="756000"/>
            </a:xfrm>
            <a:prstGeom prst="rect">
              <a:avLst/>
            </a:prstGeom>
            <a:effectLst>
              <a:outerShdw blurRad="50800" dist="38100" dir="13500000" algn="br" rotWithShape="0">
                <a:prstClr val="black">
                  <a:alpha val="40000"/>
                </a:prstClr>
              </a:outerShdw>
            </a:effectLst>
          </p:spPr>
        </p:pic>
        <p:pic>
          <p:nvPicPr>
            <p:cNvPr id="17" name="Grafik 16" descr="Büroklammer Silhouette">
              <a:extLst>
                <a:ext uri="{FF2B5EF4-FFF2-40B4-BE49-F238E27FC236}">
                  <a16:creationId xmlns:a16="http://schemas.microsoft.com/office/drawing/2014/main" id="{6CF077E2-A8F9-0680-6420-C7832C1824A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60000">
              <a:off x="14652000" y="3888000"/>
              <a:ext cx="756000" cy="756000"/>
            </a:xfrm>
            <a:prstGeom prst="rect">
              <a:avLst/>
            </a:prstGeom>
            <a:effectLst>
              <a:outerShdw blurRad="50800" dist="38100" dir="13500000" algn="br" rotWithShape="0">
                <a:prstClr val="black">
                  <a:alpha val="40000"/>
                </a:prstClr>
              </a:outerShdw>
            </a:effectLst>
          </p:spPr>
        </p:pic>
        <p:pic>
          <p:nvPicPr>
            <p:cNvPr id="18" name="Grafik 17" descr="Büroklammer Silhouette">
              <a:extLst>
                <a:ext uri="{FF2B5EF4-FFF2-40B4-BE49-F238E27FC236}">
                  <a16:creationId xmlns:a16="http://schemas.microsoft.com/office/drawing/2014/main" id="{ADC2298D-32EE-C14D-5DA0-57A17241D3F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20000">
              <a:off x="9180000" y="5580000"/>
              <a:ext cx="756000" cy="756000"/>
            </a:xfrm>
            <a:prstGeom prst="rect">
              <a:avLst/>
            </a:prstGeom>
            <a:effectLst>
              <a:outerShdw blurRad="50800" dist="38100" dir="13500000" algn="br" rotWithShape="0">
                <a:prstClr val="black">
                  <a:alpha val="40000"/>
                </a:prstClr>
              </a:outerShdw>
            </a:effectLst>
          </p:spPr>
        </p:pic>
        <p:pic>
          <p:nvPicPr>
            <p:cNvPr id="19" name="Grafik 18" descr="Büroklammer Silhouette">
              <a:extLst>
                <a:ext uri="{FF2B5EF4-FFF2-40B4-BE49-F238E27FC236}">
                  <a16:creationId xmlns:a16="http://schemas.microsoft.com/office/drawing/2014/main" id="{2D4E4FB7-6A8B-CAF6-B012-7300B7DEBC0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0000">
              <a:off x="14652000" y="5580000"/>
              <a:ext cx="756000" cy="756000"/>
            </a:xfrm>
            <a:prstGeom prst="rect">
              <a:avLst/>
            </a:prstGeom>
            <a:effectLst>
              <a:outerShdw blurRad="50800" dist="38100" dir="13500000" algn="br" rotWithShape="0">
                <a:prstClr val="black">
                  <a:alpha val="40000"/>
                </a:prstClr>
              </a:outerShdw>
            </a:effectLst>
          </p:spPr>
        </p:pic>
        <p:pic>
          <p:nvPicPr>
            <p:cNvPr id="20" name="Grafik 19" descr="Büroklammer Silhouette">
              <a:extLst>
                <a:ext uri="{FF2B5EF4-FFF2-40B4-BE49-F238E27FC236}">
                  <a16:creationId xmlns:a16="http://schemas.microsoft.com/office/drawing/2014/main" id="{01F25F52-FD3A-9D8D-762D-5EED3DA006B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60000">
              <a:off x="9180000" y="7272000"/>
              <a:ext cx="756000" cy="756000"/>
            </a:xfrm>
            <a:prstGeom prst="rect">
              <a:avLst/>
            </a:prstGeom>
            <a:effectLst>
              <a:outerShdw blurRad="50800" dist="38100" dir="13500000" algn="br" rotWithShape="0">
                <a:prstClr val="black">
                  <a:alpha val="40000"/>
                </a:prstClr>
              </a:outerShdw>
            </a:effectLst>
          </p:spPr>
        </p:pic>
        <p:pic>
          <p:nvPicPr>
            <p:cNvPr id="21" name="Grafik 20" descr="Büroklammer Silhouette">
              <a:extLst>
                <a:ext uri="{FF2B5EF4-FFF2-40B4-BE49-F238E27FC236}">
                  <a16:creationId xmlns:a16="http://schemas.microsoft.com/office/drawing/2014/main" id="{457CAF74-B4BD-B5EA-A480-CC42393F67B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0000">
              <a:off x="14652000" y="7272000"/>
              <a:ext cx="756000" cy="756000"/>
            </a:xfrm>
            <a:prstGeom prst="rect">
              <a:avLst/>
            </a:prstGeom>
            <a:effectLst>
              <a:outerShdw blurRad="50800" dist="38100" dir="13500000" algn="br" rotWithShape="0">
                <a:prstClr val="black">
                  <a:alpha val="40000"/>
                </a:prstClr>
              </a:outerShdw>
            </a:effectLst>
          </p:spPr>
        </p:pic>
      </p:grpSp>
      <p:sp>
        <p:nvSpPr>
          <p:cNvPr id="22" name="Textfeld 21">
            <a:extLst>
              <a:ext uri="{FF2B5EF4-FFF2-40B4-BE49-F238E27FC236}">
                <a16:creationId xmlns:a16="http://schemas.microsoft.com/office/drawing/2014/main" id="{B69C9858-4640-261E-19EF-26111642D734}"/>
              </a:ext>
            </a:extLst>
          </p:cNvPr>
          <p:cNvSpPr txBox="1"/>
          <p:nvPr/>
        </p:nvSpPr>
        <p:spPr>
          <a:xfrm>
            <a:off x="1080000" y="9000000"/>
            <a:ext cx="17100000" cy="360000"/>
          </a:xfrm>
          <a:prstGeom prst="rect">
            <a:avLst/>
          </a:prstGeom>
          <a:noFill/>
          <a:ln>
            <a:noFill/>
          </a:ln>
        </p:spPr>
        <p:txBody>
          <a:bodyPr wrap="square" anchor="b">
            <a:noAutofit/>
          </a:bodyPr>
          <a:lstStyle/>
          <a:p>
            <a:r>
              <a:rPr lang="en-GB" sz="1000"/>
              <a:t>Source : Treppenlift-ratgeber.de, Internet für Senioren: Werden Sie zum Silver Surfer, in: treppenlift-ratgeber.de, https://www.treppenlift-ratgeber.de/barrierefrei-leben/leben-im-alter/internet-fuer-senioren.html + diabsite.de, Welchen besonderen Nutzen bietet das Netz für Senioren?, in: diabsite.de, 24.06.2007, https://www.diabsite.de/wegweiser/links/internet/5-senioren.html</a:t>
            </a:r>
          </a:p>
        </p:txBody>
      </p:sp>
      <p:sp>
        <p:nvSpPr>
          <p:cNvPr id="13" name="Foliennummernplatzhalter 1">
            <a:extLst>
              <a:ext uri="{FF2B5EF4-FFF2-40B4-BE49-F238E27FC236}">
                <a16:creationId xmlns:a16="http://schemas.microsoft.com/office/drawing/2014/main" id="{7F1149C6-E855-1795-E920-F61F32D9521A}"/>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7</a:t>
            </a:fld>
            <a:endParaRPr lang="en-GB"/>
          </a:p>
        </p:txBody>
      </p:sp>
    </p:spTree>
    <p:extLst>
      <p:ext uri="{BB962C8B-B14F-4D97-AF65-F5344CB8AC3E}">
        <p14:creationId xmlns:p14="http://schemas.microsoft.com/office/powerpoint/2010/main" val="16565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452000" cy="8309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a:solidFill>
                  <a:schemeClr val="tx1"/>
                </a:solidFill>
                <a:latin typeface="+mn-lt"/>
                <a:ea typeface="Helvetica Neue"/>
                <a:cs typeface="Helvetica Neue"/>
                <a:sym typeface="Helvetica Neue"/>
              </a:rPr>
              <a:t>1. What are the benefits of the internet? </a:t>
            </a:r>
            <a:endParaRPr lang="en-GB">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Booking services via the Internet</a:t>
            </a:r>
            <a:endParaRPr lang="en-GB">
              <a:solidFill>
                <a:srgbClr val="00CCFF"/>
              </a:solidFill>
              <a:latin typeface="+mn-lt"/>
            </a:endParaRPr>
          </a:p>
        </p:txBody>
      </p:sp>
      <p:sp>
        <p:nvSpPr>
          <p:cNvPr id="6" name="Textfeld 5">
            <a:extLst>
              <a:ext uri="{FF2B5EF4-FFF2-40B4-BE49-F238E27FC236}">
                <a16:creationId xmlns:a16="http://schemas.microsoft.com/office/drawing/2014/main" id="{07DB51C1-F2E6-2D0E-337A-5F9E3B2B4923}"/>
              </a:ext>
            </a:extLst>
          </p:cNvPr>
          <p:cNvSpPr txBox="1"/>
          <p:nvPr/>
        </p:nvSpPr>
        <p:spPr>
          <a:xfrm>
            <a:off x="5203443" y="4029600"/>
            <a:ext cx="6568557" cy="307777"/>
          </a:xfrm>
          <a:prstGeom prst="rect">
            <a:avLst/>
          </a:prstGeom>
          <a:noFill/>
        </p:spPr>
        <p:txBody>
          <a:bodyPr wrap="square">
            <a:spAutoFit/>
          </a:bodyPr>
          <a:lstStyle/>
          <a:p>
            <a:r>
              <a:rPr lang="en-GB" b="0" i="0" u="none" strike="noStrike" baseline="0">
                <a:solidFill>
                  <a:srgbClr val="7B8D80"/>
                </a:solidFill>
                <a:latin typeface="+mn-lt"/>
              </a:rPr>
              <a:t>Basis: people aged 14 and over (n = 2,035); data and deviations in %.</a:t>
            </a:r>
            <a:endParaRPr lang="en-GB">
              <a:latin typeface="+mn-lt"/>
            </a:endParaRPr>
          </a:p>
        </p:txBody>
      </p:sp>
      <p:graphicFrame>
        <p:nvGraphicFramePr>
          <p:cNvPr id="5" name="Tabelle 6">
            <a:extLst>
              <a:ext uri="{FF2B5EF4-FFF2-40B4-BE49-F238E27FC236}">
                <a16:creationId xmlns:a16="http://schemas.microsoft.com/office/drawing/2014/main" id="{3837AB16-F4FA-9EE7-DC7B-0FB28D4EAE2E}"/>
              </a:ext>
            </a:extLst>
          </p:cNvPr>
          <p:cNvGraphicFramePr>
            <a:graphicFrameLocks noGrp="1"/>
          </p:cNvGraphicFramePr>
          <p:nvPr>
            <p:extLst>
              <p:ext uri="{D42A27DB-BD31-4B8C-83A1-F6EECF244321}">
                <p14:modId xmlns:p14="http://schemas.microsoft.com/office/powerpoint/2010/main" val="4072569637"/>
              </p:ext>
            </p:extLst>
          </p:nvPr>
        </p:nvGraphicFramePr>
        <p:xfrm>
          <a:off x="1296000" y="4032000"/>
          <a:ext cx="3998886" cy="5004000"/>
        </p:xfrm>
        <a:graphic>
          <a:graphicData uri="http://schemas.openxmlformats.org/drawingml/2006/table">
            <a:tbl>
              <a:tblPr firstRow="1" bandRow="1">
                <a:tableStyleId>{5940675A-B579-460E-94D1-54222C63F5DA}</a:tableStyleId>
              </a:tblPr>
              <a:tblGrid>
                <a:gridCol w="3998886">
                  <a:extLst>
                    <a:ext uri="{9D8B030D-6E8A-4147-A177-3AD203B41FA5}">
                      <a16:colId xmlns:a16="http://schemas.microsoft.com/office/drawing/2014/main" val="3505983287"/>
                    </a:ext>
                  </a:extLst>
                </a:gridCol>
              </a:tblGrid>
              <a:tr h="568840">
                <a:tc>
                  <a:txBody>
                    <a:bodyPr/>
                    <a:lstStyle/>
                    <a:p>
                      <a:pPr algn="l"/>
                      <a:r>
                        <a:rPr lang="de-DE" sz="2200" dirty="0"/>
                        <a:t>Travel </a:t>
                      </a:r>
                      <a:r>
                        <a:rPr lang="de-DE" sz="1400" dirty="0"/>
                        <a:t>(e.g. for train journeys, bus journeys, flights or hotels)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7831724"/>
                  </a:ext>
                </a:extLst>
              </a:tr>
              <a:tr h="772637">
                <a:tc>
                  <a:txBody>
                    <a:bodyPr/>
                    <a:lstStyle/>
                    <a:p>
                      <a:pPr algn="l"/>
                      <a:r>
                        <a:rPr lang="de-DE" sz="2200" dirty="0"/>
                        <a:t>Private accommodation </a:t>
                      </a:r>
                      <a:r>
                        <a:rPr lang="de-DE" sz="1400" dirty="0"/>
                        <a:t>(e.g. </a:t>
                      </a:r>
                      <a:r>
                        <a:rPr lang="de-DE" sz="1400" dirty="0" err="1"/>
                        <a:t>Airbnb</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643406"/>
                  </a:ext>
                </a:extLst>
              </a:tr>
              <a:tr h="568840">
                <a:tc>
                  <a:txBody>
                    <a:bodyPr/>
                    <a:lstStyle/>
                    <a:p>
                      <a:pPr algn="l"/>
                      <a:r>
                        <a:rPr lang="de-DE" sz="2200" dirty="0"/>
                        <a:t>Delivery services</a:t>
                      </a:r>
                      <a:r>
                        <a:rPr lang="de-DE" sz="1400" dirty="0"/>
                        <a:t> (e.g. for ordering food or meals)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918792"/>
                  </a:ext>
                </a:extLst>
              </a:tr>
              <a:tr h="806230">
                <a:tc>
                  <a:txBody>
                    <a:bodyPr/>
                    <a:lstStyle/>
                    <a:p>
                      <a:pPr algn="l"/>
                      <a:r>
                        <a:rPr lang="de-DE" sz="2200" dirty="0"/>
                        <a:t>Driving services </a:t>
                      </a:r>
                      <a:r>
                        <a:rPr lang="de-DE" sz="1400" dirty="0"/>
                        <a:t>(e.g. Uber or </a:t>
                      </a:r>
                      <a:r>
                        <a:rPr lang="de-DE" sz="1400" dirty="0" err="1"/>
                        <a:t>myTaxi</a:t>
                      </a:r>
                      <a:r>
                        <a:rPr lang="de-DE" sz="1400" dirty="0"/>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3362151"/>
                  </a:ext>
                </a:extLst>
              </a:tr>
              <a:tr h="910144">
                <a:tc>
                  <a:txBody>
                    <a:bodyPr/>
                    <a:lstStyle/>
                    <a:p>
                      <a:pPr algn="l"/>
                      <a:r>
                        <a:rPr lang="de-DE" sz="2200" dirty="0"/>
                        <a:t>Cleaning </a:t>
                      </a:r>
                      <a:r>
                        <a:rPr lang="de-DE" sz="2200" dirty="0" err="1"/>
                        <a:t>services</a:t>
                      </a:r>
                      <a:r>
                        <a:rPr lang="de-DE" sz="2200" dirty="0"/>
                        <a:t> and </a:t>
                      </a:r>
                      <a:r>
                        <a:rPr lang="de-DE" sz="2200" dirty="0" err="1"/>
                        <a:t>craftsman</a:t>
                      </a:r>
                      <a:r>
                        <a:rPr lang="de-DE" sz="2200" dirty="0"/>
                        <a:t> </a:t>
                      </a:r>
                      <a:r>
                        <a:rPr lang="de-DE" sz="1400" dirty="0"/>
                        <a:t>(e.g. </a:t>
                      </a:r>
                      <a:r>
                        <a:rPr lang="de-DE" sz="1400" dirty="0" err="1"/>
                        <a:t>helpling</a:t>
                      </a:r>
                      <a:r>
                        <a:rPr lang="de-DE" sz="1400" dirty="0"/>
                        <a:t>, My-Hammer)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58029"/>
                  </a:ext>
                </a:extLst>
              </a:tr>
              <a:tr h="739044">
                <a:tc>
                  <a:txBody>
                    <a:bodyPr/>
                    <a:lstStyle/>
                    <a:p>
                      <a:pPr algn="l"/>
                      <a:r>
                        <a:rPr lang="de-DE" sz="2200" dirty="0"/>
                        <a:t>Car sharing </a:t>
                      </a:r>
                      <a:r>
                        <a:rPr lang="de-DE" sz="1400" dirty="0"/>
                        <a:t>(e.g. car2go, DriveNow)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0546916"/>
                  </a:ext>
                </a:extLst>
              </a:tr>
              <a:tr h="6382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2200" dirty="0"/>
                        <a:t>None of them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4208928"/>
                  </a:ext>
                </a:extLst>
              </a:tr>
            </a:tbl>
          </a:graphicData>
        </a:graphic>
      </p:graphicFrame>
      <p:grpSp>
        <p:nvGrpSpPr>
          <p:cNvPr id="40" name="Gruppieren 39">
            <a:extLst>
              <a:ext uri="{FF2B5EF4-FFF2-40B4-BE49-F238E27FC236}">
                <a16:creationId xmlns:a16="http://schemas.microsoft.com/office/drawing/2014/main" id="{115F821B-A1E5-A1EE-4C98-45AD00654CB9}"/>
              </a:ext>
            </a:extLst>
          </p:cNvPr>
          <p:cNvGrpSpPr/>
          <p:nvPr/>
        </p:nvGrpSpPr>
        <p:grpSpPr>
          <a:xfrm>
            <a:off x="12600000" y="3621168"/>
            <a:ext cx="5328000" cy="5414832"/>
            <a:chOff x="12600000" y="3621168"/>
            <a:chExt cx="5328000" cy="5414832"/>
          </a:xfrm>
        </p:grpSpPr>
        <p:sp>
          <p:nvSpPr>
            <p:cNvPr id="11" name="Textfeld 10">
              <a:extLst>
                <a:ext uri="{FF2B5EF4-FFF2-40B4-BE49-F238E27FC236}">
                  <a16:creationId xmlns:a16="http://schemas.microsoft.com/office/drawing/2014/main" id="{A27367D5-F151-3DB6-2217-B00694825137}"/>
                </a:ext>
              </a:extLst>
            </p:cNvPr>
            <p:cNvSpPr txBox="1"/>
            <p:nvPr/>
          </p:nvSpPr>
          <p:spPr>
            <a:xfrm>
              <a:off x="12600000" y="3636000"/>
              <a:ext cx="1109160" cy="461665"/>
            </a:xfrm>
            <a:prstGeom prst="rect">
              <a:avLst/>
            </a:prstGeom>
            <a:noFill/>
          </p:spPr>
          <p:txBody>
            <a:bodyPr wrap="square">
              <a:spAutoFit/>
            </a:bodyPr>
            <a:lstStyle/>
            <a:p>
              <a:r>
                <a:rPr lang="en-GB" sz="2400" b="1"/>
                <a:t>Age:</a:t>
              </a:r>
            </a:p>
          </p:txBody>
        </p:sp>
        <p:grpSp>
          <p:nvGrpSpPr>
            <p:cNvPr id="39" name="Gruppieren 38">
              <a:extLst>
                <a:ext uri="{FF2B5EF4-FFF2-40B4-BE49-F238E27FC236}">
                  <a16:creationId xmlns:a16="http://schemas.microsoft.com/office/drawing/2014/main" id="{D5CAE019-9E82-A76E-61A9-3982AAE6129C}"/>
                </a:ext>
              </a:extLst>
            </p:cNvPr>
            <p:cNvGrpSpPr/>
            <p:nvPr/>
          </p:nvGrpSpPr>
          <p:grpSpPr>
            <a:xfrm>
              <a:off x="13608000" y="3621168"/>
              <a:ext cx="4320000" cy="5414832"/>
              <a:chOff x="13608000" y="3621168"/>
              <a:chExt cx="4320000" cy="5414832"/>
            </a:xfrm>
          </p:grpSpPr>
          <p:sp>
            <p:nvSpPr>
              <p:cNvPr id="12" name="Ellipse 11">
                <a:extLst>
                  <a:ext uri="{FF2B5EF4-FFF2-40B4-BE49-F238E27FC236}">
                    <a16:creationId xmlns:a16="http://schemas.microsoft.com/office/drawing/2014/main" id="{DE0D586B-4471-F166-6586-74A79FB6FE17}"/>
                  </a:ext>
                </a:extLst>
              </p:cNvPr>
              <p:cNvSpPr>
                <a:spLocks noChangeAspect="1"/>
              </p:cNvSpPr>
              <p:nvPr/>
            </p:nvSpPr>
            <p:spPr>
              <a:xfrm>
                <a:off x="14004000" y="558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45</a:t>
                </a:r>
              </a:p>
            </p:txBody>
          </p:sp>
          <p:sp>
            <p:nvSpPr>
              <p:cNvPr id="15" name="Ellipse 14">
                <a:extLst>
                  <a:ext uri="{FF2B5EF4-FFF2-40B4-BE49-F238E27FC236}">
                    <a16:creationId xmlns:a16="http://schemas.microsoft.com/office/drawing/2014/main" id="{A51A6C18-131E-36D2-0AC8-E531CB48CEBA}"/>
                  </a:ext>
                </a:extLst>
              </p:cNvPr>
              <p:cNvSpPr>
                <a:spLocks noChangeAspect="1"/>
              </p:cNvSpPr>
              <p:nvPr/>
            </p:nvSpPr>
            <p:spPr>
              <a:xfrm>
                <a:off x="14004000" y="630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13</a:t>
                </a:r>
              </a:p>
            </p:txBody>
          </p:sp>
          <p:sp>
            <p:nvSpPr>
              <p:cNvPr id="16" name="Ellipse 15">
                <a:extLst>
                  <a:ext uri="{FF2B5EF4-FFF2-40B4-BE49-F238E27FC236}">
                    <a16:creationId xmlns:a16="http://schemas.microsoft.com/office/drawing/2014/main" id="{9846DC9A-5B9A-41F5-10EB-30E916C1192F}"/>
                  </a:ext>
                </a:extLst>
              </p:cNvPr>
              <p:cNvSpPr>
                <a:spLocks noChangeAspect="1"/>
              </p:cNvSpPr>
              <p:nvPr/>
            </p:nvSpPr>
            <p:spPr>
              <a:xfrm>
                <a:off x="14004000" y="774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a:t>
                </a:r>
              </a:p>
            </p:txBody>
          </p:sp>
          <p:sp>
            <p:nvSpPr>
              <p:cNvPr id="17" name="Ellipse 16">
                <a:extLst>
                  <a:ext uri="{FF2B5EF4-FFF2-40B4-BE49-F238E27FC236}">
                    <a16:creationId xmlns:a16="http://schemas.microsoft.com/office/drawing/2014/main" id="{0A26BE3C-4A5C-0706-D3DF-AD6B04D3B2DF}"/>
                  </a:ext>
                </a:extLst>
              </p:cNvPr>
              <p:cNvSpPr>
                <a:spLocks noChangeAspect="1"/>
              </p:cNvSpPr>
              <p:nvPr/>
            </p:nvSpPr>
            <p:spPr>
              <a:xfrm>
                <a:off x="14004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46</a:t>
                </a:r>
              </a:p>
            </p:txBody>
          </p:sp>
          <p:sp>
            <p:nvSpPr>
              <p:cNvPr id="19" name="Ellipse 18">
                <a:extLst>
                  <a:ext uri="{FF2B5EF4-FFF2-40B4-BE49-F238E27FC236}">
                    <a16:creationId xmlns:a16="http://schemas.microsoft.com/office/drawing/2014/main" id="{B296162B-5AB9-09C6-C6B2-80A8C3501A49}"/>
                  </a:ext>
                </a:extLst>
              </p:cNvPr>
              <p:cNvSpPr>
                <a:spLocks noChangeAspect="1"/>
              </p:cNvSpPr>
              <p:nvPr/>
            </p:nvSpPr>
            <p:spPr>
              <a:xfrm>
                <a:off x="14004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a:t>
                </a:r>
              </a:p>
            </p:txBody>
          </p:sp>
          <p:sp>
            <p:nvSpPr>
              <p:cNvPr id="20" name="Ellipse 19">
                <a:extLst>
                  <a:ext uri="{FF2B5EF4-FFF2-40B4-BE49-F238E27FC236}">
                    <a16:creationId xmlns:a16="http://schemas.microsoft.com/office/drawing/2014/main" id="{8FE4EE0D-F7DF-5F87-C6DF-512010414FBC}"/>
                  </a:ext>
                </a:extLst>
              </p:cNvPr>
              <p:cNvSpPr>
                <a:spLocks noChangeAspect="1"/>
              </p:cNvSpPr>
              <p:nvPr/>
            </p:nvSpPr>
            <p:spPr>
              <a:xfrm>
                <a:off x="14004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28</a:t>
                </a:r>
              </a:p>
            </p:txBody>
          </p:sp>
          <p:sp>
            <p:nvSpPr>
              <p:cNvPr id="21" name="Ellipse 20">
                <a:extLst>
                  <a:ext uri="{FF2B5EF4-FFF2-40B4-BE49-F238E27FC236}">
                    <a16:creationId xmlns:a16="http://schemas.microsoft.com/office/drawing/2014/main" id="{968CB7EF-A734-D4F8-29B7-B25A80F40D03}"/>
                  </a:ext>
                </a:extLst>
              </p:cNvPr>
              <p:cNvSpPr>
                <a:spLocks noChangeAspect="1"/>
              </p:cNvSpPr>
              <p:nvPr/>
            </p:nvSpPr>
            <p:spPr>
              <a:xfrm>
                <a:off x="14004000" y="8424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34</a:t>
                </a:r>
              </a:p>
            </p:txBody>
          </p:sp>
          <p:sp>
            <p:nvSpPr>
              <p:cNvPr id="22" name="Ellipse 21">
                <a:extLst>
                  <a:ext uri="{FF2B5EF4-FFF2-40B4-BE49-F238E27FC236}">
                    <a16:creationId xmlns:a16="http://schemas.microsoft.com/office/drawing/2014/main" id="{C587A26A-A031-D4C4-C683-8F704DC0B36B}"/>
                  </a:ext>
                </a:extLst>
              </p:cNvPr>
              <p:cNvSpPr>
                <a:spLocks noChangeAspect="1"/>
              </p:cNvSpPr>
              <p:nvPr/>
            </p:nvSpPr>
            <p:spPr>
              <a:xfrm>
                <a:off x="15444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31</a:t>
                </a:r>
              </a:p>
            </p:txBody>
          </p:sp>
          <p:sp>
            <p:nvSpPr>
              <p:cNvPr id="23" name="Ellipse 22">
                <a:extLst>
                  <a:ext uri="{FF2B5EF4-FFF2-40B4-BE49-F238E27FC236}">
                    <a16:creationId xmlns:a16="http://schemas.microsoft.com/office/drawing/2014/main" id="{17113E1D-EF7F-B08A-0CBE-C2E80AB56EC7}"/>
                  </a:ext>
                </a:extLst>
              </p:cNvPr>
              <p:cNvSpPr>
                <a:spLocks noChangeAspect="1"/>
              </p:cNvSpPr>
              <p:nvPr/>
            </p:nvSpPr>
            <p:spPr>
              <a:xfrm>
                <a:off x="15444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12</a:t>
                </a:r>
              </a:p>
            </p:txBody>
          </p:sp>
          <p:sp>
            <p:nvSpPr>
              <p:cNvPr id="24" name="Ellipse 23">
                <a:extLst>
                  <a:ext uri="{FF2B5EF4-FFF2-40B4-BE49-F238E27FC236}">
                    <a16:creationId xmlns:a16="http://schemas.microsoft.com/office/drawing/2014/main" id="{C40142F4-0447-D0FE-9DEA-253CE0E0B336}"/>
                  </a:ext>
                </a:extLst>
              </p:cNvPr>
              <p:cNvSpPr>
                <a:spLocks noChangeAspect="1"/>
              </p:cNvSpPr>
              <p:nvPr/>
            </p:nvSpPr>
            <p:spPr>
              <a:xfrm>
                <a:off x="15444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5</a:t>
                </a:r>
              </a:p>
            </p:txBody>
          </p:sp>
          <p:sp>
            <p:nvSpPr>
              <p:cNvPr id="25" name="Ellipse 24">
                <a:extLst>
                  <a:ext uri="{FF2B5EF4-FFF2-40B4-BE49-F238E27FC236}">
                    <a16:creationId xmlns:a16="http://schemas.microsoft.com/office/drawing/2014/main" id="{FA8353A6-D9B3-2085-9DA7-AB2A60F6A8C2}"/>
                  </a:ext>
                </a:extLst>
              </p:cNvPr>
              <p:cNvSpPr>
                <a:spLocks noChangeAspect="1"/>
              </p:cNvSpPr>
              <p:nvPr/>
            </p:nvSpPr>
            <p:spPr>
              <a:xfrm>
                <a:off x="15444000" y="406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64</a:t>
                </a:r>
              </a:p>
            </p:txBody>
          </p:sp>
          <p:sp>
            <p:nvSpPr>
              <p:cNvPr id="26" name="Ellipse 25">
                <a:extLst>
                  <a:ext uri="{FF2B5EF4-FFF2-40B4-BE49-F238E27FC236}">
                    <a16:creationId xmlns:a16="http://schemas.microsoft.com/office/drawing/2014/main" id="{F2B4A334-89BB-2DF1-94E2-756031519510}"/>
                  </a:ext>
                </a:extLst>
              </p:cNvPr>
              <p:cNvSpPr>
                <a:spLocks noChangeAspect="1"/>
              </p:cNvSpPr>
              <p:nvPr/>
            </p:nvSpPr>
            <p:spPr>
              <a:xfrm>
                <a:off x="15444000" y="7020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6</a:t>
                </a:r>
              </a:p>
            </p:txBody>
          </p:sp>
          <p:sp>
            <p:nvSpPr>
              <p:cNvPr id="27" name="Ellipse 26">
                <a:extLst>
                  <a:ext uri="{FF2B5EF4-FFF2-40B4-BE49-F238E27FC236}">
                    <a16:creationId xmlns:a16="http://schemas.microsoft.com/office/drawing/2014/main" id="{736D27EC-EB02-EB61-B8DD-A322E288952A}"/>
                  </a:ext>
                </a:extLst>
              </p:cNvPr>
              <p:cNvSpPr>
                <a:spLocks noChangeAspect="1"/>
              </p:cNvSpPr>
              <p:nvPr/>
            </p:nvSpPr>
            <p:spPr>
              <a:xfrm>
                <a:off x="15444000" y="4788000"/>
                <a:ext cx="612000" cy="612000"/>
              </a:xfrm>
              <a:prstGeom prst="ellipse">
                <a:avLst/>
              </a:prstGeom>
              <a:solidFill>
                <a:schemeClr val="bg1">
                  <a:lumMod val="85000"/>
                </a:schemeClr>
              </a:solid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6B6B6B"/>
                    </a:solidFill>
                  </a:rPr>
                  <a:t>37</a:t>
                </a:r>
              </a:p>
            </p:txBody>
          </p:sp>
          <p:sp>
            <p:nvSpPr>
              <p:cNvPr id="28" name="Ellipse 27">
                <a:extLst>
                  <a:ext uri="{FF2B5EF4-FFF2-40B4-BE49-F238E27FC236}">
                    <a16:creationId xmlns:a16="http://schemas.microsoft.com/office/drawing/2014/main" id="{641070E0-F80D-8597-0A8A-1DF4A9AAD9A7}"/>
                  </a:ext>
                </a:extLst>
              </p:cNvPr>
              <p:cNvSpPr>
                <a:spLocks noChangeAspect="1"/>
              </p:cNvSpPr>
              <p:nvPr/>
            </p:nvSpPr>
            <p:spPr>
              <a:xfrm>
                <a:off x="15444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26</a:t>
                </a:r>
              </a:p>
            </p:txBody>
          </p:sp>
          <p:sp>
            <p:nvSpPr>
              <p:cNvPr id="29" name="Ellipse 28">
                <a:extLst>
                  <a:ext uri="{FF2B5EF4-FFF2-40B4-BE49-F238E27FC236}">
                    <a16:creationId xmlns:a16="http://schemas.microsoft.com/office/drawing/2014/main" id="{1BFD1557-50B0-69E7-E646-92F91BEA1200}"/>
                  </a:ext>
                </a:extLst>
              </p:cNvPr>
              <p:cNvSpPr>
                <a:spLocks noChangeAspect="1"/>
              </p:cNvSpPr>
              <p:nvPr/>
            </p:nvSpPr>
            <p:spPr>
              <a:xfrm>
                <a:off x="16920000" y="5580256"/>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7</a:t>
                </a:r>
              </a:p>
            </p:txBody>
          </p:sp>
          <p:sp>
            <p:nvSpPr>
              <p:cNvPr id="30" name="Ellipse 29">
                <a:extLst>
                  <a:ext uri="{FF2B5EF4-FFF2-40B4-BE49-F238E27FC236}">
                    <a16:creationId xmlns:a16="http://schemas.microsoft.com/office/drawing/2014/main" id="{F8F05FF3-24A0-D2E1-EBE3-31655A78AB1D}"/>
                  </a:ext>
                </a:extLst>
              </p:cNvPr>
              <p:cNvSpPr>
                <a:spLocks noChangeAspect="1"/>
              </p:cNvSpPr>
              <p:nvPr/>
            </p:nvSpPr>
            <p:spPr>
              <a:xfrm>
                <a:off x="16920000" y="630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a:t>
                </a:r>
              </a:p>
            </p:txBody>
          </p:sp>
          <p:sp>
            <p:nvSpPr>
              <p:cNvPr id="31" name="Ellipse 30">
                <a:extLst>
                  <a:ext uri="{FF2B5EF4-FFF2-40B4-BE49-F238E27FC236}">
                    <a16:creationId xmlns:a16="http://schemas.microsoft.com/office/drawing/2014/main" id="{4AC0E698-0791-0D07-7150-AAEBB606AB5E}"/>
                  </a:ext>
                </a:extLst>
              </p:cNvPr>
              <p:cNvSpPr>
                <a:spLocks noChangeAspect="1"/>
              </p:cNvSpPr>
              <p:nvPr/>
            </p:nvSpPr>
            <p:spPr>
              <a:xfrm>
                <a:off x="16920000" y="774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a:t>
                </a:r>
              </a:p>
            </p:txBody>
          </p:sp>
          <p:sp>
            <p:nvSpPr>
              <p:cNvPr id="32" name="Ellipse 31">
                <a:extLst>
                  <a:ext uri="{FF2B5EF4-FFF2-40B4-BE49-F238E27FC236}">
                    <a16:creationId xmlns:a16="http://schemas.microsoft.com/office/drawing/2014/main" id="{D9ED375A-0818-7A7F-3F47-17A2F653D120}"/>
                  </a:ext>
                </a:extLst>
              </p:cNvPr>
              <p:cNvSpPr>
                <a:spLocks noChangeAspect="1"/>
              </p:cNvSpPr>
              <p:nvPr/>
            </p:nvSpPr>
            <p:spPr>
              <a:xfrm>
                <a:off x="16920000" y="406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31</a:t>
                </a:r>
              </a:p>
            </p:txBody>
          </p:sp>
          <p:sp>
            <p:nvSpPr>
              <p:cNvPr id="33" name="Ellipse 32">
                <a:extLst>
                  <a:ext uri="{FF2B5EF4-FFF2-40B4-BE49-F238E27FC236}">
                    <a16:creationId xmlns:a16="http://schemas.microsoft.com/office/drawing/2014/main" id="{5D127924-FF36-DA1F-CEA8-053E4A18522C}"/>
                  </a:ext>
                </a:extLst>
              </p:cNvPr>
              <p:cNvSpPr>
                <a:spLocks noChangeAspect="1"/>
              </p:cNvSpPr>
              <p:nvPr/>
            </p:nvSpPr>
            <p:spPr>
              <a:xfrm>
                <a:off x="16920000" y="7020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3</a:t>
                </a:r>
              </a:p>
            </p:txBody>
          </p:sp>
          <p:sp>
            <p:nvSpPr>
              <p:cNvPr id="34" name="Ellipse 33">
                <a:extLst>
                  <a:ext uri="{FF2B5EF4-FFF2-40B4-BE49-F238E27FC236}">
                    <a16:creationId xmlns:a16="http://schemas.microsoft.com/office/drawing/2014/main" id="{17DD7205-7A47-0182-88B2-5EF0A3E93838}"/>
                  </a:ext>
                </a:extLst>
              </p:cNvPr>
              <p:cNvSpPr>
                <a:spLocks noChangeAspect="1"/>
              </p:cNvSpPr>
              <p:nvPr/>
            </p:nvSpPr>
            <p:spPr>
              <a:xfrm>
                <a:off x="16920000" y="4788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19</a:t>
                </a:r>
              </a:p>
            </p:txBody>
          </p:sp>
          <p:sp>
            <p:nvSpPr>
              <p:cNvPr id="35" name="Ellipse 34">
                <a:extLst>
                  <a:ext uri="{FF2B5EF4-FFF2-40B4-BE49-F238E27FC236}">
                    <a16:creationId xmlns:a16="http://schemas.microsoft.com/office/drawing/2014/main" id="{7813566B-D061-4281-9CA3-98CF06300D69}"/>
                  </a:ext>
                </a:extLst>
              </p:cNvPr>
              <p:cNvSpPr>
                <a:spLocks noChangeAspect="1"/>
              </p:cNvSpPr>
              <p:nvPr/>
            </p:nvSpPr>
            <p:spPr>
              <a:xfrm>
                <a:off x="16920000" y="8424000"/>
                <a:ext cx="612000" cy="612000"/>
              </a:xfrm>
              <a:prstGeom prst="ellipse">
                <a:avLst/>
              </a:prstGeom>
              <a:noFill/>
              <a:ln>
                <a:solidFill>
                  <a:srgbClr val="6B6B6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a:solidFill>
                      <a:srgbClr val="6B6B6B"/>
                    </a:solidFill>
                  </a:rPr>
                  <a:t>29</a:t>
                </a:r>
              </a:p>
            </p:txBody>
          </p:sp>
          <p:sp>
            <p:nvSpPr>
              <p:cNvPr id="36" name="Textfeld 35">
                <a:extLst>
                  <a:ext uri="{FF2B5EF4-FFF2-40B4-BE49-F238E27FC236}">
                    <a16:creationId xmlns:a16="http://schemas.microsoft.com/office/drawing/2014/main" id="{6394F2E6-104F-5B2D-6559-F7CC69BF1C16}"/>
                  </a:ext>
                </a:extLst>
              </p:cNvPr>
              <p:cNvSpPr txBox="1"/>
              <p:nvPr/>
            </p:nvSpPr>
            <p:spPr>
              <a:xfrm>
                <a:off x="13608000" y="3621168"/>
                <a:ext cx="1440000" cy="461665"/>
              </a:xfrm>
              <a:prstGeom prst="rect">
                <a:avLst/>
              </a:prstGeom>
              <a:noFill/>
            </p:spPr>
            <p:txBody>
              <a:bodyPr wrap="square" anchor="ctr">
                <a:spAutoFit/>
              </a:bodyPr>
              <a:lstStyle/>
              <a:p>
                <a:pPr algn="ctr"/>
                <a:r>
                  <a:rPr lang="en-GB" sz="2400" b="1"/>
                  <a:t>14 - 29</a:t>
                </a:r>
              </a:p>
            </p:txBody>
          </p:sp>
          <p:sp>
            <p:nvSpPr>
              <p:cNvPr id="37" name="Textfeld 36">
                <a:extLst>
                  <a:ext uri="{FF2B5EF4-FFF2-40B4-BE49-F238E27FC236}">
                    <a16:creationId xmlns:a16="http://schemas.microsoft.com/office/drawing/2014/main" id="{87B9ECBB-424D-03EA-1CFF-CA8D53BDA71C}"/>
                  </a:ext>
                </a:extLst>
              </p:cNvPr>
              <p:cNvSpPr txBox="1"/>
              <p:nvPr/>
            </p:nvSpPr>
            <p:spPr>
              <a:xfrm>
                <a:off x="15048000" y="3621168"/>
                <a:ext cx="1440000" cy="461665"/>
              </a:xfrm>
              <a:prstGeom prst="rect">
                <a:avLst/>
              </a:prstGeom>
              <a:noFill/>
            </p:spPr>
            <p:txBody>
              <a:bodyPr wrap="square" anchor="ctr">
                <a:spAutoFit/>
              </a:bodyPr>
              <a:lstStyle/>
              <a:p>
                <a:pPr algn="ctr"/>
                <a:r>
                  <a:rPr lang="en-GB" sz="2400" b="1"/>
                  <a:t>30 - 49</a:t>
                </a:r>
              </a:p>
            </p:txBody>
          </p:sp>
          <p:sp>
            <p:nvSpPr>
              <p:cNvPr id="38" name="Textfeld 37">
                <a:extLst>
                  <a:ext uri="{FF2B5EF4-FFF2-40B4-BE49-F238E27FC236}">
                    <a16:creationId xmlns:a16="http://schemas.microsoft.com/office/drawing/2014/main" id="{87BE939A-D02E-8CA2-A8A6-383DFA6B1FCD}"/>
                  </a:ext>
                </a:extLst>
              </p:cNvPr>
              <p:cNvSpPr txBox="1"/>
              <p:nvPr/>
            </p:nvSpPr>
            <p:spPr>
              <a:xfrm>
                <a:off x="16488000" y="3621168"/>
                <a:ext cx="1440000" cy="461665"/>
              </a:xfrm>
              <a:prstGeom prst="rect">
                <a:avLst/>
              </a:prstGeom>
              <a:noFill/>
            </p:spPr>
            <p:txBody>
              <a:bodyPr wrap="square" anchor="ctr">
                <a:spAutoFit/>
              </a:bodyPr>
              <a:lstStyle/>
              <a:p>
                <a:pPr algn="ctr"/>
                <a:r>
                  <a:rPr lang="en-GB" sz="2400" b="1"/>
                  <a:t>50+</a:t>
                </a:r>
              </a:p>
            </p:txBody>
          </p:sp>
        </p:grpSp>
      </p:grpSp>
      <p:grpSp>
        <p:nvGrpSpPr>
          <p:cNvPr id="48" name="Gruppieren 47">
            <a:extLst>
              <a:ext uri="{FF2B5EF4-FFF2-40B4-BE49-F238E27FC236}">
                <a16:creationId xmlns:a16="http://schemas.microsoft.com/office/drawing/2014/main" id="{19C1E373-1E59-35A9-D69B-572B900AB4E6}"/>
              </a:ext>
            </a:extLst>
          </p:cNvPr>
          <p:cNvGrpSpPr/>
          <p:nvPr/>
        </p:nvGrpSpPr>
        <p:grpSpPr>
          <a:xfrm>
            <a:off x="5148000" y="3980886"/>
            <a:ext cx="7632000" cy="5250228"/>
            <a:chOff x="5181114" y="3998886"/>
            <a:chExt cx="7632000" cy="5250228"/>
          </a:xfrm>
        </p:grpSpPr>
        <p:pic>
          <p:nvPicPr>
            <p:cNvPr id="8" name="Grafik 7">
              <a:extLst>
                <a:ext uri="{FF2B5EF4-FFF2-40B4-BE49-F238E27FC236}">
                  <a16:creationId xmlns:a16="http://schemas.microsoft.com/office/drawing/2014/main" id="{1710D2F0-20E3-65C3-7279-99B13814C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372000" y="2808000"/>
              <a:ext cx="5250228" cy="7632000"/>
            </a:xfrm>
            <a:prstGeom prst="rect">
              <a:avLst/>
            </a:prstGeom>
          </p:spPr>
        </p:pic>
        <p:sp>
          <p:nvSpPr>
            <p:cNvPr id="45" name="Textfeld 44">
              <a:extLst>
                <a:ext uri="{FF2B5EF4-FFF2-40B4-BE49-F238E27FC236}">
                  <a16:creationId xmlns:a16="http://schemas.microsoft.com/office/drawing/2014/main" id="{2BB90CFD-3B00-B344-4539-F701FD59D5D9}"/>
                </a:ext>
              </a:extLst>
            </p:cNvPr>
            <p:cNvSpPr txBox="1"/>
            <p:nvPr/>
          </p:nvSpPr>
          <p:spPr>
            <a:xfrm>
              <a:off x="6156000" y="7776000"/>
              <a:ext cx="684000" cy="504000"/>
            </a:xfrm>
            <a:prstGeom prst="rect">
              <a:avLst/>
            </a:prstGeom>
            <a:noFill/>
          </p:spPr>
          <p:txBody>
            <a:bodyPr wrap="none" rtlCol="0" anchor="ctr">
              <a:noAutofit/>
            </a:bodyPr>
            <a:lstStyle/>
            <a:p>
              <a:endParaRPr lang="en-GB" sz="2000">
                <a:solidFill>
                  <a:srgbClr val="6B6B6B"/>
                </a:solidFill>
              </a:endParaRPr>
            </a:p>
          </p:txBody>
        </p:sp>
      </p:grpSp>
      <p:sp>
        <p:nvSpPr>
          <p:cNvPr id="4" name="Foliennummernplatzhalter 1">
            <a:extLst>
              <a:ext uri="{FF2B5EF4-FFF2-40B4-BE49-F238E27FC236}">
                <a16:creationId xmlns:a16="http://schemas.microsoft.com/office/drawing/2014/main" id="{5F6E2246-B423-5A91-B2E9-42887EC3FEA6}"/>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8</a:t>
            </a:fld>
            <a:endParaRPr lang="en-GB"/>
          </a:p>
        </p:txBody>
      </p:sp>
      <p:sp>
        <p:nvSpPr>
          <p:cNvPr id="7" name="Textfeld 6">
            <a:extLst>
              <a:ext uri="{FF2B5EF4-FFF2-40B4-BE49-F238E27FC236}">
                <a16:creationId xmlns:a16="http://schemas.microsoft.com/office/drawing/2014/main" id="{C5DD4690-E667-F02A-3E77-368EEE6E87A1}"/>
              </a:ext>
            </a:extLst>
          </p:cNvPr>
          <p:cNvSpPr txBox="1"/>
          <p:nvPr/>
        </p:nvSpPr>
        <p:spPr>
          <a:xfrm>
            <a:off x="1080000" y="8928000"/>
            <a:ext cx="17100000" cy="360000"/>
          </a:xfrm>
          <a:prstGeom prst="rect">
            <a:avLst/>
          </a:prstGeom>
          <a:noFill/>
          <a:ln>
            <a:noFill/>
          </a:ln>
        </p:spPr>
        <p:txBody>
          <a:bodyPr wrap="square" anchor="b">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a:ln>
                  <a:noFill/>
                </a:ln>
                <a:solidFill>
                  <a:srgbClr val="000000"/>
                </a:solidFill>
                <a:effectLst/>
                <a:uLnTx/>
                <a:uFillTx/>
                <a:latin typeface="Arial"/>
                <a:cs typeface="Arial"/>
                <a:sym typeface="Arial"/>
              </a:rPr>
              <a:t>Source : Initiative D21 e.V. (2018), D21 DIGITAL INDEX 2017/2018. Jährliches Lagebild zur Digitalen Gesellschaft, in: initiatived21.de, 2018, https://initiatived21.de/app/uploads/2018/01/d21-digital-index_2017_2018.pdf</a:t>
            </a:r>
          </a:p>
        </p:txBody>
      </p:sp>
    </p:spTree>
    <p:extLst>
      <p:ext uri="{BB962C8B-B14F-4D97-AF65-F5344CB8AC3E}">
        <p14:creationId xmlns:p14="http://schemas.microsoft.com/office/powerpoint/2010/main" val="328439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aute 11">
            <a:extLst>
              <a:ext uri="{FF2B5EF4-FFF2-40B4-BE49-F238E27FC236}">
                <a16:creationId xmlns:a16="http://schemas.microsoft.com/office/drawing/2014/main" id="{27F3EE9F-71D3-23A4-048B-9501FD180CF2}"/>
              </a:ext>
            </a:extLst>
          </p:cNvPr>
          <p:cNvSpPr>
            <a:spLocks/>
          </p:cNvSpPr>
          <p:nvPr/>
        </p:nvSpPr>
        <p:spPr>
          <a:xfrm>
            <a:off x="11808000" y="4068000"/>
            <a:ext cx="5760000" cy="3384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aute 10">
            <a:extLst>
              <a:ext uri="{FF2B5EF4-FFF2-40B4-BE49-F238E27FC236}">
                <a16:creationId xmlns:a16="http://schemas.microsoft.com/office/drawing/2014/main" id="{5A012F5A-E8ED-8029-A5C9-7D3328F064F0}"/>
              </a:ext>
            </a:extLst>
          </p:cNvPr>
          <p:cNvSpPr>
            <a:spLocks/>
          </p:cNvSpPr>
          <p:nvPr/>
        </p:nvSpPr>
        <p:spPr>
          <a:xfrm>
            <a:off x="6552000" y="4068000"/>
            <a:ext cx="5760000" cy="3384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aute 9">
            <a:extLst>
              <a:ext uri="{FF2B5EF4-FFF2-40B4-BE49-F238E27FC236}">
                <a16:creationId xmlns:a16="http://schemas.microsoft.com/office/drawing/2014/main" id="{33B02A16-DB80-4CC5-7F08-15BD50FA2793}"/>
              </a:ext>
            </a:extLst>
          </p:cNvPr>
          <p:cNvSpPr>
            <a:spLocks/>
          </p:cNvSpPr>
          <p:nvPr/>
        </p:nvSpPr>
        <p:spPr>
          <a:xfrm>
            <a:off x="1296000" y="4068000"/>
            <a:ext cx="5760000" cy="3348000"/>
          </a:xfrm>
          <a:prstGeom prst="diamond">
            <a:avLst/>
          </a:prstGeom>
          <a:solidFill>
            <a:schemeClr val="bg1">
              <a:lumMod val="75000"/>
            </a:schemeClr>
          </a:solidFill>
          <a:ln w="12700">
            <a:solidFill>
              <a:srgbClr val="00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Google Shape;120;p6">
            <a:extLst>
              <a:ext uri="{FF2B5EF4-FFF2-40B4-BE49-F238E27FC236}">
                <a16:creationId xmlns:a16="http://schemas.microsoft.com/office/drawing/2014/main" id="{C842E4AF-33E2-C0EB-DF83-9A07CD60185C}"/>
              </a:ext>
            </a:extLst>
          </p:cNvPr>
          <p:cNvSpPr txBox="1">
            <a:spLocks/>
          </p:cNvSpPr>
          <p:nvPr/>
        </p:nvSpPr>
        <p:spPr>
          <a:xfrm>
            <a:off x="12672000" y="4068000"/>
            <a:ext cx="4068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n-GB" sz="2200">
                <a:solidFill>
                  <a:schemeClr val="dk1"/>
                </a:solidFill>
                <a:latin typeface="+mn-lt"/>
                <a:sym typeface="Helvetica Neue"/>
              </a:rPr>
              <a:t>Conversion of online offers leads to age-appropriate design of pages and barrier-free use</a:t>
            </a:r>
          </a:p>
        </p:txBody>
      </p:sp>
      <p:sp>
        <p:nvSpPr>
          <p:cNvPr id="13" name="Google Shape;120;p6">
            <a:extLst>
              <a:ext uri="{FF2B5EF4-FFF2-40B4-BE49-F238E27FC236}">
                <a16:creationId xmlns:a16="http://schemas.microsoft.com/office/drawing/2014/main" id="{E22BC11E-060C-732F-2AE9-435034B7B9A5}"/>
              </a:ext>
            </a:extLst>
          </p:cNvPr>
          <p:cNvSpPr txBox="1">
            <a:spLocks/>
          </p:cNvSpPr>
          <p:nvPr/>
        </p:nvSpPr>
        <p:spPr>
          <a:xfrm>
            <a:off x="7812000" y="4068000"/>
            <a:ext cx="3312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n-GB" sz="2200" dirty="0">
                <a:solidFill>
                  <a:schemeClr val="dk1"/>
                </a:solidFill>
                <a:latin typeface="+mn-lt"/>
                <a:sym typeface="Helvetica Neue"/>
              </a:rPr>
              <a:t>More and more older people with disabilities are using the net - privately or professionally. Access should be possible for all</a:t>
            </a:r>
          </a:p>
        </p:txBody>
      </p:sp>
      <p:sp>
        <p:nvSpPr>
          <p:cNvPr id="9" name="Google Shape;120;p6">
            <a:extLst>
              <a:ext uri="{FF2B5EF4-FFF2-40B4-BE49-F238E27FC236}">
                <a16:creationId xmlns:a16="http://schemas.microsoft.com/office/drawing/2014/main" id="{03C25325-7A56-3F3D-D4F2-3E842E876B2D}"/>
              </a:ext>
            </a:extLst>
          </p:cNvPr>
          <p:cNvSpPr txBox="1">
            <a:spLocks/>
          </p:cNvSpPr>
          <p:nvPr/>
        </p:nvSpPr>
        <p:spPr>
          <a:xfrm>
            <a:off x="1728000" y="4068000"/>
            <a:ext cx="4896000" cy="3384000"/>
          </a:xfrm>
          <a:prstGeom prst="rect">
            <a:avLst/>
          </a:prstGeom>
          <a:noFill/>
          <a:ln w="12700">
            <a:noFill/>
          </a:ln>
        </p:spPr>
        <p:style>
          <a:lnRef idx="2">
            <a:schemeClr val="accent4"/>
          </a:lnRef>
          <a:fillRef idx="1">
            <a:schemeClr val="lt1"/>
          </a:fillRef>
          <a:effectRef idx="0">
            <a:schemeClr val="accent4"/>
          </a:effectRef>
          <a:fontRef idx="minor">
            <a:schemeClr val="dk1"/>
          </a:fontRef>
        </p:style>
        <p:txBody>
          <a:bodyPr spcFirstLastPara="1" wrap="square" lIns="36000" tIns="36000" rIns="36000" bIns="36000" anchor="ctr" anchorCtr="0">
            <a:noAutofit/>
          </a:bodyPr>
          <a:lstStyle/>
          <a:p>
            <a:pPr marR="0" lvl="0" algn="ctr" rtl="0">
              <a:spcBef>
                <a:spcPts val="0"/>
              </a:spcBef>
              <a:spcAft>
                <a:spcPts val="0"/>
              </a:spcAft>
              <a:buSzPct val="80000"/>
            </a:pPr>
            <a:r>
              <a:rPr lang="en-GB" sz="2200">
                <a:solidFill>
                  <a:schemeClr val="dk1"/>
                </a:solidFill>
                <a:latin typeface="+mn-lt"/>
                <a:ea typeface="Helvetica Neue"/>
                <a:cs typeface="Helvetica Neue"/>
                <a:sym typeface="Helvetica Neue"/>
              </a:rPr>
              <a:t>Accessibility applies not only analogue but also digital</a:t>
            </a:r>
            <a:endParaRPr lang="en-GB" sz="2200">
              <a:latin typeface="+mn-lt"/>
            </a:endParaRPr>
          </a:p>
        </p:txBody>
      </p:sp>
      <p:sp>
        <p:nvSpPr>
          <p:cNvPr id="118" name="Google Shape;118;p6"/>
          <p:cNvSpPr txBox="1"/>
          <p:nvPr/>
        </p:nvSpPr>
        <p:spPr>
          <a:xfrm>
            <a:off x="1331999" y="2401311"/>
            <a:ext cx="16452000" cy="6462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800" b="1" dirty="0">
                <a:solidFill>
                  <a:schemeClr val="tx1"/>
                </a:solidFill>
                <a:latin typeface="+mn-lt"/>
                <a:ea typeface="Helvetica Neue"/>
                <a:cs typeface="Helvetica Neue"/>
                <a:sym typeface="Helvetica Neue"/>
              </a:rPr>
              <a:t>2. Barrier-free access as a necessity for the senior generation</a:t>
            </a:r>
          </a:p>
        </p:txBody>
      </p:sp>
      <p:sp>
        <p:nvSpPr>
          <p:cNvPr id="119" name="Google Shape;119;p6"/>
          <p:cNvSpPr txBox="1"/>
          <p:nvPr/>
        </p:nvSpPr>
        <p:spPr>
          <a:xfrm>
            <a:off x="1295398" y="3390900"/>
            <a:ext cx="16452000" cy="5231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rgbClr val="00CCFF"/>
                </a:solidFill>
                <a:latin typeface="+mn-lt"/>
                <a:ea typeface="Helvetica Neue"/>
                <a:cs typeface="Helvetica Neue"/>
                <a:sym typeface="Helvetica Neue"/>
              </a:rPr>
              <a:t>Access for all - mandatory for every provider of services on the internet</a:t>
            </a:r>
            <a:endParaRPr lang="en-GB">
              <a:solidFill>
                <a:srgbClr val="00CCFF"/>
              </a:solidFill>
              <a:latin typeface="+mn-lt"/>
            </a:endParaRPr>
          </a:p>
        </p:txBody>
      </p:sp>
      <p:sp>
        <p:nvSpPr>
          <p:cNvPr id="120" name="Google Shape;120;p6"/>
          <p:cNvSpPr txBox="1"/>
          <p:nvPr/>
        </p:nvSpPr>
        <p:spPr>
          <a:xfrm>
            <a:off x="1295400" y="8064000"/>
            <a:ext cx="16452000" cy="523180"/>
          </a:xfrm>
          <a:prstGeom prst="rect">
            <a:avLst/>
          </a:prstGeom>
          <a:noFill/>
          <a:ln>
            <a:noFill/>
          </a:ln>
        </p:spPr>
        <p:txBody>
          <a:bodyPr spcFirstLastPara="1" wrap="square" lIns="91425" tIns="45700" rIns="91425" bIns="45700" anchor="t" anchorCtr="0">
            <a:noAutofit/>
          </a:bodyPr>
          <a:lstStyle/>
          <a:p>
            <a:pPr marR="0" lvl="0" algn="ctr" rtl="0">
              <a:spcBef>
                <a:spcPts val="0"/>
              </a:spcBef>
              <a:spcAft>
                <a:spcPts val="0"/>
              </a:spcAft>
              <a:buSzPct val="80000"/>
            </a:pPr>
            <a:r>
              <a:rPr lang="en-GB" sz="2400" b="1">
                <a:solidFill>
                  <a:schemeClr val="dk1"/>
                </a:solidFill>
                <a:latin typeface="+mn-lt"/>
                <a:sym typeface="Helvetica Neue"/>
              </a:rPr>
              <a:t>Only use sites that meet exactly this requirement and offer this quality !</a:t>
            </a:r>
            <a:endParaRPr lang="en-GB" b="1">
              <a:latin typeface="+mn-lt"/>
            </a:endParaRPr>
          </a:p>
        </p:txBody>
      </p:sp>
      <p:sp>
        <p:nvSpPr>
          <p:cNvPr id="2" name="Foliennummernplatzhalter 1">
            <a:extLst>
              <a:ext uri="{FF2B5EF4-FFF2-40B4-BE49-F238E27FC236}">
                <a16:creationId xmlns:a16="http://schemas.microsoft.com/office/drawing/2014/main" id="{99EDCB2C-4F8A-E6BD-E456-8158AD380941}"/>
              </a:ext>
            </a:extLst>
          </p:cNvPr>
          <p:cNvSpPr txBox="1">
            <a:spLocks/>
          </p:cNvSpPr>
          <p:nvPr/>
        </p:nvSpPr>
        <p:spPr>
          <a:xfrm>
            <a:off x="14004589" y="9567020"/>
            <a:ext cx="41148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41F0399-9AC4-4E2F-9FF1-1AC0CE388A8D}" type="slidenum">
              <a:rPr lang="en-GB" smtClean="0"/>
              <a:t>9</a:t>
            </a:fld>
            <a:endParaRPr lang="en-GB"/>
          </a:p>
        </p:txBody>
      </p:sp>
    </p:spTree>
    <p:extLst>
      <p:ext uri="{BB962C8B-B14F-4D97-AF65-F5344CB8AC3E}">
        <p14:creationId xmlns:p14="http://schemas.microsoft.com/office/powerpoint/2010/main" val="215505595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7240</Words>
  <Application>Microsoft Office PowerPoint</Application>
  <PresentationFormat>Personalizado</PresentationFormat>
  <Paragraphs>679</Paragraphs>
  <Slides>50</Slides>
  <Notes>50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50</vt:i4>
      </vt:variant>
    </vt:vector>
  </HeadingPairs>
  <TitlesOfParts>
    <vt:vector size="57" baseType="lpstr">
      <vt:lpstr>Arial</vt:lpstr>
      <vt:lpstr>Calibri</vt:lpstr>
      <vt:lpstr>Wingdings</vt:lpstr>
      <vt:lpstr>Symbol</vt:lpstr>
      <vt:lpstr>Helvetica Neue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docId:AEC918012943383972559DE749FAE577</cp:keywords>
  <cp:lastModifiedBy>Miriam Internet Web Solutions</cp:lastModifiedBy>
  <cp:revision>60</cp:revision>
  <cp:lastPrinted>2023-06-02T09:18:43Z</cp:lastPrinted>
  <dcterms:created xsi:type="dcterms:W3CDTF">2022-01-27T16:04:38Z</dcterms:created>
  <dcterms:modified xsi:type="dcterms:W3CDTF">2023-06-23T07:20:57Z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