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53"/>
  </p:notesMasterIdLst>
  <p:sldIdLst>
    <p:sldId id="256" r:id="rId3"/>
    <p:sldId id="257" r:id="rId4"/>
    <p:sldId id="259" r:id="rId5"/>
    <p:sldId id="260" r:id="rId6"/>
    <p:sldId id="335" r:id="rId7"/>
    <p:sldId id="281" r:id="rId8"/>
    <p:sldId id="282" r:id="rId9"/>
    <p:sldId id="341" r:id="rId10"/>
    <p:sldId id="272" r:id="rId11"/>
    <p:sldId id="284" r:id="rId12"/>
    <p:sldId id="346" r:id="rId13"/>
    <p:sldId id="349" r:id="rId14"/>
    <p:sldId id="286" r:id="rId15"/>
    <p:sldId id="322" r:id="rId16"/>
    <p:sldId id="323" r:id="rId17"/>
    <p:sldId id="324" r:id="rId18"/>
    <p:sldId id="289" r:id="rId19"/>
    <p:sldId id="325" r:id="rId20"/>
    <p:sldId id="328" r:id="rId21"/>
    <p:sldId id="330" r:id="rId22"/>
    <p:sldId id="273" r:id="rId23"/>
    <p:sldId id="333" r:id="rId24"/>
    <p:sldId id="326" r:id="rId25"/>
    <p:sldId id="342" r:id="rId26"/>
    <p:sldId id="296" r:id="rId27"/>
    <p:sldId id="297" r:id="rId28"/>
    <p:sldId id="275" r:id="rId29"/>
    <p:sldId id="331" r:id="rId30"/>
    <p:sldId id="299" r:id="rId31"/>
    <p:sldId id="300" r:id="rId32"/>
    <p:sldId id="301" r:id="rId33"/>
    <p:sldId id="332" r:id="rId34"/>
    <p:sldId id="353" r:id="rId35"/>
    <p:sldId id="276" r:id="rId36"/>
    <p:sldId id="343" r:id="rId37"/>
    <p:sldId id="277" r:id="rId38"/>
    <p:sldId id="348" r:id="rId39"/>
    <p:sldId id="350" r:id="rId40"/>
    <p:sldId id="351" r:id="rId41"/>
    <p:sldId id="279" r:id="rId42"/>
    <p:sldId id="315" r:id="rId43"/>
    <p:sldId id="311" r:id="rId44"/>
    <p:sldId id="352" r:id="rId45"/>
    <p:sldId id="266" r:id="rId46"/>
    <p:sldId id="354" r:id="rId47"/>
    <p:sldId id="267" r:id="rId48"/>
    <p:sldId id="268" r:id="rId49"/>
    <p:sldId id="336" r:id="rId50"/>
    <p:sldId id="337" r:id="rId51"/>
    <p:sldId id="270" r:id="rId52"/>
  </p:sldIdLst>
  <p:sldSz cx="18288000" cy="10287000"/>
  <p:notesSz cx="9872663" cy="6797675"/>
  <p:embeddedFontLst>
    <p:embeddedFont>
      <p:font typeface="Calibri" panose="020F0502020204030204" pitchFamily="34" charset="0"/>
      <p:regular r:id="rId54"/>
      <p:bold r:id="rId55"/>
      <p:italic r:id="rId56"/>
      <p:boldItalic r:id="rId57"/>
    </p:embeddedFont>
    <p:embeddedFont>
      <p:font typeface="Helvetica Neue"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3" pos="11180" userDrawn="1">
          <p15:clr>
            <a:srgbClr val="A4A3A4"/>
          </p15:clr>
        </p15:guide>
        <p15:guide id="5" pos="5987" userDrawn="1">
          <p15:clr>
            <a:srgbClr val="A4A3A4"/>
          </p15:clr>
        </p15:guide>
        <p15:guide id="6" orient="horz" pos="32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CCFF99"/>
    <a:srgbClr val="FFCCFF"/>
    <a:srgbClr val="FFFF99"/>
    <a:srgbClr val="FF9999"/>
    <a:srgbClr val="FFCC99"/>
    <a:srgbClr val="FFCCCC"/>
    <a:srgbClr val="99CCFF"/>
    <a:srgbClr val="99CCCC"/>
    <a:srgbClr val="3A5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77" autoAdjust="0"/>
  </p:normalViewPr>
  <p:slideViewPr>
    <p:cSldViewPr snapToGrid="0">
      <p:cViewPr varScale="1">
        <p:scale>
          <a:sx n="58" d="100"/>
          <a:sy n="58" d="100"/>
        </p:scale>
        <p:origin x="514" y="53"/>
      </p:cViewPr>
      <p:guideLst>
        <p:guide pos="11180"/>
        <p:guide pos="5987"/>
        <p:guide orient="horz" pos="32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8" Type="http://customschemas.google.com/relationships/presentationmetadata" Target="meta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3.xml"/><Relationship Id="rId61"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5000000000000001E-2"/>
          <c:w val="0.98531824146981628"/>
          <c:h val="0.94047908464566932"/>
        </c:manualLayout>
      </c:layout>
      <c:barChart>
        <c:barDir val="bar"/>
        <c:grouping val="clustered"/>
        <c:varyColors val="0"/>
        <c:ser>
          <c:idx val="0"/>
          <c:order val="0"/>
          <c:tx>
            <c:strRef>
              <c:f>Tabelle1!$B$1</c:f>
              <c:strCache>
                <c:ptCount val="1"/>
                <c:pt idx="0">
                  <c:v>Data series 1</c:v>
                </c:pt>
              </c:strCache>
            </c:strRef>
          </c:tx>
          <c:spPr>
            <a:solidFill>
              <a:srgbClr val="33CCFF"/>
            </a:solidFill>
            <a:ln w="25400">
              <a:solidFill>
                <a:schemeClr val="bg1"/>
              </a:solidFill>
            </a:ln>
            <a:effectLst/>
          </c:spPr>
          <c:invertIfNegative val="0"/>
          <c:dLbls>
            <c:spPr>
              <a:noFill/>
              <a:ln>
                <a:noFill/>
              </a:ln>
              <a:effectLst/>
            </c:spPr>
            <c:txPr>
              <a:bodyPr rot="0" spcFirstLastPara="1" vertOverflow="overflow" horzOverflow="overflow"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Tabelle1!$A$2:$A$19</c:f>
              <c:strCache>
                <c:ptCount val="18"/>
                <c:pt idx="0">
                  <c:v>In Suchmaschinen nach Inhalten und Informationen suchen</c:v>
                </c:pt>
                <c:pt idx="1">
                  <c:v>Office-Programme nutzen (z. B. Textverarbeitung, Tabellenkalkulation, Präsentationen)</c:v>
                </c:pt>
                <c:pt idx="2">
                  <c:v>Online Videos ansehen (z. B. YouTube)</c:v>
                </c:pt>
                <c:pt idx="3">
                  <c:v>Kartendienste / Navigationssysteme nutzen (z. B. Google Maps)</c:v>
                </c:pt>
                <c:pt idx="4">
                  <c:v>Instant-Messaging-Dienste nutzen (z. B. WhatsApp, Threema, Telegram)</c:v>
                </c:pt>
                <c:pt idx="5">
                  <c:v>Online-Shopping, d. h. Waren im Internet kaufen</c:v>
                </c:pt>
                <c:pt idx="6">
                  <c:v>Online bezahlen (z. B. per Paypal, Paydirekt, Bitcoins)</c:v>
                </c:pt>
                <c:pt idx="7">
                  <c:v>Computerspiele spielen oder Spiele-Apps nutzen</c:v>
                </c:pt>
                <c:pt idx="8">
                  <c:v>Dienstleistungen online bestellen oder buchen (z. B. Reisen, Lieferservice für Essen, Carsharing, Handwerker)</c:v>
                </c:pt>
                <c:pt idx="9">
                  <c:v>Waren oder Dienstleistungen über Internet verkaufen / anbieten (z. B. via eBay, quoka)</c:v>
                </c:pt>
                <c:pt idx="10">
                  <c:v>Nutzung von sog. Cloud-Services (z. B. Dropbox, Google Drive, Amazon Drive)</c:v>
                </c:pt>
                <c:pt idx="11">
                  <c:v>On-Demand-Dienste oder Streaming nutzen (z. B. Spotify, Netflix, Amazon Prime)</c:v>
                </c:pt>
                <c:pt idx="12">
                  <c:v>In Blogs und Foren lesen oder selbst Inhalte einstellen</c:v>
                </c:pt>
                <c:pt idx="13">
                  <c:v>Lernangebote übers Internet nutzen (z. B. Online-Kurse, online Sprachen lernen)</c:v>
                </c:pt>
                <c:pt idx="14">
                  <c:v>Sprachsteuerung nutzen (z. B. Apple Siri, Google Assistent, Microsoft Cortana)</c:v>
                </c:pt>
                <c:pt idx="15">
                  <c:v>Zusammenarbeit mit anderen über Anwendungen (z. B. Google Docs, Microsoft Sharepoint)</c:v>
                </c:pt>
                <c:pt idx="16">
                  <c:v>Gesundheits- / Fitnessanwendungen nutzen (z. B. Schritte zählen, Blutzuckerwerte messen)</c:v>
                </c:pt>
                <c:pt idx="17">
                  <c:v>Smart-Home-Anwendungen nutzen (z. B. „intelligente“ Heizungssteuerung per App)</c:v>
                </c:pt>
              </c:strCache>
            </c:strRef>
          </c:cat>
          <c:val>
            <c:numRef>
              <c:f>Tabelle1!$B$2:$B$19</c:f>
              <c:numCache>
                <c:formatCode>General</c:formatCode>
                <c:ptCount val="18"/>
                <c:pt idx="0">
                  <c:v>74</c:v>
                </c:pt>
                <c:pt idx="1">
                  <c:v>45</c:v>
                </c:pt>
                <c:pt idx="2">
                  <c:v>42</c:v>
                </c:pt>
                <c:pt idx="3">
                  <c:v>38</c:v>
                </c:pt>
                <c:pt idx="4">
                  <c:v>37</c:v>
                </c:pt>
                <c:pt idx="5">
                  <c:v>36</c:v>
                </c:pt>
                <c:pt idx="6">
                  <c:v>30</c:v>
                </c:pt>
                <c:pt idx="7">
                  <c:v>27</c:v>
                </c:pt>
                <c:pt idx="8">
                  <c:v>22</c:v>
                </c:pt>
                <c:pt idx="9">
                  <c:v>20</c:v>
                </c:pt>
                <c:pt idx="10">
                  <c:v>19</c:v>
                </c:pt>
                <c:pt idx="11">
                  <c:v>16</c:v>
                </c:pt>
                <c:pt idx="12">
                  <c:v>16</c:v>
                </c:pt>
                <c:pt idx="13">
                  <c:v>11</c:v>
                </c:pt>
                <c:pt idx="14">
                  <c:v>10</c:v>
                </c:pt>
                <c:pt idx="15">
                  <c:v>10</c:v>
                </c:pt>
                <c:pt idx="16">
                  <c:v>8</c:v>
                </c:pt>
                <c:pt idx="17">
                  <c:v>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23-4ED7-BDB4-AC6FD5BA4E61}"/>
            </c:ext>
          </c:extLst>
        </c:ser>
        <c:dLbls>
          <c:showLegendKey val="0"/>
          <c:showVal val="0"/>
          <c:showCatName val="0"/>
          <c:showSerName val="0"/>
          <c:showPercent val="0"/>
          <c:showBubbleSize val="0"/>
        </c:dLbls>
        <c:gapWidth val="0"/>
        <c:axId val="227331104"/>
        <c:axId val="227301344"/>
      </c:barChart>
      <c:catAx>
        <c:axId val="227331104"/>
        <c:scaling>
          <c:orientation val="maxMin"/>
        </c:scaling>
        <c:delete val="1"/>
        <c:axPos val="l"/>
        <c:numFmt formatCode="General" sourceLinked="1"/>
        <c:majorTickMark val="none"/>
        <c:minorTickMark val="none"/>
        <c:tickLblPos val="nextTo"/>
        <c:crossAx val="227301344"/>
        <c:crosses val="autoZero"/>
        <c:auto val="1"/>
        <c:lblAlgn val="ctr"/>
        <c:lblOffset val="100"/>
        <c:noMultiLvlLbl val="0"/>
      </c:catAx>
      <c:valAx>
        <c:axId val="227301344"/>
        <c:scaling>
          <c:orientation val="minMax"/>
        </c:scaling>
        <c:delete val="1"/>
        <c:axPos val="t"/>
        <c:numFmt formatCode="General" sourceLinked="1"/>
        <c:majorTickMark val="none"/>
        <c:minorTickMark val="none"/>
        <c:tickLblPos val="nextTo"/>
        <c:crossAx val="227331104"/>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3FB83-6651-4785-A9B6-1C79B7D5F9E2}"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de-DE"/>
        </a:p>
      </dgm:t>
    </dgm:pt>
    <dgm:pt modelId="{C7DF4A7F-88B6-4431-99C6-1FE9251410B2}">
      <dgm:prSet phldrT="[Text]"/>
      <dgm:spPr>
        <a:solidFill>
          <a:schemeClr val="bg1">
            <a:lumMod val="85000"/>
          </a:schemeClr>
        </a:solidFill>
      </dgm:spPr>
      <dgm:t>
        <a:bodyPr/>
        <a:lstStyle/>
        <a:p>
          <a:r>
            <a:rPr lang="de-DE" dirty="0"/>
            <a:t> </a:t>
          </a:r>
        </a:p>
      </dgm:t>
    </dgm:pt>
    <dgm:pt modelId="{3C8704F1-EBB7-4AC4-A705-78DC5743DD4E}" type="parTrans" cxnId="{72E9EB54-B6DA-49E4-9C92-D8409F6CFC91}">
      <dgm:prSet/>
      <dgm:spPr/>
      <dgm:t>
        <a:bodyPr/>
        <a:lstStyle/>
        <a:p>
          <a:endParaRPr lang="de-DE"/>
        </a:p>
      </dgm:t>
    </dgm:pt>
    <dgm:pt modelId="{8F671C44-5511-40A9-943C-5B1A0252A36E}" type="sibTrans" cxnId="{72E9EB54-B6DA-49E4-9C92-D8409F6CFC91}">
      <dgm:prSet/>
      <dgm:spPr/>
      <dgm:t>
        <a:bodyPr/>
        <a:lstStyle/>
        <a:p>
          <a:endParaRPr lang="de-DE"/>
        </a:p>
      </dgm:t>
    </dgm:pt>
    <dgm:pt modelId="{2AC18541-8820-4A6A-BC59-DF77915FB9AE}">
      <dgm:prSet phldrT="[Text]"/>
      <dgm:spPr>
        <a:solidFill>
          <a:schemeClr val="bg1">
            <a:lumMod val="85000"/>
          </a:schemeClr>
        </a:solidFill>
      </dgm:spPr>
      <dgm:t>
        <a:bodyPr/>
        <a:lstStyle/>
        <a:p>
          <a:r>
            <a:rPr lang="de-DE" dirty="0"/>
            <a:t> </a:t>
          </a:r>
        </a:p>
      </dgm:t>
    </dgm:pt>
    <dgm:pt modelId="{009256CE-079F-4E3F-B735-DB80BA95F941}" type="parTrans" cxnId="{4C3ABB40-2AC6-45FF-A779-47286F1AF873}">
      <dgm:prSet/>
      <dgm:spPr/>
      <dgm:t>
        <a:bodyPr/>
        <a:lstStyle/>
        <a:p>
          <a:endParaRPr lang="de-DE"/>
        </a:p>
      </dgm:t>
    </dgm:pt>
    <dgm:pt modelId="{AD752B67-D60A-4011-93B0-075C23DE99CE}" type="sibTrans" cxnId="{4C3ABB40-2AC6-45FF-A779-47286F1AF873}">
      <dgm:prSet/>
      <dgm:spPr/>
      <dgm:t>
        <a:bodyPr/>
        <a:lstStyle/>
        <a:p>
          <a:endParaRPr lang="de-DE"/>
        </a:p>
      </dgm:t>
    </dgm:pt>
    <dgm:pt modelId="{4F8437A6-D4C3-47AA-B543-AD3193E2DDBE}">
      <dgm:prSet phldrT="[Text]"/>
      <dgm:spPr>
        <a:solidFill>
          <a:schemeClr val="bg1">
            <a:lumMod val="85000"/>
          </a:schemeClr>
        </a:solidFill>
      </dgm:spPr>
      <dgm:t>
        <a:bodyPr/>
        <a:lstStyle/>
        <a:p>
          <a:r>
            <a:rPr lang="de-DE" dirty="0"/>
            <a:t> </a:t>
          </a:r>
        </a:p>
      </dgm:t>
    </dgm:pt>
    <dgm:pt modelId="{DFD96B88-978E-4850-B816-83AF7975B96D}" type="parTrans" cxnId="{25462FD6-412D-4B07-B8F1-E1F0452E5632}">
      <dgm:prSet/>
      <dgm:spPr/>
      <dgm:t>
        <a:bodyPr/>
        <a:lstStyle/>
        <a:p>
          <a:endParaRPr lang="de-DE"/>
        </a:p>
      </dgm:t>
    </dgm:pt>
    <dgm:pt modelId="{01481CC3-3760-4641-BDFB-3EA82AAB2EEB}" type="sibTrans" cxnId="{25462FD6-412D-4B07-B8F1-E1F0452E5632}">
      <dgm:prSet/>
      <dgm:spPr/>
      <dgm:t>
        <a:bodyPr/>
        <a:lstStyle/>
        <a:p>
          <a:endParaRPr lang="de-DE"/>
        </a:p>
      </dgm:t>
    </dgm:pt>
    <dgm:pt modelId="{25B16B46-73C6-4D54-B488-982AFAA62124}">
      <dgm:prSet phldrT="[Text]"/>
      <dgm:spPr>
        <a:solidFill>
          <a:schemeClr val="bg1">
            <a:lumMod val="85000"/>
          </a:schemeClr>
        </a:solidFill>
      </dgm:spPr>
      <dgm:t>
        <a:bodyPr/>
        <a:lstStyle/>
        <a:p>
          <a:r>
            <a:rPr lang="de-DE" dirty="0"/>
            <a:t> </a:t>
          </a:r>
        </a:p>
      </dgm:t>
    </dgm:pt>
    <dgm:pt modelId="{9CE2E541-912B-4298-A08A-2C42F4B61556}" type="parTrans" cxnId="{DDFFCBD5-A4E2-46B6-99BD-CC72ACF6FB11}">
      <dgm:prSet/>
      <dgm:spPr/>
      <dgm:t>
        <a:bodyPr/>
        <a:lstStyle/>
        <a:p>
          <a:endParaRPr lang="de-DE"/>
        </a:p>
      </dgm:t>
    </dgm:pt>
    <dgm:pt modelId="{2BACA5AE-F87D-4D1C-94AA-895479675745}" type="sibTrans" cxnId="{DDFFCBD5-A4E2-46B6-99BD-CC72ACF6FB11}">
      <dgm:prSet/>
      <dgm:spPr/>
      <dgm:t>
        <a:bodyPr/>
        <a:lstStyle/>
        <a:p>
          <a:endParaRPr lang="de-DE"/>
        </a:p>
      </dgm:t>
    </dgm:pt>
    <dgm:pt modelId="{1764167C-EBAE-4901-85F5-AB1D5AE9CC88}" type="pres">
      <dgm:prSet presAssocID="{EEE3FB83-6651-4785-A9B6-1C79B7D5F9E2}" presName="matrix" presStyleCnt="0">
        <dgm:presLayoutVars>
          <dgm:chMax val="1"/>
          <dgm:dir/>
          <dgm:resizeHandles val="exact"/>
        </dgm:presLayoutVars>
      </dgm:prSet>
      <dgm:spPr/>
    </dgm:pt>
    <dgm:pt modelId="{6CE56B9D-435C-4FF7-9A62-6FFC7DDB5650}" type="pres">
      <dgm:prSet presAssocID="{EEE3FB83-6651-4785-A9B6-1C79B7D5F9E2}" presName="diamond" presStyleLbl="bgShp" presStyleIdx="0" presStyleCnt="1"/>
      <dgm:spPr>
        <a:solidFill>
          <a:srgbClr val="33CCFF"/>
        </a:solidFill>
      </dgm:spPr>
    </dgm:pt>
    <dgm:pt modelId="{FD550335-F9E9-472D-BB6D-E64B3FEA3C45}" type="pres">
      <dgm:prSet presAssocID="{EEE3FB83-6651-4785-A9B6-1C79B7D5F9E2}" presName="quad1" presStyleLbl="node1" presStyleIdx="0" presStyleCnt="4" custScaleX="211492" custScaleY="101067" custLinFactNeighborX="-56267">
        <dgm:presLayoutVars>
          <dgm:chMax val="0"/>
          <dgm:chPref val="0"/>
          <dgm:bulletEnabled val="1"/>
        </dgm:presLayoutVars>
      </dgm:prSet>
      <dgm:spPr/>
    </dgm:pt>
    <dgm:pt modelId="{10090565-C777-4CB4-9530-C72D07A2995E}" type="pres">
      <dgm:prSet presAssocID="{EEE3FB83-6651-4785-A9B6-1C79B7D5F9E2}" presName="quad2" presStyleLbl="node1" presStyleIdx="1" presStyleCnt="4" custScaleX="211492" custScaleY="101067" custLinFactNeighborX="55019">
        <dgm:presLayoutVars>
          <dgm:chMax val="0"/>
          <dgm:chPref val="0"/>
          <dgm:bulletEnabled val="1"/>
        </dgm:presLayoutVars>
      </dgm:prSet>
      <dgm:spPr/>
    </dgm:pt>
    <dgm:pt modelId="{122271D3-E867-425D-8F59-E0A4801952B9}" type="pres">
      <dgm:prSet presAssocID="{EEE3FB83-6651-4785-A9B6-1C79B7D5F9E2}" presName="quad3" presStyleLbl="node1" presStyleIdx="2" presStyleCnt="4" custScaleX="211492" custScaleY="101067" custLinFactNeighborX="-56267">
        <dgm:presLayoutVars>
          <dgm:chMax val="0"/>
          <dgm:chPref val="0"/>
          <dgm:bulletEnabled val="1"/>
        </dgm:presLayoutVars>
      </dgm:prSet>
      <dgm:spPr/>
    </dgm:pt>
    <dgm:pt modelId="{07CF0636-80F4-465C-BBA3-190150F07509}" type="pres">
      <dgm:prSet presAssocID="{EEE3FB83-6651-4785-A9B6-1C79B7D5F9E2}" presName="quad4" presStyleLbl="node1" presStyleIdx="3" presStyleCnt="4" custScaleX="211492" custScaleY="101067" custLinFactNeighborX="55019">
        <dgm:presLayoutVars>
          <dgm:chMax val="0"/>
          <dgm:chPref val="0"/>
          <dgm:bulletEnabled val="1"/>
        </dgm:presLayoutVars>
      </dgm:prSet>
      <dgm:spPr/>
    </dgm:pt>
  </dgm:ptLst>
  <dgm:cxnLst>
    <dgm:cxn modelId="{4CA1B90E-4826-41AA-8883-F63B94DF2431}" type="presOf" srcId="{25B16B46-73C6-4D54-B488-982AFAA62124}" destId="{07CF0636-80F4-465C-BBA3-190150F07509}" srcOrd="0" destOrd="0" presId="urn:microsoft.com/office/officeart/2005/8/layout/matrix3"/>
    <dgm:cxn modelId="{4C3ABB40-2AC6-45FF-A779-47286F1AF873}" srcId="{EEE3FB83-6651-4785-A9B6-1C79B7D5F9E2}" destId="{2AC18541-8820-4A6A-BC59-DF77915FB9AE}" srcOrd="1" destOrd="0" parTransId="{009256CE-079F-4E3F-B735-DB80BA95F941}" sibTransId="{AD752B67-D60A-4011-93B0-075C23DE99CE}"/>
    <dgm:cxn modelId="{2D7FE069-AF2F-4D1B-A4BF-210A4F030BA2}" type="presOf" srcId="{EEE3FB83-6651-4785-A9B6-1C79B7D5F9E2}" destId="{1764167C-EBAE-4901-85F5-AB1D5AE9CC88}" srcOrd="0" destOrd="0" presId="urn:microsoft.com/office/officeart/2005/8/layout/matrix3"/>
    <dgm:cxn modelId="{293BE96B-02E9-4958-8162-CEB77797D0E3}" type="presOf" srcId="{C7DF4A7F-88B6-4431-99C6-1FE9251410B2}" destId="{FD550335-F9E9-472D-BB6D-E64B3FEA3C45}" srcOrd="0" destOrd="0" presId="urn:microsoft.com/office/officeart/2005/8/layout/matrix3"/>
    <dgm:cxn modelId="{72E9EB54-B6DA-49E4-9C92-D8409F6CFC91}" srcId="{EEE3FB83-6651-4785-A9B6-1C79B7D5F9E2}" destId="{C7DF4A7F-88B6-4431-99C6-1FE9251410B2}" srcOrd="0" destOrd="0" parTransId="{3C8704F1-EBB7-4AC4-A705-78DC5743DD4E}" sibTransId="{8F671C44-5511-40A9-943C-5B1A0252A36E}"/>
    <dgm:cxn modelId="{ABED01C0-DA1E-4475-9863-C0FC830411FA}" type="presOf" srcId="{4F8437A6-D4C3-47AA-B543-AD3193E2DDBE}" destId="{122271D3-E867-425D-8F59-E0A4801952B9}" srcOrd="0" destOrd="0" presId="urn:microsoft.com/office/officeart/2005/8/layout/matrix3"/>
    <dgm:cxn modelId="{DDFFCBD5-A4E2-46B6-99BD-CC72ACF6FB11}" srcId="{EEE3FB83-6651-4785-A9B6-1C79B7D5F9E2}" destId="{25B16B46-73C6-4D54-B488-982AFAA62124}" srcOrd="3" destOrd="0" parTransId="{9CE2E541-912B-4298-A08A-2C42F4B61556}" sibTransId="{2BACA5AE-F87D-4D1C-94AA-895479675745}"/>
    <dgm:cxn modelId="{25462FD6-412D-4B07-B8F1-E1F0452E5632}" srcId="{EEE3FB83-6651-4785-A9B6-1C79B7D5F9E2}" destId="{4F8437A6-D4C3-47AA-B543-AD3193E2DDBE}" srcOrd="2" destOrd="0" parTransId="{DFD96B88-978E-4850-B816-83AF7975B96D}" sibTransId="{01481CC3-3760-4641-BDFB-3EA82AAB2EEB}"/>
    <dgm:cxn modelId="{426ED3EE-D35F-4351-9568-0158153C57AD}" type="presOf" srcId="{2AC18541-8820-4A6A-BC59-DF77915FB9AE}" destId="{10090565-C777-4CB4-9530-C72D07A2995E}" srcOrd="0" destOrd="0" presId="urn:microsoft.com/office/officeart/2005/8/layout/matrix3"/>
    <dgm:cxn modelId="{AE300287-544A-43A4-BE16-6F0151FF3012}" type="presParOf" srcId="{1764167C-EBAE-4901-85F5-AB1D5AE9CC88}" destId="{6CE56B9D-435C-4FF7-9A62-6FFC7DDB5650}" srcOrd="0" destOrd="0" presId="urn:microsoft.com/office/officeart/2005/8/layout/matrix3"/>
    <dgm:cxn modelId="{CC84E9CD-0DA4-47B5-8B05-AB016DD39A62}" type="presParOf" srcId="{1764167C-EBAE-4901-85F5-AB1D5AE9CC88}" destId="{FD550335-F9E9-472D-BB6D-E64B3FEA3C45}" srcOrd="1" destOrd="0" presId="urn:microsoft.com/office/officeart/2005/8/layout/matrix3"/>
    <dgm:cxn modelId="{5DA94D8F-333D-4AE4-875F-4A8EC31D3D27}" type="presParOf" srcId="{1764167C-EBAE-4901-85F5-AB1D5AE9CC88}" destId="{10090565-C777-4CB4-9530-C72D07A2995E}" srcOrd="2" destOrd="0" presId="urn:microsoft.com/office/officeart/2005/8/layout/matrix3"/>
    <dgm:cxn modelId="{870202CD-5D30-4733-978C-116C485E5D03}" type="presParOf" srcId="{1764167C-EBAE-4901-85F5-AB1D5AE9CC88}" destId="{122271D3-E867-425D-8F59-E0A4801952B9}" srcOrd="3" destOrd="0" presId="urn:microsoft.com/office/officeart/2005/8/layout/matrix3"/>
    <dgm:cxn modelId="{088FC3A8-B120-4BDE-819B-7EDCE343D09D}" type="presParOf" srcId="{1764167C-EBAE-4901-85F5-AB1D5AE9CC88}" destId="{07CF0636-80F4-465C-BBA3-190150F0750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790C53-805B-43B2-A16D-DA07906832B0}"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de-DE"/>
        </a:p>
      </dgm:t>
    </dgm:pt>
    <dgm:pt modelId="{52271CC8-A0E6-44E0-BA1B-F71B1BBBEB47}">
      <dgm:prSet phldrT="[Text]" custT="1"/>
      <dgm:spPr>
        <a:gradFill rotWithShape="0">
          <a:gsLst>
            <a:gs pos="0">
              <a:srgbClr val="33CCFF"/>
            </a:gs>
            <a:gs pos="100000">
              <a:srgbClr val="33CCFF"/>
            </a:gs>
          </a:gsLst>
        </a:gradFill>
      </dgm:spPr>
      <dgm:t>
        <a:bodyPr/>
        <a:lstStyle/>
        <a:p>
          <a:r>
            <a:rPr lang="de-DE" sz="2400">
              <a:solidFill>
                <a:schemeClr val="tx1"/>
              </a:solidFill>
            </a:rPr>
            <a:t>La ubicación del almacenamiento tiene suficiente capacidad</a:t>
          </a:r>
          <a:endParaRPr lang="de-DE" sz="2400" dirty="0">
            <a:solidFill>
              <a:schemeClr val="tx1"/>
            </a:solidFill>
          </a:endParaRPr>
        </a:p>
      </dgm:t>
    </dgm:pt>
    <dgm:pt modelId="{A9375C00-4C49-486D-9649-E0335455BF7C}" type="parTrans" cxnId="{F9F06EFF-D84C-4B2E-B05E-E9148D3EB9D4}">
      <dgm:prSet/>
      <dgm:spPr/>
      <dgm:t>
        <a:bodyPr/>
        <a:lstStyle/>
        <a:p>
          <a:endParaRPr lang="de-DE" sz="2400">
            <a:solidFill>
              <a:schemeClr val="tx1"/>
            </a:solidFill>
          </a:endParaRPr>
        </a:p>
      </dgm:t>
    </dgm:pt>
    <dgm:pt modelId="{32160A7E-F91F-498D-BDE8-DC3609000F29}" type="sibTrans" cxnId="{F9F06EFF-D84C-4B2E-B05E-E9148D3EB9D4}">
      <dgm:prSet/>
      <dgm:spPr>
        <a:ln>
          <a:solidFill>
            <a:schemeClr val="bg1">
              <a:lumMod val="50000"/>
            </a:schemeClr>
          </a:solidFill>
        </a:ln>
      </dgm:spPr>
      <dgm:t>
        <a:bodyPr/>
        <a:lstStyle/>
        <a:p>
          <a:endParaRPr lang="de-DE" sz="2400">
            <a:solidFill>
              <a:schemeClr val="tx1"/>
            </a:solidFill>
          </a:endParaRPr>
        </a:p>
      </dgm:t>
    </dgm:pt>
    <dgm:pt modelId="{E063EBAE-DED4-4BEC-AA9F-71A5562D533D}">
      <dgm:prSet custT="1"/>
      <dgm:spPr>
        <a:gradFill rotWithShape="0">
          <a:gsLst>
            <a:gs pos="0">
              <a:srgbClr val="33CCFF"/>
            </a:gs>
            <a:gs pos="100000">
              <a:srgbClr val="33CCFF"/>
            </a:gs>
          </a:gsLst>
        </a:gradFill>
      </dgm:spPr>
      <dgm:t>
        <a:bodyPr/>
        <a:lstStyle/>
        <a:p>
          <a:r>
            <a:rPr lang="de-DE" sz="2400">
              <a:solidFill>
                <a:schemeClr val="tx1"/>
              </a:solidFill>
            </a:rPr>
            <a:t>La ubicación del almacenamiento está integrada (si es posible) en un sistema de seguridad</a:t>
          </a:r>
          <a:endParaRPr lang="de-DE" sz="2400" dirty="0">
            <a:solidFill>
              <a:schemeClr val="tx1"/>
            </a:solidFill>
          </a:endParaRPr>
        </a:p>
      </dgm:t>
    </dgm:pt>
    <dgm:pt modelId="{7F3A4D4F-BD8C-4E4E-B32C-A01904B9DC33}" type="parTrans" cxnId="{335F5718-1865-4202-8107-1549E0DFD12C}">
      <dgm:prSet/>
      <dgm:spPr/>
      <dgm:t>
        <a:bodyPr/>
        <a:lstStyle/>
        <a:p>
          <a:endParaRPr lang="de-DE" sz="2400">
            <a:solidFill>
              <a:schemeClr val="tx1"/>
            </a:solidFill>
          </a:endParaRPr>
        </a:p>
      </dgm:t>
    </dgm:pt>
    <dgm:pt modelId="{162C77A3-067A-40AE-BC43-ECA6D5AEC2EC}" type="sibTrans" cxnId="{335F5718-1865-4202-8107-1549E0DFD12C}">
      <dgm:prSet/>
      <dgm:spPr/>
      <dgm:t>
        <a:bodyPr/>
        <a:lstStyle/>
        <a:p>
          <a:endParaRPr lang="de-DE" sz="2400">
            <a:solidFill>
              <a:schemeClr val="tx1"/>
            </a:solidFill>
          </a:endParaRPr>
        </a:p>
      </dgm:t>
    </dgm:pt>
    <dgm:pt modelId="{76762CB5-28C9-4C44-9C74-04C674A9688B}">
      <dgm:prSet custT="1"/>
      <dgm:spPr>
        <a:gradFill rotWithShape="0">
          <a:gsLst>
            <a:gs pos="0">
              <a:srgbClr val="33CCFF"/>
            </a:gs>
            <a:gs pos="100000">
              <a:srgbClr val="33CCFF"/>
            </a:gs>
          </a:gsLst>
        </a:gradFill>
      </dgm:spPr>
      <dgm:t>
        <a:bodyPr/>
        <a:lstStyle/>
        <a:p>
          <a:r>
            <a:rPr lang="de-DE" sz="2400">
              <a:solidFill>
                <a:schemeClr val="tx1"/>
              </a:solidFill>
            </a:rPr>
            <a:t>La ubicación del almacenamiento permite acceder a los datos al usuario y las personas autorizadas</a:t>
          </a:r>
          <a:endParaRPr lang="de-DE" sz="2400" dirty="0">
            <a:solidFill>
              <a:schemeClr val="tx1"/>
            </a:solidFill>
          </a:endParaRPr>
        </a:p>
      </dgm:t>
    </dgm:pt>
    <dgm:pt modelId="{495E17F6-3C05-4BAC-A6D4-F07A2EB2A39C}" type="parTrans" cxnId="{B35BDD10-9CC9-46DE-9CBF-4F4A360F1EF7}">
      <dgm:prSet/>
      <dgm:spPr/>
      <dgm:t>
        <a:bodyPr/>
        <a:lstStyle/>
        <a:p>
          <a:endParaRPr lang="de-DE" sz="2400">
            <a:solidFill>
              <a:schemeClr val="tx1"/>
            </a:solidFill>
          </a:endParaRPr>
        </a:p>
      </dgm:t>
    </dgm:pt>
    <dgm:pt modelId="{01FE3DAC-59D8-4314-99FF-4A240581D41F}" type="sibTrans" cxnId="{B35BDD10-9CC9-46DE-9CBF-4F4A360F1EF7}">
      <dgm:prSet/>
      <dgm:spPr/>
      <dgm:t>
        <a:bodyPr/>
        <a:lstStyle/>
        <a:p>
          <a:endParaRPr lang="de-DE" sz="2400">
            <a:solidFill>
              <a:schemeClr val="tx1"/>
            </a:solidFill>
          </a:endParaRPr>
        </a:p>
      </dgm:t>
    </dgm:pt>
    <dgm:pt modelId="{D8E7DBEA-C3C7-4B65-83B2-ED60FA26A887}">
      <dgm:prSet custT="1"/>
      <dgm:spPr>
        <a:gradFill rotWithShape="0">
          <a:gsLst>
            <a:gs pos="0">
              <a:srgbClr val="33CCFF"/>
            </a:gs>
            <a:gs pos="100000">
              <a:srgbClr val="33CCFF"/>
            </a:gs>
          </a:gsLst>
        </a:gradFill>
      </dgm:spPr>
      <dgm:t>
        <a:bodyPr/>
        <a:lstStyle/>
        <a:p>
          <a:r>
            <a:rPr lang="de-DE" sz="2400">
              <a:solidFill>
                <a:schemeClr val="tx1"/>
              </a:solidFill>
            </a:rPr>
            <a:t>La ubicación del almacenamiento previene el acceso de personas no deseadas</a:t>
          </a:r>
          <a:endParaRPr lang="de-DE" sz="2400" dirty="0">
            <a:solidFill>
              <a:schemeClr val="tx1"/>
            </a:solidFill>
          </a:endParaRPr>
        </a:p>
      </dgm:t>
    </dgm:pt>
    <dgm:pt modelId="{B3BC14EE-89BB-4A28-8AD8-1D54B19F3C78}" type="parTrans" cxnId="{F98C973A-FB8F-401C-9428-71A274A8257E}">
      <dgm:prSet/>
      <dgm:spPr/>
      <dgm:t>
        <a:bodyPr/>
        <a:lstStyle/>
        <a:p>
          <a:endParaRPr lang="de-DE" sz="2400">
            <a:solidFill>
              <a:schemeClr val="tx1"/>
            </a:solidFill>
          </a:endParaRPr>
        </a:p>
      </dgm:t>
    </dgm:pt>
    <dgm:pt modelId="{E85159E5-6A72-4338-8B23-07638BA25563}" type="sibTrans" cxnId="{F98C973A-FB8F-401C-9428-71A274A8257E}">
      <dgm:prSet/>
      <dgm:spPr/>
      <dgm:t>
        <a:bodyPr/>
        <a:lstStyle/>
        <a:p>
          <a:endParaRPr lang="de-DE" sz="2400">
            <a:solidFill>
              <a:schemeClr val="tx1"/>
            </a:solidFill>
          </a:endParaRPr>
        </a:p>
      </dgm:t>
    </dgm:pt>
    <dgm:pt modelId="{8092D7D9-BA9A-4B0F-96E1-8C39B8745E9A}" type="pres">
      <dgm:prSet presAssocID="{D9790C53-805B-43B2-A16D-DA07906832B0}" presName="Name0" presStyleCnt="0">
        <dgm:presLayoutVars>
          <dgm:chMax val="7"/>
          <dgm:chPref val="7"/>
          <dgm:dir/>
        </dgm:presLayoutVars>
      </dgm:prSet>
      <dgm:spPr/>
    </dgm:pt>
    <dgm:pt modelId="{02373E4D-97B9-4B6C-8AEE-CBAA950D8AC0}" type="pres">
      <dgm:prSet presAssocID="{D9790C53-805B-43B2-A16D-DA07906832B0}" presName="Name1" presStyleCnt="0"/>
      <dgm:spPr/>
    </dgm:pt>
    <dgm:pt modelId="{99CDF251-FEAF-49B9-8A07-37C484073DF3}" type="pres">
      <dgm:prSet presAssocID="{D9790C53-805B-43B2-A16D-DA07906832B0}" presName="cycle" presStyleCnt="0"/>
      <dgm:spPr/>
    </dgm:pt>
    <dgm:pt modelId="{8A67DBD6-C26E-4A19-9009-DB122047A0EA}" type="pres">
      <dgm:prSet presAssocID="{D9790C53-805B-43B2-A16D-DA07906832B0}" presName="srcNode" presStyleLbl="node1" presStyleIdx="0" presStyleCnt="4"/>
      <dgm:spPr/>
    </dgm:pt>
    <dgm:pt modelId="{BD8FF55C-A561-4C41-BBA2-944096C9A5AB}" type="pres">
      <dgm:prSet presAssocID="{D9790C53-805B-43B2-A16D-DA07906832B0}" presName="conn" presStyleLbl="parChTrans1D2" presStyleIdx="0" presStyleCnt="1"/>
      <dgm:spPr/>
    </dgm:pt>
    <dgm:pt modelId="{8B1688A8-3ED3-4EB0-947A-4EB379FD1906}" type="pres">
      <dgm:prSet presAssocID="{D9790C53-805B-43B2-A16D-DA07906832B0}" presName="extraNode" presStyleLbl="node1" presStyleIdx="0" presStyleCnt="4"/>
      <dgm:spPr/>
    </dgm:pt>
    <dgm:pt modelId="{83B26685-C92E-4478-9E03-66D392188053}" type="pres">
      <dgm:prSet presAssocID="{D9790C53-805B-43B2-A16D-DA07906832B0}" presName="dstNode" presStyleLbl="node1" presStyleIdx="0" presStyleCnt="4"/>
      <dgm:spPr/>
    </dgm:pt>
    <dgm:pt modelId="{A69EE14E-922F-4500-8018-7DB1997A0A37}" type="pres">
      <dgm:prSet presAssocID="{52271CC8-A0E6-44E0-BA1B-F71B1BBBEB47}" presName="text_1" presStyleLbl="node1" presStyleIdx="0" presStyleCnt="4">
        <dgm:presLayoutVars>
          <dgm:bulletEnabled val="1"/>
        </dgm:presLayoutVars>
      </dgm:prSet>
      <dgm:spPr/>
    </dgm:pt>
    <dgm:pt modelId="{E2C5D677-AB24-4CF4-B35A-DCCE5043551D}" type="pres">
      <dgm:prSet presAssocID="{52271CC8-A0E6-44E0-BA1B-F71B1BBBEB47}" presName="accent_1" presStyleCnt="0"/>
      <dgm:spPr/>
    </dgm:pt>
    <dgm:pt modelId="{0923632F-9B3B-4F94-B92C-868FB385E4AD}" type="pres">
      <dgm:prSet presAssocID="{52271CC8-A0E6-44E0-BA1B-F71B1BBBEB47}" presName="accentRepeatNode" presStyleLbl="solidFgAcc1" presStyleIdx="0" presStyleCnt="4"/>
      <dgm:spPr>
        <a:ln>
          <a:solidFill>
            <a:schemeClr val="bg1">
              <a:lumMod val="50000"/>
            </a:schemeClr>
          </a:solidFill>
        </a:ln>
      </dgm:spPr>
    </dgm:pt>
    <dgm:pt modelId="{E0F65375-CAF5-4DDA-BB2B-9BBC355A29A2}" type="pres">
      <dgm:prSet presAssocID="{E063EBAE-DED4-4BEC-AA9F-71A5562D533D}" presName="text_2" presStyleLbl="node1" presStyleIdx="1" presStyleCnt="4" custLinFactNeighborX="417" custLinFactNeighborY="-5736">
        <dgm:presLayoutVars>
          <dgm:bulletEnabled val="1"/>
        </dgm:presLayoutVars>
      </dgm:prSet>
      <dgm:spPr/>
    </dgm:pt>
    <dgm:pt modelId="{A5EE7E1E-F214-4428-968F-5C984D8455FB}" type="pres">
      <dgm:prSet presAssocID="{E063EBAE-DED4-4BEC-AA9F-71A5562D533D}" presName="accent_2" presStyleCnt="0"/>
      <dgm:spPr/>
    </dgm:pt>
    <dgm:pt modelId="{7E578450-D08B-4219-B3A0-E888953EA1A1}" type="pres">
      <dgm:prSet presAssocID="{E063EBAE-DED4-4BEC-AA9F-71A5562D533D}" presName="accentRepeatNode" presStyleLbl="solidFgAcc1" presStyleIdx="1" presStyleCnt="4"/>
      <dgm:spPr/>
    </dgm:pt>
    <dgm:pt modelId="{39F43D30-4E88-46F2-9D8F-1C60E091FCAE}" type="pres">
      <dgm:prSet presAssocID="{76762CB5-28C9-4C44-9C74-04C674A9688B}" presName="text_3" presStyleLbl="node1" presStyleIdx="2" presStyleCnt="4" custLinFactNeighborX="417" custLinFactNeighborY="-5736">
        <dgm:presLayoutVars>
          <dgm:bulletEnabled val="1"/>
        </dgm:presLayoutVars>
      </dgm:prSet>
      <dgm:spPr/>
    </dgm:pt>
    <dgm:pt modelId="{DEA915E0-EAC0-4B74-94A2-B93C15B6CEA5}" type="pres">
      <dgm:prSet presAssocID="{76762CB5-28C9-4C44-9C74-04C674A9688B}" presName="accent_3" presStyleCnt="0"/>
      <dgm:spPr/>
    </dgm:pt>
    <dgm:pt modelId="{DC4D2A75-FC63-438F-ACFE-0DDC62129E35}" type="pres">
      <dgm:prSet presAssocID="{76762CB5-28C9-4C44-9C74-04C674A9688B}" presName="accentRepeatNode" presStyleLbl="solidFgAcc1" presStyleIdx="2" presStyleCnt="4"/>
      <dgm:spPr/>
    </dgm:pt>
    <dgm:pt modelId="{274D3527-7670-463B-9BD1-8AAB3A903D3E}" type="pres">
      <dgm:prSet presAssocID="{D8E7DBEA-C3C7-4B65-83B2-ED60FA26A887}" presName="text_4" presStyleLbl="node1" presStyleIdx="3" presStyleCnt="4" custLinFactNeighborX="390" custLinFactNeighborY="-5736">
        <dgm:presLayoutVars>
          <dgm:bulletEnabled val="1"/>
        </dgm:presLayoutVars>
      </dgm:prSet>
      <dgm:spPr/>
    </dgm:pt>
    <dgm:pt modelId="{F0F3BB2A-E4DA-48F1-AD13-D774EA0C91D4}" type="pres">
      <dgm:prSet presAssocID="{D8E7DBEA-C3C7-4B65-83B2-ED60FA26A887}" presName="accent_4" presStyleCnt="0"/>
      <dgm:spPr/>
    </dgm:pt>
    <dgm:pt modelId="{228117D4-1B5F-4BC4-9D45-3DF445A7019D}" type="pres">
      <dgm:prSet presAssocID="{D8E7DBEA-C3C7-4B65-83B2-ED60FA26A887}" presName="accentRepeatNode" presStyleLbl="solidFgAcc1" presStyleIdx="3" presStyleCnt="4"/>
      <dgm:spPr/>
    </dgm:pt>
  </dgm:ptLst>
  <dgm:cxnLst>
    <dgm:cxn modelId="{B35BDD10-9CC9-46DE-9CBF-4F4A360F1EF7}" srcId="{D9790C53-805B-43B2-A16D-DA07906832B0}" destId="{76762CB5-28C9-4C44-9C74-04C674A9688B}" srcOrd="2" destOrd="0" parTransId="{495E17F6-3C05-4BAC-A6D4-F07A2EB2A39C}" sibTransId="{01FE3DAC-59D8-4314-99FF-4A240581D41F}"/>
    <dgm:cxn modelId="{335F5718-1865-4202-8107-1549E0DFD12C}" srcId="{D9790C53-805B-43B2-A16D-DA07906832B0}" destId="{E063EBAE-DED4-4BEC-AA9F-71A5562D533D}" srcOrd="1" destOrd="0" parTransId="{7F3A4D4F-BD8C-4E4E-B32C-A01904B9DC33}" sibTransId="{162C77A3-067A-40AE-BC43-ECA6D5AEC2EC}"/>
    <dgm:cxn modelId="{6EDC441B-A950-4A9F-B595-4B905B8791CC}" type="presOf" srcId="{52271CC8-A0E6-44E0-BA1B-F71B1BBBEB47}" destId="{A69EE14E-922F-4500-8018-7DB1997A0A37}" srcOrd="0" destOrd="0" presId="urn:microsoft.com/office/officeart/2008/layout/VerticalCurvedList"/>
    <dgm:cxn modelId="{BF54B71D-E410-4906-B703-04ACFD3950F0}" type="presOf" srcId="{D8E7DBEA-C3C7-4B65-83B2-ED60FA26A887}" destId="{274D3527-7670-463B-9BD1-8AAB3A903D3E}" srcOrd="0" destOrd="0" presId="urn:microsoft.com/office/officeart/2008/layout/VerticalCurvedList"/>
    <dgm:cxn modelId="{089AD52B-6D01-4B7C-98F0-199842C569BE}" type="presOf" srcId="{32160A7E-F91F-498D-BDE8-DC3609000F29}" destId="{BD8FF55C-A561-4C41-BBA2-944096C9A5AB}" srcOrd="0" destOrd="0" presId="urn:microsoft.com/office/officeart/2008/layout/VerticalCurvedList"/>
    <dgm:cxn modelId="{F98C973A-FB8F-401C-9428-71A274A8257E}" srcId="{D9790C53-805B-43B2-A16D-DA07906832B0}" destId="{D8E7DBEA-C3C7-4B65-83B2-ED60FA26A887}" srcOrd="3" destOrd="0" parTransId="{B3BC14EE-89BB-4A28-8AD8-1D54B19F3C78}" sibTransId="{E85159E5-6A72-4338-8B23-07638BA25563}"/>
    <dgm:cxn modelId="{D9236256-2532-4176-A997-084D11F0F060}" type="presOf" srcId="{D9790C53-805B-43B2-A16D-DA07906832B0}" destId="{8092D7D9-BA9A-4B0F-96E1-8C39B8745E9A}" srcOrd="0" destOrd="0" presId="urn:microsoft.com/office/officeart/2008/layout/VerticalCurvedList"/>
    <dgm:cxn modelId="{DE3D248D-4819-46F0-BD93-6383A9B55E1A}" type="presOf" srcId="{76762CB5-28C9-4C44-9C74-04C674A9688B}" destId="{39F43D30-4E88-46F2-9D8F-1C60E091FCAE}" srcOrd="0" destOrd="0" presId="urn:microsoft.com/office/officeart/2008/layout/VerticalCurvedList"/>
    <dgm:cxn modelId="{0C7691C1-3546-4619-90ED-304A2D4D8D7C}" type="presOf" srcId="{E063EBAE-DED4-4BEC-AA9F-71A5562D533D}" destId="{E0F65375-CAF5-4DDA-BB2B-9BBC355A29A2}" srcOrd="0" destOrd="0" presId="urn:microsoft.com/office/officeart/2008/layout/VerticalCurvedList"/>
    <dgm:cxn modelId="{F9F06EFF-D84C-4B2E-B05E-E9148D3EB9D4}" srcId="{D9790C53-805B-43B2-A16D-DA07906832B0}" destId="{52271CC8-A0E6-44E0-BA1B-F71B1BBBEB47}" srcOrd="0" destOrd="0" parTransId="{A9375C00-4C49-486D-9649-E0335455BF7C}" sibTransId="{32160A7E-F91F-498D-BDE8-DC3609000F29}"/>
    <dgm:cxn modelId="{0F2DAD54-3C27-41A5-B2E0-2921EAB474E6}" type="presParOf" srcId="{8092D7D9-BA9A-4B0F-96E1-8C39B8745E9A}" destId="{02373E4D-97B9-4B6C-8AEE-CBAA950D8AC0}" srcOrd="0" destOrd="0" presId="urn:microsoft.com/office/officeart/2008/layout/VerticalCurvedList"/>
    <dgm:cxn modelId="{9F6140E5-6C01-476B-8A2B-7CFE18A24E0A}" type="presParOf" srcId="{02373E4D-97B9-4B6C-8AEE-CBAA950D8AC0}" destId="{99CDF251-FEAF-49B9-8A07-37C484073DF3}" srcOrd="0" destOrd="0" presId="urn:microsoft.com/office/officeart/2008/layout/VerticalCurvedList"/>
    <dgm:cxn modelId="{FE5550E3-195E-4D04-8BBC-FBF4218B230E}" type="presParOf" srcId="{99CDF251-FEAF-49B9-8A07-37C484073DF3}" destId="{8A67DBD6-C26E-4A19-9009-DB122047A0EA}" srcOrd="0" destOrd="0" presId="urn:microsoft.com/office/officeart/2008/layout/VerticalCurvedList"/>
    <dgm:cxn modelId="{B2455B6F-91A2-4465-B0B5-32DF95350087}" type="presParOf" srcId="{99CDF251-FEAF-49B9-8A07-37C484073DF3}" destId="{BD8FF55C-A561-4C41-BBA2-944096C9A5AB}" srcOrd="1" destOrd="0" presId="urn:microsoft.com/office/officeart/2008/layout/VerticalCurvedList"/>
    <dgm:cxn modelId="{044F3D45-3AF5-4159-BC98-FE3B8274EBA7}" type="presParOf" srcId="{99CDF251-FEAF-49B9-8A07-37C484073DF3}" destId="{8B1688A8-3ED3-4EB0-947A-4EB379FD1906}" srcOrd="2" destOrd="0" presId="urn:microsoft.com/office/officeart/2008/layout/VerticalCurvedList"/>
    <dgm:cxn modelId="{EF87002A-E558-4393-AD4F-A2D7CF16AA88}" type="presParOf" srcId="{99CDF251-FEAF-49B9-8A07-37C484073DF3}" destId="{83B26685-C92E-4478-9E03-66D392188053}" srcOrd="3" destOrd="0" presId="urn:microsoft.com/office/officeart/2008/layout/VerticalCurvedList"/>
    <dgm:cxn modelId="{8BAC8A2D-B6B0-40AB-95B3-54456A929A33}" type="presParOf" srcId="{02373E4D-97B9-4B6C-8AEE-CBAA950D8AC0}" destId="{A69EE14E-922F-4500-8018-7DB1997A0A37}" srcOrd="1" destOrd="0" presId="urn:microsoft.com/office/officeart/2008/layout/VerticalCurvedList"/>
    <dgm:cxn modelId="{7C4662E8-1A1E-429C-9CC9-3FD7094D97CF}" type="presParOf" srcId="{02373E4D-97B9-4B6C-8AEE-CBAA950D8AC0}" destId="{E2C5D677-AB24-4CF4-B35A-DCCE5043551D}" srcOrd="2" destOrd="0" presId="urn:microsoft.com/office/officeart/2008/layout/VerticalCurvedList"/>
    <dgm:cxn modelId="{11491481-9DC6-425A-8D02-1BA1D09BB7E4}" type="presParOf" srcId="{E2C5D677-AB24-4CF4-B35A-DCCE5043551D}" destId="{0923632F-9B3B-4F94-B92C-868FB385E4AD}" srcOrd="0" destOrd="0" presId="urn:microsoft.com/office/officeart/2008/layout/VerticalCurvedList"/>
    <dgm:cxn modelId="{D61FC7AF-2EF4-4F57-A967-CDC392B168F9}" type="presParOf" srcId="{02373E4D-97B9-4B6C-8AEE-CBAA950D8AC0}" destId="{E0F65375-CAF5-4DDA-BB2B-9BBC355A29A2}" srcOrd="3" destOrd="0" presId="urn:microsoft.com/office/officeart/2008/layout/VerticalCurvedList"/>
    <dgm:cxn modelId="{CDEE96E4-6C30-4ECE-854B-7F27A27BD2EB}" type="presParOf" srcId="{02373E4D-97B9-4B6C-8AEE-CBAA950D8AC0}" destId="{A5EE7E1E-F214-4428-968F-5C984D8455FB}" srcOrd="4" destOrd="0" presId="urn:microsoft.com/office/officeart/2008/layout/VerticalCurvedList"/>
    <dgm:cxn modelId="{630FBAF7-C503-478E-BA55-5C23765DB210}" type="presParOf" srcId="{A5EE7E1E-F214-4428-968F-5C984D8455FB}" destId="{7E578450-D08B-4219-B3A0-E888953EA1A1}" srcOrd="0" destOrd="0" presId="urn:microsoft.com/office/officeart/2008/layout/VerticalCurvedList"/>
    <dgm:cxn modelId="{3A72115E-D5F1-4FAF-B649-5211A8DDA24A}" type="presParOf" srcId="{02373E4D-97B9-4B6C-8AEE-CBAA950D8AC0}" destId="{39F43D30-4E88-46F2-9D8F-1C60E091FCAE}" srcOrd="5" destOrd="0" presId="urn:microsoft.com/office/officeart/2008/layout/VerticalCurvedList"/>
    <dgm:cxn modelId="{AFB2E127-6BA9-4F0F-B67E-F0CB7C761C43}" type="presParOf" srcId="{02373E4D-97B9-4B6C-8AEE-CBAA950D8AC0}" destId="{DEA915E0-EAC0-4B74-94A2-B93C15B6CEA5}" srcOrd="6" destOrd="0" presId="urn:microsoft.com/office/officeart/2008/layout/VerticalCurvedList"/>
    <dgm:cxn modelId="{00FFC684-E542-4B16-B20F-C2B26ABBA305}" type="presParOf" srcId="{DEA915E0-EAC0-4B74-94A2-B93C15B6CEA5}" destId="{DC4D2A75-FC63-438F-ACFE-0DDC62129E35}" srcOrd="0" destOrd="0" presId="urn:microsoft.com/office/officeart/2008/layout/VerticalCurvedList"/>
    <dgm:cxn modelId="{D28C4273-4FFC-4E7D-8429-0D8275C7FE20}" type="presParOf" srcId="{02373E4D-97B9-4B6C-8AEE-CBAA950D8AC0}" destId="{274D3527-7670-463B-9BD1-8AAB3A903D3E}" srcOrd="7" destOrd="0" presId="urn:microsoft.com/office/officeart/2008/layout/VerticalCurvedList"/>
    <dgm:cxn modelId="{9224825C-159F-4680-BD95-D107546E1C38}" type="presParOf" srcId="{02373E4D-97B9-4B6C-8AEE-CBAA950D8AC0}" destId="{F0F3BB2A-E4DA-48F1-AD13-D774EA0C91D4}" srcOrd="8" destOrd="0" presId="urn:microsoft.com/office/officeart/2008/layout/VerticalCurvedList"/>
    <dgm:cxn modelId="{29673559-2F6F-4CDF-B903-685A06266477}" type="presParOf" srcId="{F0F3BB2A-E4DA-48F1-AD13-D774EA0C91D4}" destId="{228117D4-1B5F-4BC4-9D45-3DF445A701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D9D446-2517-4A6A-8B7D-4C28217FE443}" type="doc">
      <dgm:prSet loTypeId="urn:microsoft.com/office/officeart/2005/8/layout/hChevron3" loCatId="process" qsTypeId="urn:microsoft.com/office/officeart/2005/8/quickstyle/simple1" qsCatId="simple" csTypeId="urn:microsoft.com/office/officeart/2005/8/colors/colorful5" csCatId="colorful" phldr="1"/>
      <dgm:spPr/>
    </dgm:pt>
    <dgm:pt modelId="{247E5365-97CA-4698-984A-2BEDDBCD8C01}">
      <dgm:prSet phldrT="[Text]"/>
      <dgm:spPr/>
      <dgm:t>
        <a:bodyPr/>
        <a:lstStyle/>
        <a:p>
          <a:r>
            <a:rPr lang="de-DE" dirty="0"/>
            <a:t>1</a:t>
          </a:r>
        </a:p>
      </dgm:t>
    </dgm:pt>
    <dgm:pt modelId="{2E176B20-27E6-42F2-87FB-64A327E2DB06}" type="parTrans" cxnId="{A825775E-7262-4644-88E8-F89CB0B8170C}">
      <dgm:prSet/>
      <dgm:spPr/>
      <dgm:t>
        <a:bodyPr/>
        <a:lstStyle/>
        <a:p>
          <a:endParaRPr lang="de-DE"/>
        </a:p>
      </dgm:t>
    </dgm:pt>
    <dgm:pt modelId="{B16069CC-C651-4D07-B16B-783630890EAF}" type="sibTrans" cxnId="{A825775E-7262-4644-88E8-F89CB0B8170C}">
      <dgm:prSet/>
      <dgm:spPr/>
      <dgm:t>
        <a:bodyPr/>
        <a:lstStyle/>
        <a:p>
          <a:endParaRPr lang="de-DE"/>
        </a:p>
      </dgm:t>
    </dgm:pt>
    <dgm:pt modelId="{D9ABA631-5426-452F-B76B-8C10B0D1D8E5}">
      <dgm:prSet phldrT="[Text]"/>
      <dgm:spPr/>
      <dgm:t>
        <a:bodyPr/>
        <a:lstStyle/>
        <a:p>
          <a:r>
            <a:rPr lang="de-DE" dirty="0"/>
            <a:t>2</a:t>
          </a:r>
        </a:p>
      </dgm:t>
    </dgm:pt>
    <dgm:pt modelId="{5274CD09-72DD-471A-9220-C52198230BF0}" type="parTrans" cxnId="{85CA4D0B-5B3E-4BB1-B2B6-ADC916CCB12B}">
      <dgm:prSet/>
      <dgm:spPr/>
      <dgm:t>
        <a:bodyPr/>
        <a:lstStyle/>
        <a:p>
          <a:endParaRPr lang="de-DE"/>
        </a:p>
      </dgm:t>
    </dgm:pt>
    <dgm:pt modelId="{B7B7FE32-A45A-44D1-9A9A-9CB26609FE05}" type="sibTrans" cxnId="{85CA4D0B-5B3E-4BB1-B2B6-ADC916CCB12B}">
      <dgm:prSet/>
      <dgm:spPr/>
      <dgm:t>
        <a:bodyPr/>
        <a:lstStyle/>
        <a:p>
          <a:endParaRPr lang="de-DE"/>
        </a:p>
      </dgm:t>
    </dgm:pt>
    <dgm:pt modelId="{32076D48-8B94-40F8-8499-EA75B0F42A31}">
      <dgm:prSet phldrT="[Text]"/>
      <dgm:spPr/>
      <dgm:t>
        <a:bodyPr/>
        <a:lstStyle/>
        <a:p>
          <a:r>
            <a:rPr lang="de-DE" dirty="0"/>
            <a:t>3</a:t>
          </a:r>
        </a:p>
      </dgm:t>
    </dgm:pt>
    <dgm:pt modelId="{9DFB1199-0953-4A66-A626-83DB888BB85B}" type="parTrans" cxnId="{48FE8053-8B6D-4493-B700-FBF48360718F}">
      <dgm:prSet/>
      <dgm:spPr/>
      <dgm:t>
        <a:bodyPr/>
        <a:lstStyle/>
        <a:p>
          <a:endParaRPr lang="de-DE"/>
        </a:p>
      </dgm:t>
    </dgm:pt>
    <dgm:pt modelId="{36C2E826-A2DF-49A5-B137-1E2B2CFCC94E}" type="sibTrans" cxnId="{48FE8053-8B6D-4493-B700-FBF48360718F}">
      <dgm:prSet/>
      <dgm:spPr/>
      <dgm:t>
        <a:bodyPr/>
        <a:lstStyle/>
        <a:p>
          <a:endParaRPr lang="de-DE"/>
        </a:p>
      </dgm:t>
    </dgm:pt>
    <dgm:pt modelId="{3B62BD1D-EF1D-44BB-A5F5-35EA9500AF01}">
      <dgm:prSet phldrT="[Text]"/>
      <dgm:spPr/>
      <dgm:t>
        <a:bodyPr/>
        <a:lstStyle/>
        <a:p>
          <a:r>
            <a:rPr lang="de-DE" dirty="0"/>
            <a:t>4</a:t>
          </a:r>
        </a:p>
      </dgm:t>
    </dgm:pt>
    <dgm:pt modelId="{67EC0B55-2041-4F1C-8851-C8054B17A735}" type="parTrans" cxnId="{81959FF4-B933-4B40-8C12-D57A99E0500D}">
      <dgm:prSet/>
      <dgm:spPr/>
      <dgm:t>
        <a:bodyPr/>
        <a:lstStyle/>
        <a:p>
          <a:endParaRPr lang="de-DE"/>
        </a:p>
      </dgm:t>
    </dgm:pt>
    <dgm:pt modelId="{E02CD92D-5FAA-4BEF-8473-A9CCB4644C31}" type="sibTrans" cxnId="{81959FF4-B933-4B40-8C12-D57A99E0500D}">
      <dgm:prSet/>
      <dgm:spPr/>
      <dgm:t>
        <a:bodyPr/>
        <a:lstStyle/>
        <a:p>
          <a:endParaRPr lang="de-DE"/>
        </a:p>
      </dgm:t>
    </dgm:pt>
    <dgm:pt modelId="{CEAE316E-D87A-44DB-8096-7B432BE83100}">
      <dgm:prSet phldrT="[Text]"/>
      <dgm:spPr/>
      <dgm:t>
        <a:bodyPr/>
        <a:lstStyle/>
        <a:p>
          <a:r>
            <a:rPr lang="de-DE" dirty="0"/>
            <a:t>5</a:t>
          </a:r>
        </a:p>
      </dgm:t>
    </dgm:pt>
    <dgm:pt modelId="{21545F9A-FA9A-42A2-AD1D-EB3BE277F8D6}" type="parTrans" cxnId="{FDA7ECAB-2A07-431B-B871-1BD62BAE0055}">
      <dgm:prSet/>
      <dgm:spPr/>
      <dgm:t>
        <a:bodyPr/>
        <a:lstStyle/>
        <a:p>
          <a:endParaRPr lang="de-DE"/>
        </a:p>
      </dgm:t>
    </dgm:pt>
    <dgm:pt modelId="{8B85433B-A953-4C54-8CEC-A7B66B6DB953}" type="sibTrans" cxnId="{FDA7ECAB-2A07-431B-B871-1BD62BAE0055}">
      <dgm:prSet/>
      <dgm:spPr/>
      <dgm:t>
        <a:bodyPr/>
        <a:lstStyle/>
        <a:p>
          <a:endParaRPr lang="de-DE"/>
        </a:p>
      </dgm:t>
    </dgm:pt>
    <dgm:pt modelId="{FBED87F3-76CE-4F3F-8ABC-09C693C80D93}">
      <dgm:prSet phldrT="[Text]"/>
      <dgm:spPr/>
      <dgm:t>
        <a:bodyPr/>
        <a:lstStyle/>
        <a:p>
          <a:r>
            <a:rPr lang="de-DE" dirty="0"/>
            <a:t>6</a:t>
          </a:r>
        </a:p>
      </dgm:t>
    </dgm:pt>
    <dgm:pt modelId="{670EE6EC-4089-4A65-BE19-1D3470CB7421}" type="parTrans" cxnId="{83C39BDB-B30F-4B0D-A695-7D08D77B529F}">
      <dgm:prSet/>
      <dgm:spPr/>
      <dgm:t>
        <a:bodyPr/>
        <a:lstStyle/>
        <a:p>
          <a:endParaRPr lang="de-DE"/>
        </a:p>
      </dgm:t>
    </dgm:pt>
    <dgm:pt modelId="{E638B85A-5A30-46E0-BC6E-99B8458194E9}" type="sibTrans" cxnId="{83C39BDB-B30F-4B0D-A695-7D08D77B529F}">
      <dgm:prSet/>
      <dgm:spPr/>
      <dgm:t>
        <a:bodyPr/>
        <a:lstStyle/>
        <a:p>
          <a:endParaRPr lang="de-DE"/>
        </a:p>
      </dgm:t>
    </dgm:pt>
    <dgm:pt modelId="{748A07AD-EFEB-4344-8E69-46971761D34A}" type="pres">
      <dgm:prSet presAssocID="{8ED9D446-2517-4A6A-8B7D-4C28217FE443}" presName="Name0" presStyleCnt="0">
        <dgm:presLayoutVars>
          <dgm:dir/>
          <dgm:resizeHandles val="exact"/>
        </dgm:presLayoutVars>
      </dgm:prSet>
      <dgm:spPr/>
    </dgm:pt>
    <dgm:pt modelId="{2351A7E7-503A-49C6-B9EC-0B10E25F6B74}" type="pres">
      <dgm:prSet presAssocID="{247E5365-97CA-4698-984A-2BEDDBCD8C01}" presName="parTxOnly" presStyleLbl="node1" presStyleIdx="0" presStyleCnt="6">
        <dgm:presLayoutVars>
          <dgm:bulletEnabled val="1"/>
        </dgm:presLayoutVars>
      </dgm:prSet>
      <dgm:spPr/>
    </dgm:pt>
    <dgm:pt modelId="{FFFF041E-047A-46D2-8007-799236B3825E}" type="pres">
      <dgm:prSet presAssocID="{B16069CC-C651-4D07-B16B-783630890EAF}" presName="parSpace" presStyleCnt="0"/>
      <dgm:spPr/>
    </dgm:pt>
    <dgm:pt modelId="{0E7A4B35-072E-4D3F-A9A6-450CC6BC33E4}" type="pres">
      <dgm:prSet presAssocID="{D9ABA631-5426-452F-B76B-8C10B0D1D8E5}" presName="parTxOnly" presStyleLbl="node1" presStyleIdx="1" presStyleCnt="6">
        <dgm:presLayoutVars>
          <dgm:bulletEnabled val="1"/>
        </dgm:presLayoutVars>
      </dgm:prSet>
      <dgm:spPr/>
    </dgm:pt>
    <dgm:pt modelId="{4177A007-BDA4-4E01-87BE-3D3EC91C633F}" type="pres">
      <dgm:prSet presAssocID="{B7B7FE32-A45A-44D1-9A9A-9CB26609FE05}" presName="parSpace" presStyleCnt="0"/>
      <dgm:spPr/>
    </dgm:pt>
    <dgm:pt modelId="{C9CD548B-7294-418C-B6A9-FE0B1088ACB3}" type="pres">
      <dgm:prSet presAssocID="{32076D48-8B94-40F8-8499-EA75B0F42A31}" presName="parTxOnly" presStyleLbl="node1" presStyleIdx="2" presStyleCnt="6">
        <dgm:presLayoutVars>
          <dgm:bulletEnabled val="1"/>
        </dgm:presLayoutVars>
      </dgm:prSet>
      <dgm:spPr/>
    </dgm:pt>
    <dgm:pt modelId="{D2C9194F-EC63-443D-8ADD-4836D29DA74F}" type="pres">
      <dgm:prSet presAssocID="{36C2E826-A2DF-49A5-B137-1E2B2CFCC94E}" presName="parSpace" presStyleCnt="0"/>
      <dgm:spPr/>
    </dgm:pt>
    <dgm:pt modelId="{48E9032C-BABF-4BC1-A028-2CCF4F51DB9A}" type="pres">
      <dgm:prSet presAssocID="{3B62BD1D-EF1D-44BB-A5F5-35EA9500AF01}" presName="parTxOnly" presStyleLbl="node1" presStyleIdx="3" presStyleCnt="6">
        <dgm:presLayoutVars>
          <dgm:bulletEnabled val="1"/>
        </dgm:presLayoutVars>
      </dgm:prSet>
      <dgm:spPr/>
    </dgm:pt>
    <dgm:pt modelId="{7B447C08-3339-46DE-B6F7-FA4EE8179702}" type="pres">
      <dgm:prSet presAssocID="{E02CD92D-5FAA-4BEF-8473-A9CCB4644C31}" presName="parSpace" presStyleCnt="0"/>
      <dgm:spPr/>
    </dgm:pt>
    <dgm:pt modelId="{BDC6B9B6-E947-4690-BB13-B92A81339D63}" type="pres">
      <dgm:prSet presAssocID="{CEAE316E-D87A-44DB-8096-7B432BE83100}" presName="parTxOnly" presStyleLbl="node1" presStyleIdx="4" presStyleCnt="6">
        <dgm:presLayoutVars>
          <dgm:bulletEnabled val="1"/>
        </dgm:presLayoutVars>
      </dgm:prSet>
      <dgm:spPr/>
    </dgm:pt>
    <dgm:pt modelId="{E4CBB65C-3A21-4939-8FA4-7FFF40AF7434}" type="pres">
      <dgm:prSet presAssocID="{8B85433B-A953-4C54-8CEC-A7B66B6DB953}" presName="parSpace" presStyleCnt="0"/>
      <dgm:spPr/>
    </dgm:pt>
    <dgm:pt modelId="{D6A8FCC7-84A7-4557-BDC2-C4227D506BB4}" type="pres">
      <dgm:prSet presAssocID="{FBED87F3-76CE-4F3F-8ABC-09C693C80D93}" presName="parTxOnly" presStyleLbl="node1" presStyleIdx="5" presStyleCnt="6">
        <dgm:presLayoutVars>
          <dgm:bulletEnabled val="1"/>
        </dgm:presLayoutVars>
      </dgm:prSet>
      <dgm:spPr/>
    </dgm:pt>
  </dgm:ptLst>
  <dgm:cxnLst>
    <dgm:cxn modelId="{0578940A-513E-4E3A-A7D6-DC8936C464EE}" type="presOf" srcId="{247E5365-97CA-4698-984A-2BEDDBCD8C01}" destId="{2351A7E7-503A-49C6-B9EC-0B10E25F6B74}" srcOrd="0" destOrd="0" presId="urn:microsoft.com/office/officeart/2005/8/layout/hChevron3"/>
    <dgm:cxn modelId="{85CA4D0B-5B3E-4BB1-B2B6-ADC916CCB12B}" srcId="{8ED9D446-2517-4A6A-8B7D-4C28217FE443}" destId="{D9ABA631-5426-452F-B76B-8C10B0D1D8E5}" srcOrd="1" destOrd="0" parTransId="{5274CD09-72DD-471A-9220-C52198230BF0}" sibTransId="{B7B7FE32-A45A-44D1-9A9A-9CB26609FE05}"/>
    <dgm:cxn modelId="{98F30031-9F9D-4D4F-A520-0D8B22A7A556}" type="presOf" srcId="{FBED87F3-76CE-4F3F-8ABC-09C693C80D93}" destId="{D6A8FCC7-84A7-4557-BDC2-C4227D506BB4}" srcOrd="0" destOrd="0" presId="urn:microsoft.com/office/officeart/2005/8/layout/hChevron3"/>
    <dgm:cxn modelId="{C4F06D3A-B6C1-4691-A947-CF2183B34DF4}" type="presOf" srcId="{32076D48-8B94-40F8-8499-EA75B0F42A31}" destId="{C9CD548B-7294-418C-B6A9-FE0B1088ACB3}" srcOrd="0" destOrd="0" presId="urn:microsoft.com/office/officeart/2005/8/layout/hChevron3"/>
    <dgm:cxn modelId="{A825775E-7262-4644-88E8-F89CB0B8170C}" srcId="{8ED9D446-2517-4A6A-8B7D-4C28217FE443}" destId="{247E5365-97CA-4698-984A-2BEDDBCD8C01}" srcOrd="0" destOrd="0" parTransId="{2E176B20-27E6-42F2-87FB-64A327E2DB06}" sibTransId="{B16069CC-C651-4D07-B16B-783630890EAF}"/>
    <dgm:cxn modelId="{48FE8053-8B6D-4493-B700-FBF48360718F}" srcId="{8ED9D446-2517-4A6A-8B7D-4C28217FE443}" destId="{32076D48-8B94-40F8-8499-EA75B0F42A31}" srcOrd="2" destOrd="0" parTransId="{9DFB1199-0953-4A66-A626-83DB888BB85B}" sibTransId="{36C2E826-A2DF-49A5-B137-1E2B2CFCC94E}"/>
    <dgm:cxn modelId="{886E9975-4D44-4225-9BDC-A7F87E3EB822}" type="presOf" srcId="{3B62BD1D-EF1D-44BB-A5F5-35EA9500AF01}" destId="{48E9032C-BABF-4BC1-A028-2CCF4F51DB9A}" srcOrd="0" destOrd="0" presId="urn:microsoft.com/office/officeart/2005/8/layout/hChevron3"/>
    <dgm:cxn modelId="{5FAED67F-D482-4BE4-9ADC-4F29DEC7B5C2}" type="presOf" srcId="{D9ABA631-5426-452F-B76B-8C10B0D1D8E5}" destId="{0E7A4B35-072E-4D3F-A9A6-450CC6BC33E4}" srcOrd="0" destOrd="0" presId="urn:microsoft.com/office/officeart/2005/8/layout/hChevron3"/>
    <dgm:cxn modelId="{243F3EA2-8415-4F0C-B93D-6C78A8A0284C}" type="presOf" srcId="{8ED9D446-2517-4A6A-8B7D-4C28217FE443}" destId="{748A07AD-EFEB-4344-8E69-46971761D34A}" srcOrd="0" destOrd="0" presId="urn:microsoft.com/office/officeart/2005/8/layout/hChevron3"/>
    <dgm:cxn modelId="{FDA7ECAB-2A07-431B-B871-1BD62BAE0055}" srcId="{8ED9D446-2517-4A6A-8B7D-4C28217FE443}" destId="{CEAE316E-D87A-44DB-8096-7B432BE83100}" srcOrd="4" destOrd="0" parTransId="{21545F9A-FA9A-42A2-AD1D-EB3BE277F8D6}" sibTransId="{8B85433B-A953-4C54-8CEC-A7B66B6DB953}"/>
    <dgm:cxn modelId="{83C39BDB-B30F-4B0D-A695-7D08D77B529F}" srcId="{8ED9D446-2517-4A6A-8B7D-4C28217FE443}" destId="{FBED87F3-76CE-4F3F-8ABC-09C693C80D93}" srcOrd="5" destOrd="0" parTransId="{670EE6EC-4089-4A65-BE19-1D3470CB7421}" sibTransId="{E638B85A-5A30-46E0-BC6E-99B8458194E9}"/>
    <dgm:cxn modelId="{D81B16F1-69FF-4FDE-95C7-30534C9F3AFC}" type="presOf" srcId="{CEAE316E-D87A-44DB-8096-7B432BE83100}" destId="{BDC6B9B6-E947-4690-BB13-B92A81339D63}" srcOrd="0" destOrd="0" presId="urn:microsoft.com/office/officeart/2005/8/layout/hChevron3"/>
    <dgm:cxn modelId="{81959FF4-B933-4B40-8C12-D57A99E0500D}" srcId="{8ED9D446-2517-4A6A-8B7D-4C28217FE443}" destId="{3B62BD1D-EF1D-44BB-A5F5-35EA9500AF01}" srcOrd="3" destOrd="0" parTransId="{67EC0B55-2041-4F1C-8851-C8054B17A735}" sibTransId="{E02CD92D-5FAA-4BEF-8473-A9CCB4644C31}"/>
    <dgm:cxn modelId="{DF906E91-73FD-460F-9A5E-9F9277A62C95}" type="presParOf" srcId="{748A07AD-EFEB-4344-8E69-46971761D34A}" destId="{2351A7E7-503A-49C6-B9EC-0B10E25F6B74}" srcOrd="0" destOrd="0" presId="urn:microsoft.com/office/officeart/2005/8/layout/hChevron3"/>
    <dgm:cxn modelId="{AE41883C-1C15-4EF5-A9C2-AEC1B6AA5FFE}" type="presParOf" srcId="{748A07AD-EFEB-4344-8E69-46971761D34A}" destId="{FFFF041E-047A-46D2-8007-799236B3825E}" srcOrd="1" destOrd="0" presId="urn:microsoft.com/office/officeart/2005/8/layout/hChevron3"/>
    <dgm:cxn modelId="{C7340EA6-4B28-4B2A-A2BC-7F2D8E215F22}" type="presParOf" srcId="{748A07AD-EFEB-4344-8E69-46971761D34A}" destId="{0E7A4B35-072E-4D3F-A9A6-450CC6BC33E4}" srcOrd="2" destOrd="0" presId="urn:microsoft.com/office/officeart/2005/8/layout/hChevron3"/>
    <dgm:cxn modelId="{C391E600-AA52-477E-8EAE-637BB7AEA6C2}" type="presParOf" srcId="{748A07AD-EFEB-4344-8E69-46971761D34A}" destId="{4177A007-BDA4-4E01-87BE-3D3EC91C633F}" srcOrd="3" destOrd="0" presId="urn:microsoft.com/office/officeart/2005/8/layout/hChevron3"/>
    <dgm:cxn modelId="{76C09E7F-0422-4666-B3B1-276B1C3BDF6C}" type="presParOf" srcId="{748A07AD-EFEB-4344-8E69-46971761D34A}" destId="{C9CD548B-7294-418C-B6A9-FE0B1088ACB3}" srcOrd="4" destOrd="0" presId="urn:microsoft.com/office/officeart/2005/8/layout/hChevron3"/>
    <dgm:cxn modelId="{4ADB5BC8-5884-40E0-916F-CA6363963D38}" type="presParOf" srcId="{748A07AD-EFEB-4344-8E69-46971761D34A}" destId="{D2C9194F-EC63-443D-8ADD-4836D29DA74F}" srcOrd="5" destOrd="0" presId="urn:microsoft.com/office/officeart/2005/8/layout/hChevron3"/>
    <dgm:cxn modelId="{13549C16-F77D-4732-B7DF-0C7AF3C68389}" type="presParOf" srcId="{748A07AD-EFEB-4344-8E69-46971761D34A}" destId="{48E9032C-BABF-4BC1-A028-2CCF4F51DB9A}" srcOrd="6" destOrd="0" presId="urn:microsoft.com/office/officeart/2005/8/layout/hChevron3"/>
    <dgm:cxn modelId="{0F662222-E226-47C9-845C-1BB38935404F}" type="presParOf" srcId="{748A07AD-EFEB-4344-8E69-46971761D34A}" destId="{7B447C08-3339-46DE-B6F7-FA4EE8179702}" srcOrd="7" destOrd="0" presId="urn:microsoft.com/office/officeart/2005/8/layout/hChevron3"/>
    <dgm:cxn modelId="{9986A5DD-0AA7-4123-B0FE-3269C379BD92}" type="presParOf" srcId="{748A07AD-EFEB-4344-8E69-46971761D34A}" destId="{BDC6B9B6-E947-4690-BB13-B92A81339D63}" srcOrd="8" destOrd="0" presId="urn:microsoft.com/office/officeart/2005/8/layout/hChevron3"/>
    <dgm:cxn modelId="{5BF4AC17-170D-4107-94FF-20D572652715}" type="presParOf" srcId="{748A07AD-EFEB-4344-8E69-46971761D34A}" destId="{E4CBB65C-3A21-4939-8FA4-7FFF40AF7434}" srcOrd="9" destOrd="0" presId="urn:microsoft.com/office/officeart/2005/8/layout/hChevron3"/>
    <dgm:cxn modelId="{8BC0312E-C794-46C2-B1B3-AA958D0A3039}" type="presParOf" srcId="{748A07AD-EFEB-4344-8E69-46971761D34A}" destId="{D6A8FCC7-84A7-4557-BDC2-C4227D506BB4}"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56B9D-435C-4FF7-9A62-6FFC7DDB5650}">
      <dsp:nvSpPr>
        <dsp:cNvPr id="0" name=""/>
        <dsp:cNvSpPr/>
      </dsp:nvSpPr>
      <dsp:spPr>
        <a:xfrm>
          <a:off x="3630000" y="0"/>
          <a:ext cx="4932000" cy="4932000"/>
        </a:xfrm>
        <a:prstGeom prst="diamond">
          <a:avLst/>
        </a:prstGeom>
        <a:solidFill>
          <a:srgbClr val="33CCFF"/>
        </a:solidFill>
        <a:ln>
          <a:noFill/>
        </a:ln>
        <a:effectLst/>
      </dsp:spPr>
      <dsp:style>
        <a:lnRef idx="0">
          <a:scrgbClr r="0" g="0" b="0"/>
        </a:lnRef>
        <a:fillRef idx="1">
          <a:scrgbClr r="0" g="0" b="0"/>
        </a:fillRef>
        <a:effectRef idx="0">
          <a:scrgbClr r="0" g="0" b="0"/>
        </a:effectRef>
        <a:fontRef idx="minor"/>
      </dsp:style>
    </dsp:sp>
    <dsp:sp modelId="{FD550335-F9E9-472D-BB6D-E64B3FEA3C45}">
      <dsp:nvSpPr>
        <dsp:cNvPr id="0" name=""/>
        <dsp:cNvSpPr/>
      </dsp:nvSpPr>
      <dsp:spPr>
        <a:xfrm>
          <a:off x="1943992" y="458278"/>
          <a:ext cx="4068006" cy="19440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e-DE" sz="6500" kern="1200" dirty="0"/>
            <a:t> </a:t>
          </a:r>
        </a:p>
      </dsp:txBody>
      <dsp:txXfrm>
        <a:off x="2038890" y="553176"/>
        <a:ext cx="3878210" cy="1754207"/>
      </dsp:txXfrm>
    </dsp:sp>
    <dsp:sp modelId="{10090565-C777-4CB4-9530-C72D07A2995E}">
      <dsp:nvSpPr>
        <dsp:cNvPr id="0" name=""/>
        <dsp:cNvSpPr/>
      </dsp:nvSpPr>
      <dsp:spPr>
        <a:xfrm>
          <a:off x="6155996" y="458278"/>
          <a:ext cx="4068006" cy="19440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e-DE" sz="6500" kern="1200" dirty="0"/>
            <a:t> </a:t>
          </a:r>
        </a:p>
      </dsp:txBody>
      <dsp:txXfrm>
        <a:off x="6250894" y="553176"/>
        <a:ext cx="3878210" cy="1754207"/>
      </dsp:txXfrm>
    </dsp:sp>
    <dsp:sp modelId="{122271D3-E867-425D-8F59-E0A4801952B9}">
      <dsp:nvSpPr>
        <dsp:cNvPr id="0" name=""/>
        <dsp:cNvSpPr/>
      </dsp:nvSpPr>
      <dsp:spPr>
        <a:xfrm>
          <a:off x="1943992" y="2529718"/>
          <a:ext cx="4068006" cy="19440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e-DE" sz="6500" kern="1200" dirty="0"/>
            <a:t> </a:t>
          </a:r>
        </a:p>
      </dsp:txBody>
      <dsp:txXfrm>
        <a:off x="2038890" y="2624616"/>
        <a:ext cx="3878210" cy="1754207"/>
      </dsp:txXfrm>
    </dsp:sp>
    <dsp:sp modelId="{07CF0636-80F4-465C-BBA3-190150F07509}">
      <dsp:nvSpPr>
        <dsp:cNvPr id="0" name=""/>
        <dsp:cNvSpPr/>
      </dsp:nvSpPr>
      <dsp:spPr>
        <a:xfrm>
          <a:off x="6155996" y="2529718"/>
          <a:ext cx="4068006" cy="19440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e-DE" sz="6500" kern="1200" dirty="0"/>
            <a:t> </a:t>
          </a:r>
        </a:p>
      </dsp:txBody>
      <dsp:txXfrm>
        <a:off x="6250894" y="2624616"/>
        <a:ext cx="3878210" cy="1754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FF55C-A561-4C41-BBA2-944096C9A5AB}">
      <dsp:nvSpPr>
        <dsp:cNvPr id="0" name=""/>
        <dsp:cNvSpPr/>
      </dsp:nvSpPr>
      <dsp:spPr>
        <a:xfrm>
          <a:off x="-5331996" y="-816552"/>
          <a:ext cx="6349104" cy="6349104"/>
        </a:xfrm>
        <a:prstGeom prst="blockArc">
          <a:avLst>
            <a:gd name="adj1" fmla="val 18900000"/>
            <a:gd name="adj2" fmla="val 2700000"/>
            <a:gd name="adj3" fmla="val 340"/>
          </a:avLst>
        </a:prstGeom>
        <a:noFill/>
        <a:ln w="25400" cap="flat" cmpd="sng" algn="ctr">
          <a:solidFill>
            <a:schemeClr val="bg1">
              <a:lumMod val="5000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9EE14E-922F-4500-8018-7DB1997A0A37}">
      <dsp:nvSpPr>
        <dsp:cNvPr id="0" name=""/>
        <dsp:cNvSpPr/>
      </dsp:nvSpPr>
      <dsp:spPr>
        <a:xfrm>
          <a:off x="532504" y="362566"/>
          <a:ext cx="12470011" cy="725509"/>
        </a:xfrm>
        <a:prstGeom prst="rect">
          <a:avLst/>
        </a:prstGeom>
        <a:gradFill rotWithShape="0">
          <a:gsLst>
            <a:gs pos="0">
              <a:srgbClr val="33CCFF"/>
            </a:gs>
            <a:gs pos="100000">
              <a:srgbClr val="33CCF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5873"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a:solidFill>
                <a:schemeClr val="tx1"/>
              </a:solidFill>
            </a:rPr>
            <a:t>La ubicación del almacenamiento tiene suficiente capacidad</a:t>
          </a:r>
          <a:endParaRPr lang="de-DE" sz="2400" kern="1200" dirty="0">
            <a:solidFill>
              <a:schemeClr val="tx1"/>
            </a:solidFill>
          </a:endParaRPr>
        </a:p>
      </dsp:txBody>
      <dsp:txXfrm>
        <a:off x="532504" y="362566"/>
        <a:ext cx="12470011" cy="725509"/>
      </dsp:txXfrm>
    </dsp:sp>
    <dsp:sp modelId="{0923632F-9B3B-4F94-B92C-868FB385E4AD}">
      <dsp:nvSpPr>
        <dsp:cNvPr id="0" name=""/>
        <dsp:cNvSpPr/>
      </dsp:nvSpPr>
      <dsp:spPr>
        <a:xfrm>
          <a:off x="79061" y="271877"/>
          <a:ext cx="906886" cy="906886"/>
        </a:xfrm>
        <a:prstGeom prst="ellipse">
          <a:avLst/>
        </a:prstGeom>
        <a:solidFill>
          <a:schemeClr val="lt1">
            <a:hueOff val="0"/>
            <a:satOff val="0"/>
            <a:lumOff val="0"/>
            <a:alphaOff val="0"/>
          </a:schemeClr>
        </a:solidFill>
        <a:ln w="9525" cap="flat" cmpd="sng" algn="ctr">
          <a:solidFill>
            <a:schemeClr val="bg1">
              <a:lumMod val="5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0F65375-CAF5-4DDA-BB2B-9BBC355A29A2}">
      <dsp:nvSpPr>
        <dsp:cNvPr id="0" name=""/>
        <dsp:cNvSpPr/>
      </dsp:nvSpPr>
      <dsp:spPr>
        <a:xfrm>
          <a:off x="998721" y="1409403"/>
          <a:ext cx="12054060" cy="725509"/>
        </a:xfrm>
        <a:prstGeom prst="rect">
          <a:avLst/>
        </a:prstGeom>
        <a:gradFill rotWithShape="0">
          <a:gsLst>
            <a:gs pos="0">
              <a:srgbClr val="33CCFF"/>
            </a:gs>
            <a:gs pos="100000">
              <a:srgbClr val="33CCF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5873"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a:solidFill>
                <a:schemeClr val="tx1"/>
              </a:solidFill>
            </a:rPr>
            <a:t>La ubicación del almacenamiento está integrada (si es posible) en un sistema de seguridad</a:t>
          </a:r>
          <a:endParaRPr lang="de-DE" sz="2400" kern="1200" dirty="0">
            <a:solidFill>
              <a:schemeClr val="tx1"/>
            </a:solidFill>
          </a:endParaRPr>
        </a:p>
      </dsp:txBody>
      <dsp:txXfrm>
        <a:off x="998721" y="1409403"/>
        <a:ext cx="12054060" cy="725509"/>
      </dsp:txXfrm>
    </dsp:sp>
    <dsp:sp modelId="{7E578450-D08B-4219-B3A0-E888953EA1A1}">
      <dsp:nvSpPr>
        <dsp:cNvPr id="0" name=""/>
        <dsp:cNvSpPr/>
      </dsp:nvSpPr>
      <dsp:spPr>
        <a:xfrm>
          <a:off x="495012" y="1360330"/>
          <a:ext cx="906886" cy="90688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9F43D30-4E88-46F2-9D8F-1C60E091FCAE}">
      <dsp:nvSpPr>
        <dsp:cNvPr id="0" name=""/>
        <dsp:cNvSpPr/>
      </dsp:nvSpPr>
      <dsp:spPr>
        <a:xfrm>
          <a:off x="998721" y="2497856"/>
          <a:ext cx="12054060" cy="725509"/>
        </a:xfrm>
        <a:prstGeom prst="rect">
          <a:avLst/>
        </a:prstGeom>
        <a:gradFill rotWithShape="0">
          <a:gsLst>
            <a:gs pos="0">
              <a:srgbClr val="33CCFF"/>
            </a:gs>
            <a:gs pos="100000">
              <a:srgbClr val="33CCF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5873"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a:solidFill>
                <a:schemeClr val="tx1"/>
              </a:solidFill>
            </a:rPr>
            <a:t>La ubicación del almacenamiento permite acceder a los datos al usuario y las personas autorizadas</a:t>
          </a:r>
          <a:endParaRPr lang="de-DE" sz="2400" kern="1200" dirty="0">
            <a:solidFill>
              <a:schemeClr val="tx1"/>
            </a:solidFill>
          </a:endParaRPr>
        </a:p>
      </dsp:txBody>
      <dsp:txXfrm>
        <a:off x="998721" y="2497856"/>
        <a:ext cx="12054060" cy="725509"/>
      </dsp:txXfrm>
    </dsp:sp>
    <dsp:sp modelId="{DC4D2A75-FC63-438F-ACFE-0DDC62129E35}">
      <dsp:nvSpPr>
        <dsp:cNvPr id="0" name=""/>
        <dsp:cNvSpPr/>
      </dsp:nvSpPr>
      <dsp:spPr>
        <a:xfrm>
          <a:off x="495012" y="2448783"/>
          <a:ext cx="906886" cy="90688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74D3527-7670-463B-9BD1-8AAB3A903D3E}">
      <dsp:nvSpPr>
        <dsp:cNvPr id="0" name=""/>
        <dsp:cNvSpPr/>
      </dsp:nvSpPr>
      <dsp:spPr>
        <a:xfrm>
          <a:off x="581137" y="3586309"/>
          <a:ext cx="12470011" cy="725509"/>
        </a:xfrm>
        <a:prstGeom prst="rect">
          <a:avLst/>
        </a:prstGeom>
        <a:gradFill rotWithShape="0">
          <a:gsLst>
            <a:gs pos="0">
              <a:srgbClr val="33CCFF"/>
            </a:gs>
            <a:gs pos="100000">
              <a:srgbClr val="33CCF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5873"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a:solidFill>
                <a:schemeClr val="tx1"/>
              </a:solidFill>
            </a:rPr>
            <a:t>La ubicación del almacenamiento previene el acceso de personas no deseadas</a:t>
          </a:r>
          <a:endParaRPr lang="de-DE" sz="2400" kern="1200" dirty="0">
            <a:solidFill>
              <a:schemeClr val="tx1"/>
            </a:solidFill>
          </a:endParaRPr>
        </a:p>
      </dsp:txBody>
      <dsp:txXfrm>
        <a:off x="581137" y="3586309"/>
        <a:ext cx="12470011" cy="725509"/>
      </dsp:txXfrm>
    </dsp:sp>
    <dsp:sp modelId="{228117D4-1B5F-4BC4-9D45-3DF445A7019D}">
      <dsp:nvSpPr>
        <dsp:cNvPr id="0" name=""/>
        <dsp:cNvSpPr/>
      </dsp:nvSpPr>
      <dsp:spPr>
        <a:xfrm>
          <a:off x="79061" y="3537235"/>
          <a:ext cx="906886" cy="90688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1A7E7-503A-49C6-B9EC-0B10E25F6B74}">
      <dsp:nvSpPr>
        <dsp:cNvPr id="0" name=""/>
        <dsp:cNvSpPr/>
      </dsp:nvSpPr>
      <dsp:spPr>
        <a:xfrm>
          <a:off x="2025" y="0"/>
          <a:ext cx="3318389" cy="1080000"/>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372"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1</a:t>
          </a:r>
        </a:p>
      </dsp:txBody>
      <dsp:txXfrm>
        <a:off x="2025" y="0"/>
        <a:ext cx="3048389" cy="1080000"/>
      </dsp:txXfrm>
    </dsp:sp>
    <dsp:sp modelId="{0E7A4B35-072E-4D3F-A9A6-450CC6BC33E4}">
      <dsp:nvSpPr>
        <dsp:cNvPr id="0" name=""/>
        <dsp:cNvSpPr/>
      </dsp:nvSpPr>
      <dsp:spPr>
        <a:xfrm>
          <a:off x="2656737" y="0"/>
          <a:ext cx="3318389" cy="1080000"/>
        </a:xfrm>
        <a:prstGeom prst="chevron">
          <a:avLst/>
        </a:prstGeom>
        <a:solidFill>
          <a:schemeClr val="accent5">
            <a:hueOff val="651405"/>
            <a:satOff val="2239"/>
            <a:lumOff val="-10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2</a:t>
          </a:r>
        </a:p>
      </dsp:txBody>
      <dsp:txXfrm>
        <a:off x="3196737" y="0"/>
        <a:ext cx="2238389" cy="1080000"/>
      </dsp:txXfrm>
    </dsp:sp>
    <dsp:sp modelId="{C9CD548B-7294-418C-B6A9-FE0B1088ACB3}">
      <dsp:nvSpPr>
        <dsp:cNvPr id="0" name=""/>
        <dsp:cNvSpPr/>
      </dsp:nvSpPr>
      <dsp:spPr>
        <a:xfrm>
          <a:off x="5311449" y="0"/>
          <a:ext cx="3318389" cy="1080000"/>
        </a:xfrm>
        <a:prstGeom prst="chevron">
          <a:avLst/>
        </a:prstGeom>
        <a:solidFill>
          <a:schemeClr val="accent5">
            <a:hueOff val="1302810"/>
            <a:satOff val="4478"/>
            <a:lumOff val="-21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3</a:t>
          </a:r>
        </a:p>
      </dsp:txBody>
      <dsp:txXfrm>
        <a:off x="5851449" y="0"/>
        <a:ext cx="2238389" cy="1080000"/>
      </dsp:txXfrm>
    </dsp:sp>
    <dsp:sp modelId="{48E9032C-BABF-4BC1-A028-2CCF4F51DB9A}">
      <dsp:nvSpPr>
        <dsp:cNvPr id="0" name=""/>
        <dsp:cNvSpPr/>
      </dsp:nvSpPr>
      <dsp:spPr>
        <a:xfrm>
          <a:off x="7966161" y="0"/>
          <a:ext cx="3318389" cy="1080000"/>
        </a:xfrm>
        <a:prstGeom prst="chevron">
          <a:avLst/>
        </a:prstGeom>
        <a:solidFill>
          <a:schemeClr val="accent5">
            <a:hueOff val="1954216"/>
            <a:satOff val="6718"/>
            <a:lumOff val="-32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4</a:t>
          </a:r>
        </a:p>
      </dsp:txBody>
      <dsp:txXfrm>
        <a:off x="8506161" y="0"/>
        <a:ext cx="2238389" cy="1080000"/>
      </dsp:txXfrm>
    </dsp:sp>
    <dsp:sp modelId="{BDC6B9B6-E947-4690-BB13-B92A81339D63}">
      <dsp:nvSpPr>
        <dsp:cNvPr id="0" name=""/>
        <dsp:cNvSpPr/>
      </dsp:nvSpPr>
      <dsp:spPr>
        <a:xfrm>
          <a:off x="10620872" y="0"/>
          <a:ext cx="3318389" cy="1080000"/>
        </a:xfrm>
        <a:prstGeom prst="chevron">
          <a:avLst/>
        </a:prstGeom>
        <a:solidFill>
          <a:schemeClr val="accent5">
            <a:hueOff val="2605621"/>
            <a:satOff val="8957"/>
            <a:lumOff val="-42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5</a:t>
          </a:r>
        </a:p>
      </dsp:txBody>
      <dsp:txXfrm>
        <a:off x="11160872" y="0"/>
        <a:ext cx="2238389" cy="1080000"/>
      </dsp:txXfrm>
    </dsp:sp>
    <dsp:sp modelId="{D6A8FCC7-84A7-4557-BDC2-C4227D506BB4}">
      <dsp:nvSpPr>
        <dsp:cNvPr id="0" name=""/>
        <dsp:cNvSpPr/>
      </dsp:nvSpPr>
      <dsp:spPr>
        <a:xfrm>
          <a:off x="13275584" y="0"/>
          <a:ext cx="3318389" cy="1080000"/>
        </a:xfrm>
        <a:prstGeom prst="chevron">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6</a:t>
          </a:r>
        </a:p>
      </dsp:txBody>
      <dsp:txXfrm>
        <a:off x="13815584" y="0"/>
        <a:ext cx="2238389" cy="108000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278154" cy="340933"/>
          </a:xfrm>
          <a:prstGeom prst="rect">
            <a:avLst/>
          </a:prstGeom>
          <a:noFill/>
          <a:ln>
            <a:noFill/>
          </a:ln>
        </p:spPr>
        <p:txBody>
          <a:bodyPr spcFirstLastPara="1" wrap="square" lIns="53328" tIns="26657" rIns="53328" bIns="26657" anchor="t" anchorCtr="0">
            <a:noAutofit/>
          </a:bodyPr>
          <a:lstStyle>
            <a:lvl1pPr marR="0" lvl="0" algn="l" rtl="0">
              <a:spcBef>
                <a:spcPts val="0"/>
              </a:spcBef>
              <a:spcAft>
                <a:spcPts val="0"/>
              </a:spcAft>
              <a:buSzPts val="1400"/>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591938" y="0"/>
            <a:ext cx="4278154" cy="340933"/>
          </a:xfrm>
          <a:prstGeom prst="rect">
            <a:avLst/>
          </a:prstGeom>
          <a:noFill/>
          <a:ln>
            <a:noFill/>
          </a:ln>
        </p:spPr>
        <p:txBody>
          <a:bodyPr spcFirstLastPara="1" wrap="square" lIns="53328" tIns="26657" rIns="53328" bIns="26657" anchor="t" anchorCtr="0">
            <a:noAutofit/>
          </a:bodyPr>
          <a:lstStyle>
            <a:lvl1pPr marR="0" lvl="0" algn="r" rtl="0">
              <a:spcBef>
                <a:spcPts val="0"/>
              </a:spcBef>
              <a:spcAft>
                <a:spcPts val="0"/>
              </a:spcAft>
              <a:buSzPts val="1400"/>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87267" y="3271906"/>
            <a:ext cx="7898130" cy="2676060"/>
          </a:xfrm>
          <a:prstGeom prst="rect">
            <a:avLst/>
          </a:prstGeom>
          <a:noFill/>
          <a:ln>
            <a:noFill/>
          </a:ln>
        </p:spPr>
        <p:txBody>
          <a:bodyPr spcFirstLastPara="1" wrap="square" lIns="53328" tIns="26657" rIns="53328" bIns="26657"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456743"/>
            <a:ext cx="4278154" cy="340932"/>
          </a:xfrm>
          <a:prstGeom prst="rect">
            <a:avLst/>
          </a:prstGeom>
          <a:noFill/>
          <a:ln>
            <a:noFill/>
          </a:ln>
        </p:spPr>
        <p:txBody>
          <a:bodyPr spcFirstLastPara="1" wrap="square" lIns="53328" tIns="26657" rIns="53328" bIns="26657" anchor="b" anchorCtr="0">
            <a:noAutofit/>
          </a:bodyPr>
          <a:lstStyle>
            <a:lvl1pPr marR="0" lvl="0" algn="l" rtl="0">
              <a:spcBef>
                <a:spcPts val="0"/>
              </a:spcBef>
              <a:spcAft>
                <a:spcPts val="0"/>
              </a:spcAft>
              <a:buSzPts val="1400"/>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591938" y="6456743"/>
            <a:ext cx="4278154" cy="340932"/>
          </a:xfrm>
          <a:prstGeom prst="rect">
            <a:avLst/>
          </a:prstGeom>
          <a:noFill/>
          <a:ln>
            <a:noFill/>
          </a:ln>
        </p:spPr>
        <p:txBody>
          <a:bodyPr spcFirstLastPara="1" wrap="square" lIns="53328" tIns="26657" rIns="53328" bIns="26657" anchor="b" anchorCtr="0">
            <a:noAutofit/>
          </a:bodyPr>
          <a:lstStyle/>
          <a:p>
            <a:pPr algn="r"/>
            <a:fld id="{00000000-1234-1234-1234-123412341234}" type="slidenum">
              <a:rPr lang="es-ES" sz="700" smtClean="0">
                <a:solidFill>
                  <a:schemeClr val="dk1"/>
                </a:solidFill>
                <a:latin typeface="Calibri"/>
                <a:ea typeface="Calibri"/>
                <a:cs typeface="Calibri"/>
                <a:sym typeface="Calibri"/>
              </a:rPr>
              <a:t>‹Nº›</a:t>
            </a:fld>
            <a:endParaRPr lang="es-ES" sz="7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48" name="Google Shape;48;p1: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3145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4777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415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816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346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99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8069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8715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965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0180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55" name="Google Shape;55;p2: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6304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09" name="Google Shape;109;p5: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213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2424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7043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1124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8321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9056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3078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9065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860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96" name="Google Shape;96;p4: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1211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137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0737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9952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9685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6397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09" name="Google Shape;109;p5: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1792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1034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7608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9021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09" name="Google Shape;109;p5: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5939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3135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12028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8509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84" name="Google Shape;184;p11: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84" name="Google Shape;184;p11: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34360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204" name="Google Shape;204;p12: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987267" y="3271906"/>
            <a:ext cx="7898130" cy="2676052"/>
          </a:xfrm>
          <a:prstGeom prst="rect">
            <a:avLst/>
          </a:prstGeom>
          <a:noFill/>
          <a:ln>
            <a:noFill/>
          </a:ln>
        </p:spPr>
        <p:txBody>
          <a:bodyPr spcFirstLastPara="1" wrap="square" lIns="53328" tIns="26657" rIns="53328" bIns="26657" anchor="t" anchorCtr="0">
            <a:noAutofit/>
          </a:bodyPr>
          <a:lstStyle/>
          <a:p>
            <a:pPr marL="0" indent="0">
              <a:buClr>
                <a:schemeClr val="dk1"/>
              </a:buClr>
              <a:buSzPts val="1200"/>
            </a:pPr>
            <a:endParaRPr/>
          </a:p>
        </p:txBody>
      </p:sp>
      <p:sp>
        <p:nvSpPr>
          <p:cNvPr id="218" name="Google Shape;218;p13:notes"/>
          <p:cNvSpPr txBox="1">
            <a:spLocks noGrp="1"/>
          </p:cNvSpPr>
          <p:nvPr>
            <p:ph type="sldNum" idx="12"/>
          </p:nvPr>
        </p:nvSpPr>
        <p:spPr>
          <a:xfrm>
            <a:off x="5591938" y="6456743"/>
            <a:ext cx="4278154" cy="340974"/>
          </a:xfrm>
          <a:prstGeom prst="rect">
            <a:avLst/>
          </a:prstGeom>
          <a:noFill/>
          <a:ln>
            <a:noFill/>
          </a:ln>
        </p:spPr>
        <p:txBody>
          <a:bodyPr spcFirstLastPara="1" wrap="square" lIns="53328" tIns="26657" rIns="53328" bIns="26657" anchor="b" anchorCtr="0">
            <a:noAutofit/>
          </a:bodyPr>
          <a:lstStyle/>
          <a:p>
            <a:pPr algn="r">
              <a:buSzPts val="1200"/>
            </a:pPr>
            <a:fld id="{00000000-1234-1234-1234-123412341234}" type="slidenum">
              <a:rPr lang="es-E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987267" y="3271906"/>
            <a:ext cx="7898130" cy="2676052"/>
          </a:xfrm>
          <a:prstGeom prst="rect">
            <a:avLst/>
          </a:prstGeom>
          <a:noFill/>
          <a:ln>
            <a:noFill/>
          </a:ln>
        </p:spPr>
        <p:txBody>
          <a:bodyPr spcFirstLastPara="1" wrap="square" lIns="53328" tIns="26657" rIns="53328" bIns="26657" anchor="t" anchorCtr="0">
            <a:noAutofit/>
          </a:bodyPr>
          <a:lstStyle/>
          <a:p>
            <a:pPr marL="0" indent="0">
              <a:buClr>
                <a:schemeClr val="dk1"/>
              </a:buClr>
              <a:buSzPts val="1200"/>
            </a:pPr>
            <a:endParaRPr/>
          </a:p>
        </p:txBody>
      </p:sp>
      <p:sp>
        <p:nvSpPr>
          <p:cNvPr id="218" name="Google Shape;218;p13:notes"/>
          <p:cNvSpPr txBox="1">
            <a:spLocks noGrp="1"/>
          </p:cNvSpPr>
          <p:nvPr>
            <p:ph type="sldNum" idx="12"/>
          </p:nvPr>
        </p:nvSpPr>
        <p:spPr>
          <a:xfrm>
            <a:off x="5591938" y="6456743"/>
            <a:ext cx="4278154" cy="340974"/>
          </a:xfrm>
          <a:prstGeom prst="rect">
            <a:avLst/>
          </a:prstGeom>
          <a:noFill/>
          <a:ln>
            <a:noFill/>
          </a:ln>
        </p:spPr>
        <p:txBody>
          <a:bodyPr spcFirstLastPara="1" wrap="square" lIns="53328" tIns="26657" rIns="53328" bIns="26657" anchor="b" anchorCtr="0">
            <a:noAutofit/>
          </a:bodyPr>
          <a:lstStyle/>
          <a:p>
            <a:pPr algn="r">
              <a:buSzPts val="1200"/>
            </a:pPr>
            <a:fld id="{00000000-1234-1234-1234-123412341234}" type="slidenum">
              <a:rPr lang="es-ES"/>
              <a:t>48</a:t>
            </a:fld>
            <a:endParaRPr/>
          </a:p>
        </p:txBody>
      </p:sp>
    </p:spTree>
    <p:extLst>
      <p:ext uri="{BB962C8B-B14F-4D97-AF65-F5344CB8AC3E}">
        <p14:creationId xmlns:p14="http://schemas.microsoft.com/office/powerpoint/2010/main" val="15809225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987267" y="3271906"/>
            <a:ext cx="7898130" cy="2676052"/>
          </a:xfrm>
          <a:prstGeom prst="rect">
            <a:avLst/>
          </a:prstGeom>
          <a:noFill/>
          <a:ln>
            <a:noFill/>
          </a:ln>
        </p:spPr>
        <p:txBody>
          <a:bodyPr spcFirstLastPara="1" wrap="square" lIns="53328" tIns="26657" rIns="53328" bIns="26657" anchor="t" anchorCtr="0">
            <a:noAutofit/>
          </a:bodyPr>
          <a:lstStyle/>
          <a:p>
            <a:pPr marL="0" indent="0">
              <a:buClr>
                <a:schemeClr val="dk1"/>
              </a:buClr>
              <a:buSzPts val="1200"/>
            </a:pPr>
            <a:endParaRPr/>
          </a:p>
        </p:txBody>
      </p:sp>
      <p:sp>
        <p:nvSpPr>
          <p:cNvPr id="218" name="Google Shape;218;p13:notes"/>
          <p:cNvSpPr txBox="1">
            <a:spLocks noGrp="1"/>
          </p:cNvSpPr>
          <p:nvPr>
            <p:ph type="sldNum" idx="12"/>
          </p:nvPr>
        </p:nvSpPr>
        <p:spPr>
          <a:xfrm>
            <a:off x="5591938" y="6456743"/>
            <a:ext cx="4278154" cy="340974"/>
          </a:xfrm>
          <a:prstGeom prst="rect">
            <a:avLst/>
          </a:prstGeom>
          <a:noFill/>
          <a:ln>
            <a:noFill/>
          </a:ln>
        </p:spPr>
        <p:txBody>
          <a:bodyPr spcFirstLastPara="1" wrap="square" lIns="53328" tIns="26657" rIns="53328" bIns="26657" anchor="b" anchorCtr="0">
            <a:noAutofit/>
          </a:bodyPr>
          <a:lstStyle/>
          <a:p>
            <a:pPr algn="r">
              <a:buSzPts val="1200"/>
            </a:pPr>
            <a:fld id="{00000000-1234-1234-1234-123412341234}" type="slidenum">
              <a:rPr lang="es-ES"/>
              <a:t>49</a:t>
            </a:fld>
            <a:endParaRPr/>
          </a:p>
        </p:txBody>
      </p:sp>
    </p:spTree>
    <p:extLst>
      <p:ext uri="{BB962C8B-B14F-4D97-AF65-F5344CB8AC3E}">
        <p14:creationId xmlns:p14="http://schemas.microsoft.com/office/powerpoint/2010/main" val="3661956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64972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234" name="Google Shape;234;p15: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741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315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137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
        <p:nvSpPr>
          <p:cNvPr id="2" name="Foliennummernplatzhalter 1">
            <a:extLst>
              <a:ext uri="{FF2B5EF4-FFF2-40B4-BE49-F238E27FC236}">
                <a16:creationId xmlns:a16="http://schemas.microsoft.com/office/drawing/2014/main" id="{6A5AA18A-FF48-1191-CBC3-EAAC2CA829D8}"/>
              </a:ext>
            </a:extLst>
          </p:cNvPr>
          <p:cNvSpPr>
            <a:spLocks noGrp="1"/>
          </p:cNvSpPr>
          <p:nvPr>
            <p:ph type="sldNum" sz="quarter" idx="4"/>
          </p:nvPr>
        </p:nvSpPr>
        <p:spPr>
          <a:xfrm>
            <a:off x="14004589" y="9567020"/>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141F0399-9AC4-4E2F-9FF1-1AC0CE388A8D}" type="slidenum">
              <a:rPr lang="de-DE" smtClean="0"/>
              <a:t>‹Nº›</a:t>
            </a:fld>
            <a:endParaRPr lang="de-DE"/>
          </a:p>
        </p:txBody>
      </p:sp>
      <p:sp>
        <p:nvSpPr>
          <p:cNvPr id="7" name="Google Shape;20;p16">
            <a:extLst>
              <a:ext uri="{FF2B5EF4-FFF2-40B4-BE49-F238E27FC236}">
                <a16:creationId xmlns:a16="http://schemas.microsoft.com/office/drawing/2014/main" id="{0186AA93-E547-B0BE-E38B-D83A03662E06}"/>
              </a:ext>
            </a:extLst>
          </p:cNvPr>
          <p:cNvSpPr txBox="1"/>
          <p:nvPr userDrawn="1"/>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dirty="0">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dirty="0">
              <a:solidFill>
                <a:schemeClr val="dk1"/>
              </a:solidFill>
              <a:latin typeface="Calibri"/>
              <a:ea typeface="Calibri"/>
              <a:cs typeface="Calibri"/>
              <a:sym typeface="Calibri"/>
            </a:endParaRPr>
          </a:p>
        </p:txBody>
      </p:sp>
      <p:sp>
        <p:nvSpPr>
          <p:cNvPr id="8" name="Google Shape;22;p16">
            <a:extLst>
              <a:ext uri="{FF2B5EF4-FFF2-40B4-BE49-F238E27FC236}">
                <a16:creationId xmlns:a16="http://schemas.microsoft.com/office/drawing/2014/main" id="{3A9BF81F-AEE7-08D8-3B96-170B3118965A}"/>
              </a:ext>
            </a:extLst>
          </p:cNvPr>
          <p:cNvSpPr txBox="1"/>
          <p:nvPr userDrawn="1"/>
        </p:nvSpPr>
        <p:spPr>
          <a:xfrm>
            <a:off x="10591800" y="9345267"/>
            <a:ext cx="6825579" cy="6001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noProof="0">
                <a:solidFill>
                  <a:schemeClr val="dk1"/>
                </a:solidFill>
                <a:latin typeface="Calibri" panose="020F0502020204030204" pitchFamily="34" charset="0"/>
                <a:ea typeface="Calibri"/>
                <a:cs typeface="Calibri" panose="020F0502020204030204" pitchFamily="34" charset="0"/>
                <a:sym typeface="Calibri"/>
              </a:rPr>
              <a:t>Legal description – Creative Commons licensing</a:t>
            </a:r>
            <a:r>
              <a:rPr lang="en-US" sz="1100" b="0" i="0" noProof="0">
                <a:solidFill>
                  <a:schemeClr val="dk1"/>
                </a:solidFill>
                <a:latin typeface="Calibri" panose="020F0502020204030204" pitchFamily="34" charset="0"/>
                <a:ea typeface="DM Sans"/>
                <a:cs typeface="Calibri" panose="020F0502020204030204" pitchFamily="34" charset="0"/>
                <a:sym typeface="DM Sans"/>
              </a:rPr>
              <a:t>: The materials published on the BOOMER project website are classified as Open Educational Resources' (OER) and can be freely (without permission of their creators): downloaded, used, reused, copied, adapted, and shared by users, with information about the source of their origin.</a:t>
            </a:r>
            <a:endParaRPr lang="en-US" sz="1100" noProof="0">
              <a:solidFill>
                <a:schemeClr val="dk1"/>
              </a:solidFill>
              <a:latin typeface="Calibri" panose="020F0502020204030204" pitchFamily="34" charset="0"/>
              <a:ea typeface="Calibri"/>
              <a:cs typeface="Calibri" panose="020F0502020204030204" pitchFamily="34" charset="0"/>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
        <p:nvSpPr>
          <p:cNvPr id="2" name="Foliennummernplatzhalter 1">
            <a:extLst>
              <a:ext uri="{FF2B5EF4-FFF2-40B4-BE49-F238E27FC236}">
                <a16:creationId xmlns:a16="http://schemas.microsoft.com/office/drawing/2014/main" id="{E2D61C0C-4D82-2345-2924-DB7BC9B2EE8F}"/>
              </a:ext>
            </a:extLst>
          </p:cNvPr>
          <p:cNvSpPr>
            <a:spLocks noGrp="1"/>
          </p:cNvSpPr>
          <p:nvPr>
            <p:ph type="sldNum" sz="quarter" idx="4"/>
          </p:nvPr>
        </p:nvSpPr>
        <p:spPr>
          <a:xfrm>
            <a:off x="14004589" y="9567020"/>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141F0399-9AC4-4E2F-9FF1-1AC0CE388A8D}" type="slidenum">
              <a:rPr lang="de-DE" smtClean="0"/>
              <a:t>‹Nº›</a:t>
            </a:fld>
            <a:endParaRPr lang="de-DE"/>
          </a:p>
        </p:txBody>
      </p:sp>
      <p:sp>
        <p:nvSpPr>
          <p:cNvPr id="3" name="Google Shape;20;p16">
            <a:extLst>
              <a:ext uri="{FF2B5EF4-FFF2-40B4-BE49-F238E27FC236}">
                <a16:creationId xmlns:a16="http://schemas.microsoft.com/office/drawing/2014/main" id="{479F4E23-2C93-5617-9BBB-0FA4B8ADBE97}"/>
              </a:ext>
            </a:extLst>
          </p:cNvPr>
          <p:cNvSpPr txBox="1"/>
          <p:nvPr userDrawn="1"/>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dirty="0">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dirty="0">
              <a:solidFill>
                <a:schemeClr val="dk1"/>
              </a:solidFill>
              <a:latin typeface="Calibri"/>
              <a:ea typeface="Calibri"/>
              <a:cs typeface="Calibri"/>
              <a:sym typeface="Calibri"/>
            </a:endParaRPr>
          </a:p>
        </p:txBody>
      </p:sp>
      <p:sp>
        <p:nvSpPr>
          <p:cNvPr id="4" name="Google Shape;22;p16">
            <a:extLst>
              <a:ext uri="{FF2B5EF4-FFF2-40B4-BE49-F238E27FC236}">
                <a16:creationId xmlns:a16="http://schemas.microsoft.com/office/drawing/2014/main" id="{3FEECD81-826B-A7E5-9AB3-E63580B63371}"/>
              </a:ext>
            </a:extLst>
          </p:cNvPr>
          <p:cNvSpPr txBox="1"/>
          <p:nvPr userDrawn="1"/>
        </p:nvSpPr>
        <p:spPr>
          <a:xfrm>
            <a:off x="10591800" y="9345267"/>
            <a:ext cx="6825579" cy="6001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noProof="0">
                <a:solidFill>
                  <a:schemeClr val="dk1"/>
                </a:solidFill>
                <a:latin typeface="Calibri" panose="020F0502020204030204" pitchFamily="34" charset="0"/>
                <a:ea typeface="Calibri"/>
                <a:cs typeface="Calibri" panose="020F0502020204030204" pitchFamily="34" charset="0"/>
                <a:sym typeface="Calibri"/>
              </a:rPr>
              <a:t>Legal description – Creative Commons licensing</a:t>
            </a:r>
            <a:r>
              <a:rPr lang="en-US" sz="1100" b="0" i="0" noProof="0">
                <a:solidFill>
                  <a:schemeClr val="dk1"/>
                </a:solidFill>
                <a:latin typeface="Calibri" panose="020F0502020204030204" pitchFamily="34" charset="0"/>
                <a:ea typeface="DM Sans"/>
                <a:cs typeface="Calibri" panose="020F0502020204030204" pitchFamily="34" charset="0"/>
                <a:sym typeface="DM Sans"/>
              </a:rPr>
              <a:t>: The materials published on the BOOMER project website are classified as Open Educational Resources' (OER) and can be freely (without permission of their creators): downloaded, used, reused, copied, adapted, and shared by users, with information about the source of their origin.</a:t>
            </a:r>
            <a:endParaRPr lang="en-US" sz="1100" noProof="0">
              <a:solidFill>
                <a:schemeClr val="dk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notesSlide" Target="../notesSlides/notesSlide10.xml"/><Relationship Id="rId16" Type="http://schemas.openxmlformats.org/officeDocument/2006/relationships/image" Target="../media/image37.svg"/><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11.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29.svg"/><Relationship Id="rId3" Type="http://schemas.openxmlformats.org/officeDocument/2006/relationships/image" Target="../media/image32.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28.png"/><Relationship Id="rId2" Type="http://schemas.openxmlformats.org/officeDocument/2006/relationships/notesSlide" Target="../notesSlides/notesSlide11.xml"/><Relationship Id="rId16" Type="http://schemas.openxmlformats.org/officeDocument/2006/relationships/image" Target="../media/image47.svg"/><Relationship Id="rId20"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35.svg"/><Relationship Id="rId11" Type="http://schemas.openxmlformats.org/officeDocument/2006/relationships/image" Target="../media/image42.png"/><Relationship Id="rId5" Type="http://schemas.openxmlformats.org/officeDocument/2006/relationships/image" Target="../media/image34.png"/><Relationship Id="rId15" Type="http://schemas.openxmlformats.org/officeDocument/2006/relationships/image" Target="../media/image46.png"/><Relationship Id="rId10" Type="http://schemas.openxmlformats.org/officeDocument/2006/relationships/image" Target="../media/image41.svg"/><Relationship Id="rId19" Type="http://schemas.openxmlformats.org/officeDocument/2006/relationships/image" Target="../media/image30.png"/><Relationship Id="rId4" Type="http://schemas.openxmlformats.org/officeDocument/2006/relationships/image" Target="../media/image33.svg"/><Relationship Id="rId9" Type="http://schemas.openxmlformats.org/officeDocument/2006/relationships/image" Target="../media/image40.png"/><Relationship Id="rId14" Type="http://schemas.openxmlformats.org/officeDocument/2006/relationships/image" Target="../media/image45.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https://www.buero-kaizen.de/ordnerstruktu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5.sv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9.sv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3.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8.sv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1352785" y="4420245"/>
            <a:ext cx="16527438"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n-GB" sz="4400" b="1">
                <a:solidFill>
                  <a:schemeClr val="tx1"/>
                </a:solidFill>
                <a:latin typeface="+mn-lt"/>
                <a:ea typeface="Helvetica Neue"/>
                <a:cs typeface="Helvetica Neue"/>
                <a:sym typeface="Helvetica Neue"/>
              </a:rPr>
              <a:t>Gestión de datos en línea:</a:t>
            </a:r>
            <a:endParaRPr lang="en-GB" sz="4400" b="1" dirty="0">
              <a:solidFill>
                <a:schemeClr val="tx1"/>
              </a:solidFill>
              <a:latin typeface="+mn-lt"/>
              <a:ea typeface="Helvetica Neue"/>
              <a:cs typeface="Helvetica Neue"/>
              <a:sym typeface="Helvetica Neue"/>
            </a:endParaRPr>
          </a:p>
          <a:p>
            <a:pPr marL="0" marR="0" lvl="0" indent="0" algn="ctr" rtl="0">
              <a:lnSpc>
                <a:spcPct val="100000"/>
              </a:lnSpc>
              <a:spcBef>
                <a:spcPts val="0"/>
              </a:spcBef>
              <a:spcAft>
                <a:spcPts val="0"/>
              </a:spcAft>
              <a:buClr>
                <a:srgbClr val="4D94B7"/>
              </a:buClr>
              <a:buSzPts val="3600"/>
              <a:buFont typeface="Helvetica Neue"/>
              <a:buNone/>
            </a:pPr>
            <a:r>
              <a:rPr lang="en-GB" sz="4400" b="1">
                <a:solidFill>
                  <a:schemeClr val="tx1"/>
                </a:solidFill>
                <a:latin typeface="+mn-lt"/>
                <a:ea typeface="Helvetica Neue"/>
                <a:cs typeface="Helvetica Neue"/>
                <a:sym typeface="Helvetica Neue"/>
              </a:rPr>
              <a:t>Buscar, almacenar y recuperar información</a:t>
            </a:r>
            <a:endParaRPr lang="en-GB" sz="36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en-GB" sz="1800" b="1" dirty="0">
                <a:solidFill>
                  <a:srgbClr val="00CCFF"/>
                </a:solidFill>
              </a:rPr>
              <a:t>www.digital-boomer.eu</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572000" y="6098247"/>
            <a:ext cx="9144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n-GB" sz="4000">
                <a:solidFill>
                  <a:schemeClr val="tx1"/>
                </a:solidFill>
                <a:latin typeface="Arial" pitchFamily="34" charset="0"/>
                <a:ea typeface="Helvetica Neue"/>
                <a:cs typeface="Arial" pitchFamily="34" charset="0"/>
                <a:sym typeface="Helvetica Neue"/>
              </a:rPr>
              <a:t>Proporcionado por: d-ialogo</a:t>
            </a:r>
            <a:endParaRPr lang="en-GB" sz="4000" i="0" u="none" strike="noStrike" cap="none">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2. El acceso sin barreras, una necesidad para la generación senior</a:t>
            </a:r>
          </a:p>
        </p:txBody>
      </p:sp>
      <p:sp>
        <p:nvSpPr>
          <p:cNvPr id="119" name="Google Shape;119;p6"/>
          <p:cNvSpPr txBox="1"/>
          <p:nvPr/>
        </p:nvSpPr>
        <p:spPr>
          <a:xfrm>
            <a:off x="1295400" y="3390900"/>
            <a:ext cx="16452000" cy="523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¿Cómo puede ayudar la accesibilidad en Internet?</a:t>
            </a:r>
            <a:endParaRPr lang="en-GB">
              <a:solidFill>
                <a:srgbClr val="00CCFF"/>
              </a:solidFill>
              <a:latin typeface="+mn-lt"/>
            </a:endParaRPr>
          </a:p>
        </p:txBody>
      </p:sp>
      <p:sp>
        <p:nvSpPr>
          <p:cNvPr id="120" name="Google Shape;120;p6"/>
          <p:cNvSpPr txBox="1"/>
          <p:nvPr/>
        </p:nvSpPr>
        <p:spPr>
          <a:xfrm>
            <a:off x="1295400" y="4024780"/>
            <a:ext cx="16452000" cy="1200288"/>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s-ES" sz="2400">
                <a:solidFill>
                  <a:schemeClr val="dk1"/>
                </a:solidFill>
                <a:latin typeface="+mn-lt"/>
                <a:ea typeface="Helvetica Neue"/>
                <a:cs typeface="Helvetica Neue"/>
                <a:sym typeface="Helvetica Neue"/>
              </a:rPr>
              <a:t>Las personas con deficiencias visuales, discapacidades físicas, sordera, problemas auditivos y discapacidades mentales pueden ayudarse de un sitio web accesible para entender su contenido.</a:t>
            </a:r>
          </a:p>
          <a:p>
            <a:pPr marR="0" lvl="0" algn="l" rtl="0">
              <a:spcBef>
                <a:spcPts val="0"/>
              </a:spcBef>
              <a:spcAft>
                <a:spcPts val="0"/>
              </a:spcAft>
              <a:buSzPct val="80000"/>
            </a:pPr>
            <a:endParaRPr lang="en-GB" sz="240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es-ES" sz="2400">
                <a:solidFill>
                  <a:schemeClr val="dk1"/>
                </a:solidFill>
                <a:latin typeface="+mn-lt"/>
                <a:ea typeface="Helvetica Neue"/>
                <a:cs typeface="Helvetica Neue"/>
                <a:sym typeface="Helvetica Neue"/>
              </a:rPr>
              <a:t>Porque las barreras en la red son múltiples para las personas con discapacidad:</a:t>
            </a:r>
            <a:endParaRPr lang="en-GB">
              <a:latin typeface="+mn-lt"/>
            </a:endParaRPr>
          </a:p>
        </p:txBody>
      </p:sp>
      <p:sp>
        <p:nvSpPr>
          <p:cNvPr id="3" name="Google Shape;120;p6">
            <a:extLst>
              <a:ext uri="{FF2B5EF4-FFF2-40B4-BE49-F238E27FC236}">
                <a16:creationId xmlns:a16="http://schemas.microsoft.com/office/drawing/2014/main" id="{BA5B6C49-5A4E-517F-AE42-3ABE49287F35}"/>
              </a:ext>
            </a:extLst>
          </p:cNvPr>
          <p:cNvSpPr txBox="1"/>
          <p:nvPr/>
        </p:nvSpPr>
        <p:spPr>
          <a:xfrm>
            <a:off x="1207764" y="8028000"/>
            <a:ext cx="16452000" cy="830956"/>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s-ES" sz="2400">
                <a:solidFill>
                  <a:schemeClr val="dk1"/>
                </a:solidFill>
                <a:latin typeface="+mn-lt"/>
                <a:ea typeface="Helvetica Neue"/>
                <a:cs typeface="Helvetica Neue"/>
                <a:sym typeface="Helvetica Neue"/>
              </a:rPr>
              <a:t>Las tecnologías de apoyo, como lectores de pantalla, lupas de pantalla o ratones controlados por la boca, ayudan en algunos casos, pero el diseño accesible de los sitios web es mucho mejor.</a:t>
            </a:r>
            <a:endParaRPr lang="en-GB">
              <a:latin typeface="+mn-lt"/>
            </a:endParaRPr>
          </a:p>
        </p:txBody>
      </p:sp>
      <p:sp>
        <p:nvSpPr>
          <p:cNvPr id="8" name="Textfeld 7">
            <a:extLst>
              <a:ext uri="{FF2B5EF4-FFF2-40B4-BE49-F238E27FC236}">
                <a16:creationId xmlns:a16="http://schemas.microsoft.com/office/drawing/2014/main" id="{CDFD9F53-01E3-3634-575C-FB10B2046677}"/>
              </a:ext>
            </a:extLst>
          </p:cNvPr>
          <p:cNvSpPr txBox="1"/>
          <p:nvPr/>
        </p:nvSpPr>
        <p:spPr>
          <a:xfrm>
            <a:off x="1080000" y="8928000"/>
            <a:ext cx="17100000" cy="360000"/>
          </a:xfrm>
          <a:prstGeom prst="rect">
            <a:avLst/>
          </a:prstGeom>
          <a:noFill/>
          <a:ln>
            <a:noFill/>
          </a:ln>
        </p:spPr>
        <p:txBody>
          <a:bodyPr wrap="square" anchor="b">
            <a:noAutofit/>
          </a:bodyPr>
          <a:lstStyle/>
          <a:p>
            <a:r>
              <a:rPr lang="en-GB" sz="1000"/>
              <a:t>Fuente : Treppenlift-ratgeber.de, Internet für Senioren: Werden Sie zum Silver Surfer, in: treppenlift-ratgeber.de, https://www.treppenlift-ratgeber.de/barrierefrei-leben/leben-im-alter/internet-fuer-senioren.html</a:t>
            </a:r>
          </a:p>
        </p:txBody>
      </p:sp>
      <p:grpSp>
        <p:nvGrpSpPr>
          <p:cNvPr id="60" name="Gruppieren 59">
            <a:extLst>
              <a:ext uri="{FF2B5EF4-FFF2-40B4-BE49-F238E27FC236}">
                <a16:creationId xmlns:a16="http://schemas.microsoft.com/office/drawing/2014/main" id="{09204070-63DF-CA59-3254-8ABF2C6FF532}"/>
              </a:ext>
            </a:extLst>
          </p:cNvPr>
          <p:cNvGrpSpPr/>
          <p:nvPr/>
        </p:nvGrpSpPr>
        <p:grpSpPr>
          <a:xfrm>
            <a:off x="1296000" y="5652000"/>
            <a:ext cx="3600000" cy="2196000"/>
            <a:chOff x="1296000" y="5652000"/>
            <a:chExt cx="3600000" cy="2196000"/>
          </a:xfrm>
        </p:grpSpPr>
        <p:sp>
          <p:nvSpPr>
            <p:cNvPr id="4" name="Google Shape;120;p6">
              <a:extLst>
                <a:ext uri="{FF2B5EF4-FFF2-40B4-BE49-F238E27FC236}">
                  <a16:creationId xmlns:a16="http://schemas.microsoft.com/office/drawing/2014/main" id="{96CD3288-4DA9-7845-33AE-8960A7B18976}"/>
                </a:ext>
              </a:extLst>
            </p:cNvPr>
            <p:cNvSpPr txBox="1"/>
            <p:nvPr/>
          </p:nvSpPr>
          <p:spPr>
            <a:xfrm>
              <a:off x="1296000" y="5652000"/>
              <a:ext cx="3600000" cy="2196000"/>
            </a:xfrm>
            <a:prstGeom prst="round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900000" rIns="91425" bIns="45700" anchor="t" anchorCtr="0">
              <a:noAutofit/>
            </a:bodyPr>
            <a:lstStyle/>
            <a:p>
              <a:pPr marR="0" lvl="0" algn="ctr" rtl="0">
                <a:spcBef>
                  <a:spcPts val="0"/>
                </a:spcBef>
                <a:spcAft>
                  <a:spcPts val="0"/>
                </a:spcAft>
                <a:buSzPct val="80000"/>
              </a:pPr>
              <a:r>
                <a:rPr lang="es-ES" sz="2400">
                  <a:solidFill>
                    <a:schemeClr val="dk1"/>
                  </a:solidFill>
                  <a:latin typeface="+mn-lt"/>
                  <a:ea typeface="Helvetica Neue"/>
                  <a:cs typeface="Helvetica Neue"/>
                  <a:sym typeface="Helvetica Neue"/>
                </a:rPr>
                <a:t>Ayudas a la navegación insuficientes</a:t>
              </a:r>
              <a:endParaRPr lang="en-GB">
                <a:latin typeface="+mn-lt"/>
              </a:endParaRPr>
            </a:p>
          </p:txBody>
        </p:sp>
        <p:grpSp>
          <p:nvGrpSpPr>
            <p:cNvPr id="59" name="Gruppieren 58">
              <a:extLst>
                <a:ext uri="{FF2B5EF4-FFF2-40B4-BE49-F238E27FC236}">
                  <a16:creationId xmlns:a16="http://schemas.microsoft.com/office/drawing/2014/main" id="{459FCB23-6DBB-30AB-52B1-9966E94A7400}"/>
                </a:ext>
              </a:extLst>
            </p:cNvPr>
            <p:cNvGrpSpPr/>
            <p:nvPr/>
          </p:nvGrpSpPr>
          <p:grpSpPr>
            <a:xfrm>
              <a:off x="2376000" y="5760000"/>
              <a:ext cx="1440000" cy="720000"/>
              <a:chOff x="2376000" y="5760000"/>
              <a:chExt cx="1440000" cy="720000"/>
            </a:xfrm>
          </p:grpSpPr>
          <p:pic>
            <p:nvPicPr>
              <p:cNvPr id="42" name="Grafik 41" descr="Kompass Silhouette">
                <a:extLst>
                  <a:ext uri="{FF2B5EF4-FFF2-40B4-BE49-F238E27FC236}">
                    <a16:creationId xmlns:a16="http://schemas.microsoft.com/office/drawing/2014/main" id="{A9933E7A-7938-3F55-DB70-ABF0910DD5E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76000" y="5760000"/>
                <a:ext cx="720000" cy="720000"/>
              </a:xfrm>
              <a:prstGeom prst="rect">
                <a:avLst/>
              </a:prstGeom>
            </p:spPr>
          </p:pic>
          <p:pic>
            <p:nvPicPr>
              <p:cNvPr id="44" name="Grafik 43" descr="Marke Fragezeichen Silhouette">
                <a:extLst>
                  <a:ext uri="{FF2B5EF4-FFF2-40B4-BE49-F238E27FC236}">
                    <a16:creationId xmlns:a16="http://schemas.microsoft.com/office/drawing/2014/main" id="{F0BCAF8C-8491-53F2-D52B-DC1562E76FA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96000" y="5760000"/>
                <a:ext cx="720000" cy="720000"/>
              </a:xfrm>
              <a:prstGeom prst="rect">
                <a:avLst/>
              </a:prstGeom>
            </p:spPr>
          </p:pic>
        </p:grpSp>
      </p:grpSp>
      <p:sp>
        <p:nvSpPr>
          <p:cNvPr id="54" name="Kreuz 53">
            <a:extLst>
              <a:ext uri="{FF2B5EF4-FFF2-40B4-BE49-F238E27FC236}">
                <a16:creationId xmlns:a16="http://schemas.microsoft.com/office/drawing/2014/main" id="{98DDB33D-F457-7AF7-BCD0-45ABB7D223CA}"/>
              </a:ext>
            </a:extLst>
          </p:cNvPr>
          <p:cNvSpPr/>
          <p:nvPr/>
        </p:nvSpPr>
        <p:spPr>
          <a:xfrm rot="2686484">
            <a:off x="2304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Kreuz 54">
            <a:extLst>
              <a:ext uri="{FF2B5EF4-FFF2-40B4-BE49-F238E27FC236}">
                <a16:creationId xmlns:a16="http://schemas.microsoft.com/office/drawing/2014/main" id="{3071C191-3D54-1539-8330-DF10842D5A67}"/>
              </a:ext>
            </a:extLst>
          </p:cNvPr>
          <p:cNvSpPr/>
          <p:nvPr/>
        </p:nvSpPr>
        <p:spPr>
          <a:xfrm rot="2686484">
            <a:off x="3024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4" name="Gruppieren 63">
            <a:extLst>
              <a:ext uri="{FF2B5EF4-FFF2-40B4-BE49-F238E27FC236}">
                <a16:creationId xmlns:a16="http://schemas.microsoft.com/office/drawing/2014/main" id="{A4891560-A60F-28F6-E8D0-1CB48B8F268D}"/>
              </a:ext>
            </a:extLst>
          </p:cNvPr>
          <p:cNvGrpSpPr/>
          <p:nvPr/>
        </p:nvGrpSpPr>
        <p:grpSpPr>
          <a:xfrm>
            <a:off x="14256000" y="5652000"/>
            <a:ext cx="3600000" cy="2196000"/>
            <a:chOff x="14256000" y="5652000"/>
            <a:chExt cx="3600000" cy="2196000"/>
          </a:xfrm>
        </p:grpSpPr>
        <p:sp>
          <p:nvSpPr>
            <p:cNvPr id="7" name="Google Shape;120;p6">
              <a:extLst>
                <a:ext uri="{FF2B5EF4-FFF2-40B4-BE49-F238E27FC236}">
                  <a16:creationId xmlns:a16="http://schemas.microsoft.com/office/drawing/2014/main" id="{EE3B669F-4C60-997E-E8A1-9E1938517E73}"/>
                </a:ext>
              </a:extLst>
            </p:cNvPr>
            <p:cNvSpPr txBox="1"/>
            <p:nvPr/>
          </p:nvSpPr>
          <p:spPr>
            <a:xfrm>
              <a:off x="14256000" y="5652000"/>
              <a:ext cx="3600000" cy="2196000"/>
            </a:xfrm>
            <a:prstGeom prst="round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900000" rIns="91425" bIns="45700" anchor="t" anchorCtr="0">
              <a:noAutofit/>
            </a:bodyPr>
            <a:lstStyle/>
            <a:p>
              <a:pPr marR="0" lvl="0" algn="ctr" rtl="0">
                <a:spcBef>
                  <a:spcPts val="0"/>
                </a:spcBef>
                <a:spcAft>
                  <a:spcPts val="0"/>
                </a:spcAft>
                <a:buSzPct val="80000"/>
              </a:pPr>
              <a:r>
                <a:rPr lang="es-ES" sz="2400">
                  <a:solidFill>
                    <a:schemeClr val="dk1"/>
                  </a:solidFill>
                  <a:latin typeface="+mn-lt"/>
                  <a:ea typeface="Helvetica Neue"/>
                  <a:cs typeface="Helvetica Neue"/>
                  <a:sym typeface="Helvetica Neue"/>
                </a:rPr>
                <a:t>Sin función de lectura en voz alta del texto</a:t>
              </a:r>
              <a:endParaRPr lang="en-GB">
                <a:latin typeface="+mn-lt"/>
              </a:endParaRPr>
            </a:p>
          </p:txBody>
        </p:sp>
        <p:grpSp>
          <p:nvGrpSpPr>
            <p:cNvPr id="63" name="Gruppieren 62">
              <a:extLst>
                <a:ext uri="{FF2B5EF4-FFF2-40B4-BE49-F238E27FC236}">
                  <a16:creationId xmlns:a16="http://schemas.microsoft.com/office/drawing/2014/main" id="{3B495924-4172-CAAD-3E7A-B2F371180300}"/>
                </a:ext>
              </a:extLst>
            </p:cNvPr>
            <p:cNvGrpSpPr/>
            <p:nvPr/>
          </p:nvGrpSpPr>
          <p:grpSpPr>
            <a:xfrm>
              <a:off x="15336000" y="5652000"/>
              <a:ext cx="1512000" cy="900000"/>
              <a:chOff x="15336000" y="5652000"/>
              <a:chExt cx="1512000" cy="900000"/>
            </a:xfrm>
          </p:grpSpPr>
          <p:pic>
            <p:nvPicPr>
              <p:cNvPr id="20" name="Grafik 19" descr="Untertitel Silhouette">
                <a:extLst>
                  <a:ext uri="{FF2B5EF4-FFF2-40B4-BE49-F238E27FC236}">
                    <a16:creationId xmlns:a16="http://schemas.microsoft.com/office/drawing/2014/main" id="{1C7BD01D-70DE-3F94-71F1-EF612EDE019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056000" y="5760000"/>
                <a:ext cx="720000" cy="720000"/>
              </a:xfrm>
              <a:prstGeom prst="rect">
                <a:avLst/>
              </a:prstGeom>
            </p:spPr>
          </p:pic>
          <p:pic>
            <p:nvPicPr>
              <p:cNvPr id="24" name="Grafik 23" descr="Laptop mit einfarbiger Füllung">
                <a:extLst>
                  <a:ext uri="{FF2B5EF4-FFF2-40B4-BE49-F238E27FC236}">
                    <a16:creationId xmlns:a16="http://schemas.microsoft.com/office/drawing/2014/main" id="{627A4117-3C2A-EA7C-942D-F338ACBEE19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5336000" y="5760000"/>
                <a:ext cx="720000" cy="720000"/>
              </a:xfrm>
              <a:prstGeom prst="rect">
                <a:avLst/>
              </a:prstGeom>
            </p:spPr>
          </p:pic>
          <p:sp>
            <p:nvSpPr>
              <p:cNvPr id="56" name="Kreuz 55">
                <a:extLst>
                  <a:ext uri="{FF2B5EF4-FFF2-40B4-BE49-F238E27FC236}">
                    <a16:creationId xmlns:a16="http://schemas.microsoft.com/office/drawing/2014/main" id="{A01145CD-CE5B-CC98-83F3-554EA8955B91}"/>
                  </a:ext>
                </a:extLst>
              </p:cNvPr>
              <p:cNvSpPr/>
              <p:nvPr/>
            </p:nvSpPr>
            <p:spPr>
              <a:xfrm rot="2686484">
                <a:off x="15948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5" name="Gruppieren 64">
            <a:extLst>
              <a:ext uri="{FF2B5EF4-FFF2-40B4-BE49-F238E27FC236}">
                <a16:creationId xmlns:a16="http://schemas.microsoft.com/office/drawing/2014/main" id="{64A0C5CC-BDB3-44C8-EAAE-B4451D6F9C5C}"/>
              </a:ext>
            </a:extLst>
          </p:cNvPr>
          <p:cNvGrpSpPr/>
          <p:nvPr/>
        </p:nvGrpSpPr>
        <p:grpSpPr>
          <a:xfrm>
            <a:off x="9936000" y="5652000"/>
            <a:ext cx="3600000" cy="2196000"/>
            <a:chOff x="9936000" y="5652000"/>
            <a:chExt cx="3600000" cy="2196000"/>
          </a:xfrm>
        </p:grpSpPr>
        <p:sp>
          <p:nvSpPr>
            <p:cNvPr id="6" name="Google Shape;120;p6">
              <a:extLst>
                <a:ext uri="{FF2B5EF4-FFF2-40B4-BE49-F238E27FC236}">
                  <a16:creationId xmlns:a16="http://schemas.microsoft.com/office/drawing/2014/main" id="{2B0663BA-7C47-45F6-C618-5584D980A86D}"/>
                </a:ext>
              </a:extLst>
            </p:cNvPr>
            <p:cNvSpPr txBox="1"/>
            <p:nvPr/>
          </p:nvSpPr>
          <p:spPr>
            <a:xfrm>
              <a:off x="9936000" y="5652000"/>
              <a:ext cx="3600000" cy="2196000"/>
            </a:xfrm>
            <a:prstGeom prst="round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900000" rIns="91425" bIns="45700" anchor="t" anchorCtr="0">
              <a:noAutofit/>
            </a:bodyPr>
            <a:lstStyle/>
            <a:p>
              <a:pPr marR="0" lvl="0" algn="ctr" rtl="0">
                <a:spcBef>
                  <a:spcPts val="0"/>
                </a:spcBef>
                <a:spcAft>
                  <a:spcPts val="0"/>
                </a:spcAft>
                <a:buSzPct val="80000"/>
              </a:pPr>
              <a:r>
                <a:rPr lang="es-ES" sz="2400">
                  <a:solidFill>
                    <a:schemeClr val="dk1"/>
                  </a:solidFill>
                  <a:latin typeface="+mn-lt"/>
                  <a:ea typeface="Helvetica Neue"/>
                  <a:cs typeface="Helvetica Neue"/>
                  <a:sym typeface="Helvetica Neue"/>
                </a:rPr>
                <a:t>Sólo manejable con ratón, no con teclado</a:t>
              </a:r>
              <a:endParaRPr lang="en-GB">
                <a:latin typeface="+mn-lt"/>
              </a:endParaRPr>
            </a:p>
          </p:txBody>
        </p:sp>
        <p:grpSp>
          <p:nvGrpSpPr>
            <p:cNvPr id="62" name="Gruppieren 61">
              <a:extLst>
                <a:ext uri="{FF2B5EF4-FFF2-40B4-BE49-F238E27FC236}">
                  <a16:creationId xmlns:a16="http://schemas.microsoft.com/office/drawing/2014/main" id="{C57AFF9C-6213-9733-9343-9376192C2388}"/>
                </a:ext>
              </a:extLst>
            </p:cNvPr>
            <p:cNvGrpSpPr/>
            <p:nvPr/>
          </p:nvGrpSpPr>
          <p:grpSpPr>
            <a:xfrm>
              <a:off x="11016000" y="5652000"/>
              <a:ext cx="1512000" cy="900000"/>
              <a:chOff x="11016000" y="5652000"/>
              <a:chExt cx="1512000" cy="900000"/>
            </a:xfrm>
          </p:grpSpPr>
          <p:pic>
            <p:nvPicPr>
              <p:cNvPr id="36" name="Grafik 35" descr="Tastatur Silhouette">
                <a:extLst>
                  <a:ext uri="{FF2B5EF4-FFF2-40B4-BE49-F238E27FC236}">
                    <a16:creationId xmlns:a16="http://schemas.microsoft.com/office/drawing/2014/main" id="{94137471-15C0-92CC-2DA6-5FDCE06192E2}"/>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736000" y="5760000"/>
                <a:ext cx="720000" cy="720000"/>
              </a:xfrm>
              <a:prstGeom prst="rect">
                <a:avLst/>
              </a:prstGeom>
            </p:spPr>
          </p:pic>
          <p:pic>
            <p:nvPicPr>
              <p:cNvPr id="40" name="Grafik 39" descr="Maus Silhouette">
                <a:extLst>
                  <a:ext uri="{FF2B5EF4-FFF2-40B4-BE49-F238E27FC236}">
                    <a16:creationId xmlns:a16="http://schemas.microsoft.com/office/drawing/2014/main" id="{0F9AAFE6-19FE-571F-3BCC-E6F48DDD67A5}"/>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016000" y="5760000"/>
                <a:ext cx="720000" cy="720000"/>
              </a:xfrm>
              <a:prstGeom prst="rect">
                <a:avLst/>
              </a:prstGeom>
            </p:spPr>
          </p:pic>
          <p:sp>
            <p:nvSpPr>
              <p:cNvPr id="57" name="Kreuz 56">
                <a:extLst>
                  <a:ext uri="{FF2B5EF4-FFF2-40B4-BE49-F238E27FC236}">
                    <a16:creationId xmlns:a16="http://schemas.microsoft.com/office/drawing/2014/main" id="{8D18D931-9F25-6DA2-7188-255C5DD66579}"/>
                  </a:ext>
                </a:extLst>
              </p:cNvPr>
              <p:cNvSpPr/>
              <p:nvPr/>
            </p:nvSpPr>
            <p:spPr>
              <a:xfrm rot="2686484">
                <a:off x="11628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9" name="Gruppieren 68">
            <a:extLst>
              <a:ext uri="{FF2B5EF4-FFF2-40B4-BE49-F238E27FC236}">
                <a16:creationId xmlns:a16="http://schemas.microsoft.com/office/drawing/2014/main" id="{AABC4CA5-4791-032B-6E1D-CCE1D258FE5D}"/>
              </a:ext>
            </a:extLst>
          </p:cNvPr>
          <p:cNvGrpSpPr/>
          <p:nvPr/>
        </p:nvGrpSpPr>
        <p:grpSpPr>
          <a:xfrm>
            <a:off x="5616000" y="5652000"/>
            <a:ext cx="3600000" cy="2196000"/>
            <a:chOff x="5616000" y="5652000"/>
            <a:chExt cx="3600000" cy="2196000"/>
          </a:xfrm>
        </p:grpSpPr>
        <p:sp>
          <p:nvSpPr>
            <p:cNvPr id="53" name="Kreuz 52">
              <a:extLst>
                <a:ext uri="{FF2B5EF4-FFF2-40B4-BE49-F238E27FC236}">
                  <a16:creationId xmlns:a16="http://schemas.microsoft.com/office/drawing/2014/main" id="{14D4A307-A5FE-FE51-33E8-E0E0AD1F772E}"/>
                </a:ext>
              </a:extLst>
            </p:cNvPr>
            <p:cNvSpPr/>
            <p:nvPr/>
          </p:nvSpPr>
          <p:spPr>
            <a:xfrm rot="2686484">
              <a:off x="6624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6" name="Gruppieren 65">
              <a:extLst>
                <a:ext uri="{FF2B5EF4-FFF2-40B4-BE49-F238E27FC236}">
                  <a16:creationId xmlns:a16="http://schemas.microsoft.com/office/drawing/2014/main" id="{614F629A-CD64-5D5C-0185-C5A192478E12}"/>
                </a:ext>
              </a:extLst>
            </p:cNvPr>
            <p:cNvGrpSpPr/>
            <p:nvPr/>
          </p:nvGrpSpPr>
          <p:grpSpPr>
            <a:xfrm>
              <a:off x="5616000" y="5652000"/>
              <a:ext cx="3600000" cy="2196000"/>
              <a:chOff x="5616000" y="5652000"/>
              <a:chExt cx="3600000" cy="2196000"/>
            </a:xfrm>
          </p:grpSpPr>
          <p:sp>
            <p:nvSpPr>
              <p:cNvPr id="5" name="Google Shape;120;p6">
                <a:extLst>
                  <a:ext uri="{FF2B5EF4-FFF2-40B4-BE49-F238E27FC236}">
                    <a16:creationId xmlns:a16="http://schemas.microsoft.com/office/drawing/2014/main" id="{CECD4197-6660-CD9B-2E3E-35A69BD7C163}"/>
                  </a:ext>
                </a:extLst>
              </p:cNvPr>
              <p:cNvSpPr txBox="1"/>
              <p:nvPr/>
            </p:nvSpPr>
            <p:spPr>
              <a:xfrm>
                <a:off x="5616000" y="5652000"/>
                <a:ext cx="3600000" cy="2196000"/>
              </a:xfrm>
              <a:prstGeom prst="round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900000" rIns="91425" bIns="45700" anchor="t" anchorCtr="0">
                <a:noAutofit/>
              </a:bodyPr>
              <a:lstStyle/>
              <a:p>
                <a:pPr marR="0" lvl="0" algn="ctr" rtl="0">
                  <a:spcBef>
                    <a:spcPts val="0"/>
                  </a:spcBef>
                  <a:spcAft>
                    <a:spcPts val="0"/>
                  </a:spcAft>
                  <a:buSzPct val="80000"/>
                </a:pPr>
                <a:r>
                  <a:rPr lang="en-GB" sz="2400">
                    <a:solidFill>
                      <a:schemeClr val="dk1"/>
                    </a:solidFill>
                    <a:latin typeface="+mn-lt"/>
                    <a:ea typeface="Helvetica Neue"/>
                    <a:cs typeface="Helvetica Neue"/>
                    <a:sym typeface="Helvetica Neue"/>
                  </a:rPr>
                  <a:t>Contraste cromático deficiente</a:t>
                </a:r>
                <a:endParaRPr lang="en-GB">
                  <a:latin typeface="+mn-lt"/>
                </a:endParaRPr>
              </a:p>
            </p:txBody>
          </p:sp>
          <p:grpSp>
            <p:nvGrpSpPr>
              <p:cNvPr id="61" name="Gruppieren 60">
                <a:extLst>
                  <a:ext uri="{FF2B5EF4-FFF2-40B4-BE49-F238E27FC236}">
                    <a16:creationId xmlns:a16="http://schemas.microsoft.com/office/drawing/2014/main" id="{DDB55283-50E6-9003-60E7-1E1C46B5B7DA}"/>
                  </a:ext>
                </a:extLst>
              </p:cNvPr>
              <p:cNvGrpSpPr/>
              <p:nvPr/>
            </p:nvGrpSpPr>
            <p:grpSpPr>
              <a:xfrm>
                <a:off x="6696000" y="5652000"/>
                <a:ext cx="1548000" cy="900000"/>
                <a:chOff x="6696000" y="5652000"/>
                <a:chExt cx="1548000" cy="900000"/>
              </a:xfrm>
            </p:grpSpPr>
            <p:pic>
              <p:nvPicPr>
                <p:cNvPr id="12" name="Grafik 11" descr="Blind Silhouette">
                  <a:extLst>
                    <a:ext uri="{FF2B5EF4-FFF2-40B4-BE49-F238E27FC236}">
                      <a16:creationId xmlns:a16="http://schemas.microsoft.com/office/drawing/2014/main" id="{80E9DF97-F1B1-1F6E-1E09-75B97B3077FD}"/>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696000" y="5760000"/>
                  <a:ext cx="720000" cy="720000"/>
                </a:xfrm>
                <a:prstGeom prst="rect">
                  <a:avLst/>
                </a:prstGeom>
              </p:spPr>
            </p:pic>
            <p:pic>
              <p:nvPicPr>
                <p:cNvPr id="16" name="Grafik 15" descr="Schlechte Sicht Silhouette">
                  <a:extLst>
                    <a:ext uri="{FF2B5EF4-FFF2-40B4-BE49-F238E27FC236}">
                      <a16:creationId xmlns:a16="http://schemas.microsoft.com/office/drawing/2014/main" id="{80076B7D-6C94-0968-7DD7-ECBFC635B5D8}"/>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416000" y="5760000"/>
                  <a:ext cx="720000" cy="720000"/>
                </a:xfrm>
                <a:prstGeom prst="rect">
                  <a:avLst/>
                </a:prstGeom>
              </p:spPr>
            </p:pic>
            <p:sp>
              <p:nvSpPr>
                <p:cNvPr id="58" name="Kreuz 57">
                  <a:extLst>
                    <a:ext uri="{FF2B5EF4-FFF2-40B4-BE49-F238E27FC236}">
                      <a16:creationId xmlns:a16="http://schemas.microsoft.com/office/drawing/2014/main" id="{B29405B2-292A-B99C-4B53-A38D68A375C1}"/>
                    </a:ext>
                  </a:extLst>
                </p:cNvPr>
                <p:cNvSpPr/>
                <p:nvPr/>
              </p:nvSpPr>
              <p:spPr>
                <a:xfrm rot="2686484">
                  <a:off x="7344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8" name="Kreuz 67">
              <a:extLst>
                <a:ext uri="{FF2B5EF4-FFF2-40B4-BE49-F238E27FC236}">
                  <a16:creationId xmlns:a16="http://schemas.microsoft.com/office/drawing/2014/main" id="{52C72613-3C70-18CA-4FDD-632C996C651E}"/>
                </a:ext>
              </a:extLst>
            </p:cNvPr>
            <p:cNvSpPr/>
            <p:nvPr/>
          </p:nvSpPr>
          <p:spPr>
            <a:xfrm rot="2686484">
              <a:off x="6624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Foliennummernplatzhalter 1">
            <a:extLst>
              <a:ext uri="{FF2B5EF4-FFF2-40B4-BE49-F238E27FC236}">
                <a16:creationId xmlns:a16="http://schemas.microsoft.com/office/drawing/2014/main" id="{9ACBF669-A818-7D20-9697-FFA40188920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10</a:t>
            </a:fld>
            <a:endParaRPr lang="en-GB"/>
          </a:p>
        </p:txBody>
      </p:sp>
    </p:spTree>
    <p:extLst>
      <p:ext uri="{BB962C8B-B14F-4D97-AF65-F5344CB8AC3E}">
        <p14:creationId xmlns:p14="http://schemas.microsoft.com/office/powerpoint/2010/main" val="4137944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2. El acceso sin barreras, una necesidad para la generación senior</a:t>
            </a:r>
          </a:p>
        </p:txBody>
      </p:sp>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Medios de accesibilidad</a:t>
            </a:r>
            <a:endParaRPr lang="en-GB">
              <a:solidFill>
                <a:srgbClr val="00CCFF"/>
              </a:solidFill>
              <a:latin typeface="+mn-lt"/>
            </a:endParaRPr>
          </a:p>
        </p:txBody>
      </p:sp>
      <p:sp>
        <p:nvSpPr>
          <p:cNvPr id="6" name="Rechteck 5">
            <a:extLst>
              <a:ext uri="{FF2B5EF4-FFF2-40B4-BE49-F238E27FC236}">
                <a16:creationId xmlns:a16="http://schemas.microsoft.com/office/drawing/2014/main" id="{90D10221-A312-CF1E-00A1-3027F986748E}"/>
              </a:ext>
            </a:extLst>
          </p:cNvPr>
          <p:cNvSpPr/>
          <p:nvPr/>
        </p:nvSpPr>
        <p:spPr>
          <a:xfrm>
            <a:off x="1153337" y="4170510"/>
            <a:ext cx="5316370" cy="2202371"/>
          </a:xfrm>
          <a:custGeom>
            <a:avLst/>
            <a:gdLst>
              <a:gd name="connsiteX0" fmla="*/ 0 w 5316370"/>
              <a:gd name="connsiteY0" fmla="*/ 0 h 2202371"/>
              <a:gd name="connsiteX1" fmla="*/ 643871 w 5316370"/>
              <a:gd name="connsiteY1" fmla="*/ 0 h 2202371"/>
              <a:gd name="connsiteX2" fmla="*/ 1075088 w 5316370"/>
              <a:gd name="connsiteY2" fmla="*/ 0 h 2202371"/>
              <a:gd name="connsiteX3" fmla="*/ 1612632 w 5316370"/>
              <a:gd name="connsiteY3" fmla="*/ 0 h 2202371"/>
              <a:gd name="connsiteX4" fmla="*/ 2309667 w 5316370"/>
              <a:gd name="connsiteY4" fmla="*/ 0 h 2202371"/>
              <a:gd name="connsiteX5" fmla="*/ 2900375 w 5316370"/>
              <a:gd name="connsiteY5" fmla="*/ 0 h 2202371"/>
              <a:gd name="connsiteX6" fmla="*/ 3544247 w 5316370"/>
              <a:gd name="connsiteY6" fmla="*/ 0 h 2202371"/>
              <a:gd name="connsiteX7" fmla="*/ 4081791 w 5316370"/>
              <a:gd name="connsiteY7" fmla="*/ 0 h 2202371"/>
              <a:gd name="connsiteX8" fmla="*/ 4672499 w 5316370"/>
              <a:gd name="connsiteY8" fmla="*/ 0 h 2202371"/>
              <a:gd name="connsiteX9" fmla="*/ 5316370 w 5316370"/>
              <a:gd name="connsiteY9" fmla="*/ 0 h 2202371"/>
              <a:gd name="connsiteX10" fmla="*/ 5316370 w 5316370"/>
              <a:gd name="connsiteY10" fmla="*/ 506545 h 2202371"/>
              <a:gd name="connsiteX11" fmla="*/ 5316370 w 5316370"/>
              <a:gd name="connsiteY11" fmla="*/ 991067 h 2202371"/>
              <a:gd name="connsiteX12" fmla="*/ 5316370 w 5316370"/>
              <a:gd name="connsiteY12" fmla="*/ 1497612 h 2202371"/>
              <a:gd name="connsiteX13" fmla="*/ 5316370 w 5316370"/>
              <a:gd name="connsiteY13" fmla="*/ 2202371 h 2202371"/>
              <a:gd name="connsiteX14" fmla="*/ 4725662 w 5316370"/>
              <a:gd name="connsiteY14" fmla="*/ 2202371 h 2202371"/>
              <a:gd name="connsiteX15" fmla="*/ 4134954 w 5316370"/>
              <a:gd name="connsiteY15" fmla="*/ 2202371 h 2202371"/>
              <a:gd name="connsiteX16" fmla="*/ 3650574 w 5316370"/>
              <a:gd name="connsiteY16" fmla="*/ 2202371 h 2202371"/>
              <a:gd name="connsiteX17" fmla="*/ 3059866 w 5316370"/>
              <a:gd name="connsiteY17" fmla="*/ 2202371 h 2202371"/>
              <a:gd name="connsiteX18" fmla="*/ 2469159 w 5316370"/>
              <a:gd name="connsiteY18" fmla="*/ 2202371 h 2202371"/>
              <a:gd name="connsiteX19" fmla="*/ 1878451 w 5316370"/>
              <a:gd name="connsiteY19" fmla="*/ 2202371 h 2202371"/>
              <a:gd name="connsiteX20" fmla="*/ 1287743 w 5316370"/>
              <a:gd name="connsiteY20" fmla="*/ 2202371 h 2202371"/>
              <a:gd name="connsiteX21" fmla="*/ 750199 w 5316370"/>
              <a:gd name="connsiteY21" fmla="*/ 2202371 h 2202371"/>
              <a:gd name="connsiteX22" fmla="*/ 0 w 5316370"/>
              <a:gd name="connsiteY22" fmla="*/ 2202371 h 2202371"/>
              <a:gd name="connsiteX23" fmla="*/ 0 w 5316370"/>
              <a:gd name="connsiteY23" fmla="*/ 1651778 h 2202371"/>
              <a:gd name="connsiteX24" fmla="*/ 0 w 5316370"/>
              <a:gd name="connsiteY24" fmla="*/ 1079162 h 2202371"/>
              <a:gd name="connsiteX25" fmla="*/ 0 w 5316370"/>
              <a:gd name="connsiteY25" fmla="*/ 506545 h 2202371"/>
              <a:gd name="connsiteX26" fmla="*/ 0 w 5316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16370" h="2202371" fill="none" extrusionOk="0">
                <a:moveTo>
                  <a:pt x="0" y="0"/>
                </a:moveTo>
                <a:cubicBezTo>
                  <a:pt x="285056" y="-31681"/>
                  <a:pt x="362569" y="62548"/>
                  <a:pt x="643871" y="0"/>
                </a:cubicBezTo>
                <a:cubicBezTo>
                  <a:pt x="925173" y="-62548"/>
                  <a:pt x="943424" y="943"/>
                  <a:pt x="1075088" y="0"/>
                </a:cubicBezTo>
                <a:cubicBezTo>
                  <a:pt x="1206752" y="-943"/>
                  <a:pt x="1473596" y="9095"/>
                  <a:pt x="1612632" y="0"/>
                </a:cubicBezTo>
                <a:cubicBezTo>
                  <a:pt x="1751668" y="-9095"/>
                  <a:pt x="2022392" y="33199"/>
                  <a:pt x="2309667" y="0"/>
                </a:cubicBezTo>
                <a:cubicBezTo>
                  <a:pt x="2596942" y="-33199"/>
                  <a:pt x="2759021" y="58963"/>
                  <a:pt x="2900375" y="0"/>
                </a:cubicBezTo>
                <a:cubicBezTo>
                  <a:pt x="3041729" y="-58963"/>
                  <a:pt x="3370243" y="53311"/>
                  <a:pt x="3544247" y="0"/>
                </a:cubicBezTo>
                <a:cubicBezTo>
                  <a:pt x="3718251" y="-53311"/>
                  <a:pt x="3895538" y="13217"/>
                  <a:pt x="4081791" y="0"/>
                </a:cubicBezTo>
                <a:cubicBezTo>
                  <a:pt x="4268044" y="-13217"/>
                  <a:pt x="4537101" y="24498"/>
                  <a:pt x="4672499" y="0"/>
                </a:cubicBezTo>
                <a:cubicBezTo>
                  <a:pt x="4807897" y="-24498"/>
                  <a:pt x="5172144" y="43882"/>
                  <a:pt x="5316370" y="0"/>
                </a:cubicBezTo>
                <a:cubicBezTo>
                  <a:pt x="5348054" y="122689"/>
                  <a:pt x="5300646" y="305741"/>
                  <a:pt x="5316370" y="506545"/>
                </a:cubicBezTo>
                <a:cubicBezTo>
                  <a:pt x="5332094" y="707350"/>
                  <a:pt x="5283368" y="775601"/>
                  <a:pt x="5316370" y="991067"/>
                </a:cubicBezTo>
                <a:cubicBezTo>
                  <a:pt x="5349372" y="1206533"/>
                  <a:pt x="5272713" y="1310568"/>
                  <a:pt x="5316370" y="1497612"/>
                </a:cubicBezTo>
                <a:cubicBezTo>
                  <a:pt x="5360027" y="1684656"/>
                  <a:pt x="5302267" y="1992046"/>
                  <a:pt x="5316370" y="2202371"/>
                </a:cubicBezTo>
                <a:cubicBezTo>
                  <a:pt x="5192201" y="2271897"/>
                  <a:pt x="4891220" y="2164620"/>
                  <a:pt x="4725662" y="2202371"/>
                </a:cubicBezTo>
                <a:cubicBezTo>
                  <a:pt x="4560104" y="2240122"/>
                  <a:pt x="4429698" y="2186880"/>
                  <a:pt x="4134954" y="2202371"/>
                </a:cubicBezTo>
                <a:cubicBezTo>
                  <a:pt x="3840210" y="2217862"/>
                  <a:pt x="3748780" y="2149651"/>
                  <a:pt x="3650574" y="2202371"/>
                </a:cubicBezTo>
                <a:cubicBezTo>
                  <a:pt x="3552368" y="2255091"/>
                  <a:pt x="3250028" y="2153886"/>
                  <a:pt x="3059866" y="2202371"/>
                </a:cubicBezTo>
                <a:cubicBezTo>
                  <a:pt x="2869704" y="2250856"/>
                  <a:pt x="2727492" y="2162074"/>
                  <a:pt x="2469159" y="2202371"/>
                </a:cubicBezTo>
                <a:cubicBezTo>
                  <a:pt x="2210826" y="2242668"/>
                  <a:pt x="2141846" y="2138691"/>
                  <a:pt x="1878451" y="2202371"/>
                </a:cubicBezTo>
                <a:cubicBezTo>
                  <a:pt x="1615056" y="2266051"/>
                  <a:pt x="1429368" y="2175632"/>
                  <a:pt x="1287743" y="2202371"/>
                </a:cubicBezTo>
                <a:cubicBezTo>
                  <a:pt x="1146118" y="2229110"/>
                  <a:pt x="878477" y="2158224"/>
                  <a:pt x="750199" y="2202371"/>
                </a:cubicBezTo>
                <a:cubicBezTo>
                  <a:pt x="621921" y="2246518"/>
                  <a:pt x="285726" y="2158260"/>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316370" h="2202371" stroke="0" extrusionOk="0">
                <a:moveTo>
                  <a:pt x="0" y="0"/>
                </a:moveTo>
                <a:cubicBezTo>
                  <a:pt x="155038" y="-43368"/>
                  <a:pt x="328537" y="31716"/>
                  <a:pt x="537544" y="0"/>
                </a:cubicBezTo>
                <a:cubicBezTo>
                  <a:pt x="746551" y="-31716"/>
                  <a:pt x="840649" y="7443"/>
                  <a:pt x="968761" y="0"/>
                </a:cubicBezTo>
                <a:cubicBezTo>
                  <a:pt x="1096873" y="-7443"/>
                  <a:pt x="1336499" y="9631"/>
                  <a:pt x="1665796" y="0"/>
                </a:cubicBezTo>
                <a:cubicBezTo>
                  <a:pt x="1995094" y="-9631"/>
                  <a:pt x="2043661" y="46442"/>
                  <a:pt x="2203340" y="0"/>
                </a:cubicBezTo>
                <a:cubicBezTo>
                  <a:pt x="2363019" y="-46442"/>
                  <a:pt x="2563453" y="17564"/>
                  <a:pt x="2740884" y="0"/>
                </a:cubicBezTo>
                <a:cubicBezTo>
                  <a:pt x="2918315" y="-17564"/>
                  <a:pt x="3276222" y="8191"/>
                  <a:pt x="3437919" y="0"/>
                </a:cubicBezTo>
                <a:cubicBezTo>
                  <a:pt x="3599617" y="-8191"/>
                  <a:pt x="3754350" y="38093"/>
                  <a:pt x="3922300" y="0"/>
                </a:cubicBezTo>
                <a:cubicBezTo>
                  <a:pt x="4090250" y="-38093"/>
                  <a:pt x="4349116" y="56562"/>
                  <a:pt x="4619335" y="0"/>
                </a:cubicBezTo>
                <a:cubicBezTo>
                  <a:pt x="4889555" y="-56562"/>
                  <a:pt x="4992951" y="8352"/>
                  <a:pt x="5316370" y="0"/>
                </a:cubicBezTo>
                <a:cubicBezTo>
                  <a:pt x="5362440" y="188611"/>
                  <a:pt x="5266699" y="382801"/>
                  <a:pt x="5316370" y="550593"/>
                </a:cubicBezTo>
                <a:cubicBezTo>
                  <a:pt x="5366041" y="718385"/>
                  <a:pt x="5268620" y="928913"/>
                  <a:pt x="5316370" y="1101186"/>
                </a:cubicBezTo>
                <a:cubicBezTo>
                  <a:pt x="5364120" y="1273459"/>
                  <a:pt x="5248688" y="1523821"/>
                  <a:pt x="5316370" y="1673802"/>
                </a:cubicBezTo>
                <a:cubicBezTo>
                  <a:pt x="5384052" y="1823783"/>
                  <a:pt x="5261284" y="2051008"/>
                  <a:pt x="5316370" y="2202371"/>
                </a:cubicBezTo>
                <a:cubicBezTo>
                  <a:pt x="5092589" y="2216771"/>
                  <a:pt x="4886850" y="2186338"/>
                  <a:pt x="4725662" y="2202371"/>
                </a:cubicBezTo>
                <a:cubicBezTo>
                  <a:pt x="4564474" y="2218404"/>
                  <a:pt x="4471647" y="2166677"/>
                  <a:pt x="4241282" y="2202371"/>
                </a:cubicBezTo>
                <a:cubicBezTo>
                  <a:pt x="4010917" y="2238065"/>
                  <a:pt x="3769108" y="2134350"/>
                  <a:pt x="3650574" y="2202371"/>
                </a:cubicBezTo>
                <a:cubicBezTo>
                  <a:pt x="3532040" y="2270392"/>
                  <a:pt x="3251045" y="2133132"/>
                  <a:pt x="2953539" y="2202371"/>
                </a:cubicBezTo>
                <a:cubicBezTo>
                  <a:pt x="2656034" y="2271610"/>
                  <a:pt x="2585010" y="2186070"/>
                  <a:pt x="2362831" y="2202371"/>
                </a:cubicBezTo>
                <a:cubicBezTo>
                  <a:pt x="2140652" y="2218672"/>
                  <a:pt x="2122060" y="2163697"/>
                  <a:pt x="1931614" y="2202371"/>
                </a:cubicBezTo>
                <a:cubicBezTo>
                  <a:pt x="1741168" y="2241045"/>
                  <a:pt x="1688470" y="2159399"/>
                  <a:pt x="1447234" y="2202371"/>
                </a:cubicBezTo>
                <a:cubicBezTo>
                  <a:pt x="1205998" y="2245343"/>
                  <a:pt x="897129" y="2148419"/>
                  <a:pt x="750199" y="2202371"/>
                </a:cubicBezTo>
                <a:cubicBezTo>
                  <a:pt x="603269" y="2256323"/>
                  <a:pt x="209720" y="2184071"/>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sz="2400">
                <a:solidFill>
                  <a:schemeClr val="tx1"/>
                </a:solidFill>
              </a:rPr>
              <a:t>Los contrastes de color correctamente colocados ayudan con la discapacidad visual rojo-verde.</a:t>
            </a:r>
            <a:endParaRPr lang="en-GB" sz="2400">
              <a:solidFill>
                <a:schemeClr val="tx1"/>
              </a:solidFill>
            </a:endParaRPr>
          </a:p>
        </p:txBody>
      </p:sp>
      <p:sp>
        <p:nvSpPr>
          <p:cNvPr id="7" name="Rechteck 6">
            <a:extLst>
              <a:ext uri="{FF2B5EF4-FFF2-40B4-BE49-F238E27FC236}">
                <a16:creationId xmlns:a16="http://schemas.microsoft.com/office/drawing/2014/main" id="{6409F00F-A003-DFF0-330E-612A30369F0B}"/>
              </a:ext>
            </a:extLst>
          </p:cNvPr>
          <p:cNvSpPr/>
          <p:nvPr/>
        </p:nvSpPr>
        <p:spPr>
          <a:xfrm>
            <a:off x="6611814" y="4170510"/>
            <a:ext cx="5279817" cy="2202371"/>
          </a:xfrm>
          <a:custGeom>
            <a:avLst/>
            <a:gdLst>
              <a:gd name="connsiteX0" fmla="*/ 0 w 5279817"/>
              <a:gd name="connsiteY0" fmla="*/ 0 h 2202371"/>
              <a:gd name="connsiteX1" fmla="*/ 639445 w 5279817"/>
              <a:gd name="connsiteY1" fmla="*/ 0 h 2202371"/>
              <a:gd name="connsiteX2" fmla="*/ 1067696 w 5279817"/>
              <a:gd name="connsiteY2" fmla="*/ 0 h 2202371"/>
              <a:gd name="connsiteX3" fmla="*/ 1601544 w 5279817"/>
              <a:gd name="connsiteY3" fmla="*/ 0 h 2202371"/>
              <a:gd name="connsiteX4" fmla="*/ 2293787 w 5279817"/>
              <a:gd name="connsiteY4" fmla="*/ 0 h 2202371"/>
              <a:gd name="connsiteX5" fmla="*/ 2880433 w 5279817"/>
              <a:gd name="connsiteY5" fmla="*/ 0 h 2202371"/>
              <a:gd name="connsiteX6" fmla="*/ 3519878 w 5279817"/>
              <a:gd name="connsiteY6" fmla="*/ 0 h 2202371"/>
              <a:gd name="connsiteX7" fmla="*/ 4053726 w 5279817"/>
              <a:gd name="connsiteY7" fmla="*/ 0 h 2202371"/>
              <a:gd name="connsiteX8" fmla="*/ 4640372 w 5279817"/>
              <a:gd name="connsiteY8" fmla="*/ 0 h 2202371"/>
              <a:gd name="connsiteX9" fmla="*/ 5279817 w 5279817"/>
              <a:gd name="connsiteY9" fmla="*/ 0 h 2202371"/>
              <a:gd name="connsiteX10" fmla="*/ 5279817 w 5279817"/>
              <a:gd name="connsiteY10" fmla="*/ 506545 h 2202371"/>
              <a:gd name="connsiteX11" fmla="*/ 5279817 w 5279817"/>
              <a:gd name="connsiteY11" fmla="*/ 991067 h 2202371"/>
              <a:gd name="connsiteX12" fmla="*/ 5279817 w 5279817"/>
              <a:gd name="connsiteY12" fmla="*/ 1497612 h 2202371"/>
              <a:gd name="connsiteX13" fmla="*/ 5279817 w 5279817"/>
              <a:gd name="connsiteY13" fmla="*/ 2202371 h 2202371"/>
              <a:gd name="connsiteX14" fmla="*/ 4693171 w 5279817"/>
              <a:gd name="connsiteY14" fmla="*/ 2202371 h 2202371"/>
              <a:gd name="connsiteX15" fmla="*/ 4106524 w 5279817"/>
              <a:gd name="connsiteY15" fmla="*/ 2202371 h 2202371"/>
              <a:gd name="connsiteX16" fmla="*/ 3625474 w 5279817"/>
              <a:gd name="connsiteY16" fmla="*/ 2202371 h 2202371"/>
              <a:gd name="connsiteX17" fmla="*/ 3038828 w 5279817"/>
              <a:gd name="connsiteY17" fmla="*/ 2202371 h 2202371"/>
              <a:gd name="connsiteX18" fmla="*/ 2452182 w 5279817"/>
              <a:gd name="connsiteY18" fmla="*/ 2202371 h 2202371"/>
              <a:gd name="connsiteX19" fmla="*/ 1865535 w 5279817"/>
              <a:gd name="connsiteY19" fmla="*/ 2202371 h 2202371"/>
              <a:gd name="connsiteX20" fmla="*/ 1278889 w 5279817"/>
              <a:gd name="connsiteY20" fmla="*/ 2202371 h 2202371"/>
              <a:gd name="connsiteX21" fmla="*/ 745041 w 5279817"/>
              <a:gd name="connsiteY21" fmla="*/ 2202371 h 2202371"/>
              <a:gd name="connsiteX22" fmla="*/ 0 w 5279817"/>
              <a:gd name="connsiteY22" fmla="*/ 2202371 h 2202371"/>
              <a:gd name="connsiteX23" fmla="*/ 0 w 5279817"/>
              <a:gd name="connsiteY23" fmla="*/ 1651778 h 2202371"/>
              <a:gd name="connsiteX24" fmla="*/ 0 w 5279817"/>
              <a:gd name="connsiteY24" fmla="*/ 1079162 h 2202371"/>
              <a:gd name="connsiteX25" fmla="*/ 0 w 5279817"/>
              <a:gd name="connsiteY25" fmla="*/ 506545 h 2202371"/>
              <a:gd name="connsiteX26" fmla="*/ 0 w 5279817"/>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279817" h="2202371" fill="none" extrusionOk="0">
                <a:moveTo>
                  <a:pt x="0" y="0"/>
                </a:moveTo>
                <a:cubicBezTo>
                  <a:pt x="228006" y="-72598"/>
                  <a:pt x="482339" y="63173"/>
                  <a:pt x="639445" y="0"/>
                </a:cubicBezTo>
                <a:cubicBezTo>
                  <a:pt x="796552" y="-63173"/>
                  <a:pt x="920269" y="31880"/>
                  <a:pt x="1067696" y="0"/>
                </a:cubicBezTo>
                <a:cubicBezTo>
                  <a:pt x="1215123" y="-31880"/>
                  <a:pt x="1364085" y="1501"/>
                  <a:pt x="1601544" y="0"/>
                </a:cubicBezTo>
                <a:cubicBezTo>
                  <a:pt x="1839003" y="-1501"/>
                  <a:pt x="1991429" y="25847"/>
                  <a:pt x="2293787" y="0"/>
                </a:cubicBezTo>
                <a:cubicBezTo>
                  <a:pt x="2596145" y="-25847"/>
                  <a:pt x="2636573" y="49012"/>
                  <a:pt x="2880433" y="0"/>
                </a:cubicBezTo>
                <a:cubicBezTo>
                  <a:pt x="3124293" y="-49012"/>
                  <a:pt x="3276281" y="46414"/>
                  <a:pt x="3519878" y="0"/>
                </a:cubicBezTo>
                <a:cubicBezTo>
                  <a:pt x="3763475" y="-46414"/>
                  <a:pt x="3832765" y="59236"/>
                  <a:pt x="4053726" y="0"/>
                </a:cubicBezTo>
                <a:cubicBezTo>
                  <a:pt x="4274687" y="-59236"/>
                  <a:pt x="4503032" y="38928"/>
                  <a:pt x="4640372" y="0"/>
                </a:cubicBezTo>
                <a:cubicBezTo>
                  <a:pt x="4777712" y="-38928"/>
                  <a:pt x="5002843" y="60446"/>
                  <a:pt x="5279817" y="0"/>
                </a:cubicBezTo>
                <a:cubicBezTo>
                  <a:pt x="5311501" y="122689"/>
                  <a:pt x="5264093" y="305741"/>
                  <a:pt x="5279817" y="506545"/>
                </a:cubicBezTo>
                <a:cubicBezTo>
                  <a:pt x="5295541" y="707350"/>
                  <a:pt x="5246815" y="775601"/>
                  <a:pt x="5279817" y="991067"/>
                </a:cubicBezTo>
                <a:cubicBezTo>
                  <a:pt x="5312819" y="1206533"/>
                  <a:pt x="5236160" y="1310568"/>
                  <a:pt x="5279817" y="1497612"/>
                </a:cubicBezTo>
                <a:cubicBezTo>
                  <a:pt x="5323474" y="1684656"/>
                  <a:pt x="5265714" y="1992046"/>
                  <a:pt x="5279817" y="2202371"/>
                </a:cubicBezTo>
                <a:cubicBezTo>
                  <a:pt x="5136405" y="2268883"/>
                  <a:pt x="4819733" y="2202174"/>
                  <a:pt x="4693171" y="2202371"/>
                </a:cubicBezTo>
                <a:cubicBezTo>
                  <a:pt x="4566609" y="2202568"/>
                  <a:pt x="4249273" y="2161319"/>
                  <a:pt x="4106524" y="2202371"/>
                </a:cubicBezTo>
                <a:cubicBezTo>
                  <a:pt x="3963775" y="2243423"/>
                  <a:pt x="3811232" y="2198240"/>
                  <a:pt x="3625474" y="2202371"/>
                </a:cubicBezTo>
                <a:cubicBezTo>
                  <a:pt x="3439716" y="2206502"/>
                  <a:pt x="3204076" y="2150415"/>
                  <a:pt x="3038828" y="2202371"/>
                </a:cubicBezTo>
                <a:cubicBezTo>
                  <a:pt x="2873580" y="2254327"/>
                  <a:pt x="2661286" y="2136577"/>
                  <a:pt x="2452182" y="2202371"/>
                </a:cubicBezTo>
                <a:cubicBezTo>
                  <a:pt x="2243078" y="2268165"/>
                  <a:pt x="2079998" y="2132580"/>
                  <a:pt x="1865535" y="2202371"/>
                </a:cubicBezTo>
                <a:cubicBezTo>
                  <a:pt x="1651072" y="2272162"/>
                  <a:pt x="1519055" y="2189781"/>
                  <a:pt x="1278889" y="2202371"/>
                </a:cubicBezTo>
                <a:cubicBezTo>
                  <a:pt x="1038723" y="2214961"/>
                  <a:pt x="930758" y="2166368"/>
                  <a:pt x="745041" y="2202371"/>
                </a:cubicBezTo>
                <a:cubicBezTo>
                  <a:pt x="559324" y="2238374"/>
                  <a:pt x="291224" y="2152340"/>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279817" h="2202371" stroke="0" extrusionOk="0">
                <a:moveTo>
                  <a:pt x="0" y="0"/>
                </a:moveTo>
                <a:cubicBezTo>
                  <a:pt x="244849" y="-60604"/>
                  <a:pt x="402774" y="46500"/>
                  <a:pt x="533848" y="0"/>
                </a:cubicBezTo>
                <a:cubicBezTo>
                  <a:pt x="664922" y="-46500"/>
                  <a:pt x="873981" y="49757"/>
                  <a:pt x="962100" y="0"/>
                </a:cubicBezTo>
                <a:cubicBezTo>
                  <a:pt x="1050219" y="-49757"/>
                  <a:pt x="1466979" y="6921"/>
                  <a:pt x="1654343" y="0"/>
                </a:cubicBezTo>
                <a:cubicBezTo>
                  <a:pt x="1841707" y="-6921"/>
                  <a:pt x="1971262" y="55561"/>
                  <a:pt x="2188191" y="0"/>
                </a:cubicBezTo>
                <a:cubicBezTo>
                  <a:pt x="2405120" y="-55561"/>
                  <a:pt x="2521649" y="46044"/>
                  <a:pt x="2722039" y="0"/>
                </a:cubicBezTo>
                <a:cubicBezTo>
                  <a:pt x="2922429" y="-46044"/>
                  <a:pt x="3170935" y="31854"/>
                  <a:pt x="3414282" y="0"/>
                </a:cubicBezTo>
                <a:cubicBezTo>
                  <a:pt x="3657629" y="-31854"/>
                  <a:pt x="3689376" y="20871"/>
                  <a:pt x="3895332" y="0"/>
                </a:cubicBezTo>
                <a:cubicBezTo>
                  <a:pt x="4101288" y="-20871"/>
                  <a:pt x="4287729" y="63301"/>
                  <a:pt x="4587574" y="0"/>
                </a:cubicBezTo>
                <a:cubicBezTo>
                  <a:pt x="4887419" y="-63301"/>
                  <a:pt x="5072758" y="19768"/>
                  <a:pt x="5279817" y="0"/>
                </a:cubicBezTo>
                <a:cubicBezTo>
                  <a:pt x="5325887" y="188611"/>
                  <a:pt x="5230146" y="382801"/>
                  <a:pt x="5279817" y="550593"/>
                </a:cubicBezTo>
                <a:cubicBezTo>
                  <a:pt x="5329488" y="718385"/>
                  <a:pt x="5232067" y="928913"/>
                  <a:pt x="5279817" y="1101186"/>
                </a:cubicBezTo>
                <a:cubicBezTo>
                  <a:pt x="5327567" y="1273459"/>
                  <a:pt x="5212135" y="1523821"/>
                  <a:pt x="5279817" y="1673802"/>
                </a:cubicBezTo>
                <a:cubicBezTo>
                  <a:pt x="5347499" y="1823783"/>
                  <a:pt x="5224731" y="2051008"/>
                  <a:pt x="5279817" y="2202371"/>
                </a:cubicBezTo>
                <a:cubicBezTo>
                  <a:pt x="5126724" y="2251270"/>
                  <a:pt x="4813794" y="2141827"/>
                  <a:pt x="4693171" y="2202371"/>
                </a:cubicBezTo>
                <a:cubicBezTo>
                  <a:pt x="4572548" y="2262915"/>
                  <a:pt x="4429353" y="2189076"/>
                  <a:pt x="4212121" y="2202371"/>
                </a:cubicBezTo>
                <a:cubicBezTo>
                  <a:pt x="3994889" y="2215666"/>
                  <a:pt x="3791488" y="2178592"/>
                  <a:pt x="3625474" y="2202371"/>
                </a:cubicBezTo>
                <a:cubicBezTo>
                  <a:pt x="3459460" y="2226150"/>
                  <a:pt x="3229359" y="2141950"/>
                  <a:pt x="2933232" y="2202371"/>
                </a:cubicBezTo>
                <a:cubicBezTo>
                  <a:pt x="2637105" y="2262792"/>
                  <a:pt x="2596382" y="2143004"/>
                  <a:pt x="2346585" y="2202371"/>
                </a:cubicBezTo>
                <a:cubicBezTo>
                  <a:pt x="2096788" y="2261738"/>
                  <a:pt x="2082968" y="2187492"/>
                  <a:pt x="1918334" y="2202371"/>
                </a:cubicBezTo>
                <a:cubicBezTo>
                  <a:pt x="1753700" y="2217250"/>
                  <a:pt x="1586364" y="2168266"/>
                  <a:pt x="1437284" y="2202371"/>
                </a:cubicBezTo>
                <a:cubicBezTo>
                  <a:pt x="1288204" y="2236476"/>
                  <a:pt x="915391" y="2181842"/>
                  <a:pt x="745041" y="2202371"/>
                </a:cubicBezTo>
                <a:cubicBezTo>
                  <a:pt x="574691" y="2222900"/>
                  <a:pt x="153153" y="2194718"/>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sz="2400">
                <a:solidFill>
                  <a:schemeClr val="tx1"/>
                </a:solidFill>
              </a:rPr>
              <a:t>La oferta de traducción a una "lengua fácil" se aplica principalmente en los sitios públicos.</a:t>
            </a:r>
            <a:endParaRPr lang="en-GB" sz="2400">
              <a:solidFill>
                <a:schemeClr val="tx1"/>
              </a:solidFill>
            </a:endParaRPr>
          </a:p>
        </p:txBody>
      </p:sp>
      <p:sp>
        <p:nvSpPr>
          <p:cNvPr id="8" name="Rechteck 7">
            <a:extLst>
              <a:ext uri="{FF2B5EF4-FFF2-40B4-BE49-F238E27FC236}">
                <a16:creationId xmlns:a16="http://schemas.microsoft.com/office/drawing/2014/main" id="{CCD4B90B-9507-B8A6-AB1B-061390C20B38}"/>
              </a:ext>
            </a:extLst>
          </p:cNvPr>
          <p:cNvSpPr/>
          <p:nvPr/>
        </p:nvSpPr>
        <p:spPr>
          <a:xfrm>
            <a:off x="12175846" y="4218688"/>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a:solidFill>
                  <a:schemeClr val="tx1"/>
                </a:solidFill>
              </a:rPr>
              <a:t>El contenido se presenta visualmente para las personas sordas o con dificultades auditivas.</a:t>
            </a:r>
          </a:p>
        </p:txBody>
      </p:sp>
      <p:sp>
        <p:nvSpPr>
          <p:cNvPr id="9" name="Rechteck 8">
            <a:extLst>
              <a:ext uri="{FF2B5EF4-FFF2-40B4-BE49-F238E27FC236}">
                <a16:creationId xmlns:a16="http://schemas.microsoft.com/office/drawing/2014/main" id="{D0E39A9D-E7BC-0FA4-92A9-8D88CDDAF527}"/>
              </a:ext>
            </a:extLst>
          </p:cNvPr>
          <p:cNvSpPr/>
          <p:nvPr/>
        </p:nvSpPr>
        <p:spPr>
          <a:xfrm>
            <a:off x="1332000" y="6725629"/>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sz="2400">
                <a:solidFill>
                  <a:schemeClr val="tx1"/>
                </a:solidFill>
              </a:rPr>
              <a:t>El tamaño de letra de la página es escalable.</a:t>
            </a:r>
            <a:endParaRPr lang="en-GB" sz="2400">
              <a:solidFill>
                <a:schemeClr val="tx1"/>
              </a:solidFill>
            </a:endParaRPr>
          </a:p>
        </p:txBody>
      </p:sp>
      <p:sp>
        <p:nvSpPr>
          <p:cNvPr id="10" name="Rechteck 9">
            <a:extLst>
              <a:ext uri="{FF2B5EF4-FFF2-40B4-BE49-F238E27FC236}">
                <a16:creationId xmlns:a16="http://schemas.microsoft.com/office/drawing/2014/main" id="{D54682BA-9F33-12F8-9F12-379F5C783FB6}"/>
              </a:ext>
            </a:extLst>
          </p:cNvPr>
          <p:cNvSpPr/>
          <p:nvPr/>
        </p:nvSpPr>
        <p:spPr>
          <a:xfrm>
            <a:off x="6648370" y="6705553"/>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sz="2400">
                <a:solidFill>
                  <a:schemeClr val="tx1"/>
                </a:solidFill>
              </a:rPr>
              <a:t>Las páginas se pueden navegar con el teclado.</a:t>
            </a:r>
            <a:endParaRPr lang="en-GB" sz="2400">
              <a:solidFill>
                <a:schemeClr val="tx1"/>
              </a:solidFill>
            </a:endParaRPr>
          </a:p>
        </p:txBody>
      </p:sp>
      <p:sp>
        <p:nvSpPr>
          <p:cNvPr id="11" name="Rechteck 10">
            <a:extLst>
              <a:ext uri="{FF2B5EF4-FFF2-40B4-BE49-F238E27FC236}">
                <a16:creationId xmlns:a16="http://schemas.microsoft.com/office/drawing/2014/main" id="{894475ED-CE35-3439-D2B7-6E9D22B1E5A8}"/>
              </a:ext>
            </a:extLst>
          </p:cNvPr>
          <p:cNvSpPr/>
          <p:nvPr/>
        </p:nvSpPr>
        <p:spPr>
          <a:xfrm>
            <a:off x="12175846" y="6705552"/>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sz="2400">
                <a:solidFill>
                  <a:schemeClr val="tx1"/>
                </a:solidFill>
              </a:rPr>
              <a:t>La página ofrece la posibilidad de que el contenido se lea en voz alta.</a:t>
            </a:r>
            <a:endParaRPr lang="en-GB" sz="2400">
              <a:solidFill>
                <a:schemeClr val="tx1"/>
              </a:solidFill>
            </a:endParaRPr>
          </a:p>
        </p:txBody>
      </p:sp>
      <p:pic>
        <p:nvPicPr>
          <p:cNvPr id="56" name="Grafik 55" descr="Tastatur Silhouette">
            <a:extLst>
              <a:ext uri="{FF2B5EF4-FFF2-40B4-BE49-F238E27FC236}">
                <a16:creationId xmlns:a16="http://schemas.microsoft.com/office/drawing/2014/main" id="{CA67951F-AAF4-3428-D61E-6B650F635FB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15951" y="7723881"/>
            <a:ext cx="720000" cy="720000"/>
          </a:xfrm>
          <a:prstGeom prst="rect">
            <a:avLst/>
          </a:prstGeom>
        </p:spPr>
      </p:pic>
      <p:pic>
        <p:nvPicPr>
          <p:cNvPr id="57" name="Grafik 56" descr="Maus Silhouette">
            <a:extLst>
              <a:ext uri="{FF2B5EF4-FFF2-40B4-BE49-F238E27FC236}">
                <a16:creationId xmlns:a16="http://schemas.microsoft.com/office/drawing/2014/main" id="{D27DAD76-9DBA-F612-7448-A1418D10B8C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295951" y="7723881"/>
            <a:ext cx="720000" cy="720000"/>
          </a:xfrm>
          <a:prstGeom prst="rect">
            <a:avLst/>
          </a:prstGeom>
        </p:spPr>
      </p:pic>
      <p:pic>
        <p:nvPicPr>
          <p:cNvPr id="66" name="Grafik 65" descr="Schlechte Sicht Silhouette">
            <a:extLst>
              <a:ext uri="{FF2B5EF4-FFF2-40B4-BE49-F238E27FC236}">
                <a16:creationId xmlns:a16="http://schemas.microsoft.com/office/drawing/2014/main" id="{B4F987DF-E82E-A07B-13A7-18848774433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391843" y="5402544"/>
            <a:ext cx="720000" cy="720000"/>
          </a:xfrm>
          <a:prstGeom prst="rect">
            <a:avLst/>
          </a:prstGeom>
        </p:spPr>
      </p:pic>
      <p:pic>
        <p:nvPicPr>
          <p:cNvPr id="69" name="Grafik 68" descr="Auge Silhouette">
            <a:extLst>
              <a:ext uri="{FF2B5EF4-FFF2-40B4-BE49-F238E27FC236}">
                <a16:creationId xmlns:a16="http://schemas.microsoft.com/office/drawing/2014/main" id="{B83A49E8-A351-B622-44C6-B6FB1E4ACB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49766" y="5314996"/>
            <a:ext cx="914400" cy="914400"/>
          </a:xfrm>
          <a:prstGeom prst="rect">
            <a:avLst/>
          </a:prstGeom>
        </p:spPr>
      </p:pic>
      <p:pic>
        <p:nvPicPr>
          <p:cNvPr id="73" name="Grafik 72" descr="Braille Silhouette">
            <a:extLst>
              <a:ext uri="{FF2B5EF4-FFF2-40B4-BE49-F238E27FC236}">
                <a16:creationId xmlns:a16="http://schemas.microsoft.com/office/drawing/2014/main" id="{C1F3FC90-AFBB-2C0E-7A5E-72BD3A63708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39520" y="5314996"/>
            <a:ext cx="914400" cy="914400"/>
          </a:xfrm>
          <a:prstGeom prst="rect">
            <a:avLst/>
          </a:prstGeom>
        </p:spPr>
      </p:pic>
      <p:pic>
        <p:nvPicPr>
          <p:cNvPr id="77" name="Grafik 76" descr="Fernstudium Sprache Silhouette">
            <a:extLst>
              <a:ext uri="{FF2B5EF4-FFF2-40B4-BE49-F238E27FC236}">
                <a16:creationId xmlns:a16="http://schemas.microsoft.com/office/drawing/2014/main" id="{B484196C-D2FE-BBFD-4BC7-AE251FE502D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86800" y="5314996"/>
            <a:ext cx="914400" cy="914400"/>
          </a:xfrm>
          <a:prstGeom prst="rect">
            <a:avLst/>
          </a:prstGeom>
        </p:spPr>
      </p:pic>
      <p:pic>
        <p:nvPicPr>
          <p:cNvPr id="79" name="Grafik 78" descr="Illustrator Silhouette">
            <a:extLst>
              <a:ext uri="{FF2B5EF4-FFF2-40B4-BE49-F238E27FC236}">
                <a16:creationId xmlns:a16="http://schemas.microsoft.com/office/drawing/2014/main" id="{EED5FF31-5029-C502-67F5-0547C3ABEF0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4248480" y="5202091"/>
            <a:ext cx="914400" cy="914400"/>
          </a:xfrm>
          <a:prstGeom prst="rect">
            <a:avLst/>
          </a:prstGeom>
        </p:spPr>
      </p:pic>
      <p:grpSp>
        <p:nvGrpSpPr>
          <p:cNvPr id="80" name="Gruppieren 79">
            <a:extLst>
              <a:ext uri="{FF2B5EF4-FFF2-40B4-BE49-F238E27FC236}">
                <a16:creationId xmlns:a16="http://schemas.microsoft.com/office/drawing/2014/main" id="{9BED1758-EFD5-2839-514A-483BA7CB6353}"/>
              </a:ext>
            </a:extLst>
          </p:cNvPr>
          <p:cNvGrpSpPr/>
          <p:nvPr/>
        </p:nvGrpSpPr>
        <p:grpSpPr>
          <a:xfrm>
            <a:off x="13985680" y="7810449"/>
            <a:ext cx="1440000" cy="720000"/>
            <a:chOff x="15336000" y="5760000"/>
            <a:chExt cx="1440000" cy="720000"/>
          </a:xfrm>
        </p:grpSpPr>
        <p:pic>
          <p:nvPicPr>
            <p:cNvPr id="81" name="Grafik 80" descr="Untertitel Silhouette">
              <a:extLst>
                <a:ext uri="{FF2B5EF4-FFF2-40B4-BE49-F238E27FC236}">
                  <a16:creationId xmlns:a16="http://schemas.microsoft.com/office/drawing/2014/main" id="{1B20B3A1-A04F-F2F8-A955-993CE32E069C}"/>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6056000" y="5760000"/>
              <a:ext cx="720000" cy="720000"/>
            </a:xfrm>
            <a:prstGeom prst="rect">
              <a:avLst/>
            </a:prstGeom>
          </p:spPr>
        </p:pic>
        <p:pic>
          <p:nvPicPr>
            <p:cNvPr id="82" name="Grafik 81" descr="Laptop mit einfarbiger Füllung">
              <a:extLst>
                <a:ext uri="{FF2B5EF4-FFF2-40B4-BE49-F238E27FC236}">
                  <a16:creationId xmlns:a16="http://schemas.microsoft.com/office/drawing/2014/main" id="{6C880742-6E39-A1E2-F4AC-3E5CF49AE14E}"/>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5336000" y="5760000"/>
              <a:ext cx="720000" cy="720000"/>
            </a:xfrm>
            <a:prstGeom prst="rect">
              <a:avLst/>
            </a:prstGeom>
          </p:spPr>
        </p:pic>
      </p:grpSp>
      <p:sp>
        <p:nvSpPr>
          <p:cNvPr id="83" name="Textfeld 82">
            <a:extLst>
              <a:ext uri="{FF2B5EF4-FFF2-40B4-BE49-F238E27FC236}">
                <a16:creationId xmlns:a16="http://schemas.microsoft.com/office/drawing/2014/main" id="{FE7FBDCB-0412-DE26-5AFE-9BDCADBAD7D8}"/>
              </a:ext>
            </a:extLst>
          </p:cNvPr>
          <p:cNvSpPr txBox="1"/>
          <p:nvPr/>
        </p:nvSpPr>
        <p:spPr>
          <a:xfrm>
            <a:off x="3164182" y="7723881"/>
            <a:ext cx="1175322" cy="707886"/>
          </a:xfrm>
          <a:prstGeom prst="rect">
            <a:avLst/>
          </a:prstGeom>
          <a:noFill/>
        </p:spPr>
        <p:txBody>
          <a:bodyPr wrap="none" rtlCol="0">
            <a:spAutoFit/>
          </a:bodyPr>
          <a:lstStyle/>
          <a:p>
            <a:r>
              <a:rPr lang="en-GB" sz="2400"/>
              <a:t>A </a:t>
            </a:r>
            <a:r>
              <a:rPr lang="en-GB" sz="2400">
                <a:sym typeface="Wingdings" panose="05000000000000000000" pitchFamily="2" charset="2"/>
              </a:rPr>
              <a:t> </a:t>
            </a:r>
            <a:r>
              <a:rPr lang="en-GB" sz="4000">
                <a:sym typeface="Wingdings" panose="05000000000000000000" pitchFamily="2" charset="2"/>
              </a:rPr>
              <a:t>A</a:t>
            </a:r>
            <a:endParaRPr lang="en-GB" sz="4000"/>
          </a:p>
        </p:txBody>
      </p:sp>
      <p:sp>
        <p:nvSpPr>
          <p:cNvPr id="3" name="Foliennummernplatzhalter 1">
            <a:extLst>
              <a:ext uri="{FF2B5EF4-FFF2-40B4-BE49-F238E27FC236}">
                <a16:creationId xmlns:a16="http://schemas.microsoft.com/office/drawing/2014/main" id="{112B4C90-2D17-7366-E7CE-7325C00B42E8}"/>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11</a:t>
            </a:fld>
            <a:endParaRPr lang="en-GB"/>
          </a:p>
        </p:txBody>
      </p:sp>
      <p:sp>
        <p:nvSpPr>
          <p:cNvPr id="5" name="Textfeld 4">
            <a:extLst>
              <a:ext uri="{FF2B5EF4-FFF2-40B4-BE49-F238E27FC236}">
                <a16:creationId xmlns:a16="http://schemas.microsoft.com/office/drawing/2014/main" id="{0B006F97-6050-08DD-AEFB-EEDE48C315C4}"/>
              </a:ext>
            </a:extLst>
          </p:cNvPr>
          <p:cNvSpPr txBox="1"/>
          <p:nvPr/>
        </p:nvSpPr>
        <p:spPr>
          <a:xfrm>
            <a:off x="1080000" y="8928000"/>
            <a:ext cx="17100000" cy="360000"/>
          </a:xfrm>
          <a:prstGeom prst="rect">
            <a:avLst/>
          </a:prstGeom>
          <a:noFill/>
          <a:ln>
            <a:noFill/>
          </a:ln>
        </p:spPr>
        <p:txBody>
          <a:bodyPr wrap="square" anchor="b">
            <a:noAutofit/>
          </a:bodyPr>
          <a:lstStyle/>
          <a:p>
            <a:r>
              <a:rPr lang="en-GB" sz="1000"/>
              <a:t>Source : Treppenlift-ratgeber.de, Internet für Senioren: Werden Sie zum Silver Surfer, in: treppenlift-ratgeber.de, https://www.treppenlift-ratgeber.de/barrierefrei-leben/leben-im-alter/internet-fuer-senioren.html</a:t>
            </a:r>
          </a:p>
        </p:txBody>
      </p:sp>
    </p:spTree>
    <p:extLst>
      <p:ext uri="{BB962C8B-B14F-4D97-AF65-F5344CB8AC3E}">
        <p14:creationId xmlns:p14="http://schemas.microsoft.com/office/powerpoint/2010/main" val="3812822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3</a:t>
            </a:r>
            <a:r>
              <a:rPr lang="en-GB" sz="4800" b="1">
                <a:solidFill>
                  <a:schemeClr val="tx1"/>
                </a:solidFill>
                <a:latin typeface="+mn-lt"/>
                <a:ea typeface="Helvetica Neue"/>
                <a:cs typeface="Helvetica Neue"/>
                <a:sym typeface="Helvetica Neue"/>
              </a:rPr>
              <a:t>. Selección y uso de motores de búsqueda</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El motor de búsqueda “adecuado”</a:t>
            </a:r>
            <a:endParaRPr lang="en-GB" dirty="0">
              <a:solidFill>
                <a:srgbClr val="00CCFF"/>
              </a:solidFill>
              <a:latin typeface="+mn-lt"/>
            </a:endParaRPr>
          </a:p>
        </p:txBody>
      </p:sp>
      <p:sp>
        <p:nvSpPr>
          <p:cNvPr id="3" name="Textfeld 2">
            <a:extLst>
              <a:ext uri="{FF2B5EF4-FFF2-40B4-BE49-F238E27FC236}">
                <a16:creationId xmlns:a16="http://schemas.microsoft.com/office/drawing/2014/main" id="{F32E153F-9C3E-E3E2-2293-D2C1AD0551B4}"/>
              </a:ext>
            </a:extLst>
          </p:cNvPr>
          <p:cNvSpPr txBox="1"/>
          <p:nvPr/>
        </p:nvSpPr>
        <p:spPr>
          <a:xfrm>
            <a:off x="1080000" y="8928000"/>
            <a:ext cx="17100000" cy="360000"/>
          </a:xfrm>
          <a:prstGeom prst="rect">
            <a:avLst/>
          </a:prstGeom>
          <a:noFill/>
          <a:ln>
            <a:noFill/>
          </a:ln>
        </p:spPr>
        <p:txBody>
          <a:bodyPr wrap="square" anchor="b">
            <a:noAutofit/>
          </a:bodyPr>
          <a:lstStyle/>
          <a:p>
            <a:r>
              <a:rPr lang="en-GB" sz="1000"/>
              <a:t>Fuente: </a:t>
            </a:r>
            <a:r>
              <a:rPr lang="en-GB" sz="1000" dirty="0"/>
              <a:t>BAFSO – </a:t>
            </a:r>
            <a:r>
              <a:rPr lang="en-GB" sz="1000" dirty="0" err="1"/>
              <a:t>Bundesarbeitsgemeinschaft</a:t>
            </a:r>
            <a:r>
              <a:rPr lang="en-GB" sz="1000" dirty="0"/>
              <a:t> der </a:t>
            </a:r>
            <a:r>
              <a:rPr lang="en-GB" sz="1000" dirty="0" err="1"/>
              <a:t>Seniorenorganisationen</a:t>
            </a:r>
            <a:r>
              <a:rPr lang="en-GB" sz="1000" dirty="0"/>
              <a:t> </a:t>
            </a:r>
            <a:r>
              <a:rPr lang="en-GB" sz="1000" dirty="0" err="1"/>
              <a:t>e.V.</a:t>
            </a:r>
            <a:r>
              <a:rPr lang="en-GB" sz="1000" dirty="0"/>
              <a:t> (2019), </a:t>
            </a:r>
            <a:r>
              <a:rPr lang="en-GB" sz="1000" dirty="0" err="1"/>
              <a:t>Wegweiser</a:t>
            </a:r>
            <a:r>
              <a:rPr lang="en-GB" sz="1000" dirty="0"/>
              <a:t> </a:t>
            </a:r>
            <a:r>
              <a:rPr lang="en-GB" sz="1000" dirty="0" err="1"/>
              <a:t>durch</a:t>
            </a:r>
            <a:r>
              <a:rPr lang="en-GB" sz="1000" dirty="0"/>
              <a:t> die </a:t>
            </a:r>
            <a:r>
              <a:rPr lang="en-GB" sz="1000" dirty="0" err="1"/>
              <a:t>digitale</a:t>
            </a:r>
            <a:r>
              <a:rPr lang="en-GB" sz="1000" dirty="0"/>
              <a:t> Welt - Für </a:t>
            </a:r>
            <a:r>
              <a:rPr lang="en-GB" sz="1000" dirty="0" err="1"/>
              <a:t>ältere</a:t>
            </a:r>
            <a:r>
              <a:rPr lang="en-GB" sz="1000" dirty="0"/>
              <a:t> </a:t>
            </a:r>
            <a:r>
              <a:rPr lang="en-GB" sz="1000" dirty="0" err="1"/>
              <a:t>Bürgerinnen</a:t>
            </a:r>
            <a:r>
              <a:rPr lang="en-GB" sz="1000" dirty="0"/>
              <a:t> und </a:t>
            </a:r>
            <a:r>
              <a:rPr lang="en-GB" sz="1000" dirty="0" err="1"/>
              <a:t>Bürger</a:t>
            </a:r>
            <a:r>
              <a:rPr lang="en-GB" sz="1000" dirty="0"/>
              <a:t> (10. </a:t>
            </a:r>
            <a:r>
              <a:rPr lang="en-GB" sz="1000" dirty="0" err="1"/>
              <a:t>aktualisierte</a:t>
            </a:r>
            <a:r>
              <a:rPr lang="en-GB" sz="1000" dirty="0"/>
              <a:t> </a:t>
            </a:r>
            <a:r>
              <a:rPr lang="en-GB" sz="1000" dirty="0" err="1"/>
              <a:t>Auflage</a:t>
            </a:r>
            <a:r>
              <a:rPr lang="en-GB" sz="1000" dirty="0"/>
              <a:t>), in: basgo.de, </a:t>
            </a:r>
            <a:r>
              <a:rPr lang="en-GB" sz="1000" dirty="0" err="1"/>
              <a:t>Dezember</a:t>
            </a:r>
            <a:r>
              <a:rPr lang="en-GB" sz="1000" dirty="0"/>
              <a:t> 2019, https://www.bagso.de/publikationen/ratgeber/wegweiser-durch-die-digitale-welt/</a:t>
            </a:r>
          </a:p>
        </p:txBody>
      </p:sp>
      <p:graphicFrame>
        <p:nvGraphicFramePr>
          <p:cNvPr id="4" name="Diagramm 3">
            <a:extLst>
              <a:ext uri="{FF2B5EF4-FFF2-40B4-BE49-F238E27FC236}">
                <a16:creationId xmlns:a16="http://schemas.microsoft.com/office/drawing/2014/main" id="{14958B1D-DFFD-39D3-6EF3-30370869F399}"/>
              </a:ext>
            </a:extLst>
          </p:cNvPr>
          <p:cNvGraphicFramePr/>
          <p:nvPr>
            <p:extLst>
              <p:ext uri="{D42A27DB-BD31-4B8C-83A1-F6EECF244321}">
                <p14:modId xmlns:p14="http://schemas.microsoft.com/office/powerpoint/2010/main" val="1589603248"/>
              </p:ext>
            </p:extLst>
          </p:nvPr>
        </p:nvGraphicFramePr>
        <p:xfrm>
          <a:off x="2844800" y="3996000"/>
          <a:ext cx="12192000" cy="49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0" name="Google Shape;120;p6"/>
          <p:cNvSpPr txBox="1"/>
          <p:nvPr/>
        </p:nvSpPr>
        <p:spPr>
          <a:xfrm>
            <a:off x="4788000" y="4428000"/>
            <a:ext cx="4068000" cy="1944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SzPct val="80000"/>
            </a:pPr>
            <a:r>
              <a:rPr lang="es-ES" sz="2400">
                <a:solidFill>
                  <a:schemeClr val="dk1"/>
                </a:solidFill>
                <a:latin typeface="+mn-lt"/>
                <a:ea typeface="Helvetica Neue"/>
                <a:cs typeface="Helvetica Neue"/>
                <a:sym typeface="Helvetica Neue"/>
              </a:rPr>
              <a:t>En Internet encontramos información sobre una gran variedad de temas</a:t>
            </a:r>
            <a:endParaRPr lang="en-GB" sz="2400" dirty="0">
              <a:solidFill>
                <a:schemeClr val="dk1"/>
              </a:solidFill>
              <a:latin typeface="+mn-lt"/>
              <a:ea typeface="Helvetica Neue"/>
              <a:cs typeface="Helvetica Neue"/>
              <a:sym typeface="Helvetica Neue"/>
            </a:endParaRPr>
          </a:p>
        </p:txBody>
      </p:sp>
      <p:sp>
        <p:nvSpPr>
          <p:cNvPr id="5" name="Google Shape;120;p6">
            <a:extLst>
              <a:ext uri="{FF2B5EF4-FFF2-40B4-BE49-F238E27FC236}">
                <a16:creationId xmlns:a16="http://schemas.microsoft.com/office/drawing/2014/main" id="{ECCE2DCD-6D11-ADA4-9365-7D04010C0FB0}"/>
              </a:ext>
            </a:extLst>
          </p:cNvPr>
          <p:cNvSpPr txBox="1"/>
          <p:nvPr/>
        </p:nvSpPr>
        <p:spPr>
          <a:xfrm>
            <a:off x="9000000" y="4428000"/>
            <a:ext cx="4068000" cy="1944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SzPct val="80000"/>
            </a:pPr>
            <a:r>
              <a:rPr lang="es-ES" sz="2400">
                <a:solidFill>
                  <a:schemeClr val="dk1"/>
                </a:solidFill>
                <a:latin typeface="+mn-lt"/>
                <a:sym typeface="Helvetica Neue"/>
              </a:rPr>
              <a:t>La búsqueda por motor de búsqueda ayuda a buscar en Internet de forma selectiva</a:t>
            </a:r>
            <a:endParaRPr lang="en-GB" sz="2400" dirty="0">
              <a:solidFill>
                <a:schemeClr val="dk1"/>
              </a:solidFill>
              <a:latin typeface="+mn-lt"/>
              <a:sym typeface="Helvetica Neue"/>
            </a:endParaRPr>
          </a:p>
        </p:txBody>
      </p:sp>
      <p:sp>
        <p:nvSpPr>
          <p:cNvPr id="6" name="Google Shape;120;p6">
            <a:extLst>
              <a:ext uri="{FF2B5EF4-FFF2-40B4-BE49-F238E27FC236}">
                <a16:creationId xmlns:a16="http://schemas.microsoft.com/office/drawing/2014/main" id="{8D7EB654-5887-0F13-73B6-253880265852}"/>
              </a:ext>
            </a:extLst>
          </p:cNvPr>
          <p:cNvSpPr txBox="1"/>
          <p:nvPr/>
        </p:nvSpPr>
        <p:spPr>
          <a:xfrm>
            <a:off x="4788000" y="6516000"/>
            <a:ext cx="4068000" cy="1944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SzPct val="80000"/>
            </a:pPr>
            <a:r>
              <a:rPr lang="es-ES" sz="2400">
                <a:solidFill>
                  <a:schemeClr val="dk1"/>
                </a:solidFill>
                <a:latin typeface="+mn-lt"/>
                <a:sym typeface="Helvetica Neue"/>
              </a:rPr>
              <a:t>El motor de búsqueda más conocido es “Google" (aproximadamente el 95% de los usuarios utilizan Google).</a:t>
            </a:r>
            <a:endParaRPr lang="en-GB" sz="2400" dirty="0">
              <a:solidFill>
                <a:schemeClr val="dk1"/>
              </a:solidFill>
              <a:latin typeface="+mn-lt"/>
              <a:sym typeface="Helvetica Neue"/>
            </a:endParaRPr>
          </a:p>
        </p:txBody>
      </p:sp>
      <p:sp>
        <p:nvSpPr>
          <p:cNvPr id="7" name="Google Shape;120;p6">
            <a:extLst>
              <a:ext uri="{FF2B5EF4-FFF2-40B4-BE49-F238E27FC236}">
                <a16:creationId xmlns:a16="http://schemas.microsoft.com/office/drawing/2014/main" id="{A840D001-DE1C-9856-5290-425EDE4C2C36}"/>
              </a:ext>
            </a:extLst>
          </p:cNvPr>
          <p:cNvSpPr txBox="1"/>
          <p:nvPr/>
        </p:nvSpPr>
        <p:spPr>
          <a:xfrm>
            <a:off x="9000000" y="6516000"/>
            <a:ext cx="4068000" cy="1944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SzPct val="80000"/>
            </a:pPr>
            <a:r>
              <a:rPr lang="es-ES" sz="2400">
                <a:solidFill>
                  <a:schemeClr val="dk1"/>
                </a:solidFill>
                <a:latin typeface="+mn-lt"/>
                <a:sym typeface="Helvetica Neue"/>
              </a:rPr>
              <a:t>"Googlear" ya es sinónimo de utilizar un buscador</a:t>
            </a:r>
            <a:endParaRPr lang="en-GB" dirty="0">
              <a:latin typeface="+mn-lt"/>
            </a:endParaRPr>
          </a:p>
        </p:txBody>
      </p:sp>
      <p:sp>
        <p:nvSpPr>
          <p:cNvPr id="8" name="Foliennummernplatzhalter 1">
            <a:extLst>
              <a:ext uri="{FF2B5EF4-FFF2-40B4-BE49-F238E27FC236}">
                <a16:creationId xmlns:a16="http://schemas.microsoft.com/office/drawing/2014/main" id="{7E747500-A427-77D8-9852-B7EDA85EF64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12</a:t>
            </a:fld>
            <a:endParaRPr lang="en-GB" dirty="0"/>
          </a:p>
        </p:txBody>
      </p:sp>
    </p:spTree>
    <p:extLst>
      <p:ext uri="{BB962C8B-B14F-4D97-AF65-F5344CB8AC3E}">
        <p14:creationId xmlns:p14="http://schemas.microsoft.com/office/powerpoint/2010/main" val="1756991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5" name="Grafik 14">
            <a:extLst>
              <a:ext uri="{FF2B5EF4-FFF2-40B4-BE49-F238E27FC236}">
                <a16:creationId xmlns:a16="http://schemas.microsoft.com/office/drawing/2014/main" id="{85C7067C-EC0C-F097-B73D-F354F9910C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96634" y="3313991"/>
            <a:ext cx="7131844" cy="2184047"/>
          </a:xfrm>
          <a:prstGeom prst="rect">
            <a:avLst/>
          </a:prstGeom>
        </p:spPr>
      </p:pic>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3</a:t>
            </a:r>
            <a:r>
              <a:rPr lang="de-DE" sz="4800" b="1">
                <a:solidFill>
                  <a:schemeClr val="tx1"/>
                </a:solidFill>
                <a:latin typeface="+mn-lt"/>
                <a:ea typeface="Helvetica Neue"/>
                <a:cs typeface="Helvetica Neue"/>
                <a:sym typeface="Helvetica Neue"/>
              </a:rPr>
              <a:t>. </a:t>
            </a:r>
            <a:r>
              <a:rPr lang="en-GB" sz="4800" b="1">
                <a:solidFill>
                  <a:schemeClr val="tx1"/>
                </a:solidFill>
                <a:latin typeface="+mn-lt"/>
                <a:ea typeface="Helvetica Neue"/>
                <a:cs typeface="Helvetica Neue"/>
                <a:sym typeface="Helvetica Neue"/>
              </a:rPr>
              <a:t>Selección y uso de motores de búsqueda</a:t>
            </a:r>
            <a:endParaRPr lang="de-DE"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Lo más concreto posible</a:t>
            </a:r>
            <a:endParaRPr dirty="0">
              <a:solidFill>
                <a:srgbClr val="00CCFF"/>
              </a:solidFill>
              <a:latin typeface="+mn-lt"/>
            </a:endParaRPr>
          </a:p>
        </p:txBody>
      </p:sp>
      <p:sp>
        <p:nvSpPr>
          <p:cNvPr id="120" name="Google Shape;120;p6"/>
          <p:cNvSpPr txBox="1"/>
          <p:nvPr/>
        </p:nvSpPr>
        <p:spPr>
          <a:xfrm>
            <a:off x="1295400" y="4024779"/>
            <a:ext cx="8559800" cy="4110707"/>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2400"/>
              </a:spcAft>
              <a:buSzPct val="80000"/>
            </a:pPr>
            <a:r>
              <a:rPr lang="de-DE" sz="2400" b="1">
                <a:solidFill>
                  <a:schemeClr val="dk1"/>
                </a:solidFill>
                <a:latin typeface="+mn-lt"/>
                <a:ea typeface="Helvetica Neue"/>
                <a:cs typeface="Helvetica Neue"/>
                <a:sym typeface="Helvetica Neue"/>
              </a:rPr>
              <a:t>Para evitar visitas irrelevantes...</a:t>
            </a:r>
          </a:p>
          <a:p>
            <a:pPr marL="342900" marR="0" lvl="0" indent="-342900" algn="l" rtl="0">
              <a:spcBef>
                <a:spcPts val="0"/>
              </a:spcBef>
              <a:spcAft>
                <a:spcPts val="2400"/>
              </a:spcAft>
              <a:buSzPct val="80000"/>
              <a:buBlip>
                <a:blip r:embed="rId4"/>
              </a:buBlip>
            </a:pPr>
            <a:r>
              <a:rPr lang="es-ES" sz="2400">
                <a:solidFill>
                  <a:schemeClr val="dk1"/>
                </a:solidFill>
                <a:latin typeface="+mn-lt"/>
                <a:ea typeface="Helvetica Neue"/>
                <a:cs typeface="Helvetica Neue"/>
                <a:sym typeface="Helvetica Neue"/>
              </a:rPr>
              <a:t>debes pensar detenidamente lo que buscas y también</a:t>
            </a:r>
            <a:r>
              <a:rPr lang="de-DE" sz="2400">
                <a:solidFill>
                  <a:schemeClr val="dk1"/>
                </a:solidFill>
                <a:latin typeface="+mn-lt"/>
                <a:ea typeface="Helvetica Neue"/>
                <a:cs typeface="Helvetica Neue"/>
                <a:sym typeface="Helvetica Neue"/>
              </a:rPr>
              <a:t>...</a:t>
            </a:r>
          </a:p>
          <a:p>
            <a:pPr marL="342900" marR="0" lvl="0" indent="-342900" algn="l" rtl="0">
              <a:spcBef>
                <a:spcPts val="0"/>
              </a:spcBef>
              <a:spcAft>
                <a:spcPts val="2400"/>
              </a:spcAft>
              <a:buSzPct val="80000"/>
              <a:buBlip>
                <a:blip r:embed="rId4"/>
              </a:buBlip>
            </a:pPr>
            <a:r>
              <a:rPr lang="es-ES" sz="2400">
                <a:solidFill>
                  <a:schemeClr val="dk1"/>
                </a:solidFill>
                <a:latin typeface="+mn-lt"/>
                <a:ea typeface="Helvetica Neue"/>
                <a:cs typeface="Helvetica Neue"/>
                <a:sym typeface="Helvetica Neue"/>
              </a:rPr>
              <a:t>si lo que buscas puede describirse mejor o de otra manera</a:t>
            </a:r>
          </a:p>
          <a:p>
            <a:pPr marL="342900" marR="0" lvl="0" indent="-342900" algn="l" rtl="0">
              <a:spcBef>
                <a:spcPts val="0"/>
              </a:spcBef>
              <a:spcAft>
                <a:spcPts val="2400"/>
              </a:spcAft>
              <a:buSzPct val="80000"/>
              <a:buBlip>
                <a:blip r:embed="rId4"/>
              </a:buBlip>
            </a:pPr>
            <a:r>
              <a:rPr lang="es-ES" sz="2400">
                <a:solidFill>
                  <a:schemeClr val="dk1"/>
                </a:solidFill>
                <a:latin typeface="+mn-lt"/>
                <a:ea typeface="Helvetica Neue"/>
                <a:cs typeface="Helvetica Neue"/>
                <a:sym typeface="Helvetica Neue"/>
              </a:rPr>
              <a:t>Además, intenta no nombrar tu petición de forma demasiado general, sino concreta, así que en lugar de, por ejemplo, "dolor", mejor "dolor de cabeza al despertar".</a:t>
            </a:r>
            <a:endParaRPr dirty="0">
              <a:latin typeface="+mn-lt"/>
            </a:endParaRPr>
          </a:p>
        </p:txBody>
      </p:sp>
      <p:sp>
        <p:nvSpPr>
          <p:cNvPr id="3" name="Textfeld 2">
            <a:extLst>
              <a:ext uri="{FF2B5EF4-FFF2-40B4-BE49-F238E27FC236}">
                <a16:creationId xmlns:a16="http://schemas.microsoft.com/office/drawing/2014/main" id="{34EAC9A1-0138-9C26-08C9-4CF8C3BB1445}"/>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BAGSO Service Gesellschaft mbH, Anleitung 8: Gesundheitsinformationen im Netz – kompetent nutzen, in: digital-kompass.de, 2023, https://www.digital-kompass.de/materialien/anleitung-8-gesundheitsinformationen-im-netz-kompetent-nutzen</a:t>
            </a:r>
          </a:p>
        </p:txBody>
      </p:sp>
      <p:sp>
        <p:nvSpPr>
          <p:cNvPr id="5" name="Google Shape;120;p6">
            <a:extLst>
              <a:ext uri="{FF2B5EF4-FFF2-40B4-BE49-F238E27FC236}">
                <a16:creationId xmlns:a16="http://schemas.microsoft.com/office/drawing/2014/main" id="{C6D12061-D641-29FB-9705-C7EA0ED7B235}"/>
              </a:ext>
            </a:extLst>
          </p:cNvPr>
          <p:cNvSpPr txBox="1"/>
          <p:nvPr/>
        </p:nvSpPr>
        <p:spPr>
          <a:xfrm>
            <a:off x="10743257" y="5963732"/>
            <a:ext cx="6732000" cy="1569182"/>
          </a:xfrm>
          <a:custGeom>
            <a:avLst/>
            <a:gdLst>
              <a:gd name="connsiteX0" fmla="*/ 0 w 6732000"/>
              <a:gd name="connsiteY0" fmla="*/ 0 h 1569182"/>
              <a:gd name="connsiteX1" fmla="*/ 359040 w 6732000"/>
              <a:gd name="connsiteY1" fmla="*/ 0 h 1569182"/>
              <a:gd name="connsiteX2" fmla="*/ 987360 w 6732000"/>
              <a:gd name="connsiteY2" fmla="*/ 0 h 1569182"/>
              <a:gd name="connsiteX3" fmla="*/ 1481040 w 6732000"/>
              <a:gd name="connsiteY3" fmla="*/ 0 h 1569182"/>
              <a:gd name="connsiteX4" fmla="*/ 2042040 w 6732000"/>
              <a:gd name="connsiteY4" fmla="*/ 0 h 1569182"/>
              <a:gd name="connsiteX5" fmla="*/ 2737680 w 6732000"/>
              <a:gd name="connsiteY5" fmla="*/ 0 h 1569182"/>
              <a:gd name="connsiteX6" fmla="*/ 3164040 w 6732000"/>
              <a:gd name="connsiteY6" fmla="*/ 0 h 1569182"/>
              <a:gd name="connsiteX7" fmla="*/ 3792360 w 6732000"/>
              <a:gd name="connsiteY7" fmla="*/ 0 h 1569182"/>
              <a:gd name="connsiteX8" fmla="*/ 4218720 w 6732000"/>
              <a:gd name="connsiteY8" fmla="*/ 0 h 1569182"/>
              <a:gd name="connsiteX9" fmla="*/ 4779720 w 6732000"/>
              <a:gd name="connsiteY9" fmla="*/ 0 h 1569182"/>
              <a:gd name="connsiteX10" fmla="*/ 5408040 w 6732000"/>
              <a:gd name="connsiteY10" fmla="*/ 0 h 1569182"/>
              <a:gd name="connsiteX11" fmla="*/ 5767080 w 6732000"/>
              <a:gd name="connsiteY11" fmla="*/ 0 h 1569182"/>
              <a:gd name="connsiteX12" fmla="*/ 6126120 w 6732000"/>
              <a:gd name="connsiteY12" fmla="*/ 0 h 1569182"/>
              <a:gd name="connsiteX13" fmla="*/ 6732000 w 6732000"/>
              <a:gd name="connsiteY13" fmla="*/ 0 h 1569182"/>
              <a:gd name="connsiteX14" fmla="*/ 6732000 w 6732000"/>
              <a:gd name="connsiteY14" fmla="*/ 523061 h 1569182"/>
              <a:gd name="connsiteX15" fmla="*/ 6732000 w 6732000"/>
              <a:gd name="connsiteY15" fmla="*/ 1061813 h 1569182"/>
              <a:gd name="connsiteX16" fmla="*/ 6732000 w 6732000"/>
              <a:gd name="connsiteY16" fmla="*/ 1569182 h 1569182"/>
              <a:gd name="connsiteX17" fmla="*/ 6103680 w 6732000"/>
              <a:gd name="connsiteY17" fmla="*/ 1569182 h 1569182"/>
              <a:gd name="connsiteX18" fmla="*/ 5475360 w 6732000"/>
              <a:gd name="connsiteY18" fmla="*/ 1569182 h 1569182"/>
              <a:gd name="connsiteX19" fmla="*/ 4914360 w 6732000"/>
              <a:gd name="connsiteY19" fmla="*/ 1569182 h 1569182"/>
              <a:gd name="connsiteX20" fmla="*/ 4218720 w 6732000"/>
              <a:gd name="connsiteY20" fmla="*/ 1569182 h 1569182"/>
              <a:gd name="connsiteX21" fmla="*/ 3523080 w 6732000"/>
              <a:gd name="connsiteY21" fmla="*/ 1569182 h 1569182"/>
              <a:gd name="connsiteX22" fmla="*/ 2894760 w 6732000"/>
              <a:gd name="connsiteY22" fmla="*/ 1569182 h 1569182"/>
              <a:gd name="connsiteX23" fmla="*/ 2266440 w 6732000"/>
              <a:gd name="connsiteY23" fmla="*/ 1569182 h 1569182"/>
              <a:gd name="connsiteX24" fmla="*/ 1638120 w 6732000"/>
              <a:gd name="connsiteY24" fmla="*/ 1569182 h 1569182"/>
              <a:gd name="connsiteX25" fmla="*/ 1211760 w 6732000"/>
              <a:gd name="connsiteY25" fmla="*/ 1569182 h 1569182"/>
              <a:gd name="connsiteX26" fmla="*/ 516120 w 6732000"/>
              <a:gd name="connsiteY26" fmla="*/ 1569182 h 1569182"/>
              <a:gd name="connsiteX27" fmla="*/ 0 w 6732000"/>
              <a:gd name="connsiteY27" fmla="*/ 1569182 h 1569182"/>
              <a:gd name="connsiteX28" fmla="*/ 0 w 6732000"/>
              <a:gd name="connsiteY28" fmla="*/ 1093197 h 1569182"/>
              <a:gd name="connsiteX29" fmla="*/ 0 w 6732000"/>
              <a:gd name="connsiteY29" fmla="*/ 554444 h 1569182"/>
              <a:gd name="connsiteX30" fmla="*/ 0 w 6732000"/>
              <a:gd name="connsiteY30" fmla="*/ 0 h 156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32000" h="1569182" fill="none" extrusionOk="0">
                <a:moveTo>
                  <a:pt x="0" y="0"/>
                </a:moveTo>
                <a:cubicBezTo>
                  <a:pt x="79865" y="-277"/>
                  <a:pt x="201998" y="6575"/>
                  <a:pt x="359040" y="0"/>
                </a:cubicBezTo>
                <a:cubicBezTo>
                  <a:pt x="516082" y="-6575"/>
                  <a:pt x="690070" y="72204"/>
                  <a:pt x="987360" y="0"/>
                </a:cubicBezTo>
                <a:cubicBezTo>
                  <a:pt x="1284650" y="-72204"/>
                  <a:pt x="1333548" y="12538"/>
                  <a:pt x="1481040" y="0"/>
                </a:cubicBezTo>
                <a:cubicBezTo>
                  <a:pt x="1628532" y="-12538"/>
                  <a:pt x="1856869" y="24199"/>
                  <a:pt x="2042040" y="0"/>
                </a:cubicBezTo>
                <a:cubicBezTo>
                  <a:pt x="2227211" y="-24199"/>
                  <a:pt x="2442524" y="60341"/>
                  <a:pt x="2737680" y="0"/>
                </a:cubicBezTo>
                <a:cubicBezTo>
                  <a:pt x="3032836" y="-60341"/>
                  <a:pt x="3047458" y="18605"/>
                  <a:pt x="3164040" y="0"/>
                </a:cubicBezTo>
                <a:cubicBezTo>
                  <a:pt x="3280622" y="-18605"/>
                  <a:pt x="3481911" y="49307"/>
                  <a:pt x="3792360" y="0"/>
                </a:cubicBezTo>
                <a:cubicBezTo>
                  <a:pt x="4102809" y="-49307"/>
                  <a:pt x="4017348" y="5337"/>
                  <a:pt x="4218720" y="0"/>
                </a:cubicBezTo>
                <a:cubicBezTo>
                  <a:pt x="4420092" y="-5337"/>
                  <a:pt x="4604807" y="27482"/>
                  <a:pt x="4779720" y="0"/>
                </a:cubicBezTo>
                <a:cubicBezTo>
                  <a:pt x="4954633" y="-27482"/>
                  <a:pt x="5198404" y="58697"/>
                  <a:pt x="5408040" y="0"/>
                </a:cubicBezTo>
                <a:cubicBezTo>
                  <a:pt x="5617676" y="-58697"/>
                  <a:pt x="5646390" y="5975"/>
                  <a:pt x="5767080" y="0"/>
                </a:cubicBezTo>
                <a:cubicBezTo>
                  <a:pt x="5887770" y="-5975"/>
                  <a:pt x="6052230" y="5535"/>
                  <a:pt x="6126120" y="0"/>
                </a:cubicBezTo>
                <a:cubicBezTo>
                  <a:pt x="6200010" y="-5535"/>
                  <a:pt x="6579376" y="41739"/>
                  <a:pt x="6732000" y="0"/>
                </a:cubicBezTo>
                <a:cubicBezTo>
                  <a:pt x="6778930" y="208374"/>
                  <a:pt x="6683670" y="387987"/>
                  <a:pt x="6732000" y="523061"/>
                </a:cubicBezTo>
                <a:cubicBezTo>
                  <a:pt x="6780330" y="658135"/>
                  <a:pt x="6690428" y="893821"/>
                  <a:pt x="6732000" y="1061813"/>
                </a:cubicBezTo>
                <a:cubicBezTo>
                  <a:pt x="6773572" y="1229805"/>
                  <a:pt x="6698221" y="1418954"/>
                  <a:pt x="6732000" y="1569182"/>
                </a:cubicBezTo>
                <a:cubicBezTo>
                  <a:pt x="6593048" y="1581539"/>
                  <a:pt x="6262394" y="1507919"/>
                  <a:pt x="6103680" y="1569182"/>
                </a:cubicBezTo>
                <a:cubicBezTo>
                  <a:pt x="5944966" y="1630445"/>
                  <a:pt x="5620127" y="1510804"/>
                  <a:pt x="5475360" y="1569182"/>
                </a:cubicBezTo>
                <a:cubicBezTo>
                  <a:pt x="5330593" y="1627560"/>
                  <a:pt x="5139449" y="1522444"/>
                  <a:pt x="4914360" y="1569182"/>
                </a:cubicBezTo>
                <a:cubicBezTo>
                  <a:pt x="4689271" y="1615920"/>
                  <a:pt x="4378564" y="1563713"/>
                  <a:pt x="4218720" y="1569182"/>
                </a:cubicBezTo>
                <a:cubicBezTo>
                  <a:pt x="4058876" y="1574651"/>
                  <a:pt x="3793465" y="1498112"/>
                  <a:pt x="3523080" y="1569182"/>
                </a:cubicBezTo>
                <a:cubicBezTo>
                  <a:pt x="3252695" y="1640252"/>
                  <a:pt x="3182719" y="1567414"/>
                  <a:pt x="2894760" y="1569182"/>
                </a:cubicBezTo>
                <a:cubicBezTo>
                  <a:pt x="2606801" y="1570950"/>
                  <a:pt x="2531964" y="1566856"/>
                  <a:pt x="2266440" y="1569182"/>
                </a:cubicBezTo>
                <a:cubicBezTo>
                  <a:pt x="2000916" y="1571508"/>
                  <a:pt x="1920471" y="1538122"/>
                  <a:pt x="1638120" y="1569182"/>
                </a:cubicBezTo>
                <a:cubicBezTo>
                  <a:pt x="1355769" y="1600242"/>
                  <a:pt x="1364830" y="1561355"/>
                  <a:pt x="1211760" y="1569182"/>
                </a:cubicBezTo>
                <a:cubicBezTo>
                  <a:pt x="1058690" y="1577009"/>
                  <a:pt x="855171" y="1500523"/>
                  <a:pt x="516120" y="1569182"/>
                </a:cubicBezTo>
                <a:cubicBezTo>
                  <a:pt x="177069" y="1637841"/>
                  <a:pt x="143203" y="1538709"/>
                  <a:pt x="0" y="1569182"/>
                </a:cubicBezTo>
                <a:cubicBezTo>
                  <a:pt x="-24851" y="1369864"/>
                  <a:pt x="20962" y="1247287"/>
                  <a:pt x="0" y="1093197"/>
                </a:cubicBezTo>
                <a:cubicBezTo>
                  <a:pt x="-20962" y="939108"/>
                  <a:pt x="63012" y="799402"/>
                  <a:pt x="0" y="554444"/>
                </a:cubicBezTo>
                <a:cubicBezTo>
                  <a:pt x="-63012" y="309486"/>
                  <a:pt x="29658" y="149652"/>
                  <a:pt x="0" y="0"/>
                </a:cubicBezTo>
                <a:close/>
              </a:path>
              <a:path w="6732000" h="1569182" stroke="0" extrusionOk="0">
                <a:moveTo>
                  <a:pt x="0" y="0"/>
                </a:moveTo>
                <a:cubicBezTo>
                  <a:pt x="210861" y="-38115"/>
                  <a:pt x="249517" y="53641"/>
                  <a:pt x="493680" y="0"/>
                </a:cubicBezTo>
                <a:cubicBezTo>
                  <a:pt x="737843" y="-53641"/>
                  <a:pt x="737235" y="38374"/>
                  <a:pt x="852720" y="0"/>
                </a:cubicBezTo>
                <a:cubicBezTo>
                  <a:pt x="968205" y="-38374"/>
                  <a:pt x="1361478" y="42442"/>
                  <a:pt x="1548360" y="0"/>
                </a:cubicBezTo>
                <a:cubicBezTo>
                  <a:pt x="1735242" y="-42442"/>
                  <a:pt x="1896436" y="26325"/>
                  <a:pt x="2042040" y="0"/>
                </a:cubicBezTo>
                <a:cubicBezTo>
                  <a:pt x="2187644" y="-26325"/>
                  <a:pt x="2334320" y="44017"/>
                  <a:pt x="2535720" y="0"/>
                </a:cubicBezTo>
                <a:cubicBezTo>
                  <a:pt x="2737120" y="-44017"/>
                  <a:pt x="3017876" y="23815"/>
                  <a:pt x="3231360" y="0"/>
                </a:cubicBezTo>
                <a:cubicBezTo>
                  <a:pt x="3444844" y="-23815"/>
                  <a:pt x="3545485" y="29590"/>
                  <a:pt x="3657720" y="0"/>
                </a:cubicBezTo>
                <a:cubicBezTo>
                  <a:pt x="3769955" y="-29590"/>
                  <a:pt x="4121476" y="47578"/>
                  <a:pt x="4353360" y="0"/>
                </a:cubicBezTo>
                <a:cubicBezTo>
                  <a:pt x="4585244" y="-47578"/>
                  <a:pt x="4854746" y="70011"/>
                  <a:pt x="5049000" y="0"/>
                </a:cubicBezTo>
                <a:cubicBezTo>
                  <a:pt x="5243254" y="-70011"/>
                  <a:pt x="5491007" y="57901"/>
                  <a:pt x="5610000" y="0"/>
                </a:cubicBezTo>
                <a:cubicBezTo>
                  <a:pt x="5728993" y="-57901"/>
                  <a:pt x="6273173" y="29829"/>
                  <a:pt x="6732000" y="0"/>
                </a:cubicBezTo>
                <a:cubicBezTo>
                  <a:pt x="6778595" y="122758"/>
                  <a:pt x="6726641" y="351794"/>
                  <a:pt x="6732000" y="507369"/>
                </a:cubicBezTo>
                <a:cubicBezTo>
                  <a:pt x="6737359" y="662944"/>
                  <a:pt x="6728937" y="846823"/>
                  <a:pt x="6732000" y="983354"/>
                </a:cubicBezTo>
                <a:cubicBezTo>
                  <a:pt x="6735063" y="1119886"/>
                  <a:pt x="6693459" y="1429191"/>
                  <a:pt x="6732000" y="1569182"/>
                </a:cubicBezTo>
                <a:cubicBezTo>
                  <a:pt x="6464323" y="1602715"/>
                  <a:pt x="6406401" y="1559091"/>
                  <a:pt x="6171000" y="1569182"/>
                </a:cubicBezTo>
                <a:cubicBezTo>
                  <a:pt x="5935599" y="1579273"/>
                  <a:pt x="5868554" y="1514939"/>
                  <a:pt x="5610000" y="1569182"/>
                </a:cubicBezTo>
                <a:cubicBezTo>
                  <a:pt x="5351446" y="1623425"/>
                  <a:pt x="5149799" y="1525220"/>
                  <a:pt x="4914360" y="1569182"/>
                </a:cubicBezTo>
                <a:cubicBezTo>
                  <a:pt x="4678921" y="1613144"/>
                  <a:pt x="4619870" y="1514732"/>
                  <a:pt x="4353360" y="1569182"/>
                </a:cubicBezTo>
                <a:cubicBezTo>
                  <a:pt x="4086850" y="1623632"/>
                  <a:pt x="4141827" y="1564814"/>
                  <a:pt x="3994320" y="1569182"/>
                </a:cubicBezTo>
                <a:cubicBezTo>
                  <a:pt x="3846813" y="1573550"/>
                  <a:pt x="3695754" y="1535513"/>
                  <a:pt x="3567960" y="1569182"/>
                </a:cubicBezTo>
                <a:cubicBezTo>
                  <a:pt x="3440166" y="1602851"/>
                  <a:pt x="3153478" y="1557750"/>
                  <a:pt x="2872320" y="1569182"/>
                </a:cubicBezTo>
                <a:cubicBezTo>
                  <a:pt x="2591162" y="1580614"/>
                  <a:pt x="2466047" y="1547475"/>
                  <a:pt x="2311320" y="1569182"/>
                </a:cubicBezTo>
                <a:cubicBezTo>
                  <a:pt x="2156593" y="1590889"/>
                  <a:pt x="2034909" y="1558426"/>
                  <a:pt x="1884960" y="1569182"/>
                </a:cubicBezTo>
                <a:cubicBezTo>
                  <a:pt x="1735011" y="1579938"/>
                  <a:pt x="1572624" y="1556508"/>
                  <a:pt x="1323960" y="1569182"/>
                </a:cubicBezTo>
                <a:cubicBezTo>
                  <a:pt x="1075296" y="1581856"/>
                  <a:pt x="1134442" y="1528118"/>
                  <a:pt x="964920" y="1569182"/>
                </a:cubicBezTo>
                <a:cubicBezTo>
                  <a:pt x="795398" y="1610246"/>
                  <a:pt x="739248" y="1537806"/>
                  <a:pt x="605880" y="1569182"/>
                </a:cubicBezTo>
                <a:cubicBezTo>
                  <a:pt x="472512" y="1600558"/>
                  <a:pt x="238808" y="1500593"/>
                  <a:pt x="0" y="1569182"/>
                </a:cubicBezTo>
                <a:cubicBezTo>
                  <a:pt x="-37903" y="1433130"/>
                  <a:pt x="13135" y="1276056"/>
                  <a:pt x="0" y="1077505"/>
                </a:cubicBezTo>
                <a:cubicBezTo>
                  <a:pt x="-13135" y="878954"/>
                  <a:pt x="56748" y="800203"/>
                  <a:pt x="0" y="523061"/>
                </a:cubicBezTo>
                <a:cubicBezTo>
                  <a:pt x="-56748" y="245919"/>
                  <a:pt x="11608" y="176007"/>
                  <a:pt x="0" y="0"/>
                </a:cubicBezTo>
                <a:close/>
              </a:path>
            </a:pathLst>
          </a:custGeom>
          <a:solidFill>
            <a:schemeClr val="bg1">
              <a:lumMod val="85000"/>
            </a:schemeClr>
          </a:solidFill>
          <a:ln>
            <a:solidFill>
              <a:schemeClr val="bg1">
                <a:lumMod val="5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spcFirstLastPara="1" wrap="square" lIns="91425" tIns="45700" rIns="91425" bIns="45700" anchor="ctr" anchorCtr="0">
            <a:noAutofit/>
          </a:bodyPr>
          <a:lstStyle/>
          <a:p>
            <a:pPr marR="0" lvl="0" algn="ctr" rtl="0">
              <a:spcBef>
                <a:spcPts val="0"/>
              </a:spcBef>
              <a:spcAft>
                <a:spcPts val="0"/>
              </a:spcAft>
              <a:buSzPct val="80000"/>
            </a:pPr>
            <a:r>
              <a:rPr lang="es-ES" sz="2000" i="1">
                <a:solidFill>
                  <a:schemeClr val="dk1"/>
                </a:solidFill>
                <a:latin typeface="+mn-lt"/>
                <a:ea typeface="Helvetica Neue"/>
                <a:cs typeface="Helvetica Neue"/>
                <a:sym typeface="Helvetica Neue"/>
              </a:rPr>
              <a:t>Si se introduce el término "dolor" en Google, se obtienen más de 55 millones de resultados en medio segundo. Esto demuestra lo importante que es formular la pregunta con la mayor precisión posible</a:t>
            </a:r>
            <a:r>
              <a:rPr lang="de-DE" sz="2000" i="1">
                <a:solidFill>
                  <a:schemeClr val="dk1"/>
                </a:solidFill>
                <a:latin typeface="+mn-lt"/>
                <a:ea typeface="Helvetica Neue"/>
                <a:cs typeface="Helvetica Neue"/>
                <a:sym typeface="Helvetica Neue"/>
              </a:rPr>
              <a:t>.</a:t>
            </a:r>
            <a:endParaRPr sz="2000" i="1" dirty="0">
              <a:latin typeface="+mn-lt"/>
            </a:endParaRPr>
          </a:p>
        </p:txBody>
      </p:sp>
      <p:cxnSp>
        <p:nvCxnSpPr>
          <p:cNvPr id="7" name="Verbinder: gewinkelt 6">
            <a:extLst>
              <a:ext uri="{FF2B5EF4-FFF2-40B4-BE49-F238E27FC236}">
                <a16:creationId xmlns:a16="http://schemas.microsoft.com/office/drawing/2014/main" id="{9973D087-83C5-AEAD-0B0A-E0B5456657F1}"/>
              </a:ext>
            </a:extLst>
          </p:cNvPr>
          <p:cNvCxnSpPr>
            <a:cxnSpLocks/>
          </p:cNvCxnSpPr>
          <p:nvPr/>
        </p:nvCxnSpPr>
        <p:spPr>
          <a:xfrm flipV="1">
            <a:off x="9060484" y="4947248"/>
            <a:ext cx="1872000" cy="2052000"/>
          </a:xfrm>
          <a:prstGeom prst="bentConnector3">
            <a:avLst>
              <a:gd name="adj1" fmla="val 69125"/>
            </a:avLst>
          </a:prstGeom>
          <a:ln w="76200">
            <a:solidFill>
              <a:srgbClr val="33CCFF"/>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89366298-3E62-1B1D-BAF1-3F4805186B83}"/>
              </a:ext>
            </a:extLst>
          </p:cNvPr>
          <p:cNvSpPr txBox="1"/>
          <p:nvPr/>
        </p:nvSpPr>
        <p:spPr>
          <a:xfrm>
            <a:off x="10932484" y="5267384"/>
            <a:ext cx="904415" cy="307777"/>
          </a:xfrm>
          <a:prstGeom prst="rect">
            <a:avLst/>
          </a:prstGeom>
          <a:noFill/>
        </p:spPr>
        <p:txBody>
          <a:bodyPr wrap="none" rtlCol="0">
            <a:spAutoFit/>
          </a:bodyPr>
          <a:lstStyle/>
          <a:p>
            <a:r>
              <a:rPr lang="de-DE" dirty="0"/>
              <a:t>© </a:t>
            </a:r>
            <a:r>
              <a:rPr lang="de-DE"/>
              <a:t>google</a:t>
            </a:r>
            <a:endParaRPr lang="de-DE" dirty="0"/>
          </a:p>
        </p:txBody>
      </p:sp>
      <p:sp>
        <p:nvSpPr>
          <p:cNvPr id="22" name="Textfeld 21">
            <a:extLst>
              <a:ext uri="{FF2B5EF4-FFF2-40B4-BE49-F238E27FC236}">
                <a16:creationId xmlns:a16="http://schemas.microsoft.com/office/drawing/2014/main" id="{09D3E7A9-89E4-7F05-09E9-5E4E6621C994}"/>
              </a:ext>
            </a:extLst>
          </p:cNvPr>
          <p:cNvSpPr txBox="1"/>
          <p:nvPr/>
        </p:nvSpPr>
        <p:spPr>
          <a:xfrm>
            <a:off x="11384691" y="4747193"/>
            <a:ext cx="798617" cy="400110"/>
          </a:xfrm>
          <a:prstGeom prst="rect">
            <a:avLst/>
          </a:prstGeom>
          <a:noFill/>
        </p:spPr>
        <p:txBody>
          <a:bodyPr wrap="none" rtlCol="0">
            <a:spAutoFit/>
          </a:bodyPr>
          <a:lstStyle/>
          <a:p>
            <a:r>
              <a:rPr lang="de-DE" sz="2000"/>
              <a:t>Dolor</a:t>
            </a:r>
            <a:endParaRPr lang="de-DE" sz="2000" dirty="0"/>
          </a:p>
        </p:txBody>
      </p:sp>
      <p:sp>
        <p:nvSpPr>
          <p:cNvPr id="4" name="Foliennummernplatzhalter 1">
            <a:extLst>
              <a:ext uri="{FF2B5EF4-FFF2-40B4-BE49-F238E27FC236}">
                <a16:creationId xmlns:a16="http://schemas.microsoft.com/office/drawing/2014/main" id="{0A5FAF3C-9DEB-7123-0302-92EC6568E65E}"/>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13</a:t>
            </a:fld>
            <a:endParaRPr lang="de-DE"/>
          </a:p>
        </p:txBody>
      </p:sp>
    </p:spTree>
    <p:extLst>
      <p:ext uri="{BB962C8B-B14F-4D97-AF65-F5344CB8AC3E}">
        <p14:creationId xmlns:p14="http://schemas.microsoft.com/office/powerpoint/2010/main" val="787038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3. Selección y uso de motores de búsqueda</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Diseñando una búsqueda eficiente - 7 consejos</a:t>
            </a:r>
            <a:endParaRPr lang="en-GB">
              <a:solidFill>
                <a:srgbClr val="00CCFF"/>
              </a:solidFill>
              <a:latin typeface="+mn-lt"/>
            </a:endParaRPr>
          </a:p>
        </p:txBody>
      </p:sp>
      <p:grpSp>
        <p:nvGrpSpPr>
          <p:cNvPr id="7" name="Gruppieren 6">
            <a:extLst>
              <a:ext uri="{FF2B5EF4-FFF2-40B4-BE49-F238E27FC236}">
                <a16:creationId xmlns:a16="http://schemas.microsoft.com/office/drawing/2014/main" id="{5D23FD4D-F83A-6035-79F5-46A9F4CD5D57}"/>
              </a:ext>
            </a:extLst>
          </p:cNvPr>
          <p:cNvGrpSpPr/>
          <p:nvPr/>
        </p:nvGrpSpPr>
        <p:grpSpPr>
          <a:xfrm>
            <a:off x="636104" y="4031999"/>
            <a:ext cx="17147896" cy="1620001"/>
            <a:chOff x="636104" y="4031999"/>
            <a:chExt cx="17147896" cy="1620001"/>
          </a:xfrm>
        </p:grpSpPr>
        <p:sp>
          <p:nvSpPr>
            <p:cNvPr id="6" name="Rechteck 5">
              <a:extLst>
                <a:ext uri="{FF2B5EF4-FFF2-40B4-BE49-F238E27FC236}">
                  <a16:creationId xmlns:a16="http://schemas.microsoft.com/office/drawing/2014/main" id="{BFE72C1C-A8D6-69AB-91E3-38D74EFFFB3A}"/>
                </a:ext>
              </a:extLst>
            </p:cNvPr>
            <p:cNvSpPr/>
            <p:nvPr/>
          </p:nvSpPr>
          <p:spPr>
            <a:xfrm>
              <a:off x="2160000" y="4392000"/>
              <a:ext cx="15624000" cy="1260000"/>
            </a:xfrm>
            <a:prstGeom prst="rect">
              <a:avLst/>
            </a:prstGeom>
            <a:solidFill>
              <a:schemeClr val="bg1"/>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R="0" lvl="0" algn="l" rtl="0">
                <a:spcBef>
                  <a:spcPts val="0"/>
                </a:spcBef>
                <a:spcAft>
                  <a:spcPts val="0"/>
                </a:spcAft>
                <a:buSzPct val="80000"/>
              </a:pPr>
              <a:r>
                <a:rPr lang="es-ES" sz="2000">
                  <a:solidFill>
                    <a:schemeClr val="dk1"/>
                  </a:solidFill>
                  <a:latin typeface="+mn-lt"/>
                  <a:ea typeface="Helvetica Neue"/>
                  <a:cs typeface="Helvetica Neue"/>
                  <a:sym typeface="Helvetica Neue"/>
                </a:rPr>
                <a:t>No importa lo que busques: empieza la búsqueda con una pregunta sencilla como "¿Dónde está la panadería más cercana?". Después, siempre puedes añadir palabras más descriptivas como "pastel". Si, por ejemplo, buscas una institución, una tienda o un producto, o una ubicación concreta y no está activado el uso compartido de la ubicación, añádela directamente. Por ejemplo: Panadería Munich.</a:t>
              </a:r>
              <a:endParaRPr lang="en-GB" sz="2000">
                <a:solidFill>
                  <a:schemeClr val="dk1"/>
                </a:solidFill>
                <a:latin typeface="+mn-lt"/>
                <a:ea typeface="Helvetica Neue"/>
                <a:cs typeface="Helvetica Neue"/>
                <a:sym typeface="Helvetica Neue"/>
              </a:endParaRPr>
            </a:p>
          </p:txBody>
        </p:sp>
        <p:sp>
          <p:nvSpPr>
            <p:cNvPr id="5" name="Rechteck 4">
              <a:extLst>
                <a:ext uri="{FF2B5EF4-FFF2-40B4-BE49-F238E27FC236}">
                  <a16:creationId xmlns:a16="http://schemas.microsoft.com/office/drawing/2014/main" id="{549F4A14-6152-F119-201A-3B7DBF7BBC5A}"/>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z="2400" b="1">
                  <a:solidFill>
                    <a:srgbClr val="000099"/>
                  </a:solidFill>
                </a:rPr>
                <a:t>Lo simple primero</a:t>
              </a:r>
            </a:p>
          </p:txBody>
        </p:sp>
        <p:sp>
          <p:nvSpPr>
            <p:cNvPr id="3" name="Rechteck 2">
              <a:extLst>
                <a:ext uri="{FF2B5EF4-FFF2-40B4-BE49-F238E27FC236}">
                  <a16:creationId xmlns:a16="http://schemas.microsoft.com/office/drawing/2014/main" id="{3EA8A407-2B6A-7210-6758-E8C02ABA1F6C}"/>
                </a:ext>
              </a:extLst>
            </p:cNvPr>
            <p:cNvSpPr/>
            <p:nvPr/>
          </p:nvSpPr>
          <p:spPr>
            <a:xfrm>
              <a:off x="636104" y="4031999"/>
              <a:ext cx="1559896" cy="1620000"/>
            </a:xfrm>
            <a:prstGeom prst="rect">
              <a:avLst/>
            </a:prstGeom>
            <a:solidFill>
              <a:srgbClr val="000099"/>
            </a:solidFill>
            <a:ln w="25400">
              <a:solidFill>
                <a:srgbClr val="00009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2400" b="1"/>
                <a:t>Consejo</a:t>
              </a:r>
            </a:p>
            <a:p>
              <a:pPr algn="ctr"/>
              <a:r>
                <a:rPr lang="en-GB" sz="2400" b="1"/>
                <a:t>#1</a:t>
              </a:r>
            </a:p>
          </p:txBody>
        </p:sp>
      </p:grpSp>
      <p:grpSp>
        <p:nvGrpSpPr>
          <p:cNvPr id="11" name="Gruppieren 10">
            <a:extLst>
              <a:ext uri="{FF2B5EF4-FFF2-40B4-BE49-F238E27FC236}">
                <a16:creationId xmlns:a16="http://schemas.microsoft.com/office/drawing/2014/main" id="{8F18D236-4ACF-AE9A-81F0-2C0A06B2AD90}"/>
              </a:ext>
            </a:extLst>
          </p:cNvPr>
          <p:cNvGrpSpPr/>
          <p:nvPr/>
        </p:nvGrpSpPr>
        <p:grpSpPr>
          <a:xfrm>
            <a:off x="636104" y="5904000"/>
            <a:ext cx="17147896" cy="1332001"/>
            <a:chOff x="636104" y="4031999"/>
            <a:chExt cx="17147896" cy="1332001"/>
          </a:xfrm>
        </p:grpSpPr>
        <p:sp>
          <p:nvSpPr>
            <p:cNvPr id="12" name="Rechteck 11">
              <a:extLst>
                <a:ext uri="{FF2B5EF4-FFF2-40B4-BE49-F238E27FC236}">
                  <a16:creationId xmlns:a16="http://schemas.microsoft.com/office/drawing/2014/main" id="{A4187D7A-66B9-CC4A-8412-9BD9C79DC5CE}"/>
                </a:ext>
              </a:extLst>
            </p:cNvPr>
            <p:cNvSpPr/>
            <p:nvPr/>
          </p:nvSpPr>
          <p:spPr>
            <a:xfrm>
              <a:off x="2160000" y="4392000"/>
              <a:ext cx="15624000" cy="972000"/>
            </a:xfrm>
            <a:prstGeom prst="rect">
              <a:avLst/>
            </a:prstGeom>
            <a:solidFill>
              <a:schemeClr val="bg1"/>
            </a:solidFill>
            <a:ln>
              <a:solidFill>
                <a:srgbClr val="006633"/>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R="0" lvl="0" algn="l" rtl="0">
                <a:spcBef>
                  <a:spcPts val="0"/>
                </a:spcBef>
                <a:spcAft>
                  <a:spcPts val="0"/>
                </a:spcAft>
                <a:buSzPct val="80000"/>
              </a:pPr>
              <a:r>
                <a:rPr lang="es-ES" sz="2000">
                  <a:solidFill>
                    <a:schemeClr val="dk1"/>
                  </a:solidFill>
                  <a:latin typeface="+mn-lt"/>
                  <a:ea typeface="Helvetica Neue"/>
                  <a:cs typeface="Helvetica Neue"/>
                  <a:sym typeface="Helvetica Neue"/>
                </a:rPr>
                <a:t>¿Escribir es demasiado engorroso? ¿O no sabes cómo se escribe una palabra pero puedes pronunciarla? Para utilizar la búsqueda por voz, basta con tocar el icono del micrófono. Si utilizas un dispositivo con el Asistente de Google instalado, también puedes decir simplemente "OK Google" para iniciar la búsqueda.</a:t>
              </a:r>
              <a:endParaRPr lang="en-GB" sz="2000" dirty="0">
                <a:solidFill>
                  <a:schemeClr val="dk1"/>
                </a:solidFill>
                <a:latin typeface="+mn-lt"/>
                <a:ea typeface="Helvetica Neue"/>
                <a:cs typeface="Helvetica Neue"/>
                <a:sym typeface="Helvetica Neue"/>
              </a:endParaRPr>
            </a:p>
          </p:txBody>
        </p:sp>
        <p:sp>
          <p:nvSpPr>
            <p:cNvPr id="13" name="Rechteck 12">
              <a:extLst>
                <a:ext uri="{FF2B5EF4-FFF2-40B4-BE49-F238E27FC236}">
                  <a16:creationId xmlns:a16="http://schemas.microsoft.com/office/drawing/2014/main" id="{DC92D80F-B1A8-E4D9-C98D-71A714CD1FAC}"/>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s-ES" sz="2400" b="1">
                  <a:solidFill>
                    <a:srgbClr val="006633"/>
                  </a:solidFill>
                </a:rPr>
                <a:t>Utilizar la búsqueda por voz</a:t>
              </a:r>
              <a:endParaRPr lang="en-GB" sz="2400" b="1">
                <a:solidFill>
                  <a:srgbClr val="006633"/>
                </a:solidFill>
              </a:endParaRPr>
            </a:p>
          </p:txBody>
        </p:sp>
        <p:sp>
          <p:nvSpPr>
            <p:cNvPr id="14" name="Rechteck 13">
              <a:extLst>
                <a:ext uri="{FF2B5EF4-FFF2-40B4-BE49-F238E27FC236}">
                  <a16:creationId xmlns:a16="http://schemas.microsoft.com/office/drawing/2014/main" id="{0394208D-4720-5B01-F9D5-5451F0847E0A}"/>
                </a:ext>
              </a:extLst>
            </p:cNvPr>
            <p:cNvSpPr/>
            <p:nvPr/>
          </p:nvSpPr>
          <p:spPr>
            <a:xfrm>
              <a:off x="636104" y="4031999"/>
              <a:ext cx="1559896" cy="1332000"/>
            </a:xfrm>
            <a:prstGeom prst="rect">
              <a:avLst/>
            </a:prstGeom>
            <a:solidFill>
              <a:srgbClr val="006633"/>
            </a:solidFill>
            <a:ln w="25400">
              <a:solidFill>
                <a:srgbClr val="006633"/>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2400" b="1"/>
                <a:t>Consejo</a:t>
              </a:r>
              <a:endParaRPr lang="en-GB" sz="2400" b="1" dirty="0"/>
            </a:p>
            <a:p>
              <a:pPr algn="ctr"/>
              <a:r>
                <a:rPr lang="en-GB" sz="2400" b="1" dirty="0"/>
                <a:t>#2</a:t>
              </a:r>
            </a:p>
          </p:txBody>
        </p:sp>
      </p:grpSp>
      <p:grpSp>
        <p:nvGrpSpPr>
          <p:cNvPr id="15" name="Gruppieren 14">
            <a:extLst>
              <a:ext uri="{FF2B5EF4-FFF2-40B4-BE49-F238E27FC236}">
                <a16:creationId xmlns:a16="http://schemas.microsoft.com/office/drawing/2014/main" id="{BB2EF1C6-4374-9FAF-6569-64B52C2F24E6}"/>
              </a:ext>
            </a:extLst>
          </p:cNvPr>
          <p:cNvGrpSpPr/>
          <p:nvPr/>
        </p:nvGrpSpPr>
        <p:grpSpPr>
          <a:xfrm>
            <a:off x="636104" y="7488000"/>
            <a:ext cx="17147896" cy="1332001"/>
            <a:chOff x="636104" y="4031999"/>
            <a:chExt cx="17147896" cy="1332001"/>
          </a:xfrm>
        </p:grpSpPr>
        <p:sp>
          <p:nvSpPr>
            <p:cNvPr id="16" name="Rechteck 15">
              <a:extLst>
                <a:ext uri="{FF2B5EF4-FFF2-40B4-BE49-F238E27FC236}">
                  <a16:creationId xmlns:a16="http://schemas.microsoft.com/office/drawing/2014/main" id="{F0A070F3-1064-DE7A-3A75-06F3FB778D2C}"/>
                </a:ext>
              </a:extLst>
            </p:cNvPr>
            <p:cNvSpPr/>
            <p:nvPr/>
          </p:nvSpPr>
          <p:spPr>
            <a:xfrm>
              <a:off x="2160000" y="4392000"/>
              <a:ext cx="15624000" cy="972000"/>
            </a:xfrm>
            <a:prstGeom prst="rect">
              <a:avLst/>
            </a:prstGeom>
            <a:solidFill>
              <a:schemeClr val="bg1"/>
            </a:solidFill>
            <a:ln>
              <a:solidFill>
                <a:srgbClr val="66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R="0" lvl="0" algn="l" rtl="0">
                <a:spcBef>
                  <a:spcPts val="0"/>
                </a:spcBef>
                <a:spcAft>
                  <a:spcPts val="0"/>
                </a:spcAft>
                <a:buSzPct val="80000"/>
              </a:pPr>
              <a:r>
                <a:rPr lang="es-ES" sz="2000">
                  <a:solidFill>
                    <a:schemeClr val="dk1"/>
                  </a:solidFill>
                  <a:latin typeface="+mn-lt"/>
                  <a:ea typeface="Helvetica Neue"/>
                  <a:cs typeface="Helvetica Neue"/>
                  <a:sym typeface="Helvetica Neue"/>
                </a:rPr>
                <a:t>Selecciona palabras que probablemente aparezcan en el sitio web que buscas. Así, por ejemplo, no escribas "me duele la cabeza", sino "dolor de cabeza", ya que es la palabra que con más probabilidad aparecería en un sitio web médico.</a:t>
              </a:r>
              <a:endParaRPr lang="en-GB" sz="2000" dirty="0">
                <a:solidFill>
                  <a:schemeClr val="dk1"/>
                </a:solidFill>
                <a:latin typeface="+mn-lt"/>
                <a:ea typeface="Helvetica Neue"/>
                <a:cs typeface="Helvetica Neue"/>
                <a:sym typeface="Helvetica Neue"/>
              </a:endParaRPr>
            </a:p>
          </p:txBody>
        </p:sp>
        <p:sp>
          <p:nvSpPr>
            <p:cNvPr id="17" name="Rechteck 16">
              <a:extLst>
                <a:ext uri="{FF2B5EF4-FFF2-40B4-BE49-F238E27FC236}">
                  <a16:creationId xmlns:a16="http://schemas.microsoft.com/office/drawing/2014/main" id="{AB2BD5C1-AB7D-2CA1-1216-627A2282FF1B}"/>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z="2400" b="1">
                  <a:solidFill>
                    <a:srgbClr val="660000"/>
                  </a:solidFill>
                </a:rPr>
                <a:t>Seleccionar palabras específicamente</a:t>
              </a:r>
            </a:p>
          </p:txBody>
        </p:sp>
        <p:sp>
          <p:nvSpPr>
            <p:cNvPr id="18" name="Rechteck 17">
              <a:extLst>
                <a:ext uri="{FF2B5EF4-FFF2-40B4-BE49-F238E27FC236}">
                  <a16:creationId xmlns:a16="http://schemas.microsoft.com/office/drawing/2014/main" id="{09DBE443-DCAD-F3AC-CF2A-D2965FE09ED6}"/>
                </a:ext>
              </a:extLst>
            </p:cNvPr>
            <p:cNvSpPr/>
            <p:nvPr/>
          </p:nvSpPr>
          <p:spPr>
            <a:xfrm>
              <a:off x="636104" y="4031999"/>
              <a:ext cx="1559896" cy="1332000"/>
            </a:xfrm>
            <a:prstGeom prst="rect">
              <a:avLst/>
            </a:prstGeom>
            <a:solidFill>
              <a:srgbClr val="660000"/>
            </a:solidFill>
            <a:ln w="25400">
              <a:solidFill>
                <a:srgbClr val="66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2400" b="1"/>
                <a:t>Consejo</a:t>
              </a:r>
              <a:endParaRPr lang="en-GB" sz="2400" b="1" dirty="0"/>
            </a:p>
            <a:p>
              <a:pPr algn="ctr"/>
              <a:r>
                <a:rPr lang="en-GB" sz="2400" b="1" dirty="0"/>
                <a:t>#3</a:t>
              </a:r>
            </a:p>
          </p:txBody>
        </p:sp>
      </p:grpSp>
      <p:sp>
        <p:nvSpPr>
          <p:cNvPr id="8" name="Textfeld 7">
            <a:extLst>
              <a:ext uri="{FF2B5EF4-FFF2-40B4-BE49-F238E27FC236}">
                <a16:creationId xmlns:a16="http://schemas.microsoft.com/office/drawing/2014/main" id="{D08C33EF-D31F-15DF-72F4-1DFBB4F421F4}"/>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Google Deutschland Team (2021), 7 Tipps, mit denen ihr noch mehr aus der Google Suche rausholt, in: google.de, 04. Juni 2021, https://blog.google/intl/de-de/produkte/suchen-entdecken/7-tipps-fuer-die-google-suche/</a:t>
            </a:r>
          </a:p>
        </p:txBody>
      </p:sp>
      <p:sp>
        <p:nvSpPr>
          <p:cNvPr id="4" name="Foliennummernplatzhalter 1">
            <a:extLst>
              <a:ext uri="{FF2B5EF4-FFF2-40B4-BE49-F238E27FC236}">
                <a16:creationId xmlns:a16="http://schemas.microsoft.com/office/drawing/2014/main" id="{E3FA68BC-6ADB-5184-2E60-F9DBD0803FC5}"/>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14</a:t>
            </a:fld>
            <a:endParaRPr lang="de-DE"/>
          </a:p>
        </p:txBody>
      </p:sp>
    </p:spTree>
    <p:extLst>
      <p:ext uri="{BB962C8B-B14F-4D97-AF65-F5344CB8AC3E}">
        <p14:creationId xmlns:p14="http://schemas.microsoft.com/office/powerpoint/2010/main" val="355918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0" name="Grafik 9">
            <a:extLst>
              <a:ext uri="{FF2B5EF4-FFF2-40B4-BE49-F238E27FC236}">
                <a16:creationId xmlns:a16="http://schemas.microsoft.com/office/drawing/2014/main" id="{E283853A-6122-FD30-655B-665740C042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236640" y="4420585"/>
            <a:ext cx="5380200" cy="1742831"/>
          </a:xfrm>
          <a:prstGeom prst="rect">
            <a:avLst/>
          </a:prstGeom>
        </p:spPr>
      </p:pic>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3. Selección y uso de motores de búsqueda</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Diseñando una búsqueda eficiente - 7 consejos</a:t>
            </a:r>
            <a:endParaRPr lang="en-GB" sz="2800">
              <a:solidFill>
                <a:srgbClr val="00CCFF"/>
              </a:solidFill>
              <a:latin typeface="+mn-lt"/>
            </a:endParaRPr>
          </a:p>
        </p:txBody>
      </p:sp>
      <p:grpSp>
        <p:nvGrpSpPr>
          <p:cNvPr id="7" name="Gruppieren 6">
            <a:extLst>
              <a:ext uri="{FF2B5EF4-FFF2-40B4-BE49-F238E27FC236}">
                <a16:creationId xmlns:a16="http://schemas.microsoft.com/office/drawing/2014/main" id="{5D23FD4D-F83A-6035-79F5-46A9F4CD5D57}"/>
              </a:ext>
            </a:extLst>
          </p:cNvPr>
          <p:cNvGrpSpPr/>
          <p:nvPr/>
        </p:nvGrpSpPr>
        <p:grpSpPr>
          <a:xfrm>
            <a:off x="504000" y="4031999"/>
            <a:ext cx="17280000" cy="2016001"/>
            <a:chOff x="504000" y="4031999"/>
            <a:chExt cx="17280000" cy="2016001"/>
          </a:xfrm>
        </p:grpSpPr>
        <p:sp>
          <p:nvSpPr>
            <p:cNvPr id="6" name="Rechteck 5">
              <a:extLst>
                <a:ext uri="{FF2B5EF4-FFF2-40B4-BE49-F238E27FC236}">
                  <a16:creationId xmlns:a16="http://schemas.microsoft.com/office/drawing/2014/main" id="{BFE72C1C-A8D6-69AB-91E3-38D74EFFFB3A}"/>
                </a:ext>
              </a:extLst>
            </p:cNvPr>
            <p:cNvSpPr/>
            <p:nvPr/>
          </p:nvSpPr>
          <p:spPr>
            <a:xfrm>
              <a:off x="2160000" y="4392000"/>
              <a:ext cx="15624000" cy="1656000"/>
            </a:xfrm>
            <a:prstGeom prst="rect">
              <a:avLst/>
            </a:prstGeom>
            <a:no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tIns="0" rIns="5616000" bIns="0" rtlCol="0" anchor="ctr"/>
            <a:lstStyle/>
            <a:p>
              <a:pPr marR="0" lvl="0" algn="l" rtl="0">
                <a:spcBef>
                  <a:spcPts val="0"/>
                </a:spcBef>
                <a:spcAft>
                  <a:spcPts val="0"/>
                </a:spcAft>
                <a:buSzPct val="80000"/>
                <a:tabLst>
                  <a:tab pos="9601200" algn="l"/>
                </a:tabLst>
              </a:pPr>
              <a:r>
                <a:rPr lang="es-ES" sz="2000">
                  <a:solidFill>
                    <a:schemeClr val="dk1"/>
                  </a:solidFill>
                  <a:latin typeface="+mn-lt"/>
                  <a:ea typeface="Helvetica Neue"/>
                  <a:cs typeface="Helvetica Neue"/>
                  <a:sym typeface="Helvetica Neue"/>
                </a:rPr>
                <a:t>No pierdas tiempo intentando averiguar cómo se escribe correctamente una palabra. El corrector ortográfico se asegura automáticamente de que se utiliza la ortografía más común de una palabra. Por lo tanto, también corrige las palabras si las escribes mal. También puedes descuidar las mayúsculas y minúsculas en la Búsqueda de Google.</a:t>
              </a:r>
              <a:endParaRPr lang="en-GB" sz="2000">
                <a:solidFill>
                  <a:schemeClr val="dk1"/>
                </a:solidFill>
                <a:latin typeface="+mn-lt"/>
                <a:ea typeface="Helvetica Neue"/>
                <a:cs typeface="Helvetica Neue"/>
                <a:sym typeface="Helvetica Neue"/>
              </a:endParaRPr>
            </a:p>
          </p:txBody>
        </p:sp>
        <p:sp>
          <p:nvSpPr>
            <p:cNvPr id="5" name="Rechteck 4">
              <a:extLst>
                <a:ext uri="{FF2B5EF4-FFF2-40B4-BE49-F238E27FC236}">
                  <a16:creationId xmlns:a16="http://schemas.microsoft.com/office/drawing/2014/main" id="{549F4A14-6152-F119-201A-3B7DBF7BBC5A}"/>
                </a:ext>
              </a:extLst>
            </p:cNvPr>
            <p:cNvSpPr/>
            <p:nvPr/>
          </p:nvSpPr>
          <p:spPr>
            <a:xfrm>
              <a:off x="2160000" y="4050704"/>
              <a:ext cx="14876716" cy="341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s-ES" sz="2400" b="1">
                  <a:solidFill>
                    <a:srgbClr val="990099"/>
                  </a:solidFill>
                </a:rPr>
                <a:t>Hacer caso omiso de detalles menores (por ejemplo, ortografía, mayúsculas y minúsculas).</a:t>
              </a:r>
              <a:endParaRPr lang="en-GB" sz="2400" b="1">
                <a:solidFill>
                  <a:srgbClr val="990099"/>
                </a:solidFill>
              </a:endParaRPr>
            </a:p>
          </p:txBody>
        </p:sp>
        <p:sp>
          <p:nvSpPr>
            <p:cNvPr id="3" name="Rechteck 2">
              <a:extLst>
                <a:ext uri="{FF2B5EF4-FFF2-40B4-BE49-F238E27FC236}">
                  <a16:creationId xmlns:a16="http://schemas.microsoft.com/office/drawing/2014/main" id="{3EA8A407-2B6A-7210-6758-E8C02ABA1F6C}"/>
                </a:ext>
              </a:extLst>
            </p:cNvPr>
            <p:cNvSpPr/>
            <p:nvPr/>
          </p:nvSpPr>
          <p:spPr>
            <a:xfrm>
              <a:off x="504000" y="4031999"/>
              <a:ext cx="1692000" cy="2016000"/>
            </a:xfrm>
            <a:prstGeom prst="rect">
              <a:avLst/>
            </a:prstGeom>
            <a:solidFill>
              <a:srgbClr val="990099"/>
            </a:solidFill>
            <a:ln w="25400">
              <a:solidFill>
                <a:srgbClr val="99009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2400" b="1"/>
                <a:t>Consejo</a:t>
              </a:r>
            </a:p>
            <a:p>
              <a:pPr algn="ctr"/>
              <a:r>
                <a:rPr lang="en-GB" sz="2400" b="1"/>
                <a:t>#4</a:t>
              </a:r>
            </a:p>
          </p:txBody>
        </p:sp>
      </p:grpSp>
      <p:grpSp>
        <p:nvGrpSpPr>
          <p:cNvPr id="11" name="Gruppieren 10">
            <a:extLst>
              <a:ext uri="{FF2B5EF4-FFF2-40B4-BE49-F238E27FC236}">
                <a16:creationId xmlns:a16="http://schemas.microsoft.com/office/drawing/2014/main" id="{8F18D236-4ACF-AE9A-81F0-2C0A06B2AD90}"/>
              </a:ext>
            </a:extLst>
          </p:cNvPr>
          <p:cNvGrpSpPr/>
          <p:nvPr/>
        </p:nvGrpSpPr>
        <p:grpSpPr>
          <a:xfrm>
            <a:off x="504000" y="6300000"/>
            <a:ext cx="17280000" cy="1908001"/>
            <a:chOff x="504000" y="4031999"/>
            <a:chExt cx="17280000" cy="1908001"/>
          </a:xfrm>
        </p:grpSpPr>
        <p:sp>
          <p:nvSpPr>
            <p:cNvPr id="12" name="Rechteck 11">
              <a:extLst>
                <a:ext uri="{FF2B5EF4-FFF2-40B4-BE49-F238E27FC236}">
                  <a16:creationId xmlns:a16="http://schemas.microsoft.com/office/drawing/2014/main" id="{A4187D7A-66B9-CC4A-8412-9BD9C79DC5CE}"/>
                </a:ext>
              </a:extLst>
            </p:cNvPr>
            <p:cNvSpPr/>
            <p:nvPr/>
          </p:nvSpPr>
          <p:spPr>
            <a:xfrm>
              <a:off x="2160000" y="4392000"/>
              <a:ext cx="15624000" cy="1548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R="0" lvl="0" algn="l" rtl="0">
                <a:spcBef>
                  <a:spcPts val="0"/>
                </a:spcBef>
                <a:spcAft>
                  <a:spcPts val="0"/>
                </a:spcAft>
                <a:buSzPct val="80000"/>
              </a:pPr>
              <a:r>
                <a:rPr lang="es-ES" sz="2000">
                  <a:solidFill>
                    <a:schemeClr val="dk1"/>
                  </a:solidFill>
                  <a:latin typeface="+mn-lt"/>
                  <a:ea typeface="Helvetica Neue"/>
                  <a:cs typeface="Helvetica Neue"/>
                  <a:sym typeface="Helvetica Neue"/>
                </a:rPr>
                <a:t>A veces puedes estar buscando algo para lo que crees que ya sabes la respuesta. Sin embargo, incluir esta respuesta en su consulta puede influir en los resultados de la búsqueda y limitarlos demasiado. Por ejemplo, si busca "¿pesan 35 kilos los golden retriever?", puede encontrarse con sitios web que describen exactamente esa respuesta. En su lugar, busque "peso golden retriever ". Obtendrás una gran variedad de resultados. A partir de ahí, puedes acotar aún más la respuesta correcta.</a:t>
              </a:r>
              <a:endParaRPr lang="en-GB" sz="2000">
                <a:solidFill>
                  <a:schemeClr val="dk1"/>
                </a:solidFill>
                <a:latin typeface="+mn-lt"/>
                <a:ea typeface="Helvetica Neue"/>
                <a:cs typeface="Helvetica Neue"/>
                <a:sym typeface="Helvetica Neue"/>
              </a:endParaRPr>
            </a:p>
          </p:txBody>
        </p:sp>
        <p:sp>
          <p:nvSpPr>
            <p:cNvPr id="13" name="Rechteck 12">
              <a:extLst>
                <a:ext uri="{FF2B5EF4-FFF2-40B4-BE49-F238E27FC236}">
                  <a16:creationId xmlns:a16="http://schemas.microsoft.com/office/drawing/2014/main" id="{DC92D80F-B1A8-E4D9-C98D-71A714CD1FAC}"/>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s-ES" sz="2400" b="1">
                  <a:solidFill>
                    <a:srgbClr val="009999"/>
                  </a:solidFill>
                </a:rPr>
                <a:t>No incluyas la respuesta en la búsqueda</a:t>
              </a:r>
              <a:endParaRPr lang="en-GB" sz="2400" b="1">
                <a:solidFill>
                  <a:srgbClr val="009999"/>
                </a:solidFill>
              </a:endParaRPr>
            </a:p>
          </p:txBody>
        </p:sp>
        <p:sp>
          <p:nvSpPr>
            <p:cNvPr id="14" name="Rechteck 13">
              <a:extLst>
                <a:ext uri="{FF2B5EF4-FFF2-40B4-BE49-F238E27FC236}">
                  <a16:creationId xmlns:a16="http://schemas.microsoft.com/office/drawing/2014/main" id="{0394208D-4720-5B01-F9D5-5451F0847E0A}"/>
                </a:ext>
              </a:extLst>
            </p:cNvPr>
            <p:cNvSpPr/>
            <p:nvPr/>
          </p:nvSpPr>
          <p:spPr>
            <a:xfrm>
              <a:off x="504000" y="4031999"/>
              <a:ext cx="1692000" cy="1908000"/>
            </a:xfrm>
            <a:prstGeom prst="rect">
              <a:avLst/>
            </a:prstGeom>
            <a:solidFill>
              <a:srgbClr val="009999"/>
            </a:solidFill>
            <a:ln w="25400">
              <a:solidFill>
                <a:srgbClr val="00999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2400" b="1"/>
                <a:t>Consejo</a:t>
              </a:r>
            </a:p>
            <a:p>
              <a:pPr algn="ctr"/>
              <a:r>
                <a:rPr lang="en-GB" sz="2400" b="1"/>
                <a:t>#5</a:t>
              </a:r>
            </a:p>
          </p:txBody>
        </p:sp>
      </p:grpSp>
      <p:sp>
        <p:nvSpPr>
          <p:cNvPr id="8" name="Foliennummernplatzhalter 1">
            <a:extLst>
              <a:ext uri="{FF2B5EF4-FFF2-40B4-BE49-F238E27FC236}">
                <a16:creationId xmlns:a16="http://schemas.microsoft.com/office/drawing/2014/main" id="{0C7262F5-5920-446E-8D90-0D21D800019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15</a:t>
            </a:fld>
            <a:endParaRPr lang="de-DE"/>
          </a:p>
        </p:txBody>
      </p:sp>
      <p:sp>
        <p:nvSpPr>
          <p:cNvPr id="9" name="Textfeld 8">
            <a:extLst>
              <a:ext uri="{FF2B5EF4-FFF2-40B4-BE49-F238E27FC236}">
                <a16:creationId xmlns:a16="http://schemas.microsoft.com/office/drawing/2014/main" id="{E5E499A2-7109-5177-1DF6-403FAA3E94B0}"/>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Google Deutschland Team (2021), 7 Tipps, mit denen ihr noch mehr aus der Google Suche rausholt, in: google.de, 04. Juni 2021, https://blog.google/intl/de-de/produkte/suchen-entdecken/7-tipps-fuer-die-google-suche/</a:t>
            </a:r>
          </a:p>
        </p:txBody>
      </p:sp>
    </p:spTree>
    <p:extLst>
      <p:ext uri="{BB962C8B-B14F-4D97-AF65-F5344CB8AC3E}">
        <p14:creationId xmlns:p14="http://schemas.microsoft.com/office/powerpoint/2010/main" val="1712788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3. Selección y uso de motores de búsqueda</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Diseñando una búsqueda eficiente - 7 consejos</a:t>
            </a:r>
            <a:endParaRPr lang="en-GB" sz="2800">
              <a:solidFill>
                <a:srgbClr val="00CCFF"/>
              </a:solidFill>
              <a:latin typeface="+mn-lt"/>
            </a:endParaRPr>
          </a:p>
        </p:txBody>
      </p:sp>
      <p:grpSp>
        <p:nvGrpSpPr>
          <p:cNvPr id="7" name="Gruppieren 6">
            <a:extLst>
              <a:ext uri="{FF2B5EF4-FFF2-40B4-BE49-F238E27FC236}">
                <a16:creationId xmlns:a16="http://schemas.microsoft.com/office/drawing/2014/main" id="{5D23FD4D-F83A-6035-79F5-46A9F4CD5D57}"/>
              </a:ext>
            </a:extLst>
          </p:cNvPr>
          <p:cNvGrpSpPr/>
          <p:nvPr/>
        </p:nvGrpSpPr>
        <p:grpSpPr>
          <a:xfrm>
            <a:off x="622852" y="4031999"/>
            <a:ext cx="17161148" cy="1944001"/>
            <a:chOff x="622852" y="4031999"/>
            <a:chExt cx="17161148" cy="1944001"/>
          </a:xfrm>
        </p:grpSpPr>
        <p:sp>
          <p:nvSpPr>
            <p:cNvPr id="6" name="Rechteck 5">
              <a:extLst>
                <a:ext uri="{FF2B5EF4-FFF2-40B4-BE49-F238E27FC236}">
                  <a16:creationId xmlns:a16="http://schemas.microsoft.com/office/drawing/2014/main" id="{BFE72C1C-A8D6-69AB-91E3-38D74EFFFB3A}"/>
                </a:ext>
              </a:extLst>
            </p:cNvPr>
            <p:cNvSpPr/>
            <p:nvPr/>
          </p:nvSpPr>
          <p:spPr>
            <a:xfrm>
              <a:off x="2160000" y="4392000"/>
              <a:ext cx="15624000" cy="1584000"/>
            </a:xfrm>
            <a:prstGeom prst="rect">
              <a:avLst/>
            </a:prstGeom>
            <a:solidFill>
              <a:schemeClr val="bg1"/>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R="0" lvl="0" algn="l" rtl="0">
                <a:spcBef>
                  <a:spcPts val="0"/>
                </a:spcBef>
                <a:spcAft>
                  <a:spcPts val="0"/>
                </a:spcAft>
                <a:buSzPct val="80000"/>
              </a:pPr>
              <a:r>
                <a:rPr lang="es-ES" sz="2000">
                  <a:solidFill>
                    <a:schemeClr val="dk1"/>
                  </a:solidFill>
                  <a:latin typeface="+mn-lt"/>
                  <a:ea typeface="Helvetica Neue"/>
                  <a:cs typeface="Helvetica Neue"/>
                  <a:sym typeface="Helvetica Neue"/>
                </a:rPr>
                <a:t>A veces es aconsejable utilizar las muchas otras funciones de la Búsqueda de Google, especialmente si buscas contenido de naturaleza visual. Ejemplo: Quieres diseñar un CV para una solicitud de empleo. La Búsqueda de imágenes de Google es perfecta para ello. De un vistazo, obtendrás imágenes de CV y podrás seguir navegando hasta el sitio web donde se encuentra esa imagen y, posiblemente, otros consejos para una solicitud de empleo satisfactoria. Para otras cosas, los vídeos pueden ser fuentes más apropiadas.</a:t>
              </a:r>
              <a:endParaRPr lang="en-GB" sz="2000">
                <a:solidFill>
                  <a:schemeClr val="dk1"/>
                </a:solidFill>
                <a:latin typeface="+mn-lt"/>
                <a:ea typeface="Helvetica Neue"/>
                <a:cs typeface="Helvetica Neue"/>
                <a:sym typeface="Helvetica Neue"/>
              </a:endParaRPr>
            </a:p>
          </p:txBody>
        </p:sp>
        <p:sp>
          <p:nvSpPr>
            <p:cNvPr id="5" name="Rechteck 4">
              <a:extLst>
                <a:ext uri="{FF2B5EF4-FFF2-40B4-BE49-F238E27FC236}">
                  <a16:creationId xmlns:a16="http://schemas.microsoft.com/office/drawing/2014/main" id="{549F4A14-6152-F119-201A-3B7DBF7BBC5A}"/>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s-ES" sz="2400" b="1">
                  <a:solidFill>
                    <a:srgbClr val="666699"/>
                  </a:solidFill>
                </a:rPr>
                <a:t>Búsqueda no sólo de texto (por ejemplo, también de imágenes)</a:t>
              </a:r>
              <a:endParaRPr lang="en-GB" sz="2400" b="1">
                <a:solidFill>
                  <a:srgbClr val="666699"/>
                </a:solidFill>
              </a:endParaRPr>
            </a:p>
          </p:txBody>
        </p:sp>
        <p:sp>
          <p:nvSpPr>
            <p:cNvPr id="3" name="Rechteck 2">
              <a:extLst>
                <a:ext uri="{FF2B5EF4-FFF2-40B4-BE49-F238E27FC236}">
                  <a16:creationId xmlns:a16="http://schemas.microsoft.com/office/drawing/2014/main" id="{3EA8A407-2B6A-7210-6758-E8C02ABA1F6C}"/>
                </a:ext>
              </a:extLst>
            </p:cNvPr>
            <p:cNvSpPr/>
            <p:nvPr/>
          </p:nvSpPr>
          <p:spPr>
            <a:xfrm>
              <a:off x="622852" y="4031999"/>
              <a:ext cx="1573148" cy="1944000"/>
            </a:xfrm>
            <a:prstGeom prst="rect">
              <a:avLst/>
            </a:prstGeom>
            <a:solidFill>
              <a:srgbClr val="666699"/>
            </a:solidFill>
            <a:ln w="25400">
              <a:solidFill>
                <a:srgbClr val="66669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2400" b="1"/>
                <a:t>Consejo</a:t>
              </a:r>
            </a:p>
            <a:p>
              <a:pPr algn="ctr"/>
              <a:r>
                <a:rPr lang="en-GB" sz="2400" b="1"/>
                <a:t>#6</a:t>
              </a:r>
            </a:p>
          </p:txBody>
        </p:sp>
      </p:grpSp>
      <p:grpSp>
        <p:nvGrpSpPr>
          <p:cNvPr id="11" name="Gruppieren 10">
            <a:extLst>
              <a:ext uri="{FF2B5EF4-FFF2-40B4-BE49-F238E27FC236}">
                <a16:creationId xmlns:a16="http://schemas.microsoft.com/office/drawing/2014/main" id="{8F18D236-4ACF-AE9A-81F0-2C0A06B2AD90}"/>
              </a:ext>
            </a:extLst>
          </p:cNvPr>
          <p:cNvGrpSpPr/>
          <p:nvPr/>
        </p:nvGrpSpPr>
        <p:grpSpPr>
          <a:xfrm>
            <a:off x="622852" y="6228000"/>
            <a:ext cx="17161148" cy="2699999"/>
            <a:chOff x="622852" y="4031999"/>
            <a:chExt cx="17161148" cy="2699999"/>
          </a:xfrm>
        </p:grpSpPr>
        <p:sp>
          <p:nvSpPr>
            <p:cNvPr id="12" name="Rechteck 11">
              <a:extLst>
                <a:ext uri="{FF2B5EF4-FFF2-40B4-BE49-F238E27FC236}">
                  <a16:creationId xmlns:a16="http://schemas.microsoft.com/office/drawing/2014/main" id="{A4187D7A-66B9-CC4A-8412-9BD9C79DC5CE}"/>
                </a:ext>
              </a:extLst>
            </p:cNvPr>
            <p:cNvSpPr/>
            <p:nvPr/>
          </p:nvSpPr>
          <p:spPr>
            <a:xfrm>
              <a:off x="2160000" y="4392000"/>
              <a:ext cx="15624000" cy="2339998"/>
            </a:xfrm>
            <a:prstGeom prst="rect">
              <a:avLst/>
            </a:prstGeom>
            <a:solidFill>
              <a:schemeClr val="bg1"/>
            </a:solidFill>
            <a:ln>
              <a:solidFill>
                <a:srgbClr val="CC9999"/>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R="0" lvl="0" algn="l" rtl="0">
                <a:spcBef>
                  <a:spcPts val="0"/>
                </a:spcBef>
                <a:spcAft>
                  <a:spcPts val="0"/>
                </a:spcAft>
                <a:buSzPct val="80000"/>
              </a:pPr>
              <a:r>
                <a:rPr lang="es-ES" sz="2000">
                  <a:solidFill>
                    <a:schemeClr val="dk1"/>
                  </a:solidFill>
                  <a:latin typeface="+mn-lt"/>
                  <a:ea typeface="Helvetica Neue"/>
                  <a:cs typeface="Helvetica Neue"/>
                  <a:sym typeface="Helvetica Neue"/>
                </a:rPr>
                <a:t>Para muchas consultas de búsqueda, Google hace el trabajo por ti y ya muestra respuestas a tu pregunta en los resultados de búsqueda. He aquí algunos ejemplos </a:t>
              </a:r>
              <a:r>
                <a:rPr lang="en-GB" sz="2000">
                  <a:solidFill>
                    <a:schemeClr val="dk1"/>
                  </a:solidFill>
                  <a:latin typeface="+mn-lt"/>
                  <a:ea typeface="Helvetica Neue"/>
                  <a:cs typeface="Helvetica Neue"/>
                  <a:sym typeface="Helvetica Neue"/>
                </a:rPr>
                <a:t>: </a:t>
              </a:r>
            </a:p>
            <a:p>
              <a:pPr marL="342900" marR="0" lvl="0" indent="-342900" algn="l" rtl="0">
                <a:spcBef>
                  <a:spcPts val="0"/>
                </a:spcBef>
                <a:spcAft>
                  <a:spcPts val="0"/>
                </a:spcAft>
                <a:buSzPct val="80000"/>
                <a:buFont typeface="Symbol" panose="05050102010706020507" pitchFamily="18" charset="2"/>
                <a:buChar char="-"/>
              </a:pPr>
              <a:r>
                <a:rPr lang="es-ES" sz="2000">
                  <a:solidFill>
                    <a:schemeClr val="dk1"/>
                  </a:solidFill>
                  <a:latin typeface="+mn-lt"/>
                  <a:ea typeface="Helvetica Neue"/>
                  <a:cs typeface="Helvetica Neue"/>
                  <a:sym typeface="Helvetica Neue"/>
                </a:rPr>
                <a:t>El tiempo: Al introducir cualquier ubicación en relación con el término tiempo, la Búsqueda de Google proporciona la situación meteorológica actual</a:t>
              </a:r>
              <a:r>
                <a:rPr lang="en-GB" sz="2000">
                  <a:solidFill>
                    <a:schemeClr val="dk1"/>
                  </a:solidFill>
                  <a:latin typeface="+mn-lt"/>
                  <a:ea typeface="Helvetica Neue"/>
                  <a:cs typeface="Helvetica Neue"/>
                  <a:sym typeface="Helvetica Neue"/>
                </a:rPr>
                <a:t>.</a:t>
              </a:r>
            </a:p>
            <a:p>
              <a:pPr marL="342900" marR="0" lvl="0" indent="-342900" algn="l" rtl="0">
                <a:spcBef>
                  <a:spcPts val="0"/>
                </a:spcBef>
                <a:spcAft>
                  <a:spcPts val="0"/>
                </a:spcAft>
                <a:buSzPct val="80000"/>
                <a:buFont typeface="Symbol" panose="05050102010706020507" pitchFamily="18" charset="2"/>
                <a:buChar char="-"/>
              </a:pPr>
              <a:r>
                <a:rPr lang="es-ES" sz="2000">
                  <a:solidFill>
                    <a:schemeClr val="dk1"/>
                  </a:solidFill>
                  <a:latin typeface="+mn-lt"/>
                  <a:ea typeface="Helvetica Neue"/>
                  <a:cs typeface="Helvetica Neue"/>
                  <a:sym typeface="Helvetica Neue"/>
                </a:rPr>
                <a:t>Eventos/programación de cine: Los eventos actuales o la programación del cine pueden visualizarse en un abrir y cerrar de ojos. Con "Eventos Hamburgo" hay una visión general de los eventos culturales de los próximos días, mientras que “Cartelera Hamburgo" ofrece una visión general de lo más destacado del cine actual</a:t>
              </a:r>
              <a:r>
                <a:rPr lang="en-GB" sz="2000">
                  <a:solidFill>
                    <a:schemeClr val="dk1"/>
                  </a:solidFill>
                  <a:latin typeface="+mn-lt"/>
                  <a:ea typeface="Helvetica Neue"/>
                  <a:cs typeface="Helvetica Neue"/>
                  <a:sym typeface="Helvetica Neue"/>
                </a:rPr>
                <a:t>.</a:t>
              </a:r>
            </a:p>
          </p:txBody>
        </p:sp>
        <p:sp>
          <p:nvSpPr>
            <p:cNvPr id="13" name="Rechteck 12">
              <a:extLst>
                <a:ext uri="{FF2B5EF4-FFF2-40B4-BE49-F238E27FC236}">
                  <a16:creationId xmlns:a16="http://schemas.microsoft.com/office/drawing/2014/main" id="{DC92D80F-B1A8-E4D9-C98D-71A714CD1FAC}"/>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s-ES" sz="2400" b="1">
                  <a:solidFill>
                    <a:srgbClr val="CC9999"/>
                  </a:solidFill>
                </a:rPr>
                <a:t>Utilizar las numerosas funciones de la Búsqueda de Google</a:t>
              </a:r>
              <a:endParaRPr lang="en-GB" sz="2400" b="1">
                <a:solidFill>
                  <a:srgbClr val="CC9999"/>
                </a:solidFill>
              </a:endParaRPr>
            </a:p>
          </p:txBody>
        </p:sp>
        <p:sp>
          <p:nvSpPr>
            <p:cNvPr id="14" name="Rechteck 13">
              <a:extLst>
                <a:ext uri="{FF2B5EF4-FFF2-40B4-BE49-F238E27FC236}">
                  <a16:creationId xmlns:a16="http://schemas.microsoft.com/office/drawing/2014/main" id="{0394208D-4720-5B01-F9D5-5451F0847E0A}"/>
                </a:ext>
              </a:extLst>
            </p:cNvPr>
            <p:cNvSpPr/>
            <p:nvPr/>
          </p:nvSpPr>
          <p:spPr>
            <a:xfrm>
              <a:off x="622852" y="4031999"/>
              <a:ext cx="1573148" cy="2232000"/>
            </a:xfrm>
            <a:prstGeom prst="rect">
              <a:avLst/>
            </a:prstGeom>
            <a:solidFill>
              <a:srgbClr val="CC9999"/>
            </a:solidFill>
            <a:ln w="25400">
              <a:solidFill>
                <a:srgbClr val="CC999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2400" b="1"/>
                <a:t>Consejo</a:t>
              </a:r>
            </a:p>
            <a:p>
              <a:pPr algn="ctr"/>
              <a:r>
                <a:rPr lang="en-GB" sz="2400" b="1"/>
                <a:t>#7</a:t>
              </a:r>
            </a:p>
          </p:txBody>
        </p:sp>
      </p:grpSp>
      <p:sp>
        <p:nvSpPr>
          <p:cNvPr id="8" name="Foliennummernplatzhalter 1">
            <a:extLst>
              <a:ext uri="{FF2B5EF4-FFF2-40B4-BE49-F238E27FC236}">
                <a16:creationId xmlns:a16="http://schemas.microsoft.com/office/drawing/2014/main" id="{084387A3-69AD-E1D2-AF2E-451EB6A96D69}"/>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16</a:t>
            </a:fld>
            <a:endParaRPr lang="de-DE"/>
          </a:p>
        </p:txBody>
      </p:sp>
      <p:sp>
        <p:nvSpPr>
          <p:cNvPr id="9" name="Textfeld 8">
            <a:extLst>
              <a:ext uri="{FF2B5EF4-FFF2-40B4-BE49-F238E27FC236}">
                <a16:creationId xmlns:a16="http://schemas.microsoft.com/office/drawing/2014/main" id="{94588161-0DF5-8CBD-F5F5-CEDAC03CD909}"/>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Google Deutschland Team (2021), 7 Tipps, mit denen ihr noch mehr aus der Google Suche rausholt, in: google.de, 04. Juni 2021, https://blog.google/intl/de-de/produkte/suchen-entdecken/7-tipps-fuer-die-google-suche/</a:t>
            </a:r>
          </a:p>
        </p:txBody>
      </p:sp>
    </p:spTree>
    <p:extLst>
      <p:ext uri="{BB962C8B-B14F-4D97-AF65-F5344CB8AC3E}">
        <p14:creationId xmlns:p14="http://schemas.microsoft.com/office/powerpoint/2010/main" val="365775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pSp>
        <p:nvGrpSpPr>
          <p:cNvPr id="35" name="Gruppieren 34">
            <a:extLst>
              <a:ext uri="{FF2B5EF4-FFF2-40B4-BE49-F238E27FC236}">
                <a16:creationId xmlns:a16="http://schemas.microsoft.com/office/drawing/2014/main" id="{98E85247-0AEC-F243-6A9C-9D2C17C5C4B9}"/>
              </a:ext>
            </a:extLst>
          </p:cNvPr>
          <p:cNvGrpSpPr/>
          <p:nvPr/>
        </p:nvGrpSpPr>
        <p:grpSpPr>
          <a:xfrm>
            <a:off x="14454861" y="5369153"/>
            <a:ext cx="1578305" cy="1675283"/>
            <a:chOff x="11955268" y="6100717"/>
            <a:chExt cx="4899761" cy="1675283"/>
          </a:xfrm>
        </p:grpSpPr>
        <p:cxnSp>
          <p:nvCxnSpPr>
            <p:cNvPr id="36" name="Gerader Verbinder 35">
              <a:extLst>
                <a:ext uri="{FF2B5EF4-FFF2-40B4-BE49-F238E27FC236}">
                  <a16:creationId xmlns:a16="http://schemas.microsoft.com/office/drawing/2014/main" id="{9A93DF1C-6E0C-4AF7-BB23-1FA6A31EFDEF}"/>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37" name="Google Shape;120;p6">
              <a:extLst>
                <a:ext uri="{FF2B5EF4-FFF2-40B4-BE49-F238E27FC236}">
                  <a16:creationId xmlns:a16="http://schemas.microsoft.com/office/drawing/2014/main" id="{1169C4D3-A6C7-1E59-A4CD-9225649D3F1E}"/>
                </a:ext>
              </a:extLst>
            </p:cNvPr>
            <p:cNvSpPr txBox="1"/>
            <p:nvPr/>
          </p:nvSpPr>
          <p:spPr>
            <a:xfrm>
              <a:off x="12067028" y="6100717"/>
              <a:ext cx="4788001" cy="612000"/>
            </a:xfrm>
            <a:prstGeom prst="doubleWave">
              <a:avLst/>
            </a:prstGeom>
            <a:solidFill>
              <a:srgbClr val="CD6889"/>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1600" b="1">
                  <a:solidFill>
                    <a:schemeClr val="bg1"/>
                  </a:solidFill>
                  <a:latin typeface="+mn-lt"/>
                  <a:ea typeface="Helvetica Neue"/>
                  <a:cs typeface="Helvetica Neue"/>
                  <a:sym typeface="Helvetica Neue"/>
                </a:rPr>
                <a:t>9. Impresión general</a:t>
              </a:r>
            </a:p>
          </p:txBody>
        </p:sp>
      </p:grpSp>
      <p:grpSp>
        <p:nvGrpSpPr>
          <p:cNvPr id="26" name="Gruppieren 25">
            <a:extLst>
              <a:ext uri="{FF2B5EF4-FFF2-40B4-BE49-F238E27FC236}">
                <a16:creationId xmlns:a16="http://schemas.microsoft.com/office/drawing/2014/main" id="{77ED6EC2-1F5D-4C31-61E1-E933F9E18F5C}"/>
              </a:ext>
            </a:extLst>
          </p:cNvPr>
          <p:cNvGrpSpPr/>
          <p:nvPr/>
        </p:nvGrpSpPr>
        <p:grpSpPr>
          <a:xfrm>
            <a:off x="10287493" y="5567606"/>
            <a:ext cx="2519999" cy="1687060"/>
            <a:chOff x="11955268" y="6088940"/>
            <a:chExt cx="7823198" cy="1687060"/>
          </a:xfrm>
        </p:grpSpPr>
        <p:cxnSp>
          <p:nvCxnSpPr>
            <p:cNvPr id="27" name="Gerader Verbinder 26">
              <a:extLst>
                <a:ext uri="{FF2B5EF4-FFF2-40B4-BE49-F238E27FC236}">
                  <a16:creationId xmlns:a16="http://schemas.microsoft.com/office/drawing/2014/main" id="{91A32883-005E-6EBD-FF2D-944473C2E05A}"/>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28" name="Google Shape;120;p6">
              <a:extLst>
                <a:ext uri="{FF2B5EF4-FFF2-40B4-BE49-F238E27FC236}">
                  <a16:creationId xmlns:a16="http://schemas.microsoft.com/office/drawing/2014/main" id="{A4E78C9A-0B02-D2E6-2D8A-D70A84BC91BA}"/>
                </a:ext>
              </a:extLst>
            </p:cNvPr>
            <p:cNvSpPr txBox="1"/>
            <p:nvPr/>
          </p:nvSpPr>
          <p:spPr>
            <a:xfrm>
              <a:off x="12067025" y="6088940"/>
              <a:ext cx="7711441" cy="612000"/>
            </a:xfrm>
            <a:prstGeom prst="doubleWave">
              <a:avLst/>
            </a:prstGeom>
            <a:solidFill>
              <a:srgbClr val="528B8B"/>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1600" b="1" dirty="0">
                  <a:solidFill>
                    <a:schemeClr val="bg1"/>
                  </a:solidFill>
                  <a:latin typeface="+mn-lt"/>
                  <a:ea typeface="Helvetica Neue"/>
                  <a:cs typeface="Helvetica Neue"/>
                  <a:sym typeface="Helvetica Neue"/>
                </a:rPr>
                <a:t>6</a:t>
              </a:r>
              <a:r>
                <a:rPr lang="en-GB" sz="1600" b="1">
                  <a:solidFill>
                    <a:schemeClr val="bg1"/>
                  </a:solidFill>
                  <a:latin typeface="+mn-lt"/>
                  <a:ea typeface="Helvetica Neue"/>
                  <a:cs typeface="Helvetica Neue"/>
                  <a:sym typeface="Helvetica Neue"/>
                </a:rPr>
                <a:t>. Documentos de apoyo a título informativo</a:t>
              </a:r>
              <a:endParaRPr lang="en-GB" sz="1600" b="1" dirty="0">
                <a:solidFill>
                  <a:schemeClr val="bg1"/>
                </a:solidFill>
                <a:latin typeface="+mn-lt"/>
                <a:ea typeface="Helvetica Neue"/>
                <a:cs typeface="Helvetica Neue"/>
                <a:sym typeface="Helvetica Neue"/>
              </a:endParaRPr>
            </a:p>
          </p:txBody>
        </p:sp>
      </p:grpSp>
      <p:grpSp>
        <p:nvGrpSpPr>
          <p:cNvPr id="14" name="Gruppieren 13">
            <a:extLst>
              <a:ext uri="{FF2B5EF4-FFF2-40B4-BE49-F238E27FC236}">
                <a16:creationId xmlns:a16="http://schemas.microsoft.com/office/drawing/2014/main" id="{341BF0E9-98BE-AA33-7660-8A3EE5C7C1CD}"/>
              </a:ext>
            </a:extLst>
          </p:cNvPr>
          <p:cNvGrpSpPr/>
          <p:nvPr/>
        </p:nvGrpSpPr>
        <p:grpSpPr>
          <a:xfrm>
            <a:off x="7199418" y="6109964"/>
            <a:ext cx="1974279" cy="1656000"/>
            <a:chOff x="11955269" y="6120000"/>
            <a:chExt cx="4254839" cy="1656000"/>
          </a:xfrm>
        </p:grpSpPr>
        <p:cxnSp>
          <p:nvCxnSpPr>
            <p:cNvPr id="15" name="Gerader Verbinder 14">
              <a:extLst>
                <a:ext uri="{FF2B5EF4-FFF2-40B4-BE49-F238E27FC236}">
                  <a16:creationId xmlns:a16="http://schemas.microsoft.com/office/drawing/2014/main" id="{03ABD774-FE72-6F98-2578-C6FC33C79888}"/>
                </a:ext>
              </a:extLst>
            </p:cNvPr>
            <p:cNvCxnSpPr>
              <a:cxnSpLocks/>
            </p:cNvCxnSpPr>
            <p:nvPr/>
          </p:nvCxnSpPr>
          <p:spPr>
            <a:xfrm>
              <a:off x="11955269"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16" name="Google Shape;120;p6">
              <a:extLst>
                <a:ext uri="{FF2B5EF4-FFF2-40B4-BE49-F238E27FC236}">
                  <a16:creationId xmlns:a16="http://schemas.microsoft.com/office/drawing/2014/main" id="{1626AEA2-7F22-67CE-B012-34F3F781D259}"/>
                </a:ext>
              </a:extLst>
            </p:cNvPr>
            <p:cNvSpPr txBox="1"/>
            <p:nvPr/>
          </p:nvSpPr>
          <p:spPr>
            <a:xfrm>
              <a:off x="12034108" y="6120000"/>
              <a:ext cx="4176000" cy="612000"/>
            </a:xfrm>
            <a:prstGeom prst="doubleWave">
              <a:avLst/>
            </a:prstGeom>
            <a:solidFill>
              <a:srgbClr val="EEB422"/>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1600" b="1" dirty="0">
                  <a:solidFill>
                    <a:schemeClr val="bg1"/>
                  </a:solidFill>
                  <a:latin typeface="+mn-lt"/>
                  <a:ea typeface="Helvetica Neue"/>
                  <a:cs typeface="Helvetica Neue"/>
                  <a:sym typeface="Helvetica Neue"/>
                </a:rPr>
                <a:t>4</a:t>
              </a:r>
              <a:r>
                <a:rPr lang="en-GB" sz="1600" b="1">
                  <a:solidFill>
                    <a:schemeClr val="bg1"/>
                  </a:solidFill>
                  <a:latin typeface="+mn-lt"/>
                  <a:ea typeface="Helvetica Neue"/>
                  <a:cs typeface="Helvetica Neue"/>
                  <a:sym typeface="Helvetica Neue"/>
                </a:rPr>
                <a:t>. Consultar diferentes fuentes</a:t>
              </a:r>
              <a:endParaRPr lang="en-GB" sz="1600" b="1" dirty="0">
                <a:solidFill>
                  <a:schemeClr val="bg1"/>
                </a:solidFill>
                <a:latin typeface="+mn-lt"/>
                <a:ea typeface="Helvetica Neue"/>
                <a:cs typeface="Helvetica Neue"/>
                <a:sym typeface="Helvetica Neue"/>
              </a:endParaRPr>
            </a:p>
          </p:txBody>
        </p:sp>
      </p:grpSp>
      <p:sp>
        <p:nvSpPr>
          <p:cNvPr id="118" name="Google Shape;118;p6"/>
          <p:cNvSpPr txBox="1"/>
          <p:nvPr/>
        </p:nvSpPr>
        <p:spPr>
          <a:xfrm>
            <a:off x="1295400" y="2215219"/>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3. Selección y uso de motores de búsqueda</a:t>
            </a:r>
          </a:p>
        </p:txBody>
      </p:sp>
      <p:sp>
        <p:nvSpPr>
          <p:cNvPr id="119" name="Google Shape;119;p6"/>
          <p:cNvSpPr txBox="1"/>
          <p:nvPr/>
        </p:nvSpPr>
        <p:spPr>
          <a:xfrm>
            <a:off x="1295400" y="3204615"/>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Pistas para investigar con el ejemplo: Salud</a:t>
            </a:r>
            <a:endParaRPr lang="en-GB">
              <a:solidFill>
                <a:srgbClr val="00CCFF"/>
              </a:solidFill>
              <a:latin typeface="+mn-lt"/>
            </a:endParaRPr>
          </a:p>
        </p:txBody>
      </p:sp>
      <p:sp>
        <p:nvSpPr>
          <p:cNvPr id="120" name="Google Shape;120;p6"/>
          <p:cNvSpPr txBox="1"/>
          <p:nvPr/>
        </p:nvSpPr>
        <p:spPr>
          <a:xfrm>
            <a:off x="1295400" y="3745551"/>
            <a:ext cx="16451998" cy="156962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s-ES" sz="2400">
                <a:solidFill>
                  <a:schemeClr val="dk1"/>
                </a:solidFill>
                <a:latin typeface="+mn-lt"/>
                <a:ea typeface="Helvetica Neue"/>
                <a:cs typeface="Helvetica Neue"/>
                <a:sym typeface="Helvetica Neue"/>
              </a:rPr>
              <a:t>Los motores de búsqueda proporcionan abundante información sobre salud. Sin embargo, a menudo no es fácil evaluar si esta información es correcta, equilibrada y seria</a:t>
            </a:r>
            <a:r>
              <a:rPr lang="en-GB" sz="2400">
                <a:solidFill>
                  <a:schemeClr val="dk1"/>
                </a:solidFill>
                <a:latin typeface="+mn-lt"/>
                <a:ea typeface="Helvetica Neue"/>
                <a:cs typeface="Helvetica Neue"/>
                <a:sym typeface="Helvetica Neue"/>
              </a:rPr>
              <a:t>.</a:t>
            </a:r>
          </a:p>
          <a:p>
            <a:pPr marL="342900" marR="0" lvl="0" indent="-342900" algn="l" rtl="0">
              <a:spcBef>
                <a:spcPts val="0"/>
              </a:spcBef>
              <a:spcAft>
                <a:spcPts val="0"/>
              </a:spcAft>
              <a:buSzPct val="80000"/>
              <a:buBlip>
                <a:blip r:embed="rId3"/>
              </a:buBlip>
            </a:pPr>
            <a:endParaRPr lang="en-GB" sz="240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es-ES" sz="2400">
                <a:solidFill>
                  <a:schemeClr val="dk1"/>
                </a:solidFill>
                <a:latin typeface="+mn-lt"/>
                <a:ea typeface="Helvetica Neue"/>
                <a:cs typeface="Helvetica Neue"/>
                <a:sym typeface="Helvetica Neue"/>
              </a:rPr>
              <a:t>Los siguientes 10 consejos para investigar sobre salud en Internet pueden ser de ayuda </a:t>
            </a:r>
            <a:r>
              <a:rPr lang="en-GB" sz="2400">
                <a:solidFill>
                  <a:schemeClr val="dk1"/>
                </a:solidFill>
                <a:latin typeface="+mn-lt"/>
                <a:ea typeface="Helvetica Neue"/>
                <a:cs typeface="Helvetica Neue"/>
                <a:sym typeface="Helvetica Neue"/>
              </a:rPr>
              <a:t>:</a:t>
            </a:r>
            <a:endParaRPr lang="en-GB">
              <a:latin typeface="+mn-lt"/>
            </a:endParaRPr>
          </a:p>
        </p:txBody>
      </p:sp>
      <p:pic>
        <p:nvPicPr>
          <p:cNvPr id="7" name="Grafik 6">
            <a:extLst>
              <a:ext uri="{FF2B5EF4-FFF2-40B4-BE49-F238E27FC236}">
                <a16:creationId xmlns:a16="http://schemas.microsoft.com/office/drawing/2014/main" id="{83EA6C09-F9A6-21F4-311F-DD7928E9E1E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46485" y="6457060"/>
            <a:ext cx="16149825" cy="2622312"/>
          </a:xfrm>
          <a:prstGeom prst="rect">
            <a:avLst/>
          </a:prstGeom>
        </p:spPr>
      </p:pic>
      <p:grpSp>
        <p:nvGrpSpPr>
          <p:cNvPr id="8" name="Gruppieren 7">
            <a:extLst>
              <a:ext uri="{FF2B5EF4-FFF2-40B4-BE49-F238E27FC236}">
                <a16:creationId xmlns:a16="http://schemas.microsoft.com/office/drawing/2014/main" id="{45C155ED-9088-83BD-4EE4-8E783693236B}"/>
              </a:ext>
            </a:extLst>
          </p:cNvPr>
          <p:cNvGrpSpPr/>
          <p:nvPr/>
        </p:nvGrpSpPr>
        <p:grpSpPr>
          <a:xfrm>
            <a:off x="1539314" y="6972436"/>
            <a:ext cx="1844686" cy="1692000"/>
            <a:chOff x="11955268" y="6084000"/>
            <a:chExt cx="4906866" cy="1692000"/>
          </a:xfrm>
        </p:grpSpPr>
        <p:cxnSp>
          <p:nvCxnSpPr>
            <p:cNvPr id="9" name="Gerader Verbinder 8">
              <a:extLst>
                <a:ext uri="{FF2B5EF4-FFF2-40B4-BE49-F238E27FC236}">
                  <a16:creationId xmlns:a16="http://schemas.microsoft.com/office/drawing/2014/main" id="{C20F3FB1-B039-DF7E-AC69-182512A10017}"/>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10" name="Google Shape;120;p6">
              <a:extLst>
                <a:ext uri="{FF2B5EF4-FFF2-40B4-BE49-F238E27FC236}">
                  <a16:creationId xmlns:a16="http://schemas.microsoft.com/office/drawing/2014/main" id="{292A0AB2-FC01-FA59-548B-CD13C921FEB4}"/>
                </a:ext>
              </a:extLst>
            </p:cNvPr>
            <p:cNvSpPr txBox="1"/>
            <p:nvPr/>
          </p:nvSpPr>
          <p:spPr>
            <a:xfrm>
              <a:off x="12074133" y="6084000"/>
              <a:ext cx="4788001" cy="612000"/>
            </a:xfrm>
            <a:prstGeom prst="doubleWave">
              <a:avLst/>
            </a:prstGeom>
            <a:solidFill>
              <a:srgbClr val="8B2323"/>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1600" b="1" dirty="0">
                  <a:solidFill>
                    <a:schemeClr val="bg1"/>
                  </a:solidFill>
                  <a:latin typeface="+mn-lt"/>
                  <a:ea typeface="Helvetica Neue"/>
                  <a:cs typeface="Helvetica Neue"/>
                  <a:sym typeface="Helvetica Neue"/>
                </a:rPr>
                <a:t>1</a:t>
              </a:r>
              <a:r>
                <a:rPr lang="en-GB" sz="1600" b="1">
                  <a:solidFill>
                    <a:schemeClr val="bg1"/>
                  </a:solidFill>
                  <a:latin typeface="+mn-lt"/>
                  <a:ea typeface="Helvetica Neue"/>
                  <a:cs typeface="Helvetica Neue"/>
                  <a:sym typeface="Helvetica Neue"/>
                </a:rPr>
                <a:t>. Seleccionar un portal adecuado</a:t>
              </a:r>
              <a:endParaRPr lang="en-GB" sz="1600" b="1" dirty="0">
                <a:solidFill>
                  <a:schemeClr val="bg1"/>
                </a:solidFill>
                <a:latin typeface="+mn-lt"/>
                <a:ea typeface="Helvetica Neue"/>
                <a:cs typeface="Helvetica Neue"/>
                <a:sym typeface="Helvetica Neue"/>
              </a:endParaRPr>
            </a:p>
          </p:txBody>
        </p:sp>
      </p:grpSp>
      <p:grpSp>
        <p:nvGrpSpPr>
          <p:cNvPr id="11" name="Gruppieren 10">
            <a:extLst>
              <a:ext uri="{FF2B5EF4-FFF2-40B4-BE49-F238E27FC236}">
                <a16:creationId xmlns:a16="http://schemas.microsoft.com/office/drawing/2014/main" id="{B9A26CC4-2541-DEF0-9B1A-3777CA3ECFCA}"/>
              </a:ext>
            </a:extLst>
          </p:cNvPr>
          <p:cNvGrpSpPr/>
          <p:nvPr/>
        </p:nvGrpSpPr>
        <p:grpSpPr>
          <a:xfrm>
            <a:off x="5263408" y="7337178"/>
            <a:ext cx="1684592" cy="1692000"/>
            <a:chOff x="11955268" y="6084000"/>
            <a:chExt cx="4870669" cy="1692000"/>
          </a:xfrm>
        </p:grpSpPr>
        <p:cxnSp>
          <p:nvCxnSpPr>
            <p:cNvPr id="12" name="Gerader Verbinder 11">
              <a:extLst>
                <a:ext uri="{FF2B5EF4-FFF2-40B4-BE49-F238E27FC236}">
                  <a16:creationId xmlns:a16="http://schemas.microsoft.com/office/drawing/2014/main" id="{9CBF7585-E286-C5D5-6061-ABAA9B82F48F}"/>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13" name="Google Shape;120;p6">
              <a:extLst>
                <a:ext uri="{FF2B5EF4-FFF2-40B4-BE49-F238E27FC236}">
                  <a16:creationId xmlns:a16="http://schemas.microsoft.com/office/drawing/2014/main" id="{BC2A7BE1-4BA2-4399-71CB-5AC30BEB8447}"/>
                </a:ext>
              </a:extLst>
            </p:cNvPr>
            <p:cNvSpPr txBox="1"/>
            <p:nvPr/>
          </p:nvSpPr>
          <p:spPr>
            <a:xfrm>
              <a:off x="12037936" y="6084000"/>
              <a:ext cx="4788001" cy="612000"/>
            </a:xfrm>
            <a:prstGeom prst="doubleWave">
              <a:avLst/>
            </a:prstGeom>
            <a:solidFill>
              <a:srgbClr val="FF7F0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1600" b="1" dirty="0">
                  <a:solidFill>
                    <a:schemeClr val="bg1"/>
                  </a:solidFill>
                  <a:latin typeface="+mn-lt"/>
                  <a:ea typeface="Helvetica Neue"/>
                  <a:cs typeface="Helvetica Neue"/>
                  <a:sym typeface="Helvetica Neue"/>
                </a:rPr>
                <a:t>3</a:t>
              </a:r>
              <a:r>
                <a:rPr lang="en-GB" sz="1600" b="1">
                  <a:solidFill>
                    <a:schemeClr val="bg1"/>
                  </a:solidFill>
                  <a:latin typeface="+mn-lt"/>
                  <a:ea typeface="Helvetica Neue"/>
                  <a:cs typeface="Helvetica Neue"/>
                  <a:sym typeface="Helvetica Neue"/>
                </a:rPr>
                <a:t>. Sello de calidad</a:t>
              </a:r>
              <a:endParaRPr lang="en-GB" sz="1600" b="1" dirty="0">
                <a:solidFill>
                  <a:schemeClr val="bg1"/>
                </a:solidFill>
                <a:latin typeface="+mn-lt"/>
                <a:ea typeface="Helvetica Neue"/>
                <a:cs typeface="Helvetica Neue"/>
                <a:sym typeface="Helvetica Neue"/>
              </a:endParaRPr>
            </a:p>
          </p:txBody>
        </p:sp>
      </p:grpSp>
      <p:grpSp>
        <p:nvGrpSpPr>
          <p:cNvPr id="17" name="Gruppieren 16">
            <a:extLst>
              <a:ext uri="{FF2B5EF4-FFF2-40B4-BE49-F238E27FC236}">
                <a16:creationId xmlns:a16="http://schemas.microsoft.com/office/drawing/2014/main" id="{A14933E8-269F-A779-1A01-E513107A4DDC}"/>
              </a:ext>
            </a:extLst>
          </p:cNvPr>
          <p:cNvGrpSpPr/>
          <p:nvPr/>
        </p:nvGrpSpPr>
        <p:grpSpPr>
          <a:xfrm>
            <a:off x="3833139" y="6689214"/>
            <a:ext cx="1494861" cy="1656000"/>
            <a:chOff x="11955270" y="6120000"/>
            <a:chExt cx="4858298" cy="1656000"/>
          </a:xfrm>
        </p:grpSpPr>
        <p:cxnSp>
          <p:nvCxnSpPr>
            <p:cNvPr id="18" name="Gerader Verbinder 17">
              <a:extLst>
                <a:ext uri="{FF2B5EF4-FFF2-40B4-BE49-F238E27FC236}">
                  <a16:creationId xmlns:a16="http://schemas.microsoft.com/office/drawing/2014/main" id="{B7104216-153B-9CFD-3410-E70AD9530033}"/>
                </a:ext>
              </a:extLst>
            </p:cNvPr>
            <p:cNvCxnSpPr>
              <a:cxnSpLocks/>
            </p:cNvCxnSpPr>
            <p:nvPr/>
          </p:nvCxnSpPr>
          <p:spPr>
            <a:xfrm>
              <a:off x="11955270"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19" name="Google Shape;120;p6">
              <a:extLst>
                <a:ext uri="{FF2B5EF4-FFF2-40B4-BE49-F238E27FC236}">
                  <a16:creationId xmlns:a16="http://schemas.microsoft.com/office/drawing/2014/main" id="{7F363744-B030-C9A5-038C-198BA7C19F69}"/>
                </a:ext>
              </a:extLst>
            </p:cNvPr>
            <p:cNvSpPr txBox="1"/>
            <p:nvPr/>
          </p:nvSpPr>
          <p:spPr>
            <a:xfrm>
              <a:off x="12133568" y="6120000"/>
              <a:ext cx="4680000" cy="612000"/>
            </a:xfrm>
            <a:prstGeom prst="doubleWave">
              <a:avLst/>
            </a:prstGeom>
            <a:solidFill>
              <a:srgbClr val="BC8F8F"/>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1600" b="1" dirty="0">
                  <a:solidFill>
                    <a:schemeClr val="bg1"/>
                  </a:solidFill>
                  <a:latin typeface="+mn-lt"/>
                  <a:ea typeface="Helvetica Neue"/>
                  <a:cs typeface="Helvetica Neue"/>
                  <a:sym typeface="Helvetica Neue"/>
                </a:rPr>
                <a:t>2</a:t>
              </a:r>
              <a:r>
                <a:rPr lang="en-GB" sz="1600" b="1">
                  <a:solidFill>
                    <a:schemeClr val="bg1"/>
                  </a:solidFill>
                  <a:latin typeface="+mn-lt"/>
                  <a:ea typeface="Helvetica Neue"/>
                  <a:cs typeface="Helvetica Neue"/>
                  <a:sym typeface="Helvetica Neue"/>
                </a:rPr>
                <a:t>. Comprobar el autor</a:t>
              </a:r>
              <a:endParaRPr lang="en-GB" sz="1600" b="1" dirty="0">
                <a:solidFill>
                  <a:schemeClr val="bg1"/>
                </a:solidFill>
                <a:latin typeface="+mn-lt"/>
                <a:ea typeface="Helvetica Neue"/>
                <a:cs typeface="Helvetica Neue"/>
                <a:sym typeface="Helvetica Neue"/>
              </a:endParaRPr>
            </a:p>
          </p:txBody>
        </p:sp>
      </p:grpSp>
      <p:grpSp>
        <p:nvGrpSpPr>
          <p:cNvPr id="20" name="Gruppieren 19">
            <a:extLst>
              <a:ext uri="{FF2B5EF4-FFF2-40B4-BE49-F238E27FC236}">
                <a16:creationId xmlns:a16="http://schemas.microsoft.com/office/drawing/2014/main" id="{FE0CB733-424D-507A-E2DF-46ABEA7479AF}"/>
              </a:ext>
            </a:extLst>
          </p:cNvPr>
          <p:cNvGrpSpPr/>
          <p:nvPr/>
        </p:nvGrpSpPr>
        <p:grpSpPr>
          <a:xfrm>
            <a:off x="8208000" y="6875930"/>
            <a:ext cx="1965221" cy="1656000"/>
            <a:chOff x="11955268" y="6156000"/>
            <a:chExt cx="4877348" cy="1656000"/>
          </a:xfrm>
        </p:grpSpPr>
        <p:cxnSp>
          <p:nvCxnSpPr>
            <p:cNvPr id="21" name="Gerader Verbinder 20">
              <a:extLst>
                <a:ext uri="{FF2B5EF4-FFF2-40B4-BE49-F238E27FC236}">
                  <a16:creationId xmlns:a16="http://schemas.microsoft.com/office/drawing/2014/main" id="{66107F67-F6E6-5DF5-6A91-F9B9B7F76622}"/>
                </a:ext>
              </a:extLst>
            </p:cNvPr>
            <p:cNvCxnSpPr>
              <a:cxnSpLocks/>
            </p:cNvCxnSpPr>
            <p:nvPr/>
          </p:nvCxnSpPr>
          <p:spPr>
            <a:xfrm>
              <a:off x="11955268" y="6192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22" name="Google Shape;120;p6">
              <a:extLst>
                <a:ext uri="{FF2B5EF4-FFF2-40B4-BE49-F238E27FC236}">
                  <a16:creationId xmlns:a16="http://schemas.microsoft.com/office/drawing/2014/main" id="{7BD9D758-3E0C-063C-F45A-E2F4FA0B71F7}"/>
                </a:ext>
              </a:extLst>
            </p:cNvPr>
            <p:cNvSpPr txBox="1"/>
            <p:nvPr/>
          </p:nvSpPr>
          <p:spPr>
            <a:xfrm>
              <a:off x="12044614" y="6156000"/>
              <a:ext cx="4788002" cy="612000"/>
            </a:xfrm>
            <a:prstGeom prst="doubleWave">
              <a:avLst/>
            </a:prstGeom>
            <a:solidFill>
              <a:srgbClr val="458B0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1600" b="1" dirty="0">
                  <a:solidFill>
                    <a:schemeClr val="bg1"/>
                  </a:solidFill>
                  <a:latin typeface="+mn-lt"/>
                  <a:ea typeface="Helvetica Neue"/>
                  <a:cs typeface="Helvetica Neue"/>
                  <a:sym typeface="Helvetica Neue"/>
                </a:rPr>
                <a:t>5</a:t>
              </a:r>
              <a:r>
                <a:rPr lang="en-GB" sz="1600" b="1">
                  <a:solidFill>
                    <a:schemeClr val="bg1"/>
                  </a:solidFill>
                  <a:latin typeface="+mn-lt"/>
                  <a:ea typeface="Helvetica Neue"/>
                  <a:cs typeface="Helvetica Neue"/>
                  <a:sym typeface="Helvetica Neue"/>
                </a:rPr>
                <a:t>. Balance de información</a:t>
              </a:r>
              <a:endParaRPr lang="en-GB" sz="1600" b="1" dirty="0">
                <a:solidFill>
                  <a:schemeClr val="bg1"/>
                </a:solidFill>
                <a:latin typeface="+mn-lt"/>
                <a:ea typeface="Helvetica Neue"/>
                <a:cs typeface="Helvetica Neue"/>
                <a:sym typeface="Helvetica Neue"/>
              </a:endParaRPr>
            </a:p>
          </p:txBody>
        </p:sp>
      </p:grpSp>
      <p:grpSp>
        <p:nvGrpSpPr>
          <p:cNvPr id="23" name="Gruppieren 22">
            <a:extLst>
              <a:ext uri="{FF2B5EF4-FFF2-40B4-BE49-F238E27FC236}">
                <a16:creationId xmlns:a16="http://schemas.microsoft.com/office/drawing/2014/main" id="{AA700931-1E39-C467-DFB5-9F28D0098BC3}"/>
              </a:ext>
            </a:extLst>
          </p:cNvPr>
          <p:cNvGrpSpPr/>
          <p:nvPr/>
        </p:nvGrpSpPr>
        <p:grpSpPr>
          <a:xfrm>
            <a:off x="11429436" y="6407458"/>
            <a:ext cx="1702144" cy="1657882"/>
            <a:chOff x="11955268" y="6118118"/>
            <a:chExt cx="4292364" cy="1657882"/>
          </a:xfrm>
        </p:grpSpPr>
        <p:cxnSp>
          <p:nvCxnSpPr>
            <p:cNvPr id="24" name="Gerader Verbinder 23">
              <a:extLst>
                <a:ext uri="{FF2B5EF4-FFF2-40B4-BE49-F238E27FC236}">
                  <a16:creationId xmlns:a16="http://schemas.microsoft.com/office/drawing/2014/main" id="{58DF3414-71AA-C51F-59DC-670CCB020AFF}"/>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25" name="Google Shape;120;p6">
              <a:extLst>
                <a:ext uri="{FF2B5EF4-FFF2-40B4-BE49-F238E27FC236}">
                  <a16:creationId xmlns:a16="http://schemas.microsoft.com/office/drawing/2014/main" id="{2AF77220-912A-0BB7-5878-4CB53F46A4FD}"/>
                </a:ext>
              </a:extLst>
            </p:cNvPr>
            <p:cNvSpPr txBox="1"/>
            <p:nvPr/>
          </p:nvSpPr>
          <p:spPr>
            <a:xfrm>
              <a:off x="12071631" y="6118118"/>
              <a:ext cx="4176001" cy="612000"/>
            </a:xfrm>
            <a:prstGeom prst="doubleWave">
              <a:avLst/>
            </a:prstGeom>
            <a:solidFill>
              <a:srgbClr val="4F94CD"/>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1600" b="1">
                  <a:solidFill>
                    <a:schemeClr val="bg1"/>
                  </a:solidFill>
                  <a:latin typeface="+mn-lt"/>
                  <a:ea typeface="Helvetica Neue"/>
                  <a:cs typeface="Helvetica Neue"/>
                  <a:sym typeface="Helvetica Neue"/>
                </a:rPr>
                <a:t>7. Actualidad de la información</a:t>
              </a:r>
            </a:p>
          </p:txBody>
        </p:sp>
      </p:grpSp>
      <p:grpSp>
        <p:nvGrpSpPr>
          <p:cNvPr id="29" name="Gruppieren 28">
            <a:extLst>
              <a:ext uri="{FF2B5EF4-FFF2-40B4-BE49-F238E27FC236}">
                <a16:creationId xmlns:a16="http://schemas.microsoft.com/office/drawing/2014/main" id="{31FD0734-7B0F-4F3F-D270-785F07D53579}"/>
              </a:ext>
            </a:extLst>
          </p:cNvPr>
          <p:cNvGrpSpPr/>
          <p:nvPr/>
        </p:nvGrpSpPr>
        <p:grpSpPr>
          <a:xfrm>
            <a:off x="13536340" y="6446393"/>
            <a:ext cx="1566651" cy="1685214"/>
            <a:chOff x="11955268" y="6126786"/>
            <a:chExt cx="4845687" cy="1685214"/>
          </a:xfrm>
        </p:grpSpPr>
        <p:cxnSp>
          <p:nvCxnSpPr>
            <p:cNvPr id="30" name="Gerader Verbinder 29">
              <a:extLst>
                <a:ext uri="{FF2B5EF4-FFF2-40B4-BE49-F238E27FC236}">
                  <a16:creationId xmlns:a16="http://schemas.microsoft.com/office/drawing/2014/main" id="{AA56FC0C-0617-D7FC-2A93-3EF7938F0653}"/>
                </a:ext>
              </a:extLst>
            </p:cNvPr>
            <p:cNvCxnSpPr>
              <a:cxnSpLocks/>
            </p:cNvCxnSpPr>
            <p:nvPr/>
          </p:nvCxnSpPr>
          <p:spPr>
            <a:xfrm>
              <a:off x="11955268" y="6192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31" name="Google Shape;120;p6">
              <a:extLst>
                <a:ext uri="{FF2B5EF4-FFF2-40B4-BE49-F238E27FC236}">
                  <a16:creationId xmlns:a16="http://schemas.microsoft.com/office/drawing/2014/main" id="{13FA12B6-5F53-F697-9D19-3D3F9197845A}"/>
                </a:ext>
              </a:extLst>
            </p:cNvPr>
            <p:cNvSpPr txBox="1"/>
            <p:nvPr/>
          </p:nvSpPr>
          <p:spPr>
            <a:xfrm>
              <a:off x="12012956" y="6126786"/>
              <a:ext cx="4787999" cy="612000"/>
            </a:xfrm>
            <a:prstGeom prst="doubleWave">
              <a:avLst/>
            </a:prstGeom>
            <a:solidFill>
              <a:srgbClr val="3A5FCD"/>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1600" b="1">
                  <a:solidFill>
                    <a:schemeClr val="bg1"/>
                  </a:solidFill>
                  <a:latin typeface="+mn-lt"/>
                  <a:ea typeface="Helvetica Neue"/>
                  <a:cs typeface="Helvetica Neue"/>
                  <a:sym typeface="Helvetica Neue"/>
                </a:rPr>
                <a:t>8. Cuidado con la publicidad</a:t>
              </a:r>
            </a:p>
          </p:txBody>
        </p:sp>
      </p:grpSp>
      <p:grpSp>
        <p:nvGrpSpPr>
          <p:cNvPr id="32" name="Gruppieren 31">
            <a:extLst>
              <a:ext uri="{FF2B5EF4-FFF2-40B4-BE49-F238E27FC236}">
                <a16:creationId xmlns:a16="http://schemas.microsoft.com/office/drawing/2014/main" id="{EF6D1036-93CC-3827-8994-844DA8A0D250}"/>
              </a:ext>
            </a:extLst>
          </p:cNvPr>
          <p:cNvGrpSpPr/>
          <p:nvPr/>
        </p:nvGrpSpPr>
        <p:grpSpPr>
          <a:xfrm>
            <a:off x="16355699" y="5127407"/>
            <a:ext cx="1669514" cy="1628177"/>
            <a:chOff x="11955268" y="6147823"/>
            <a:chExt cx="4841591" cy="1628177"/>
          </a:xfrm>
        </p:grpSpPr>
        <p:cxnSp>
          <p:nvCxnSpPr>
            <p:cNvPr id="33" name="Gerader Verbinder 32">
              <a:extLst>
                <a:ext uri="{FF2B5EF4-FFF2-40B4-BE49-F238E27FC236}">
                  <a16:creationId xmlns:a16="http://schemas.microsoft.com/office/drawing/2014/main" id="{5168E2E3-BB1C-141C-1345-B73D36814BC8}"/>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34" name="Google Shape;120;p6">
              <a:extLst>
                <a:ext uri="{FF2B5EF4-FFF2-40B4-BE49-F238E27FC236}">
                  <a16:creationId xmlns:a16="http://schemas.microsoft.com/office/drawing/2014/main" id="{359DF604-A90A-CA43-DC3D-174F122713FB}"/>
                </a:ext>
              </a:extLst>
            </p:cNvPr>
            <p:cNvSpPr txBox="1"/>
            <p:nvPr/>
          </p:nvSpPr>
          <p:spPr>
            <a:xfrm>
              <a:off x="12098859" y="6147823"/>
              <a:ext cx="4698000" cy="612000"/>
            </a:xfrm>
            <a:prstGeom prst="doubleWave">
              <a:avLst/>
            </a:prstGeom>
            <a:solidFill>
              <a:srgbClr val="7030A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1600" b="1" dirty="0">
                  <a:solidFill>
                    <a:schemeClr val="bg1"/>
                  </a:solidFill>
                  <a:latin typeface="+mn-lt"/>
                  <a:ea typeface="Helvetica Neue"/>
                  <a:cs typeface="Helvetica Neue"/>
                  <a:sym typeface="Helvetica Neue"/>
                </a:rPr>
                <a:t>10</a:t>
              </a:r>
              <a:r>
                <a:rPr lang="en-GB" sz="1600" b="1">
                  <a:solidFill>
                    <a:schemeClr val="bg1"/>
                  </a:solidFill>
                  <a:latin typeface="+mn-lt"/>
                  <a:ea typeface="Helvetica Neue"/>
                  <a:cs typeface="Helvetica Neue"/>
                  <a:sym typeface="Helvetica Neue"/>
                </a:rPr>
                <a:t>. No sustituye a un médico</a:t>
              </a:r>
              <a:endParaRPr lang="en-GB" sz="1600" b="1" dirty="0">
                <a:solidFill>
                  <a:schemeClr val="bg1"/>
                </a:solidFill>
                <a:latin typeface="+mn-lt"/>
                <a:ea typeface="Helvetica Neue"/>
                <a:cs typeface="Helvetica Neue"/>
                <a:sym typeface="Helvetica Neue"/>
              </a:endParaRPr>
            </a:p>
          </p:txBody>
        </p:sp>
      </p:grpSp>
      <p:sp>
        <p:nvSpPr>
          <p:cNvPr id="3" name="Foliennummernplatzhalter 1">
            <a:extLst>
              <a:ext uri="{FF2B5EF4-FFF2-40B4-BE49-F238E27FC236}">
                <a16:creationId xmlns:a16="http://schemas.microsoft.com/office/drawing/2014/main" id="{5AE12B47-2A49-A080-2C6F-5BE1D1B46279}"/>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17</a:t>
            </a:fld>
            <a:endParaRPr lang="de-DE"/>
          </a:p>
        </p:txBody>
      </p:sp>
      <p:sp>
        <p:nvSpPr>
          <p:cNvPr id="4" name="Textfeld 3">
            <a:extLst>
              <a:ext uri="{FF2B5EF4-FFF2-40B4-BE49-F238E27FC236}">
                <a16:creationId xmlns:a16="http://schemas.microsoft.com/office/drawing/2014/main" id="{B24AC308-AB20-A1D5-A905-22661B925D54}"/>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BAGSO Service Gesellschaft mbH, Anleitung 8: Gesundheitsinformationen im Netz – kompetent nutzen, in: digital-kompass.de, 2023, https://www.digital-kompass.de/materialien/anleitung-8-gesundheitsinformationen-im-netz-kompetent-nutzen</a:t>
            </a:r>
          </a:p>
        </p:txBody>
      </p:sp>
    </p:spTree>
    <p:extLst>
      <p:ext uri="{BB962C8B-B14F-4D97-AF65-F5344CB8AC3E}">
        <p14:creationId xmlns:p14="http://schemas.microsoft.com/office/powerpoint/2010/main" val="3562344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5" name="Grafik 4">
            <a:extLst>
              <a:ext uri="{FF2B5EF4-FFF2-40B4-BE49-F238E27FC236}">
                <a16:creationId xmlns:a16="http://schemas.microsoft.com/office/drawing/2014/main" id="{329D980D-2400-8A50-D2C4-F8BA813458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63217" y="3481349"/>
            <a:ext cx="14686099" cy="5584637"/>
          </a:xfrm>
          <a:prstGeom prst="rect">
            <a:avLst/>
          </a:prstGeom>
        </p:spPr>
      </p:pic>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3. Selección y uso de motores de búsqueda</a:t>
            </a:r>
          </a:p>
        </p:txBody>
      </p:sp>
      <p:sp>
        <p:nvSpPr>
          <p:cNvPr id="42" name="Textfeld 41">
            <a:extLst>
              <a:ext uri="{FF2B5EF4-FFF2-40B4-BE49-F238E27FC236}">
                <a16:creationId xmlns:a16="http://schemas.microsoft.com/office/drawing/2014/main" id="{CE5A1590-E819-C2EB-A34F-6B54BA5D65E1}"/>
              </a:ext>
            </a:extLst>
          </p:cNvPr>
          <p:cNvSpPr txBox="1"/>
          <p:nvPr/>
        </p:nvSpPr>
        <p:spPr>
          <a:xfrm>
            <a:off x="1192696" y="7272000"/>
            <a:ext cx="5071304" cy="1512000"/>
          </a:xfrm>
          <a:prstGeom prst="rect">
            <a:avLst/>
          </a:prstGeom>
          <a:solidFill>
            <a:schemeClr val="bg1">
              <a:alpha val="60000"/>
            </a:schemeClr>
          </a:solidFill>
        </p:spPr>
        <p:txBody>
          <a:bodyPr wrap="square">
            <a:noAutofit/>
          </a:bodyPr>
          <a:lstStyle/>
          <a:p>
            <a:r>
              <a:rPr lang="es-ES" sz="1600"/>
              <a:t>Aunque a veces los portales generales de salud ofrecen información sobre un espectro muy amplio de enfermedades, también hay sitios web especializados en enfermedades concretas. Por regla general, cuanto más especializado sea un portal, más detallada y fundamentada será la información.</a:t>
            </a:r>
            <a:endParaRPr lang="en-GB" sz="1600"/>
          </a:p>
        </p:txBody>
      </p:sp>
      <p:sp>
        <p:nvSpPr>
          <p:cNvPr id="43" name="Textfeld 42">
            <a:extLst>
              <a:ext uri="{FF2B5EF4-FFF2-40B4-BE49-F238E27FC236}">
                <a16:creationId xmlns:a16="http://schemas.microsoft.com/office/drawing/2014/main" id="{0A6B88DD-9569-7475-C7DA-B1B5B7A21362}"/>
              </a:ext>
            </a:extLst>
          </p:cNvPr>
          <p:cNvSpPr txBox="1"/>
          <p:nvPr/>
        </p:nvSpPr>
        <p:spPr>
          <a:xfrm>
            <a:off x="10440000" y="6912000"/>
            <a:ext cx="4680000" cy="1548000"/>
          </a:xfrm>
          <a:prstGeom prst="rect">
            <a:avLst/>
          </a:prstGeom>
          <a:solidFill>
            <a:schemeClr val="bg1">
              <a:alpha val="60000"/>
            </a:schemeClr>
          </a:solidFill>
        </p:spPr>
        <p:txBody>
          <a:bodyPr wrap="square">
            <a:noAutofit/>
          </a:bodyPr>
          <a:lstStyle/>
          <a:p>
            <a:r>
              <a:rPr lang="es-ES" sz="1600"/>
              <a:t>Para poder evaluar la calidad de la información sanitaria, hay que saber quién es el autor. En el mejor de los casos, el operador de una página ya debería ser claramente identificable en la página de inicio o en "Contacto", pero a unas malas echar un vistazo al pie de página puede servir.</a:t>
            </a:r>
            <a:endParaRPr lang="en-GB" sz="1600"/>
          </a:p>
        </p:txBody>
      </p:sp>
      <p:sp>
        <p:nvSpPr>
          <p:cNvPr id="44" name="Textfeld 43">
            <a:extLst>
              <a:ext uri="{FF2B5EF4-FFF2-40B4-BE49-F238E27FC236}">
                <a16:creationId xmlns:a16="http://schemas.microsoft.com/office/drawing/2014/main" id="{D0958426-BA97-AC54-6C9B-38758B3CF0AE}"/>
              </a:ext>
            </a:extLst>
          </p:cNvPr>
          <p:cNvSpPr txBox="1"/>
          <p:nvPr/>
        </p:nvSpPr>
        <p:spPr>
          <a:xfrm>
            <a:off x="3276000" y="4428000"/>
            <a:ext cx="4680000" cy="828000"/>
          </a:xfrm>
          <a:prstGeom prst="rect">
            <a:avLst/>
          </a:prstGeom>
          <a:solidFill>
            <a:schemeClr val="bg1">
              <a:alpha val="60000"/>
            </a:schemeClr>
          </a:solidFill>
        </p:spPr>
        <p:txBody>
          <a:bodyPr wrap="square">
            <a:noAutofit/>
          </a:bodyPr>
          <a:lstStyle/>
          <a:p>
            <a:r>
              <a:rPr lang="es-ES" sz="1600"/>
              <a:t>Algunos sitios web son controlados por expertos independientes y pueden mostrar el correspondiente sello de calidad.</a:t>
            </a:r>
            <a:endParaRPr lang="en-GB" sz="1600" dirty="0"/>
          </a:p>
        </p:txBody>
      </p:sp>
      <p:sp>
        <p:nvSpPr>
          <p:cNvPr id="49" name="Textfeld 48">
            <a:extLst>
              <a:ext uri="{FF2B5EF4-FFF2-40B4-BE49-F238E27FC236}">
                <a16:creationId xmlns:a16="http://schemas.microsoft.com/office/drawing/2014/main" id="{6EB6D98C-41E8-EED7-DCB4-823B603EA489}"/>
              </a:ext>
            </a:extLst>
          </p:cNvPr>
          <p:cNvSpPr txBox="1"/>
          <p:nvPr/>
        </p:nvSpPr>
        <p:spPr>
          <a:xfrm>
            <a:off x="12096000" y="4068000"/>
            <a:ext cx="4824000" cy="1548000"/>
          </a:xfrm>
          <a:prstGeom prst="rect">
            <a:avLst/>
          </a:prstGeom>
          <a:solidFill>
            <a:schemeClr val="bg1">
              <a:alpha val="60000"/>
            </a:schemeClr>
          </a:solidFill>
        </p:spPr>
        <p:txBody>
          <a:bodyPr wrap="square">
            <a:noAutofit/>
          </a:bodyPr>
          <a:lstStyle/>
          <a:p>
            <a:r>
              <a:rPr lang="es-ES" sz="1600"/>
              <a:t>La comparación de diferentes sitios puede ayudar a evaluar si la información respectiva es creíble o no. Por ejemplo, si se recomienda una terapia en un foro no especializado, merece la pena cotejar esta sugerencia con la de un sitio web experto.</a:t>
            </a:r>
            <a:endParaRPr lang="en-GB" sz="1600" dirty="0"/>
          </a:p>
        </p:txBody>
      </p:sp>
      <p:grpSp>
        <p:nvGrpSpPr>
          <p:cNvPr id="36" name="Gruppieren 35">
            <a:extLst>
              <a:ext uri="{FF2B5EF4-FFF2-40B4-BE49-F238E27FC236}">
                <a16:creationId xmlns:a16="http://schemas.microsoft.com/office/drawing/2014/main" id="{DD693C95-271B-7C37-F95D-FFDF5334C21B}"/>
              </a:ext>
            </a:extLst>
          </p:cNvPr>
          <p:cNvGrpSpPr/>
          <p:nvPr/>
        </p:nvGrpSpPr>
        <p:grpSpPr>
          <a:xfrm>
            <a:off x="1192696" y="6480000"/>
            <a:ext cx="5107304" cy="2448000"/>
            <a:chOff x="7095269" y="6084000"/>
            <a:chExt cx="4860000" cy="2448000"/>
          </a:xfrm>
        </p:grpSpPr>
        <p:cxnSp>
          <p:nvCxnSpPr>
            <p:cNvPr id="37" name="Gerader Verbinder 36">
              <a:extLst>
                <a:ext uri="{FF2B5EF4-FFF2-40B4-BE49-F238E27FC236}">
                  <a16:creationId xmlns:a16="http://schemas.microsoft.com/office/drawing/2014/main" id="{3796F827-BE5B-0294-8DE9-55618FCC1CA1}"/>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38" name="Google Shape;120;p6">
              <a:extLst>
                <a:ext uri="{FF2B5EF4-FFF2-40B4-BE49-F238E27FC236}">
                  <a16:creationId xmlns:a16="http://schemas.microsoft.com/office/drawing/2014/main" id="{8D43810F-3FF1-F460-8C77-83807F317720}"/>
                </a:ext>
              </a:extLst>
            </p:cNvPr>
            <p:cNvSpPr txBox="1"/>
            <p:nvPr/>
          </p:nvSpPr>
          <p:spPr>
            <a:xfrm>
              <a:off x="7095269" y="6084000"/>
              <a:ext cx="4788000" cy="756000"/>
            </a:xfrm>
            <a:prstGeom prst="doubleWave">
              <a:avLst/>
            </a:prstGeom>
            <a:solidFill>
              <a:srgbClr val="8B2323"/>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a:solidFill>
                    <a:schemeClr val="bg1"/>
                  </a:solidFill>
                  <a:latin typeface="+mn-lt"/>
                  <a:ea typeface="Helvetica Neue"/>
                  <a:cs typeface="Helvetica Neue"/>
                  <a:sym typeface="Helvetica Neue"/>
                </a:rPr>
                <a:t>1. Seleccionar un portal adecuado</a:t>
              </a:r>
            </a:p>
          </p:txBody>
        </p:sp>
      </p:grpSp>
      <p:grpSp>
        <p:nvGrpSpPr>
          <p:cNvPr id="33" name="Gruppieren 32">
            <a:extLst>
              <a:ext uri="{FF2B5EF4-FFF2-40B4-BE49-F238E27FC236}">
                <a16:creationId xmlns:a16="http://schemas.microsoft.com/office/drawing/2014/main" id="{36B79AC5-DFC2-A349-A9A1-0E6523F738B9}"/>
              </a:ext>
            </a:extLst>
          </p:cNvPr>
          <p:cNvGrpSpPr/>
          <p:nvPr/>
        </p:nvGrpSpPr>
        <p:grpSpPr>
          <a:xfrm>
            <a:off x="3132000" y="3636000"/>
            <a:ext cx="4824000" cy="2448000"/>
            <a:chOff x="7131269" y="6084000"/>
            <a:chExt cx="4824000" cy="2448000"/>
          </a:xfrm>
        </p:grpSpPr>
        <p:cxnSp>
          <p:nvCxnSpPr>
            <p:cNvPr id="34" name="Gerader Verbinder 33">
              <a:extLst>
                <a:ext uri="{FF2B5EF4-FFF2-40B4-BE49-F238E27FC236}">
                  <a16:creationId xmlns:a16="http://schemas.microsoft.com/office/drawing/2014/main" id="{46FA3348-2BC1-00DE-EEC2-43F8BADE13BE}"/>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35" name="Google Shape;120;p6">
              <a:extLst>
                <a:ext uri="{FF2B5EF4-FFF2-40B4-BE49-F238E27FC236}">
                  <a16:creationId xmlns:a16="http://schemas.microsoft.com/office/drawing/2014/main" id="{E1CF5A0F-2A88-A6FF-801C-4C9907E3595C}"/>
                </a:ext>
              </a:extLst>
            </p:cNvPr>
            <p:cNvSpPr txBox="1"/>
            <p:nvPr/>
          </p:nvSpPr>
          <p:spPr>
            <a:xfrm>
              <a:off x="7131269" y="6084000"/>
              <a:ext cx="4788000" cy="756000"/>
            </a:xfrm>
            <a:prstGeom prst="doubleWave">
              <a:avLst/>
            </a:prstGeom>
            <a:solidFill>
              <a:srgbClr val="FF7F0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dirty="0">
                  <a:solidFill>
                    <a:schemeClr val="bg1"/>
                  </a:solidFill>
                  <a:latin typeface="+mn-lt"/>
                  <a:ea typeface="Helvetica Neue"/>
                  <a:cs typeface="Helvetica Neue"/>
                  <a:sym typeface="Helvetica Neue"/>
                </a:rPr>
                <a:t>3</a:t>
              </a:r>
              <a:r>
                <a:rPr lang="en-GB" sz="2200" b="1">
                  <a:solidFill>
                    <a:schemeClr val="bg1"/>
                  </a:solidFill>
                  <a:latin typeface="+mn-lt"/>
                  <a:ea typeface="Helvetica Neue"/>
                  <a:cs typeface="Helvetica Neue"/>
                  <a:sym typeface="Helvetica Neue"/>
                </a:rPr>
                <a:t>. Sello de calidad</a:t>
              </a:r>
              <a:endParaRPr lang="en-GB" sz="2200" b="1" dirty="0">
                <a:solidFill>
                  <a:schemeClr val="bg1"/>
                </a:solidFill>
                <a:latin typeface="+mn-lt"/>
                <a:ea typeface="Helvetica Neue"/>
                <a:cs typeface="Helvetica Neue"/>
                <a:sym typeface="Helvetica Neue"/>
              </a:endParaRPr>
            </a:p>
          </p:txBody>
        </p:sp>
      </p:grpSp>
      <p:grpSp>
        <p:nvGrpSpPr>
          <p:cNvPr id="46" name="Gruppieren 45">
            <a:extLst>
              <a:ext uri="{FF2B5EF4-FFF2-40B4-BE49-F238E27FC236}">
                <a16:creationId xmlns:a16="http://schemas.microsoft.com/office/drawing/2014/main" id="{B27E9218-8184-1709-FEFD-9B8E264B30F4}"/>
              </a:ext>
            </a:extLst>
          </p:cNvPr>
          <p:cNvGrpSpPr/>
          <p:nvPr/>
        </p:nvGrpSpPr>
        <p:grpSpPr>
          <a:xfrm>
            <a:off x="12024000" y="3204000"/>
            <a:ext cx="4838898" cy="2448000"/>
            <a:chOff x="11955269" y="6084000"/>
            <a:chExt cx="4220392" cy="2448000"/>
          </a:xfrm>
        </p:grpSpPr>
        <p:cxnSp>
          <p:nvCxnSpPr>
            <p:cNvPr id="47" name="Gerader Verbinder 46">
              <a:extLst>
                <a:ext uri="{FF2B5EF4-FFF2-40B4-BE49-F238E27FC236}">
                  <a16:creationId xmlns:a16="http://schemas.microsoft.com/office/drawing/2014/main" id="{2CEE6434-4964-1A8E-A1F4-6F1C50AB7119}"/>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48" name="Google Shape;120;p6">
              <a:extLst>
                <a:ext uri="{FF2B5EF4-FFF2-40B4-BE49-F238E27FC236}">
                  <a16:creationId xmlns:a16="http://schemas.microsoft.com/office/drawing/2014/main" id="{D4641113-0F6F-1E3A-9163-A1A38E8BCDF8}"/>
                </a:ext>
              </a:extLst>
            </p:cNvPr>
            <p:cNvSpPr txBox="1"/>
            <p:nvPr/>
          </p:nvSpPr>
          <p:spPr>
            <a:xfrm>
              <a:off x="11999661" y="6084000"/>
              <a:ext cx="4176000" cy="756000"/>
            </a:xfrm>
            <a:prstGeom prst="doubleWave">
              <a:avLst/>
            </a:prstGeom>
            <a:solidFill>
              <a:srgbClr val="EEB422"/>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a:solidFill>
                    <a:schemeClr val="bg1"/>
                  </a:solidFill>
                  <a:latin typeface="+mn-lt"/>
                  <a:ea typeface="Helvetica Neue"/>
                  <a:cs typeface="Helvetica Neue"/>
                  <a:sym typeface="Helvetica Neue"/>
                </a:rPr>
                <a:t>4. Consultar diferentes fuentes</a:t>
              </a:r>
            </a:p>
          </p:txBody>
        </p:sp>
      </p:grpSp>
      <p:grpSp>
        <p:nvGrpSpPr>
          <p:cNvPr id="26" name="Gruppieren 25">
            <a:extLst>
              <a:ext uri="{FF2B5EF4-FFF2-40B4-BE49-F238E27FC236}">
                <a16:creationId xmlns:a16="http://schemas.microsoft.com/office/drawing/2014/main" id="{E228B233-F923-BB13-85BD-3D5F6376AB3B}"/>
              </a:ext>
            </a:extLst>
          </p:cNvPr>
          <p:cNvGrpSpPr/>
          <p:nvPr/>
        </p:nvGrpSpPr>
        <p:grpSpPr>
          <a:xfrm>
            <a:off x="10371323" y="6048000"/>
            <a:ext cx="4856677" cy="2448000"/>
            <a:chOff x="11955269" y="6084000"/>
            <a:chExt cx="4747128" cy="2448000"/>
          </a:xfrm>
        </p:grpSpPr>
        <p:cxnSp>
          <p:nvCxnSpPr>
            <p:cNvPr id="27" name="Gerader Verbinder 26">
              <a:extLst>
                <a:ext uri="{FF2B5EF4-FFF2-40B4-BE49-F238E27FC236}">
                  <a16:creationId xmlns:a16="http://schemas.microsoft.com/office/drawing/2014/main" id="{50D22AD8-1F98-2BD8-D7B4-D0CD91E271E2}"/>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28" name="Google Shape;120;p6">
              <a:extLst>
                <a:ext uri="{FF2B5EF4-FFF2-40B4-BE49-F238E27FC236}">
                  <a16:creationId xmlns:a16="http://schemas.microsoft.com/office/drawing/2014/main" id="{07FFA229-6E6C-7748-A6B6-C5454E8587F5}"/>
                </a:ext>
              </a:extLst>
            </p:cNvPr>
            <p:cNvSpPr txBox="1"/>
            <p:nvPr/>
          </p:nvSpPr>
          <p:spPr>
            <a:xfrm>
              <a:off x="12022397" y="6084000"/>
              <a:ext cx="4680000" cy="756000"/>
            </a:xfrm>
            <a:prstGeom prst="doubleWave">
              <a:avLst/>
            </a:prstGeom>
            <a:solidFill>
              <a:srgbClr val="BC8F8F"/>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a:solidFill>
                    <a:schemeClr val="bg1"/>
                  </a:solidFill>
                  <a:latin typeface="+mn-lt"/>
                  <a:ea typeface="Helvetica Neue"/>
                  <a:cs typeface="Helvetica Neue"/>
                  <a:sym typeface="Helvetica Neue"/>
                </a:rPr>
                <a:t>2. Comprobar el autor</a:t>
              </a:r>
            </a:p>
          </p:txBody>
        </p:sp>
      </p:grpSp>
      <p:sp>
        <p:nvSpPr>
          <p:cNvPr id="3" name="Foliennummernplatzhalter 1">
            <a:extLst>
              <a:ext uri="{FF2B5EF4-FFF2-40B4-BE49-F238E27FC236}">
                <a16:creationId xmlns:a16="http://schemas.microsoft.com/office/drawing/2014/main" id="{5A399FA2-43EF-76A9-F20A-C91B83F133E6}"/>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18</a:t>
            </a:fld>
            <a:endParaRPr lang="de-DE"/>
          </a:p>
        </p:txBody>
      </p:sp>
      <p:sp>
        <p:nvSpPr>
          <p:cNvPr id="4" name="Textfeld 3">
            <a:extLst>
              <a:ext uri="{FF2B5EF4-FFF2-40B4-BE49-F238E27FC236}">
                <a16:creationId xmlns:a16="http://schemas.microsoft.com/office/drawing/2014/main" id="{A8EACFE4-ED9B-F153-4F94-03DB9576AAC2}"/>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BAGSO Service Gesellschaft mbH, Anleitung 8: Gesundheitsinformationen im Netz – kompetent nutzen, in: digital-kompass.de, 2023, https://www.digital-kompass.de/materialien/anleitung-8-gesundheitsinformationen-im-netz-kompetent-nutzen</a:t>
            </a:r>
          </a:p>
        </p:txBody>
      </p:sp>
    </p:spTree>
    <p:extLst>
      <p:ext uri="{BB962C8B-B14F-4D97-AF65-F5344CB8AC3E}">
        <p14:creationId xmlns:p14="http://schemas.microsoft.com/office/powerpoint/2010/main" val="3589048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 name="Grafik 11">
            <a:extLst>
              <a:ext uri="{FF2B5EF4-FFF2-40B4-BE49-F238E27FC236}">
                <a16:creationId xmlns:a16="http://schemas.microsoft.com/office/drawing/2014/main" id="{D9831643-5D7C-3284-1E87-219EAD229C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63217" y="3481349"/>
            <a:ext cx="14686099" cy="5584637"/>
          </a:xfrm>
          <a:prstGeom prst="rect">
            <a:avLst/>
          </a:prstGeom>
        </p:spPr>
      </p:pic>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3. Selección y uso de motores de búsqueda</a:t>
            </a:r>
          </a:p>
        </p:txBody>
      </p:sp>
      <p:grpSp>
        <p:nvGrpSpPr>
          <p:cNvPr id="26" name="Gruppieren 25">
            <a:extLst>
              <a:ext uri="{FF2B5EF4-FFF2-40B4-BE49-F238E27FC236}">
                <a16:creationId xmlns:a16="http://schemas.microsoft.com/office/drawing/2014/main" id="{E228B233-F923-BB13-85BD-3D5F6376AB3B}"/>
              </a:ext>
            </a:extLst>
          </p:cNvPr>
          <p:cNvGrpSpPr/>
          <p:nvPr/>
        </p:nvGrpSpPr>
        <p:grpSpPr>
          <a:xfrm>
            <a:off x="8495999" y="6264000"/>
            <a:ext cx="5760779" cy="2448000"/>
            <a:chOff x="11955269" y="6120000"/>
            <a:chExt cx="4824000" cy="2448000"/>
          </a:xfrm>
        </p:grpSpPr>
        <p:cxnSp>
          <p:nvCxnSpPr>
            <p:cNvPr id="27" name="Gerader Verbinder 26">
              <a:extLst>
                <a:ext uri="{FF2B5EF4-FFF2-40B4-BE49-F238E27FC236}">
                  <a16:creationId xmlns:a16="http://schemas.microsoft.com/office/drawing/2014/main" id="{50D22AD8-1F98-2BD8-D7B4-D0CD91E271E2}"/>
                </a:ext>
              </a:extLst>
            </p:cNvPr>
            <p:cNvCxnSpPr>
              <a:cxnSpLocks/>
            </p:cNvCxnSpPr>
            <p:nvPr/>
          </p:nvCxnSpPr>
          <p:spPr>
            <a:xfrm>
              <a:off x="11955269" y="6192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28" name="Google Shape;120;p6">
              <a:extLst>
                <a:ext uri="{FF2B5EF4-FFF2-40B4-BE49-F238E27FC236}">
                  <a16:creationId xmlns:a16="http://schemas.microsoft.com/office/drawing/2014/main" id="{07FFA229-6E6C-7748-A6B6-C5454E8587F5}"/>
                </a:ext>
              </a:extLst>
            </p:cNvPr>
            <p:cNvSpPr txBox="1"/>
            <p:nvPr/>
          </p:nvSpPr>
          <p:spPr>
            <a:xfrm>
              <a:off x="11991269" y="6120000"/>
              <a:ext cx="4788000" cy="756000"/>
            </a:xfrm>
            <a:prstGeom prst="doubleWave">
              <a:avLst/>
            </a:prstGeom>
            <a:solidFill>
              <a:srgbClr val="458B0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a:solidFill>
                    <a:schemeClr val="bg1"/>
                  </a:solidFill>
                  <a:latin typeface="+mn-lt"/>
                  <a:ea typeface="Helvetica Neue"/>
                  <a:cs typeface="Helvetica Neue"/>
                  <a:sym typeface="Helvetica Neue"/>
                </a:rPr>
                <a:t>5. Balance de la información</a:t>
              </a:r>
            </a:p>
          </p:txBody>
        </p:sp>
      </p:grpSp>
      <p:sp>
        <p:nvSpPr>
          <p:cNvPr id="6" name="Textfeld 5">
            <a:extLst>
              <a:ext uri="{FF2B5EF4-FFF2-40B4-BE49-F238E27FC236}">
                <a16:creationId xmlns:a16="http://schemas.microsoft.com/office/drawing/2014/main" id="{BABB6131-8D0E-60C4-92BA-BD8C61E3F452}"/>
              </a:ext>
            </a:extLst>
          </p:cNvPr>
          <p:cNvSpPr txBox="1"/>
          <p:nvPr/>
        </p:nvSpPr>
        <p:spPr>
          <a:xfrm>
            <a:off x="8567999" y="7128000"/>
            <a:ext cx="5760783" cy="1296000"/>
          </a:xfrm>
          <a:prstGeom prst="rect">
            <a:avLst/>
          </a:prstGeom>
          <a:solidFill>
            <a:schemeClr val="bg1">
              <a:alpha val="60000"/>
            </a:schemeClr>
          </a:solidFill>
        </p:spPr>
        <p:txBody>
          <a:bodyPr wrap="square">
            <a:noAutofit/>
          </a:bodyPr>
          <a:lstStyle/>
          <a:p>
            <a:r>
              <a:rPr lang="es-ES" sz="1600"/>
              <a:t>Apenas existe una terapia sin riesgos, apenas existe un medicamento sin efectos secundarios. Por tanto: Si los medicamentos o los métodos de tratamiento se presentan de forma sistemáticamente positiva en una página web, hay que sospechar. También deberían mencionarse las posibles consecuencias de no recibir tratamiento.</a:t>
            </a:r>
            <a:endParaRPr lang="en-GB" sz="1600" dirty="0"/>
          </a:p>
        </p:txBody>
      </p:sp>
      <p:sp>
        <p:nvSpPr>
          <p:cNvPr id="7" name="Textfeld 6">
            <a:extLst>
              <a:ext uri="{FF2B5EF4-FFF2-40B4-BE49-F238E27FC236}">
                <a16:creationId xmlns:a16="http://schemas.microsoft.com/office/drawing/2014/main" id="{5E95D750-566D-6B1B-2724-1AD5532621ED}"/>
              </a:ext>
            </a:extLst>
          </p:cNvPr>
          <p:cNvSpPr txBox="1"/>
          <p:nvPr/>
        </p:nvSpPr>
        <p:spPr>
          <a:xfrm>
            <a:off x="3276000" y="4428000"/>
            <a:ext cx="4680000" cy="1296000"/>
          </a:xfrm>
          <a:prstGeom prst="rect">
            <a:avLst/>
          </a:prstGeom>
          <a:solidFill>
            <a:schemeClr val="bg1">
              <a:alpha val="60000"/>
            </a:schemeClr>
          </a:solidFill>
        </p:spPr>
        <p:txBody>
          <a:bodyPr wrap="square">
            <a:noAutofit/>
          </a:bodyPr>
          <a:lstStyle/>
          <a:p>
            <a:r>
              <a:rPr lang="es-ES" sz="1600"/>
              <a:t>Los autores profesionales y serios apoyan sus afirmaciones con pruebas y fuentes. Por ejemplo, quien promueva la eficacia de un preparado debe citar o enlazar los estudios pertinentes.</a:t>
            </a:r>
            <a:endParaRPr lang="en-GB" sz="1600" dirty="0"/>
          </a:p>
        </p:txBody>
      </p:sp>
      <p:sp>
        <p:nvSpPr>
          <p:cNvPr id="9" name="Textfeld 8">
            <a:extLst>
              <a:ext uri="{FF2B5EF4-FFF2-40B4-BE49-F238E27FC236}">
                <a16:creationId xmlns:a16="http://schemas.microsoft.com/office/drawing/2014/main" id="{2C7B31B5-9ED5-5F09-2420-89D9E432B31C}"/>
              </a:ext>
            </a:extLst>
          </p:cNvPr>
          <p:cNvSpPr txBox="1"/>
          <p:nvPr/>
        </p:nvSpPr>
        <p:spPr>
          <a:xfrm>
            <a:off x="12096000" y="4068000"/>
            <a:ext cx="4824000" cy="1296000"/>
          </a:xfrm>
          <a:prstGeom prst="rect">
            <a:avLst/>
          </a:prstGeom>
          <a:solidFill>
            <a:schemeClr val="bg1">
              <a:alpha val="60000"/>
            </a:schemeClr>
          </a:solidFill>
        </p:spPr>
        <p:txBody>
          <a:bodyPr wrap="square">
            <a:noAutofit/>
          </a:bodyPr>
          <a:lstStyle/>
          <a:p>
            <a:r>
              <a:rPr lang="es-ES" sz="1600"/>
              <a:t>El número de medicamentos y enfoques terapéuticos aumenta constantemente. Incluso a los expertos a veces les resulta difícil estar al día de las últimas investigaciones. Si una información en Internet lleva años sin actualizarse, es muy posible, dependiendo del tema, que esté desfasada.</a:t>
            </a:r>
            <a:endParaRPr lang="en-GB" sz="1600" dirty="0"/>
          </a:p>
        </p:txBody>
      </p:sp>
      <p:grpSp>
        <p:nvGrpSpPr>
          <p:cNvPr id="10" name="Gruppieren 9">
            <a:extLst>
              <a:ext uri="{FF2B5EF4-FFF2-40B4-BE49-F238E27FC236}">
                <a16:creationId xmlns:a16="http://schemas.microsoft.com/office/drawing/2014/main" id="{F5F0EE11-B36B-94E7-3869-07E09E720980}"/>
              </a:ext>
            </a:extLst>
          </p:cNvPr>
          <p:cNvGrpSpPr/>
          <p:nvPr/>
        </p:nvGrpSpPr>
        <p:grpSpPr>
          <a:xfrm>
            <a:off x="12024000" y="3204000"/>
            <a:ext cx="4838898" cy="2448000"/>
            <a:chOff x="11955269" y="6084000"/>
            <a:chExt cx="4220392" cy="2448000"/>
          </a:xfrm>
        </p:grpSpPr>
        <p:cxnSp>
          <p:nvCxnSpPr>
            <p:cNvPr id="11" name="Gerader Verbinder 10">
              <a:extLst>
                <a:ext uri="{FF2B5EF4-FFF2-40B4-BE49-F238E27FC236}">
                  <a16:creationId xmlns:a16="http://schemas.microsoft.com/office/drawing/2014/main" id="{54CFFA7F-177E-530B-A954-C722358E2CC2}"/>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13" name="Google Shape;120;p6">
              <a:extLst>
                <a:ext uri="{FF2B5EF4-FFF2-40B4-BE49-F238E27FC236}">
                  <a16:creationId xmlns:a16="http://schemas.microsoft.com/office/drawing/2014/main" id="{0AC95FE3-A845-46F1-965F-BDEC578399BF}"/>
                </a:ext>
              </a:extLst>
            </p:cNvPr>
            <p:cNvSpPr txBox="1"/>
            <p:nvPr/>
          </p:nvSpPr>
          <p:spPr>
            <a:xfrm>
              <a:off x="11999661" y="6084000"/>
              <a:ext cx="4176000" cy="756000"/>
            </a:xfrm>
            <a:prstGeom prst="doubleWave">
              <a:avLst/>
            </a:prstGeom>
            <a:solidFill>
              <a:srgbClr val="436EEE"/>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dirty="0">
                  <a:solidFill>
                    <a:schemeClr val="bg1"/>
                  </a:solidFill>
                  <a:latin typeface="+mn-lt"/>
                  <a:ea typeface="Helvetica Neue"/>
                  <a:cs typeface="Helvetica Neue"/>
                  <a:sym typeface="Helvetica Neue"/>
                </a:rPr>
                <a:t>7</a:t>
              </a:r>
              <a:r>
                <a:rPr lang="en-GB" sz="2200" b="1">
                  <a:solidFill>
                    <a:schemeClr val="bg1"/>
                  </a:solidFill>
                  <a:latin typeface="+mn-lt"/>
                  <a:ea typeface="Helvetica Neue"/>
                  <a:cs typeface="Helvetica Neue"/>
                  <a:sym typeface="Helvetica Neue"/>
                </a:rPr>
                <a:t>. Actualidad de la información</a:t>
              </a:r>
              <a:endParaRPr lang="en-GB" sz="2200" b="1" dirty="0">
                <a:solidFill>
                  <a:schemeClr val="bg1"/>
                </a:solidFill>
                <a:latin typeface="+mn-lt"/>
                <a:ea typeface="Helvetica Neue"/>
                <a:cs typeface="Helvetica Neue"/>
                <a:sym typeface="Helvetica Neue"/>
              </a:endParaRPr>
            </a:p>
          </p:txBody>
        </p:sp>
      </p:grpSp>
      <p:grpSp>
        <p:nvGrpSpPr>
          <p:cNvPr id="33" name="Gruppieren 32">
            <a:extLst>
              <a:ext uri="{FF2B5EF4-FFF2-40B4-BE49-F238E27FC236}">
                <a16:creationId xmlns:a16="http://schemas.microsoft.com/office/drawing/2014/main" id="{36B79AC5-DFC2-A349-A9A1-0E6523F738B9}"/>
              </a:ext>
            </a:extLst>
          </p:cNvPr>
          <p:cNvGrpSpPr/>
          <p:nvPr/>
        </p:nvGrpSpPr>
        <p:grpSpPr>
          <a:xfrm>
            <a:off x="3132000" y="3636000"/>
            <a:ext cx="4824000" cy="2448000"/>
            <a:chOff x="7094318" y="6084000"/>
            <a:chExt cx="4824000" cy="2448000"/>
          </a:xfrm>
        </p:grpSpPr>
        <p:cxnSp>
          <p:nvCxnSpPr>
            <p:cNvPr id="34" name="Gerader Verbinder 33">
              <a:extLst>
                <a:ext uri="{FF2B5EF4-FFF2-40B4-BE49-F238E27FC236}">
                  <a16:creationId xmlns:a16="http://schemas.microsoft.com/office/drawing/2014/main" id="{46FA3348-2BC1-00DE-EEC2-43F8BADE13BE}"/>
                </a:ext>
              </a:extLst>
            </p:cNvPr>
            <p:cNvCxnSpPr>
              <a:cxnSpLocks/>
            </p:cNvCxnSpPr>
            <p:nvPr/>
          </p:nvCxnSpPr>
          <p:spPr>
            <a:xfrm>
              <a:off x="11918318"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35" name="Google Shape;120;p6">
              <a:extLst>
                <a:ext uri="{FF2B5EF4-FFF2-40B4-BE49-F238E27FC236}">
                  <a16:creationId xmlns:a16="http://schemas.microsoft.com/office/drawing/2014/main" id="{E1CF5A0F-2A88-A6FF-801C-4C9907E3595C}"/>
                </a:ext>
              </a:extLst>
            </p:cNvPr>
            <p:cNvSpPr txBox="1"/>
            <p:nvPr/>
          </p:nvSpPr>
          <p:spPr>
            <a:xfrm>
              <a:off x="7094318" y="6084000"/>
              <a:ext cx="4788000" cy="756000"/>
            </a:xfrm>
            <a:prstGeom prst="doubleWave">
              <a:avLst/>
            </a:prstGeom>
            <a:solidFill>
              <a:srgbClr val="528B8B"/>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dirty="0">
                  <a:solidFill>
                    <a:schemeClr val="bg1"/>
                  </a:solidFill>
                  <a:latin typeface="+mn-lt"/>
                  <a:ea typeface="Helvetica Neue"/>
                  <a:cs typeface="Helvetica Neue"/>
                  <a:sym typeface="Helvetica Neue"/>
                </a:rPr>
                <a:t>6</a:t>
              </a:r>
              <a:r>
                <a:rPr lang="en-GB" sz="2200" b="1">
                  <a:solidFill>
                    <a:schemeClr val="bg1"/>
                  </a:solidFill>
                  <a:latin typeface="+mn-lt"/>
                  <a:ea typeface="Helvetica Neue"/>
                  <a:cs typeface="Helvetica Neue"/>
                  <a:sym typeface="Helvetica Neue"/>
                </a:rPr>
                <a:t>. Documentos de apoyo a título informativo</a:t>
              </a:r>
              <a:endParaRPr lang="en-GB" sz="2200" b="1" dirty="0">
                <a:solidFill>
                  <a:schemeClr val="bg1"/>
                </a:solidFill>
                <a:latin typeface="+mn-lt"/>
                <a:ea typeface="Helvetica Neue"/>
                <a:cs typeface="Helvetica Neue"/>
                <a:sym typeface="Helvetica Neue"/>
              </a:endParaRPr>
            </a:p>
          </p:txBody>
        </p:sp>
      </p:grpSp>
      <p:sp>
        <p:nvSpPr>
          <p:cNvPr id="3" name="Foliennummernplatzhalter 1">
            <a:extLst>
              <a:ext uri="{FF2B5EF4-FFF2-40B4-BE49-F238E27FC236}">
                <a16:creationId xmlns:a16="http://schemas.microsoft.com/office/drawing/2014/main" id="{167497B5-D4AD-9BF7-7C83-5DBBF0BA52BE}"/>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19</a:t>
            </a:fld>
            <a:endParaRPr lang="de-DE"/>
          </a:p>
        </p:txBody>
      </p:sp>
      <p:sp>
        <p:nvSpPr>
          <p:cNvPr id="4" name="Textfeld 3">
            <a:extLst>
              <a:ext uri="{FF2B5EF4-FFF2-40B4-BE49-F238E27FC236}">
                <a16:creationId xmlns:a16="http://schemas.microsoft.com/office/drawing/2014/main" id="{DBA2756F-E38C-5260-573C-8333705ABF77}"/>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BAGSO Service Gesellschaft mbH, Anleitung 8: Gesundheitsinformationen im Netz – kompetent nutzen, in: digital-kompass.de, 2023, https://www.digital-kompass.de/materialien/anleitung-8-gesundheitsinformationen-im-netz-kompetent-nutzen</a:t>
            </a:r>
          </a:p>
        </p:txBody>
      </p:sp>
    </p:spTree>
    <p:extLst>
      <p:ext uri="{BB962C8B-B14F-4D97-AF65-F5344CB8AC3E}">
        <p14:creationId xmlns:p14="http://schemas.microsoft.com/office/powerpoint/2010/main" val="333183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4098" name="Picture 2" descr="https://www.digital-boomer.eu/images/sui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904745" y="3995567"/>
            <a:ext cx="3383255" cy="3907931"/>
          </a:xfrm>
          <a:prstGeom prst="rect">
            <a:avLst/>
          </a:prstGeom>
          <a:noFill/>
          <a:extLst>
            <a:ext uri="{909E8E84-426E-40DD-AFC4-6F175D3DCCD1}">
              <a14:hiddenFill xmlns:a14="http://schemas.microsoft.com/office/drawing/2010/main">
                <a:solidFill>
                  <a:srgbClr val="FFFFFF"/>
                </a:solidFill>
              </a14:hiddenFill>
            </a:ext>
          </a:extLst>
        </p:spPr>
      </p:pic>
      <p:sp>
        <p:nvSpPr>
          <p:cNvPr id="57" name="Google Shape;57;p2"/>
          <p:cNvSpPr txBox="1"/>
          <p:nvPr/>
        </p:nvSpPr>
        <p:spPr>
          <a:xfrm>
            <a:off x="1296000" y="2523600"/>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rgbClr val="00CCFF"/>
                </a:solidFill>
                <a:latin typeface="+mn-lt"/>
                <a:ea typeface="Helvetica Neue"/>
                <a:cs typeface="Helvetica Neue"/>
                <a:sym typeface="Helvetica Neue"/>
              </a:rPr>
              <a:t>Índice</a:t>
            </a:r>
            <a:endParaRPr lang="en-GB">
              <a:solidFill>
                <a:srgbClr val="00CCFF"/>
              </a:solidFill>
              <a:latin typeface="+mn-lt"/>
            </a:endParaRPr>
          </a:p>
        </p:txBody>
      </p:sp>
      <p:sp>
        <p:nvSpPr>
          <p:cNvPr id="58" name="Google Shape;58;p2"/>
          <p:cNvSpPr txBox="1"/>
          <p:nvPr/>
        </p:nvSpPr>
        <p:spPr>
          <a:xfrm>
            <a:off x="1944000" y="3672000"/>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rgbClr val="33CCFF"/>
                </a:solidFill>
                <a:latin typeface="+mn-lt"/>
                <a:ea typeface="Helvetica Neue"/>
                <a:cs typeface="Helvetica Neue"/>
                <a:sym typeface="Helvetica Neue"/>
              </a:rPr>
              <a:t>1</a:t>
            </a:r>
            <a:endParaRPr lang="en-GB">
              <a:solidFill>
                <a:srgbClr val="33CCFF"/>
              </a:solidFill>
              <a:latin typeface="+mn-lt"/>
            </a:endParaRPr>
          </a:p>
        </p:txBody>
      </p:sp>
      <p:sp>
        <p:nvSpPr>
          <p:cNvPr id="59" name="Google Shape;59;p2"/>
          <p:cNvSpPr txBox="1"/>
          <p:nvPr/>
        </p:nvSpPr>
        <p:spPr>
          <a:xfrm>
            <a:off x="1944000" y="5580000"/>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rgbClr val="33CCFF"/>
                </a:solidFill>
                <a:latin typeface="+mn-lt"/>
                <a:ea typeface="Helvetica Neue"/>
                <a:cs typeface="Helvetica Neue"/>
                <a:sym typeface="Helvetica Neue"/>
              </a:rPr>
              <a:t>2</a:t>
            </a:r>
            <a:endParaRPr lang="en-GB">
              <a:solidFill>
                <a:srgbClr val="33CCFF"/>
              </a:solidFill>
              <a:latin typeface="+mn-lt"/>
            </a:endParaRPr>
          </a:p>
        </p:txBody>
      </p:sp>
      <p:sp>
        <p:nvSpPr>
          <p:cNvPr id="60" name="Google Shape;60;p2"/>
          <p:cNvSpPr txBox="1"/>
          <p:nvPr/>
        </p:nvSpPr>
        <p:spPr>
          <a:xfrm>
            <a:off x="1944000" y="7488000"/>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rgbClr val="33CCFF"/>
                </a:solidFill>
                <a:latin typeface="+mn-lt"/>
                <a:ea typeface="Helvetica Neue"/>
                <a:cs typeface="Helvetica Neue"/>
                <a:sym typeface="Helvetica Neue"/>
              </a:rPr>
              <a:t>3</a:t>
            </a:r>
            <a:endParaRPr lang="en-GB">
              <a:solidFill>
                <a:srgbClr val="33CCFF"/>
              </a:solidFill>
              <a:latin typeface="+mn-lt"/>
            </a:endParaRPr>
          </a:p>
        </p:txBody>
      </p:sp>
      <p:sp>
        <p:nvSpPr>
          <p:cNvPr id="61" name="Google Shape;61;p2"/>
          <p:cNvSpPr txBox="1"/>
          <p:nvPr/>
        </p:nvSpPr>
        <p:spPr>
          <a:xfrm>
            <a:off x="2627999" y="3672000"/>
            <a:ext cx="3996000" cy="154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Buscar correctamente - o: ¿Cómo encuentro la información que me interesa?</a:t>
            </a:r>
            <a:endParaRPr lang="en-GB" dirty="0">
              <a:latin typeface="+mn-lt"/>
            </a:endParaRPr>
          </a:p>
        </p:txBody>
      </p:sp>
      <p:sp>
        <p:nvSpPr>
          <p:cNvPr id="62" name="Google Shape;62;p2"/>
          <p:cNvSpPr txBox="1"/>
          <p:nvPr/>
        </p:nvSpPr>
        <p:spPr>
          <a:xfrm>
            <a:off x="2627999" y="5580000"/>
            <a:ext cx="3996000" cy="1548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Hacer copias de seguridad de archivos - o: ¿Cómo guardo mis archivos de forma sistemática y estructurada?</a:t>
            </a:r>
            <a:endParaRPr lang="en-GB">
              <a:latin typeface="+mn-lt"/>
            </a:endParaRPr>
          </a:p>
        </p:txBody>
      </p:sp>
      <p:sp>
        <p:nvSpPr>
          <p:cNvPr id="63" name="Google Shape;63;p2"/>
          <p:cNvSpPr txBox="1"/>
          <p:nvPr/>
        </p:nvSpPr>
        <p:spPr>
          <a:xfrm>
            <a:off x="2627999" y="7488000"/>
            <a:ext cx="3996000" cy="1548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Recuperar archivos - o: ¿Cómo hacer un seguimiento de los archivos que he guardado?</a:t>
            </a:r>
            <a:endParaRPr lang="en-GB">
              <a:latin typeface="+mn-lt"/>
            </a:endParaRPr>
          </a:p>
        </p:txBody>
      </p:sp>
      <p:sp>
        <p:nvSpPr>
          <p:cNvPr id="67" name="Google Shape;67;p2"/>
          <p:cNvSpPr txBox="1"/>
          <p:nvPr/>
        </p:nvSpPr>
        <p:spPr>
          <a:xfrm>
            <a:off x="6660000" y="3672000"/>
            <a:ext cx="8496000" cy="1548000"/>
          </a:xfrm>
          <a:prstGeom prst="rect">
            <a:avLst/>
          </a:prstGeom>
          <a:noFill/>
          <a:ln>
            <a:noFill/>
          </a:ln>
        </p:spPr>
        <p:txBody>
          <a:bodyPr spcFirstLastPara="1" wrap="square" lIns="91425" tIns="45700" rIns="91425" bIns="45700" anchor="ctr" anchorCtr="0">
            <a:noAutofit/>
          </a:bodyPr>
          <a:lstStyle/>
          <a:p>
            <a:pPr marL="457200" marR="0" lvl="0" indent="-457200" algn="l" rtl="0">
              <a:spcBef>
                <a:spcPts val="0"/>
              </a:spcBef>
              <a:spcAft>
                <a:spcPts val="0"/>
              </a:spcAft>
              <a:buAutoNum type="arabicPeriod"/>
            </a:pPr>
            <a:r>
              <a:rPr lang="en-GB" sz="2400">
                <a:solidFill>
                  <a:schemeClr val="dk1"/>
                </a:solidFill>
                <a:latin typeface="+mn-lt"/>
                <a:ea typeface="Helvetica Neue"/>
                <a:cs typeface="Helvetica Neue"/>
                <a:sym typeface="Helvetica Neue"/>
              </a:rPr>
              <a:t>¿</a:t>
            </a:r>
            <a:r>
              <a:rPr lang="es-ES" sz="2400">
                <a:solidFill>
                  <a:schemeClr val="dk1"/>
                </a:solidFill>
                <a:latin typeface="+mn-lt"/>
                <a:ea typeface="Helvetica Neue"/>
                <a:cs typeface="Helvetica Neue"/>
                <a:sym typeface="Helvetica Neue"/>
              </a:rPr>
              <a:t>Cuáles son las ventajas de Internet</a:t>
            </a:r>
            <a:r>
              <a:rPr lang="en-GB" sz="2400">
                <a:solidFill>
                  <a:schemeClr val="dk1"/>
                </a:solidFill>
                <a:latin typeface="+mn-lt"/>
                <a:ea typeface="Helvetica Neue"/>
                <a:cs typeface="Helvetica Neue"/>
                <a:sym typeface="Helvetica Neue"/>
              </a:rPr>
              <a:t>?</a:t>
            </a:r>
            <a:endParaRPr lang="en-GB" sz="2400" dirty="0">
              <a:solidFill>
                <a:schemeClr val="dk1"/>
              </a:solidFill>
              <a:latin typeface="+mn-lt"/>
              <a:ea typeface="Helvetica Neue"/>
              <a:cs typeface="Helvetica Neue"/>
              <a:sym typeface="Helvetica Neue"/>
            </a:endParaRPr>
          </a:p>
          <a:p>
            <a:pPr marL="457200" marR="0" lvl="0" indent="-457200" algn="l" rtl="0">
              <a:spcBef>
                <a:spcPts val="0"/>
              </a:spcBef>
              <a:spcAft>
                <a:spcPts val="0"/>
              </a:spcAft>
              <a:buAutoNum type="arabicPeriod"/>
            </a:pPr>
            <a:r>
              <a:rPr lang="es-ES" sz="2400">
                <a:solidFill>
                  <a:schemeClr val="dk1"/>
                </a:solidFill>
                <a:latin typeface="+mn-lt"/>
                <a:sym typeface="Helvetica Neue"/>
              </a:rPr>
              <a:t>El acceso sin barreras, una necesidad para la generación senior</a:t>
            </a:r>
          </a:p>
          <a:p>
            <a:pPr marL="457200" marR="0" lvl="0" indent="-457200" algn="l" rtl="0">
              <a:spcBef>
                <a:spcPts val="0"/>
              </a:spcBef>
              <a:spcAft>
                <a:spcPts val="0"/>
              </a:spcAft>
              <a:buAutoNum type="arabicPeriod"/>
            </a:pPr>
            <a:r>
              <a:rPr lang="en-GB" sz="2400">
                <a:solidFill>
                  <a:schemeClr val="dk1"/>
                </a:solidFill>
                <a:latin typeface="+mn-lt"/>
                <a:sym typeface="Helvetica Neue"/>
              </a:rPr>
              <a:t>Selección y uso de motores de búsqueda</a:t>
            </a:r>
            <a:endParaRPr lang="en-GB" dirty="0">
              <a:latin typeface="+mn-lt"/>
            </a:endParaRPr>
          </a:p>
        </p:txBody>
      </p:sp>
      <p:sp>
        <p:nvSpPr>
          <p:cNvPr id="70" name="Google Shape;70;p2"/>
          <p:cNvSpPr/>
          <p:nvPr/>
        </p:nvSpPr>
        <p:spPr>
          <a:xfrm>
            <a:off x="6480000" y="3671999"/>
            <a:ext cx="175604" cy="154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71" name="Google Shape;71;p2"/>
          <p:cNvSpPr/>
          <p:nvPr/>
        </p:nvSpPr>
        <p:spPr>
          <a:xfrm>
            <a:off x="6516000" y="7488000"/>
            <a:ext cx="237794" cy="154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72" name="Google Shape;72;p2"/>
          <p:cNvSpPr/>
          <p:nvPr/>
        </p:nvSpPr>
        <p:spPr>
          <a:xfrm>
            <a:off x="6480000" y="5580000"/>
            <a:ext cx="237794" cy="154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73" name="Google Shape;73;p2"/>
          <p:cNvSpPr txBox="1"/>
          <p:nvPr/>
        </p:nvSpPr>
        <p:spPr>
          <a:xfrm>
            <a:off x="6660000" y="5580000"/>
            <a:ext cx="8496000" cy="1548000"/>
          </a:xfrm>
          <a:prstGeom prst="rect">
            <a:avLst/>
          </a:prstGeom>
          <a:noFill/>
          <a:ln>
            <a:noFill/>
          </a:ln>
        </p:spPr>
        <p:txBody>
          <a:bodyPr spcFirstLastPara="1" wrap="square" lIns="91425" tIns="45700" rIns="91425" bIns="45700" anchor="ctr" anchorCtr="0">
            <a:noAutofit/>
          </a:bodyPr>
          <a:lstStyle/>
          <a:p>
            <a:pPr marL="457200" marR="0" lvl="0" indent="-457200" algn="l" rtl="0">
              <a:spcBef>
                <a:spcPts val="0"/>
              </a:spcBef>
              <a:spcAft>
                <a:spcPts val="0"/>
              </a:spcAft>
              <a:buAutoNum type="arabicPeriod"/>
            </a:pPr>
            <a:r>
              <a:rPr lang="en-GB" sz="2400">
                <a:solidFill>
                  <a:schemeClr val="dk1"/>
                </a:solidFill>
                <a:latin typeface="+mn-lt"/>
                <a:ea typeface="Helvetica Neue"/>
                <a:cs typeface="Helvetica Neue"/>
                <a:sym typeface="Helvetica Neue"/>
              </a:rPr>
              <a:t>Importancia de guardar sistemáticamente los archivos</a:t>
            </a:r>
          </a:p>
          <a:p>
            <a:pPr marL="457200" marR="0" lvl="0" indent="-457200" algn="l" rtl="0">
              <a:spcBef>
                <a:spcPts val="0"/>
              </a:spcBef>
              <a:spcAft>
                <a:spcPts val="0"/>
              </a:spcAft>
              <a:buAutoNum type="arabicPeriod"/>
            </a:pPr>
            <a:r>
              <a:rPr lang="es-ES" sz="2400">
                <a:solidFill>
                  <a:schemeClr val="dk1"/>
                </a:solidFill>
                <a:latin typeface="+mn-lt"/>
                <a:ea typeface="Helvetica Neue"/>
                <a:cs typeface="Helvetica Neue"/>
                <a:sym typeface="Helvetica Neue"/>
              </a:rPr>
              <a:t>Estructura de carpetas digitales en el ordenador</a:t>
            </a:r>
          </a:p>
          <a:p>
            <a:pPr marL="457200" marR="0" lvl="0" indent="-457200" algn="l" rtl="0">
              <a:spcBef>
                <a:spcPts val="0"/>
              </a:spcBef>
              <a:spcAft>
                <a:spcPts val="0"/>
              </a:spcAft>
              <a:buAutoNum type="arabicPeriod"/>
            </a:pPr>
            <a:r>
              <a:rPr lang="es-ES" sz="2400">
                <a:solidFill>
                  <a:schemeClr val="dk1"/>
                </a:solidFill>
                <a:latin typeface="+mn-lt"/>
                <a:ea typeface="Helvetica Neue"/>
                <a:cs typeface="Helvetica Neue"/>
                <a:sym typeface="Helvetica Neue"/>
              </a:rPr>
              <a:t>Almacenar archivos localmente en el ordenador o en la nube </a:t>
            </a:r>
            <a:endParaRPr lang="en-GB" dirty="0">
              <a:latin typeface="+mn-lt"/>
            </a:endParaRPr>
          </a:p>
        </p:txBody>
      </p:sp>
      <p:sp>
        <p:nvSpPr>
          <p:cNvPr id="76" name="Google Shape;76;p2"/>
          <p:cNvSpPr txBox="1"/>
          <p:nvPr/>
        </p:nvSpPr>
        <p:spPr>
          <a:xfrm>
            <a:off x="6660000" y="7488000"/>
            <a:ext cx="8892000" cy="1548000"/>
          </a:xfrm>
          <a:prstGeom prst="rect">
            <a:avLst/>
          </a:prstGeom>
          <a:noFill/>
          <a:ln>
            <a:noFill/>
          </a:ln>
        </p:spPr>
        <p:txBody>
          <a:bodyPr spcFirstLastPara="1" wrap="square" lIns="91425" tIns="45700" rIns="91425" bIns="45700" anchor="ctr" anchorCtr="0">
            <a:noAutofit/>
          </a:bodyPr>
          <a:lstStyle/>
          <a:p>
            <a:pPr marL="450850" marR="0" lvl="0" indent="-450850" algn="l" rtl="0">
              <a:spcBef>
                <a:spcPts val="0"/>
              </a:spcBef>
              <a:spcAft>
                <a:spcPts val="0"/>
              </a:spcAft>
              <a:buAutoNum type="arabicPeriod"/>
            </a:pPr>
            <a:r>
              <a:rPr lang="es-ES" sz="2400">
                <a:solidFill>
                  <a:schemeClr val="dk1"/>
                </a:solidFill>
                <a:latin typeface="+mn-lt"/>
                <a:ea typeface="Helvetica Neue"/>
                <a:cs typeface="Helvetica Neue"/>
                <a:sym typeface="Helvetica Neue"/>
              </a:rPr>
              <a:t>Problemas de una estructura de archivo deficiente</a:t>
            </a:r>
          </a:p>
          <a:p>
            <a:pPr marL="450850" marR="0" lvl="0" indent="-450850" algn="l" rtl="0">
              <a:spcBef>
                <a:spcPts val="0"/>
              </a:spcBef>
              <a:spcAft>
                <a:spcPts val="0"/>
              </a:spcAft>
              <a:buAutoNum type="arabicPeriod"/>
            </a:pPr>
            <a:r>
              <a:rPr lang="es-ES" sz="2400">
                <a:solidFill>
                  <a:schemeClr val="dk1"/>
                </a:solidFill>
                <a:latin typeface="+mn-lt"/>
                <a:sym typeface="Helvetica Neue"/>
              </a:rPr>
              <a:t>Herramientas para encontrar archivos en la propia estructura de carpetas</a:t>
            </a:r>
          </a:p>
          <a:p>
            <a:pPr marL="450850" marR="0" lvl="0" indent="-450850" algn="l" rtl="0">
              <a:spcBef>
                <a:spcPts val="0"/>
              </a:spcBef>
              <a:spcAft>
                <a:spcPts val="0"/>
              </a:spcAft>
              <a:buAutoNum type="arabicPeriod"/>
            </a:pPr>
            <a:r>
              <a:rPr lang="es-ES" sz="2400">
                <a:solidFill>
                  <a:schemeClr val="dk1"/>
                </a:solidFill>
                <a:latin typeface="+mn-lt"/>
                <a:sym typeface="Helvetica Neue"/>
              </a:rPr>
              <a:t>Consejos para la gestión digital en línea</a:t>
            </a:r>
            <a:endParaRPr lang="en-GB" dirty="0">
              <a:latin typeface="+mn-lt"/>
            </a:endParaRPr>
          </a:p>
        </p:txBody>
      </p:sp>
      <p:sp>
        <p:nvSpPr>
          <p:cNvPr id="2" name="Foliennummernplatzhalter 1">
            <a:extLst>
              <a:ext uri="{FF2B5EF4-FFF2-40B4-BE49-F238E27FC236}">
                <a16:creationId xmlns:a16="http://schemas.microsoft.com/office/drawing/2014/main" id="{1F2A0DD4-C005-FA82-1731-E9E40B4B5A3C}"/>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a:t>
            </a:fld>
            <a:endParaRPr lang="de-D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 name="Grafik 11">
            <a:extLst>
              <a:ext uri="{FF2B5EF4-FFF2-40B4-BE49-F238E27FC236}">
                <a16:creationId xmlns:a16="http://schemas.microsoft.com/office/drawing/2014/main" id="{D9831643-5D7C-3284-1E87-219EAD229C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63217" y="3481349"/>
            <a:ext cx="14686099" cy="5584637"/>
          </a:xfrm>
          <a:prstGeom prst="rect">
            <a:avLst/>
          </a:prstGeom>
        </p:spPr>
      </p:pic>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3. Selección y uso de motores de búsqueda</a:t>
            </a:r>
          </a:p>
        </p:txBody>
      </p:sp>
      <p:grpSp>
        <p:nvGrpSpPr>
          <p:cNvPr id="26" name="Gruppieren 25">
            <a:extLst>
              <a:ext uri="{FF2B5EF4-FFF2-40B4-BE49-F238E27FC236}">
                <a16:creationId xmlns:a16="http://schemas.microsoft.com/office/drawing/2014/main" id="{E228B233-F923-BB13-85BD-3D5F6376AB3B}"/>
              </a:ext>
            </a:extLst>
          </p:cNvPr>
          <p:cNvGrpSpPr/>
          <p:nvPr/>
        </p:nvGrpSpPr>
        <p:grpSpPr>
          <a:xfrm>
            <a:off x="8496000" y="6264000"/>
            <a:ext cx="4824000" cy="2448000"/>
            <a:chOff x="11955269" y="6120000"/>
            <a:chExt cx="4824000" cy="2448000"/>
          </a:xfrm>
        </p:grpSpPr>
        <p:cxnSp>
          <p:nvCxnSpPr>
            <p:cNvPr id="27" name="Gerader Verbinder 26">
              <a:extLst>
                <a:ext uri="{FF2B5EF4-FFF2-40B4-BE49-F238E27FC236}">
                  <a16:creationId xmlns:a16="http://schemas.microsoft.com/office/drawing/2014/main" id="{50D22AD8-1F98-2BD8-D7B4-D0CD91E271E2}"/>
                </a:ext>
              </a:extLst>
            </p:cNvPr>
            <p:cNvCxnSpPr>
              <a:cxnSpLocks/>
            </p:cNvCxnSpPr>
            <p:nvPr/>
          </p:nvCxnSpPr>
          <p:spPr>
            <a:xfrm>
              <a:off x="11955269" y="6192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28" name="Google Shape;120;p6">
              <a:extLst>
                <a:ext uri="{FF2B5EF4-FFF2-40B4-BE49-F238E27FC236}">
                  <a16:creationId xmlns:a16="http://schemas.microsoft.com/office/drawing/2014/main" id="{07FFA229-6E6C-7748-A6B6-C5454E8587F5}"/>
                </a:ext>
              </a:extLst>
            </p:cNvPr>
            <p:cNvSpPr txBox="1"/>
            <p:nvPr/>
          </p:nvSpPr>
          <p:spPr>
            <a:xfrm>
              <a:off x="11991269" y="6120000"/>
              <a:ext cx="4788000" cy="756000"/>
            </a:xfrm>
            <a:prstGeom prst="doubleWave">
              <a:avLst/>
            </a:prstGeom>
            <a:solidFill>
              <a:srgbClr val="3A5FCD"/>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a:solidFill>
                    <a:schemeClr val="bg1"/>
                  </a:solidFill>
                  <a:latin typeface="+mn-lt"/>
                  <a:ea typeface="Helvetica Neue"/>
                  <a:cs typeface="Helvetica Neue"/>
                  <a:sym typeface="Helvetica Neue"/>
                </a:rPr>
                <a:t>8. Cuidado con la publicidad</a:t>
              </a:r>
            </a:p>
          </p:txBody>
        </p:sp>
      </p:grpSp>
      <p:sp>
        <p:nvSpPr>
          <p:cNvPr id="6" name="Textfeld 5">
            <a:extLst>
              <a:ext uri="{FF2B5EF4-FFF2-40B4-BE49-F238E27FC236}">
                <a16:creationId xmlns:a16="http://schemas.microsoft.com/office/drawing/2014/main" id="{BABB6131-8D0E-60C4-92BA-BD8C61E3F452}"/>
              </a:ext>
            </a:extLst>
          </p:cNvPr>
          <p:cNvSpPr txBox="1"/>
          <p:nvPr/>
        </p:nvSpPr>
        <p:spPr>
          <a:xfrm>
            <a:off x="8568000" y="7128000"/>
            <a:ext cx="4680000" cy="1296000"/>
          </a:xfrm>
          <a:prstGeom prst="rect">
            <a:avLst/>
          </a:prstGeom>
          <a:solidFill>
            <a:schemeClr val="bg1">
              <a:alpha val="60000"/>
            </a:schemeClr>
          </a:solidFill>
        </p:spPr>
        <p:txBody>
          <a:bodyPr wrap="square">
            <a:noAutofit/>
          </a:bodyPr>
          <a:lstStyle/>
          <a:p>
            <a:r>
              <a:rPr lang="es-ES" sz="1600"/>
              <a:t>El contenido y la publicidad deben estar claramente separados en los sitios serios. Si, por ejemplo, las imágenes de los productos se colocan en el sitio web a juego con la información respectiva, se puede dudar de la independencia del artículo.</a:t>
            </a:r>
            <a:endParaRPr lang="en-GB" sz="1600" dirty="0"/>
          </a:p>
        </p:txBody>
      </p:sp>
      <p:sp>
        <p:nvSpPr>
          <p:cNvPr id="7" name="Textfeld 6">
            <a:extLst>
              <a:ext uri="{FF2B5EF4-FFF2-40B4-BE49-F238E27FC236}">
                <a16:creationId xmlns:a16="http://schemas.microsoft.com/office/drawing/2014/main" id="{5E95D750-566D-6B1B-2724-1AD5532621ED}"/>
              </a:ext>
            </a:extLst>
          </p:cNvPr>
          <p:cNvSpPr txBox="1"/>
          <p:nvPr/>
        </p:nvSpPr>
        <p:spPr>
          <a:xfrm>
            <a:off x="3276000" y="4428000"/>
            <a:ext cx="4680000" cy="2160000"/>
          </a:xfrm>
          <a:prstGeom prst="rect">
            <a:avLst/>
          </a:prstGeom>
          <a:solidFill>
            <a:schemeClr val="bg1">
              <a:alpha val="60000"/>
            </a:schemeClr>
          </a:solidFill>
        </p:spPr>
        <p:txBody>
          <a:bodyPr wrap="square">
            <a:noAutofit/>
          </a:bodyPr>
          <a:lstStyle/>
          <a:p>
            <a:r>
              <a:rPr lang="es-ES" sz="1600"/>
              <a:t>Para cualquiera que navegue habitualmente por Internet, a menudo basta con echar un vistazo a una página web para evaluar la seriedad de una oferta. ¿Da la página una impresión general ordenada? ¿O es confusa y está plagada de faltas de ortografía? ¿Incluso despierta el miedo y el pánico? En tales casos: Manos fuera.</a:t>
            </a:r>
            <a:endParaRPr lang="en-GB" sz="1600" dirty="0"/>
          </a:p>
        </p:txBody>
      </p:sp>
      <p:sp>
        <p:nvSpPr>
          <p:cNvPr id="9" name="Textfeld 8">
            <a:extLst>
              <a:ext uri="{FF2B5EF4-FFF2-40B4-BE49-F238E27FC236}">
                <a16:creationId xmlns:a16="http://schemas.microsoft.com/office/drawing/2014/main" id="{2C7B31B5-9ED5-5F09-2420-89D9E432B31C}"/>
              </a:ext>
            </a:extLst>
          </p:cNvPr>
          <p:cNvSpPr txBox="1"/>
          <p:nvPr/>
        </p:nvSpPr>
        <p:spPr>
          <a:xfrm>
            <a:off x="12096000" y="4068000"/>
            <a:ext cx="4824000" cy="1800000"/>
          </a:xfrm>
          <a:prstGeom prst="rect">
            <a:avLst/>
          </a:prstGeom>
          <a:solidFill>
            <a:schemeClr val="bg1">
              <a:alpha val="60000"/>
            </a:schemeClr>
          </a:solidFill>
        </p:spPr>
        <p:txBody>
          <a:bodyPr wrap="square">
            <a:noAutofit/>
          </a:bodyPr>
          <a:lstStyle/>
          <a:p>
            <a:r>
              <a:rPr lang="es-ES" sz="1600"/>
              <a:t>La información de Internet no puede sustituir a un médico cualificado. Si los síntomas se agravan o duran más tiempo, sin duda debe acudir al médico. Sin embargo, la información de los portales puede ayudarte a encontrar un buen médico y a preparar la visita.</a:t>
            </a:r>
            <a:endParaRPr lang="en-GB" sz="1600" dirty="0"/>
          </a:p>
        </p:txBody>
      </p:sp>
      <p:grpSp>
        <p:nvGrpSpPr>
          <p:cNvPr id="10" name="Gruppieren 9">
            <a:extLst>
              <a:ext uri="{FF2B5EF4-FFF2-40B4-BE49-F238E27FC236}">
                <a16:creationId xmlns:a16="http://schemas.microsoft.com/office/drawing/2014/main" id="{F5F0EE11-B36B-94E7-3869-07E09E720980}"/>
              </a:ext>
            </a:extLst>
          </p:cNvPr>
          <p:cNvGrpSpPr/>
          <p:nvPr/>
        </p:nvGrpSpPr>
        <p:grpSpPr>
          <a:xfrm>
            <a:off x="12024000" y="3204000"/>
            <a:ext cx="4838900" cy="2448000"/>
            <a:chOff x="11955269" y="6084000"/>
            <a:chExt cx="4220394" cy="2448000"/>
          </a:xfrm>
        </p:grpSpPr>
        <p:cxnSp>
          <p:nvCxnSpPr>
            <p:cNvPr id="11" name="Gerader Verbinder 10">
              <a:extLst>
                <a:ext uri="{FF2B5EF4-FFF2-40B4-BE49-F238E27FC236}">
                  <a16:creationId xmlns:a16="http://schemas.microsoft.com/office/drawing/2014/main" id="{54CFFA7F-177E-530B-A954-C722358E2CC2}"/>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13" name="Google Shape;120;p6">
              <a:extLst>
                <a:ext uri="{FF2B5EF4-FFF2-40B4-BE49-F238E27FC236}">
                  <a16:creationId xmlns:a16="http://schemas.microsoft.com/office/drawing/2014/main" id="{0AC95FE3-A845-46F1-965F-BDEC578399BF}"/>
                </a:ext>
              </a:extLst>
            </p:cNvPr>
            <p:cNvSpPr txBox="1"/>
            <p:nvPr/>
          </p:nvSpPr>
          <p:spPr>
            <a:xfrm>
              <a:off x="11999663" y="6084000"/>
              <a:ext cx="4176000" cy="756000"/>
            </a:xfrm>
            <a:prstGeom prst="doubleWave">
              <a:avLst/>
            </a:prstGeom>
            <a:solidFill>
              <a:srgbClr val="7030A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a:solidFill>
                    <a:schemeClr val="bg1"/>
                  </a:solidFill>
                  <a:latin typeface="+mn-lt"/>
                  <a:ea typeface="Helvetica Neue"/>
                  <a:cs typeface="Helvetica Neue"/>
                  <a:sym typeface="Helvetica Neue"/>
                </a:rPr>
                <a:t>10. No sustituye a un médico</a:t>
              </a:r>
            </a:p>
          </p:txBody>
        </p:sp>
      </p:grpSp>
      <p:grpSp>
        <p:nvGrpSpPr>
          <p:cNvPr id="33" name="Gruppieren 32">
            <a:extLst>
              <a:ext uri="{FF2B5EF4-FFF2-40B4-BE49-F238E27FC236}">
                <a16:creationId xmlns:a16="http://schemas.microsoft.com/office/drawing/2014/main" id="{36B79AC5-DFC2-A349-A9A1-0E6523F738B9}"/>
              </a:ext>
            </a:extLst>
          </p:cNvPr>
          <p:cNvGrpSpPr/>
          <p:nvPr/>
        </p:nvGrpSpPr>
        <p:grpSpPr>
          <a:xfrm>
            <a:off x="3132000" y="3636000"/>
            <a:ext cx="4824000" cy="2448000"/>
            <a:chOff x="7094318" y="6084000"/>
            <a:chExt cx="4824000" cy="2448000"/>
          </a:xfrm>
        </p:grpSpPr>
        <p:cxnSp>
          <p:nvCxnSpPr>
            <p:cNvPr id="34" name="Gerader Verbinder 33">
              <a:extLst>
                <a:ext uri="{FF2B5EF4-FFF2-40B4-BE49-F238E27FC236}">
                  <a16:creationId xmlns:a16="http://schemas.microsoft.com/office/drawing/2014/main" id="{46FA3348-2BC1-00DE-EEC2-43F8BADE13BE}"/>
                </a:ext>
              </a:extLst>
            </p:cNvPr>
            <p:cNvCxnSpPr>
              <a:cxnSpLocks/>
            </p:cNvCxnSpPr>
            <p:nvPr/>
          </p:nvCxnSpPr>
          <p:spPr>
            <a:xfrm>
              <a:off x="11918318"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35" name="Google Shape;120;p6">
              <a:extLst>
                <a:ext uri="{FF2B5EF4-FFF2-40B4-BE49-F238E27FC236}">
                  <a16:creationId xmlns:a16="http://schemas.microsoft.com/office/drawing/2014/main" id="{E1CF5A0F-2A88-A6FF-801C-4C9907E3595C}"/>
                </a:ext>
              </a:extLst>
            </p:cNvPr>
            <p:cNvSpPr txBox="1"/>
            <p:nvPr/>
          </p:nvSpPr>
          <p:spPr>
            <a:xfrm>
              <a:off x="7094318" y="6084000"/>
              <a:ext cx="4788000" cy="756000"/>
            </a:xfrm>
            <a:prstGeom prst="doubleWave">
              <a:avLst/>
            </a:prstGeom>
            <a:solidFill>
              <a:srgbClr val="CD6889"/>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a:solidFill>
                    <a:schemeClr val="bg1"/>
                  </a:solidFill>
                  <a:latin typeface="+mn-lt"/>
                  <a:ea typeface="Helvetica Neue"/>
                  <a:cs typeface="Helvetica Neue"/>
                  <a:sym typeface="Helvetica Neue"/>
                </a:rPr>
                <a:t>9. Impresión general</a:t>
              </a:r>
            </a:p>
          </p:txBody>
        </p:sp>
      </p:grpSp>
      <p:sp>
        <p:nvSpPr>
          <p:cNvPr id="3" name="Foliennummernplatzhalter 1">
            <a:extLst>
              <a:ext uri="{FF2B5EF4-FFF2-40B4-BE49-F238E27FC236}">
                <a16:creationId xmlns:a16="http://schemas.microsoft.com/office/drawing/2014/main" id="{3352AAC8-0294-FC23-88B5-96D70DDF5711}"/>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20</a:t>
            </a:fld>
            <a:endParaRPr lang="de-DE"/>
          </a:p>
        </p:txBody>
      </p:sp>
      <p:sp>
        <p:nvSpPr>
          <p:cNvPr id="4" name="Textfeld 3">
            <a:extLst>
              <a:ext uri="{FF2B5EF4-FFF2-40B4-BE49-F238E27FC236}">
                <a16:creationId xmlns:a16="http://schemas.microsoft.com/office/drawing/2014/main" id="{96C387A1-46D5-2566-13EE-A438122FB680}"/>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BAGSO Service Gesellschaft mbH, Anleitung 8: Gesundheitsinformationen im Netz – kompetent nutzen, in: digital-kompass.de, 2023, https://www.digital-kompass.de/materialien/anleitung-8-gesundheitsinformationen-im-netz-kompetent-nutzen</a:t>
            </a:r>
          </a:p>
        </p:txBody>
      </p:sp>
    </p:spTree>
    <p:extLst>
      <p:ext uri="{BB962C8B-B14F-4D97-AF65-F5344CB8AC3E}">
        <p14:creationId xmlns:p14="http://schemas.microsoft.com/office/powerpoint/2010/main" val="3056415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3419062" y="3855303"/>
            <a:ext cx="9074108" cy="304694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es-ES" sz="4800" b="1">
                <a:solidFill>
                  <a:schemeClr val="tx1"/>
                </a:solidFill>
                <a:latin typeface="+mn-lt"/>
                <a:ea typeface="Helvetica Neue"/>
                <a:cs typeface="Helvetica Neue"/>
                <a:sym typeface="Helvetica Neue"/>
              </a:rPr>
              <a:t>Hacer copias de seguridad de archivos - o: ¿Cómo guardo mis archivos de forma sistemática y estructurada?</a:t>
            </a:r>
            <a:endParaRPr lang="en-GB" sz="4800" b="1">
              <a:solidFill>
                <a:schemeClr val="tx1"/>
              </a:solidFill>
              <a:latin typeface="+mn-lt"/>
              <a:ea typeface="Helvetica Neue"/>
              <a:cs typeface="Helvetica Neue"/>
              <a:sym typeface="Helvetica Neue"/>
            </a:endParaRPr>
          </a:p>
        </p:txBody>
      </p:sp>
      <p:sp>
        <p:nvSpPr>
          <p:cNvPr id="113" name="Google Shape;113;p5"/>
          <p:cNvSpPr txBox="1"/>
          <p:nvPr/>
        </p:nvSpPr>
        <p:spPr>
          <a:xfrm>
            <a:off x="7358570" y="2578371"/>
            <a:ext cx="357086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n-GB" sz="6000" b="1">
                <a:solidFill>
                  <a:srgbClr val="00CCFF"/>
                </a:solidFill>
                <a:latin typeface="+mn-lt"/>
                <a:ea typeface="Helvetica Neue"/>
                <a:cs typeface="Helvetica Neue"/>
                <a:sym typeface="Helvetica Neue"/>
              </a:rPr>
              <a:t>Unidad 2</a:t>
            </a:r>
            <a:endParaRPr lang="en-GB" sz="6000" b="1" i="0" u="none" strike="noStrike" cap="none">
              <a:solidFill>
                <a:srgbClr val="00CCFF"/>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46E01F0A-23FF-D31F-1269-F01551ED7474}"/>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21</a:t>
            </a:fld>
            <a:endParaRPr lang="de-DE"/>
          </a:p>
        </p:txBody>
      </p:sp>
    </p:spTree>
    <p:extLst>
      <p:ext uri="{BB962C8B-B14F-4D97-AF65-F5344CB8AC3E}">
        <p14:creationId xmlns:p14="http://schemas.microsoft.com/office/powerpoint/2010/main" val="1789363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6" name="Google Shape;120;p6">
            <a:extLst>
              <a:ext uri="{FF2B5EF4-FFF2-40B4-BE49-F238E27FC236}">
                <a16:creationId xmlns:a16="http://schemas.microsoft.com/office/drawing/2014/main" id="{E55D94AE-2EE0-D620-0D2B-841233EE0021}"/>
              </a:ext>
            </a:extLst>
          </p:cNvPr>
          <p:cNvSpPr txBox="1"/>
          <p:nvPr/>
        </p:nvSpPr>
        <p:spPr>
          <a:xfrm>
            <a:off x="1656000" y="5112000"/>
            <a:ext cx="4500000" cy="3536980"/>
          </a:xfrm>
          <a:prstGeom prst="rect">
            <a:avLst/>
          </a:prstGeom>
          <a:noFill/>
          <a:ln>
            <a:solidFill>
              <a:srgbClr val="33CCFF"/>
            </a:solidFill>
          </a:ln>
        </p:spPr>
        <p:txBody>
          <a:bodyPr spcFirstLastPara="1" wrap="square" lIns="91425" tIns="46800" rIns="91425" bIns="45700" anchor="ctr" anchorCtr="0">
            <a:noAutofit/>
          </a:bodyPr>
          <a:lstStyle/>
          <a:p>
            <a:pPr marR="0" lvl="0" algn="ctr" rtl="0">
              <a:spcBef>
                <a:spcPts val="0"/>
              </a:spcBef>
              <a:spcAft>
                <a:spcPts val="0"/>
              </a:spcAft>
              <a:buSzPct val="80000"/>
            </a:pPr>
            <a:r>
              <a:rPr lang="es-ES" sz="2400">
                <a:solidFill>
                  <a:schemeClr val="dk1"/>
                </a:solidFill>
                <a:latin typeface="+mn-lt"/>
                <a:sym typeface="Helvetica Neue"/>
              </a:rPr>
              <a:t>En general, todos los archivos que sean o puedan llegar a ser importantes para ti</a:t>
            </a:r>
          </a:p>
          <a:p>
            <a:pPr marR="0" lvl="0" algn="ctr" rtl="0">
              <a:spcBef>
                <a:spcPts val="0"/>
              </a:spcBef>
              <a:spcAft>
                <a:spcPts val="0"/>
              </a:spcAft>
              <a:buSzPct val="80000"/>
            </a:pPr>
            <a:r>
              <a:rPr lang="en-GB" sz="2400">
                <a:solidFill>
                  <a:schemeClr val="dk1"/>
                </a:solidFill>
                <a:latin typeface="+mn-lt"/>
                <a:sym typeface="Helvetica Neue"/>
              </a:rPr>
              <a:t>__________</a:t>
            </a:r>
          </a:p>
          <a:p>
            <a:pPr marR="0" lvl="0" algn="ctr" rtl="0">
              <a:spcBef>
                <a:spcPts val="0"/>
              </a:spcBef>
              <a:spcAft>
                <a:spcPts val="0"/>
              </a:spcAft>
              <a:buSzPct val="80000"/>
            </a:pPr>
            <a:endParaRPr lang="en-GB" sz="2400">
              <a:solidFill>
                <a:schemeClr val="dk1"/>
              </a:solidFill>
              <a:latin typeface="+mn-lt"/>
              <a:sym typeface="Helvetica Neue"/>
            </a:endParaRPr>
          </a:p>
          <a:p>
            <a:pPr marR="0" lvl="0" algn="ctr" rtl="0">
              <a:spcBef>
                <a:spcPts val="0"/>
              </a:spcBef>
              <a:spcAft>
                <a:spcPts val="0"/>
              </a:spcAft>
              <a:buSzPct val="80000"/>
            </a:pPr>
            <a:r>
              <a:rPr lang="es-ES" sz="2400">
                <a:solidFill>
                  <a:schemeClr val="dk1"/>
                </a:solidFill>
                <a:latin typeface="+mn-lt"/>
                <a:sym typeface="Helvetica Neue"/>
              </a:rPr>
              <a:t>Guardar archivos cuesta tiempo, dinero y espacio de almacenamiento</a:t>
            </a:r>
            <a:endParaRPr lang="en-GB">
              <a:latin typeface="+mn-lt"/>
            </a:endParaRPr>
          </a:p>
        </p:txBody>
      </p:sp>
      <p:sp>
        <p:nvSpPr>
          <p:cNvPr id="7" name="Google Shape;120;p6">
            <a:extLst>
              <a:ext uri="{FF2B5EF4-FFF2-40B4-BE49-F238E27FC236}">
                <a16:creationId xmlns:a16="http://schemas.microsoft.com/office/drawing/2014/main" id="{70204E2E-6628-F42D-6EC5-132FADF3CCE6}"/>
              </a:ext>
            </a:extLst>
          </p:cNvPr>
          <p:cNvSpPr txBox="1"/>
          <p:nvPr/>
        </p:nvSpPr>
        <p:spPr>
          <a:xfrm>
            <a:off x="6516000" y="5112000"/>
            <a:ext cx="4500000" cy="3536980"/>
          </a:xfrm>
          <a:prstGeom prst="rect">
            <a:avLst/>
          </a:prstGeom>
          <a:noFill/>
          <a:ln>
            <a:solidFill>
              <a:srgbClr val="33CCFF"/>
            </a:solidFill>
          </a:ln>
        </p:spPr>
        <p:txBody>
          <a:bodyPr spcFirstLastPara="1" wrap="square" lIns="91425" tIns="46800" rIns="91425" bIns="45700" anchor="ctr" anchorCtr="0">
            <a:noAutofit/>
          </a:bodyPr>
          <a:lstStyle/>
          <a:p>
            <a:pPr marR="0" lvl="0" algn="ctr" rtl="0">
              <a:spcBef>
                <a:spcPts val="0"/>
              </a:spcBef>
              <a:spcAft>
                <a:spcPts val="0"/>
              </a:spcAft>
              <a:buSzPct val="80000"/>
            </a:pPr>
            <a:r>
              <a:rPr lang="es-ES" sz="2400">
                <a:solidFill>
                  <a:schemeClr val="dk1"/>
                </a:solidFill>
                <a:latin typeface="+mn-lt"/>
                <a:sym typeface="Helvetica Neue"/>
              </a:rPr>
              <a:t>Manualmente sólo para datos individuales específicos</a:t>
            </a:r>
          </a:p>
          <a:p>
            <a:pPr marR="0" lvl="0" algn="ctr" rtl="0">
              <a:spcBef>
                <a:spcPts val="0"/>
              </a:spcBef>
              <a:spcAft>
                <a:spcPts val="0"/>
              </a:spcAft>
              <a:buSzPct val="80000"/>
            </a:pPr>
            <a:r>
              <a:rPr lang="en-GB" sz="2400">
                <a:solidFill>
                  <a:schemeClr val="dk1"/>
                </a:solidFill>
                <a:latin typeface="+mn-lt"/>
                <a:sym typeface="Helvetica Neue"/>
              </a:rPr>
              <a:t>__________</a:t>
            </a:r>
            <a:endParaRPr lang="en-GB" sz="2400" dirty="0">
              <a:solidFill>
                <a:schemeClr val="dk1"/>
              </a:solidFill>
              <a:latin typeface="+mn-lt"/>
              <a:sym typeface="Helvetica Neue"/>
            </a:endParaRPr>
          </a:p>
          <a:p>
            <a:pPr marR="0" lvl="0" algn="ctr" rtl="0">
              <a:spcBef>
                <a:spcPts val="0"/>
              </a:spcBef>
              <a:spcAft>
                <a:spcPts val="0"/>
              </a:spcAft>
              <a:buSzPct val="80000"/>
            </a:pPr>
            <a:endParaRPr lang="en-GB" sz="2400" dirty="0">
              <a:solidFill>
                <a:schemeClr val="dk1"/>
              </a:solidFill>
              <a:latin typeface="+mn-lt"/>
              <a:sym typeface="Helvetica Neue"/>
            </a:endParaRPr>
          </a:p>
          <a:p>
            <a:pPr marR="0" lvl="0" algn="ctr" rtl="0">
              <a:spcBef>
                <a:spcPts val="0"/>
              </a:spcBef>
              <a:spcAft>
                <a:spcPts val="0"/>
              </a:spcAft>
              <a:buSzPct val="80000"/>
            </a:pPr>
            <a:r>
              <a:rPr lang="es-ES" sz="2400">
                <a:solidFill>
                  <a:schemeClr val="dk1"/>
                </a:solidFill>
                <a:latin typeface="+mn-lt"/>
                <a:sym typeface="Helvetica Neue"/>
              </a:rPr>
              <a:t>Automáticamente con el software o a través de Windows o la función de copia de seguridad en MAC</a:t>
            </a:r>
            <a:endParaRPr lang="en-GB" dirty="0">
              <a:latin typeface="+mn-lt"/>
            </a:endParaRPr>
          </a:p>
        </p:txBody>
      </p:sp>
      <p:sp>
        <p:nvSpPr>
          <p:cNvPr id="5" name="Google Shape;120;p6">
            <a:extLst>
              <a:ext uri="{FF2B5EF4-FFF2-40B4-BE49-F238E27FC236}">
                <a16:creationId xmlns:a16="http://schemas.microsoft.com/office/drawing/2014/main" id="{3B6EE360-E6B6-052C-3EF6-ADBC6C3FB92E}"/>
              </a:ext>
            </a:extLst>
          </p:cNvPr>
          <p:cNvSpPr txBox="1"/>
          <p:nvPr/>
        </p:nvSpPr>
        <p:spPr>
          <a:xfrm>
            <a:off x="11376000" y="5111999"/>
            <a:ext cx="4500000" cy="3536979"/>
          </a:xfrm>
          <a:prstGeom prst="rect">
            <a:avLst/>
          </a:prstGeom>
          <a:noFill/>
          <a:ln>
            <a:solidFill>
              <a:srgbClr val="33CCFF"/>
            </a:solidFill>
          </a:ln>
        </p:spPr>
        <p:txBody>
          <a:bodyPr spcFirstLastPara="1" wrap="square" lIns="91425" tIns="46800" rIns="91425" bIns="45700" anchor="ctr" anchorCtr="0">
            <a:noAutofit/>
          </a:bodyPr>
          <a:lstStyle/>
          <a:p>
            <a:pPr marR="0" lvl="0" algn="ctr" rtl="0">
              <a:spcBef>
                <a:spcPts val="0"/>
              </a:spcBef>
              <a:spcAft>
                <a:spcPts val="0"/>
              </a:spcAft>
              <a:buSzPct val="80000"/>
            </a:pPr>
            <a:r>
              <a:rPr lang="en-GB" sz="2400">
                <a:solidFill>
                  <a:schemeClr val="dk1"/>
                </a:solidFill>
                <a:latin typeface="+mn-lt"/>
                <a:sym typeface="Helvetica Neue"/>
              </a:rPr>
              <a:t>Cuestión de costes</a:t>
            </a:r>
          </a:p>
          <a:p>
            <a:pPr marR="0" lvl="0" algn="ctr" rtl="0">
              <a:spcBef>
                <a:spcPts val="0"/>
              </a:spcBef>
              <a:spcAft>
                <a:spcPts val="0"/>
              </a:spcAft>
              <a:buSzPct val="80000"/>
            </a:pPr>
            <a:r>
              <a:rPr lang="en-GB" sz="2400">
                <a:solidFill>
                  <a:schemeClr val="dk1"/>
                </a:solidFill>
                <a:latin typeface="+mn-lt"/>
                <a:sym typeface="Helvetica Neue"/>
              </a:rPr>
              <a:t>__________</a:t>
            </a:r>
          </a:p>
          <a:p>
            <a:pPr marR="0" lvl="0" algn="ctr" rtl="0">
              <a:spcBef>
                <a:spcPts val="0"/>
              </a:spcBef>
              <a:spcAft>
                <a:spcPts val="0"/>
              </a:spcAft>
              <a:buSzPct val="80000"/>
            </a:pPr>
            <a:endParaRPr lang="en-GB" sz="2400">
              <a:solidFill>
                <a:schemeClr val="dk1"/>
              </a:solidFill>
              <a:latin typeface="+mn-lt"/>
              <a:sym typeface="Helvetica Neue"/>
            </a:endParaRPr>
          </a:p>
          <a:p>
            <a:pPr marR="0" lvl="0" algn="ctr" rtl="0">
              <a:spcBef>
                <a:spcPts val="0"/>
              </a:spcBef>
              <a:spcAft>
                <a:spcPts val="0"/>
              </a:spcAft>
              <a:buSzPct val="80000"/>
            </a:pPr>
            <a:r>
              <a:rPr lang="en-GB" sz="2400">
                <a:solidFill>
                  <a:schemeClr val="dk1"/>
                </a:solidFill>
                <a:latin typeface="+mn-lt"/>
                <a:sym typeface="Helvetica Neue"/>
              </a:rPr>
              <a:t>La disponibilidad varía</a:t>
            </a:r>
            <a:endParaRPr lang="en-GB">
              <a:latin typeface="+mn-lt"/>
            </a:endParaRPr>
          </a:p>
        </p:txBody>
      </p:sp>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700" b="1" dirty="0">
                <a:solidFill>
                  <a:schemeClr val="tx1"/>
                </a:solidFill>
                <a:latin typeface="+mn-lt"/>
                <a:ea typeface="Helvetica Neue"/>
                <a:cs typeface="Helvetica Neue"/>
                <a:sym typeface="Helvetica Neue"/>
              </a:rPr>
              <a:t>1</a:t>
            </a:r>
            <a:r>
              <a:rPr lang="en-GB" sz="4700" b="1">
                <a:solidFill>
                  <a:schemeClr val="tx1"/>
                </a:solidFill>
                <a:latin typeface="+mn-lt"/>
                <a:ea typeface="Helvetica Neue"/>
                <a:cs typeface="Helvetica Neue"/>
                <a:sym typeface="Helvetica Neue"/>
              </a:rPr>
              <a:t>. </a:t>
            </a:r>
            <a:r>
              <a:rPr lang="en-US" sz="4700" b="1">
                <a:solidFill>
                  <a:schemeClr val="tx1"/>
                </a:solidFill>
                <a:latin typeface="+mn-lt"/>
                <a:ea typeface="Helvetica Neue"/>
                <a:cs typeface="Helvetica Neue"/>
                <a:sym typeface="Helvetica Neue"/>
              </a:rPr>
              <a:t>Importancia de guardar sistemáticamente los archivos</a:t>
            </a:r>
            <a:endParaRPr lang="en-US" sz="47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Conceptos básicos de la copia de seguridad</a:t>
            </a:r>
            <a:endParaRPr lang="en-GB">
              <a:solidFill>
                <a:srgbClr val="00CCFF"/>
              </a:solidFill>
              <a:latin typeface="+mn-lt"/>
            </a:endParaRPr>
          </a:p>
        </p:txBody>
      </p:sp>
      <p:sp>
        <p:nvSpPr>
          <p:cNvPr id="120" name="Google Shape;120;p6"/>
          <p:cNvSpPr txBox="1"/>
          <p:nvPr/>
        </p:nvSpPr>
        <p:spPr>
          <a:xfrm>
            <a:off x="1656000" y="4032000"/>
            <a:ext cx="4500000" cy="1080000"/>
          </a:xfrm>
          <a:prstGeom prst="rect">
            <a:avLst/>
          </a:prstGeom>
          <a:solidFill>
            <a:srgbClr val="6B6B6B"/>
          </a:solidFill>
          <a:ln>
            <a:solidFill>
              <a:srgbClr val="6B6B6B"/>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s-ES" sz="2400" b="1">
                <a:solidFill>
                  <a:schemeClr val="bg1"/>
                </a:solidFill>
                <a:latin typeface="+mn-lt"/>
                <a:ea typeface="Helvetica Neue"/>
                <a:cs typeface="Helvetica Neue"/>
                <a:sym typeface="Helvetica Neue"/>
              </a:rPr>
              <a:t>¿De qué datos hay que hacer copia de seguridad?</a:t>
            </a:r>
            <a:endParaRPr lang="en-GB" sz="2400" b="1">
              <a:solidFill>
                <a:schemeClr val="bg1"/>
              </a:solidFill>
              <a:latin typeface="+mn-lt"/>
              <a:ea typeface="Helvetica Neue"/>
              <a:cs typeface="Helvetica Neue"/>
              <a:sym typeface="Helvetica Neue"/>
            </a:endParaRPr>
          </a:p>
        </p:txBody>
      </p:sp>
      <p:sp>
        <p:nvSpPr>
          <p:cNvPr id="4" name="Google Shape;120;p6">
            <a:extLst>
              <a:ext uri="{FF2B5EF4-FFF2-40B4-BE49-F238E27FC236}">
                <a16:creationId xmlns:a16="http://schemas.microsoft.com/office/drawing/2014/main" id="{46EBFB9E-10A2-3822-B54C-76E88A675621}"/>
              </a:ext>
            </a:extLst>
          </p:cNvPr>
          <p:cNvSpPr txBox="1"/>
          <p:nvPr/>
        </p:nvSpPr>
        <p:spPr>
          <a:xfrm>
            <a:off x="6516000" y="4032000"/>
            <a:ext cx="4500000" cy="1080000"/>
          </a:xfrm>
          <a:prstGeom prst="rect">
            <a:avLst/>
          </a:prstGeom>
          <a:solidFill>
            <a:srgbClr val="6B6B6B"/>
          </a:solidFill>
          <a:ln>
            <a:solidFill>
              <a:srgbClr val="6B6B6B"/>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s-ES" sz="2400" b="1">
                <a:solidFill>
                  <a:schemeClr val="bg1"/>
                </a:solidFill>
                <a:latin typeface="+mn-lt"/>
                <a:ea typeface="Helvetica Neue"/>
                <a:cs typeface="Helvetica Neue"/>
                <a:sym typeface="Helvetica Neue"/>
              </a:rPr>
              <a:t>¿La copia de seguridad debe hacerse manual o automáticamente?</a:t>
            </a:r>
            <a:endParaRPr lang="en-GB" sz="2400" b="1">
              <a:solidFill>
                <a:schemeClr val="bg1"/>
              </a:solidFill>
              <a:latin typeface="+mn-lt"/>
              <a:ea typeface="Helvetica Neue"/>
              <a:cs typeface="Helvetica Neue"/>
              <a:sym typeface="Helvetica Neue"/>
            </a:endParaRPr>
          </a:p>
        </p:txBody>
      </p:sp>
      <p:sp>
        <p:nvSpPr>
          <p:cNvPr id="2" name="Textfeld 1">
            <a:extLst>
              <a:ext uri="{FF2B5EF4-FFF2-40B4-BE49-F238E27FC236}">
                <a16:creationId xmlns:a16="http://schemas.microsoft.com/office/drawing/2014/main" id="{1EDB0C22-F71D-152B-034C-98EC55A5B26C}"/>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IONOS (2022), Daten sichern: Methoden und Medien im Überblick, in: ionos.de, 13.09.2022, https://www.ionos.de/digitalguide/server/sicherheit/daten-sichern/</a:t>
            </a:r>
          </a:p>
        </p:txBody>
      </p:sp>
      <p:sp>
        <p:nvSpPr>
          <p:cNvPr id="8" name="Google Shape;120;p6">
            <a:extLst>
              <a:ext uri="{FF2B5EF4-FFF2-40B4-BE49-F238E27FC236}">
                <a16:creationId xmlns:a16="http://schemas.microsoft.com/office/drawing/2014/main" id="{3AFD30FB-AA88-A35F-E125-9F0FD1EFF053}"/>
              </a:ext>
            </a:extLst>
          </p:cNvPr>
          <p:cNvSpPr txBox="1"/>
          <p:nvPr/>
        </p:nvSpPr>
        <p:spPr>
          <a:xfrm>
            <a:off x="11376000" y="4032000"/>
            <a:ext cx="4500000" cy="1080000"/>
          </a:xfrm>
          <a:prstGeom prst="rect">
            <a:avLst/>
          </a:prstGeom>
          <a:solidFill>
            <a:srgbClr val="6B6B6B"/>
          </a:solidFill>
          <a:ln>
            <a:solidFill>
              <a:srgbClr val="6B6B6B"/>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s-ES" sz="2400" b="1">
                <a:solidFill>
                  <a:schemeClr val="bg1"/>
                </a:solidFill>
                <a:latin typeface="+mn-lt"/>
                <a:ea typeface="Helvetica Neue"/>
                <a:cs typeface="Helvetica Neue"/>
                <a:sym typeface="Helvetica Neue"/>
              </a:rPr>
              <a:t>¿En el ordenador o en la nube?</a:t>
            </a:r>
            <a:endParaRPr lang="en-GB" sz="2400" b="1">
              <a:solidFill>
                <a:schemeClr val="bg1"/>
              </a:solidFill>
              <a:latin typeface="+mn-lt"/>
              <a:ea typeface="Helvetica Neue"/>
              <a:cs typeface="Helvetica Neue"/>
              <a:sym typeface="Helvetica Neue"/>
            </a:endParaRPr>
          </a:p>
        </p:txBody>
      </p:sp>
      <p:sp>
        <p:nvSpPr>
          <p:cNvPr id="9" name="Foliennummernplatzhalter 1">
            <a:extLst>
              <a:ext uri="{FF2B5EF4-FFF2-40B4-BE49-F238E27FC236}">
                <a16:creationId xmlns:a16="http://schemas.microsoft.com/office/drawing/2014/main" id="{B9CE3646-BB9B-1B2B-1C0F-9C759B38185D}"/>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22</a:t>
            </a:fld>
            <a:endParaRPr lang="de-DE"/>
          </a:p>
        </p:txBody>
      </p:sp>
    </p:spTree>
    <p:extLst>
      <p:ext uri="{BB962C8B-B14F-4D97-AF65-F5344CB8AC3E}">
        <p14:creationId xmlns:p14="http://schemas.microsoft.com/office/powerpoint/2010/main" val="1249716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 name="Pfeil: nach unten 10">
            <a:extLst>
              <a:ext uri="{FF2B5EF4-FFF2-40B4-BE49-F238E27FC236}">
                <a16:creationId xmlns:a16="http://schemas.microsoft.com/office/drawing/2014/main" id="{0EB64EE7-CB4B-2663-B9F7-531DCFE981F2}"/>
              </a:ext>
            </a:extLst>
          </p:cNvPr>
          <p:cNvSpPr/>
          <p:nvPr/>
        </p:nvSpPr>
        <p:spPr>
          <a:xfrm>
            <a:off x="9036000" y="3888000"/>
            <a:ext cx="1224000" cy="5400000"/>
          </a:xfrm>
          <a:prstGeom prst="downArrow">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Google Shape;120;p6">
            <a:extLst>
              <a:ext uri="{FF2B5EF4-FFF2-40B4-BE49-F238E27FC236}">
                <a16:creationId xmlns:a16="http://schemas.microsoft.com/office/drawing/2014/main" id="{0D076056-49FC-A859-55DF-0F38E1470D7E}"/>
              </a:ext>
            </a:extLst>
          </p:cNvPr>
          <p:cNvSpPr txBox="1"/>
          <p:nvPr/>
        </p:nvSpPr>
        <p:spPr>
          <a:xfrm>
            <a:off x="1296000" y="4032000"/>
            <a:ext cx="7524000" cy="1080000"/>
          </a:xfrm>
          <a:prstGeom prst="rect">
            <a:avLst/>
          </a:prstGeom>
          <a:solidFill>
            <a:schemeClr val="bg1"/>
          </a:solidFill>
          <a:ln w="50800">
            <a:solidFill>
              <a:srgbClr val="99CCCC"/>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es-ES" sz="2000">
                <a:solidFill>
                  <a:schemeClr val="dk1"/>
                </a:solidFill>
                <a:latin typeface="+mn-lt"/>
                <a:sym typeface="Helvetica Neue"/>
              </a:rPr>
              <a:t>Sigue la "regla 3-2-1 de las copias de seguridad": haz tres copias, en dos ubicaciones, una de ellas externa.</a:t>
            </a:r>
            <a:endParaRPr lang="en-GB" sz="2000">
              <a:solidFill>
                <a:schemeClr val="dk1"/>
              </a:solidFill>
              <a:latin typeface="+mn-lt"/>
              <a:sym typeface="Helvetica Neue"/>
            </a:endParaRPr>
          </a:p>
        </p:txBody>
      </p:sp>
      <p:sp>
        <p:nvSpPr>
          <p:cNvPr id="8" name="Google Shape;120;p6">
            <a:extLst>
              <a:ext uri="{FF2B5EF4-FFF2-40B4-BE49-F238E27FC236}">
                <a16:creationId xmlns:a16="http://schemas.microsoft.com/office/drawing/2014/main" id="{53820E52-537F-9DA0-B9FC-5D3337AD8BE2}"/>
              </a:ext>
            </a:extLst>
          </p:cNvPr>
          <p:cNvSpPr txBox="1"/>
          <p:nvPr/>
        </p:nvSpPr>
        <p:spPr>
          <a:xfrm>
            <a:off x="10476000" y="5112000"/>
            <a:ext cx="7524000" cy="1656000"/>
          </a:xfrm>
          <a:prstGeom prst="rect">
            <a:avLst/>
          </a:prstGeom>
          <a:solidFill>
            <a:schemeClr val="bg1"/>
          </a:solidFill>
          <a:ln w="50800">
            <a:solidFill>
              <a:srgbClr val="99CCFF"/>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es-ES" sz="2000">
                <a:solidFill>
                  <a:schemeClr val="dk1"/>
                </a:solidFill>
                <a:latin typeface="+mn-lt"/>
                <a:sym typeface="Helvetica Neue"/>
              </a:rPr>
              <a:t>Reduce siempre tus </a:t>
            </a:r>
            <a:r>
              <a:rPr lang="es-ES" sz="2000" b="1">
                <a:solidFill>
                  <a:schemeClr val="dk1"/>
                </a:solidFill>
                <a:latin typeface="+mn-lt"/>
                <a:sym typeface="Helvetica Neue"/>
              </a:rPr>
              <a:t>datos</a:t>
            </a:r>
            <a:r>
              <a:rPr lang="es-ES" sz="2000">
                <a:solidFill>
                  <a:schemeClr val="dk1"/>
                </a:solidFill>
                <a:latin typeface="+mn-lt"/>
                <a:sym typeface="Helvetica Neue"/>
              </a:rPr>
              <a:t> a lo esencial: Ordena las primeras versiones y los conjuntos de datos duplicados antes de hacer la copia de seguridad, al igual que los programas y documentos que puedes volver a descargar de otra fuente en cualquier momento.</a:t>
            </a:r>
            <a:endParaRPr lang="en-GB" sz="2000">
              <a:solidFill>
                <a:schemeClr val="dk1"/>
              </a:solidFill>
              <a:latin typeface="+mn-lt"/>
              <a:sym typeface="Helvetica Neue"/>
            </a:endParaRPr>
          </a:p>
        </p:txBody>
      </p:sp>
      <p:sp>
        <p:nvSpPr>
          <p:cNvPr id="9" name="Google Shape;120;p6">
            <a:extLst>
              <a:ext uri="{FF2B5EF4-FFF2-40B4-BE49-F238E27FC236}">
                <a16:creationId xmlns:a16="http://schemas.microsoft.com/office/drawing/2014/main" id="{3A6FEF90-8A4F-AD7A-68AB-FA12A7FA03E0}"/>
              </a:ext>
            </a:extLst>
          </p:cNvPr>
          <p:cNvSpPr txBox="1"/>
          <p:nvPr/>
        </p:nvSpPr>
        <p:spPr>
          <a:xfrm>
            <a:off x="1296000" y="6192000"/>
            <a:ext cx="7524000" cy="1332000"/>
          </a:xfrm>
          <a:prstGeom prst="rect">
            <a:avLst/>
          </a:prstGeom>
          <a:solidFill>
            <a:schemeClr val="bg1"/>
          </a:solidFill>
          <a:ln w="50800">
            <a:solidFill>
              <a:srgbClr val="FFCCCC"/>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es-ES" sz="2000">
                <a:solidFill>
                  <a:schemeClr val="dk1"/>
                </a:solidFill>
                <a:latin typeface="+mn-lt"/>
                <a:sym typeface="Helvetica Neue"/>
              </a:rPr>
              <a:t>Utiliza sólo soportes de una sola escritura o almacena copias de documentos </a:t>
            </a:r>
            <a:r>
              <a:rPr lang="es-ES" sz="2000" b="1">
                <a:solidFill>
                  <a:schemeClr val="dk1"/>
                </a:solidFill>
                <a:latin typeface="+mn-lt"/>
                <a:sym typeface="Helvetica Neue"/>
              </a:rPr>
              <a:t>protegidas contra escritura </a:t>
            </a:r>
            <a:r>
              <a:rPr lang="es-ES" sz="2000">
                <a:solidFill>
                  <a:schemeClr val="dk1"/>
                </a:solidFill>
                <a:latin typeface="+mn-lt"/>
                <a:sym typeface="Helvetica Neue"/>
              </a:rPr>
              <a:t>para que el contenido no se sobrescriba accidentalmente cuando se vuelvan a hacer copias de seguridad.</a:t>
            </a:r>
            <a:endParaRPr lang="en-GB" sz="2000">
              <a:solidFill>
                <a:schemeClr val="dk1"/>
              </a:solidFill>
              <a:latin typeface="+mn-lt"/>
              <a:sym typeface="Helvetica Neue"/>
            </a:endParaRPr>
          </a:p>
        </p:txBody>
      </p:sp>
      <p:sp>
        <p:nvSpPr>
          <p:cNvPr id="10" name="Google Shape;120;p6">
            <a:extLst>
              <a:ext uri="{FF2B5EF4-FFF2-40B4-BE49-F238E27FC236}">
                <a16:creationId xmlns:a16="http://schemas.microsoft.com/office/drawing/2014/main" id="{5E2D549A-0915-F203-798C-80A0AA078D53}"/>
              </a:ext>
            </a:extLst>
          </p:cNvPr>
          <p:cNvSpPr txBox="1"/>
          <p:nvPr/>
        </p:nvSpPr>
        <p:spPr>
          <a:xfrm>
            <a:off x="10476000" y="7092000"/>
            <a:ext cx="7524000" cy="1944000"/>
          </a:xfrm>
          <a:prstGeom prst="rect">
            <a:avLst/>
          </a:prstGeom>
          <a:solidFill>
            <a:schemeClr val="bg1"/>
          </a:solidFill>
          <a:ln w="50800">
            <a:solidFill>
              <a:srgbClr val="FFCC99"/>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es-ES" sz="2000">
                <a:solidFill>
                  <a:schemeClr val="dk1"/>
                </a:solidFill>
                <a:latin typeface="+mn-lt"/>
                <a:sym typeface="Helvetica Neue"/>
              </a:rPr>
              <a:t>Evita almacenar datos en </a:t>
            </a:r>
            <a:r>
              <a:rPr lang="es-ES" sz="2000" b="1">
                <a:solidFill>
                  <a:schemeClr val="dk1"/>
                </a:solidFill>
                <a:latin typeface="+mn-lt"/>
                <a:sym typeface="Helvetica Neue"/>
              </a:rPr>
              <a:t>formatos "exóticos". </a:t>
            </a:r>
            <a:r>
              <a:rPr lang="es-ES" sz="2000">
                <a:solidFill>
                  <a:schemeClr val="dk1"/>
                </a:solidFill>
                <a:latin typeface="+mn-lt"/>
                <a:sym typeface="Helvetica Neue"/>
              </a:rPr>
              <a:t>Puesto que los formatos cambian con el tiempo o puede que en algún momento ya no dispongas de un programa que abra determinados formatos de archivo, almacena siempre tus datos en formatos estándar. Esto incluye, por ejemplo, formatos como </a:t>
            </a:r>
            <a:r>
              <a:rPr lang="en-GB" sz="2000">
                <a:solidFill>
                  <a:schemeClr val="dk1"/>
                </a:solidFill>
                <a:latin typeface="+mn-lt"/>
                <a:sym typeface="Helvetica Neue"/>
              </a:rPr>
              <a:t>PDF, JPG, MPEG, UDF, ...</a:t>
            </a:r>
          </a:p>
        </p:txBody>
      </p:sp>
      <p:sp>
        <p:nvSpPr>
          <p:cNvPr id="5" name="Ellipse 4">
            <a:extLst>
              <a:ext uri="{FF2B5EF4-FFF2-40B4-BE49-F238E27FC236}">
                <a16:creationId xmlns:a16="http://schemas.microsoft.com/office/drawing/2014/main" id="{09EA2A88-4CBE-A72C-D295-284F1B5D13E4}"/>
              </a:ext>
            </a:extLst>
          </p:cNvPr>
          <p:cNvSpPr>
            <a:spLocks noChangeAspect="1"/>
          </p:cNvSpPr>
          <p:nvPr/>
        </p:nvSpPr>
        <p:spPr>
          <a:xfrm>
            <a:off x="8748000" y="4032000"/>
            <a:ext cx="1080000" cy="1080000"/>
          </a:xfrm>
          <a:prstGeom prst="ellipse">
            <a:avLst/>
          </a:prstGeom>
          <a:solidFill>
            <a:srgbClr val="99CCCC"/>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1</a:t>
            </a:r>
          </a:p>
        </p:txBody>
      </p:sp>
      <p:sp>
        <p:nvSpPr>
          <p:cNvPr id="6" name="Ellipse 5">
            <a:extLst>
              <a:ext uri="{FF2B5EF4-FFF2-40B4-BE49-F238E27FC236}">
                <a16:creationId xmlns:a16="http://schemas.microsoft.com/office/drawing/2014/main" id="{D9A03056-C9D3-9D14-0344-05598D1B63FB}"/>
              </a:ext>
            </a:extLst>
          </p:cNvPr>
          <p:cNvSpPr>
            <a:spLocks noChangeAspect="1"/>
          </p:cNvSpPr>
          <p:nvPr/>
        </p:nvSpPr>
        <p:spPr>
          <a:xfrm>
            <a:off x="9468000" y="5112000"/>
            <a:ext cx="1080000" cy="1080000"/>
          </a:xfrm>
          <a:prstGeom prst="ellipse">
            <a:avLst/>
          </a:prstGeom>
          <a:solidFill>
            <a:srgbClr val="99CCFF"/>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2</a:t>
            </a:r>
          </a:p>
        </p:txBody>
      </p:sp>
      <p:sp>
        <p:nvSpPr>
          <p:cNvPr id="7" name="Ellipse 6">
            <a:extLst>
              <a:ext uri="{FF2B5EF4-FFF2-40B4-BE49-F238E27FC236}">
                <a16:creationId xmlns:a16="http://schemas.microsoft.com/office/drawing/2014/main" id="{5F7920D3-C51B-13B3-A925-C738866A5886}"/>
              </a:ext>
            </a:extLst>
          </p:cNvPr>
          <p:cNvSpPr>
            <a:spLocks noChangeAspect="1"/>
          </p:cNvSpPr>
          <p:nvPr/>
        </p:nvSpPr>
        <p:spPr>
          <a:xfrm>
            <a:off x="8820000" y="6192000"/>
            <a:ext cx="1080000" cy="1080000"/>
          </a:xfrm>
          <a:prstGeom prst="ellipse">
            <a:avLst/>
          </a:prstGeom>
          <a:solidFill>
            <a:srgbClr val="FFCCCC"/>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3</a:t>
            </a:r>
          </a:p>
        </p:txBody>
      </p:sp>
      <p:sp>
        <p:nvSpPr>
          <p:cNvPr id="4" name="Ellipse 3">
            <a:extLst>
              <a:ext uri="{FF2B5EF4-FFF2-40B4-BE49-F238E27FC236}">
                <a16:creationId xmlns:a16="http://schemas.microsoft.com/office/drawing/2014/main" id="{45A4C1B7-C8AB-5C84-79A9-75EC3DCB054B}"/>
              </a:ext>
            </a:extLst>
          </p:cNvPr>
          <p:cNvSpPr>
            <a:spLocks noChangeAspect="1"/>
          </p:cNvSpPr>
          <p:nvPr/>
        </p:nvSpPr>
        <p:spPr>
          <a:xfrm>
            <a:off x="9468000" y="7272000"/>
            <a:ext cx="1080000" cy="1080000"/>
          </a:xfrm>
          <a:prstGeom prst="ellipse">
            <a:avLst/>
          </a:prstGeom>
          <a:solidFill>
            <a:srgbClr val="FFCC99"/>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4</a:t>
            </a:r>
          </a:p>
        </p:txBody>
      </p:sp>
      <p:sp>
        <p:nvSpPr>
          <p:cNvPr id="14" name="Google Shape;119;p6">
            <a:extLst>
              <a:ext uri="{FF2B5EF4-FFF2-40B4-BE49-F238E27FC236}">
                <a16:creationId xmlns:a16="http://schemas.microsoft.com/office/drawing/2014/main" id="{87569C6D-99E6-CF89-086C-7A62F44F8A34}"/>
              </a:ext>
            </a:extLst>
          </p:cNvPr>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¿Cómo puedo proteger mis datos correctamente?</a:t>
            </a:r>
            <a:endParaRPr lang="en-GB" dirty="0">
              <a:solidFill>
                <a:srgbClr val="00CCFF"/>
              </a:solidFill>
              <a:latin typeface="+mn-lt"/>
            </a:endParaRPr>
          </a:p>
        </p:txBody>
      </p:sp>
      <p:sp>
        <p:nvSpPr>
          <p:cNvPr id="3" name="Foliennummernplatzhalter 1">
            <a:extLst>
              <a:ext uri="{FF2B5EF4-FFF2-40B4-BE49-F238E27FC236}">
                <a16:creationId xmlns:a16="http://schemas.microsoft.com/office/drawing/2014/main" id="{77B68E99-5471-31A1-3EBD-9B2D7384018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23</a:t>
            </a:fld>
            <a:endParaRPr lang="de-DE"/>
          </a:p>
        </p:txBody>
      </p:sp>
      <p:sp>
        <p:nvSpPr>
          <p:cNvPr id="12" name="Textfeld 11">
            <a:extLst>
              <a:ext uri="{FF2B5EF4-FFF2-40B4-BE49-F238E27FC236}">
                <a16:creationId xmlns:a16="http://schemas.microsoft.com/office/drawing/2014/main" id="{0583AC32-3FB1-560A-10E3-FF528C7B811A}"/>
              </a:ext>
            </a:extLst>
          </p:cNvPr>
          <p:cNvSpPr txBox="1"/>
          <p:nvPr/>
        </p:nvSpPr>
        <p:spPr>
          <a:xfrm>
            <a:off x="1080000" y="8928000"/>
            <a:ext cx="17100000" cy="360000"/>
          </a:xfrm>
          <a:prstGeom prst="rect">
            <a:avLst/>
          </a:prstGeom>
          <a:noFill/>
          <a:ln>
            <a:noFill/>
          </a:ln>
        </p:spPr>
        <p:txBody>
          <a:bodyPr wrap="square" anchor="b">
            <a:noAutofit/>
          </a:bodyPr>
          <a:lstStyle/>
          <a:p>
            <a:r>
              <a:rPr lang="en-GB" sz="1000"/>
              <a:t>Fuente: IONOS (2022), Daten sichern: Methoden und Medien im Überblick, in: ionos.de, 13.09.2022, https://www.ionos.de/digitalguide/server/sicherheit/daten-sichern/</a:t>
            </a:r>
          </a:p>
        </p:txBody>
      </p:sp>
      <p:sp>
        <p:nvSpPr>
          <p:cNvPr id="15" name="Google Shape;118;p6">
            <a:extLst>
              <a:ext uri="{FF2B5EF4-FFF2-40B4-BE49-F238E27FC236}">
                <a16:creationId xmlns:a16="http://schemas.microsoft.com/office/drawing/2014/main" id="{22253950-2380-7F01-B4D2-728D3312FED1}"/>
              </a:ext>
            </a:extLst>
          </p:cNvPr>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700" b="1">
                <a:solidFill>
                  <a:schemeClr val="tx1"/>
                </a:solidFill>
                <a:latin typeface="+mn-lt"/>
                <a:ea typeface="Helvetica Neue"/>
                <a:cs typeface="Helvetica Neue"/>
                <a:sym typeface="Helvetica Neue"/>
              </a:rPr>
              <a:t>1. </a:t>
            </a:r>
            <a:r>
              <a:rPr lang="en-US" sz="4700" b="1">
                <a:solidFill>
                  <a:schemeClr val="tx1"/>
                </a:solidFill>
                <a:latin typeface="+mn-lt"/>
                <a:ea typeface="Helvetica Neue"/>
                <a:cs typeface="Helvetica Neue"/>
                <a:sym typeface="Helvetica Neue"/>
              </a:rPr>
              <a:t>Importancia de guardar sistemáticamente los archivos</a:t>
            </a:r>
            <a:endParaRPr lang="en-US" sz="4700" b="1" dirty="0">
              <a:solidFill>
                <a:schemeClr val="tx1"/>
              </a:solidFill>
              <a:latin typeface="+mn-lt"/>
              <a:ea typeface="Helvetica Neue"/>
              <a:cs typeface="Helvetica Neue"/>
              <a:sym typeface="Helvetica Neue"/>
            </a:endParaRPr>
          </a:p>
        </p:txBody>
      </p:sp>
    </p:spTree>
    <p:extLst>
      <p:ext uri="{BB962C8B-B14F-4D97-AF65-F5344CB8AC3E}">
        <p14:creationId xmlns:p14="http://schemas.microsoft.com/office/powerpoint/2010/main" val="3727258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 name="Pfeil: nach unten 10">
            <a:extLst>
              <a:ext uri="{FF2B5EF4-FFF2-40B4-BE49-F238E27FC236}">
                <a16:creationId xmlns:a16="http://schemas.microsoft.com/office/drawing/2014/main" id="{0EB64EE7-CB4B-2663-B9F7-531DCFE981F2}"/>
              </a:ext>
            </a:extLst>
          </p:cNvPr>
          <p:cNvSpPr/>
          <p:nvPr/>
        </p:nvSpPr>
        <p:spPr>
          <a:xfrm>
            <a:off x="9036000" y="3888000"/>
            <a:ext cx="1224000" cy="5400000"/>
          </a:xfrm>
          <a:prstGeom prst="downArrow">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Google Shape;120;p6">
            <a:extLst>
              <a:ext uri="{FF2B5EF4-FFF2-40B4-BE49-F238E27FC236}">
                <a16:creationId xmlns:a16="http://schemas.microsoft.com/office/drawing/2014/main" id="{0D076056-49FC-A859-55DF-0F38E1470D7E}"/>
              </a:ext>
            </a:extLst>
          </p:cNvPr>
          <p:cNvSpPr txBox="1"/>
          <p:nvPr/>
        </p:nvSpPr>
        <p:spPr>
          <a:xfrm>
            <a:off x="1296000" y="4032000"/>
            <a:ext cx="7524000" cy="1080000"/>
          </a:xfrm>
          <a:prstGeom prst="rect">
            <a:avLst/>
          </a:prstGeom>
          <a:solidFill>
            <a:schemeClr val="bg1"/>
          </a:solidFill>
          <a:ln w="50800">
            <a:solidFill>
              <a:srgbClr val="FF9999"/>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es-ES" sz="2000">
                <a:solidFill>
                  <a:schemeClr val="dk1"/>
                </a:solidFill>
                <a:latin typeface="+mn-lt"/>
                <a:sym typeface="Helvetica Neue"/>
              </a:rPr>
              <a:t>Si </a:t>
            </a:r>
            <a:r>
              <a:rPr lang="es-ES" sz="2000" b="1">
                <a:solidFill>
                  <a:schemeClr val="dk1"/>
                </a:solidFill>
                <a:latin typeface="+mn-lt"/>
                <a:sym typeface="Helvetica Neue"/>
              </a:rPr>
              <a:t>almacenas</a:t>
            </a:r>
            <a:r>
              <a:rPr lang="es-ES" sz="2000">
                <a:solidFill>
                  <a:schemeClr val="dk1"/>
                </a:solidFill>
                <a:latin typeface="+mn-lt"/>
                <a:sym typeface="Helvetica Neue"/>
              </a:rPr>
              <a:t> </a:t>
            </a:r>
            <a:r>
              <a:rPr lang="es-ES" sz="2000" b="1">
                <a:solidFill>
                  <a:schemeClr val="dk1"/>
                </a:solidFill>
                <a:latin typeface="+mn-lt"/>
                <a:sym typeface="Helvetica Neue"/>
              </a:rPr>
              <a:t>tus</a:t>
            </a:r>
            <a:r>
              <a:rPr lang="es-ES" sz="2000">
                <a:solidFill>
                  <a:schemeClr val="dk1"/>
                </a:solidFill>
                <a:latin typeface="+mn-lt"/>
                <a:sym typeface="Helvetica Neue"/>
              </a:rPr>
              <a:t> </a:t>
            </a:r>
            <a:r>
              <a:rPr lang="es-ES" sz="2000" b="1">
                <a:solidFill>
                  <a:schemeClr val="dk1"/>
                </a:solidFill>
                <a:latin typeface="+mn-lt"/>
                <a:sym typeface="Helvetica Neue"/>
              </a:rPr>
              <a:t>datos de forma encriptada</a:t>
            </a:r>
            <a:r>
              <a:rPr lang="es-ES" sz="2000">
                <a:solidFill>
                  <a:schemeClr val="dk1"/>
                </a:solidFill>
                <a:latin typeface="+mn-lt"/>
                <a:sym typeface="Helvetica Neue"/>
              </a:rPr>
              <a:t>, recuerda que las contraseñas también se guardan a largo plazo y de forma segura.</a:t>
            </a:r>
            <a:endParaRPr lang="en-GB" sz="2000">
              <a:solidFill>
                <a:schemeClr val="dk1"/>
              </a:solidFill>
              <a:latin typeface="+mn-lt"/>
              <a:sym typeface="Helvetica Neue"/>
            </a:endParaRPr>
          </a:p>
        </p:txBody>
      </p:sp>
      <p:sp>
        <p:nvSpPr>
          <p:cNvPr id="8" name="Google Shape;120;p6">
            <a:extLst>
              <a:ext uri="{FF2B5EF4-FFF2-40B4-BE49-F238E27FC236}">
                <a16:creationId xmlns:a16="http://schemas.microsoft.com/office/drawing/2014/main" id="{53820E52-537F-9DA0-B9FC-5D3337AD8BE2}"/>
              </a:ext>
            </a:extLst>
          </p:cNvPr>
          <p:cNvSpPr txBox="1"/>
          <p:nvPr/>
        </p:nvSpPr>
        <p:spPr>
          <a:xfrm>
            <a:off x="10476000" y="5112000"/>
            <a:ext cx="7524000" cy="1080000"/>
          </a:xfrm>
          <a:prstGeom prst="rect">
            <a:avLst/>
          </a:prstGeom>
          <a:solidFill>
            <a:schemeClr val="bg1"/>
          </a:solidFill>
          <a:ln w="50800">
            <a:solidFill>
              <a:srgbClr val="FFFF99"/>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es-ES" sz="2000">
                <a:solidFill>
                  <a:schemeClr val="dk1"/>
                </a:solidFill>
                <a:latin typeface="+mn-lt"/>
                <a:sym typeface="Helvetica Neue"/>
              </a:rPr>
              <a:t>Establece un </a:t>
            </a:r>
            <a:r>
              <a:rPr lang="es-ES" sz="2000" b="1">
                <a:solidFill>
                  <a:schemeClr val="dk1"/>
                </a:solidFill>
                <a:latin typeface="+mn-lt"/>
                <a:sym typeface="Helvetica Neue"/>
              </a:rPr>
              <a:t>nombre único </a:t>
            </a:r>
            <a:r>
              <a:rPr lang="es-ES" sz="2000">
                <a:solidFill>
                  <a:schemeClr val="dk1"/>
                </a:solidFill>
                <a:latin typeface="+mn-lt"/>
                <a:sym typeface="Helvetica Neue"/>
              </a:rPr>
              <a:t>(incluida la fecha) para tus copias de seguridad, de modo que puedas encontrarlas rápidamente en cualquier momento.</a:t>
            </a:r>
            <a:endParaRPr lang="en-GB" sz="2000">
              <a:solidFill>
                <a:schemeClr val="dk1"/>
              </a:solidFill>
              <a:latin typeface="+mn-lt"/>
              <a:sym typeface="Helvetica Neue"/>
            </a:endParaRPr>
          </a:p>
        </p:txBody>
      </p:sp>
      <p:sp>
        <p:nvSpPr>
          <p:cNvPr id="9" name="Google Shape;120;p6">
            <a:extLst>
              <a:ext uri="{FF2B5EF4-FFF2-40B4-BE49-F238E27FC236}">
                <a16:creationId xmlns:a16="http://schemas.microsoft.com/office/drawing/2014/main" id="{3A6FEF90-8A4F-AD7A-68AB-FA12A7FA03E0}"/>
              </a:ext>
            </a:extLst>
          </p:cNvPr>
          <p:cNvSpPr txBox="1"/>
          <p:nvPr/>
        </p:nvSpPr>
        <p:spPr>
          <a:xfrm>
            <a:off x="1296000" y="6192000"/>
            <a:ext cx="7524000" cy="1080000"/>
          </a:xfrm>
          <a:prstGeom prst="rect">
            <a:avLst/>
          </a:prstGeom>
          <a:solidFill>
            <a:schemeClr val="bg1"/>
          </a:solidFill>
          <a:ln w="50800">
            <a:solidFill>
              <a:srgbClr val="FFCCFF"/>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es-ES" sz="2000" b="1">
                <a:solidFill>
                  <a:schemeClr val="dk1"/>
                </a:solidFill>
                <a:latin typeface="+mn-lt"/>
                <a:sym typeface="Helvetica Neue"/>
              </a:rPr>
              <a:t>Después de completar </a:t>
            </a:r>
            <a:r>
              <a:rPr lang="es-ES" sz="2000">
                <a:solidFill>
                  <a:schemeClr val="dk1"/>
                </a:solidFill>
                <a:latin typeface="+mn-lt"/>
                <a:sym typeface="Helvetica Neue"/>
              </a:rPr>
              <a:t>una copia de seguridad, comprueba que todos los archivos se han copiado correcta y completamente.</a:t>
            </a:r>
            <a:endParaRPr lang="en-GB" sz="2000">
              <a:solidFill>
                <a:schemeClr val="dk1"/>
              </a:solidFill>
              <a:latin typeface="+mn-lt"/>
              <a:sym typeface="Helvetica Neue"/>
            </a:endParaRPr>
          </a:p>
        </p:txBody>
      </p:sp>
      <p:sp>
        <p:nvSpPr>
          <p:cNvPr id="10" name="Google Shape;120;p6">
            <a:extLst>
              <a:ext uri="{FF2B5EF4-FFF2-40B4-BE49-F238E27FC236}">
                <a16:creationId xmlns:a16="http://schemas.microsoft.com/office/drawing/2014/main" id="{5E2D549A-0915-F203-798C-80A0AA078D53}"/>
              </a:ext>
            </a:extLst>
          </p:cNvPr>
          <p:cNvSpPr txBox="1"/>
          <p:nvPr/>
        </p:nvSpPr>
        <p:spPr>
          <a:xfrm>
            <a:off x="10476000" y="7272000"/>
            <a:ext cx="7524000" cy="1080000"/>
          </a:xfrm>
          <a:prstGeom prst="rect">
            <a:avLst/>
          </a:prstGeom>
          <a:solidFill>
            <a:schemeClr val="bg1"/>
          </a:solidFill>
          <a:ln w="50800">
            <a:solidFill>
              <a:srgbClr val="CCFF99"/>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es-ES" sz="2000">
                <a:solidFill>
                  <a:schemeClr val="dk1"/>
                </a:solidFill>
                <a:latin typeface="+mn-lt"/>
                <a:sym typeface="Helvetica Neue"/>
              </a:rPr>
              <a:t>Si es necesario, comprueba también periódicamente la </a:t>
            </a:r>
            <a:r>
              <a:rPr lang="es-ES" sz="2000" b="1">
                <a:solidFill>
                  <a:schemeClr val="dk1"/>
                </a:solidFill>
                <a:latin typeface="+mn-lt"/>
                <a:sym typeface="Helvetica Neue"/>
              </a:rPr>
              <a:t>funcionalidad de los soportes de almacenamiento </a:t>
            </a:r>
            <a:r>
              <a:rPr lang="es-ES" sz="2000">
                <a:solidFill>
                  <a:schemeClr val="dk1"/>
                </a:solidFill>
                <a:latin typeface="+mn-lt"/>
                <a:sym typeface="Helvetica Neue"/>
              </a:rPr>
              <a:t>después de un máximo de 2 años y sustitúyelos si es necesario.</a:t>
            </a:r>
            <a:endParaRPr lang="en-GB" sz="2000">
              <a:latin typeface="+mn-lt"/>
            </a:endParaRPr>
          </a:p>
        </p:txBody>
      </p:sp>
      <p:sp>
        <p:nvSpPr>
          <p:cNvPr id="5" name="Ellipse 4">
            <a:extLst>
              <a:ext uri="{FF2B5EF4-FFF2-40B4-BE49-F238E27FC236}">
                <a16:creationId xmlns:a16="http://schemas.microsoft.com/office/drawing/2014/main" id="{09EA2A88-4CBE-A72C-D295-284F1B5D13E4}"/>
              </a:ext>
            </a:extLst>
          </p:cNvPr>
          <p:cNvSpPr>
            <a:spLocks noChangeAspect="1"/>
          </p:cNvSpPr>
          <p:nvPr/>
        </p:nvSpPr>
        <p:spPr>
          <a:xfrm>
            <a:off x="8748000" y="4032000"/>
            <a:ext cx="1080000" cy="1080000"/>
          </a:xfrm>
          <a:prstGeom prst="ellipse">
            <a:avLst/>
          </a:prstGeom>
          <a:solidFill>
            <a:srgbClr val="FF9999"/>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5</a:t>
            </a:r>
          </a:p>
        </p:txBody>
      </p:sp>
      <p:sp>
        <p:nvSpPr>
          <p:cNvPr id="6" name="Ellipse 5">
            <a:extLst>
              <a:ext uri="{FF2B5EF4-FFF2-40B4-BE49-F238E27FC236}">
                <a16:creationId xmlns:a16="http://schemas.microsoft.com/office/drawing/2014/main" id="{D9A03056-C9D3-9D14-0344-05598D1B63FB}"/>
              </a:ext>
            </a:extLst>
          </p:cNvPr>
          <p:cNvSpPr>
            <a:spLocks noChangeAspect="1"/>
          </p:cNvSpPr>
          <p:nvPr/>
        </p:nvSpPr>
        <p:spPr>
          <a:xfrm>
            <a:off x="9468000" y="5112000"/>
            <a:ext cx="1080000" cy="1080000"/>
          </a:xfrm>
          <a:prstGeom prst="ellipse">
            <a:avLst/>
          </a:prstGeom>
          <a:solidFill>
            <a:srgbClr val="FFFF99"/>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6</a:t>
            </a:r>
          </a:p>
        </p:txBody>
      </p:sp>
      <p:sp>
        <p:nvSpPr>
          <p:cNvPr id="7" name="Ellipse 6">
            <a:extLst>
              <a:ext uri="{FF2B5EF4-FFF2-40B4-BE49-F238E27FC236}">
                <a16:creationId xmlns:a16="http://schemas.microsoft.com/office/drawing/2014/main" id="{5F7920D3-C51B-13B3-A925-C738866A5886}"/>
              </a:ext>
            </a:extLst>
          </p:cNvPr>
          <p:cNvSpPr>
            <a:spLocks noChangeAspect="1"/>
          </p:cNvSpPr>
          <p:nvPr/>
        </p:nvSpPr>
        <p:spPr>
          <a:xfrm>
            <a:off x="8820000" y="6192000"/>
            <a:ext cx="1080000" cy="1080000"/>
          </a:xfrm>
          <a:prstGeom prst="ellipse">
            <a:avLst/>
          </a:prstGeom>
          <a:solidFill>
            <a:srgbClr val="FFCCFF"/>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7</a:t>
            </a:r>
          </a:p>
        </p:txBody>
      </p:sp>
      <p:sp>
        <p:nvSpPr>
          <p:cNvPr id="4" name="Ellipse 3">
            <a:extLst>
              <a:ext uri="{FF2B5EF4-FFF2-40B4-BE49-F238E27FC236}">
                <a16:creationId xmlns:a16="http://schemas.microsoft.com/office/drawing/2014/main" id="{45A4C1B7-C8AB-5C84-79A9-75EC3DCB054B}"/>
              </a:ext>
            </a:extLst>
          </p:cNvPr>
          <p:cNvSpPr>
            <a:spLocks noChangeAspect="1"/>
          </p:cNvSpPr>
          <p:nvPr/>
        </p:nvSpPr>
        <p:spPr>
          <a:xfrm>
            <a:off x="9468000" y="7272000"/>
            <a:ext cx="1080000" cy="1080000"/>
          </a:xfrm>
          <a:prstGeom prst="ellipse">
            <a:avLst/>
          </a:prstGeom>
          <a:solidFill>
            <a:srgbClr val="CCFF99"/>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8</a:t>
            </a:r>
          </a:p>
        </p:txBody>
      </p:sp>
      <p:sp>
        <p:nvSpPr>
          <p:cNvPr id="3" name="Foliennummernplatzhalter 1">
            <a:extLst>
              <a:ext uri="{FF2B5EF4-FFF2-40B4-BE49-F238E27FC236}">
                <a16:creationId xmlns:a16="http://schemas.microsoft.com/office/drawing/2014/main" id="{372B5921-DC36-C077-C6CE-775192540D1C}"/>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24</a:t>
            </a:fld>
            <a:endParaRPr lang="de-DE"/>
          </a:p>
        </p:txBody>
      </p:sp>
      <p:sp>
        <p:nvSpPr>
          <p:cNvPr id="12" name="Textfeld 11">
            <a:extLst>
              <a:ext uri="{FF2B5EF4-FFF2-40B4-BE49-F238E27FC236}">
                <a16:creationId xmlns:a16="http://schemas.microsoft.com/office/drawing/2014/main" id="{B125E96C-38CE-C80A-6DE7-789AC047144A}"/>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IONOS (2022), Daten sichern: Methoden und Medien im Überblick, in: ionos.de, 13.09.2022, https://www.ionos.de/digitalguide/server/sicherheit/daten-sichern/</a:t>
            </a:r>
          </a:p>
        </p:txBody>
      </p:sp>
      <p:sp>
        <p:nvSpPr>
          <p:cNvPr id="15" name="Google Shape;119;p6">
            <a:extLst>
              <a:ext uri="{FF2B5EF4-FFF2-40B4-BE49-F238E27FC236}">
                <a16:creationId xmlns:a16="http://schemas.microsoft.com/office/drawing/2014/main" id="{85983442-A2D9-8BCD-880F-BE7004F302CF}"/>
              </a:ext>
            </a:extLst>
          </p:cNvPr>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¿Cómo puedo proteger mis datos correctamente?</a:t>
            </a:r>
            <a:endParaRPr lang="en-GB" sz="2800" dirty="0">
              <a:solidFill>
                <a:srgbClr val="00CCFF"/>
              </a:solidFill>
              <a:latin typeface="+mn-lt"/>
            </a:endParaRPr>
          </a:p>
        </p:txBody>
      </p:sp>
      <p:sp>
        <p:nvSpPr>
          <p:cNvPr id="16" name="Google Shape;118;p6">
            <a:extLst>
              <a:ext uri="{FF2B5EF4-FFF2-40B4-BE49-F238E27FC236}">
                <a16:creationId xmlns:a16="http://schemas.microsoft.com/office/drawing/2014/main" id="{0F8FE10F-CDCD-BB32-4C2A-51C545CD8870}"/>
              </a:ext>
            </a:extLst>
          </p:cNvPr>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700" b="1">
                <a:solidFill>
                  <a:schemeClr val="tx1"/>
                </a:solidFill>
                <a:latin typeface="+mn-lt"/>
                <a:ea typeface="Helvetica Neue"/>
                <a:cs typeface="Helvetica Neue"/>
                <a:sym typeface="Helvetica Neue"/>
              </a:rPr>
              <a:t>1. </a:t>
            </a:r>
            <a:r>
              <a:rPr lang="en-US" sz="4700" b="1">
                <a:solidFill>
                  <a:schemeClr val="tx1"/>
                </a:solidFill>
                <a:latin typeface="+mn-lt"/>
                <a:ea typeface="Helvetica Neue"/>
                <a:cs typeface="Helvetica Neue"/>
                <a:sym typeface="Helvetica Neue"/>
              </a:rPr>
              <a:t>Importancia de guardar sistemáticamente los archivos</a:t>
            </a:r>
            <a:endParaRPr lang="en-US" sz="4700" b="1" dirty="0">
              <a:solidFill>
                <a:schemeClr val="tx1"/>
              </a:solidFill>
              <a:latin typeface="+mn-lt"/>
              <a:ea typeface="Helvetica Neue"/>
              <a:cs typeface="Helvetica Neue"/>
              <a:sym typeface="Helvetica Neue"/>
            </a:endParaRPr>
          </a:p>
        </p:txBody>
      </p:sp>
    </p:spTree>
    <p:extLst>
      <p:ext uri="{BB962C8B-B14F-4D97-AF65-F5344CB8AC3E}">
        <p14:creationId xmlns:p14="http://schemas.microsoft.com/office/powerpoint/2010/main" val="338794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Nombrar y organizar archivos</a:t>
            </a:r>
            <a:endParaRPr lang="en-GB">
              <a:solidFill>
                <a:srgbClr val="00CCFF"/>
              </a:solidFill>
              <a:latin typeface="+mn-lt"/>
            </a:endParaRPr>
          </a:p>
        </p:txBody>
      </p:sp>
      <p:sp>
        <p:nvSpPr>
          <p:cNvPr id="120" name="Google Shape;120;p6"/>
          <p:cNvSpPr txBox="1"/>
          <p:nvPr/>
        </p:nvSpPr>
        <p:spPr>
          <a:xfrm>
            <a:off x="1295400" y="4024780"/>
            <a:ext cx="16452000" cy="523220"/>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s-ES" sz="2400" b="1">
                <a:solidFill>
                  <a:schemeClr val="dk1"/>
                </a:solidFill>
                <a:latin typeface="+mn-lt"/>
                <a:sym typeface="Helvetica Neue"/>
              </a:rPr>
              <a:t>Las carpetas y los archivos deben nombrarse y ordenarse sistemáticamente de forma que:</a:t>
            </a:r>
            <a:endParaRPr lang="en-GB" sz="2400">
              <a:solidFill>
                <a:schemeClr val="dk1"/>
              </a:solidFill>
              <a:latin typeface="+mn-lt"/>
              <a:sym typeface="Helvetica Neue"/>
            </a:endParaRPr>
          </a:p>
        </p:txBody>
      </p:sp>
      <p:sp>
        <p:nvSpPr>
          <p:cNvPr id="2" name="Textfeld 1">
            <a:extLst>
              <a:ext uri="{FF2B5EF4-FFF2-40B4-BE49-F238E27FC236}">
                <a16:creationId xmlns:a16="http://schemas.microsoft.com/office/drawing/2014/main" id="{D899645D-A151-85B3-CA03-CF6632E1FE44}"/>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Verbund Forschungsdaten Bildung (</a:t>
            </a:r>
            <a:r>
              <a:rPr lang="de-DE" sz="1000" dirty="0" err="1"/>
              <a:t>VerbundFDB</a:t>
            </a:r>
            <a:r>
              <a:rPr lang="de-DE" sz="1000" dirty="0"/>
              <a:t>), Dateien benennen und organisieren, in: forschungsdaten-bildung.de, 20.07.2018, https://www.forschungsdaten-bildung.de/dateien-benennen</a:t>
            </a:r>
          </a:p>
        </p:txBody>
      </p:sp>
      <p:sp>
        <p:nvSpPr>
          <p:cNvPr id="4" name="Google Shape;120;p6">
            <a:extLst>
              <a:ext uri="{FF2B5EF4-FFF2-40B4-BE49-F238E27FC236}">
                <a16:creationId xmlns:a16="http://schemas.microsoft.com/office/drawing/2014/main" id="{DA63519A-6E09-6C49-3C58-1415B34D1C94}"/>
              </a:ext>
            </a:extLst>
          </p:cNvPr>
          <p:cNvSpPr txBox="1"/>
          <p:nvPr/>
        </p:nvSpPr>
        <p:spPr>
          <a:xfrm>
            <a:off x="1296000" y="5040000"/>
            <a:ext cx="3816000" cy="3384000"/>
          </a:xfrm>
          <a:prstGeom prst="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684000" rIns="91425" bIns="45700" anchor="t" anchorCtr="0">
            <a:noAutofit/>
          </a:bodyPr>
          <a:lstStyle/>
          <a:p>
            <a:pPr marR="0" lvl="0" algn="ctr" rtl="0">
              <a:spcBef>
                <a:spcPts val="0"/>
              </a:spcBef>
              <a:spcAft>
                <a:spcPts val="0"/>
              </a:spcAft>
              <a:buSzPct val="80000"/>
            </a:pPr>
            <a:r>
              <a:rPr lang="en-GB" sz="2400">
                <a:solidFill>
                  <a:schemeClr val="dk1"/>
                </a:solidFill>
                <a:sym typeface="Helvetica Neue"/>
              </a:rPr>
              <a:t>Los archivos sean </a:t>
            </a:r>
            <a:r>
              <a:rPr lang="en-GB" sz="2400" i="1">
                <a:solidFill>
                  <a:schemeClr val="dk1"/>
                </a:solidFill>
                <a:sym typeface="Helvetica Neue"/>
              </a:rPr>
              <a:t>fáciles de encontrar</a:t>
            </a:r>
            <a:r>
              <a:rPr lang="en-GB" sz="2400">
                <a:solidFill>
                  <a:schemeClr val="dk1"/>
                </a:solidFill>
                <a:sym typeface="Helvetica Neue"/>
              </a:rPr>
              <a:t> y </a:t>
            </a:r>
            <a:r>
              <a:rPr lang="en-GB" sz="2400" i="1">
                <a:solidFill>
                  <a:schemeClr val="dk1"/>
                </a:solidFill>
                <a:sym typeface="Helvetica Neue"/>
              </a:rPr>
              <a:t>accesibles</a:t>
            </a:r>
            <a:r>
              <a:rPr lang="en-GB" sz="2400" i="1">
                <a:solidFill>
                  <a:schemeClr val="dk1"/>
                </a:solidFill>
                <a:latin typeface="+mn-lt"/>
                <a:sym typeface="Helvetica Neue"/>
              </a:rPr>
              <a:t>, </a:t>
            </a:r>
            <a:r>
              <a:rPr lang="en-GB" sz="2400">
                <a:solidFill>
                  <a:schemeClr val="dk1"/>
                </a:solidFill>
                <a:latin typeface="+mn-lt"/>
                <a:sym typeface="Helvetica Neue"/>
              </a:rPr>
              <a:t>ahora y en el futuro, por los creadores de los archivos u otro personal del proyecto,</a:t>
            </a:r>
          </a:p>
        </p:txBody>
      </p:sp>
      <p:sp>
        <p:nvSpPr>
          <p:cNvPr id="5" name="Google Shape;120;p6">
            <a:extLst>
              <a:ext uri="{FF2B5EF4-FFF2-40B4-BE49-F238E27FC236}">
                <a16:creationId xmlns:a16="http://schemas.microsoft.com/office/drawing/2014/main" id="{4FF99E5D-4379-11B2-02CA-8E5F1C3C89F9}"/>
              </a:ext>
            </a:extLst>
          </p:cNvPr>
          <p:cNvSpPr txBox="1"/>
          <p:nvPr/>
        </p:nvSpPr>
        <p:spPr>
          <a:xfrm>
            <a:off x="5472000" y="5040000"/>
            <a:ext cx="3816000" cy="3384000"/>
          </a:xfrm>
          <a:prstGeom prst="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684000" rIns="91425" bIns="45700" anchor="t" anchorCtr="0">
            <a:noAutofit/>
          </a:bodyPr>
          <a:lstStyle/>
          <a:p>
            <a:pPr marR="0" lvl="0" algn="ctr" rtl="0">
              <a:spcBef>
                <a:spcPts val="0"/>
              </a:spcBef>
              <a:spcAft>
                <a:spcPts val="0"/>
              </a:spcAft>
              <a:buSzPct val="80000"/>
            </a:pPr>
            <a:r>
              <a:rPr lang="es-ES" sz="2400">
                <a:solidFill>
                  <a:schemeClr val="dk1"/>
                </a:solidFill>
                <a:latin typeface="+mn-lt"/>
                <a:sym typeface="Helvetica Neue"/>
              </a:rPr>
              <a:t>Se evite la búsqueda prolongada de archivos o la comparación de diferentes versiones de los mismos</a:t>
            </a:r>
            <a:r>
              <a:rPr lang="en-GB" sz="2400">
                <a:solidFill>
                  <a:schemeClr val="dk1"/>
                </a:solidFill>
                <a:latin typeface="+mn-lt"/>
                <a:sym typeface="Helvetica Neue"/>
              </a:rPr>
              <a:t>,</a:t>
            </a:r>
          </a:p>
          <a:p>
            <a:pPr marR="0" lvl="0" algn="ctr" rtl="0">
              <a:spcBef>
                <a:spcPts val="0"/>
              </a:spcBef>
              <a:spcAft>
                <a:spcPts val="0"/>
              </a:spcAft>
              <a:buSzPct val="80000"/>
            </a:pPr>
            <a:endParaRPr lang="en-GB">
              <a:latin typeface="+mn-lt"/>
            </a:endParaRPr>
          </a:p>
        </p:txBody>
      </p:sp>
      <p:sp>
        <p:nvSpPr>
          <p:cNvPr id="6" name="Google Shape;120;p6">
            <a:extLst>
              <a:ext uri="{FF2B5EF4-FFF2-40B4-BE49-F238E27FC236}">
                <a16:creationId xmlns:a16="http://schemas.microsoft.com/office/drawing/2014/main" id="{8F91D93D-8E46-826F-CA9D-3725FE3116AF}"/>
              </a:ext>
            </a:extLst>
          </p:cNvPr>
          <p:cNvSpPr txBox="1"/>
          <p:nvPr/>
        </p:nvSpPr>
        <p:spPr>
          <a:xfrm>
            <a:off x="9648000" y="5040000"/>
            <a:ext cx="3816000" cy="3384000"/>
          </a:xfrm>
          <a:prstGeom prst="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684000" rIns="91425" bIns="45700" anchor="t" anchorCtr="0">
            <a:noAutofit/>
          </a:bodyPr>
          <a:lstStyle/>
          <a:p>
            <a:pPr marR="0" lvl="0" algn="ctr" rtl="0">
              <a:spcBef>
                <a:spcPts val="0"/>
              </a:spcBef>
              <a:spcAft>
                <a:spcPts val="0"/>
              </a:spcAft>
              <a:buSzPct val="80000"/>
            </a:pPr>
            <a:r>
              <a:rPr lang="es-ES" sz="2400">
                <a:solidFill>
                  <a:schemeClr val="dk1"/>
                </a:solidFill>
                <a:sym typeface="Helvetica Neue"/>
              </a:rPr>
              <a:t>Las modificaciones sean </a:t>
            </a:r>
            <a:r>
              <a:rPr lang="es-ES" sz="2400" i="1">
                <a:solidFill>
                  <a:schemeClr val="dk1"/>
                </a:solidFill>
                <a:sym typeface="Helvetica Neue"/>
              </a:rPr>
              <a:t>comprensibles</a:t>
            </a:r>
            <a:r>
              <a:rPr lang="es-ES" sz="2400">
                <a:solidFill>
                  <a:schemeClr val="dk1"/>
                </a:solidFill>
                <a:sym typeface="Helvetica Neue"/>
              </a:rPr>
              <a:t> y</a:t>
            </a:r>
            <a:endParaRPr lang="en-GB" sz="2400">
              <a:solidFill>
                <a:schemeClr val="dk1"/>
              </a:solidFill>
              <a:latin typeface="+mn-lt"/>
              <a:sym typeface="Helvetica Neue"/>
            </a:endParaRPr>
          </a:p>
        </p:txBody>
      </p:sp>
      <p:sp>
        <p:nvSpPr>
          <p:cNvPr id="7" name="Google Shape;120;p6">
            <a:extLst>
              <a:ext uri="{FF2B5EF4-FFF2-40B4-BE49-F238E27FC236}">
                <a16:creationId xmlns:a16="http://schemas.microsoft.com/office/drawing/2014/main" id="{6331DF11-FC89-9046-CD64-D0D2EF14E89C}"/>
              </a:ext>
            </a:extLst>
          </p:cNvPr>
          <p:cNvSpPr txBox="1"/>
          <p:nvPr/>
        </p:nvSpPr>
        <p:spPr>
          <a:xfrm>
            <a:off x="13824000" y="5040000"/>
            <a:ext cx="3816000" cy="3384000"/>
          </a:xfrm>
          <a:prstGeom prst="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684000" rIns="91425" bIns="45700" anchor="t" anchorCtr="0">
            <a:noAutofit/>
          </a:bodyPr>
          <a:lstStyle/>
          <a:p>
            <a:pPr marR="0" lvl="0" algn="ctr" rtl="0">
              <a:spcBef>
                <a:spcPts val="0"/>
              </a:spcBef>
              <a:spcAft>
                <a:spcPts val="0"/>
              </a:spcAft>
              <a:buSzPct val="80000"/>
            </a:pPr>
            <a:r>
              <a:rPr lang="en-GB" sz="2400">
                <a:solidFill>
                  <a:schemeClr val="dk1"/>
                </a:solidFill>
                <a:latin typeface="+mn-lt"/>
                <a:sym typeface="Helvetica Neue"/>
              </a:rPr>
              <a:t> </a:t>
            </a:r>
            <a:r>
              <a:rPr lang="es-ES" sz="2400">
                <a:solidFill>
                  <a:schemeClr val="dk1"/>
                </a:solidFill>
                <a:latin typeface="+mn-lt"/>
                <a:sym typeface="Helvetica Neue"/>
              </a:rPr>
              <a:t>Los archivos no se borren ni sobrescriban accidentalmente</a:t>
            </a:r>
            <a:r>
              <a:rPr lang="en-GB" sz="2400">
                <a:solidFill>
                  <a:schemeClr val="dk1"/>
                </a:solidFill>
                <a:latin typeface="+mn-lt"/>
                <a:sym typeface="Helvetica Neue"/>
              </a:rPr>
              <a:t>.</a:t>
            </a:r>
            <a:endParaRPr lang="en-GB">
              <a:latin typeface="+mn-lt"/>
            </a:endParaRPr>
          </a:p>
        </p:txBody>
      </p:sp>
      <p:sp>
        <p:nvSpPr>
          <p:cNvPr id="8" name="Ellipse 7">
            <a:extLst>
              <a:ext uri="{FF2B5EF4-FFF2-40B4-BE49-F238E27FC236}">
                <a16:creationId xmlns:a16="http://schemas.microsoft.com/office/drawing/2014/main" id="{619FA117-E9F8-2AE1-5D77-DE137589DF9B}"/>
              </a:ext>
            </a:extLst>
          </p:cNvPr>
          <p:cNvSpPr/>
          <p:nvPr/>
        </p:nvSpPr>
        <p:spPr>
          <a:xfrm>
            <a:off x="2736000" y="4572000"/>
            <a:ext cx="936000" cy="936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400" b="1"/>
              <a:t>A</a:t>
            </a:r>
          </a:p>
        </p:txBody>
      </p:sp>
      <p:sp>
        <p:nvSpPr>
          <p:cNvPr id="9" name="Ellipse 8">
            <a:extLst>
              <a:ext uri="{FF2B5EF4-FFF2-40B4-BE49-F238E27FC236}">
                <a16:creationId xmlns:a16="http://schemas.microsoft.com/office/drawing/2014/main" id="{5DF51B24-F14D-378F-C5B4-0B7699C1F0AA}"/>
              </a:ext>
            </a:extLst>
          </p:cNvPr>
          <p:cNvSpPr/>
          <p:nvPr/>
        </p:nvSpPr>
        <p:spPr>
          <a:xfrm>
            <a:off x="6912000" y="4572000"/>
            <a:ext cx="936000" cy="936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400" b="1"/>
              <a:t>B</a:t>
            </a:r>
          </a:p>
        </p:txBody>
      </p:sp>
      <p:sp>
        <p:nvSpPr>
          <p:cNvPr id="10" name="Ellipse 9">
            <a:extLst>
              <a:ext uri="{FF2B5EF4-FFF2-40B4-BE49-F238E27FC236}">
                <a16:creationId xmlns:a16="http://schemas.microsoft.com/office/drawing/2014/main" id="{0093465C-DBBC-B906-8F1D-08D1F6644BC5}"/>
              </a:ext>
            </a:extLst>
          </p:cNvPr>
          <p:cNvSpPr/>
          <p:nvPr/>
        </p:nvSpPr>
        <p:spPr>
          <a:xfrm>
            <a:off x="11088000" y="4572000"/>
            <a:ext cx="936000" cy="936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400" b="1"/>
              <a:t>C</a:t>
            </a:r>
          </a:p>
        </p:txBody>
      </p:sp>
      <p:sp>
        <p:nvSpPr>
          <p:cNvPr id="11" name="Ellipse 10">
            <a:extLst>
              <a:ext uri="{FF2B5EF4-FFF2-40B4-BE49-F238E27FC236}">
                <a16:creationId xmlns:a16="http://schemas.microsoft.com/office/drawing/2014/main" id="{BB4AC763-1972-C477-77A3-511B06914B3F}"/>
              </a:ext>
            </a:extLst>
          </p:cNvPr>
          <p:cNvSpPr/>
          <p:nvPr/>
        </p:nvSpPr>
        <p:spPr>
          <a:xfrm>
            <a:off x="15264000" y="4572000"/>
            <a:ext cx="936000" cy="936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400" b="1"/>
              <a:t>D</a:t>
            </a:r>
          </a:p>
        </p:txBody>
      </p:sp>
      <p:sp>
        <p:nvSpPr>
          <p:cNvPr id="12" name="Foliennummernplatzhalter 1">
            <a:extLst>
              <a:ext uri="{FF2B5EF4-FFF2-40B4-BE49-F238E27FC236}">
                <a16:creationId xmlns:a16="http://schemas.microsoft.com/office/drawing/2014/main" id="{563DA8A1-DCBA-0A52-BC8A-851069CD65AF}"/>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25</a:t>
            </a:fld>
            <a:endParaRPr lang="de-DE"/>
          </a:p>
        </p:txBody>
      </p:sp>
      <p:sp>
        <p:nvSpPr>
          <p:cNvPr id="13" name="Google Shape;118;p6">
            <a:extLst>
              <a:ext uri="{FF2B5EF4-FFF2-40B4-BE49-F238E27FC236}">
                <a16:creationId xmlns:a16="http://schemas.microsoft.com/office/drawing/2014/main" id="{0EE400E7-CE9A-72F5-8324-9B46A94D8E5E}"/>
              </a:ext>
            </a:extLst>
          </p:cNvPr>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700" b="1">
                <a:solidFill>
                  <a:schemeClr val="tx1"/>
                </a:solidFill>
                <a:latin typeface="+mn-lt"/>
                <a:ea typeface="Helvetica Neue"/>
                <a:cs typeface="Helvetica Neue"/>
                <a:sym typeface="Helvetica Neue"/>
              </a:rPr>
              <a:t>1. </a:t>
            </a:r>
            <a:r>
              <a:rPr lang="en-US" sz="4700" b="1">
                <a:solidFill>
                  <a:schemeClr val="tx1"/>
                </a:solidFill>
                <a:latin typeface="+mn-lt"/>
                <a:ea typeface="Helvetica Neue"/>
                <a:cs typeface="Helvetica Neue"/>
                <a:sym typeface="Helvetica Neue"/>
              </a:rPr>
              <a:t>Importancia de guardar sistemáticamente los archivos</a:t>
            </a:r>
            <a:endParaRPr lang="en-US" sz="4700" b="1" dirty="0">
              <a:solidFill>
                <a:schemeClr val="tx1"/>
              </a:solidFill>
              <a:latin typeface="+mn-lt"/>
              <a:ea typeface="Helvetica Neue"/>
              <a:cs typeface="Helvetica Neue"/>
              <a:sym typeface="Helvetica Neue"/>
            </a:endParaRPr>
          </a:p>
        </p:txBody>
      </p:sp>
    </p:spTree>
    <p:extLst>
      <p:ext uri="{BB962C8B-B14F-4D97-AF65-F5344CB8AC3E}">
        <p14:creationId xmlns:p14="http://schemas.microsoft.com/office/powerpoint/2010/main" val="3048354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Ubicación del almacenamiento de archivos - Prerrequisitos</a:t>
            </a:r>
            <a:endParaRPr lang="en-GB" dirty="0">
              <a:solidFill>
                <a:srgbClr val="00CCFF"/>
              </a:solidFill>
              <a:latin typeface="+mn-lt"/>
            </a:endParaRPr>
          </a:p>
        </p:txBody>
      </p:sp>
      <p:sp>
        <p:nvSpPr>
          <p:cNvPr id="120" name="Google Shape;120;p6"/>
          <p:cNvSpPr txBox="1"/>
          <p:nvPr/>
        </p:nvSpPr>
        <p:spPr>
          <a:xfrm>
            <a:off x="1295400" y="4032000"/>
            <a:ext cx="3218543" cy="4716000"/>
          </a:xfrm>
          <a:prstGeom prst="rect">
            <a:avLst/>
          </a:prstGeom>
          <a:noFill/>
          <a:ln>
            <a:noFill/>
          </a:ln>
        </p:spPr>
        <p:txBody>
          <a:bodyPr spcFirstLastPara="1" wrap="square" lIns="91425" tIns="45700" rIns="91425" bIns="45700" anchor="ctr" anchorCtr="0">
            <a:noAutofit/>
          </a:bodyPr>
          <a:lstStyle/>
          <a:p>
            <a:pPr marR="0" lvl="0" algn="l" rtl="0">
              <a:spcBef>
                <a:spcPts val="0"/>
              </a:spcBef>
              <a:spcAft>
                <a:spcPts val="0"/>
              </a:spcAft>
              <a:buSzPct val="80000"/>
            </a:pPr>
            <a:r>
              <a:rPr lang="en-GB" sz="2400" b="1">
                <a:solidFill>
                  <a:schemeClr val="dk1"/>
                </a:solidFill>
                <a:latin typeface="+mn-lt"/>
                <a:sym typeface="Helvetica Neue"/>
              </a:rPr>
              <a:t>Requisitos</a:t>
            </a:r>
            <a:endParaRPr lang="en-GB" b="1" dirty="0">
              <a:latin typeface="+mn-lt"/>
            </a:endParaRPr>
          </a:p>
        </p:txBody>
      </p:sp>
      <p:graphicFrame>
        <p:nvGraphicFramePr>
          <p:cNvPr id="5" name="Diagramm 4">
            <a:extLst>
              <a:ext uri="{FF2B5EF4-FFF2-40B4-BE49-F238E27FC236}">
                <a16:creationId xmlns:a16="http://schemas.microsoft.com/office/drawing/2014/main" id="{3610E10B-9CE3-EBBB-2039-AAE2A0149F52}"/>
              </a:ext>
            </a:extLst>
          </p:cNvPr>
          <p:cNvGraphicFramePr/>
          <p:nvPr>
            <p:extLst>
              <p:ext uri="{D42A27DB-BD31-4B8C-83A1-F6EECF244321}">
                <p14:modId xmlns:p14="http://schemas.microsoft.com/office/powerpoint/2010/main" val="3910012378"/>
              </p:ext>
            </p:extLst>
          </p:nvPr>
        </p:nvGraphicFramePr>
        <p:xfrm>
          <a:off x="3708000" y="4032000"/>
          <a:ext cx="13068000" cy="471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1">
            <a:extLst>
              <a:ext uri="{FF2B5EF4-FFF2-40B4-BE49-F238E27FC236}">
                <a16:creationId xmlns:a16="http://schemas.microsoft.com/office/drawing/2014/main" id="{7B2DC1E1-B048-18AE-5F38-3AC10B33B591}"/>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26</a:t>
            </a:fld>
            <a:endParaRPr lang="de-DE"/>
          </a:p>
        </p:txBody>
      </p:sp>
      <p:sp>
        <p:nvSpPr>
          <p:cNvPr id="6" name="Textfeld 5">
            <a:extLst>
              <a:ext uri="{FF2B5EF4-FFF2-40B4-BE49-F238E27FC236}">
                <a16:creationId xmlns:a16="http://schemas.microsoft.com/office/drawing/2014/main" id="{F2D905B1-0DAA-EC1D-F666-5E7AF2F94B8A}"/>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Verbund Forschungsdaten Bildung (</a:t>
            </a:r>
            <a:r>
              <a:rPr lang="de-DE" sz="1000" dirty="0" err="1"/>
              <a:t>VerbundFDB</a:t>
            </a:r>
            <a:r>
              <a:rPr lang="de-DE" sz="1000" dirty="0"/>
              <a:t>), Dateien benennen und organisieren, in: forschungsdaten-bildung.de, 20.07.2018, https://www.forschungsdaten-bildung.de/dateien-benennen</a:t>
            </a:r>
          </a:p>
        </p:txBody>
      </p:sp>
      <p:sp>
        <p:nvSpPr>
          <p:cNvPr id="7" name="Google Shape;118;p6">
            <a:extLst>
              <a:ext uri="{FF2B5EF4-FFF2-40B4-BE49-F238E27FC236}">
                <a16:creationId xmlns:a16="http://schemas.microsoft.com/office/drawing/2014/main" id="{4C867A20-37BD-9B7C-173D-29F60036458E}"/>
              </a:ext>
            </a:extLst>
          </p:cNvPr>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700" b="1">
                <a:solidFill>
                  <a:schemeClr val="tx1"/>
                </a:solidFill>
                <a:latin typeface="+mn-lt"/>
                <a:ea typeface="Helvetica Neue"/>
                <a:cs typeface="Helvetica Neue"/>
                <a:sym typeface="Helvetica Neue"/>
              </a:rPr>
              <a:t>1. </a:t>
            </a:r>
            <a:r>
              <a:rPr lang="en-US" sz="4700" b="1">
                <a:solidFill>
                  <a:schemeClr val="tx1"/>
                </a:solidFill>
                <a:latin typeface="+mn-lt"/>
                <a:ea typeface="Helvetica Neue"/>
                <a:cs typeface="Helvetica Neue"/>
                <a:sym typeface="Helvetica Neue"/>
              </a:rPr>
              <a:t>Importancia de guardar sistemáticamente los archivos</a:t>
            </a:r>
            <a:endParaRPr lang="en-US" sz="4700" b="1" dirty="0">
              <a:solidFill>
                <a:schemeClr val="tx1"/>
              </a:solidFill>
              <a:latin typeface="+mn-lt"/>
              <a:ea typeface="Helvetica Neue"/>
              <a:cs typeface="Helvetica Neue"/>
              <a:sym typeface="Helvetica Neue"/>
            </a:endParaRPr>
          </a:p>
        </p:txBody>
      </p:sp>
    </p:spTree>
    <p:extLst>
      <p:ext uri="{BB962C8B-B14F-4D97-AF65-F5344CB8AC3E}">
        <p14:creationId xmlns:p14="http://schemas.microsoft.com/office/powerpoint/2010/main" val="2848965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2</a:t>
            </a:r>
            <a:r>
              <a:rPr lang="en-GB" sz="4800" b="1">
                <a:solidFill>
                  <a:schemeClr val="tx1"/>
                </a:solidFill>
                <a:latin typeface="+mn-lt"/>
                <a:ea typeface="Helvetica Neue"/>
                <a:cs typeface="Helvetica Neue"/>
                <a:sym typeface="Helvetica Neue"/>
              </a:rPr>
              <a:t>. Estructura de carpetas digitales en el ordenador</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Optimización de la estructura de carpetas</a:t>
            </a:r>
            <a:endParaRPr lang="en-GB">
              <a:solidFill>
                <a:srgbClr val="00CCFF"/>
              </a:solidFill>
              <a:latin typeface="+mn-lt"/>
            </a:endParaRPr>
          </a:p>
        </p:txBody>
      </p:sp>
      <p:sp>
        <p:nvSpPr>
          <p:cNvPr id="120" name="Google Shape;120;p6"/>
          <p:cNvSpPr txBox="1"/>
          <p:nvPr/>
        </p:nvSpPr>
        <p:spPr>
          <a:xfrm>
            <a:off x="1295400" y="4024779"/>
            <a:ext cx="16451998" cy="4770877"/>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2400"/>
              </a:spcAft>
              <a:buSzPct val="80000"/>
            </a:pPr>
            <a:endParaRPr lang="en-GB" sz="2200">
              <a:solidFill>
                <a:schemeClr val="dk1"/>
              </a:solidFill>
              <a:latin typeface="+mn-lt"/>
              <a:ea typeface="Helvetica Neue"/>
              <a:cs typeface="Helvetica Neue"/>
              <a:sym typeface="Helvetica Neue"/>
            </a:endParaRPr>
          </a:p>
          <a:p>
            <a:pPr marR="0" lvl="0" algn="ctr" rtl="0">
              <a:spcBef>
                <a:spcPts val="0"/>
              </a:spcBef>
              <a:spcAft>
                <a:spcPts val="2400"/>
              </a:spcAft>
              <a:buSzPct val="80000"/>
            </a:pPr>
            <a:r>
              <a:rPr lang="es-ES" sz="2800">
                <a:solidFill>
                  <a:schemeClr val="dk1"/>
                </a:solidFill>
                <a:latin typeface="+mn-lt"/>
                <a:ea typeface="Helvetica Neue"/>
                <a:cs typeface="Helvetica Neue"/>
                <a:sym typeface="Helvetica Neue"/>
              </a:rPr>
              <a:t>Los sistemas de archivo son necesarios para mantener una visión de conjunto en la </a:t>
            </a:r>
            <a:r>
              <a:rPr lang="es-ES" sz="2800" b="1">
                <a:solidFill>
                  <a:schemeClr val="dk1"/>
                </a:solidFill>
                <a:latin typeface="+mn-lt"/>
                <a:ea typeface="Helvetica Neue"/>
                <a:cs typeface="Helvetica Neue"/>
                <a:sym typeface="Helvetica Neue"/>
              </a:rPr>
              <a:t>creciente era de la información</a:t>
            </a:r>
            <a:r>
              <a:rPr lang="en-GB" sz="2800">
                <a:solidFill>
                  <a:schemeClr val="dk1"/>
                </a:solidFill>
                <a:latin typeface="+mn-lt"/>
                <a:ea typeface="Helvetica Neue"/>
                <a:cs typeface="Helvetica Neue"/>
                <a:sym typeface="Helvetica Neue"/>
              </a:rPr>
              <a:t>.</a:t>
            </a:r>
          </a:p>
          <a:p>
            <a:pPr marR="0" lvl="0" algn="ctr" rtl="0">
              <a:spcBef>
                <a:spcPts val="0"/>
              </a:spcBef>
              <a:spcAft>
                <a:spcPts val="2400"/>
              </a:spcAft>
              <a:buSzPct val="80000"/>
            </a:pPr>
            <a:r>
              <a:rPr lang="es-ES" sz="2800">
                <a:solidFill>
                  <a:schemeClr val="dk1"/>
                </a:solidFill>
                <a:latin typeface="+mn-lt"/>
                <a:sym typeface="Helvetica Neue"/>
              </a:rPr>
              <a:t>En la actualidad, casi el </a:t>
            </a:r>
            <a:r>
              <a:rPr lang="es-ES" sz="2800" b="1">
                <a:solidFill>
                  <a:schemeClr val="dk1"/>
                </a:solidFill>
                <a:latin typeface="+mn-lt"/>
                <a:sym typeface="Helvetica Neue"/>
              </a:rPr>
              <a:t>70% </a:t>
            </a:r>
            <a:r>
              <a:rPr lang="es-ES" sz="2800">
                <a:solidFill>
                  <a:schemeClr val="dk1"/>
                </a:solidFill>
                <a:latin typeface="+mn-lt"/>
                <a:sym typeface="Helvetica Neue"/>
              </a:rPr>
              <a:t>de las empresas </a:t>
            </a:r>
            <a:r>
              <a:rPr lang="es-ES" sz="2800" b="1">
                <a:solidFill>
                  <a:schemeClr val="dk1"/>
                </a:solidFill>
                <a:latin typeface="+mn-lt"/>
                <a:sym typeface="Helvetica Neue"/>
              </a:rPr>
              <a:t>carecen de normas de archivo operativas</a:t>
            </a:r>
            <a:r>
              <a:rPr lang="en-GB" sz="2800" b="1">
                <a:solidFill>
                  <a:schemeClr val="dk1"/>
                </a:solidFill>
                <a:latin typeface="+mn-lt"/>
                <a:sym typeface="Helvetica Neue"/>
              </a:rPr>
              <a:t>.</a:t>
            </a:r>
          </a:p>
          <a:p>
            <a:pPr marR="0" lvl="0" algn="ctr" rtl="0">
              <a:spcBef>
                <a:spcPts val="0"/>
              </a:spcBef>
              <a:spcAft>
                <a:spcPts val="2400"/>
              </a:spcAft>
              <a:buSzPct val="80000"/>
            </a:pPr>
            <a:r>
              <a:rPr lang="es-ES" sz="2800">
                <a:solidFill>
                  <a:schemeClr val="dk1"/>
                </a:solidFill>
                <a:latin typeface="+mn-lt"/>
                <a:sym typeface="Helvetica Neue"/>
              </a:rPr>
              <a:t>Si eres un </a:t>
            </a:r>
            <a:r>
              <a:rPr lang="es-ES" sz="2800" b="1">
                <a:solidFill>
                  <a:schemeClr val="dk1"/>
                </a:solidFill>
                <a:latin typeface="+mn-lt"/>
                <a:sym typeface="Helvetica Neue"/>
              </a:rPr>
              <a:t>empleado</a:t>
            </a:r>
            <a:r>
              <a:rPr lang="es-ES" sz="2800">
                <a:solidFill>
                  <a:schemeClr val="dk1"/>
                </a:solidFill>
                <a:latin typeface="+mn-lt"/>
                <a:sym typeface="Helvetica Neue"/>
              </a:rPr>
              <a:t> </a:t>
            </a:r>
            <a:r>
              <a:rPr lang="es-ES" sz="2800" b="1">
                <a:solidFill>
                  <a:schemeClr val="dk1"/>
                </a:solidFill>
                <a:latin typeface="+mn-lt"/>
                <a:sym typeface="Helvetica Neue"/>
              </a:rPr>
              <a:t>mayor</a:t>
            </a:r>
            <a:r>
              <a:rPr lang="es-ES" sz="2800">
                <a:solidFill>
                  <a:schemeClr val="dk1"/>
                </a:solidFill>
                <a:latin typeface="+mn-lt"/>
                <a:sym typeface="Helvetica Neue"/>
              </a:rPr>
              <a:t> y también un </a:t>
            </a:r>
            <a:r>
              <a:rPr lang="es-ES" sz="2800" b="1">
                <a:solidFill>
                  <a:schemeClr val="dk1"/>
                </a:solidFill>
                <a:latin typeface="+mn-lt"/>
                <a:sym typeface="Helvetica Neue"/>
              </a:rPr>
              <a:t>directivo</a:t>
            </a:r>
            <a:r>
              <a:rPr lang="es-ES" sz="2800">
                <a:solidFill>
                  <a:schemeClr val="dk1"/>
                </a:solidFill>
                <a:latin typeface="+mn-lt"/>
                <a:sym typeface="Helvetica Neue"/>
              </a:rPr>
              <a:t>, desarrolla estas normas con </a:t>
            </a:r>
            <a:r>
              <a:rPr lang="es-ES" sz="2800" b="1">
                <a:solidFill>
                  <a:schemeClr val="dk1"/>
                </a:solidFill>
                <a:latin typeface="+mn-lt"/>
                <a:sym typeface="Helvetica Neue"/>
              </a:rPr>
              <a:t>tu equipo</a:t>
            </a:r>
            <a:r>
              <a:rPr lang="en-GB" sz="2800" b="1">
                <a:solidFill>
                  <a:schemeClr val="dk1"/>
                </a:solidFill>
                <a:latin typeface="+mn-lt"/>
                <a:sym typeface="Helvetica Neue"/>
              </a:rPr>
              <a:t>.</a:t>
            </a:r>
          </a:p>
          <a:p>
            <a:pPr marR="0" lvl="0" algn="ctr" rtl="0">
              <a:spcBef>
                <a:spcPts val="0"/>
              </a:spcBef>
              <a:spcAft>
                <a:spcPts val="2400"/>
              </a:spcAft>
              <a:buSzPct val="80000"/>
            </a:pPr>
            <a:endParaRPr lang="en-GB" sz="2800" b="1">
              <a:solidFill>
                <a:schemeClr val="dk1"/>
              </a:solidFill>
              <a:latin typeface="+mn-lt"/>
              <a:sym typeface="Helvetica Neue"/>
            </a:endParaRPr>
          </a:p>
          <a:p>
            <a:pPr marR="0" lvl="0" algn="ctr" rtl="0">
              <a:spcBef>
                <a:spcPts val="0"/>
              </a:spcBef>
              <a:spcAft>
                <a:spcPts val="2400"/>
              </a:spcAft>
              <a:buSzPct val="80000"/>
            </a:pPr>
            <a:r>
              <a:rPr lang="en-GB" sz="2800" b="1">
                <a:solidFill>
                  <a:schemeClr val="dk1"/>
                </a:solidFill>
                <a:latin typeface="+mn-lt"/>
                <a:sym typeface="Helvetica Neue"/>
              </a:rPr>
              <a:t>¡Esto garantiza aceptación!</a:t>
            </a:r>
            <a:endParaRPr lang="en-GB" sz="2800" b="1">
              <a:latin typeface="+mn-lt"/>
            </a:endParaRPr>
          </a:p>
        </p:txBody>
      </p:sp>
      <p:sp>
        <p:nvSpPr>
          <p:cNvPr id="3" name="Textfeld 2">
            <a:extLst>
              <a:ext uri="{FF2B5EF4-FFF2-40B4-BE49-F238E27FC236}">
                <a16:creationId xmlns:a16="http://schemas.microsoft.com/office/drawing/2014/main" id="{782F925F-1CF5-CB07-EE62-F24AD830C2A6}"/>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Büro-Kaizen, Ideale Ordnerstruktur: Eine einheitliche Dateiablage mit dem 7-Ordner-System erstellen (für Unternehmen und Privatpersonen), in: buero-kaizen.de, https://www.buero-kaizen.de/ordnerstruktur/</a:t>
            </a:r>
          </a:p>
        </p:txBody>
      </p:sp>
      <p:sp>
        <p:nvSpPr>
          <p:cNvPr id="4" name="Foliennummernplatzhalter 1">
            <a:extLst>
              <a:ext uri="{FF2B5EF4-FFF2-40B4-BE49-F238E27FC236}">
                <a16:creationId xmlns:a16="http://schemas.microsoft.com/office/drawing/2014/main" id="{C80B71D7-6AC8-B11A-E478-8199E8D6FBCB}"/>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27</a:t>
            </a:fld>
            <a:endParaRPr lang="de-DE"/>
          </a:p>
        </p:txBody>
      </p:sp>
    </p:spTree>
    <p:extLst>
      <p:ext uri="{BB962C8B-B14F-4D97-AF65-F5344CB8AC3E}">
        <p14:creationId xmlns:p14="http://schemas.microsoft.com/office/powerpoint/2010/main" val="438462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cxnSp>
        <p:nvCxnSpPr>
          <p:cNvPr id="16" name="Gerader Verbinder 15">
            <a:extLst>
              <a:ext uri="{FF2B5EF4-FFF2-40B4-BE49-F238E27FC236}">
                <a16:creationId xmlns:a16="http://schemas.microsoft.com/office/drawing/2014/main" id="{550E9026-BFC1-DAD7-E403-96C9434D512D}"/>
              </a:ext>
            </a:extLst>
          </p:cNvPr>
          <p:cNvCxnSpPr>
            <a:cxnSpLocks/>
          </p:cNvCxnSpPr>
          <p:nvPr/>
        </p:nvCxnSpPr>
        <p:spPr>
          <a:xfrm flipV="1">
            <a:off x="16272000" y="6355080"/>
            <a:ext cx="0" cy="1204920"/>
          </a:xfrm>
          <a:prstGeom prst="line">
            <a:avLst/>
          </a:prstGeom>
          <a:ln w="28575">
            <a:solidFill>
              <a:srgbClr val="2D2D8A"/>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11FC01AE-21DE-2AB2-C4AF-90ACA6BC365D}"/>
              </a:ext>
            </a:extLst>
          </p:cNvPr>
          <p:cNvCxnSpPr>
            <a:cxnSpLocks/>
            <a:stCxn id="8" idx="2"/>
          </p:cNvCxnSpPr>
          <p:nvPr/>
        </p:nvCxnSpPr>
        <p:spPr>
          <a:xfrm>
            <a:off x="13680000" y="5400000"/>
            <a:ext cx="0" cy="1297200"/>
          </a:xfrm>
          <a:prstGeom prst="line">
            <a:avLst/>
          </a:prstGeom>
          <a:ln w="28575">
            <a:solidFill>
              <a:srgbClr val="3D52B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E230B5F-04DC-367B-B06B-CE6D5CE7B53B}"/>
              </a:ext>
            </a:extLst>
          </p:cNvPr>
          <p:cNvCxnSpPr>
            <a:cxnSpLocks/>
            <a:stCxn id="10" idx="0"/>
          </p:cNvCxnSpPr>
          <p:nvPr/>
        </p:nvCxnSpPr>
        <p:spPr>
          <a:xfrm flipV="1">
            <a:off x="10980000" y="6355080"/>
            <a:ext cx="0" cy="1204920"/>
          </a:xfrm>
          <a:prstGeom prst="line">
            <a:avLst/>
          </a:prstGeom>
          <a:ln w="28575">
            <a:solidFill>
              <a:srgbClr val="6084C5"/>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F450A5AD-7F3B-72B8-7D9D-5109BF03E1A7}"/>
              </a:ext>
            </a:extLst>
          </p:cNvPr>
          <p:cNvCxnSpPr>
            <a:cxnSpLocks/>
            <a:stCxn id="9" idx="0"/>
          </p:cNvCxnSpPr>
          <p:nvPr/>
        </p:nvCxnSpPr>
        <p:spPr>
          <a:xfrm flipV="1">
            <a:off x="5652000" y="6355080"/>
            <a:ext cx="0" cy="1204920"/>
          </a:xfrm>
          <a:prstGeom prst="line">
            <a:avLst/>
          </a:prstGeom>
          <a:ln w="28575">
            <a:solidFill>
              <a:srgbClr val="B3D3E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361A7A3D-8679-0F05-AF2E-655FD8D51436}"/>
              </a:ext>
            </a:extLst>
          </p:cNvPr>
          <p:cNvCxnSpPr>
            <a:cxnSpLocks/>
            <a:stCxn id="7" idx="2"/>
          </p:cNvCxnSpPr>
          <p:nvPr/>
        </p:nvCxnSpPr>
        <p:spPr>
          <a:xfrm flipH="1">
            <a:off x="8331600" y="5400000"/>
            <a:ext cx="0" cy="1232400"/>
          </a:xfrm>
          <a:prstGeom prst="line">
            <a:avLst/>
          </a:prstGeom>
          <a:ln w="28575">
            <a:solidFill>
              <a:srgbClr val="8AB1D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06565322-55F2-4104-A64F-A98EA7FFE92B}"/>
              </a:ext>
            </a:extLst>
          </p:cNvPr>
          <p:cNvCxnSpPr>
            <a:cxnSpLocks/>
          </p:cNvCxnSpPr>
          <p:nvPr/>
        </p:nvCxnSpPr>
        <p:spPr>
          <a:xfrm>
            <a:off x="2952000" y="5400000"/>
            <a:ext cx="0" cy="1080000"/>
          </a:xfrm>
          <a:prstGeom prst="line">
            <a:avLst/>
          </a:prstGeom>
          <a:ln w="28575"/>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2</a:t>
            </a:r>
            <a:r>
              <a:rPr lang="en-GB" sz="4800" b="1">
                <a:solidFill>
                  <a:schemeClr val="tx1"/>
                </a:solidFill>
                <a:latin typeface="+mn-lt"/>
                <a:ea typeface="Helvetica Neue"/>
                <a:cs typeface="Helvetica Neue"/>
                <a:sym typeface="Helvetica Neue"/>
              </a:rPr>
              <a:t>. Estructura de carpetas digitales en el ordenador</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Pasos para crear un sistema de archivo</a:t>
            </a:r>
            <a:endParaRPr lang="en-GB" dirty="0">
              <a:solidFill>
                <a:srgbClr val="00CCFF"/>
              </a:solidFill>
              <a:latin typeface="+mn-lt"/>
            </a:endParaRPr>
          </a:p>
        </p:txBody>
      </p:sp>
      <p:sp>
        <p:nvSpPr>
          <p:cNvPr id="120" name="Google Shape;120;p6"/>
          <p:cNvSpPr txBox="1"/>
          <p:nvPr/>
        </p:nvSpPr>
        <p:spPr>
          <a:xfrm>
            <a:off x="1116000" y="4068000"/>
            <a:ext cx="3888000" cy="1332000"/>
          </a:xfrm>
          <a:prstGeom prst="rect">
            <a:avLst/>
          </a:prstGeom>
          <a:solidFill>
            <a:schemeClr val="bg1"/>
          </a:solidFill>
          <a:ln w="28575">
            <a:solidFill>
              <a:srgbClr val="DAEDEF"/>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marR="0" lvl="0" algn="ctr" rtl="0">
              <a:spcBef>
                <a:spcPts val="0"/>
              </a:spcBef>
              <a:spcAft>
                <a:spcPts val="0"/>
              </a:spcAft>
              <a:buSzPct val="80000"/>
            </a:pPr>
            <a:r>
              <a:rPr lang="es-ES" sz="2200">
                <a:solidFill>
                  <a:schemeClr val="dk1"/>
                </a:solidFill>
                <a:latin typeface="+mn-lt"/>
                <a:ea typeface="Helvetica Neue"/>
                <a:cs typeface="Helvetica Neue"/>
                <a:sym typeface="Helvetica Neue"/>
              </a:rPr>
              <a:t>Obtén una visión general de la estructura de carpetas existente</a:t>
            </a:r>
            <a:endParaRPr lang="en-GB" sz="2200" dirty="0">
              <a:latin typeface="+mn-lt"/>
            </a:endParaRPr>
          </a:p>
        </p:txBody>
      </p:sp>
      <p:graphicFrame>
        <p:nvGraphicFramePr>
          <p:cNvPr id="3" name="Diagramm 2">
            <a:extLst>
              <a:ext uri="{FF2B5EF4-FFF2-40B4-BE49-F238E27FC236}">
                <a16:creationId xmlns:a16="http://schemas.microsoft.com/office/drawing/2014/main" id="{B3338DE1-281E-4E3F-0BE5-0990D7F3CC2B}"/>
              </a:ext>
            </a:extLst>
          </p:cNvPr>
          <p:cNvGraphicFramePr/>
          <p:nvPr>
            <p:extLst>
              <p:ext uri="{D42A27DB-BD31-4B8C-83A1-F6EECF244321}">
                <p14:modId xmlns:p14="http://schemas.microsoft.com/office/powerpoint/2010/main" val="2636235111"/>
              </p:ext>
            </p:extLst>
          </p:nvPr>
        </p:nvGraphicFramePr>
        <p:xfrm>
          <a:off x="1296000" y="5940000"/>
          <a:ext cx="16596000" cy="1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Google Shape;120;p6">
            <a:extLst>
              <a:ext uri="{FF2B5EF4-FFF2-40B4-BE49-F238E27FC236}">
                <a16:creationId xmlns:a16="http://schemas.microsoft.com/office/drawing/2014/main" id="{2A359DA5-915B-8DB6-3706-491DDEBA96F0}"/>
              </a:ext>
            </a:extLst>
          </p:cNvPr>
          <p:cNvSpPr txBox="1"/>
          <p:nvPr/>
        </p:nvSpPr>
        <p:spPr>
          <a:xfrm>
            <a:off x="6372000" y="4068000"/>
            <a:ext cx="3960000" cy="1332000"/>
          </a:xfrm>
          <a:prstGeom prst="rect">
            <a:avLst/>
          </a:prstGeom>
          <a:solidFill>
            <a:schemeClr val="bg1"/>
          </a:solidFill>
          <a:ln w="28575">
            <a:solidFill>
              <a:srgbClr val="8AB1D2"/>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marR="0" lvl="0" algn="ctr" rtl="0">
              <a:spcBef>
                <a:spcPts val="0"/>
              </a:spcBef>
              <a:spcAft>
                <a:spcPts val="0"/>
              </a:spcAft>
              <a:buSzPct val="80000"/>
            </a:pPr>
            <a:r>
              <a:rPr lang="es-ES" sz="2200">
                <a:solidFill>
                  <a:schemeClr val="dk1"/>
                </a:solidFill>
                <a:latin typeface="+mn-lt"/>
                <a:sym typeface="Helvetica Neue"/>
              </a:rPr>
              <a:t>Diseña las estructuras de archivo claras según la regla 7x7+2</a:t>
            </a:r>
            <a:endParaRPr lang="en-GB" sz="2200" dirty="0">
              <a:solidFill>
                <a:schemeClr val="dk1"/>
              </a:solidFill>
              <a:latin typeface="+mn-lt"/>
              <a:sym typeface="Helvetica Neue"/>
            </a:endParaRPr>
          </a:p>
        </p:txBody>
      </p:sp>
      <p:sp>
        <p:nvSpPr>
          <p:cNvPr id="8" name="Google Shape;120;p6">
            <a:extLst>
              <a:ext uri="{FF2B5EF4-FFF2-40B4-BE49-F238E27FC236}">
                <a16:creationId xmlns:a16="http://schemas.microsoft.com/office/drawing/2014/main" id="{0E047524-C591-A6D3-F2F0-DE408E8C4940}"/>
              </a:ext>
            </a:extLst>
          </p:cNvPr>
          <p:cNvSpPr txBox="1"/>
          <p:nvPr/>
        </p:nvSpPr>
        <p:spPr>
          <a:xfrm>
            <a:off x="11700000" y="4068000"/>
            <a:ext cx="3960000" cy="1332000"/>
          </a:xfrm>
          <a:prstGeom prst="rect">
            <a:avLst/>
          </a:prstGeom>
          <a:solidFill>
            <a:schemeClr val="bg1"/>
          </a:solidFill>
          <a:ln w="28575">
            <a:solidFill>
              <a:srgbClr val="3D52B1"/>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marR="0" lvl="0" algn="ctr" rtl="0">
              <a:spcBef>
                <a:spcPts val="0"/>
              </a:spcBef>
              <a:spcAft>
                <a:spcPts val="0"/>
              </a:spcAft>
              <a:buSzPct val="80000"/>
            </a:pPr>
            <a:r>
              <a:rPr lang="es-ES" sz="2200">
                <a:solidFill>
                  <a:schemeClr val="dk1"/>
                </a:solidFill>
                <a:latin typeface="+mn-lt"/>
                <a:sym typeface="Helvetica Neue"/>
              </a:rPr>
              <a:t>Comprueba los nombres de los archivos y las abreviaturas</a:t>
            </a:r>
            <a:endParaRPr lang="en-GB" sz="2200" dirty="0">
              <a:solidFill>
                <a:schemeClr val="dk1"/>
              </a:solidFill>
              <a:latin typeface="+mn-lt"/>
              <a:sym typeface="Helvetica Neue"/>
            </a:endParaRPr>
          </a:p>
        </p:txBody>
      </p:sp>
      <p:sp>
        <p:nvSpPr>
          <p:cNvPr id="9" name="Google Shape;120;p6">
            <a:extLst>
              <a:ext uri="{FF2B5EF4-FFF2-40B4-BE49-F238E27FC236}">
                <a16:creationId xmlns:a16="http://schemas.microsoft.com/office/drawing/2014/main" id="{80F8A0D4-FD07-AA31-78CA-C417AF550F87}"/>
              </a:ext>
            </a:extLst>
          </p:cNvPr>
          <p:cNvSpPr txBox="1"/>
          <p:nvPr/>
        </p:nvSpPr>
        <p:spPr>
          <a:xfrm>
            <a:off x="3672000" y="7560000"/>
            <a:ext cx="3960000" cy="1332000"/>
          </a:xfrm>
          <a:prstGeom prst="rect">
            <a:avLst/>
          </a:prstGeom>
          <a:solidFill>
            <a:schemeClr val="bg1"/>
          </a:solidFill>
          <a:ln w="28575">
            <a:solidFill>
              <a:srgbClr val="B3D3E0"/>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marR="0" lvl="0" algn="ctr" rtl="0">
              <a:spcBef>
                <a:spcPts val="0"/>
              </a:spcBef>
              <a:spcAft>
                <a:spcPts val="0"/>
              </a:spcAft>
              <a:buSzPct val="80000"/>
            </a:pPr>
            <a:r>
              <a:rPr lang="es-ES" sz="2200">
                <a:solidFill>
                  <a:schemeClr val="dk1"/>
                </a:solidFill>
                <a:latin typeface="+mn-lt"/>
                <a:sym typeface="Helvetica Neue"/>
              </a:rPr>
              <a:t>Encuentra agrupaciones significativas para tus datos</a:t>
            </a:r>
            <a:endParaRPr lang="en-GB" sz="2200" dirty="0">
              <a:solidFill>
                <a:schemeClr val="dk1"/>
              </a:solidFill>
              <a:latin typeface="+mn-lt"/>
              <a:sym typeface="Helvetica Neue"/>
            </a:endParaRPr>
          </a:p>
        </p:txBody>
      </p:sp>
      <p:sp>
        <p:nvSpPr>
          <p:cNvPr id="10" name="Google Shape;120;p6">
            <a:extLst>
              <a:ext uri="{FF2B5EF4-FFF2-40B4-BE49-F238E27FC236}">
                <a16:creationId xmlns:a16="http://schemas.microsoft.com/office/drawing/2014/main" id="{EEB6058C-3AA7-0562-4D09-E8B6E30BE7BA}"/>
              </a:ext>
            </a:extLst>
          </p:cNvPr>
          <p:cNvSpPr txBox="1"/>
          <p:nvPr/>
        </p:nvSpPr>
        <p:spPr>
          <a:xfrm>
            <a:off x="9000000" y="7560000"/>
            <a:ext cx="3960000" cy="1332000"/>
          </a:xfrm>
          <a:prstGeom prst="rect">
            <a:avLst/>
          </a:prstGeom>
          <a:solidFill>
            <a:schemeClr val="bg1"/>
          </a:solidFill>
          <a:ln w="28575">
            <a:solidFill>
              <a:srgbClr val="6084C5"/>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marR="0" lvl="0" algn="ctr" rtl="0">
              <a:spcBef>
                <a:spcPts val="0"/>
              </a:spcBef>
              <a:spcAft>
                <a:spcPts val="0"/>
              </a:spcAft>
              <a:buSzPct val="80000"/>
            </a:pPr>
            <a:r>
              <a:rPr lang="es-ES" sz="2200">
                <a:solidFill>
                  <a:schemeClr val="dk1"/>
                </a:solidFill>
                <a:latin typeface="+mn-lt"/>
                <a:sym typeface="Helvetica Neue"/>
              </a:rPr>
              <a:t>Tranfiere la nueva estructura al ordenador</a:t>
            </a:r>
            <a:endParaRPr lang="en-GB" sz="2200" dirty="0">
              <a:solidFill>
                <a:schemeClr val="dk1"/>
              </a:solidFill>
              <a:latin typeface="+mn-lt"/>
              <a:sym typeface="Helvetica Neue"/>
            </a:endParaRPr>
          </a:p>
        </p:txBody>
      </p:sp>
      <p:sp>
        <p:nvSpPr>
          <p:cNvPr id="11" name="Google Shape;120;p6">
            <a:extLst>
              <a:ext uri="{FF2B5EF4-FFF2-40B4-BE49-F238E27FC236}">
                <a16:creationId xmlns:a16="http://schemas.microsoft.com/office/drawing/2014/main" id="{4D17FC82-CE1A-4413-F09C-A8702774F1E9}"/>
              </a:ext>
            </a:extLst>
          </p:cNvPr>
          <p:cNvSpPr txBox="1"/>
          <p:nvPr/>
        </p:nvSpPr>
        <p:spPr>
          <a:xfrm>
            <a:off x="14292000" y="7560000"/>
            <a:ext cx="3888000" cy="1728000"/>
          </a:xfrm>
          <a:prstGeom prst="rect">
            <a:avLst/>
          </a:prstGeom>
          <a:solidFill>
            <a:schemeClr val="bg1"/>
          </a:solidFill>
          <a:ln w="28575">
            <a:solidFill>
              <a:srgbClr val="2D2D8A"/>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marR="0" lvl="0" algn="ctr" rtl="0">
              <a:spcBef>
                <a:spcPts val="0"/>
              </a:spcBef>
              <a:spcAft>
                <a:spcPts val="0"/>
              </a:spcAft>
              <a:buSzPct val="80000"/>
            </a:pPr>
            <a:r>
              <a:rPr lang="es-ES" sz="2200">
                <a:solidFill>
                  <a:schemeClr val="dk1"/>
                </a:solidFill>
                <a:latin typeface="+mn-lt"/>
                <a:sym typeface="Helvetica Neue"/>
              </a:rPr>
              <a:t>A partir de ahora, haz copias de seguridad y traslada los archivos antiguos y guarda los nuevos en el nuevo sistema de archivo.</a:t>
            </a:r>
            <a:endParaRPr lang="en-GB" sz="2200" dirty="0">
              <a:latin typeface="+mn-lt"/>
            </a:endParaRPr>
          </a:p>
        </p:txBody>
      </p:sp>
      <p:sp>
        <p:nvSpPr>
          <p:cNvPr id="4" name="Foliennummernplatzhalter 1">
            <a:extLst>
              <a:ext uri="{FF2B5EF4-FFF2-40B4-BE49-F238E27FC236}">
                <a16:creationId xmlns:a16="http://schemas.microsoft.com/office/drawing/2014/main" id="{0C025D63-7CA7-7F41-1145-48DBE3B20483}"/>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28</a:t>
            </a:fld>
            <a:endParaRPr lang="de-DE"/>
          </a:p>
        </p:txBody>
      </p:sp>
      <p:sp>
        <p:nvSpPr>
          <p:cNvPr id="5" name="Textfeld 4">
            <a:extLst>
              <a:ext uri="{FF2B5EF4-FFF2-40B4-BE49-F238E27FC236}">
                <a16:creationId xmlns:a16="http://schemas.microsoft.com/office/drawing/2014/main" id="{A71596D0-8F4E-CFBC-9EB4-3AB767BD05CC}"/>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Büro-Kaizen, Ideale Ordnerstruktur: Eine einheitliche Dateiablage mit dem 7-Ordner-System erstellen (für Unternehmen und Privatpersonen), in: buero-kaizen.de, https://www.buero-kaizen.de/ordnerstruktur/</a:t>
            </a:r>
          </a:p>
        </p:txBody>
      </p:sp>
    </p:spTree>
    <p:extLst>
      <p:ext uri="{BB962C8B-B14F-4D97-AF65-F5344CB8AC3E}">
        <p14:creationId xmlns:p14="http://schemas.microsoft.com/office/powerpoint/2010/main" val="2605141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6" name="Google Shape;120;p6">
            <a:extLst>
              <a:ext uri="{FF2B5EF4-FFF2-40B4-BE49-F238E27FC236}">
                <a16:creationId xmlns:a16="http://schemas.microsoft.com/office/drawing/2014/main" id="{4F4DFBD2-862A-2459-648E-DC89627E1722}"/>
              </a:ext>
            </a:extLst>
          </p:cNvPr>
          <p:cNvSpPr txBox="1"/>
          <p:nvPr/>
        </p:nvSpPr>
        <p:spPr>
          <a:xfrm>
            <a:off x="3708000" y="7128000"/>
            <a:ext cx="13356000" cy="1080000"/>
          </a:xfrm>
          <a:prstGeom prst="rect">
            <a:avLst/>
          </a:prstGeom>
          <a:solidFill>
            <a:srgbClr val="00CCFF">
              <a:alpha val="27000"/>
            </a:srgbClr>
          </a:solid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540000" tIns="45700" rIns="91425" bIns="45700" anchor="ctr" anchorCtr="0">
            <a:noAutofit/>
          </a:bodyPr>
          <a:lstStyle/>
          <a:p>
            <a:pPr marR="0" lvl="0" algn="l" rtl="0">
              <a:spcBef>
                <a:spcPts val="0"/>
              </a:spcBef>
              <a:spcAft>
                <a:spcPts val="0"/>
              </a:spcAft>
              <a:buSzPct val="80000"/>
            </a:pPr>
            <a:r>
              <a:rPr lang="es-ES" sz="2400">
                <a:solidFill>
                  <a:schemeClr val="dk1"/>
                </a:solidFill>
                <a:latin typeface="+mn-lt"/>
                <a:sym typeface="Helvetica Neue"/>
              </a:rPr>
              <a:t>Se facilita la exploración con el propio ojo y la memoria de trabajo puede absorber mejor la información.</a:t>
            </a:r>
            <a:endParaRPr lang="en-GB">
              <a:latin typeface="+mn-lt"/>
            </a:endParaRPr>
          </a:p>
        </p:txBody>
      </p:sp>
      <p:sp>
        <p:nvSpPr>
          <p:cNvPr id="5" name="Google Shape;120;p6">
            <a:extLst>
              <a:ext uri="{FF2B5EF4-FFF2-40B4-BE49-F238E27FC236}">
                <a16:creationId xmlns:a16="http://schemas.microsoft.com/office/drawing/2014/main" id="{B754AFFF-9549-7DAC-DD74-2C080B6758C5}"/>
              </a:ext>
            </a:extLst>
          </p:cNvPr>
          <p:cNvSpPr txBox="1"/>
          <p:nvPr/>
        </p:nvSpPr>
        <p:spPr>
          <a:xfrm>
            <a:off x="3708000" y="5580000"/>
            <a:ext cx="13356000" cy="1080000"/>
          </a:xfrm>
          <a:prstGeom prst="rect">
            <a:avLst/>
          </a:prstGeom>
          <a:solidFill>
            <a:srgbClr val="00CCFF">
              <a:alpha val="27000"/>
            </a:srgbClr>
          </a:solid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540000" tIns="45700" rIns="91425" bIns="45700" anchor="ctr" anchorCtr="0">
            <a:noAutofit/>
          </a:bodyPr>
          <a:lstStyle/>
          <a:p>
            <a:pPr marR="0" lvl="0" algn="l" rtl="0">
              <a:spcBef>
                <a:spcPts val="0"/>
              </a:spcBef>
              <a:spcAft>
                <a:spcPts val="0"/>
              </a:spcAft>
              <a:buSzPct val="80000"/>
            </a:pPr>
            <a:r>
              <a:rPr lang="es-ES" sz="2400">
                <a:solidFill>
                  <a:schemeClr val="dk1"/>
                </a:solidFill>
                <a:latin typeface="+mn-lt"/>
                <a:sym typeface="Helvetica Neue"/>
              </a:rPr>
              <a:t>El ser humano sólo puede recordar 7 unidades de información (+/- 2 como máximo) en la memoria a corto plazo</a:t>
            </a:r>
            <a:r>
              <a:rPr lang="en-GB" sz="2400">
                <a:solidFill>
                  <a:schemeClr val="dk1"/>
                </a:solidFill>
                <a:latin typeface="+mn-lt"/>
                <a:sym typeface="Helvetica Neue"/>
              </a:rPr>
              <a:t>. </a:t>
            </a:r>
            <a:endParaRPr lang="en-GB" sz="2400">
              <a:solidFill>
                <a:schemeClr val="dk1"/>
              </a:solidFill>
              <a:highlight>
                <a:srgbClr val="FFFF00"/>
              </a:highlight>
              <a:latin typeface="+mn-lt"/>
              <a:sym typeface="Helvetica Neue"/>
            </a:endParaRPr>
          </a:p>
        </p:txBody>
      </p:sp>
      <p:sp>
        <p:nvSpPr>
          <p:cNvPr id="4" name="Google Shape;120;p6">
            <a:extLst>
              <a:ext uri="{FF2B5EF4-FFF2-40B4-BE49-F238E27FC236}">
                <a16:creationId xmlns:a16="http://schemas.microsoft.com/office/drawing/2014/main" id="{B7AC8590-FF15-06F5-F2EB-588A399FFB35}"/>
              </a:ext>
            </a:extLst>
          </p:cNvPr>
          <p:cNvSpPr txBox="1"/>
          <p:nvPr/>
        </p:nvSpPr>
        <p:spPr>
          <a:xfrm>
            <a:off x="3708000" y="4032000"/>
            <a:ext cx="13356000" cy="1080000"/>
          </a:xfrm>
          <a:prstGeom prst="rect">
            <a:avLst/>
          </a:prstGeom>
          <a:solidFill>
            <a:srgbClr val="00CCFF">
              <a:alpha val="27000"/>
            </a:srgbClr>
          </a:solid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540000" tIns="45700" rIns="91425" bIns="45700" anchor="ctr" anchorCtr="0">
            <a:noAutofit/>
          </a:bodyPr>
          <a:lstStyle/>
          <a:p>
            <a:pPr marR="0" lvl="0" algn="l" rtl="0">
              <a:spcBef>
                <a:spcPts val="0"/>
              </a:spcBef>
              <a:spcAft>
                <a:spcPts val="0"/>
              </a:spcAft>
              <a:buSzPct val="80000"/>
            </a:pPr>
            <a:r>
              <a:rPr lang="es-ES" sz="2400">
                <a:solidFill>
                  <a:schemeClr val="dk1"/>
                </a:solidFill>
                <a:latin typeface="+mn-lt"/>
                <a:sym typeface="Helvetica Neue"/>
              </a:rPr>
              <a:t>Con el método de 7 carpetas, se especifica que cada carpeta puede contener un máximo de 7 subcarpetas adicionales</a:t>
            </a:r>
            <a:r>
              <a:rPr lang="en-GB" sz="2400">
                <a:solidFill>
                  <a:schemeClr val="dk1"/>
                </a:solidFill>
                <a:latin typeface="+mn-lt"/>
                <a:sym typeface="Helvetica Neue"/>
              </a:rPr>
              <a:t>.</a:t>
            </a:r>
            <a:endParaRPr lang="en-GB">
              <a:latin typeface="+mn-lt"/>
            </a:endParaRPr>
          </a:p>
        </p:txBody>
      </p:sp>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2. Estructura de carpetas digitales en el ordenador</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El sistema de carpetas 7x7 </a:t>
            </a:r>
            <a:endParaRPr lang="en-GB">
              <a:solidFill>
                <a:srgbClr val="00CCFF"/>
              </a:solidFill>
              <a:latin typeface="+mn-lt"/>
            </a:endParaRPr>
          </a:p>
        </p:txBody>
      </p:sp>
      <p:sp>
        <p:nvSpPr>
          <p:cNvPr id="120" name="Google Shape;120;p6"/>
          <p:cNvSpPr txBox="1"/>
          <p:nvPr/>
        </p:nvSpPr>
        <p:spPr>
          <a:xfrm>
            <a:off x="1368000" y="4032000"/>
            <a:ext cx="2520000" cy="1080000"/>
          </a:xfrm>
          <a:prstGeom prst="roundRect">
            <a:avLst/>
          </a:prstGeom>
          <a:solidFill>
            <a:srgbClr val="00CCFF"/>
          </a:solidFill>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n-GB" sz="2400" b="1">
                <a:solidFill>
                  <a:schemeClr val="bg1"/>
                </a:solidFill>
                <a:ea typeface="Helvetica Neue"/>
                <a:cs typeface="Helvetica Neue"/>
                <a:sym typeface="Helvetica Neue"/>
              </a:rPr>
              <a:t>I</a:t>
            </a:r>
            <a:r>
              <a:rPr lang="en-GB" sz="2400" b="1">
                <a:solidFill>
                  <a:schemeClr val="bg1"/>
                </a:solidFill>
                <a:latin typeface="+mn-lt"/>
                <a:ea typeface="Helvetica Neue"/>
                <a:cs typeface="Helvetica Neue"/>
                <a:sym typeface="Helvetica Neue"/>
              </a:rPr>
              <a:t>dea básica:</a:t>
            </a:r>
            <a:endParaRPr lang="en-GB" b="1">
              <a:solidFill>
                <a:schemeClr val="bg1"/>
              </a:solidFill>
              <a:latin typeface="+mn-lt"/>
            </a:endParaRPr>
          </a:p>
        </p:txBody>
      </p:sp>
      <p:sp>
        <p:nvSpPr>
          <p:cNvPr id="3" name="Textfeld 2">
            <a:extLst>
              <a:ext uri="{FF2B5EF4-FFF2-40B4-BE49-F238E27FC236}">
                <a16:creationId xmlns:a16="http://schemas.microsoft.com/office/drawing/2014/main" id="{6741AB18-FAB2-3892-CAD1-52AB6BA324A5}"/>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Büro-Kaizen, Ideale Ordnerstruktur: Eine einheitliche Dateiablage mit dem 7-Ordner-System erstellen (für Unternehmen und Privatpersonen), in: buero-kaizen.de, https://www.buero-kaizen.de/ordnerstruktur/ + </a:t>
            </a:r>
            <a:r>
              <a:rPr lang="de-DE" sz="1000" dirty="0" err="1"/>
              <a:t>Miller’s</a:t>
            </a:r>
            <a:r>
              <a:rPr lang="de-DE" sz="1000" dirty="0"/>
              <a:t> Law, The </a:t>
            </a:r>
            <a:r>
              <a:rPr lang="de-DE" sz="1000" dirty="0" err="1"/>
              <a:t>average</a:t>
            </a:r>
            <a:r>
              <a:rPr lang="de-DE" sz="1000" dirty="0"/>
              <a:t> </a:t>
            </a:r>
            <a:r>
              <a:rPr lang="de-DE" sz="1000" dirty="0" err="1"/>
              <a:t>person</a:t>
            </a:r>
            <a:r>
              <a:rPr lang="de-DE" sz="1000" dirty="0"/>
              <a:t> </a:t>
            </a:r>
            <a:r>
              <a:rPr lang="de-DE" sz="1000" dirty="0" err="1"/>
              <a:t>can</a:t>
            </a:r>
            <a:r>
              <a:rPr lang="de-DE" sz="1000" dirty="0"/>
              <a:t> </a:t>
            </a:r>
            <a:r>
              <a:rPr lang="de-DE" sz="1000" dirty="0" err="1"/>
              <a:t>only</a:t>
            </a:r>
            <a:r>
              <a:rPr lang="de-DE" sz="1000" dirty="0"/>
              <a:t> </a:t>
            </a:r>
            <a:r>
              <a:rPr lang="de-DE" sz="1000" dirty="0" err="1"/>
              <a:t>keep</a:t>
            </a:r>
            <a:r>
              <a:rPr lang="de-DE" sz="1000" dirty="0"/>
              <a:t> 7 (plus </a:t>
            </a:r>
            <a:r>
              <a:rPr lang="de-DE" sz="1000" dirty="0" err="1"/>
              <a:t>or</a:t>
            </a:r>
            <a:r>
              <a:rPr lang="de-DE" sz="1000" dirty="0"/>
              <a:t> minus 2) </a:t>
            </a:r>
            <a:r>
              <a:rPr lang="de-DE" sz="1000" dirty="0" err="1"/>
              <a:t>items</a:t>
            </a:r>
            <a:r>
              <a:rPr lang="de-DE" sz="1000" dirty="0"/>
              <a:t> in </a:t>
            </a:r>
            <a:r>
              <a:rPr lang="de-DE" sz="1000" dirty="0" err="1"/>
              <a:t>their</a:t>
            </a:r>
            <a:r>
              <a:rPr lang="de-DE" sz="1000" dirty="0"/>
              <a:t> </a:t>
            </a:r>
            <a:r>
              <a:rPr lang="de-DE" sz="1000" dirty="0" err="1"/>
              <a:t>working</a:t>
            </a:r>
            <a:r>
              <a:rPr lang="de-DE" sz="1000" dirty="0"/>
              <a:t> </a:t>
            </a:r>
            <a:r>
              <a:rPr lang="de-DE" sz="1000" dirty="0" err="1"/>
              <a:t>memory</a:t>
            </a:r>
            <a:r>
              <a:rPr lang="de-DE" sz="1000" dirty="0"/>
              <a:t>, in: lawsofux.com, https://lawsofux.com/millers-law/</a:t>
            </a:r>
          </a:p>
        </p:txBody>
      </p:sp>
      <p:sp>
        <p:nvSpPr>
          <p:cNvPr id="7" name="Google Shape;120;p6">
            <a:extLst>
              <a:ext uri="{FF2B5EF4-FFF2-40B4-BE49-F238E27FC236}">
                <a16:creationId xmlns:a16="http://schemas.microsoft.com/office/drawing/2014/main" id="{24DB346E-8D49-3FBC-6CE3-3054A4B234B7}"/>
              </a:ext>
            </a:extLst>
          </p:cNvPr>
          <p:cNvSpPr txBox="1"/>
          <p:nvPr/>
        </p:nvSpPr>
        <p:spPr>
          <a:xfrm>
            <a:off x="1368000" y="5580000"/>
            <a:ext cx="2520000" cy="1080000"/>
          </a:xfrm>
          <a:prstGeom prst="roundRect">
            <a:avLst/>
          </a:prstGeom>
          <a:solidFill>
            <a:srgbClr val="00CCFF"/>
          </a:solidFill>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n-GB" sz="2400" b="1">
                <a:solidFill>
                  <a:schemeClr val="bg1"/>
                </a:solidFill>
                <a:latin typeface="+mn-lt"/>
                <a:sym typeface="Helvetica Neue"/>
              </a:rPr>
              <a:t>Por qué:</a:t>
            </a:r>
            <a:endParaRPr lang="en-GB" b="1">
              <a:solidFill>
                <a:schemeClr val="bg1"/>
              </a:solidFill>
              <a:latin typeface="+mn-lt"/>
            </a:endParaRPr>
          </a:p>
        </p:txBody>
      </p:sp>
      <p:sp>
        <p:nvSpPr>
          <p:cNvPr id="8" name="Google Shape;120;p6">
            <a:extLst>
              <a:ext uri="{FF2B5EF4-FFF2-40B4-BE49-F238E27FC236}">
                <a16:creationId xmlns:a16="http://schemas.microsoft.com/office/drawing/2014/main" id="{EBA26831-1EAC-AC54-1CFB-3BE4668A94D8}"/>
              </a:ext>
            </a:extLst>
          </p:cNvPr>
          <p:cNvSpPr txBox="1"/>
          <p:nvPr/>
        </p:nvSpPr>
        <p:spPr>
          <a:xfrm>
            <a:off x="1368000" y="7128000"/>
            <a:ext cx="2520000" cy="1080000"/>
          </a:xfrm>
          <a:prstGeom prst="roundRect">
            <a:avLst/>
          </a:prstGeom>
          <a:solidFill>
            <a:srgbClr val="00CCFF"/>
          </a:solidFill>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n-GB" sz="2400" b="1">
                <a:solidFill>
                  <a:schemeClr val="bg1"/>
                </a:solidFill>
                <a:latin typeface="+mn-lt"/>
                <a:sym typeface="Helvetica Neue"/>
              </a:rPr>
              <a:t>Ventaja:</a:t>
            </a:r>
          </a:p>
        </p:txBody>
      </p:sp>
      <p:sp>
        <p:nvSpPr>
          <p:cNvPr id="9" name="Foliennummernplatzhalter 1">
            <a:extLst>
              <a:ext uri="{FF2B5EF4-FFF2-40B4-BE49-F238E27FC236}">
                <a16:creationId xmlns:a16="http://schemas.microsoft.com/office/drawing/2014/main" id="{9FCCC201-CDCD-10BA-3534-33D8CB3A822F}"/>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29</a:t>
            </a:fld>
            <a:endParaRPr lang="de-DE"/>
          </a:p>
        </p:txBody>
      </p:sp>
    </p:spTree>
    <p:extLst>
      <p:ext uri="{BB962C8B-B14F-4D97-AF65-F5344CB8AC3E}">
        <p14:creationId xmlns:p14="http://schemas.microsoft.com/office/powerpoint/2010/main" val="125915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1295400" y="2525000"/>
            <a:ext cx="43920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Objetivos</a:t>
            </a:r>
            <a:endParaRPr lang="en-GB" sz="4800" b="1" dirty="0">
              <a:solidFill>
                <a:schemeClr val="tx1"/>
              </a:solidFill>
              <a:latin typeface="+mn-lt"/>
              <a:ea typeface="Helvetica Neue"/>
              <a:cs typeface="Helvetica Neue"/>
              <a:sym typeface="Helvetica Neue"/>
            </a:endParaRP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GB" sz="2400">
                <a:solidFill>
                  <a:schemeClr val="dk1"/>
                </a:solidFill>
                <a:latin typeface="+mn-lt"/>
                <a:ea typeface="Helvetica Neue"/>
                <a:cs typeface="Helvetica Neue"/>
                <a:sym typeface="Helvetica Neue"/>
              </a:rPr>
              <a:t>Al finalizar este módulo, serás capaz de:</a:t>
            </a:r>
            <a:endParaRPr lang="en-GB" dirty="0">
              <a:latin typeface="+mn-lt"/>
              <a:ea typeface="Helvetica Neue"/>
              <a:cs typeface="Helvetica Neue"/>
              <a:sym typeface="Helvetica Neue"/>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10426" y="2940500"/>
            <a:ext cx="6296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Google Shape;99;p4">
            <a:extLst>
              <a:ext uri="{FF2B5EF4-FFF2-40B4-BE49-F238E27FC236}">
                <a16:creationId xmlns:a16="http://schemas.microsoft.com/office/drawing/2014/main" id="{9B1A5DD9-741A-1444-8A96-B68EDE06834E}"/>
              </a:ext>
            </a:extLst>
          </p:cNvPr>
          <p:cNvSpPr txBox="1"/>
          <p:nvPr/>
        </p:nvSpPr>
        <p:spPr>
          <a:xfrm>
            <a:off x="1497600" y="4806000"/>
            <a:ext cx="8842154" cy="46162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SzPct val="80000"/>
              <a:buBlip>
                <a:blip r:embed="rId4"/>
              </a:buBlip>
            </a:pPr>
            <a:r>
              <a:rPr lang="es-ES" sz="2400">
                <a:solidFill>
                  <a:schemeClr val="dk1"/>
                </a:solidFill>
                <a:latin typeface="+mn-lt"/>
                <a:ea typeface="Helvetica Neue"/>
                <a:cs typeface="Helvetica Neue"/>
                <a:sym typeface="Helvetica Neue"/>
              </a:rPr>
              <a:t>Saber qué información es importante para mí y cómo encontrar esos datos</a:t>
            </a:r>
            <a:r>
              <a:rPr lang="en-GB" sz="2400">
                <a:solidFill>
                  <a:schemeClr val="dk1"/>
                </a:solidFill>
                <a:latin typeface="+mn-lt"/>
                <a:ea typeface="Helvetica Neue"/>
                <a:cs typeface="Helvetica Neue"/>
                <a:sym typeface="Helvetica Neue"/>
              </a:rPr>
              <a:t>.</a:t>
            </a:r>
            <a:endParaRPr lang="en-GB" sz="2400" dirty="0">
              <a:solidFill>
                <a:schemeClr val="dk1"/>
              </a:solidFill>
              <a:latin typeface="+mn-lt"/>
              <a:ea typeface="Helvetica Neue"/>
              <a:cs typeface="Helvetica Neue"/>
              <a:sym typeface="Helvetica Neue"/>
            </a:endParaRPr>
          </a:p>
          <a:p>
            <a:pPr marL="342900" marR="0" lvl="0" indent="-342900" algn="l" rtl="0">
              <a:spcBef>
                <a:spcPts val="0"/>
              </a:spcBef>
              <a:spcAft>
                <a:spcPts val="1200"/>
              </a:spcAft>
              <a:buSzPct val="80000"/>
              <a:buBlip>
                <a:blip r:embed="rId4"/>
              </a:buBlip>
            </a:pPr>
            <a:r>
              <a:rPr lang="es-ES" sz="2400">
                <a:solidFill>
                  <a:schemeClr val="dk1"/>
                </a:solidFill>
                <a:latin typeface="+mn-lt"/>
                <a:sym typeface="Helvetica Neue"/>
              </a:rPr>
              <a:t>Saber exactamente por qué es tan importante guardar sistemáticamente los archivos</a:t>
            </a:r>
            <a:r>
              <a:rPr lang="en-GB" sz="2400">
                <a:solidFill>
                  <a:schemeClr val="dk1"/>
                </a:solidFill>
                <a:latin typeface="+mn-lt"/>
                <a:sym typeface="Helvetica Neue"/>
              </a:rPr>
              <a:t>.</a:t>
            </a:r>
            <a:endParaRPr lang="en-GB" sz="2400" dirty="0">
              <a:solidFill>
                <a:schemeClr val="dk1"/>
              </a:solidFill>
              <a:latin typeface="+mn-lt"/>
              <a:sym typeface="Helvetica Neue"/>
            </a:endParaRPr>
          </a:p>
          <a:p>
            <a:pPr marL="342900" marR="0" lvl="0" indent="-342900" algn="l" rtl="0">
              <a:spcBef>
                <a:spcPts val="0"/>
              </a:spcBef>
              <a:spcAft>
                <a:spcPts val="1200"/>
              </a:spcAft>
              <a:buSzPct val="80000"/>
              <a:buBlip>
                <a:blip r:embed="rId4"/>
              </a:buBlip>
            </a:pPr>
            <a:r>
              <a:rPr lang="es-ES" sz="2400">
                <a:solidFill>
                  <a:schemeClr val="dk1"/>
                </a:solidFill>
                <a:latin typeface="+mn-lt"/>
                <a:sym typeface="Helvetica Neue"/>
              </a:rPr>
              <a:t>Saber qué ayuda hay disponible para recuperar archivos</a:t>
            </a:r>
            <a:r>
              <a:rPr lang="en-GB" sz="2400">
                <a:solidFill>
                  <a:schemeClr val="dk1"/>
                </a:solidFill>
                <a:latin typeface="+mn-lt"/>
                <a:sym typeface="Helvetica Neue"/>
              </a:rPr>
              <a:t>.</a:t>
            </a:r>
            <a:endParaRPr lang="en-GB" sz="2400" dirty="0">
              <a:solidFill>
                <a:schemeClr val="dk1"/>
              </a:solidFill>
              <a:latin typeface="+mn-lt"/>
              <a:sym typeface="Helvetica Neue"/>
            </a:endParaRPr>
          </a:p>
          <a:p>
            <a:pPr marL="342900" marR="0" lvl="0" indent="-342900" algn="l" rtl="0">
              <a:spcBef>
                <a:spcPts val="0"/>
              </a:spcBef>
              <a:spcAft>
                <a:spcPts val="1200"/>
              </a:spcAft>
              <a:buSzPct val="80000"/>
              <a:buBlip>
                <a:blip r:embed="rId4"/>
              </a:buBlip>
            </a:pPr>
            <a:r>
              <a:rPr lang="es-ES" sz="2400">
                <a:solidFill>
                  <a:schemeClr val="dk1"/>
                </a:solidFill>
                <a:latin typeface="+mn-lt"/>
                <a:sym typeface="Helvetica Neue"/>
              </a:rPr>
              <a:t>Saber si tiene más sentido guardar los archivos en el ordenador o en la nube</a:t>
            </a:r>
            <a:r>
              <a:rPr lang="en-GB" sz="2400">
                <a:solidFill>
                  <a:schemeClr val="dk1"/>
                </a:solidFill>
                <a:latin typeface="+mn-lt"/>
                <a:sym typeface="Helvetica Neue"/>
              </a:rPr>
              <a:t>.</a:t>
            </a:r>
            <a:endParaRPr lang="en-GB" dirty="0">
              <a:latin typeface="+mn-lt"/>
            </a:endParaRPr>
          </a:p>
        </p:txBody>
      </p:sp>
      <p:sp>
        <p:nvSpPr>
          <p:cNvPr id="2" name="Foliennummernplatzhalter 1">
            <a:extLst>
              <a:ext uri="{FF2B5EF4-FFF2-40B4-BE49-F238E27FC236}">
                <a16:creationId xmlns:a16="http://schemas.microsoft.com/office/drawing/2014/main" id="{7B6CF706-DB13-21B2-03F5-70ABC230D49E}"/>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3</a:t>
            </a:fld>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2. Estructura de carpetas digitales en el ordenador</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a:solidFill>
                  <a:srgbClr val="00CCFF"/>
                </a:solidFill>
                <a:latin typeface="+mn-lt"/>
                <a:ea typeface="Helvetica Neue"/>
                <a:cs typeface="Helvetica Neue"/>
                <a:sym typeface="Helvetica Neue"/>
              </a:rPr>
              <a:t>Visión general del sistema de 7 carpetas</a:t>
            </a:r>
            <a:endParaRPr lang="en-GB">
              <a:solidFill>
                <a:srgbClr val="00CCFF"/>
              </a:solidFill>
              <a:latin typeface="+mn-lt"/>
            </a:endParaRPr>
          </a:p>
        </p:txBody>
      </p:sp>
      <p:sp>
        <p:nvSpPr>
          <p:cNvPr id="120" name="Google Shape;120;p6"/>
          <p:cNvSpPr txBox="1"/>
          <p:nvPr/>
        </p:nvSpPr>
        <p:spPr>
          <a:xfrm>
            <a:off x="1332000" y="4031999"/>
            <a:ext cx="3600000" cy="4356000"/>
          </a:xfrm>
          <a:prstGeom prst="rect">
            <a:avLst/>
          </a:prstGeom>
          <a:solidFill>
            <a:schemeClr val="bg1">
              <a:lumMod val="85000"/>
              <a:alpha val="50000"/>
            </a:schemeClr>
          </a:solid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n-GB" sz="2400" b="1">
                <a:solidFill>
                  <a:schemeClr val="dk1"/>
                </a:solidFill>
                <a:latin typeface="+mn-lt"/>
                <a:ea typeface="Helvetica Neue"/>
                <a:cs typeface="Helvetica Neue"/>
                <a:sym typeface="Helvetica Neue"/>
              </a:rPr>
              <a:t>Máx. 7 carpetas principales</a:t>
            </a:r>
          </a:p>
        </p:txBody>
      </p:sp>
      <p:pic>
        <p:nvPicPr>
          <p:cNvPr id="4" name="Grafik 3">
            <a:extLst>
              <a:ext uri="{FF2B5EF4-FFF2-40B4-BE49-F238E27FC236}">
                <a16:creationId xmlns:a16="http://schemas.microsoft.com/office/drawing/2014/main" id="{A57C970F-2114-135E-546F-700534DE3435}"/>
              </a:ext>
            </a:extLst>
          </p:cNvPr>
          <p:cNvPicPr>
            <a:picLocks noChangeAspect="1"/>
          </p:cNvPicPr>
          <p:nvPr/>
        </p:nvPicPr>
        <p:blipFill rotWithShape="1">
          <a:blip r:embed="rId3" cstate="email">
            <a:clrChange>
              <a:clrFrom>
                <a:srgbClr val="FBFAF9"/>
              </a:clrFrom>
              <a:clrTo>
                <a:srgbClr val="FBFAF9">
                  <a:alpha val="0"/>
                </a:srgbClr>
              </a:clrTo>
            </a:clrChange>
            <a:extLst>
              <a:ext uri="{28A0092B-C50C-407E-A947-70E740481C1C}">
                <a14:useLocalDpi xmlns:a14="http://schemas.microsoft.com/office/drawing/2010/main"/>
              </a:ext>
            </a:extLst>
          </a:blip>
          <a:srcRect/>
          <a:stretch/>
        </p:blipFill>
        <p:spPr>
          <a:xfrm>
            <a:off x="2167444" y="5220000"/>
            <a:ext cx="1939402" cy="3060000"/>
          </a:xfrm>
          <a:prstGeom prst="rect">
            <a:avLst/>
          </a:prstGeom>
        </p:spPr>
      </p:pic>
      <p:sp>
        <p:nvSpPr>
          <p:cNvPr id="2" name="Textfeld 1">
            <a:extLst>
              <a:ext uri="{FF2B5EF4-FFF2-40B4-BE49-F238E27FC236}">
                <a16:creationId xmlns:a16="http://schemas.microsoft.com/office/drawing/2014/main" id="{CF44C3E5-BB59-28B3-D285-8BA0F04FB667}"/>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Büro-Kaizen, Ideale Ordnerstruktur: Eine einheitliche Dateiablage mit dem 7-Ordner-System erstellen (für Unternehmen und Privatpersonen), in: buero-kaizen.de, https://www.buero-kaizen.de/ordnerstruktur/</a:t>
            </a:r>
            <a:endParaRPr lang="de-DE" sz="1000" dirty="0">
              <a:hlinkClick r:id="rId4"/>
            </a:endParaRPr>
          </a:p>
        </p:txBody>
      </p:sp>
      <p:sp>
        <p:nvSpPr>
          <p:cNvPr id="5" name="Google Shape;120;p6">
            <a:extLst>
              <a:ext uri="{FF2B5EF4-FFF2-40B4-BE49-F238E27FC236}">
                <a16:creationId xmlns:a16="http://schemas.microsoft.com/office/drawing/2014/main" id="{38961402-7DC3-4408-F8FF-4F45A64B6D9C}"/>
              </a:ext>
            </a:extLst>
          </p:cNvPr>
          <p:cNvSpPr txBox="1"/>
          <p:nvPr/>
        </p:nvSpPr>
        <p:spPr>
          <a:xfrm>
            <a:off x="5652000" y="4031999"/>
            <a:ext cx="5760000" cy="4356000"/>
          </a:xfrm>
          <a:prstGeom prst="rect">
            <a:avLst/>
          </a:prstGeom>
          <a:solidFill>
            <a:schemeClr val="bg1">
              <a:lumMod val="85000"/>
              <a:alpha val="50000"/>
            </a:schemeClr>
          </a:solid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s-ES" sz="2400" b="1">
                <a:solidFill>
                  <a:schemeClr val="dk1"/>
                </a:solidFill>
                <a:latin typeface="+mn-lt"/>
                <a:ea typeface="Helvetica Neue"/>
                <a:cs typeface="Helvetica Neue"/>
                <a:sym typeface="Helvetica Neue"/>
              </a:rPr>
              <a:t>Máx. 7 subcarpetas por carpeta principal = máx. 49 carpetas en total</a:t>
            </a:r>
            <a:endParaRPr lang="en-GB" sz="2400" b="1">
              <a:solidFill>
                <a:schemeClr val="dk1"/>
              </a:solidFill>
              <a:latin typeface="+mn-lt"/>
              <a:ea typeface="Helvetica Neue"/>
              <a:cs typeface="Helvetica Neue"/>
              <a:sym typeface="Helvetica Neue"/>
            </a:endParaRPr>
          </a:p>
        </p:txBody>
      </p:sp>
      <p:sp>
        <p:nvSpPr>
          <p:cNvPr id="6" name="Google Shape;120;p6">
            <a:extLst>
              <a:ext uri="{FF2B5EF4-FFF2-40B4-BE49-F238E27FC236}">
                <a16:creationId xmlns:a16="http://schemas.microsoft.com/office/drawing/2014/main" id="{86BC4DEC-6D25-C7C2-EABF-C5DBD36BB60C}"/>
              </a:ext>
            </a:extLst>
          </p:cNvPr>
          <p:cNvSpPr txBox="1"/>
          <p:nvPr/>
        </p:nvSpPr>
        <p:spPr>
          <a:xfrm>
            <a:off x="12132000" y="4031999"/>
            <a:ext cx="5760000" cy="4356000"/>
          </a:xfrm>
          <a:prstGeom prst="rect">
            <a:avLst/>
          </a:prstGeom>
          <a:solidFill>
            <a:schemeClr val="bg1">
              <a:lumMod val="85000"/>
              <a:alpha val="50000"/>
            </a:schemeClr>
          </a:solid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s-ES" sz="2400" b="1">
                <a:solidFill>
                  <a:schemeClr val="dk1"/>
                </a:solidFill>
                <a:latin typeface="+mn-lt"/>
                <a:ea typeface="Helvetica Neue"/>
                <a:cs typeface="Helvetica Neue"/>
                <a:sym typeface="Helvetica Neue"/>
              </a:rPr>
              <a:t>7 subcarpetas por carpeta superior = máx. 343 carpetas en total</a:t>
            </a:r>
            <a:endParaRPr lang="en-GB" sz="2400" b="1">
              <a:solidFill>
                <a:schemeClr val="dk1"/>
              </a:solidFill>
              <a:latin typeface="+mn-lt"/>
              <a:ea typeface="Helvetica Neue"/>
              <a:cs typeface="Helvetica Neue"/>
              <a:sym typeface="Helvetica Neue"/>
            </a:endParaRPr>
          </a:p>
        </p:txBody>
      </p:sp>
      <p:sp>
        <p:nvSpPr>
          <p:cNvPr id="7" name="Google Shape;120;p6">
            <a:extLst>
              <a:ext uri="{FF2B5EF4-FFF2-40B4-BE49-F238E27FC236}">
                <a16:creationId xmlns:a16="http://schemas.microsoft.com/office/drawing/2014/main" id="{18552A94-DDC6-73E5-0AB7-36848FC7C68F}"/>
              </a:ext>
            </a:extLst>
          </p:cNvPr>
          <p:cNvSpPr txBox="1"/>
          <p:nvPr/>
        </p:nvSpPr>
        <p:spPr>
          <a:xfrm>
            <a:off x="1331998" y="8505878"/>
            <a:ext cx="16451998" cy="461665"/>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s-ES" sz="2400" b="1" i="1">
                <a:solidFill>
                  <a:schemeClr val="dk1"/>
                </a:solidFill>
                <a:latin typeface="+mn-lt"/>
                <a:ea typeface="Helvetica Neue"/>
                <a:cs typeface="Helvetica Neue"/>
                <a:sym typeface="Helvetica Neue"/>
              </a:rPr>
              <a:t>Se puede crear una estructura de carpetas óptima archivando con el sistema de 7 carpetas</a:t>
            </a:r>
            <a:r>
              <a:rPr lang="en-GB" sz="2400" b="1" i="1">
                <a:solidFill>
                  <a:schemeClr val="dk1"/>
                </a:solidFill>
                <a:latin typeface="+mn-lt"/>
                <a:ea typeface="Helvetica Neue"/>
                <a:cs typeface="Helvetica Neue"/>
                <a:sym typeface="Helvetica Neue"/>
              </a:rPr>
              <a:t>. </a:t>
            </a:r>
            <a:endParaRPr lang="en-GB" b="1" i="1">
              <a:latin typeface="+mn-lt"/>
            </a:endParaRPr>
          </a:p>
        </p:txBody>
      </p:sp>
      <p:pic>
        <p:nvPicPr>
          <p:cNvPr id="8" name="Grafik 7">
            <a:extLst>
              <a:ext uri="{FF2B5EF4-FFF2-40B4-BE49-F238E27FC236}">
                <a16:creationId xmlns:a16="http://schemas.microsoft.com/office/drawing/2014/main" id="{01B5F06C-F10F-3EA0-817F-136B21BBFAD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26548" y="5220000"/>
            <a:ext cx="2410904" cy="3060000"/>
          </a:xfrm>
          <a:prstGeom prst="rect">
            <a:avLst/>
          </a:prstGeom>
        </p:spPr>
      </p:pic>
      <p:grpSp>
        <p:nvGrpSpPr>
          <p:cNvPr id="12" name="Gruppieren 11">
            <a:extLst>
              <a:ext uri="{FF2B5EF4-FFF2-40B4-BE49-F238E27FC236}">
                <a16:creationId xmlns:a16="http://schemas.microsoft.com/office/drawing/2014/main" id="{6D9D3F75-1901-1885-3B9F-538C142606E6}"/>
              </a:ext>
            </a:extLst>
          </p:cNvPr>
          <p:cNvGrpSpPr/>
          <p:nvPr/>
        </p:nvGrpSpPr>
        <p:grpSpPr>
          <a:xfrm>
            <a:off x="12600548" y="5220000"/>
            <a:ext cx="4822904" cy="3060000"/>
            <a:chOff x="12204000" y="5220000"/>
            <a:chExt cx="4822904" cy="3060000"/>
          </a:xfrm>
        </p:grpSpPr>
        <p:pic>
          <p:nvPicPr>
            <p:cNvPr id="10" name="Grafik 9">
              <a:extLst>
                <a:ext uri="{FF2B5EF4-FFF2-40B4-BE49-F238E27FC236}">
                  <a16:creationId xmlns:a16="http://schemas.microsoft.com/office/drawing/2014/main" id="{36759C30-5B48-20AC-FEE8-7E6129358F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204000" y="5220000"/>
              <a:ext cx="2410904" cy="3060000"/>
            </a:xfrm>
            <a:prstGeom prst="rect">
              <a:avLst/>
            </a:prstGeom>
          </p:spPr>
        </p:pic>
        <p:pic>
          <p:nvPicPr>
            <p:cNvPr id="11" name="Grafik 10">
              <a:extLst>
                <a:ext uri="{FF2B5EF4-FFF2-40B4-BE49-F238E27FC236}">
                  <a16:creationId xmlns:a16="http://schemas.microsoft.com/office/drawing/2014/main" id="{27D15D80-AA9E-4BF3-4A9A-2616B375A8A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616000" y="5220000"/>
              <a:ext cx="2410904" cy="3060000"/>
            </a:xfrm>
            <a:prstGeom prst="rect">
              <a:avLst/>
            </a:prstGeom>
          </p:spPr>
        </p:pic>
      </p:grpSp>
      <p:sp>
        <p:nvSpPr>
          <p:cNvPr id="9" name="Foliennummernplatzhalter 1">
            <a:extLst>
              <a:ext uri="{FF2B5EF4-FFF2-40B4-BE49-F238E27FC236}">
                <a16:creationId xmlns:a16="http://schemas.microsoft.com/office/drawing/2014/main" id="{AE467682-5A3D-1C70-4204-8F5C0EC08A45}"/>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30</a:t>
            </a:fld>
            <a:endParaRPr lang="de-DE"/>
          </a:p>
        </p:txBody>
      </p:sp>
    </p:spTree>
    <p:extLst>
      <p:ext uri="{BB962C8B-B14F-4D97-AF65-F5344CB8AC3E}">
        <p14:creationId xmlns:p14="http://schemas.microsoft.com/office/powerpoint/2010/main" val="3475209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21" name="Grafik 20" descr="Ordner mit einfarbiger Füllung">
            <a:extLst>
              <a:ext uri="{FF2B5EF4-FFF2-40B4-BE49-F238E27FC236}">
                <a16:creationId xmlns:a16="http://schemas.microsoft.com/office/drawing/2014/main" id="{247FF3C7-6A5D-6EA5-A544-8DE743B878E3}"/>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9168" t="18960" r="9605" b="19464"/>
          <a:stretch/>
        </p:blipFill>
        <p:spPr>
          <a:xfrm>
            <a:off x="3240000" y="6804000"/>
            <a:ext cx="2232000" cy="1692000"/>
          </a:xfrm>
          <a:prstGeom prst="rect">
            <a:avLst/>
          </a:prstGeom>
        </p:spPr>
      </p:pic>
      <p:pic>
        <p:nvPicPr>
          <p:cNvPr id="11" name="Grafik 10" descr="Ordner mit einfarbiger Füllung">
            <a:extLst>
              <a:ext uri="{FF2B5EF4-FFF2-40B4-BE49-F238E27FC236}">
                <a16:creationId xmlns:a16="http://schemas.microsoft.com/office/drawing/2014/main" id="{8AA919D9-77F4-499C-B120-E5C2F2C64D86}"/>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9168" t="18960" r="9605" b="19464"/>
          <a:stretch/>
        </p:blipFill>
        <p:spPr>
          <a:xfrm>
            <a:off x="3240000" y="4752000"/>
            <a:ext cx="2232000" cy="1692000"/>
          </a:xfrm>
          <a:prstGeom prst="rect">
            <a:avLst/>
          </a:prstGeom>
        </p:spPr>
      </p:pic>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2. Estructura de carpetas digitales en el ordenador</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El concepto de 7+2</a:t>
            </a:r>
            <a:endParaRPr lang="en-GB">
              <a:solidFill>
                <a:srgbClr val="00CCFF"/>
              </a:solidFill>
              <a:latin typeface="+mn-lt"/>
            </a:endParaRPr>
          </a:p>
        </p:txBody>
      </p:sp>
      <p:sp>
        <p:nvSpPr>
          <p:cNvPr id="120" name="Google Shape;120;p6"/>
          <p:cNvSpPr txBox="1"/>
          <p:nvPr/>
        </p:nvSpPr>
        <p:spPr>
          <a:xfrm>
            <a:off x="1295400" y="4024780"/>
            <a:ext cx="16451998" cy="71603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s-ES" sz="2400">
                <a:solidFill>
                  <a:schemeClr val="dk1"/>
                </a:solidFill>
                <a:latin typeface="+mn-lt"/>
                <a:ea typeface="Helvetica Neue"/>
                <a:cs typeface="Helvetica Neue"/>
                <a:sym typeface="Helvetica Neue"/>
              </a:rPr>
              <a:t>Además de las 7 carpetas (el nivel superior) recomendamos 2 carpetas adicionales</a:t>
            </a:r>
            <a:r>
              <a:rPr lang="en-GB" sz="2400">
                <a:solidFill>
                  <a:schemeClr val="dk1"/>
                </a:solidFill>
                <a:latin typeface="+mn-lt"/>
                <a:ea typeface="Helvetica Neue"/>
                <a:cs typeface="Helvetica Neue"/>
                <a:sym typeface="Helvetica Neue"/>
              </a:rPr>
              <a:t>: </a:t>
            </a:r>
          </a:p>
          <a:p>
            <a:pPr marR="0" lvl="0" algn="l" rtl="0">
              <a:spcBef>
                <a:spcPts val="0"/>
              </a:spcBef>
              <a:spcAft>
                <a:spcPts val="0"/>
              </a:spcAft>
              <a:buSzPct val="80000"/>
            </a:pPr>
            <a:endParaRPr lang="en-GB" sz="2400">
              <a:solidFill>
                <a:schemeClr val="dk1"/>
              </a:solidFill>
              <a:latin typeface="+mn-lt"/>
              <a:sym typeface="Helvetica Neue"/>
            </a:endParaRPr>
          </a:p>
        </p:txBody>
      </p:sp>
      <p:sp>
        <p:nvSpPr>
          <p:cNvPr id="3" name="Textfeld 2">
            <a:extLst>
              <a:ext uri="{FF2B5EF4-FFF2-40B4-BE49-F238E27FC236}">
                <a16:creationId xmlns:a16="http://schemas.microsoft.com/office/drawing/2014/main" id="{569C6571-D569-F0C4-9751-4D3AF04FC5CD}"/>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Schweizer Minimalist, Digitale Ordnerstruktur – Mein Ordnersystem auf dem PC, in: schweizer-minimalist.ch, 04.09.2021, https://schweizer-minimalist.ch/digitale-ordnerstruktur-mein-ordnersystem-auf-dem-pc/</a:t>
            </a:r>
          </a:p>
        </p:txBody>
      </p:sp>
      <p:sp>
        <p:nvSpPr>
          <p:cNvPr id="7" name="Textfeld 6">
            <a:extLst>
              <a:ext uri="{FF2B5EF4-FFF2-40B4-BE49-F238E27FC236}">
                <a16:creationId xmlns:a16="http://schemas.microsoft.com/office/drawing/2014/main" id="{3A1CB32B-C9D5-5CDE-D666-03D1AB94701A}"/>
              </a:ext>
            </a:extLst>
          </p:cNvPr>
          <p:cNvSpPr txBox="1"/>
          <p:nvPr/>
        </p:nvSpPr>
        <p:spPr>
          <a:xfrm>
            <a:off x="3240000" y="4752000"/>
            <a:ext cx="2232000" cy="1692000"/>
          </a:xfrm>
          <a:prstGeom prst="rect">
            <a:avLst/>
          </a:prstGeom>
          <a:noFill/>
        </p:spPr>
        <p:txBody>
          <a:bodyPr wrap="square" anchor="ctr">
            <a:noAutofit/>
          </a:bodyPr>
          <a:lstStyle/>
          <a:p>
            <a:pPr marR="0" lvl="0" algn="ctr" rtl="0">
              <a:spcBef>
                <a:spcPts val="0"/>
              </a:spcBef>
              <a:spcAft>
                <a:spcPts val="0"/>
              </a:spcAft>
              <a:buSzPct val="80000"/>
            </a:pPr>
            <a:r>
              <a:rPr lang="en-GB" sz="2400" b="1">
                <a:solidFill>
                  <a:schemeClr val="dk1"/>
                </a:solidFill>
                <a:latin typeface="+mn-lt"/>
                <a:sym typeface="Helvetica Neue"/>
              </a:rPr>
              <a:t>Carpeta de archivos</a:t>
            </a:r>
            <a:endParaRPr lang="en-GB" sz="2400" b="1">
              <a:latin typeface="+mn-lt"/>
            </a:endParaRPr>
          </a:p>
        </p:txBody>
      </p:sp>
      <p:sp>
        <p:nvSpPr>
          <p:cNvPr id="12" name="Textfeld 11">
            <a:extLst>
              <a:ext uri="{FF2B5EF4-FFF2-40B4-BE49-F238E27FC236}">
                <a16:creationId xmlns:a16="http://schemas.microsoft.com/office/drawing/2014/main" id="{5F82B985-49CC-38F7-04AE-70590CB6EDAF}"/>
              </a:ext>
            </a:extLst>
          </p:cNvPr>
          <p:cNvSpPr txBox="1"/>
          <p:nvPr/>
        </p:nvSpPr>
        <p:spPr>
          <a:xfrm>
            <a:off x="6048000" y="4752000"/>
            <a:ext cx="11016000" cy="1692000"/>
          </a:xfrm>
          <a:prstGeom prst="rect">
            <a:avLst/>
          </a:prstGeom>
          <a:noFill/>
        </p:spPr>
        <p:txBody>
          <a:bodyPr wrap="square" anchor="ctr">
            <a:noAutofit/>
          </a:bodyPr>
          <a:lstStyle/>
          <a:p>
            <a:pPr marR="0" lvl="0" algn="l" rtl="0">
              <a:spcBef>
                <a:spcPts val="0"/>
              </a:spcBef>
              <a:spcAft>
                <a:spcPts val="0"/>
              </a:spcAft>
              <a:buSzPct val="80000"/>
            </a:pPr>
            <a:r>
              <a:rPr lang="es-ES" sz="2400">
                <a:solidFill>
                  <a:schemeClr val="dk1"/>
                </a:solidFill>
                <a:latin typeface="+mn-lt"/>
                <a:sym typeface="Helvetica Neue"/>
              </a:rPr>
              <a:t>Los documentos que ya no son necesarios en la carpeta principal se trasladan a la carpeta de archivo y se comprueba periódicamente si se han eliminado.</a:t>
            </a:r>
            <a:endParaRPr lang="en-GB" sz="2400" dirty="0">
              <a:solidFill>
                <a:schemeClr val="dk1"/>
              </a:solidFill>
              <a:latin typeface="+mn-lt"/>
              <a:sym typeface="Helvetica Neue"/>
            </a:endParaRPr>
          </a:p>
        </p:txBody>
      </p:sp>
      <p:sp>
        <p:nvSpPr>
          <p:cNvPr id="13" name="Textfeld 12">
            <a:extLst>
              <a:ext uri="{FF2B5EF4-FFF2-40B4-BE49-F238E27FC236}">
                <a16:creationId xmlns:a16="http://schemas.microsoft.com/office/drawing/2014/main" id="{8F3BA9CF-13D1-46D5-74F7-73F82D591805}"/>
              </a:ext>
            </a:extLst>
          </p:cNvPr>
          <p:cNvSpPr txBox="1"/>
          <p:nvPr/>
        </p:nvSpPr>
        <p:spPr>
          <a:xfrm>
            <a:off x="1295999" y="4752000"/>
            <a:ext cx="1659235" cy="1692000"/>
          </a:xfrm>
          <a:prstGeom prst="rect">
            <a:avLst/>
          </a:prstGeom>
          <a:noFill/>
        </p:spPr>
        <p:txBody>
          <a:bodyPr wrap="square" anchor="ctr">
            <a:noAutofit/>
          </a:bodyPr>
          <a:lstStyle/>
          <a:p>
            <a:pPr marR="0" lvl="0" algn="l" rtl="0">
              <a:spcBef>
                <a:spcPts val="0"/>
              </a:spcBef>
              <a:spcAft>
                <a:spcPts val="0"/>
              </a:spcAft>
              <a:buSzPct val="80000"/>
            </a:pPr>
            <a:r>
              <a:rPr lang="en-GB" sz="2400" b="1">
                <a:solidFill>
                  <a:schemeClr val="dk1"/>
                </a:solidFill>
                <a:latin typeface="+mn-lt"/>
                <a:sym typeface="Helvetica Neue"/>
              </a:rPr>
              <a:t>Carpeta 1</a:t>
            </a:r>
            <a:endParaRPr lang="en-GB" sz="2400" b="1">
              <a:latin typeface="+mn-lt"/>
            </a:endParaRPr>
          </a:p>
        </p:txBody>
      </p:sp>
      <p:sp>
        <p:nvSpPr>
          <p:cNvPr id="15" name="Textfeld 14">
            <a:extLst>
              <a:ext uri="{FF2B5EF4-FFF2-40B4-BE49-F238E27FC236}">
                <a16:creationId xmlns:a16="http://schemas.microsoft.com/office/drawing/2014/main" id="{F9D3D1A3-1220-593A-AB5C-E1D59DA190BE}"/>
              </a:ext>
            </a:extLst>
          </p:cNvPr>
          <p:cNvSpPr txBox="1"/>
          <p:nvPr/>
        </p:nvSpPr>
        <p:spPr>
          <a:xfrm>
            <a:off x="1296000" y="6804000"/>
            <a:ext cx="1659234" cy="1692000"/>
          </a:xfrm>
          <a:prstGeom prst="rect">
            <a:avLst/>
          </a:prstGeom>
          <a:noFill/>
        </p:spPr>
        <p:txBody>
          <a:bodyPr wrap="square" anchor="ctr">
            <a:noAutofit/>
          </a:bodyPr>
          <a:lstStyle/>
          <a:p>
            <a:pPr marR="0" lvl="0" algn="l" rtl="0">
              <a:spcBef>
                <a:spcPts val="0"/>
              </a:spcBef>
              <a:spcAft>
                <a:spcPts val="0"/>
              </a:spcAft>
              <a:buSzPct val="80000"/>
            </a:pPr>
            <a:r>
              <a:rPr lang="en-GB" sz="2400" b="1">
                <a:solidFill>
                  <a:schemeClr val="dk1"/>
                </a:solidFill>
                <a:latin typeface="+mn-lt"/>
                <a:sym typeface="Helvetica Neue"/>
              </a:rPr>
              <a:t>Carpeta 2</a:t>
            </a:r>
            <a:endParaRPr lang="en-GB" sz="2400" b="1">
              <a:latin typeface="+mn-lt"/>
            </a:endParaRPr>
          </a:p>
        </p:txBody>
      </p:sp>
      <p:sp>
        <p:nvSpPr>
          <p:cNvPr id="18" name="Textfeld 17">
            <a:extLst>
              <a:ext uri="{FF2B5EF4-FFF2-40B4-BE49-F238E27FC236}">
                <a16:creationId xmlns:a16="http://schemas.microsoft.com/office/drawing/2014/main" id="{FBDC8855-05E6-D347-0E02-88226C16F313}"/>
              </a:ext>
            </a:extLst>
          </p:cNvPr>
          <p:cNvSpPr txBox="1"/>
          <p:nvPr/>
        </p:nvSpPr>
        <p:spPr>
          <a:xfrm>
            <a:off x="3240000" y="6804000"/>
            <a:ext cx="2232000" cy="1692000"/>
          </a:xfrm>
          <a:prstGeom prst="rect">
            <a:avLst/>
          </a:prstGeom>
          <a:noFill/>
        </p:spPr>
        <p:txBody>
          <a:bodyPr wrap="square" anchor="ctr">
            <a:noAutofit/>
          </a:bodyPr>
          <a:lstStyle/>
          <a:p>
            <a:pPr marR="0" lvl="0" algn="ctr" rtl="0">
              <a:spcBef>
                <a:spcPts val="0"/>
              </a:spcBef>
              <a:spcAft>
                <a:spcPts val="0"/>
              </a:spcAft>
              <a:buSzPct val="80000"/>
            </a:pPr>
            <a:r>
              <a:rPr lang="en-GB" sz="2400" b="1">
                <a:solidFill>
                  <a:schemeClr val="dk1"/>
                </a:solidFill>
                <a:latin typeface="+mn-lt"/>
                <a:sym typeface="Helvetica Neue"/>
              </a:rPr>
              <a:t>Carpeta de escaneos</a:t>
            </a:r>
          </a:p>
        </p:txBody>
      </p:sp>
      <p:sp>
        <p:nvSpPr>
          <p:cNvPr id="19" name="Textfeld 18">
            <a:extLst>
              <a:ext uri="{FF2B5EF4-FFF2-40B4-BE49-F238E27FC236}">
                <a16:creationId xmlns:a16="http://schemas.microsoft.com/office/drawing/2014/main" id="{6F54A504-2AEA-85EC-E832-ED9F93DEE857}"/>
              </a:ext>
            </a:extLst>
          </p:cNvPr>
          <p:cNvSpPr txBox="1"/>
          <p:nvPr/>
        </p:nvSpPr>
        <p:spPr>
          <a:xfrm>
            <a:off x="6048000" y="6804000"/>
            <a:ext cx="11016000" cy="1692000"/>
          </a:xfrm>
          <a:prstGeom prst="rect">
            <a:avLst/>
          </a:prstGeom>
          <a:noFill/>
        </p:spPr>
        <p:txBody>
          <a:bodyPr wrap="square" anchor="ctr">
            <a:noAutofit/>
          </a:bodyPr>
          <a:lstStyle/>
          <a:p>
            <a:pPr marR="0" lvl="0" algn="l" rtl="0">
              <a:spcBef>
                <a:spcPts val="0"/>
              </a:spcBef>
              <a:spcAft>
                <a:spcPts val="0"/>
              </a:spcAft>
              <a:buSzPct val="80000"/>
            </a:pPr>
            <a:r>
              <a:rPr lang="en-GB" sz="2400">
                <a:solidFill>
                  <a:schemeClr val="dk1"/>
                </a:solidFill>
                <a:latin typeface="+mn-lt"/>
                <a:sym typeface="Helvetica Neue"/>
              </a:rPr>
              <a:t>Si se recibe correo físico, se recomienda fotografiarlo con un teléfono móvil o escanearlo.</a:t>
            </a:r>
            <a:endParaRPr lang="en-GB" sz="2400">
              <a:latin typeface="+mn-lt"/>
            </a:endParaRPr>
          </a:p>
        </p:txBody>
      </p:sp>
      <p:sp>
        <p:nvSpPr>
          <p:cNvPr id="4" name="Foliennummernplatzhalter 1">
            <a:extLst>
              <a:ext uri="{FF2B5EF4-FFF2-40B4-BE49-F238E27FC236}">
                <a16:creationId xmlns:a16="http://schemas.microsoft.com/office/drawing/2014/main" id="{286A7AA7-0452-1615-B159-A9E016A98438}"/>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31</a:t>
            </a:fld>
            <a:endParaRPr lang="de-DE"/>
          </a:p>
        </p:txBody>
      </p:sp>
    </p:spTree>
    <p:extLst>
      <p:ext uri="{BB962C8B-B14F-4D97-AF65-F5344CB8AC3E}">
        <p14:creationId xmlns:p14="http://schemas.microsoft.com/office/powerpoint/2010/main" val="3170922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2. Estructura de carpetas digitales en el ordenador</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Ejemplos de estructura de carpetas privadas según el concepto 7</a:t>
            </a:r>
            <a:endParaRPr lang="en-GB">
              <a:solidFill>
                <a:srgbClr val="00CCFF"/>
              </a:solidFill>
              <a:latin typeface="+mn-lt"/>
            </a:endParaRPr>
          </a:p>
        </p:txBody>
      </p:sp>
      <p:sp>
        <p:nvSpPr>
          <p:cNvPr id="120" name="Google Shape;120;p6"/>
          <p:cNvSpPr txBox="1"/>
          <p:nvPr/>
        </p:nvSpPr>
        <p:spPr>
          <a:xfrm>
            <a:off x="1295399" y="4068000"/>
            <a:ext cx="4248000" cy="252000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n-GB" sz="2000" b="1">
                <a:solidFill>
                  <a:schemeClr val="dk1"/>
                </a:solidFill>
                <a:latin typeface="+mn-lt"/>
                <a:ea typeface="Helvetica Neue"/>
                <a:cs typeface="Helvetica Neue"/>
                <a:sym typeface="Helvetica Neue"/>
              </a:rPr>
              <a:t>1. Empleo</a:t>
            </a:r>
          </a:p>
          <a:p>
            <a:pPr marL="1524000" marR="0" lvl="0" indent="-274638" algn="l" rtl="0">
              <a:spcBef>
                <a:spcPts val="0"/>
              </a:spcBef>
              <a:spcAft>
                <a:spcPts val="0"/>
              </a:spcAft>
              <a:buSzPct val="80000"/>
              <a:buFont typeface="Symbol" panose="05050102010706020507" pitchFamily="18" charset="2"/>
              <a:buChar char="-"/>
              <a:tabLst>
                <a:tab pos="1524000" algn="l"/>
              </a:tabLst>
            </a:pPr>
            <a:r>
              <a:rPr lang="en-GB" sz="2000">
                <a:solidFill>
                  <a:schemeClr val="dk1"/>
                </a:solidFill>
                <a:latin typeface="+mn-lt"/>
                <a:ea typeface="Helvetica Neue"/>
                <a:cs typeface="Helvetica Neue"/>
                <a:sym typeface="Helvetica Neue"/>
              </a:rPr>
              <a:t>Contratos de empleados</a:t>
            </a:r>
          </a:p>
          <a:p>
            <a:pPr marL="1524000" marR="0" lvl="0" indent="-274638" algn="l" rtl="0">
              <a:spcBef>
                <a:spcPts val="0"/>
              </a:spcBef>
              <a:spcAft>
                <a:spcPts val="0"/>
              </a:spcAft>
              <a:buSzPct val="80000"/>
              <a:buFont typeface="Symbol" panose="05050102010706020507" pitchFamily="18" charset="2"/>
              <a:buChar char="-"/>
              <a:tabLst>
                <a:tab pos="1524000" algn="l"/>
              </a:tabLst>
            </a:pPr>
            <a:r>
              <a:rPr lang="en-GB" sz="2000">
                <a:solidFill>
                  <a:schemeClr val="dk1"/>
                </a:solidFill>
                <a:latin typeface="+mn-lt"/>
                <a:ea typeface="Helvetica Neue"/>
                <a:cs typeface="Helvetica Neue"/>
                <a:sym typeface="Helvetica Neue"/>
              </a:rPr>
              <a:t>Evaluaciones</a:t>
            </a:r>
          </a:p>
          <a:p>
            <a:pPr marL="1524000" marR="0" lvl="0" indent="-274638" algn="l" rtl="0">
              <a:spcBef>
                <a:spcPts val="0"/>
              </a:spcBef>
              <a:spcAft>
                <a:spcPts val="0"/>
              </a:spcAft>
              <a:buSzPct val="80000"/>
              <a:buFont typeface="Symbol" panose="05050102010706020507" pitchFamily="18" charset="2"/>
              <a:buChar char="-"/>
              <a:tabLst>
                <a:tab pos="1524000" algn="l"/>
              </a:tabLst>
            </a:pPr>
            <a:r>
              <a:rPr lang="en-GB" sz="2000">
                <a:solidFill>
                  <a:schemeClr val="dk1"/>
                </a:solidFill>
                <a:latin typeface="+mn-lt"/>
                <a:ea typeface="Helvetica Neue"/>
                <a:cs typeface="Helvetica Neue"/>
                <a:sym typeface="Helvetica Neue"/>
              </a:rPr>
              <a:t>Nóminas</a:t>
            </a:r>
          </a:p>
          <a:p>
            <a:pPr marL="1524000" marR="0" lvl="0" indent="-274638" algn="l" rtl="0">
              <a:spcBef>
                <a:spcPts val="0"/>
              </a:spcBef>
              <a:spcAft>
                <a:spcPts val="0"/>
              </a:spcAft>
              <a:buSzPct val="80000"/>
              <a:buFont typeface="Symbol" panose="05050102010706020507" pitchFamily="18" charset="2"/>
              <a:buChar char="-"/>
              <a:tabLst>
                <a:tab pos="1524000" algn="l"/>
              </a:tabLst>
            </a:pPr>
            <a:r>
              <a:rPr lang="en-GB" sz="2000">
                <a:solidFill>
                  <a:schemeClr val="dk1"/>
                </a:solidFill>
                <a:latin typeface="+mn-lt"/>
                <a:ea typeface="Helvetica Neue"/>
                <a:cs typeface="Helvetica Neue"/>
                <a:sym typeface="Helvetica Neue"/>
              </a:rPr>
              <a:t>Curriculum vitae</a:t>
            </a:r>
          </a:p>
          <a:p>
            <a:pPr marL="1524000" marR="0" lvl="0" indent="-274638" algn="l" rtl="0">
              <a:spcBef>
                <a:spcPts val="0"/>
              </a:spcBef>
              <a:spcAft>
                <a:spcPts val="0"/>
              </a:spcAft>
              <a:buSzPct val="80000"/>
              <a:buFont typeface="Symbol" panose="05050102010706020507" pitchFamily="18" charset="2"/>
              <a:buChar char="-"/>
              <a:tabLst>
                <a:tab pos="1524000" algn="l"/>
              </a:tabLst>
            </a:pPr>
            <a:r>
              <a:rPr lang="en-GB" sz="2000">
                <a:solidFill>
                  <a:schemeClr val="dk1"/>
                </a:solidFill>
                <a:latin typeface="+mn-lt"/>
                <a:ea typeface="Helvetica Neue"/>
                <a:cs typeface="Helvetica Neue"/>
                <a:sym typeface="Helvetica Neue"/>
              </a:rPr>
              <a:t>Formación continua</a:t>
            </a:r>
          </a:p>
          <a:p>
            <a:pPr marL="1524000" marR="0" lvl="0" indent="-274638" algn="l" rtl="0">
              <a:spcBef>
                <a:spcPts val="0"/>
              </a:spcBef>
              <a:spcAft>
                <a:spcPts val="0"/>
              </a:spcAft>
              <a:buSzPct val="80000"/>
              <a:buFont typeface="Symbol" panose="05050102010706020507" pitchFamily="18" charset="2"/>
              <a:buChar char="-"/>
              <a:tabLst>
                <a:tab pos="1524000" algn="l"/>
              </a:tabLst>
            </a:pPr>
            <a:r>
              <a:rPr lang="en-GB" sz="2000">
                <a:solidFill>
                  <a:schemeClr val="dk1"/>
                </a:solidFill>
                <a:latin typeface="+mn-lt"/>
                <a:ea typeface="Helvetica Neue"/>
                <a:cs typeface="Helvetica Neue"/>
                <a:sym typeface="Helvetica Neue"/>
              </a:rPr>
              <a:t>Testimonios</a:t>
            </a:r>
          </a:p>
        </p:txBody>
      </p:sp>
      <p:sp>
        <p:nvSpPr>
          <p:cNvPr id="5" name="Google Shape;120;p6">
            <a:extLst>
              <a:ext uri="{FF2B5EF4-FFF2-40B4-BE49-F238E27FC236}">
                <a16:creationId xmlns:a16="http://schemas.microsoft.com/office/drawing/2014/main" id="{8E4D5D82-124C-4E59-422C-19B1968B5CA2}"/>
              </a:ext>
            </a:extLst>
          </p:cNvPr>
          <p:cNvSpPr txBox="1"/>
          <p:nvPr/>
        </p:nvSpPr>
        <p:spPr>
          <a:xfrm>
            <a:off x="1296000" y="6732000"/>
            <a:ext cx="6084000" cy="2287258"/>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de-DE" sz="2000" b="1" dirty="0">
                <a:solidFill>
                  <a:schemeClr val="dk1"/>
                </a:solidFill>
                <a:latin typeface="+mn-lt"/>
                <a:ea typeface="Helvetica Neue"/>
                <a:cs typeface="Helvetica Neue"/>
                <a:sym typeface="Helvetica Neue"/>
              </a:rPr>
              <a:t>5</a:t>
            </a:r>
            <a:r>
              <a:rPr lang="de-DE" sz="2000" b="1">
                <a:solidFill>
                  <a:schemeClr val="dk1"/>
                </a:solidFill>
                <a:latin typeface="+mn-lt"/>
                <a:ea typeface="Helvetica Neue"/>
                <a:cs typeface="Helvetica Neue"/>
                <a:sym typeface="Helvetica Neue"/>
              </a:rPr>
              <a:t>. Documentos personales</a:t>
            </a:r>
            <a:endParaRPr lang="de-DE" sz="2000" b="1" dirty="0">
              <a:solidFill>
                <a:schemeClr val="dk1"/>
              </a:solidFill>
              <a:latin typeface="+mn-lt"/>
              <a:ea typeface="Helvetica Neue"/>
              <a:cs typeface="Helvetica Neue"/>
              <a:sym typeface="Helvetica Neue"/>
            </a:endParaRPr>
          </a:p>
          <a:p>
            <a:pPr marL="1592262" marR="0" lvl="0" indent="-342900" algn="l" rtl="0">
              <a:spcBef>
                <a:spcPts val="0"/>
              </a:spcBef>
              <a:spcAft>
                <a:spcPts val="0"/>
              </a:spcAft>
              <a:buSzPct val="80000"/>
              <a:buFont typeface="Symbol" panose="05050102010706020507" pitchFamily="18" charset="2"/>
              <a:buChar char="-"/>
            </a:pPr>
            <a:r>
              <a:rPr lang="de-DE" sz="2000">
                <a:solidFill>
                  <a:schemeClr val="dk1"/>
                </a:solidFill>
                <a:latin typeface="+mn-lt"/>
                <a:ea typeface="Helvetica Neue"/>
                <a:cs typeface="Helvetica Neue"/>
                <a:sym typeface="Helvetica Neue"/>
              </a:rPr>
              <a:t>Certificado de nacimiento</a:t>
            </a:r>
            <a:endParaRPr lang="de-DE" sz="2000" dirty="0">
              <a:solidFill>
                <a:schemeClr val="dk1"/>
              </a:solidFill>
              <a:latin typeface="+mn-lt"/>
              <a:ea typeface="Helvetica Neue"/>
              <a:cs typeface="Helvetica Neue"/>
              <a:sym typeface="Helvetica Neue"/>
            </a:endParaRPr>
          </a:p>
          <a:p>
            <a:pPr marL="1592262" marR="0" lvl="0" indent="-342900" algn="l" rtl="0">
              <a:spcBef>
                <a:spcPts val="0"/>
              </a:spcBef>
              <a:spcAft>
                <a:spcPts val="0"/>
              </a:spcAft>
              <a:buSzPct val="80000"/>
              <a:buFont typeface="Symbol" panose="05050102010706020507" pitchFamily="18" charset="2"/>
              <a:buChar char="-"/>
            </a:pPr>
            <a:r>
              <a:rPr lang="de-DE" sz="2000">
                <a:solidFill>
                  <a:schemeClr val="dk1"/>
                </a:solidFill>
                <a:latin typeface="+mn-lt"/>
                <a:ea typeface="Helvetica Neue"/>
                <a:cs typeface="Helvetica Neue"/>
                <a:sym typeface="Helvetica Neue"/>
              </a:rPr>
              <a:t>Confirmación de registro</a:t>
            </a:r>
          </a:p>
          <a:p>
            <a:pPr marL="1592262" marR="0" lvl="0" indent="-342900" algn="l" rtl="0">
              <a:spcBef>
                <a:spcPts val="0"/>
              </a:spcBef>
              <a:spcAft>
                <a:spcPts val="0"/>
              </a:spcAft>
              <a:buSzPct val="80000"/>
              <a:buFont typeface="Symbol" panose="05050102010706020507" pitchFamily="18" charset="2"/>
              <a:buChar char="-"/>
            </a:pPr>
            <a:r>
              <a:rPr lang="de-DE" sz="2000">
                <a:solidFill>
                  <a:schemeClr val="dk1"/>
                </a:solidFill>
                <a:latin typeface="+mn-lt"/>
                <a:ea typeface="Helvetica Neue"/>
                <a:cs typeface="Helvetica Neue"/>
                <a:sym typeface="Helvetica Neue"/>
              </a:rPr>
              <a:t>Membresías (p. ej., </a:t>
            </a:r>
            <a:r>
              <a:rPr lang="es-ES" sz="2000">
                <a:solidFill>
                  <a:schemeClr val="dk1"/>
                </a:solidFill>
                <a:latin typeface="+mn-lt"/>
                <a:ea typeface="Helvetica Neue"/>
                <a:cs typeface="Helvetica Neue"/>
                <a:sym typeface="Helvetica Neue"/>
              </a:rPr>
              <a:t>en un club o gimnasio</a:t>
            </a:r>
            <a:r>
              <a:rPr lang="de-DE" sz="2000">
                <a:solidFill>
                  <a:schemeClr val="dk1"/>
                </a:solidFill>
                <a:latin typeface="+mn-lt"/>
                <a:ea typeface="Helvetica Neue"/>
                <a:cs typeface="Helvetica Neue"/>
                <a:sym typeface="Helvetica Neue"/>
              </a:rPr>
              <a:t>)</a:t>
            </a:r>
            <a:endParaRPr lang="de-DE" sz="2000" dirty="0">
              <a:solidFill>
                <a:schemeClr val="dk1"/>
              </a:solidFill>
              <a:latin typeface="+mn-lt"/>
              <a:ea typeface="Helvetica Neue"/>
              <a:cs typeface="Helvetica Neue"/>
              <a:sym typeface="Helvetica Neue"/>
            </a:endParaRPr>
          </a:p>
          <a:p>
            <a:pPr marL="1592262" marR="0" lvl="0" indent="-342900" algn="l" rtl="0">
              <a:spcBef>
                <a:spcPts val="0"/>
              </a:spcBef>
              <a:spcAft>
                <a:spcPts val="0"/>
              </a:spcAft>
              <a:buSzPct val="80000"/>
              <a:buFont typeface="Symbol" panose="05050102010706020507" pitchFamily="18" charset="2"/>
              <a:buChar char="-"/>
            </a:pPr>
            <a:r>
              <a:rPr lang="de-DE" sz="2000">
                <a:solidFill>
                  <a:schemeClr val="dk1"/>
                </a:solidFill>
                <a:latin typeface="+mn-lt"/>
                <a:ea typeface="Helvetica Neue"/>
                <a:cs typeface="Helvetica Neue"/>
                <a:sym typeface="Helvetica Neue"/>
              </a:rPr>
              <a:t>Pasaporte</a:t>
            </a:r>
            <a:endParaRPr lang="de-DE" sz="2000" dirty="0">
              <a:solidFill>
                <a:schemeClr val="dk1"/>
              </a:solidFill>
              <a:latin typeface="+mn-lt"/>
              <a:ea typeface="Helvetica Neue"/>
              <a:cs typeface="Helvetica Neue"/>
              <a:sym typeface="Helvetica Neue"/>
            </a:endParaRPr>
          </a:p>
          <a:p>
            <a:pPr marL="1592262" marR="0" lvl="0" indent="-342900" algn="l" rtl="0">
              <a:spcBef>
                <a:spcPts val="0"/>
              </a:spcBef>
              <a:spcAft>
                <a:spcPts val="0"/>
              </a:spcAft>
              <a:buSzPct val="80000"/>
              <a:buFont typeface="Symbol" panose="05050102010706020507" pitchFamily="18" charset="2"/>
              <a:buChar char="-"/>
            </a:pPr>
            <a:r>
              <a:rPr lang="de-DE" sz="2000">
                <a:solidFill>
                  <a:schemeClr val="dk1"/>
                </a:solidFill>
                <a:latin typeface="+mn-lt"/>
                <a:ea typeface="Helvetica Neue"/>
                <a:cs typeface="Helvetica Neue"/>
                <a:sym typeface="Helvetica Neue"/>
              </a:rPr>
              <a:t>Voluntad</a:t>
            </a:r>
            <a:endParaRPr lang="de-DE" sz="2000" dirty="0">
              <a:solidFill>
                <a:schemeClr val="dk1"/>
              </a:solidFill>
              <a:latin typeface="+mn-lt"/>
              <a:ea typeface="Helvetica Neue"/>
              <a:cs typeface="Helvetica Neue"/>
              <a:sym typeface="Helvetica Neue"/>
            </a:endParaRPr>
          </a:p>
        </p:txBody>
      </p:sp>
      <p:pic>
        <p:nvPicPr>
          <p:cNvPr id="3" name="Grafik 2">
            <a:extLst>
              <a:ext uri="{FF2B5EF4-FFF2-40B4-BE49-F238E27FC236}">
                <a16:creationId xmlns:a16="http://schemas.microsoft.com/office/drawing/2014/main" id="{EABAB665-CF4E-54B3-8EF2-759624F5F444}"/>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1296000" y="4356000"/>
            <a:ext cx="1365909" cy="1944000"/>
          </a:xfrm>
          <a:prstGeom prst="rect">
            <a:avLst/>
          </a:prstGeom>
        </p:spPr>
      </p:pic>
      <p:sp>
        <p:nvSpPr>
          <p:cNvPr id="8" name="Textfeld 7">
            <a:extLst>
              <a:ext uri="{FF2B5EF4-FFF2-40B4-BE49-F238E27FC236}">
                <a16:creationId xmlns:a16="http://schemas.microsoft.com/office/drawing/2014/main" id="{CC0F5523-A8F8-1AA9-1AB3-4F0E826E4D59}"/>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Büro-Kaizen, Ideale Ordnerstruktur: Eine einheitliche Dateiablage mit dem 7-Ordner-System erstellen (für Unternehmen und Privatpersonen), in: buero-kaizen.de, https://www.buero-kaizen.de/ordnerstruktur/</a:t>
            </a:r>
          </a:p>
        </p:txBody>
      </p:sp>
      <p:sp>
        <p:nvSpPr>
          <p:cNvPr id="9" name="Google Shape;120;p6">
            <a:extLst>
              <a:ext uri="{FF2B5EF4-FFF2-40B4-BE49-F238E27FC236}">
                <a16:creationId xmlns:a16="http://schemas.microsoft.com/office/drawing/2014/main" id="{568D02C6-47F0-327B-EDC1-D9F206F813B5}"/>
              </a:ext>
            </a:extLst>
          </p:cNvPr>
          <p:cNvSpPr txBox="1"/>
          <p:nvPr/>
        </p:nvSpPr>
        <p:spPr>
          <a:xfrm>
            <a:off x="5616000" y="4068000"/>
            <a:ext cx="3744000" cy="175412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n-GB" sz="2000" b="1">
                <a:solidFill>
                  <a:schemeClr val="dk1"/>
                </a:solidFill>
                <a:latin typeface="+mn-lt"/>
                <a:ea typeface="Helvetica Neue"/>
                <a:cs typeface="Helvetica Neue"/>
                <a:sym typeface="Helvetica Neue"/>
              </a:rPr>
              <a:t>2. Vehículos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Documentos del vehículo</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Reparaciones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Partes de accidentes</a:t>
            </a:r>
          </a:p>
        </p:txBody>
      </p:sp>
      <p:sp>
        <p:nvSpPr>
          <p:cNvPr id="11" name="Google Shape;120;p6">
            <a:extLst>
              <a:ext uri="{FF2B5EF4-FFF2-40B4-BE49-F238E27FC236}">
                <a16:creationId xmlns:a16="http://schemas.microsoft.com/office/drawing/2014/main" id="{554F5D85-67FD-1276-4E6D-1375F50BB4B8}"/>
              </a:ext>
            </a:extLst>
          </p:cNvPr>
          <p:cNvSpPr txBox="1"/>
          <p:nvPr/>
        </p:nvSpPr>
        <p:spPr>
          <a:xfrm>
            <a:off x="9432000" y="4068000"/>
            <a:ext cx="4392000" cy="1885507"/>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n-GB" sz="2000" b="1">
                <a:solidFill>
                  <a:schemeClr val="dk1"/>
                </a:solidFill>
                <a:latin typeface="+mn-lt"/>
                <a:ea typeface="Helvetica Neue"/>
                <a:cs typeface="Helvetica Neue"/>
                <a:sym typeface="Helvetica Neue"/>
              </a:rPr>
              <a:t>3. Finanzas y seguros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Adjuntos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Extractos bancarios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Préstamos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Devolución de impuestos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Contratos de seguros</a:t>
            </a:r>
          </a:p>
          <a:p>
            <a:pPr marR="0" lvl="0" algn="l" rtl="0">
              <a:spcBef>
                <a:spcPts val="0"/>
              </a:spcBef>
              <a:spcAft>
                <a:spcPts val="0"/>
              </a:spcAft>
              <a:buSzPct val="80000"/>
            </a:pPr>
            <a:endParaRPr lang="en-GB" sz="2000">
              <a:solidFill>
                <a:schemeClr val="dk1"/>
              </a:solidFill>
              <a:latin typeface="+mn-lt"/>
              <a:ea typeface="Helvetica Neue"/>
              <a:cs typeface="Helvetica Neue"/>
              <a:sym typeface="Helvetica Neue"/>
            </a:endParaRPr>
          </a:p>
        </p:txBody>
      </p:sp>
      <p:sp>
        <p:nvSpPr>
          <p:cNvPr id="12" name="Google Shape;120;p6">
            <a:extLst>
              <a:ext uri="{FF2B5EF4-FFF2-40B4-BE49-F238E27FC236}">
                <a16:creationId xmlns:a16="http://schemas.microsoft.com/office/drawing/2014/main" id="{1C11F711-CA3C-D612-E863-FC953B358D0B}"/>
              </a:ext>
            </a:extLst>
          </p:cNvPr>
          <p:cNvSpPr txBox="1"/>
          <p:nvPr/>
        </p:nvSpPr>
        <p:spPr>
          <a:xfrm>
            <a:off x="13896000" y="4068000"/>
            <a:ext cx="4284000" cy="1618218"/>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n-GB" sz="2000" b="1">
                <a:solidFill>
                  <a:schemeClr val="dk1"/>
                </a:solidFill>
                <a:latin typeface="+mn-lt"/>
                <a:ea typeface="Helvetica Neue"/>
                <a:cs typeface="Helvetica Neue"/>
                <a:sym typeface="Helvetica Neue"/>
              </a:rPr>
              <a:t>4. Salud</a:t>
            </a:r>
          </a:p>
          <a:p>
            <a:pPr marL="1592262" marR="0" lvl="0" indent="-342900" algn="l" rtl="0">
              <a:spcBef>
                <a:spcPts val="0"/>
              </a:spcBef>
              <a:spcAft>
                <a:spcPts val="0"/>
              </a:spcAft>
              <a:buSzPct val="80000"/>
              <a:buFont typeface="Symbol" panose="05050102010706020507" pitchFamily="18" charset="2"/>
              <a:buChar char="-"/>
            </a:pPr>
            <a:r>
              <a:rPr lang="es-ES" sz="2000">
                <a:solidFill>
                  <a:schemeClr val="dk1"/>
                </a:solidFill>
                <a:latin typeface="+mn-lt"/>
                <a:ea typeface="Helvetica Neue"/>
                <a:cs typeface="Helvetica Neue"/>
                <a:sym typeface="Helvetica Neue"/>
              </a:rPr>
              <a:t>Seguro médico en el extranjero</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Documentos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Certificados de vacunación</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Seguro de salud</a:t>
            </a:r>
          </a:p>
        </p:txBody>
      </p:sp>
      <p:sp>
        <p:nvSpPr>
          <p:cNvPr id="13" name="Google Shape;120;p6">
            <a:extLst>
              <a:ext uri="{FF2B5EF4-FFF2-40B4-BE49-F238E27FC236}">
                <a16:creationId xmlns:a16="http://schemas.microsoft.com/office/drawing/2014/main" id="{B86BCD0C-8181-F005-5102-1373F91A90E7}"/>
              </a:ext>
            </a:extLst>
          </p:cNvPr>
          <p:cNvSpPr txBox="1"/>
          <p:nvPr/>
        </p:nvSpPr>
        <p:spPr>
          <a:xfrm>
            <a:off x="7452000" y="6732000"/>
            <a:ext cx="3924000" cy="176639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n-GB" sz="2000" b="1">
                <a:solidFill>
                  <a:schemeClr val="dk1"/>
                </a:solidFill>
                <a:latin typeface="+mn-lt"/>
                <a:ea typeface="Helvetica Neue"/>
                <a:cs typeface="Helvetica Neue"/>
                <a:sym typeface="Helvetica Neue"/>
              </a:rPr>
              <a:t>6. Inmuebles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Contratos de alquiler</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Proveedor de suministros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Gastos de televisión/teléfono</a:t>
            </a:r>
          </a:p>
        </p:txBody>
      </p:sp>
      <p:sp>
        <p:nvSpPr>
          <p:cNvPr id="14" name="Google Shape;120;p6">
            <a:extLst>
              <a:ext uri="{FF2B5EF4-FFF2-40B4-BE49-F238E27FC236}">
                <a16:creationId xmlns:a16="http://schemas.microsoft.com/office/drawing/2014/main" id="{DAB1F635-32D8-685A-9350-61A9E4289F72}"/>
              </a:ext>
            </a:extLst>
          </p:cNvPr>
          <p:cNvSpPr txBox="1"/>
          <p:nvPr/>
        </p:nvSpPr>
        <p:spPr>
          <a:xfrm>
            <a:off x="11447999" y="6732000"/>
            <a:ext cx="4931687" cy="1631666"/>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n-GB" sz="2000" b="1">
                <a:solidFill>
                  <a:schemeClr val="dk1"/>
                </a:solidFill>
                <a:latin typeface="+mn-lt"/>
                <a:ea typeface="Helvetica Neue"/>
                <a:cs typeface="Helvetica Neue"/>
                <a:sym typeface="Helvetica Neue"/>
              </a:rPr>
              <a:t>7. </a:t>
            </a:r>
            <a:r>
              <a:rPr lang="es-ES" sz="2000" b="1">
                <a:solidFill>
                  <a:schemeClr val="dk1"/>
                </a:solidFill>
                <a:latin typeface="+mn-lt"/>
                <a:ea typeface="Helvetica Neue"/>
                <a:cs typeface="Helvetica Neue"/>
                <a:sym typeface="Helvetica Neue"/>
              </a:rPr>
              <a:t>Base de datos de conocimientos</a:t>
            </a:r>
            <a:endParaRPr lang="en-GB" sz="2000" b="1">
              <a:solidFill>
                <a:schemeClr val="dk1"/>
              </a:solidFill>
              <a:latin typeface="+mn-lt"/>
              <a:ea typeface="Helvetica Neue"/>
              <a:cs typeface="Helvetica Neue"/>
              <a:sym typeface="Helvetica Neue"/>
            </a:endParaRP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Artículos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Libros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Recopilación de ideas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Revistas</a:t>
            </a:r>
            <a:endParaRPr lang="en-GB" sz="2000">
              <a:latin typeface="+mn-lt"/>
            </a:endParaRPr>
          </a:p>
        </p:txBody>
      </p:sp>
      <p:pic>
        <p:nvPicPr>
          <p:cNvPr id="16" name="Grafik 15">
            <a:extLst>
              <a:ext uri="{FF2B5EF4-FFF2-40B4-BE49-F238E27FC236}">
                <a16:creationId xmlns:a16="http://schemas.microsoft.com/office/drawing/2014/main" id="{F022579D-F6DD-DADD-3FA6-A779475F4449}"/>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5616000" y="4356000"/>
            <a:ext cx="1365909" cy="1944000"/>
          </a:xfrm>
          <a:prstGeom prst="rect">
            <a:avLst/>
          </a:prstGeom>
        </p:spPr>
      </p:pic>
      <p:pic>
        <p:nvPicPr>
          <p:cNvPr id="17" name="Grafik 16">
            <a:extLst>
              <a:ext uri="{FF2B5EF4-FFF2-40B4-BE49-F238E27FC236}">
                <a16:creationId xmlns:a16="http://schemas.microsoft.com/office/drawing/2014/main" id="{230F2358-ABBA-CBAD-3B1C-18AFBF46E356}"/>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9432000" y="4356000"/>
            <a:ext cx="1365909" cy="1944000"/>
          </a:xfrm>
          <a:prstGeom prst="rect">
            <a:avLst/>
          </a:prstGeom>
        </p:spPr>
      </p:pic>
      <p:pic>
        <p:nvPicPr>
          <p:cNvPr id="18" name="Grafik 17">
            <a:extLst>
              <a:ext uri="{FF2B5EF4-FFF2-40B4-BE49-F238E27FC236}">
                <a16:creationId xmlns:a16="http://schemas.microsoft.com/office/drawing/2014/main" id="{8809D343-2BFD-2738-9A6F-37B69D834976}"/>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13896000" y="4464102"/>
            <a:ext cx="1365909" cy="1944000"/>
          </a:xfrm>
          <a:prstGeom prst="rect">
            <a:avLst/>
          </a:prstGeom>
        </p:spPr>
      </p:pic>
      <p:pic>
        <p:nvPicPr>
          <p:cNvPr id="20" name="Grafik 19">
            <a:extLst>
              <a:ext uri="{FF2B5EF4-FFF2-40B4-BE49-F238E27FC236}">
                <a16:creationId xmlns:a16="http://schemas.microsoft.com/office/drawing/2014/main" id="{95C1747C-C880-5C36-82EE-6FA7ACB143B6}"/>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7452000" y="7020000"/>
            <a:ext cx="1365909" cy="1944000"/>
          </a:xfrm>
          <a:prstGeom prst="rect">
            <a:avLst/>
          </a:prstGeom>
        </p:spPr>
      </p:pic>
      <p:pic>
        <p:nvPicPr>
          <p:cNvPr id="21" name="Grafik 20">
            <a:extLst>
              <a:ext uri="{FF2B5EF4-FFF2-40B4-BE49-F238E27FC236}">
                <a16:creationId xmlns:a16="http://schemas.microsoft.com/office/drawing/2014/main" id="{5BF6BABF-2213-00FD-2FFD-391546726A13}"/>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11448000" y="7020000"/>
            <a:ext cx="1365909" cy="1944000"/>
          </a:xfrm>
          <a:prstGeom prst="rect">
            <a:avLst/>
          </a:prstGeom>
        </p:spPr>
      </p:pic>
      <p:pic>
        <p:nvPicPr>
          <p:cNvPr id="23" name="Grafik 22">
            <a:extLst>
              <a:ext uri="{FF2B5EF4-FFF2-40B4-BE49-F238E27FC236}">
                <a16:creationId xmlns:a16="http://schemas.microsoft.com/office/drawing/2014/main" id="{57FAEF63-6F9D-3111-D19E-C2718F0457A4}"/>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1296000" y="7020000"/>
            <a:ext cx="1365909" cy="1944000"/>
          </a:xfrm>
          <a:prstGeom prst="rect">
            <a:avLst/>
          </a:prstGeom>
        </p:spPr>
      </p:pic>
      <p:sp>
        <p:nvSpPr>
          <p:cNvPr id="4" name="Foliennummernplatzhalter 1">
            <a:extLst>
              <a:ext uri="{FF2B5EF4-FFF2-40B4-BE49-F238E27FC236}">
                <a16:creationId xmlns:a16="http://schemas.microsoft.com/office/drawing/2014/main" id="{1D59093A-BF3A-D778-C06D-D5388C4290D3}"/>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32</a:t>
            </a:fld>
            <a:endParaRPr lang="de-DE"/>
          </a:p>
        </p:txBody>
      </p:sp>
    </p:spTree>
    <p:extLst>
      <p:ext uri="{BB962C8B-B14F-4D97-AF65-F5344CB8AC3E}">
        <p14:creationId xmlns:p14="http://schemas.microsoft.com/office/powerpoint/2010/main" val="453382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2. Estructura de carpetas digitales en el ordenador</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Ventajas de un sistema de archivo con una estructura de carpetas uniforme en la vida laboral diaria</a:t>
            </a:r>
            <a:endParaRPr lang="en-GB">
              <a:solidFill>
                <a:srgbClr val="00CCFF"/>
              </a:solidFill>
              <a:latin typeface="+mn-lt"/>
            </a:endParaRPr>
          </a:p>
        </p:txBody>
      </p:sp>
      <p:grpSp>
        <p:nvGrpSpPr>
          <p:cNvPr id="7" name="Gruppieren 6">
            <a:extLst>
              <a:ext uri="{FF2B5EF4-FFF2-40B4-BE49-F238E27FC236}">
                <a16:creationId xmlns:a16="http://schemas.microsoft.com/office/drawing/2014/main" id="{08CA3620-94E9-D0F6-2263-CA1EADA9DFD1}"/>
              </a:ext>
            </a:extLst>
          </p:cNvPr>
          <p:cNvGrpSpPr/>
          <p:nvPr/>
        </p:nvGrpSpPr>
        <p:grpSpPr>
          <a:xfrm>
            <a:off x="1296000" y="4104000"/>
            <a:ext cx="5400000" cy="1858940"/>
            <a:chOff x="1369198" y="3649060"/>
            <a:chExt cx="5400000" cy="1858940"/>
          </a:xfrm>
        </p:grpSpPr>
        <p:sp>
          <p:nvSpPr>
            <p:cNvPr id="4" name="Google Shape;120;p6">
              <a:extLst>
                <a:ext uri="{FF2B5EF4-FFF2-40B4-BE49-F238E27FC236}">
                  <a16:creationId xmlns:a16="http://schemas.microsoft.com/office/drawing/2014/main" id="{3D1D9B4E-8C74-F693-F000-DC0843969C02}"/>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flip="none" rotWithShape="1">
              <a:gsLst>
                <a:gs pos="0">
                  <a:srgbClr val="00CCFF"/>
                </a:gs>
                <a:gs pos="90000">
                  <a:srgbClr val="7AC7F6"/>
                </a:gs>
              </a:gsLst>
              <a:path path="rect">
                <a:fillToRect l="50000" t="50000" r="50000" b="50000"/>
              </a:path>
              <a:tileRect/>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marR="0" lvl="0" algn="ctr" rtl="0">
                <a:spcBef>
                  <a:spcPts val="0"/>
                </a:spcBef>
                <a:spcAft>
                  <a:spcPts val="0"/>
                </a:spcAft>
                <a:buSzPct val="80000"/>
              </a:pPr>
              <a:r>
                <a:rPr lang="es-ES" sz="2400">
                  <a:solidFill>
                    <a:schemeClr val="tx1"/>
                  </a:solidFill>
                  <a:latin typeface="+mn-lt"/>
                  <a:ea typeface="Helvetica Neue"/>
                  <a:cs typeface="Helvetica Neue"/>
                  <a:sym typeface="Helvetica Neue"/>
                </a:rPr>
                <a:t>Reducción del tiempo de búsqueda de documentos y expedientes</a:t>
              </a:r>
              <a:endParaRPr lang="en-GB" sz="2400">
                <a:solidFill>
                  <a:schemeClr val="tx1"/>
                </a:solidFill>
                <a:latin typeface="+mn-lt"/>
                <a:ea typeface="Helvetica Neue"/>
                <a:cs typeface="Helvetica Neue"/>
                <a:sym typeface="Helvetica Neue"/>
              </a:endParaRPr>
            </a:p>
          </p:txBody>
        </p:sp>
        <p:pic>
          <p:nvPicPr>
            <p:cNvPr id="6" name="Grafik 5" descr="Anheften mit einfarbiger Füllung">
              <a:extLst>
                <a:ext uri="{FF2B5EF4-FFF2-40B4-BE49-F238E27FC236}">
                  <a16:creationId xmlns:a16="http://schemas.microsoft.com/office/drawing/2014/main" id="{4A84BAF9-C6E9-40A7-E4B1-FF8825C167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grpSp>
        <p:nvGrpSpPr>
          <p:cNvPr id="8" name="Gruppieren 7">
            <a:extLst>
              <a:ext uri="{FF2B5EF4-FFF2-40B4-BE49-F238E27FC236}">
                <a16:creationId xmlns:a16="http://schemas.microsoft.com/office/drawing/2014/main" id="{117CC031-AE0C-6945-753E-4D4BF54762BE}"/>
              </a:ext>
            </a:extLst>
          </p:cNvPr>
          <p:cNvGrpSpPr/>
          <p:nvPr/>
        </p:nvGrpSpPr>
        <p:grpSpPr>
          <a:xfrm>
            <a:off x="6948000" y="4608000"/>
            <a:ext cx="5400000" cy="1858940"/>
            <a:chOff x="1369198" y="3649060"/>
            <a:chExt cx="5400000" cy="1858940"/>
          </a:xfrm>
        </p:grpSpPr>
        <p:sp>
          <p:nvSpPr>
            <p:cNvPr id="9" name="Google Shape;120;p6">
              <a:extLst>
                <a:ext uri="{FF2B5EF4-FFF2-40B4-BE49-F238E27FC236}">
                  <a16:creationId xmlns:a16="http://schemas.microsoft.com/office/drawing/2014/main" id="{0E5F9E59-CF3F-E5C8-F525-C259957FEA7D}"/>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flip="none" rotWithShape="1">
              <a:gsLst>
                <a:gs pos="0">
                  <a:srgbClr val="00CCFF"/>
                </a:gs>
                <a:gs pos="90000">
                  <a:srgbClr val="7AC7F6"/>
                </a:gs>
              </a:gsLst>
              <a:path path="rect">
                <a:fillToRect l="50000" t="50000" r="50000" b="50000"/>
              </a:path>
              <a:tileRect/>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marR="0" lvl="0" algn="ctr" rtl="0">
                <a:spcBef>
                  <a:spcPts val="0"/>
                </a:spcBef>
                <a:spcAft>
                  <a:spcPts val="0"/>
                </a:spcAft>
                <a:buSzPct val="80000"/>
              </a:pPr>
              <a:r>
                <a:rPr lang="es-ES" sz="2400">
                  <a:solidFill>
                    <a:schemeClr val="tx1"/>
                  </a:solidFill>
                  <a:latin typeface="+mn-lt"/>
                  <a:ea typeface="Helvetica Neue"/>
                  <a:cs typeface="Helvetica Neue"/>
                  <a:sym typeface="Helvetica Neue"/>
                </a:rPr>
                <a:t>Aumento de la productividad de los empleados</a:t>
              </a:r>
              <a:endParaRPr lang="en-GB" sz="2400">
                <a:solidFill>
                  <a:schemeClr val="tx1"/>
                </a:solidFill>
                <a:latin typeface="+mn-lt"/>
                <a:ea typeface="Helvetica Neue"/>
                <a:cs typeface="Helvetica Neue"/>
                <a:sym typeface="Helvetica Neue"/>
              </a:endParaRPr>
            </a:p>
          </p:txBody>
        </p:sp>
        <p:pic>
          <p:nvPicPr>
            <p:cNvPr id="10" name="Grafik 9" descr="Anheften mit einfarbiger Füllung">
              <a:extLst>
                <a:ext uri="{FF2B5EF4-FFF2-40B4-BE49-F238E27FC236}">
                  <a16:creationId xmlns:a16="http://schemas.microsoft.com/office/drawing/2014/main" id="{7EF5C56F-D033-E0BC-D961-F1D8D76BB2F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grpSp>
        <p:nvGrpSpPr>
          <p:cNvPr id="11" name="Gruppieren 10">
            <a:extLst>
              <a:ext uri="{FF2B5EF4-FFF2-40B4-BE49-F238E27FC236}">
                <a16:creationId xmlns:a16="http://schemas.microsoft.com/office/drawing/2014/main" id="{C3A5BD60-CE94-CFBE-59F7-6F84C5004CD3}"/>
              </a:ext>
            </a:extLst>
          </p:cNvPr>
          <p:cNvGrpSpPr/>
          <p:nvPr/>
        </p:nvGrpSpPr>
        <p:grpSpPr>
          <a:xfrm>
            <a:off x="12600000" y="4104000"/>
            <a:ext cx="5400000" cy="1858940"/>
            <a:chOff x="1369198" y="3649060"/>
            <a:chExt cx="5400000" cy="1858940"/>
          </a:xfrm>
          <a:gradFill>
            <a:gsLst>
              <a:gs pos="0">
                <a:srgbClr val="00CCFF"/>
              </a:gs>
              <a:gs pos="90000">
                <a:srgbClr val="7AC7F6"/>
              </a:gs>
            </a:gsLst>
          </a:gradFill>
        </p:grpSpPr>
        <p:sp>
          <p:nvSpPr>
            <p:cNvPr id="12" name="Google Shape;120;p6">
              <a:extLst>
                <a:ext uri="{FF2B5EF4-FFF2-40B4-BE49-F238E27FC236}">
                  <a16:creationId xmlns:a16="http://schemas.microsoft.com/office/drawing/2014/main" id="{70DB41B6-4900-E34D-F3D0-BB19D761032D}"/>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a:gsLst>
                <a:gs pos="0">
                  <a:srgbClr val="00CCFF"/>
                </a:gs>
                <a:gs pos="90000">
                  <a:srgbClr val="7AC7F6"/>
                </a:gs>
              </a:gsLst>
              <a:path path="rect">
                <a:fillToRect l="50000" t="50000" r="50000" b="50000"/>
              </a:path>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marR="0" lvl="0" algn="ctr" rtl="0">
                <a:spcBef>
                  <a:spcPts val="0"/>
                </a:spcBef>
                <a:spcAft>
                  <a:spcPts val="0"/>
                </a:spcAft>
                <a:buSzPct val="80000"/>
              </a:pPr>
              <a:r>
                <a:rPr lang="es-ES" sz="2400">
                  <a:solidFill>
                    <a:schemeClr val="tx1"/>
                  </a:solidFill>
                  <a:latin typeface="+mn-lt"/>
                  <a:ea typeface="Helvetica Neue"/>
                  <a:cs typeface="Helvetica Neue"/>
                  <a:sym typeface="Helvetica Neue"/>
                </a:rPr>
                <a:t>Mejor cooperación en el equipo</a:t>
              </a:r>
              <a:endParaRPr lang="en-GB" sz="2400">
                <a:solidFill>
                  <a:schemeClr val="tx1"/>
                </a:solidFill>
                <a:latin typeface="+mn-lt"/>
                <a:ea typeface="Helvetica Neue"/>
                <a:cs typeface="Helvetica Neue"/>
                <a:sym typeface="Helvetica Neue"/>
              </a:endParaRPr>
            </a:p>
          </p:txBody>
        </p:sp>
        <p:pic>
          <p:nvPicPr>
            <p:cNvPr id="13" name="Grafik 12" descr="Anheften mit einfarbiger Füllung">
              <a:extLst>
                <a:ext uri="{FF2B5EF4-FFF2-40B4-BE49-F238E27FC236}">
                  <a16:creationId xmlns:a16="http://schemas.microsoft.com/office/drawing/2014/main" id="{3E5F078C-D107-7675-E896-ED750C5C4ED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grpSp>
        <p:nvGrpSpPr>
          <p:cNvPr id="14" name="Gruppieren 13">
            <a:extLst>
              <a:ext uri="{FF2B5EF4-FFF2-40B4-BE49-F238E27FC236}">
                <a16:creationId xmlns:a16="http://schemas.microsoft.com/office/drawing/2014/main" id="{08724C8B-7C8E-9B4B-5321-7D6E84B2E812}"/>
              </a:ext>
            </a:extLst>
          </p:cNvPr>
          <p:cNvGrpSpPr/>
          <p:nvPr/>
        </p:nvGrpSpPr>
        <p:grpSpPr>
          <a:xfrm>
            <a:off x="1296000" y="6408000"/>
            <a:ext cx="5400000" cy="1858940"/>
            <a:chOff x="1369198" y="3649060"/>
            <a:chExt cx="5400000" cy="1858940"/>
          </a:xfrm>
          <a:gradFill>
            <a:gsLst>
              <a:gs pos="0">
                <a:srgbClr val="00CCFF"/>
              </a:gs>
              <a:gs pos="90000">
                <a:srgbClr val="7AC7F6"/>
              </a:gs>
            </a:gsLst>
          </a:gradFill>
        </p:grpSpPr>
        <p:sp>
          <p:nvSpPr>
            <p:cNvPr id="15" name="Google Shape;120;p6">
              <a:extLst>
                <a:ext uri="{FF2B5EF4-FFF2-40B4-BE49-F238E27FC236}">
                  <a16:creationId xmlns:a16="http://schemas.microsoft.com/office/drawing/2014/main" id="{3032058C-7672-3219-1EBA-1D5919F19F53}"/>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a:gsLst>
                <a:gs pos="0">
                  <a:srgbClr val="00CCFF"/>
                </a:gs>
                <a:gs pos="90000">
                  <a:srgbClr val="7AC7F6"/>
                </a:gs>
              </a:gsLst>
              <a:path path="rect">
                <a:fillToRect l="50000" t="50000" r="50000" b="50000"/>
              </a:path>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marR="0" lvl="0" algn="ctr" rtl="0">
                <a:spcBef>
                  <a:spcPts val="0"/>
                </a:spcBef>
                <a:spcAft>
                  <a:spcPts val="0"/>
                </a:spcAft>
                <a:buSzPct val="80000"/>
              </a:pPr>
              <a:r>
                <a:rPr lang="es-ES" sz="2400">
                  <a:solidFill>
                    <a:schemeClr val="tx1"/>
                  </a:solidFill>
                  <a:latin typeface="+mn-lt"/>
                  <a:ea typeface="Helvetica Neue"/>
                  <a:cs typeface="Helvetica Neue"/>
                  <a:sym typeface="Helvetica Neue"/>
                </a:rPr>
                <a:t>Reducción del doble archivo de documentos</a:t>
              </a:r>
              <a:endParaRPr lang="en-GB" sz="2400">
                <a:solidFill>
                  <a:schemeClr val="tx1"/>
                </a:solidFill>
                <a:latin typeface="+mn-lt"/>
                <a:ea typeface="Helvetica Neue"/>
                <a:cs typeface="Helvetica Neue"/>
                <a:sym typeface="Helvetica Neue"/>
              </a:endParaRPr>
            </a:p>
          </p:txBody>
        </p:sp>
        <p:pic>
          <p:nvPicPr>
            <p:cNvPr id="16" name="Grafik 15" descr="Anheften mit einfarbiger Füllung">
              <a:extLst>
                <a:ext uri="{FF2B5EF4-FFF2-40B4-BE49-F238E27FC236}">
                  <a16:creationId xmlns:a16="http://schemas.microsoft.com/office/drawing/2014/main" id="{6995A3F4-C33E-4083-EB46-F3A1F4A4C60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grpSp>
        <p:nvGrpSpPr>
          <p:cNvPr id="17" name="Gruppieren 16">
            <a:extLst>
              <a:ext uri="{FF2B5EF4-FFF2-40B4-BE49-F238E27FC236}">
                <a16:creationId xmlns:a16="http://schemas.microsoft.com/office/drawing/2014/main" id="{2556A75F-A8D1-CB9D-474B-80F4164C6C90}"/>
              </a:ext>
            </a:extLst>
          </p:cNvPr>
          <p:cNvGrpSpPr/>
          <p:nvPr/>
        </p:nvGrpSpPr>
        <p:grpSpPr>
          <a:xfrm>
            <a:off x="6948000" y="6912000"/>
            <a:ext cx="5400000" cy="1858940"/>
            <a:chOff x="1369198" y="3649060"/>
            <a:chExt cx="5400000" cy="1858940"/>
          </a:xfrm>
          <a:gradFill>
            <a:gsLst>
              <a:gs pos="0">
                <a:srgbClr val="00CCFF"/>
              </a:gs>
              <a:gs pos="90000">
                <a:srgbClr val="7AC7F6"/>
              </a:gs>
            </a:gsLst>
          </a:gradFill>
        </p:grpSpPr>
        <p:sp>
          <p:nvSpPr>
            <p:cNvPr id="18" name="Google Shape;120;p6">
              <a:extLst>
                <a:ext uri="{FF2B5EF4-FFF2-40B4-BE49-F238E27FC236}">
                  <a16:creationId xmlns:a16="http://schemas.microsoft.com/office/drawing/2014/main" id="{9E1B2CBC-3D36-D97C-6D7A-0C39EA9167EE}"/>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a:gsLst>
                <a:gs pos="0">
                  <a:srgbClr val="00CCFF"/>
                </a:gs>
                <a:gs pos="90000">
                  <a:srgbClr val="7AC7F6"/>
                </a:gs>
              </a:gsLst>
              <a:path path="rect">
                <a:fillToRect l="50000" t="50000" r="50000" b="50000"/>
              </a:path>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marR="0" lvl="0" algn="ctr" rtl="0">
                <a:spcBef>
                  <a:spcPts val="0"/>
                </a:spcBef>
                <a:spcAft>
                  <a:spcPts val="0"/>
                </a:spcAft>
                <a:buSzPct val="80000"/>
              </a:pPr>
              <a:r>
                <a:rPr lang="es-ES" sz="2400">
                  <a:solidFill>
                    <a:schemeClr val="tx1"/>
                  </a:solidFill>
                  <a:latin typeface="+mn-lt"/>
                  <a:ea typeface="Helvetica Neue"/>
                  <a:cs typeface="Helvetica Neue"/>
                  <a:sym typeface="Helvetica Neue"/>
                </a:rPr>
                <a:t>Representación más fácil de los compañeros</a:t>
              </a:r>
              <a:endParaRPr lang="en-GB" sz="2400">
                <a:solidFill>
                  <a:schemeClr val="tx1"/>
                </a:solidFill>
                <a:latin typeface="+mn-lt"/>
                <a:ea typeface="Helvetica Neue"/>
                <a:cs typeface="Helvetica Neue"/>
                <a:sym typeface="Helvetica Neue"/>
              </a:endParaRPr>
            </a:p>
          </p:txBody>
        </p:sp>
        <p:pic>
          <p:nvPicPr>
            <p:cNvPr id="19" name="Grafik 18" descr="Anheften mit einfarbiger Füllung">
              <a:extLst>
                <a:ext uri="{FF2B5EF4-FFF2-40B4-BE49-F238E27FC236}">
                  <a16:creationId xmlns:a16="http://schemas.microsoft.com/office/drawing/2014/main" id="{05032644-4297-4106-F87F-C6213D74C7D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grpSp>
        <p:nvGrpSpPr>
          <p:cNvPr id="20" name="Gruppieren 19">
            <a:extLst>
              <a:ext uri="{FF2B5EF4-FFF2-40B4-BE49-F238E27FC236}">
                <a16:creationId xmlns:a16="http://schemas.microsoft.com/office/drawing/2014/main" id="{043C4DC6-1253-9AEC-7C87-8F76FEA24277}"/>
              </a:ext>
            </a:extLst>
          </p:cNvPr>
          <p:cNvGrpSpPr/>
          <p:nvPr/>
        </p:nvGrpSpPr>
        <p:grpSpPr>
          <a:xfrm>
            <a:off x="12600000" y="6408000"/>
            <a:ext cx="5400000" cy="1858940"/>
            <a:chOff x="1369198" y="3649060"/>
            <a:chExt cx="5400000" cy="1858940"/>
          </a:xfrm>
          <a:gradFill>
            <a:gsLst>
              <a:gs pos="0">
                <a:srgbClr val="00CCFF"/>
              </a:gs>
              <a:gs pos="90000">
                <a:srgbClr val="7AC7F6"/>
              </a:gs>
            </a:gsLst>
          </a:gradFill>
        </p:grpSpPr>
        <p:sp>
          <p:nvSpPr>
            <p:cNvPr id="21" name="Google Shape;120;p6">
              <a:extLst>
                <a:ext uri="{FF2B5EF4-FFF2-40B4-BE49-F238E27FC236}">
                  <a16:creationId xmlns:a16="http://schemas.microsoft.com/office/drawing/2014/main" id="{CA1B80C7-3D44-C8E5-80C7-08C98E52F547}"/>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a:gsLst>
                <a:gs pos="0">
                  <a:srgbClr val="00CCFF"/>
                </a:gs>
                <a:gs pos="90000">
                  <a:srgbClr val="7AC7F6"/>
                </a:gs>
              </a:gsLst>
              <a:path path="rect">
                <a:fillToRect l="50000" t="50000" r="50000" b="50000"/>
              </a:path>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marR="0" lvl="0" algn="ctr" rtl="0">
                <a:spcBef>
                  <a:spcPts val="0"/>
                </a:spcBef>
                <a:spcAft>
                  <a:spcPts val="0"/>
                </a:spcAft>
                <a:buSzPct val="80000"/>
              </a:pPr>
              <a:r>
                <a:rPr lang="en-GB" sz="2400">
                  <a:solidFill>
                    <a:schemeClr val="tx1"/>
                  </a:solidFill>
                  <a:latin typeface="+mn-lt"/>
                  <a:ea typeface="Helvetica Neue"/>
                  <a:cs typeface="Helvetica Neue"/>
                  <a:sym typeface="Helvetica Neue"/>
                </a:rPr>
                <a:t>Enorme ahorro de tiempo</a:t>
              </a:r>
              <a:endParaRPr lang="en-GB" sz="2400">
                <a:solidFill>
                  <a:schemeClr val="tx1"/>
                </a:solidFill>
                <a:latin typeface="+mn-lt"/>
              </a:endParaRPr>
            </a:p>
          </p:txBody>
        </p:sp>
        <p:pic>
          <p:nvPicPr>
            <p:cNvPr id="22" name="Grafik 21" descr="Anheften mit einfarbiger Füllung">
              <a:extLst>
                <a:ext uri="{FF2B5EF4-FFF2-40B4-BE49-F238E27FC236}">
                  <a16:creationId xmlns:a16="http://schemas.microsoft.com/office/drawing/2014/main" id="{C29C5615-F98D-40BC-F2AF-2215FA5B0F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sp>
        <p:nvSpPr>
          <p:cNvPr id="23" name="Foliennummernplatzhalter 1">
            <a:extLst>
              <a:ext uri="{FF2B5EF4-FFF2-40B4-BE49-F238E27FC236}">
                <a16:creationId xmlns:a16="http://schemas.microsoft.com/office/drawing/2014/main" id="{50302813-BA13-BEDA-466A-30149E175C51}"/>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33</a:t>
            </a:fld>
            <a:endParaRPr lang="de-DE"/>
          </a:p>
        </p:txBody>
      </p:sp>
      <p:sp>
        <p:nvSpPr>
          <p:cNvPr id="5" name="Textfeld 4">
            <a:extLst>
              <a:ext uri="{FF2B5EF4-FFF2-40B4-BE49-F238E27FC236}">
                <a16:creationId xmlns:a16="http://schemas.microsoft.com/office/drawing/2014/main" id="{1918BC4E-54AE-BC1D-A846-3CD5252243C1}"/>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Büro-Kaizen, Ideale Ordnerstruktur: Eine einheitliche Dateiablage mit dem 7-Ordner-System erstellen (für Unternehmen und Privatpersonen), in: buero-kaizen.de, https://www.buero-kaizen.de/ordnerstruktur/</a:t>
            </a:r>
          </a:p>
        </p:txBody>
      </p:sp>
    </p:spTree>
    <p:extLst>
      <p:ext uri="{BB962C8B-B14F-4D97-AF65-F5344CB8AC3E}">
        <p14:creationId xmlns:p14="http://schemas.microsoft.com/office/powerpoint/2010/main" val="2700734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3</a:t>
            </a:r>
            <a:r>
              <a:rPr lang="en-GB" sz="4800" b="1">
                <a:solidFill>
                  <a:schemeClr val="tx1"/>
                </a:solidFill>
                <a:latin typeface="+mn-lt"/>
                <a:ea typeface="Helvetica Neue"/>
                <a:cs typeface="Helvetica Neue"/>
                <a:sym typeface="Helvetica Neue"/>
              </a:rPr>
              <a:t>. Almacenar archivos localmente en el ordenador o en la nube</a:t>
            </a:r>
            <a:endParaRPr lang="en-GB" sz="4800" b="1" dirty="0">
              <a:solidFill>
                <a:schemeClr val="tx1"/>
              </a:solidFill>
              <a:latin typeface="+mn-lt"/>
              <a:ea typeface="Helvetica Neue"/>
              <a:cs typeface="Helvetica Neue"/>
              <a:sym typeface="Helvetica Neue"/>
            </a:endParaRPr>
          </a:p>
        </p:txBody>
      </p:sp>
      <p:sp>
        <p:nvSpPr>
          <p:cNvPr id="120" name="Google Shape;120;p6"/>
          <p:cNvSpPr txBox="1"/>
          <p:nvPr/>
        </p:nvSpPr>
        <p:spPr>
          <a:xfrm>
            <a:off x="4744306" y="4145326"/>
            <a:ext cx="9627388" cy="3740363"/>
          </a:xfrm>
          <a:prstGeom prst="foldedCorner">
            <a:avLst/>
          </a:prstGeom>
          <a:gradFill>
            <a:gsLst>
              <a:gs pos="0">
                <a:schemeClr val="bg1">
                  <a:lumMod val="50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spcFirstLastPara="1" wrap="square" lIns="91425" tIns="45700" rIns="91425" bIns="45700" anchor="ctr" anchorCtr="0">
            <a:noAutofit/>
          </a:bodyPr>
          <a:lstStyle/>
          <a:p>
            <a:pPr marR="0" lvl="0" algn="ctr" rtl="0">
              <a:lnSpc>
                <a:spcPct val="200000"/>
              </a:lnSpc>
              <a:spcBef>
                <a:spcPts val="0"/>
              </a:spcBef>
              <a:spcAft>
                <a:spcPts val="0"/>
              </a:spcAft>
              <a:buSzPct val="80000"/>
            </a:pPr>
            <a:r>
              <a:rPr lang="es-ES" sz="2800" b="1" i="1">
                <a:solidFill>
                  <a:schemeClr val="bg1"/>
                </a:solidFill>
                <a:latin typeface="+mn-lt"/>
                <a:ea typeface="Helvetica Neue"/>
                <a:cs typeface="Helvetica Neue"/>
                <a:sym typeface="Helvetica Neue"/>
              </a:rPr>
              <a:t>Los servicios en la nube permiten almacenar archivos en línea de forma que se pueda acceder a ellos desde cualquier lugar del mundo a través de la red.</a:t>
            </a:r>
            <a:endParaRPr lang="en-GB" sz="2800" b="1" i="1">
              <a:solidFill>
                <a:schemeClr val="bg1"/>
              </a:solidFill>
              <a:latin typeface="+mn-lt"/>
            </a:endParaRPr>
          </a:p>
        </p:txBody>
      </p:sp>
      <p:sp>
        <p:nvSpPr>
          <p:cNvPr id="2" name="Foliennummernplatzhalter 1">
            <a:extLst>
              <a:ext uri="{FF2B5EF4-FFF2-40B4-BE49-F238E27FC236}">
                <a16:creationId xmlns:a16="http://schemas.microsoft.com/office/drawing/2014/main" id="{A2F861DD-AAE5-62A5-7BE1-DAAE0B415890}"/>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34</a:t>
            </a:fld>
            <a:endParaRPr lang="de-DE"/>
          </a:p>
        </p:txBody>
      </p:sp>
    </p:spTree>
    <p:extLst>
      <p:ext uri="{BB962C8B-B14F-4D97-AF65-F5344CB8AC3E}">
        <p14:creationId xmlns:p14="http://schemas.microsoft.com/office/powerpoint/2010/main" val="2246114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295399" y="1872000"/>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3</a:t>
            </a:r>
            <a:r>
              <a:rPr lang="en-GB" sz="4800" b="1">
                <a:solidFill>
                  <a:schemeClr val="tx1"/>
                </a:solidFill>
                <a:latin typeface="+mn-lt"/>
                <a:ea typeface="Helvetica Neue"/>
                <a:cs typeface="Helvetica Neue"/>
                <a:sym typeface="Helvetica Neue"/>
              </a:rPr>
              <a:t>. Almacenar archivos localmente en el ordenador o en la nube</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390900"/>
            <a:ext cx="1710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Ventajas e inconvenientes del almacenamiento de datos en la nube frente al almacenamiento in situ</a:t>
            </a:r>
            <a:endParaRPr lang="en-GB">
              <a:solidFill>
                <a:srgbClr val="00CCFF"/>
              </a:solidFill>
              <a:latin typeface="+mn-lt"/>
            </a:endParaRPr>
          </a:p>
        </p:txBody>
      </p:sp>
      <p:sp>
        <p:nvSpPr>
          <p:cNvPr id="120" name="Google Shape;120;p6"/>
          <p:cNvSpPr txBox="1"/>
          <p:nvPr/>
        </p:nvSpPr>
        <p:spPr>
          <a:xfrm>
            <a:off x="1295400" y="4032000"/>
            <a:ext cx="7344000" cy="540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SzPct val="80000"/>
            </a:pPr>
            <a:r>
              <a:rPr lang="en-GB" sz="2400" b="1">
                <a:solidFill>
                  <a:schemeClr val="dk1"/>
                </a:solidFill>
                <a:latin typeface="+mn-lt"/>
                <a:ea typeface="Helvetica Neue"/>
                <a:cs typeface="Helvetica Neue"/>
                <a:sym typeface="Helvetica Neue"/>
              </a:rPr>
              <a:t>Almacenamiento en la nube</a:t>
            </a:r>
          </a:p>
        </p:txBody>
      </p:sp>
      <p:sp>
        <p:nvSpPr>
          <p:cNvPr id="3" name="Google Shape;120;p6">
            <a:extLst>
              <a:ext uri="{FF2B5EF4-FFF2-40B4-BE49-F238E27FC236}">
                <a16:creationId xmlns:a16="http://schemas.microsoft.com/office/drawing/2014/main" id="{3042C4C0-17F6-324E-D895-1404BD9A697F}"/>
              </a:ext>
            </a:extLst>
          </p:cNvPr>
          <p:cNvSpPr txBox="1"/>
          <p:nvPr/>
        </p:nvSpPr>
        <p:spPr>
          <a:xfrm>
            <a:off x="10152000" y="4032000"/>
            <a:ext cx="7344000" cy="540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SzPct val="80000"/>
            </a:pPr>
            <a:r>
              <a:rPr lang="en-GB" sz="2400" b="1">
                <a:solidFill>
                  <a:schemeClr val="dk1"/>
                </a:solidFill>
                <a:latin typeface="+mn-lt"/>
                <a:ea typeface="Helvetica Neue"/>
                <a:cs typeface="Helvetica Neue"/>
                <a:sym typeface="Helvetica Neue"/>
              </a:rPr>
              <a:t>Almacenamiento in situ</a:t>
            </a:r>
          </a:p>
        </p:txBody>
      </p:sp>
      <p:sp>
        <p:nvSpPr>
          <p:cNvPr id="4" name="Textfeld 3">
            <a:extLst>
              <a:ext uri="{FF2B5EF4-FFF2-40B4-BE49-F238E27FC236}">
                <a16:creationId xmlns:a16="http://schemas.microsoft.com/office/drawing/2014/main" id="{E624ED52-7C2A-64F8-AC9B-178C47B2FD6A}"/>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Hagel, Jens. Vor-Ort vs. Cloud-Speicher: Was ist besser? Ein Vergleich, in: hagel-it.de, https://www.hagel-it.de/cloud/vor-ort-vs-cloud-speicher-was-ist-besser-ein-vergleich.html + Kristian (2019), Je 5 Vor- und Nachteile von Cloud Speichern, in: cloudzzer.com, 17. März 2018, https://www.cloudzzer.com/pro-und-contra-von-cloudspeicher</a:t>
            </a:r>
          </a:p>
        </p:txBody>
      </p:sp>
      <p:sp>
        <p:nvSpPr>
          <p:cNvPr id="5" name="Google Shape;120;p6">
            <a:extLst>
              <a:ext uri="{FF2B5EF4-FFF2-40B4-BE49-F238E27FC236}">
                <a16:creationId xmlns:a16="http://schemas.microsoft.com/office/drawing/2014/main" id="{BC8BD822-C0A4-6E72-0282-B7467CC46454}"/>
              </a:ext>
            </a:extLst>
          </p:cNvPr>
          <p:cNvSpPr txBox="1"/>
          <p:nvPr/>
        </p:nvSpPr>
        <p:spPr>
          <a:xfrm>
            <a:off x="1296000" y="4644000"/>
            <a:ext cx="7344000" cy="1872000"/>
          </a:xfrm>
          <a:prstGeom prst="rect">
            <a:avLst/>
          </a:prstGeom>
          <a:solidFill>
            <a:srgbClr val="00B050">
              <a:alpha val="10000"/>
            </a:srgbClr>
          </a:solidFill>
          <a:ln w="12700">
            <a:solidFill>
              <a:schemeClr val="bg1"/>
            </a:solidFill>
          </a:ln>
        </p:spPr>
        <p:txBody>
          <a:bodyPr spcFirstLastPara="1" wrap="square" lIns="91425" tIns="90000" rIns="91425" bIns="90000" anchor="ctr" anchorCtr="0">
            <a:noAutofit/>
          </a:bodyPr>
          <a:lstStyle/>
          <a:p>
            <a:pPr marL="342900" marR="0" lvl="0" indent="-342900" algn="l" rtl="0">
              <a:spcBef>
                <a:spcPts val="0"/>
              </a:spcBef>
              <a:spcAft>
                <a:spcPts val="1200"/>
              </a:spcAft>
              <a:buSzPct val="80000"/>
              <a:buBlip>
                <a:blip r:embed="rId3"/>
              </a:buBlip>
            </a:pPr>
            <a:r>
              <a:rPr lang="es-ES" sz="2000">
                <a:solidFill>
                  <a:schemeClr val="dk1"/>
                </a:solidFill>
                <a:latin typeface="+mn-lt"/>
                <a:sym typeface="Helvetica Neue"/>
              </a:rPr>
              <a:t>Reducción de costes, al no tener que adquirir hardware propio.</a:t>
            </a:r>
          </a:p>
          <a:p>
            <a:pPr marL="342900" marR="0" lvl="0" indent="-342900" algn="l" rtl="0">
              <a:spcBef>
                <a:spcPts val="0"/>
              </a:spcBef>
              <a:spcAft>
                <a:spcPts val="1200"/>
              </a:spcAft>
              <a:buSzPct val="80000"/>
              <a:buBlip>
                <a:blip r:embed="rId3"/>
              </a:buBlip>
            </a:pPr>
            <a:r>
              <a:rPr lang="es-ES" sz="2000">
                <a:solidFill>
                  <a:schemeClr val="dk1"/>
                </a:solidFill>
                <a:latin typeface="+mn-lt"/>
                <a:sym typeface="Helvetica Neue"/>
              </a:rPr>
              <a:t>Adaptable a la evolución de la propia empresa.</a:t>
            </a:r>
          </a:p>
          <a:p>
            <a:pPr marL="342900" marR="0" lvl="0" indent="-342900" algn="l" rtl="0">
              <a:spcBef>
                <a:spcPts val="0"/>
              </a:spcBef>
              <a:spcAft>
                <a:spcPts val="1200"/>
              </a:spcAft>
              <a:buSzPct val="80000"/>
              <a:buBlip>
                <a:blip r:embed="rId3"/>
              </a:buBlip>
            </a:pPr>
            <a:r>
              <a:rPr lang="es-ES" sz="2000">
                <a:solidFill>
                  <a:schemeClr val="dk1"/>
                </a:solidFill>
                <a:latin typeface="+mn-lt"/>
                <a:sym typeface="Helvetica Neue"/>
              </a:rPr>
              <a:t>Copias de seguridad eficaces.</a:t>
            </a:r>
            <a:endParaRPr lang="en-GB" sz="2000">
              <a:latin typeface="+mn-lt"/>
            </a:endParaRPr>
          </a:p>
        </p:txBody>
      </p:sp>
      <p:sp>
        <p:nvSpPr>
          <p:cNvPr id="6" name="Google Shape;120;p6">
            <a:extLst>
              <a:ext uri="{FF2B5EF4-FFF2-40B4-BE49-F238E27FC236}">
                <a16:creationId xmlns:a16="http://schemas.microsoft.com/office/drawing/2014/main" id="{988F4D04-B64F-5842-7C3E-4F0208842B89}"/>
              </a:ext>
            </a:extLst>
          </p:cNvPr>
          <p:cNvSpPr txBox="1"/>
          <p:nvPr/>
        </p:nvSpPr>
        <p:spPr>
          <a:xfrm>
            <a:off x="10152000" y="4644000"/>
            <a:ext cx="7344000" cy="1872000"/>
          </a:xfrm>
          <a:prstGeom prst="rect">
            <a:avLst/>
          </a:prstGeom>
          <a:solidFill>
            <a:srgbClr val="00B050">
              <a:alpha val="10000"/>
            </a:srgbClr>
          </a:solidFill>
          <a:ln w="12700">
            <a:solidFill>
              <a:schemeClr val="bg1"/>
            </a:solidFill>
          </a:ln>
        </p:spPr>
        <p:txBody>
          <a:bodyPr spcFirstLastPara="1" wrap="square" lIns="91425" tIns="90000" rIns="91425" bIns="90000" anchor="ctr" anchorCtr="0">
            <a:noAutofit/>
          </a:bodyPr>
          <a:lstStyle/>
          <a:p>
            <a:pPr marL="342900" marR="0" lvl="0" indent="-342900" algn="l" rtl="0">
              <a:spcBef>
                <a:spcPts val="0"/>
              </a:spcBef>
              <a:spcAft>
                <a:spcPts val="1200"/>
              </a:spcAft>
              <a:buSzPct val="80000"/>
              <a:buBlip>
                <a:blip r:embed="rId3"/>
              </a:buBlip>
            </a:pPr>
            <a:r>
              <a:rPr lang="es-ES" sz="2000">
                <a:solidFill>
                  <a:schemeClr val="dk1"/>
                </a:solidFill>
                <a:latin typeface="+mn-lt"/>
                <a:sym typeface="Helvetica Neue"/>
              </a:rPr>
              <a:t>Los datos pueden utilizarse sin conexión a Internet.</a:t>
            </a:r>
          </a:p>
          <a:p>
            <a:pPr marL="342900" marR="0" lvl="0" indent="-342900" algn="l" rtl="0">
              <a:spcBef>
                <a:spcPts val="0"/>
              </a:spcBef>
              <a:spcAft>
                <a:spcPts val="1200"/>
              </a:spcAft>
              <a:buSzPct val="80000"/>
              <a:buBlip>
                <a:blip r:embed="rId3"/>
              </a:buBlip>
            </a:pPr>
            <a:r>
              <a:rPr lang="es-ES" sz="2000">
                <a:solidFill>
                  <a:schemeClr val="dk1"/>
                </a:solidFill>
                <a:latin typeface="+mn-lt"/>
                <a:sym typeface="Helvetica Neue"/>
              </a:rPr>
              <a:t>Reducción de los costes de Internet, ya que se requiere menos transferencia de datos.</a:t>
            </a:r>
          </a:p>
          <a:p>
            <a:pPr marL="342900" marR="0" lvl="0" indent="-342900" algn="l" rtl="0">
              <a:spcBef>
                <a:spcPts val="0"/>
              </a:spcBef>
              <a:spcAft>
                <a:spcPts val="1200"/>
              </a:spcAft>
              <a:buSzPct val="80000"/>
              <a:buBlip>
                <a:blip r:embed="rId3"/>
              </a:buBlip>
            </a:pPr>
            <a:r>
              <a:rPr lang="es-ES" sz="2000">
                <a:solidFill>
                  <a:schemeClr val="dk1"/>
                </a:solidFill>
                <a:latin typeface="+mn-lt"/>
                <a:sym typeface="Helvetica Neue"/>
              </a:rPr>
              <a:t>Seguridad y protección de datos.</a:t>
            </a:r>
            <a:endParaRPr lang="en-GB" sz="2000">
              <a:latin typeface="+mn-lt"/>
            </a:endParaRPr>
          </a:p>
        </p:txBody>
      </p:sp>
      <p:sp>
        <p:nvSpPr>
          <p:cNvPr id="7" name="Google Shape;120;p6">
            <a:extLst>
              <a:ext uri="{FF2B5EF4-FFF2-40B4-BE49-F238E27FC236}">
                <a16:creationId xmlns:a16="http://schemas.microsoft.com/office/drawing/2014/main" id="{B704A85B-3C4C-CE35-37E7-71268885DDB5}"/>
              </a:ext>
            </a:extLst>
          </p:cNvPr>
          <p:cNvSpPr txBox="1"/>
          <p:nvPr/>
        </p:nvSpPr>
        <p:spPr>
          <a:xfrm>
            <a:off x="1296000" y="6732000"/>
            <a:ext cx="7344000" cy="1872000"/>
          </a:xfrm>
          <a:prstGeom prst="rect">
            <a:avLst/>
          </a:prstGeom>
          <a:solidFill>
            <a:srgbClr val="FF0000">
              <a:alpha val="10000"/>
            </a:srgbClr>
          </a:solidFill>
          <a:ln w="12700">
            <a:solidFill>
              <a:schemeClr val="bg1"/>
            </a:solidFill>
          </a:ln>
        </p:spPr>
        <p:txBody>
          <a:bodyPr spcFirstLastPara="1" wrap="square" lIns="91425" tIns="90000" rIns="91425" bIns="90000" anchor="ctr" anchorCtr="0">
            <a:noAutofit/>
          </a:bodyPr>
          <a:lstStyle/>
          <a:p>
            <a:pPr marL="342900" marR="0" lvl="0" indent="-342900" algn="l" rtl="0">
              <a:spcBef>
                <a:spcPts val="0"/>
              </a:spcBef>
              <a:spcAft>
                <a:spcPts val="1200"/>
              </a:spcAft>
              <a:buSzPct val="80000"/>
              <a:buBlip>
                <a:blip r:embed="rId3"/>
              </a:buBlip>
            </a:pPr>
            <a:r>
              <a:rPr lang="es-ES" sz="2000">
                <a:solidFill>
                  <a:schemeClr val="dk1"/>
                </a:solidFill>
                <a:latin typeface="+mn-lt"/>
                <a:sym typeface="Helvetica Neue"/>
              </a:rPr>
              <a:t>Sólo es posible el acceso en línea.</a:t>
            </a:r>
          </a:p>
          <a:p>
            <a:pPr marL="342900" marR="0" lvl="0" indent="-342900" algn="l" rtl="0">
              <a:spcBef>
                <a:spcPts val="0"/>
              </a:spcBef>
              <a:spcAft>
                <a:spcPts val="1200"/>
              </a:spcAft>
              <a:buSzPct val="80000"/>
              <a:buBlip>
                <a:blip r:embed="rId3"/>
              </a:buBlip>
            </a:pPr>
            <a:r>
              <a:rPr lang="es-ES" sz="2000">
                <a:solidFill>
                  <a:schemeClr val="dk1"/>
                </a:solidFill>
                <a:latin typeface="+mn-lt"/>
                <a:sym typeface="Helvetica Neue"/>
              </a:rPr>
              <a:t>Cuanto más se demanda el servicio, más aumentan los costes.</a:t>
            </a:r>
            <a:endParaRPr lang="en-GB" sz="2000">
              <a:latin typeface="+mn-lt"/>
            </a:endParaRPr>
          </a:p>
        </p:txBody>
      </p:sp>
      <p:sp>
        <p:nvSpPr>
          <p:cNvPr id="8" name="Google Shape;120;p6">
            <a:extLst>
              <a:ext uri="{FF2B5EF4-FFF2-40B4-BE49-F238E27FC236}">
                <a16:creationId xmlns:a16="http://schemas.microsoft.com/office/drawing/2014/main" id="{33A382CE-24BE-F16F-1881-3CCFE7F6AB43}"/>
              </a:ext>
            </a:extLst>
          </p:cNvPr>
          <p:cNvSpPr txBox="1"/>
          <p:nvPr/>
        </p:nvSpPr>
        <p:spPr>
          <a:xfrm>
            <a:off x="10152000" y="6732000"/>
            <a:ext cx="7344000" cy="1872000"/>
          </a:xfrm>
          <a:prstGeom prst="rect">
            <a:avLst/>
          </a:prstGeom>
          <a:solidFill>
            <a:srgbClr val="FF0000">
              <a:alpha val="10000"/>
            </a:srgbClr>
          </a:solidFill>
          <a:ln w="12700">
            <a:solidFill>
              <a:schemeClr val="bg1"/>
            </a:solidFill>
          </a:ln>
        </p:spPr>
        <p:txBody>
          <a:bodyPr spcFirstLastPara="1" wrap="square" lIns="91425" tIns="90000" rIns="91425" bIns="90000" anchor="ctr" anchorCtr="0">
            <a:noAutofit/>
          </a:bodyPr>
          <a:lstStyle/>
          <a:p>
            <a:pPr marL="342900" marR="0" lvl="0" indent="-342900" algn="l" rtl="0">
              <a:spcBef>
                <a:spcPts val="0"/>
              </a:spcBef>
              <a:spcAft>
                <a:spcPts val="1200"/>
              </a:spcAft>
              <a:buSzPct val="80000"/>
              <a:buBlip>
                <a:blip r:embed="rId3"/>
              </a:buBlip>
            </a:pPr>
            <a:r>
              <a:rPr lang="es-ES" sz="2000">
                <a:solidFill>
                  <a:schemeClr val="dk1"/>
                </a:solidFill>
                <a:latin typeface="+mn-lt"/>
                <a:sym typeface="Helvetica Neue"/>
              </a:rPr>
              <a:t>Más espacio de almacenamiento implica nuevas inversiones en hardware.</a:t>
            </a:r>
          </a:p>
          <a:p>
            <a:pPr marL="342900" marR="0" lvl="0" indent="-342900" algn="l" rtl="0">
              <a:spcBef>
                <a:spcPts val="0"/>
              </a:spcBef>
              <a:spcAft>
                <a:spcPts val="1200"/>
              </a:spcAft>
              <a:buSzPct val="80000"/>
              <a:buBlip>
                <a:blip r:embed="rId3"/>
              </a:buBlip>
            </a:pPr>
            <a:r>
              <a:rPr lang="es-ES" sz="2000">
                <a:solidFill>
                  <a:schemeClr val="dk1"/>
                </a:solidFill>
                <a:latin typeface="+mn-lt"/>
                <a:sym typeface="Helvetica Neue"/>
              </a:rPr>
              <a:t>Mayor riesgo de pérdida de datos.</a:t>
            </a:r>
          </a:p>
          <a:p>
            <a:pPr marL="342900" marR="0" lvl="0" indent="-342900" algn="l" rtl="0">
              <a:spcBef>
                <a:spcPts val="0"/>
              </a:spcBef>
              <a:spcAft>
                <a:spcPts val="1200"/>
              </a:spcAft>
              <a:buSzPct val="80000"/>
              <a:buBlip>
                <a:blip r:embed="rId3"/>
              </a:buBlip>
            </a:pPr>
            <a:r>
              <a:rPr lang="es-ES" sz="2000">
                <a:solidFill>
                  <a:schemeClr val="dk1"/>
                </a:solidFill>
                <a:latin typeface="+mn-lt"/>
                <a:sym typeface="Helvetica Neue"/>
              </a:rPr>
              <a:t>Recuperar archivos perdidos puede ser costoso y llevar mucho tiempo.</a:t>
            </a:r>
            <a:endParaRPr lang="en-GB" sz="2000">
              <a:latin typeface="+mn-lt"/>
            </a:endParaRPr>
          </a:p>
        </p:txBody>
      </p:sp>
      <p:pic>
        <p:nvPicPr>
          <p:cNvPr id="10" name="Grafik 9" descr="Daumen hoch-Zeichen mit einfarbiger Füllung">
            <a:extLst>
              <a:ext uri="{FF2B5EF4-FFF2-40B4-BE49-F238E27FC236}">
                <a16:creationId xmlns:a16="http://schemas.microsoft.com/office/drawing/2014/main" id="{9F25B135-54E2-67E9-9D34-14C29593BF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56000" y="5040000"/>
            <a:ext cx="1080000" cy="1080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Grafik 11" descr="Daumen runter mit einfarbiger Füllung">
            <a:extLst>
              <a:ext uri="{FF2B5EF4-FFF2-40B4-BE49-F238E27FC236}">
                <a16:creationId xmlns:a16="http://schemas.microsoft.com/office/drawing/2014/main" id="{68E60F7A-E55D-C88D-5FA4-D75398B9AB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00" y="7128000"/>
            <a:ext cx="1080000" cy="1080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Foliennummernplatzhalter 1">
            <a:extLst>
              <a:ext uri="{FF2B5EF4-FFF2-40B4-BE49-F238E27FC236}">
                <a16:creationId xmlns:a16="http://schemas.microsoft.com/office/drawing/2014/main" id="{9EA82E72-AEBC-1F3D-33D2-DD89421E4BFF}"/>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35</a:t>
            </a:fld>
            <a:endParaRPr lang="de-DE"/>
          </a:p>
        </p:txBody>
      </p:sp>
    </p:spTree>
    <p:extLst>
      <p:ext uri="{BB962C8B-B14F-4D97-AF65-F5344CB8AC3E}">
        <p14:creationId xmlns:p14="http://schemas.microsoft.com/office/powerpoint/2010/main" val="1476028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2875722" y="3949523"/>
            <a:ext cx="10164417" cy="37856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es-ES" sz="4800" b="1">
                <a:solidFill>
                  <a:schemeClr val="tx1"/>
                </a:solidFill>
                <a:latin typeface="+mn-lt"/>
                <a:ea typeface="Helvetica Neue"/>
                <a:cs typeface="Helvetica Neue"/>
                <a:sym typeface="Helvetica Neue"/>
              </a:rPr>
              <a:t>Recuperar archivos - o: ¿Cómo hacer un seguimiento de los archivos que he guardado?</a:t>
            </a:r>
            <a:endParaRPr lang="en-GB" sz="4800" b="1" dirty="0">
              <a:solidFill>
                <a:schemeClr val="tx1"/>
              </a:solidFill>
              <a:latin typeface="+mn-lt"/>
              <a:ea typeface="Helvetica Neue"/>
              <a:cs typeface="Helvetica Neue"/>
              <a:sym typeface="Helvetica Neue"/>
            </a:endParaRPr>
          </a:p>
        </p:txBody>
      </p:sp>
      <p:sp>
        <p:nvSpPr>
          <p:cNvPr id="113" name="Google Shape;113;p5"/>
          <p:cNvSpPr txBox="1"/>
          <p:nvPr/>
        </p:nvSpPr>
        <p:spPr>
          <a:xfrm>
            <a:off x="7378448" y="2551866"/>
            <a:ext cx="3531103"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n-GB" sz="6000" b="1">
                <a:solidFill>
                  <a:srgbClr val="00CCFF"/>
                </a:solidFill>
                <a:latin typeface="+mn-lt"/>
                <a:ea typeface="Helvetica Neue"/>
                <a:cs typeface="Helvetica Neue"/>
                <a:sym typeface="Helvetica Neue"/>
              </a:rPr>
              <a:t>Unidad </a:t>
            </a:r>
            <a:r>
              <a:rPr lang="en-GB" sz="6000" b="1" dirty="0">
                <a:solidFill>
                  <a:srgbClr val="00CCFF"/>
                </a:solidFill>
                <a:latin typeface="+mn-lt"/>
                <a:ea typeface="Helvetica Neue"/>
                <a:cs typeface="Helvetica Neue"/>
                <a:sym typeface="Helvetica Neue"/>
              </a:rPr>
              <a:t>3</a:t>
            </a:r>
            <a:endParaRPr lang="en-GB" sz="6000" b="1" i="0" u="none" strike="noStrike" cap="none" dirty="0">
              <a:solidFill>
                <a:srgbClr val="00CCFF"/>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36109FBC-6507-C673-AD43-C09F3CA01B20}"/>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36</a:t>
            </a:fld>
            <a:endParaRPr lang="de-DE"/>
          </a:p>
        </p:txBody>
      </p:sp>
    </p:spTree>
    <p:extLst>
      <p:ext uri="{BB962C8B-B14F-4D97-AF65-F5344CB8AC3E}">
        <p14:creationId xmlns:p14="http://schemas.microsoft.com/office/powerpoint/2010/main" val="447142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58" name="Grafik 57" descr="Ordner mit einfarbiger Füllung">
            <a:extLst>
              <a:ext uri="{FF2B5EF4-FFF2-40B4-BE49-F238E27FC236}">
                <a16:creationId xmlns:a16="http://schemas.microsoft.com/office/drawing/2014/main" id="{41F41497-E163-416D-8DEE-E05B7D49F410}"/>
              </a:ext>
            </a:extLst>
          </p:cNvPr>
          <p:cNvPicPr>
            <a:picLocks noChangeAspect="1"/>
          </p:cNvPicPr>
          <p:nvPr/>
        </p:nvPicPr>
        <p:blipFill rotWithShape="1">
          <a:blip r:embed="rId3" cstate="email">
            <a:alphaModFix amt="69000"/>
            <a:extLst>
              <a:ext uri="{28A0092B-C50C-407E-A947-70E740481C1C}">
                <a14:useLocalDpi xmlns:a14="http://schemas.microsoft.com/office/drawing/2010/main"/>
              </a:ext>
              <a:ext uri="{96DAC541-7B7A-43D3-8B79-37D633B846F1}">
                <asvg:svgBlip xmlns:asvg="http://schemas.microsoft.com/office/drawing/2016/SVG/main" r:embed="rId4"/>
              </a:ext>
            </a:extLst>
          </a:blip>
          <a:srcRect l="9998" t="19430" r="9940" b="19409"/>
          <a:stretch/>
        </p:blipFill>
        <p:spPr>
          <a:xfrm>
            <a:off x="7092000" y="4446000"/>
            <a:ext cx="4815740" cy="3672000"/>
          </a:xfrm>
          <a:prstGeom prst="rect">
            <a:avLst/>
          </a:prstGeom>
        </p:spPr>
      </p:pic>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1</a:t>
            </a:r>
            <a:r>
              <a:rPr lang="en-GB" sz="4800" b="1">
                <a:solidFill>
                  <a:schemeClr val="tx1"/>
                </a:solidFill>
                <a:latin typeface="+mn-lt"/>
                <a:ea typeface="Helvetica Neue"/>
                <a:cs typeface="Helvetica Neue"/>
                <a:sym typeface="Helvetica Neue"/>
              </a:rPr>
              <a:t>. Problemas de una estructura de archivo deficiente</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¿Por qué desaparecen archivos en el ordenador?</a:t>
            </a:r>
            <a:endParaRPr lang="en-GB">
              <a:solidFill>
                <a:srgbClr val="00CCFF"/>
              </a:solidFill>
              <a:latin typeface="+mn-lt"/>
            </a:endParaRPr>
          </a:p>
        </p:txBody>
      </p:sp>
      <p:cxnSp>
        <p:nvCxnSpPr>
          <p:cNvPr id="21" name="Gerade Verbindung mit Pfeil 20">
            <a:extLst>
              <a:ext uri="{FF2B5EF4-FFF2-40B4-BE49-F238E27FC236}">
                <a16:creationId xmlns:a16="http://schemas.microsoft.com/office/drawing/2014/main" id="{F94A94A0-F614-3C43-6B78-063011046A8A}"/>
              </a:ext>
            </a:extLst>
          </p:cNvPr>
          <p:cNvCxnSpPr>
            <a:cxnSpLocks/>
            <a:stCxn id="58" idx="1"/>
            <a:endCxn id="92" idx="3"/>
          </p:cNvCxnSpPr>
          <p:nvPr/>
        </p:nvCxnSpPr>
        <p:spPr>
          <a:xfrm flipH="1">
            <a:off x="6300000" y="6282000"/>
            <a:ext cx="792000" cy="0"/>
          </a:xfrm>
          <a:prstGeom prst="straightConnector1">
            <a:avLst/>
          </a:prstGeom>
          <a:ln w="76200">
            <a:solidFill>
              <a:srgbClr val="6B6B6B"/>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3E38937A-E7C5-1C38-A2B9-3DBCD4930BEF}"/>
              </a:ext>
            </a:extLst>
          </p:cNvPr>
          <p:cNvCxnSpPr>
            <a:cxnSpLocks/>
            <a:stCxn id="58" idx="3"/>
            <a:endCxn id="95" idx="1"/>
          </p:cNvCxnSpPr>
          <p:nvPr/>
        </p:nvCxnSpPr>
        <p:spPr>
          <a:xfrm>
            <a:off x="11907740" y="6282000"/>
            <a:ext cx="792000" cy="0"/>
          </a:xfrm>
          <a:prstGeom prst="straightConnector1">
            <a:avLst/>
          </a:prstGeom>
          <a:ln w="76200">
            <a:solidFill>
              <a:srgbClr val="6B6B6B"/>
            </a:solidFill>
            <a:tailEnd type="triangle"/>
          </a:ln>
        </p:spPr>
        <p:style>
          <a:lnRef idx="1">
            <a:schemeClr val="accent1"/>
          </a:lnRef>
          <a:fillRef idx="0">
            <a:schemeClr val="accent1"/>
          </a:fillRef>
          <a:effectRef idx="0">
            <a:schemeClr val="accent1"/>
          </a:effectRef>
          <a:fontRef idx="minor">
            <a:schemeClr val="tx1"/>
          </a:fontRef>
        </p:style>
      </p:cxnSp>
      <p:pic>
        <p:nvPicPr>
          <p:cNvPr id="45" name="Grafik 44">
            <a:extLst>
              <a:ext uri="{FF2B5EF4-FFF2-40B4-BE49-F238E27FC236}">
                <a16:creationId xmlns:a16="http://schemas.microsoft.com/office/drawing/2014/main" id="{74877B75-AF60-612C-92AB-5C0C981D65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40000" y="5256000"/>
            <a:ext cx="1468630" cy="2376000"/>
          </a:xfrm>
          <a:prstGeom prst="rect">
            <a:avLst/>
          </a:prstGeom>
        </p:spPr>
      </p:pic>
      <p:graphicFrame>
        <p:nvGraphicFramePr>
          <p:cNvPr id="92" name="Tabelle 92">
            <a:extLst>
              <a:ext uri="{FF2B5EF4-FFF2-40B4-BE49-F238E27FC236}">
                <a16:creationId xmlns:a16="http://schemas.microsoft.com/office/drawing/2014/main" id="{67921D3F-4D2E-465B-AC15-D17635FAB18A}"/>
              </a:ext>
            </a:extLst>
          </p:cNvPr>
          <p:cNvGraphicFramePr>
            <a:graphicFrameLocks noGrp="1"/>
          </p:cNvGraphicFramePr>
          <p:nvPr>
            <p:extLst>
              <p:ext uri="{D42A27DB-BD31-4B8C-83A1-F6EECF244321}">
                <p14:modId xmlns:p14="http://schemas.microsoft.com/office/powerpoint/2010/main" val="3246996737"/>
              </p:ext>
            </p:extLst>
          </p:nvPr>
        </p:nvGraphicFramePr>
        <p:xfrm>
          <a:off x="1296000" y="4068000"/>
          <a:ext cx="5004000" cy="4428000"/>
        </p:xfrm>
        <a:graphic>
          <a:graphicData uri="http://schemas.openxmlformats.org/drawingml/2006/table">
            <a:tbl>
              <a:tblPr firstRow="1" bandRow="1">
                <a:tableStyleId>{5940675A-B579-460E-94D1-54222C63F5DA}</a:tableStyleId>
              </a:tblPr>
              <a:tblGrid>
                <a:gridCol w="5004000">
                  <a:extLst>
                    <a:ext uri="{9D8B030D-6E8A-4147-A177-3AD203B41FA5}">
                      <a16:colId xmlns:a16="http://schemas.microsoft.com/office/drawing/2014/main" val="875311729"/>
                    </a:ext>
                  </a:extLst>
                </a:gridCol>
              </a:tblGrid>
              <a:tr h="1476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2400">
                          <a:solidFill>
                            <a:schemeClr val="dk1"/>
                          </a:solidFill>
                          <a:latin typeface="+mn-lt"/>
                          <a:ea typeface="Helvetica Neue"/>
                          <a:cs typeface="Helvetica Neue"/>
                          <a:sym typeface="Helvetica Neue"/>
                        </a:rPr>
                        <a:t>Los archivos se borran accidentalmente del escritorio del ordenador</a:t>
                      </a:r>
                      <a:endParaRPr lang="es-ES" sz="2400" dirty="0">
                        <a:solidFill>
                          <a:schemeClr val="dk1"/>
                        </a:solidFill>
                        <a:latin typeface="+mn-lt"/>
                        <a:ea typeface="Helvetica Neue"/>
                        <a:cs typeface="Helvetica Neue"/>
                        <a:sym typeface="Helvetica Neue"/>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3849151"/>
                  </a:ext>
                </a:extLst>
              </a:tr>
              <a:tr h="1476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2400">
                          <a:solidFill>
                            <a:schemeClr val="dk1"/>
                          </a:solidFill>
                          <a:latin typeface="+mn-lt"/>
                          <a:sym typeface="Helvetica Neue"/>
                        </a:rPr>
                        <a:t>Los archivos se mueven al escritorio</a:t>
                      </a:r>
                      <a:endParaRPr lang="es-ES" sz="2400" dirty="0">
                        <a:solidFill>
                          <a:schemeClr val="dk1"/>
                        </a:solidFill>
                        <a:latin typeface="+mn-lt"/>
                        <a:sym typeface="Helvetica Neue"/>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2476353"/>
                  </a:ext>
                </a:extLst>
              </a:tr>
              <a:tr h="1476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2400">
                          <a:solidFill>
                            <a:schemeClr val="dk1"/>
                          </a:solidFill>
                          <a:latin typeface="+mn-lt"/>
                          <a:sym typeface="Helvetica Neue"/>
                        </a:rPr>
                        <a:t>Hay problemas de sincronización con la nube</a:t>
                      </a:r>
                      <a:endParaRPr lang="es-ES" sz="2400" dirty="0">
                        <a:solidFill>
                          <a:schemeClr val="dk1"/>
                        </a:solidFill>
                        <a:latin typeface="+mn-lt"/>
                        <a:sym typeface="Helvetica Neue"/>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3443825"/>
                  </a:ext>
                </a:extLst>
              </a:tr>
            </a:tbl>
          </a:graphicData>
        </a:graphic>
      </p:graphicFrame>
      <p:graphicFrame>
        <p:nvGraphicFramePr>
          <p:cNvPr id="95" name="Tabelle 92">
            <a:extLst>
              <a:ext uri="{FF2B5EF4-FFF2-40B4-BE49-F238E27FC236}">
                <a16:creationId xmlns:a16="http://schemas.microsoft.com/office/drawing/2014/main" id="{F1B182A7-90D7-7478-6B83-4587DC86CA2B}"/>
              </a:ext>
            </a:extLst>
          </p:cNvPr>
          <p:cNvGraphicFramePr>
            <a:graphicFrameLocks noGrp="1"/>
          </p:cNvGraphicFramePr>
          <p:nvPr>
            <p:extLst>
              <p:ext uri="{D42A27DB-BD31-4B8C-83A1-F6EECF244321}">
                <p14:modId xmlns:p14="http://schemas.microsoft.com/office/powerpoint/2010/main" val="1738132320"/>
              </p:ext>
            </p:extLst>
          </p:nvPr>
        </p:nvGraphicFramePr>
        <p:xfrm>
          <a:off x="12672000" y="4068000"/>
          <a:ext cx="5004000" cy="4428000"/>
        </p:xfrm>
        <a:graphic>
          <a:graphicData uri="http://schemas.openxmlformats.org/drawingml/2006/table">
            <a:tbl>
              <a:tblPr firstRow="1" bandRow="1">
                <a:tableStyleId>{5940675A-B579-460E-94D1-54222C63F5DA}</a:tableStyleId>
              </a:tblPr>
              <a:tblGrid>
                <a:gridCol w="5004000">
                  <a:extLst>
                    <a:ext uri="{9D8B030D-6E8A-4147-A177-3AD203B41FA5}">
                      <a16:colId xmlns:a16="http://schemas.microsoft.com/office/drawing/2014/main" val="875311729"/>
                    </a:ext>
                  </a:extLst>
                </a:gridCol>
              </a:tblGrid>
              <a:tr h="1476000">
                <a:tc>
                  <a:txBody>
                    <a:bodyPr/>
                    <a:lstStyle/>
                    <a:p>
                      <a:pPr marR="0" lvl="0" algn="ctr" rtl="0">
                        <a:spcBef>
                          <a:spcPts val="0"/>
                        </a:spcBef>
                        <a:spcAft>
                          <a:spcPts val="0"/>
                        </a:spcAft>
                        <a:buSzPct val="80000"/>
                      </a:pPr>
                      <a:r>
                        <a:rPr lang="es-ES" sz="2400">
                          <a:solidFill>
                            <a:schemeClr val="dk1"/>
                          </a:solidFill>
                          <a:latin typeface="+mn-lt"/>
                          <a:sym typeface="Helvetica Neue"/>
                        </a:rPr>
                        <a:t>Estructura de carpetas demasiado compleja para volver a encontrar los archivos</a:t>
                      </a:r>
                      <a:endParaRPr lang="de-DE" sz="2400" dirty="0">
                        <a:latin typeface="+mn-lt"/>
                      </a:endParaRPr>
                    </a:p>
                  </a:txBody>
                  <a:tcPr marL="180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3849151"/>
                  </a:ext>
                </a:extLst>
              </a:tr>
              <a:tr h="1476000">
                <a:tc>
                  <a:txBody>
                    <a:bodyPr/>
                    <a:lstStyle/>
                    <a:p>
                      <a:pPr marR="0" lvl="0" algn="ctr" rtl="0">
                        <a:spcBef>
                          <a:spcPts val="0"/>
                        </a:spcBef>
                        <a:spcAft>
                          <a:spcPts val="0"/>
                        </a:spcAft>
                        <a:buSzPct val="80000"/>
                      </a:pPr>
                      <a:r>
                        <a:rPr lang="es-ES" sz="2400">
                          <a:solidFill>
                            <a:schemeClr val="dk1"/>
                          </a:solidFill>
                          <a:latin typeface="+mn-lt"/>
                          <a:sym typeface="Helvetica Neue"/>
                        </a:rPr>
                        <a:t>Pérdida de datos por fallo de alimentación</a:t>
                      </a:r>
                      <a:endParaRPr lang="es-ES" sz="2400" dirty="0">
                        <a:solidFill>
                          <a:schemeClr val="dk1"/>
                        </a:solidFill>
                        <a:latin typeface="+mn-lt"/>
                        <a:sym typeface="Helvetica Neue"/>
                      </a:endParaRPr>
                    </a:p>
                  </a:txBody>
                  <a:tcPr marL="180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2476353"/>
                  </a:ext>
                </a:extLst>
              </a:tr>
              <a:tr h="1476000">
                <a:tc>
                  <a:txBody>
                    <a:bodyPr/>
                    <a:lstStyle/>
                    <a:p>
                      <a:pPr marR="0" lvl="0" algn="ctr" rtl="0">
                        <a:spcBef>
                          <a:spcPts val="0"/>
                        </a:spcBef>
                        <a:spcAft>
                          <a:spcPts val="0"/>
                        </a:spcAft>
                        <a:buSzPct val="80000"/>
                      </a:pPr>
                      <a:r>
                        <a:rPr lang="es-ES" sz="2400">
                          <a:solidFill>
                            <a:schemeClr val="dk1"/>
                          </a:solidFill>
                          <a:latin typeface="+mn-lt"/>
                          <a:sym typeface="Helvetica Neue"/>
                        </a:rPr>
                        <a:t>Hay infecciones de virus en el ordenador</a:t>
                      </a:r>
                      <a:endParaRPr lang="es-ES" sz="2400" dirty="0">
                        <a:solidFill>
                          <a:schemeClr val="dk1"/>
                        </a:solidFill>
                        <a:latin typeface="+mn-lt"/>
                        <a:sym typeface="Helvetica Neue"/>
                      </a:endParaRPr>
                    </a:p>
                  </a:txBody>
                  <a:tcPr marL="180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3443825"/>
                  </a:ext>
                </a:extLst>
              </a:tr>
            </a:tbl>
          </a:graphicData>
        </a:graphic>
      </p:graphicFrame>
      <p:sp>
        <p:nvSpPr>
          <p:cNvPr id="2" name="Foliennummernplatzhalter 1">
            <a:extLst>
              <a:ext uri="{FF2B5EF4-FFF2-40B4-BE49-F238E27FC236}">
                <a16:creationId xmlns:a16="http://schemas.microsoft.com/office/drawing/2014/main" id="{86526AA7-3B97-FDB9-98FE-A0F5DCCDF2D6}"/>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37</a:t>
            </a:fld>
            <a:endParaRPr lang="de-DE"/>
          </a:p>
        </p:txBody>
      </p:sp>
    </p:spTree>
    <p:extLst>
      <p:ext uri="{BB962C8B-B14F-4D97-AF65-F5344CB8AC3E}">
        <p14:creationId xmlns:p14="http://schemas.microsoft.com/office/powerpoint/2010/main" val="130149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6" name="Google Shape;120;p6">
            <a:extLst>
              <a:ext uri="{FF2B5EF4-FFF2-40B4-BE49-F238E27FC236}">
                <a16:creationId xmlns:a16="http://schemas.microsoft.com/office/drawing/2014/main" id="{3901678A-F1D2-FE74-79F1-CAF0D1F0C20C}"/>
              </a:ext>
            </a:extLst>
          </p:cNvPr>
          <p:cNvSpPr txBox="1"/>
          <p:nvPr/>
        </p:nvSpPr>
        <p:spPr>
          <a:xfrm>
            <a:off x="12312000" y="6948000"/>
            <a:ext cx="5508000" cy="194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s-ES" sz="2200">
                <a:solidFill>
                  <a:schemeClr val="dk1"/>
                </a:solidFill>
                <a:latin typeface="+mn-lt"/>
                <a:ea typeface="Helvetica Neue"/>
                <a:cs typeface="Helvetica Neue"/>
                <a:sym typeface="Helvetica Neue"/>
              </a:rPr>
              <a:t>Hay muchos archivos con nombres poco claros o en varias versiones. No siempre se reconoce inmediatamente cuál es la última versión de un archivo.</a:t>
            </a:r>
            <a:endParaRPr lang="en-GB" sz="2200">
              <a:solidFill>
                <a:schemeClr val="dk1"/>
              </a:solidFill>
              <a:latin typeface="+mn-lt"/>
              <a:ea typeface="Helvetica Neue"/>
              <a:cs typeface="Helvetica Neue"/>
              <a:sym typeface="Helvetica Neue"/>
            </a:endParaRPr>
          </a:p>
        </p:txBody>
      </p:sp>
      <p:sp>
        <p:nvSpPr>
          <p:cNvPr id="10" name="Google Shape;120;p6">
            <a:extLst>
              <a:ext uri="{FF2B5EF4-FFF2-40B4-BE49-F238E27FC236}">
                <a16:creationId xmlns:a16="http://schemas.microsoft.com/office/drawing/2014/main" id="{5D0DC632-3EBF-F898-275D-061C533211F2}"/>
              </a:ext>
            </a:extLst>
          </p:cNvPr>
          <p:cNvSpPr txBox="1"/>
          <p:nvPr/>
        </p:nvSpPr>
        <p:spPr>
          <a:xfrm>
            <a:off x="6804000" y="6948000"/>
            <a:ext cx="5472000" cy="194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s-ES" sz="2200">
                <a:solidFill>
                  <a:schemeClr val="dk1"/>
                </a:solidFill>
                <a:latin typeface="+mn-lt"/>
                <a:ea typeface="Helvetica Neue"/>
                <a:cs typeface="Helvetica Neue"/>
                <a:sym typeface="Helvetica Neue"/>
              </a:rPr>
              <a:t>Demasiadas subcarpetas dificultan la búsqueda o hay muchos archivos almacenados en muy pocas carpetas.</a:t>
            </a:r>
            <a:endParaRPr lang="en-GB" sz="2200">
              <a:solidFill>
                <a:schemeClr val="dk1"/>
              </a:solidFill>
              <a:latin typeface="+mn-lt"/>
              <a:ea typeface="Helvetica Neue"/>
              <a:cs typeface="Helvetica Neue"/>
              <a:sym typeface="Helvetica Neue"/>
            </a:endParaRPr>
          </a:p>
        </p:txBody>
      </p:sp>
      <p:sp>
        <p:nvSpPr>
          <p:cNvPr id="9" name="Google Shape;120;p6">
            <a:extLst>
              <a:ext uri="{FF2B5EF4-FFF2-40B4-BE49-F238E27FC236}">
                <a16:creationId xmlns:a16="http://schemas.microsoft.com/office/drawing/2014/main" id="{0FCE6A24-46C7-09AB-D555-6163FC68EE44}"/>
              </a:ext>
            </a:extLst>
          </p:cNvPr>
          <p:cNvSpPr txBox="1"/>
          <p:nvPr/>
        </p:nvSpPr>
        <p:spPr>
          <a:xfrm>
            <a:off x="1296000" y="6948000"/>
            <a:ext cx="5472000" cy="194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s-ES" sz="2200">
                <a:solidFill>
                  <a:schemeClr val="dk1"/>
                </a:solidFill>
                <a:latin typeface="+mn-lt"/>
                <a:ea typeface="Helvetica Neue"/>
                <a:cs typeface="Helvetica Neue"/>
                <a:sym typeface="Helvetica Neue"/>
              </a:rPr>
              <a:t>Los sustitutos o los nuevos empleados tienen dificultades para orientarse en la estructura de carpetas del sistema de archivo digital. Por tanto, el periodo de familiarización es más largo.</a:t>
            </a:r>
            <a:endParaRPr lang="en-GB" sz="2200">
              <a:solidFill>
                <a:schemeClr val="dk1"/>
              </a:solidFill>
              <a:latin typeface="+mn-lt"/>
              <a:ea typeface="Helvetica Neue"/>
              <a:cs typeface="Helvetica Neue"/>
              <a:sym typeface="Helvetica Neue"/>
            </a:endParaRPr>
          </a:p>
        </p:txBody>
      </p:sp>
      <p:sp>
        <p:nvSpPr>
          <p:cNvPr id="11" name="Google Shape;120;p6">
            <a:extLst>
              <a:ext uri="{FF2B5EF4-FFF2-40B4-BE49-F238E27FC236}">
                <a16:creationId xmlns:a16="http://schemas.microsoft.com/office/drawing/2014/main" id="{50EA209C-7128-81CC-856B-A7995A6A537C}"/>
              </a:ext>
            </a:extLst>
          </p:cNvPr>
          <p:cNvSpPr txBox="1"/>
          <p:nvPr/>
        </p:nvSpPr>
        <p:spPr>
          <a:xfrm>
            <a:off x="13716000" y="5143500"/>
            <a:ext cx="4104000" cy="17325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s-ES" sz="2200">
                <a:solidFill>
                  <a:schemeClr val="dk1"/>
                </a:solidFill>
                <a:latin typeface="+mn-lt"/>
                <a:ea typeface="Helvetica Neue"/>
                <a:cs typeface="Helvetica Neue"/>
                <a:sym typeface="Helvetica Neue"/>
              </a:rPr>
              <a:t>Tienes que hacer clic más de 3 veces para llegar al archivo de destino.</a:t>
            </a:r>
            <a:endParaRPr lang="en-GB" sz="2200">
              <a:latin typeface="+mn-lt"/>
            </a:endParaRPr>
          </a:p>
        </p:txBody>
      </p:sp>
      <p:sp>
        <p:nvSpPr>
          <p:cNvPr id="7" name="Google Shape;120;p6">
            <a:extLst>
              <a:ext uri="{FF2B5EF4-FFF2-40B4-BE49-F238E27FC236}">
                <a16:creationId xmlns:a16="http://schemas.microsoft.com/office/drawing/2014/main" id="{234D9802-7364-521B-A074-947C890D03BB}"/>
              </a:ext>
            </a:extLst>
          </p:cNvPr>
          <p:cNvSpPr txBox="1"/>
          <p:nvPr/>
        </p:nvSpPr>
        <p:spPr>
          <a:xfrm>
            <a:off x="9576000" y="5143500"/>
            <a:ext cx="4104000" cy="17325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s-ES" sz="2200">
                <a:solidFill>
                  <a:schemeClr val="dk1"/>
                </a:solidFill>
                <a:latin typeface="+mn-lt"/>
                <a:ea typeface="Helvetica Neue"/>
                <a:cs typeface="Helvetica Neue"/>
                <a:sym typeface="Helvetica Neue"/>
              </a:rPr>
              <a:t>A veces los archivos se pierden o no se encuentran.</a:t>
            </a:r>
            <a:endParaRPr lang="en-GB" sz="2200">
              <a:solidFill>
                <a:schemeClr val="dk1"/>
              </a:solidFill>
              <a:latin typeface="+mn-lt"/>
              <a:ea typeface="Helvetica Neue"/>
              <a:cs typeface="Helvetica Neue"/>
              <a:sym typeface="Helvetica Neue"/>
            </a:endParaRPr>
          </a:p>
        </p:txBody>
      </p:sp>
      <p:sp>
        <p:nvSpPr>
          <p:cNvPr id="8" name="Google Shape;120;p6">
            <a:extLst>
              <a:ext uri="{FF2B5EF4-FFF2-40B4-BE49-F238E27FC236}">
                <a16:creationId xmlns:a16="http://schemas.microsoft.com/office/drawing/2014/main" id="{DB636D29-F080-86BF-EC9B-255FA1C42E3D}"/>
              </a:ext>
            </a:extLst>
          </p:cNvPr>
          <p:cNvSpPr txBox="1"/>
          <p:nvPr/>
        </p:nvSpPr>
        <p:spPr>
          <a:xfrm>
            <a:off x="5436000" y="5143500"/>
            <a:ext cx="4104000" cy="17325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algn="ctr">
              <a:buSzPct val="80000"/>
            </a:pPr>
            <a:r>
              <a:rPr lang="es-ES" sz="2200">
                <a:solidFill>
                  <a:schemeClr val="dk1"/>
                </a:solidFill>
                <a:latin typeface="+mn-lt"/>
                <a:ea typeface="Helvetica Neue"/>
                <a:cs typeface="Helvetica Neue"/>
                <a:sym typeface="Helvetica Neue"/>
              </a:rPr>
              <a:t>Hay que volver a crear contenidos porque ya no se pueden encontrar los archivos y, por tanto, los conocimientos.</a:t>
            </a:r>
            <a:endParaRPr lang="en-GB" sz="2200">
              <a:solidFill>
                <a:schemeClr val="dk1"/>
              </a:solidFill>
              <a:latin typeface="+mn-lt"/>
              <a:ea typeface="Helvetica Neue"/>
              <a:cs typeface="Helvetica Neue"/>
              <a:sym typeface="Helvetica Neue"/>
            </a:endParaRPr>
          </a:p>
        </p:txBody>
      </p:sp>
      <p:sp>
        <p:nvSpPr>
          <p:cNvPr id="5" name="Google Shape;120;p6">
            <a:extLst>
              <a:ext uri="{FF2B5EF4-FFF2-40B4-BE49-F238E27FC236}">
                <a16:creationId xmlns:a16="http://schemas.microsoft.com/office/drawing/2014/main" id="{18BC9CFA-D5C7-1536-84B9-D6CF2D04D8BB}"/>
              </a:ext>
            </a:extLst>
          </p:cNvPr>
          <p:cNvSpPr txBox="1"/>
          <p:nvPr/>
        </p:nvSpPr>
        <p:spPr>
          <a:xfrm>
            <a:off x="1295400" y="5143500"/>
            <a:ext cx="4104000" cy="17325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s-ES" sz="2200">
                <a:solidFill>
                  <a:schemeClr val="dk1"/>
                </a:solidFill>
                <a:latin typeface="+mn-lt"/>
                <a:ea typeface="Helvetica Neue"/>
                <a:cs typeface="Helvetica Neue"/>
                <a:sym typeface="Helvetica Neue"/>
              </a:rPr>
              <a:t>Tú o tus compañeros tenéis que buscar archivos muy a menudo o durante mucho tiempo.</a:t>
            </a:r>
            <a:endParaRPr lang="en-GB" sz="2200">
              <a:solidFill>
                <a:schemeClr val="dk1"/>
              </a:solidFill>
              <a:latin typeface="+mn-lt"/>
              <a:ea typeface="Helvetica Neue"/>
              <a:cs typeface="Helvetica Neue"/>
              <a:sym typeface="Helvetica Neue"/>
            </a:endParaRPr>
          </a:p>
        </p:txBody>
      </p:sp>
      <p:sp>
        <p:nvSpPr>
          <p:cNvPr id="120" name="Google Shape;120;p6"/>
          <p:cNvSpPr txBox="1"/>
          <p:nvPr/>
        </p:nvSpPr>
        <p:spPr>
          <a:xfrm>
            <a:off x="1314000" y="3472037"/>
            <a:ext cx="16452000" cy="793963"/>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s-ES" sz="2400">
                <a:solidFill>
                  <a:schemeClr val="dk1"/>
                </a:solidFill>
                <a:latin typeface="+mn-lt"/>
                <a:ea typeface="Helvetica Neue"/>
                <a:cs typeface="Helvetica Neue"/>
                <a:sym typeface="Helvetica Neue"/>
              </a:rPr>
              <a:t>La mayoría de las empresas tienen una estructura de carpetas para su archivo digital. Esta estructura de carpetas no siempre es buena.</a:t>
            </a:r>
          </a:p>
          <a:p>
            <a:pPr marR="0" lvl="0" algn="l" rtl="0">
              <a:spcBef>
                <a:spcPts val="0"/>
              </a:spcBef>
              <a:spcAft>
                <a:spcPts val="0"/>
              </a:spcAft>
              <a:buSzPct val="80000"/>
            </a:pPr>
            <a:endParaRPr lang="en-GB" sz="2400" u="sng">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es-ES" sz="2400" u="sng">
                <a:solidFill>
                  <a:schemeClr val="dk1"/>
                </a:solidFill>
                <a:latin typeface="+mn-lt"/>
                <a:ea typeface="Helvetica Neue"/>
                <a:cs typeface="Helvetica Neue"/>
                <a:sym typeface="Helvetica Neue"/>
              </a:rPr>
              <a:t>De estos problemas se desprende que es necesario mejorar la estructura de sus carpetas</a:t>
            </a:r>
            <a:r>
              <a:rPr lang="en-GB" sz="2400" u="sng">
                <a:solidFill>
                  <a:schemeClr val="dk1"/>
                </a:solidFill>
                <a:latin typeface="+mn-lt"/>
                <a:ea typeface="Helvetica Neue"/>
                <a:cs typeface="Helvetica Neue"/>
                <a:sym typeface="Helvetica Neue"/>
              </a:rPr>
              <a:t>:</a:t>
            </a:r>
          </a:p>
        </p:txBody>
      </p:sp>
      <p:sp>
        <p:nvSpPr>
          <p:cNvPr id="4" name="Google Shape;118;p6">
            <a:extLst>
              <a:ext uri="{FF2B5EF4-FFF2-40B4-BE49-F238E27FC236}">
                <a16:creationId xmlns:a16="http://schemas.microsoft.com/office/drawing/2014/main" id="{54E7B83E-CE14-CDCD-55F9-CF6310186646}"/>
              </a:ext>
            </a:extLst>
          </p:cNvPr>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1. Problemas de una estructura de archivo deficiente</a:t>
            </a:r>
          </a:p>
        </p:txBody>
      </p:sp>
      <p:sp>
        <p:nvSpPr>
          <p:cNvPr id="3" name="Textfeld 2">
            <a:extLst>
              <a:ext uri="{FF2B5EF4-FFF2-40B4-BE49-F238E27FC236}">
                <a16:creationId xmlns:a16="http://schemas.microsoft.com/office/drawing/2014/main" id="{EB3F911E-8F74-2DD5-5334-621C1954A6AE}"/>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TechSmith, Eine digitale Ordnerstruktur fürs Unternehmen einrichten: Beispiel und Tipps, in: techsmith.de, https://www.techsmith.de/blog/digitale-ordnerstruktur/</a:t>
            </a:r>
          </a:p>
        </p:txBody>
      </p:sp>
      <p:sp>
        <p:nvSpPr>
          <p:cNvPr id="16" name="Foliennummernplatzhalter 1">
            <a:extLst>
              <a:ext uri="{FF2B5EF4-FFF2-40B4-BE49-F238E27FC236}">
                <a16:creationId xmlns:a16="http://schemas.microsoft.com/office/drawing/2014/main" id="{FF09208B-3DB6-0767-CBE5-33C4A787C0D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38</a:t>
            </a:fld>
            <a:endParaRPr lang="de-DE"/>
          </a:p>
        </p:txBody>
      </p:sp>
    </p:spTree>
    <p:extLst>
      <p:ext uri="{BB962C8B-B14F-4D97-AF65-F5344CB8AC3E}">
        <p14:creationId xmlns:p14="http://schemas.microsoft.com/office/powerpoint/2010/main" val="2816057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Importancia de una buena estructura: base para una recuperación rápida</a:t>
            </a:r>
            <a:endParaRPr lang="en-GB">
              <a:solidFill>
                <a:srgbClr val="00CCFF"/>
              </a:solidFill>
              <a:latin typeface="+mn-lt"/>
            </a:endParaRPr>
          </a:p>
        </p:txBody>
      </p:sp>
      <p:sp>
        <p:nvSpPr>
          <p:cNvPr id="4" name="Google Shape;118;p6">
            <a:extLst>
              <a:ext uri="{FF2B5EF4-FFF2-40B4-BE49-F238E27FC236}">
                <a16:creationId xmlns:a16="http://schemas.microsoft.com/office/drawing/2014/main" id="{43C1A2B5-3A8A-77FE-8691-2DAC501731FC}"/>
              </a:ext>
            </a:extLst>
          </p:cNvPr>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1. Problemas de una estructura de archivo deficiente</a:t>
            </a:r>
          </a:p>
        </p:txBody>
      </p:sp>
      <p:sp>
        <p:nvSpPr>
          <p:cNvPr id="18" name="Google Shape;120;p6">
            <a:extLst>
              <a:ext uri="{FF2B5EF4-FFF2-40B4-BE49-F238E27FC236}">
                <a16:creationId xmlns:a16="http://schemas.microsoft.com/office/drawing/2014/main" id="{A55E03B9-5EEA-D1CA-1BEB-4FBF2D78BD3E}"/>
              </a:ext>
            </a:extLst>
          </p:cNvPr>
          <p:cNvSpPr txBox="1"/>
          <p:nvPr/>
        </p:nvSpPr>
        <p:spPr>
          <a:xfrm>
            <a:off x="3420000" y="4032000"/>
            <a:ext cx="14549948" cy="396000"/>
          </a:xfrm>
          <a:prstGeom prst="roundRect">
            <a:avLst/>
          </a:prstGeom>
          <a:solidFill>
            <a:schemeClr val="bg1">
              <a:lumMod val="85000"/>
            </a:schemeClr>
          </a:solidFill>
          <a:ln>
            <a:solidFill>
              <a:schemeClr val="lt1">
                <a:hueOff val="0"/>
                <a:satOff val="0"/>
                <a:lumOff val="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es-ES" sz="2000">
                <a:solidFill>
                  <a:schemeClr val="dk1"/>
                </a:solidFill>
                <a:latin typeface="+mn-lt"/>
                <a:ea typeface="Helvetica Neue"/>
                <a:cs typeface="Helvetica Neue"/>
                <a:sym typeface="Helvetica Neue"/>
              </a:rPr>
              <a:t>Los documentos importantes, como los contratos, no desaparecen entre la masa de carpetas y archivos.</a:t>
            </a:r>
            <a:endParaRPr lang="en-GB" sz="2000">
              <a:latin typeface="+mn-lt"/>
            </a:endParaRPr>
          </a:p>
        </p:txBody>
      </p:sp>
      <p:sp>
        <p:nvSpPr>
          <p:cNvPr id="22" name="Google Shape;120;p6">
            <a:extLst>
              <a:ext uri="{FF2B5EF4-FFF2-40B4-BE49-F238E27FC236}">
                <a16:creationId xmlns:a16="http://schemas.microsoft.com/office/drawing/2014/main" id="{14391C4B-4CC9-93AF-5964-959E89273059}"/>
              </a:ext>
            </a:extLst>
          </p:cNvPr>
          <p:cNvSpPr txBox="1"/>
          <p:nvPr/>
        </p:nvSpPr>
        <p:spPr>
          <a:xfrm>
            <a:off x="3420000" y="6552000"/>
            <a:ext cx="14549948" cy="720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es-ES" sz="2000">
                <a:solidFill>
                  <a:schemeClr val="dk1"/>
                </a:solidFill>
                <a:latin typeface="+mn-lt"/>
                <a:ea typeface="Helvetica Neue"/>
                <a:cs typeface="Helvetica Neue"/>
                <a:sym typeface="Helvetica Neue"/>
              </a:rPr>
              <a:t>Los nuevos empleados y los sustitutos de vacaciones se orientan rápidamente en la estructura de carpetas. El periodo de familiarización se acorta y la incorporación es más rápida.</a:t>
            </a:r>
            <a:endParaRPr lang="en-GB" sz="2000">
              <a:solidFill>
                <a:schemeClr val="dk1"/>
              </a:solidFill>
              <a:latin typeface="+mn-lt"/>
              <a:ea typeface="Helvetica Neue"/>
              <a:cs typeface="Helvetica Neue"/>
              <a:sym typeface="Helvetica Neue"/>
            </a:endParaRPr>
          </a:p>
        </p:txBody>
      </p:sp>
      <p:sp>
        <p:nvSpPr>
          <p:cNvPr id="23" name="Google Shape;120;p6">
            <a:extLst>
              <a:ext uri="{FF2B5EF4-FFF2-40B4-BE49-F238E27FC236}">
                <a16:creationId xmlns:a16="http://schemas.microsoft.com/office/drawing/2014/main" id="{09DB15B6-4788-E56A-B56B-E6EADCB80DAE}"/>
              </a:ext>
            </a:extLst>
          </p:cNvPr>
          <p:cNvSpPr txBox="1"/>
          <p:nvPr/>
        </p:nvSpPr>
        <p:spPr>
          <a:xfrm>
            <a:off x="3420000" y="4500000"/>
            <a:ext cx="14549948" cy="720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es-ES" sz="2000">
                <a:solidFill>
                  <a:schemeClr val="dk1"/>
                </a:solidFill>
                <a:latin typeface="+mn-lt"/>
                <a:ea typeface="Helvetica Neue"/>
                <a:cs typeface="Helvetica Neue"/>
                <a:sym typeface="Helvetica Neue"/>
              </a:rPr>
              <a:t>Ahorra tiempo: se acabó la búsqueda larga o frecuente de archivos individuales. Reduces la búsqueda de archivos a un mínimo de tiempo y eso significa alivio de trabajo.</a:t>
            </a:r>
            <a:endParaRPr lang="en-GB" sz="2000">
              <a:solidFill>
                <a:schemeClr val="dk1"/>
              </a:solidFill>
              <a:latin typeface="+mn-lt"/>
              <a:ea typeface="Helvetica Neue"/>
              <a:cs typeface="Helvetica Neue"/>
              <a:sym typeface="Helvetica Neue"/>
            </a:endParaRPr>
          </a:p>
        </p:txBody>
      </p:sp>
      <p:sp>
        <p:nvSpPr>
          <p:cNvPr id="24" name="Google Shape;120;p6">
            <a:extLst>
              <a:ext uri="{FF2B5EF4-FFF2-40B4-BE49-F238E27FC236}">
                <a16:creationId xmlns:a16="http://schemas.microsoft.com/office/drawing/2014/main" id="{0FF83FEE-8034-21D0-A0D9-3DEBA6F9E10C}"/>
              </a:ext>
            </a:extLst>
          </p:cNvPr>
          <p:cNvSpPr txBox="1"/>
          <p:nvPr/>
        </p:nvSpPr>
        <p:spPr>
          <a:xfrm>
            <a:off x="3420000" y="5292000"/>
            <a:ext cx="14549948" cy="468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es-ES" sz="2000">
                <a:solidFill>
                  <a:schemeClr val="dk1"/>
                </a:solidFill>
                <a:latin typeface="+mn-lt"/>
                <a:ea typeface="Helvetica Neue"/>
                <a:cs typeface="Helvetica Neue"/>
                <a:sym typeface="Helvetica Neue"/>
              </a:rPr>
              <a:t>Los nombres de los archivos son únicos e indican claramente qué archivos e información representan el estado más reciente.</a:t>
            </a:r>
            <a:endParaRPr lang="en-GB" sz="2000">
              <a:solidFill>
                <a:schemeClr val="dk1"/>
              </a:solidFill>
              <a:latin typeface="+mn-lt"/>
              <a:ea typeface="Helvetica Neue"/>
              <a:cs typeface="Helvetica Neue"/>
              <a:sym typeface="Helvetica Neue"/>
            </a:endParaRPr>
          </a:p>
        </p:txBody>
      </p:sp>
      <p:sp>
        <p:nvSpPr>
          <p:cNvPr id="25" name="Google Shape;120;p6">
            <a:extLst>
              <a:ext uri="{FF2B5EF4-FFF2-40B4-BE49-F238E27FC236}">
                <a16:creationId xmlns:a16="http://schemas.microsoft.com/office/drawing/2014/main" id="{EF99C1F4-115C-F1AC-497F-30749520B80F}"/>
              </a:ext>
            </a:extLst>
          </p:cNvPr>
          <p:cNvSpPr txBox="1"/>
          <p:nvPr/>
        </p:nvSpPr>
        <p:spPr>
          <a:xfrm>
            <a:off x="3420000" y="5760000"/>
            <a:ext cx="14549948" cy="720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es-ES" sz="2000">
                <a:solidFill>
                  <a:schemeClr val="dk1"/>
                </a:solidFill>
                <a:latin typeface="+mn-lt"/>
                <a:ea typeface="Helvetica Neue"/>
                <a:cs typeface="Helvetica Neue"/>
                <a:sym typeface="Helvetica Neue"/>
              </a:rPr>
              <a:t>El mantenimiento del servidor se simplifica: al no haber almacenamiento múltiple de archivos, se necesita menos espacio de almacenamiento, también para las copias de seguridad y los </a:t>
            </a:r>
            <a:r>
              <a:rPr lang="es-ES" sz="2000" i="1">
                <a:solidFill>
                  <a:schemeClr val="dk1"/>
                </a:solidFill>
                <a:latin typeface="+mn-lt"/>
                <a:ea typeface="Helvetica Neue"/>
                <a:cs typeface="Helvetica Neue"/>
                <a:sym typeface="Helvetica Neue"/>
              </a:rPr>
              <a:t>backups</a:t>
            </a:r>
            <a:r>
              <a:rPr lang="es-ES" sz="2000">
                <a:solidFill>
                  <a:schemeClr val="dk1"/>
                </a:solidFill>
                <a:latin typeface="+mn-lt"/>
                <a:ea typeface="Helvetica Neue"/>
                <a:cs typeface="Helvetica Neue"/>
                <a:sym typeface="Helvetica Neue"/>
              </a:rPr>
              <a:t>.</a:t>
            </a:r>
            <a:endParaRPr lang="en-GB" sz="2000">
              <a:latin typeface="+mn-lt"/>
            </a:endParaRPr>
          </a:p>
        </p:txBody>
      </p:sp>
      <p:sp>
        <p:nvSpPr>
          <p:cNvPr id="26" name="Google Shape;120;p6">
            <a:extLst>
              <a:ext uri="{FF2B5EF4-FFF2-40B4-BE49-F238E27FC236}">
                <a16:creationId xmlns:a16="http://schemas.microsoft.com/office/drawing/2014/main" id="{D055EBFF-874B-BEFC-D4BC-E49C7DA48B8A}"/>
              </a:ext>
            </a:extLst>
          </p:cNvPr>
          <p:cNvSpPr txBox="1"/>
          <p:nvPr/>
        </p:nvSpPr>
        <p:spPr>
          <a:xfrm>
            <a:off x="3419999" y="7344000"/>
            <a:ext cx="14549947" cy="720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es-ES" sz="2000">
                <a:solidFill>
                  <a:schemeClr val="dk1"/>
                </a:solidFill>
                <a:latin typeface="+mn-lt"/>
                <a:ea typeface="Helvetica Neue"/>
                <a:cs typeface="Helvetica Neue"/>
                <a:sym typeface="Helvetica Neue"/>
              </a:rPr>
              <a:t>Un sistema de archivo y una estructura de carpetas claros pueden repercutir positivamente en la satisfacción laboral, ya que se dedica menos tiempo a buscar archivos y más al trabajo real.</a:t>
            </a:r>
            <a:endParaRPr lang="en-GB" sz="2000">
              <a:latin typeface="+mn-lt"/>
            </a:endParaRPr>
          </a:p>
        </p:txBody>
      </p:sp>
      <p:sp>
        <p:nvSpPr>
          <p:cNvPr id="27" name="Google Shape;120;p6">
            <a:extLst>
              <a:ext uri="{FF2B5EF4-FFF2-40B4-BE49-F238E27FC236}">
                <a16:creationId xmlns:a16="http://schemas.microsoft.com/office/drawing/2014/main" id="{698EB6AF-2D0D-570B-A730-C3C2631C4C96}"/>
              </a:ext>
            </a:extLst>
          </p:cNvPr>
          <p:cNvSpPr txBox="1"/>
          <p:nvPr/>
        </p:nvSpPr>
        <p:spPr>
          <a:xfrm>
            <a:off x="3420000" y="8136000"/>
            <a:ext cx="14549946" cy="720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es-ES" sz="2000">
                <a:solidFill>
                  <a:schemeClr val="dk1"/>
                </a:solidFill>
                <a:latin typeface="+mn-lt"/>
                <a:ea typeface="Helvetica Neue"/>
                <a:cs typeface="Helvetica Neue"/>
                <a:sym typeface="Helvetica Neue"/>
              </a:rPr>
              <a:t>La calidad del trabajo también puede aumentar con una estructura de carpetas adecuada para el archivado digital: es menos probable que los archivos se guarden fuera de la estructura, con nombres poco claros o duplicados.</a:t>
            </a:r>
            <a:endParaRPr lang="en-GB" sz="2000">
              <a:latin typeface="+mn-lt"/>
            </a:endParaRPr>
          </a:p>
        </p:txBody>
      </p:sp>
      <p:sp>
        <p:nvSpPr>
          <p:cNvPr id="120" name="Google Shape;120;p6"/>
          <p:cNvSpPr txBox="1"/>
          <p:nvPr/>
        </p:nvSpPr>
        <p:spPr>
          <a:xfrm>
            <a:off x="1080000" y="4032000"/>
            <a:ext cx="2520000" cy="4860000"/>
          </a:xfrm>
          <a:prstGeom prst="rect">
            <a:avLst/>
          </a:prstGeom>
          <a:gradFill>
            <a:gsLst>
              <a:gs pos="0">
                <a:srgbClr val="33CCFF"/>
              </a:gs>
              <a:gs pos="100000">
                <a:srgbClr val="00CCFF"/>
              </a:gs>
            </a:gsLst>
          </a:gradFill>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ctr" anchorCtr="0">
            <a:noAutofit/>
          </a:bodyPr>
          <a:lstStyle/>
          <a:p>
            <a:pPr marR="0" lvl="0" algn="ctr" rtl="0">
              <a:lnSpc>
                <a:spcPct val="150000"/>
              </a:lnSpc>
              <a:spcBef>
                <a:spcPts val="0"/>
              </a:spcBef>
              <a:spcAft>
                <a:spcPts val="0"/>
              </a:spcAft>
              <a:buSzPct val="80000"/>
            </a:pPr>
            <a:r>
              <a:rPr lang="es-ES" sz="2000" b="1" i="1">
                <a:solidFill>
                  <a:schemeClr val="tx1"/>
                </a:solidFill>
                <a:latin typeface="+mn-lt"/>
                <a:sym typeface="Helvetica Neue"/>
              </a:rPr>
              <a:t>Estas prestaciones se aplican tanto a los trabajadores de más edad de las empresas como a los ciudadanos en edad de jubilación y a las empresas en su conjunto.</a:t>
            </a:r>
            <a:endParaRPr lang="en-GB" sz="2000" b="1" i="1">
              <a:solidFill>
                <a:schemeClr val="tx1"/>
              </a:solidFill>
              <a:latin typeface="+mn-lt"/>
            </a:endParaRPr>
          </a:p>
        </p:txBody>
      </p:sp>
      <p:sp>
        <p:nvSpPr>
          <p:cNvPr id="29" name="Foliennummernplatzhalter 1">
            <a:extLst>
              <a:ext uri="{FF2B5EF4-FFF2-40B4-BE49-F238E27FC236}">
                <a16:creationId xmlns:a16="http://schemas.microsoft.com/office/drawing/2014/main" id="{05DC91C6-5B0F-F52F-D2EB-84162D3B700F}"/>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39</a:t>
            </a:fld>
            <a:endParaRPr lang="de-DE"/>
          </a:p>
        </p:txBody>
      </p:sp>
      <p:sp>
        <p:nvSpPr>
          <p:cNvPr id="5" name="Textfeld 4">
            <a:extLst>
              <a:ext uri="{FF2B5EF4-FFF2-40B4-BE49-F238E27FC236}">
                <a16:creationId xmlns:a16="http://schemas.microsoft.com/office/drawing/2014/main" id="{40B69D83-50BF-679B-E0B2-62C3D416D607}"/>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TechSmith, Eine digitale Ordnerstruktur fürs Unternehmen einrichten: Beispiel und Tipps, in: techsmith.de, https://www.techsmith.de/blog/digitale-ordnerstruktur/</a:t>
            </a:r>
          </a:p>
        </p:txBody>
      </p:sp>
    </p:spTree>
    <p:extLst>
      <p:ext uri="{BB962C8B-B14F-4D97-AF65-F5344CB8AC3E}">
        <p14:creationId xmlns:p14="http://schemas.microsoft.com/office/powerpoint/2010/main" val="175527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2249239" y="3989358"/>
            <a:ext cx="10243930" cy="23082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es-ES" sz="4800" b="1">
                <a:solidFill>
                  <a:schemeClr val="tx1"/>
                </a:solidFill>
                <a:latin typeface="+mn-lt"/>
                <a:ea typeface="Helvetica Neue"/>
                <a:cs typeface="Helvetica Neue"/>
                <a:sym typeface="Helvetica Neue"/>
              </a:rPr>
              <a:t>Buscar correctamente - o: ¿Cómo encuentro la información que me interesa?</a:t>
            </a:r>
            <a:endParaRPr lang="en-GB" sz="4800" b="1" dirty="0">
              <a:solidFill>
                <a:schemeClr val="tx1"/>
              </a:solidFill>
              <a:latin typeface="+mn-lt"/>
              <a:ea typeface="Helvetica Neue"/>
              <a:cs typeface="Helvetica Neue"/>
              <a:sym typeface="Helvetica Neue"/>
            </a:endParaRPr>
          </a:p>
        </p:txBody>
      </p:sp>
      <p:sp>
        <p:nvSpPr>
          <p:cNvPr id="113" name="Google Shape;113;p5"/>
          <p:cNvSpPr txBox="1"/>
          <p:nvPr/>
        </p:nvSpPr>
        <p:spPr>
          <a:xfrm>
            <a:off x="7111661" y="2708874"/>
            <a:ext cx="4064678"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n-GB" sz="6000" b="1">
                <a:solidFill>
                  <a:srgbClr val="00CCFF"/>
                </a:solidFill>
                <a:latin typeface="+mn-lt"/>
                <a:ea typeface="Helvetica Neue"/>
                <a:cs typeface="Helvetica Neue"/>
                <a:sym typeface="Helvetica Neue"/>
              </a:rPr>
              <a:t>Unidad 1</a:t>
            </a:r>
            <a:endParaRPr lang="en-GB" sz="6000" b="1" i="0" u="none" strike="noStrike" cap="none">
              <a:solidFill>
                <a:srgbClr val="00CCFF"/>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F1370F7C-D12A-BD2A-D430-3EF2AB7603D6}"/>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a:t>
            </a:fld>
            <a:endParaRPr lang="de-DE"/>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35" name="Google Shape;120;p6">
            <a:extLst>
              <a:ext uri="{FF2B5EF4-FFF2-40B4-BE49-F238E27FC236}">
                <a16:creationId xmlns:a16="http://schemas.microsoft.com/office/drawing/2014/main" id="{B382129C-C5DC-0FD8-0DA4-EBBD5B9508F4}"/>
              </a:ext>
            </a:extLst>
          </p:cNvPr>
          <p:cNvSpPr txBox="1"/>
          <p:nvPr/>
        </p:nvSpPr>
        <p:spPr>
          <a:xfrm>
            <a:off x="3132000" y="6588000"/>
            <a:ext cx="14796000" cy="2304000"/>
          </a:xfrm>
          <a:prstGeom prst="roundRect">
            <a:avLst/>
          </a:prstGeom>
          <a:ln>
            <a:solidFill>
              <a:srgbClr val="33CCFF"/>
            </a:solidFill>
          </a:ln>
        </p:spPr>
        <p:style>
          <a:lnRef idx="2">
            <a:schemeClr val="accent1"/>
          </a:lnRef>
          <a:fillRef idx="1">
            <a:schemeClr val="lt1"/>
          </a:fillRef>
          <a:effectRef idx="0">
            <a:schemeClr val="accent1"/>
          </a:effectRef>
          <a:fontRef idx="minor">
            <a:schemeClr val="dk1"/>
          </a:fontRef>
        </p:style>
        <p:txBody>
          <a:bodyPr spcFirstLastPara="1" wrap="square" lIns="180000" tIns="0" rIns="91425" bIns="0" anchor="t" anchorCtr="0">
            <a:noAutofit/>
          </a:bodyPr>
          <a:lstStyle/>
          <a:p>
            <a:pPr marR="0" lvl="0" algn="l" rtl="0">
              <a:spcBef>
                <a:spcPts val="0"/>
              </a:spcBef>
              <a:spcAft>
                <a:spcPts val="0"/>
              </a:spcAft>
              <a:buSzPct val="80000"/>
            </a:pPr>
            <a:r>
              <a:rPr lang="es-ES" sz="2400">
                <a:solidFill>
                  <a:schemeClr val="dk1"/>
                </a:solidFill>
                <a:latin typeface="+mn-lt"/>
                <a:ea typeface="Helvetica Neue"/>
                <a:cs typeface="Helvetica Neue"/>
                <a:sym typeface="Helvetica Neue"/>
              </a:rPr>
              <a:t>Puedes afinar tu búsqueda más arriba:</a:t>
            </a:r>
            <a:endParaRPr lang="en-GB" sz="2400">
              <a:solidFill>
                <a:schemeClr val="dk1"/>
              </a:solidFill>
              <a:latin typeface="+mn-lt"/>
              <a:ea typeface="Helvetica Neue"/>
              <a:cs typeface="Helvetica Neue"/>
              <a:sym typeface="Helvetica Neue"/>
            </a:endParaRPr>
          </a:p>
          <a:p>
            <a:pPr marR="0" lvl="0" algn="l" rtl="0">
              <a:spcBef>
                <a:spcPts val="0"/>
              </a:spcBef>
              <a:spcAft>
                <a:spcPts val="0"/>
              </a:spcAft>
              <a:buSzPct val="80000"/>
            </a:pPr>
            <a:endParaRPr lang="en-GB" sz="2400">
              <a:ea typeface="Helvetica Neue"/>
              <a:cs typeface="Helvetica Neue"/>
              <a:sym typeface="Helvetica Neue"/>
            </a:endParaRPr>
          </a:p>
          <a:p>
            <a:pPr marL="342900" indent="-342900">
              <a:buSzPct val="80000"/>
              <a:buFont typeface="Wingdings" panose="05000000000000000000" pitchFamily="2" charset="2"/>
              <a:buChar char="§"/>
            </a:pPr>
            <a:r>
              <a:rPr lang="es-ES" sz="2400">
                <a:solidFill>
                  <a:schemeClr val="dk1"/>
                </a:solidFill>
                <a:latin typeface="+mn-lt"/>
                <a:ea typeface="Helvetica Neue"/>
                <a:cs typeface="Helvetica Neue"/>
                <a:sym typeface="Helvetica Neue"/>
              </a:rPr>
              <a:t>Puedes utilizar los iconos para restringir (filtrar) tu búsqueda a </a:t>
            </a:r>
            <a:r>
              <a:rPr lang="es-ES" sz="2400" b="1">
                <a:solidFill>
                  <a:schemeClr val="dk1"/>
                </a:solidFill>
                <a:latin typeface="+mn-lt"/>
                <a:ea typeface="Helvetica Neue"/>
                <a:cs typeface="Helvetica Neue"/>
                <a:sym typeface="Helvetica Neue"/>
              </a:rPr>
              <a:t>aplicaciones</a:t>
            </a:r>
            <a:r>
              <a:rPr lang="es-ES" sz="2400">
                <a:solidFill>
                  <a:schemeClr val="dk1"/>
                </a:solidFill>
                <a:latin typeface="+mn-lt"/>
                <a:ea typeface="Helvetica Neue"/>
                <a:cs typeface="Helvetica Neue"/>
                <a:sym typeface="Helvetica Neue"/>
              </a:rPr>
              <a:t>, </a:t>
            </a:r>
            <a:r>
              <a:rPr lang="es-ES" sz="2400" b="1">
                <a:solidFill>
                  <a:schemeClr val="dk1"/>
                </a:solidFill>
                <a:latin typeface="+mn-lt"/>
                <a:ea typeface="Helvetica Neue"/>
                <a:cs typeface="Helvetica Neue"/>
                <a:sym typeface="Helvetica Neue"/>
              </a:rPr>
              <a:t>documentos</a:t>
            </a:r>
            <a:r>
              <a:rPr lang="es-ES" sz="2400">
                <a:solidFill>
                  <a:schemeClr val="dk1"/>
                </a:solidFill>
                <a:latin typeface="+mn-lt"/>
                <a:ea typeface="Helvetica Neue"/>
                <a:cs typeface="Helvetica Neue"/>
                <a:sym typeface="Helvetica Neue"/>
              </a:rPr>
              <a:t> o la </a:t>
            </a:r>
            <a:r>
              <a:rPr lang="es-ES" sz="2400" b="1">
                <a:solidFill>
                  <a:schemeClr val="dk1"/>
                </a:solidFill>
                <a:latin typeface="+mn-lt"/>
                <a:ea typeface="Helvetica Neue"/>
                <a:cs typeface="Helvetica Neue"/>
                <a:sym typeface="Helvetica Neue"/>
              </a:rPr>
              <a:t>búsqueda web</a:t>
            </a:r>
            <a:r>
              <a:rPr lang="es-ES" sz="2400">
                <a:solidFill>
                  <a:schemeClr val="dk1"/>
                </a:solidFill>
                <a:latin typeface="+mn-lt"/>
                <a:ea typeface="Helvetica Neue"/>
                <a:cs typeface="Helvetica Neue"/>
                <a:sym typeface="Helvetica Neue"/>
              </a:rPr>
              <a:t>, </a:t>
            </a:r>
            <a:r>
              <a:rPr lang="es-ES" sz="2400" b="1">
                <a:solidFill>
                  <a:schemeClr val="dk1"/>
                </a:solidFill>
                <a:latin typeface="+mn-lt"/>
                <a:ea typeface="Helvetica Neue"/>
                <a:cs typeface="Helvetica Neue"/>
                <a:sym typeface="Helvetica Neue"/>
              </a:rPr>
              <a:t>por ejemplo</a:t>
            </a:r>
            <a:r>
              <a:rPr lang="en-GB" sz="2400" b="1">
                <a:solidFill>
                  <a:schemeClr val="dk1"/>
                </a:solidFill>
                <a:latin typeface="+mn-lt"/>
                <a:ea typeface="Helvetica Neue"/>
                <a:cs typeface="Helvetica Neue"/>
                <a:sym typeface="Helvetica Neue"/>
              </a:rPr>
              <a:t>.</a:t>
            </a:r>
          </a:p>
          <a:p>
            <a:pPr marL="342900" indent="-342900">
              <a:buSzPct val="80000"/>
              <a:buFont typeface="Wingdings" panose="05000000000000000000" pitchFamily="2" charset="2"/>
              <a:buChar char="§"/>
            </a:pPr>
            <a:r>
              <a:rPr lang="es-ES" sz="2400">
                <a:solidFill>
                  <a:schemeClr val="dk1"/>
                </a:solidFill>
                <a:latin typeface="+mn-lt"/>
                <a:ea typeface="Helvetica Neue"/>
                <a:cs typeface="Helvetica Neue"/>
                <a:sym typeface="Helvetica Neue"/>
              </a:rPr>
              <a:t>Si haces clic en "Más" en la parte superior, también puedes buscar específicamente </a:t>
            </a:r>
            <a:r>
              <a:rPr lang="es-ES" sz="2400" b="1">
                <a:solidFill>
                  <a:schemeClr val="dk1"/>
                </a:solidFill>
                <a:latin typeface="+mn-lt"/>
                <a:ea typeface="Helvetica Neue"/>
                <a:cs typeface="Helvetica Neue"/>
                <a:sym typeface="Helvetica Neue"/>
              </a:rPr>
              <a:t>ajustes</a:t>
            </a:r>
            <a:r>
              <a:rPr lang="es-ES" sz="2400">
                <a:solidFill>
                  <a:schemeClr val="dk1"/>
                </a:solidFill>
                <a:latin typeface="+mn-lt"/>
                <a:ea typeface="Helvetica Neue"/>
                <a:cs typeface="Helvetica Neue"/>
                <a:sym typeface="Helvetica Neue"/>
              </a:rPr>
              <a:t>, </a:t>
            </a:r>
            <a:r>
              <a:rPr lang="es-ES" sz="2400" b="1">
                <a:solidFill>
                  <a:schemeClr val="dk1"/>
                </a:solidFill>
                <a:latin typeface="+mn-lt"/>
                <a:ea typeface="Helvetica Neue"/>
                <a:cs typeface="Helvetica Neue"/>
                <a:sym typeface="Helvetica Neue"/>
              </a:rPr>
              <a:t>fotos</a:t>
            </a:r>
            <a:r>
              <a:rPr lang="es-ES" sz="2400">
                <a:solidFill>
                  <a:schemeClr val="dk1"/>
                </a:solidFill>
                <a:latin typeface="+mn-lt"/>
                <a:ea typeface="Helvetica Neue"/>
                <a:cs typeface="Helvetica Neue"/>
                <a:sym typeface="Helvetica Neue"/>
              </a:rPr>
              <a:t>, </a:t>
            </a:r>
            <a:r>
              <a:rPr lang="es-ES" sz="2400" b="1">
                <a:solidFill>
                  <a:schemeClr val="dk1"/>
                </a:solidFill>
                <a:latin typeface="+mn-lt"/>
                <a:ea typeface="Helvetica Neue"/>
                <a:cs typeface="Helvetica Neue"/>
                <a:sym typeface="Helvetica Neue"/>
              </a:rPr>
              <a:t>música</a:t>
            </a:r>
            <a:r>
              <a:rPr lang="es-ES" sz="2400">
                <a:solidFill>
                  <a:schemeClr val="dk1"/>
                </a:solidFill>
                <a:latin typeface="+mn-lt"/>
                <a:ea typeface="Helvetica Neue"/>
                <a:cs typeface="Helvetica Neue"/>
                <a:sym typeface="Helvetica Neue"/>
              </a:rPr>
              <a:t>, </a:t>
            </a:r>
            <a:r>
              <a:rPr lang="es-ES" sz="2400" b="1">
                <a:solidFill>
                  <a:schemeClr val="dk1"/>
                </a:solidFill>
                <a:latin typeface="+mn-lt"/>
                <a:ea typeface="Helvetica Neue"/>
                <a:cs typeface="Helvetica Neue"/>
                <a:sym typeface="Helvetica Neue"/>
              </a:rPr>
              <a:t>correo electrónico</a:t>
            </a:r>
            <a:r>
              <a:rPr lang="es-ES" sz="2400">
                <a:solidFill>
                  <a:schemeClr val="dk1"/>
                </a:solidFill>
                <a:latin typeface="+mn-lt"/>
                <a:ea typeface="Helvetica Neue"/>
                <a:cs typeface="Helvetica Neue"/>
                <a:sym typeface="Helvetica Neue"/>
              </a:rPr>
              <a:t>, </a:t>
            </a:r>
            <a:r>
              <a:rPr lang="es-ES" sz="2400" b="1">
                <a:solidFill>
                  <a:schemeClr val="dk1"/>
                </a:solidFill>
                <a:latin typeface="+mn-lt"/>
                <a:ea typeface="Helvetica Neue"/>
                <a:cs typeface="Helvetica Neue"/>
                <a:sym typeface="Helvetica Neue"/>
              </a:rPr>
              <a:t>carpetas</a:t>
            </a:r>
            <a:r>
              <a:rPr lang="es-ES" sz="2400">
                <a:solidFill>
                  <a:schemeClr val="dk1"/>
                </a:solidFill>
                <a:latin typeface="+mn-lt"/>
                <a:ea typeface="Helvetica Neue"/>
                <a:cs typeface="Helvetica Neue"/>
                <a:sym typeface="Helvetica Neue"/>
              </a:rPr>
              <a:t>, </a:t>
            </a:r>
            <a:r>
              <a:rPr lang="es-ES" sz="2400" b="1">
                <a:solidFill>
                  <a:schemeClr val="dk1"/>
                </a:solidFill>
                <a:latin typeface="+mn-lt"/>
                <a:ea typeface="Helvetica Neue"/>
                <a:cs typeface="Helvetica Neue"/>
                <a:sym typeface="Helvetica Neue"/>
              </a:rPr>
              <a:t>personas</a:t>
            </a:r>
            <a:r>
              <a:rPr lang="es-ES" sz="2400">
                <a:solidFill>
                  <a:schemeClr val="dk1"/>
                </a:solidFill>
                <a:latin typeface="+mn-lt"/>
                <a:ea typeface="Helvetica Neue"/>
                <a:cs typeface="Helvetica Neue"/>
                <a:sym typeface="Helvetica Neue"/>
              </a:rPr>
              <a:t> y </a:t>
            </a:r>
            <a:r>
              <a:rPr lang="es-ES" sz="2400" b="1">
                <a:solidFill>
                  <a:schemeClr val="dk1"/>
                </a:solidFill>
                <a:latin typeface="+mn-lt"/>
                <a:ea typeface="Helvetica Neue"/>
                <a:cs typeface="Helvetica Neue"/>
                <a:sym typeface="Helvetica Neue"/>
              </a:rPr>
              <a:t>vídeos</a:t>
            </a:r>
            <a:r>
              <a:rPr lang="es-ES" sz="2400">
                <a:solidFill>
                  <a:schemeClr val="dk1"/>
                </a:solidFill>
                <a:latin typeface="+mn-lt"/>
                <a:ea typeface="Helvetica Neue"/>
                <a:cs typeface="Helvetica Neue"/>
                <a:sym typeface="Helvetica Neue"/>
              </a:rPr>
              <a:t>.</a:t>
            </a:r>
            <a:endParaRPr lang="en-GB" sz="2400">
              <a:latin typeface="+mn-lt"/>
            </a:endParaRPr>
          </a:p>
          <a:p>
            <a:pPr>
              <a:buSzPct val="80000"/>
            </a:pPr>
            <a:r>
              <a:rPr lang="en-GB" sz="2400">
                <a:solidFill>
                  <a:schemeClr val="dk1"/>
                </a:solidFill>
                <a:latin typeface="+mn-lt"/>
                <a:ea typeface="Helvetica Neue"/>
                <a:cs typeface="Helvetica Neue"/>
                <a:sym typeface="Helvetica Neue"/>
              </a:rPr>
              <a:t>.</a:t>
            </a:r>
            <a:endParaRPr lang="en-GB" sz="2400">
              <a:latin typeface="+mn-lt"/>
            </a:endParaRPr>
          </a:p>
          <a:p>
            <a:pPr marR="0" lvl="0" algn="l" rtl="0">
              <a:spcBef>
                <a:spcPts val="0"/>
              </a:spcBef>
              <a:spcAft>
                <a:spcPts val="0"/>
              </a:spcAft>
              <a:buSzPct val="80000"/>
            </a:pPr>
            <a:endParaRPr lang="en-GB" sz="2400">
              <a:solidFill>
                <a:schemeClr val="dk1"/>
              </a:solidFill>
              <a:latin typeface="+mn-lt"/>
              <a:ea typeface="Helvetica Neue"/>
              <a:cs typeface="Helvetica Neue"/>
              <a:sym typeface="Helvetica Neue"/>
            </a:endParaRPr>
          </a:p>
        </p:txBody>
      </p:sp>
      <p:sp>
        <p:nvSpPr>
          <p:cNvPr id="34" name="Google Shape;120;p6">
            <a:extLst>
              <a:ext uri="{FF2B5EF4-FFF2-40B4-BE49-F238E27FC236}">
                <a16:creationId xmlns:a16="http://schemas.microsoft.com/office/drawing/2014/main" id="{D0EBE43C-B406-6758-E9D5-6760A56416C4}"/>
              </a:ext>
            </a:extLst>
          </p:cNvPr>
          <p:cNvSpPr txBox="1"/>
          <p:nvPr/>
        </p:nvSpPr>
        <p:spPr>
          <a:xfrm>
            <a:off x="2664000" y="5904000"/>
            <a:ext cx="13716000" cy="540000"/>
          </a:xfrm>
          <a:prstGeom prst="roundRect">
            <a:avLst/>
          </a:prstGeom>
          <a:ln>
            <a:solidFill>
              <a:srgbClr val="33CCFF"/>
            </a:solidFill>
          </a:ln>
        </p:spPr>
        <p:style>
          <a:lnRef idx="2">
            <a:schemeClr val="accent1"/>
          </a:lnRef>
          <a:fillRef idx="1">
            <a:schemeClr val="lt1"/>
          </a:fillRef>
          <a:effectRef idx="0">
            <a:schemeClr val="accent1"/>
          </a:effectRef>
          <a:fontRef idx="minor">
            <a:schemeClr val="dk1"/>
          </a:fontRef>
        </p:style>
        <p:txBody>
          <a:bodyPr spcFirstLastPara="1" wrap="square" lIns="180000" tIns="0" rIns="91425" bIns="0" anchor="ctr" anchorCtr="0">
            <a:noAutofit/>
          </a:bodyPr>
          <a:lstStyle/>
          <a:p>
            <a:pPr marR="0" lvl="0" algn="l" rtl="0">
              <a:spcBef>
                <a:spcPts val="0"/>
              </a:spcBef>
              <a:spcAft>
                <a:spcPts val="0"/>
              </a:spcAft>
              <a:buSzPct val="80000"/>
            </a:pPr>
            <a:r>
              <a:rPr lang="es-ES" sz="2400">
                <a:solidFill>
                  <a:schemeClr val="dk1"/>
                </a:solidFill>
                <a:latin typeface="+mn-lt"/>
                <a:ea typeface="Helvetica Neue"/>
                <a:cs typeface="Helvetica Neue"/>
                <a:sym typeface="Helvetica Neue"/>
              </a:rPr>
              <a:t>Windows 10 ahora muestra los resultados de búsqueda en diferentes </a:t>
            </a:r>
            <a:r>
              <a:rPr lang="es-ES" sz="2400" b="1">
                <a:solidFill>
                  <a:schemeClr val="dk1"/>
                </a:solidFill>
                <a:latin typeface="+mn-lt"/>
                <a:ea typeface="Helvetica Neue"/>
                <a:cs typeface="Helvetica Neue"/>
                <a:sym typeface="Helvetica Neue"/>
              </a:rPr>
              <a:t>categorías</a:t>
            </a:r>
            <a:r>
              <a:rPr lang="en-GB" sz="2400" b="1">
                <a:solidFill>
                  <a:schemeClr val="dk1"/>
                </a:solidFill>
                <a:latin typeface="+mn-lt"/>
                <a:ea typeface="Helvetica Neue"/>
                <a:cs typeface="Helvetica Neue"/>
                <a:sym typeface="Helvetica Neue"/>
              </a:rPr>
              <a:t>.</a:t>
            </a:r>
          </a:p>
        </p:txBody>
      </p:sp>
      <p:sp>
        <p:nvSpPr>
          <p:cNvPr id="33" name="Google Shape;120;p6">
            <a:extLst>
              <a:ext uri="{FF2B5EF4-FFF2-40B4-BE49-F238E27FC236}">
                <a16:creationId xmlns:a16="http://schemas.microsoft.com/office/drawing/2014/main" id="{7D0B7B60-7903-F10D-D9A7-9465F820E5A8}"/>
              </a:ext>
            </a:extLst>
          </p:cNvPr>
          <p:cNvSpPr txBox="1"/>
          <p:nvPr/>
        </p:nvSpPr>
        <p:spPr>
          <a:xfrm>
            <a:off x="2196000" y="5220000"/>
            <a:ext cx="13716000" cy="540000"/>
          </a:xfrm>
          <a:prstGeom prst="roundRect">
            <a:avLst/>
          </a:prstGeom>
          <a:ln>
            <a:solidFill>
              <a:srgbClr val="33CCFF"/>
            </a:solidFill>
          </a:ln>
        </p:spPr>
        <p:style>
          <a:lnRef idx="2">
            <a:schemeClr val="accent1"/>
          </a:lnRef>
          <a:fillRef idx="1">
            <a:schemeClr val="lt1"/>
          </a:fillRef>
          <a:effectRef idx="0">
            <a:schemeClr val="accent1"/>
          </a:effectRef>
          <a:fontRef idx="minor">
            <a:schemeClr val="dk1"/>
          </a:fontRef>
        </p:style>
        <p:txBody>
          <a:bodyPr spcFirstLastPara="1" wrap="square" lIns="180000" tIns="0" rIns="91425" bIns="0" anchor="ctr" anchorCtr="0">
            <a:noAutofit/>
          </a:bodyPr>
          <a:lstStyle/>
          <a:p>
            <a:pPr marR="0" lvl="0" algn="l" rtl="0">
              <a:spcBef>
                <a:spcPts val="0"/>
              </a:spcBef>
              <a:spcAft>
                <a:spcPts val="0"/>
              </a:spcAft>
              <a:buSzPct val="80000"/>
            </a:pPr>
            <a:r>
              <a:rPr lang="es-ES" sz="2400">
                <a:solidFill>
                  <a:schemeClr val="dk1"/>
                </a:solidFill>
                <a:latin typeface="+mn-lt"/>
                <a:ea typeface="Helvetica Neue"/>
                <a:cs typeface="Helvetica Neue"/>
                <a:sym typeface="Helvetica Neue"/>
              </a:rPr>
              <a:t>Ahora escribe el nombre del archivo </a:t>
            </a:r>
            <a:r>
              <a:rPr lang="en-GB" sz="2400">
                <a:solidFill>
                  <a:schemeClr val="dk1"/>
                </a:solidFill>
                <a:latin typeface="+mn-lt"/>
                <a:ea typeface="Helvetica Neue"/>
                <a:cs typeface="Helvetica Neue"/>
                <a:sym typeface="Helvetica Neue"/>
              </a:rPr>
              <a:t>(o parte de el).</a:t>
            </a:r>
          </a:p>
        </p:txBody>
      </p:sp>
      <p:sp>
        <p:nvSpPr>
          <p:cNvPr id="6" name="Google Shape;120;p6">
            <a:extLst>
              <a:ext uri="{FF2B5EF4-FFF2-40B4-BE49-F238E27FC236}">
                <a16:creationId xmlns:a16="http://schemas.microsoft.com/office/drawing/2014/main" id="{F84D7551-80C7-892E-B593-3E06BEDC9D6E}"/>
              </a:ext>
            </a:extLst>
          </p:cNvPr>
          <p:cNvSpPr txBox="1"/>
          <p:nvPr/>
        </p:nvSpPr>
        <p:spPr>
          <a:xfrm>
            <a:off x="1728000" y="4536000"/>
            <a:ext cx="13716000" cy="540000"/>
          </a:xfrm>
          <a:prstGeom prst="roundRect">
            <a:avLst/>
          </a:prstGeom>
          <a:ln>
            <a:solidFill>
              <a:srgbClr val="33CCFF"/>
            </a:solidFill>
          </a:ln>
        </p:spPr>
        <p:style>
          <a:lnRef idx="2">
            <a:schemeClr val="accent1"/>
          </a:lnRef>
          <a:fillRef idx="1">
            <a:schemeClr val="lt1"/>
          </a:fillRef>
          <a:effectRef idx="0">
            <a:schemeClr val="accent1"/>
          </a:effectRef>
          <a:fontRef idx="minor">
            <a:schemeClr val="dk1"/>
          </a:fontRef>
        </p:style>
        <p:txBody>
          <a:bodyPr spcFirstLastPara="1" wrap="square" lIns="180000" tIns="0" rIns="91425" bIns="0" anchor="ctr" anchorCtr="0">
            <a:noAutofit/>
          </a:bodyPr>
          <a:lstStyle/>
          <a:p>
            <a:pPr marR="0" lvl="0" algn="l" rtl="0">
              <a:spcBef>
                <a:spcPts val="0"/>
              </a:spcBef>
              <a:spcAft>
                <a:spcPts val="0"/>
              </a:spcAft>
              <a:buSzPct val="80000"/>
            </a:pPr>
            <a:r>
              <a:rPr lang="en-GB" sz="2400">
                <a:solidFill>
                  <a:schemeClr val="dk1"/>
                </a:solidFill>
                <a:latin typeface="+mn-lt"/>
                <a:ea typeface="Helvetica Neue"/>
                <a:cs typeface="Helvetica Neue"/>
                <a:sym typeface="Helvetica Neue"/>
              </a:rPr>
              <a:t>Abre el menú de inicio.</a:t>
            </a:r>
          </a:p>
        </p:txBody>
      </p:sp>
      <p:sp>
        <p:nvSpPr>
          <p:cNvPr id="118" name="Google Shape;118;p6"/>
          <p:cNvSpPr txBox="1"/>
          <p:nvPr/>
        </p:nvSpPr>
        <p:spPr>
          <a:xfrm>
            <a:off x="1295399" y="1945710"/>
            <a:ext cx="16956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2</a:t>
            </a:r>
            <a:r>
              <a:rPr lang="en-GB" sz="4800" b="1">
                <a:solidFill>
                  <a:schemeClr val="tx1"/>
                </a:solidFill>
                <a:latin typeface="+mn-lt"/>
                <a:ea typeface="Helvetica Neue"/>
                <a:cs typeface="Helvetica Neue"/>
                <a:sym typeface="Helvetica Neue"/>
              </a:rPr>
              <a:t>. </a:t>
            </a:r>
            <a:r>
              <a:rPr lang="en-US" sz="4800" b="1">
                <a:solidFill>
                  <a:schemeClr val="tx1"/>
                </a:solidFill>
                <a:latin typeface="+mn-lt"/>
                <a:ea typeface="Helvetica Neue"/>
                <a:cs typeface="Helvetica Neue"/>
                <a:sym typeface="Helvetica Neue"/>
              </a:rPr>
              <a:t>Herramientas para encontrar archivos en la propia estructura de carpetas</a:t>
            </a:r>
            <a:endParaRPr lang="en-US"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483561"/>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Windows – Búsqueda de archivos I</a:t>
            </a:r>
            <a:endParaRPr lang="en-GB">
              <a:solidFill>
                <a:srgbClr val="00CCFF"/>
              </a:solidFill>
              <a:latin typeface="+mn-lt"/>
            </a:endParaRPr>
          </a:p>
        </p:txBody>
      </p:sp>
      <p:sp>
        <p:nvSpPr>
          <p:cNvPr id="120" name="Google Shape;120;p6"/>
          <p:cNvSpPr txBox="1"/>
          <p:nvPr/>
        </p:nvSpPr>
        <p:spPr>
          <a:xfrm>
            <a:off x="1295400" y="4024781"/>
            <a:ext cx="16451998" cy="425132"/>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s-ES" sz="2400" b="1">
                <a:solidFill>
                  <a:schemeClr val="dk1"/>
                </a:solidFill>
                <a:latin typeface="+mn-lt"/>
                <a:ea typeface="Helvetica Neue"/>
                <a:cs typeface="Helvetica Neue"/>
                <a:sym typeface="Helvetica Neue"/>
              </a:rPr>
              <a:t>Búsqueda de archivos a través del menú de inicio</a:t>
            </a:r>
            <a:endParaRPr lang="en-GB" sz="2400" b="1">
              <a:solidFill>
                <a:schemeClr val="dk1"/>
              </a:solidFill>
              <a:latin typeface="+mn-lt"/>
              <a:ea typeface="Helvetica Neue"/>
              <a:cs typeface="Helvetica Neue"/>
              <a:sym typeface="Helvetica Neue"/>
            </a:endParaRPr>
          </a:p>
        </p:txBody>
      </p:sp>
      <p:sp>
        <p:nvSpPr>
          <p:cNvPr id="3" name="Textfeld 2">
            <a:extLst>
              <a:ext uri="{FF2B5EF4-FFF2-40B4-BE49-F238E27FC236}">
                <a16:creationId xmlns:a16="http://schemas.microsoft.com/office/drawing/2014/main" id="{2823C476-BE04-06C2-52A8-190AD79CF20C}"/>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Schanze, Robert (2016), Windows 10: Nach Dateien suchen – so geht's, in: giga.de, 18. Dez. 2016, https://www.giga.de/downloads/windows-10/tipps/windows-10-nach-dateien-suchen-so-gehts/</a:t>
            </a:r>
          </a:p>
        </p:txBody>
      </p:sp>
      <p:sp>
        <p:nvSpPr>
          <p:cNvPr id="7" name="Ellipse 6">
            <a:extLst>
              <a:ext uri="{FF2B5EF4-FFF2-40B4-BE49-F238E27FC236}">
                <a16:creationId xmlns:a16="http://schemas.microsoft.com/office/drawing/2014/main" id="{D2DD05EC-44A6-1842-D4EF-645BCE72421D}"/>
              </a:ext>
            </a:extLst>
          </p:cNvPr>
          <p:cNvSpPr>
            <a:spLocks noChangeAspect="1"/>
          </p:cNvSpPr>
          <p:nvPr/>
        </p:nvSpPr>
        <p:spPr>
          <a:xfrm>
            <a:off x="1296000" y="4536000"/>
            <a:ext cx="540000" cy="540000"/>
          </a:xfrm>
          <a:prstGeom prst="ellipse">
            <a:avLst/>
          </a:prstGeom>
          <a:solidFill>
            <a:srgbClr val="33CCFF"/>
          </a:solidFill>
          <a:ln>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400" b="1"/>
              <a:t>1</a:t>
            </a:r>
          </a:p>
        </p:txBody>
      </p:sp>
      <p:sp>
        <p:nvSpPr>
          <p:cNvPr id="8" name="Ellipse 7">
            <a:extLst>
              <a:ext uri="{FF2B5EF4-FFF2-40B4-BE49-F238E27FC236}">
                <a16:creationId xmlns:a16="http://schemas.microsoft.com/office/drawing/2014/main" id="{A35F4403-3FE3-8687-9B62-171667477EA9}"/>
              </a:ext>
            </a:extLst>
          </p:cNvPr>
          <p:cNvSpPr>
            <a:spLocks noChangeAspect="1"/>
          </p:cNvSpPr>
          <p:nvPr/>
        </p:nvSpPr>
        <p:spPr>
          <a:xfrm>
            <a:off x="1764000" y="5220000"/>
            <a:ext cx="540000" cy="540000"/>
          </a:xfrm>
          <a:prstGeom prst="ellipse">
            <a:avLst/>
          </a:prstGeom>
          <a:solidFill>
            <a:srgbClr val="33CCFF"/>
          </a:solidFill>
          <a:ln>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400" b="1"/>
              <a:t>2</a:t>
            </a:r>
          </a:p>
        </p:txBody>
      </p:sp>
      <p:sp>
        <p:nvSpPr>
          <p:cNvPr id="9" name="Ellipse 8">
            <a:extLst>
              <a:ext uri="{FF2B5EF4-FFF2-40B4-BE49-F238E27FC236}">
                <a16:creationId xmlns:a16="http://schemas.microsoft.com/office/drawing/2014/main" id="{5E80DE33-9A8A-13F6-BE93-CE2E141FF3D4}"/>
              </a:ext>
            </a:extLst>
          </p:cNvPr>
          <p:cNvSpPr>
            <a:spLocks noChangeAspect="1"/>
          </p:cNvSpPr>
          <p:nvPr/>
        </p:nvSpPr>
        <p:spPr>
          <a:xfrm>
            <a:off x="2232000" y="5904000"/>
            <a:ext cx="540000" cy="540000"/>
          </a:xfrm>
          <a:prstGeom prst="ellipse">
            <a:avLst/>
          </a:prstGeom>
          <a:solidFill>
            <a:srgbClr val="33CCFF"/>
          </a:solidFill>
          <a:ln>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400" b="1"/>
              <a:t>3</a:t>
            </a:r>
          </a:p>
        </p:txBody>
      </p:sp>
      <p:sp>
        <p:nvSpPr>
          <p:cNvPr id="10" name="Ellipse 9">
            <a:extLst>
              <a:ext uri="{FF2B5EF4-FFF2-40B4-BE49-F238E27FC236}">
                <a16:creationId xmlns:a16="http://schemas.microsoft.com/office/drawing/2014/main" id="{C42A309A-B2E0-B595-A790-6C861BCA3EA3}"/>
              </a:ext>
            </a:extLst>
          </p:cNvPr>
          <p:cNvSpPr>
            <a:spLocks noChangeAspect="1"/>
          </p:cNvSpPr>
          <p:nvPr/>
        </p:nvSpPr>
        <p:spPr>
          <a:xfrm>
            <a:off x="2700000" y="6588000"/>
            <a:ext cx="540000" cy="540000"/>
          </a:xfrm>
          <a:prstGeom prst="ellipse">
            <a:avLst/>
          </a:prstGeom>
          <a:solidFill>
            <a:srgbClr val="33CCFF"/>
          </a:solidFill>
          <a:ln>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400" b="1"/>
              <a:t>4</a:t>
            </a:r>
          </a:p>
        </p:txBody>
      </p:sp>
      <p:cxnSp>
        <p:nvCxnSpPr>
          <p:cNvPr id="14" name="Verbinder: gewinkelt 13">
            <a:extLst>
              <a:ext uri="{FF2B5EF4-FFF2-40B4-BE49-F238E27FC236}">
                <a16:creationId xmlns:a16="http://schemas.microsoft.com/office/drawing/2014/main" id="{7834B62D-E527-6858-398C-6F86DD28A952}"/>
              </a:ext>
            </a:extLst>
          </p:cNvPr>
          <p:cNvCxnSpPr>
            <a:stCxn id="7" idx="4"/>
            <a:endCxn id="8" idx="2"/>
          </p:cNvCxnSpPr>
          <p:nvPr/>
        </p:nvCxnSpPr>
        <p:spPr>
          <a:xfrm rot="16200000" flipH="1">
            <a:off x="1458000" y="5184000"/>
            <a:ext cx="414000" cy="198000"/>
          </a:xfrm>
          <a:prstGeom prst="bentConnector2">
            <a:avLst/>
          </a:prstGeom>
          <a:ln>
            <a:solidFill>
              <a:schemeClr val="bg1">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17" name="Verbinder: gewinkelt 16">
            <a:extLst>
              <a:ext uri="{FF2B5EF4-FFF2-40B4-BE49-F238E27FC236}">
                <a16:creationId xmlns:a16="http://schemas.microsoft.com/office/drawing/2014/main" id="{2C20D927-22C5-B513-A828-FAC2DD22EBD5}"/>
              </a:ext>
            </a:extLst>
          </p:cNvPr>
          <p:cNvCxnSpPr>
            <a:cxnSpLocks/>
            <a:stCxn id="8" idx="4"/>
            <a:endCxn id="9" idx="2"/>
          </p:cNvCxnSpPr>
          <p:nvPr/>
        </p:nvCxnSpPr>
        <p:spPr>
          <a:xfrm rot="16200000" flipH="1">
            <a:off x="1926000" y="5868000"/>
            <a:ext cx="414000" cy="198000"/>
          </a:xfrm>
          <a:prstGeom prst="bentConnector2">
            <a:avLst/>
          </a:prstGeom>
          <a:ln>
            <a:solidFill>
              <a:schemeClr val="bg1">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23" name="Verbinder: gewinkelt 22">
            <a:extLst>
              <a:ext uri="{FF2B5EF4-FFF2-40B4-BE49-F238E27FC236}">
                <a16:creationId xmlns:a16="http://schemas.microsoft.com/office/drawing/2014/main" id="{29036DE9-23BF-F145-3462-2CA2F106C858}"/>
              </a:ext>
            </a:extLst>
          </p:cNvPr>
          <p:cNvCxnSpPr>
            <a:cxnSpLocks/>
            <a:stCxn id="9" idx="4"/>
            <a:endCxn id="10" idx="2"/>
          </p:cNvCxnSpPr>
          <p:nvPr/>
        </p:nvCxnSpPr>
        <p:spPr>
          <a:xfrm rot="16200000" flipH="1">
            <a:off x="2394000" y="6552000"/>
            <a:ext cx="414000" cy="198000"/>
          </a:xfrm>
          <a:prstGeom prst="bentConnector2">
            <a:avLst/>
          </a:prstGeom>
          <a:ln>
            <a:solidFill>
              <a:schemeClr val="bg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40" name="Foliennummernplatzhalter 1">
            <a:extLst>
              <a:ext uri="{FF2B5EF4-FFF2-40B4-BE49-F238E27FC236}">
                <a16:creationId xmlns:a16="http://schemas.microsoft.com/office/drawing/2014/main" id="{38BEEE95-E87C-A143-284E-8AA0A7861E3A}"/>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40</a:t>
            </a:fld>
            <a:endParaRPr lang="de-DE"/>
          </a:p>
        </p:txBody>
      </p:sp>
    </p:spTree>
    <p:extLst>
      <p:ext uri="{BB962C8B-B14F-4D97-AF65-F5344CB8AC3E}">
        <p14:creationId xmlns:p14="http://schemas.microsoft.com/office/powerpoint/2010/main" val="2388292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5" name="Pfeil: Fünfeck 14">
            <a:extLst>
              <a:ext uri="{FF2B5EF4-FFF2-40B4-BE49-F238E27FC236}">
                <a16:creationId xmlns:a16="http://schemas.microsoft.com/office/drawing/2014/main" id="{973F60AA-B93F-41BE-4E40-E861B220EB69}"/>
              </a:ext>
            </a:extLst>
          </p:cNvPr>
          <p:cNvSpPr/>
          <p:nvPr/>
        </p:nvSpPr>
        <p:spPr>
          <a:xfrm>
            <a:off x="11016000" y="5688000"/>
            <a:ext cx="7128000" cy="3429496"/>
          </a:xfrm>
          <a:prstGeom prst="homePlate">
            <a:avLst>
              <a:gd name="adj" fmla="val 18250"/>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n-GB" sz="4000" b="1"/>
              <a:t>4</a:t>
            </a:r>
          </a:p>
        </p:txBody>
      </p:sp>
      <p:sp>
        <p:nvSpPr>
          <p:cNvPr id="14" name="Pfeil: Fünfeck 13">
            <a:extLst>
              <a:ext uri="{FF2B5EF4-FFF2-40B4-BE49-F238E27FC236}">
                <a16:creationId xmlns:a16="http://schemas.microsoft.com/office/drawing/2014/main" id="{62D26F96-62C2-EFB7-2D57-BC116B1F07C7}"/>
              </a:ext>
            </a:extLst>
          </p:cNvPr>
          <p:cNvSpPr/>
          <p:nvPr/>
        </p:nvSpPr>
        <p:spPr>
          <a:xfrm>
            <a:off x="7812000" y="5688000"/>
            <a:ext cx="3780000" cy="3204000"/>
          </a:xfrm>
          <a:prstGeom prst="homePlate">
            <a:avLst>
              <a:gd name="adj" fmla="val 18250"/>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n-GB" sz="4000" b="1"/>
              <a:t>3</a:t>
            </a:r>
          </a:p>
        </p:txBody>
      </p:sp>
      <p:sp>
        <p:nvSpPr>
          <p:cNvPr id="13" name="Pfeil: Fünfeck 12">
            <a:extLst>
              <a:ext uri="{FF2B5EF4-FFF2-40B4-BE49-F238E27FC236}">
                <a16:creationId xmlns:a16="http://schemas.microsoft.com/office/drawing/2014/main" id="{F0826AFD-4442-4AD0-714E-FF3557F63B2C}"/>
              </a:ext>
            </a:extLst>
          </p:cNvPr>
          <p:cNvSpPr/>
          <p:nvPr/>
        </p:nvSpPr>
        <p:spPr>
          <a:xfrm>
            <a:off x="4464000" y="5688000"/>
            <a:ext cx="3960000" cy="3204000"/>
          </a:xfrm>
          <a:prstGeom prst="homePlate">
            <a:avLst>
              <a:gd name="adj" fmla="val 18250"/>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n-GB" sz="4000" b="1"/>
              <a:t>2</a:t>
            </a:r>
          </a:p>
        </p:txBody>
      </p:sp>
      <p:sp>
        <p:nvSpPr>
          <p:cNvPr id="12" name="Pfeil: Fünfeck 11">
            <a:extLst>
              <a:ext uri="{FF2B5EF4-FFF2-40B4-BE49-F238E27FC236}">
                <a16:creationId xmlns:a16="http://schemas.microsoft.com/office/drawing/2014/main" id="{42F8162D-2174-408A-2C55-E3879D54657C}"/>
              </a:ext>
            </a:extLst>
          </p:cNvPr>
          <p:cNvSpPr/>
          <p:nvPr/>
        </p:nvSpPr>
        <p:spPr>
          <a:xfrm>
            <a:off x="1296000" y="5688000"/>
            <a:ext cx="3780000" cy="3204000"/>
          </a:xfrm>
          <a:prstGeom prst="homePlate">
            <a:avLst>
              <a:gd name="adj" fmla="val 18250"/>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n-GB" sz="4000" b="1"/>
              <a:t>1</a:t>
            </a:r>
          </a:p>
        </p:txBody>
      </p:sp>
      <p:sp>
        <p:nvSpPr>
          <p:cNvPr id="119" name="Google Shape;119;p6"/>
          <p:cNvSpPr txBox="1"/>
          <p:nvPr/>
        </p:nvSpPr>
        <p:spPr>
          <a:xfrm>
            <a:off x="1295399" y="3483561"/>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Windows – Búsqueda de archivos II</a:t>
            </a:r>
            <a:endParaRPr lang="en-GB" sz="2800">
              <a:solidFill>
                <a:srgbClr val="00CCFF"/>
              </a:solidFill>
              <a:latin typeface="+mn-lt"/>
            </a:endParaRPr>
          </a:p>
        </p:txBody>
      </p:sp>
      <p:sp>
        <p:nvSpPr>
          <p:cNvPr id="120" name="Google Shape;120;p6"/>
          <p:cNvSpPr txBox="1"/>
          <p:nvPr/>
        </p:nvSpPr>
        <p:spPr>
          <a:xfrm>
            <a:off x="1295400" y="4024781"/>
            <a:ext cx="16451998" cy="1569604"/>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s-ES" sz="2400" b="1">
                <a:solidFill>
                  <a:schemeClr val="dk1"/>
                </a:solidFill>
                <a:latin typeface="+mn-lt"/>
                <a:ea typeface="Helvetica Neue"/>
                <a:cs typeface="Helvetica Neue"/>
                <a:sym typeface="Helvetica Neue"/>
              </a:rPr>
              <a:t>Buscar y encontrar archivos en la carpeta más rápido</a:t>
            </a:r>
          </a:p>
          <a:p>
            <a:pPr marR="0" lvl="0" algn="ctr" rtl="0">
              <a:spcBef>
                <a:spcPts val="0"/>
              </a:spcBef>
              <a:spcAft>
                <a:spcPts val="0"/>
              </a:spcAft>
              <a:buSzPct val="80000"/>
            </a:pPr>
            <a:endParaRPr lang="en-GB" sz="240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es-ES" sz="2400">
                <a:solidFill>
                  <a:schemeClr val="dk1"/>
                </a:solidFill>
                <a:latin typeface="+mn-lt"/>
                <a:ea typeface="Helvetica Neue"/>
                <a:cs typeface="Helvetica Neue"/>
                <a:sym typeface="Helvetica Neue"/>
              </a:rPr>
              <a:t>Si ya sabes aproximadamente en qué carpeta principal se encuentran los archivos que buscas, también puedes hacer lo siguiente</a:t>
            </a:r>
            <a:r>
              <a:rPr lang="en-GB" sz="2400">
                <a:solidFill>
                  <a:schemeClr val="dk1"/>
                </a:solidFill>
                <a:latin typeface="+mn-lt"/>
                <a:ea typeface="Helvetica Neue"/>
                <a:cs typeface="Helvetica Neue"/>
                <a:sym typeface="Helvetica Neue"/>
              </a:rPr>
              <a:t>:</a:t>
            </a:r>
          </a:p>
        </p:txBody>
      </p:sp>
      <p:sp>
        <p:nvSpPr>
          <p:cNvPr id="6" name="Google Shape;120;p6">
            <a:extLst>
              <a:ext uri="{FF2B5EF4-FFF2-40B4-BE49-F238E27FC236}">
                <a16:creationId xmlns:a16="http://schemas.microsoft.com/office/drawing/2014/main" id="{04C5867C-CBDA-E2AC-36F6-D083714D26EC}"/>
              </a:ext>
            </a:extLst>
          </p:cNvPr>
          <p:cNvSpPr txBox="1"/>
          <p:nvPr/>
        </p:nvSpPr>
        <p:spPr>
          <a:xfrm>
            <a:off x="1296000" y="5688000"/>
            <a:ext cx="3564000" cy="2988000"/>
          </a:xfrm>
          <a:prstGeom prst="rect">
            <a:avLst/>
          </a:prstGeom>
          <a:noFill/>
          <a:ln>
            <a:noFill/>
          </a:ln>
        </p:spPr>
        <p:txBody>
          <a:bodyPr spcFirstLastPara="1" wrap="square" lIns="91425" tIns="684000" rIns="91425" bIns="45700" anchor="t" anchorCtr="0">
            <a:noAutofit/>
          </a:bodyPr>
          <a:lstStyle/>
          <a:p>
            <a:pPr marR="0" lvl="0" algn="ctr" rtl="0">
              <a:spcBef>
                <a:spcPts val="0"/>
              </a:spcBef>
              <a:spcAft>
                <a:spcPts val="0"/>
              </a:spcAft>
              <a:buSzPct val="80000"/>
            </a:pPr>
            <a:r>
              <a:rPr lang="es-ES" sz="2000">
                <a:solidFill>
                  <a:schemeClr val="dk1"/>
                </a:solidFill>
                <a:latin typeface="+mn-lt"/>
                <a:ea typeface="Helvetica Neue"/>
                <a:cs typeface="Helvetica Neue"/>
                <a:sym typeface="Helvetica Neue"/>
              </a:rPr>
              <a:t>Abre la carpeta correspondiente en el Explorador de Windows </a:t>
            </a:r>
            <a:r>
              <a:rPr lang="en-GB" sz="2000">
                <a:solidFill>
                  <a:schemeClr val="dk1"/>
                </a:solidFill>
                <a:latin typeface="+mn-lt"/>
                <a:ea typeface="Helvetica Neue"/>
                <a:cs typeface="Helvetica Neue"/>
                <a:sym typeface="Helvetica Neue"/>
              </a:rPr>
              <a:t>(atajo: </a:t>
            </a:r>
            <a:r>
              <a:rPr lang="en-GB" sz="2000" b="1">
                <a:solidFill>
                  <a:schemeClr val="dk1"/>
                </a:solidFill>
                <a:latin typeface="+mn-lt"/>
                <a:ea typeface="Helvetica Neue"/>
                <a:cs typeface="Helvetica Neue"/>
                <a:sym typeface="Helvetica Neue"/>
              </a:rPr>
              <a:t>Windows + E</a:t>
            </a:r>
            <a:r>
              <a:rPr lang="en-GB" sz="2000">
                <a:solidFill>
                  <a:schemeClr val="dk1"/>
                </a:solidFill>
                <a:latin typeface="+mn-lt"/>
                <a:ea typeface="Helvetica Neue"/>
                <a:cs typeface="Helvetica Neue"/>
                <a:sym typeface="Helvetica Neue"/>
              </a:rPr>
              <a:t>).</a:t>
            </a:r>
          </a:p>
          <a:p>
            <a:pPr marR="0" lvl="0" algn="ctr" rtl="0">
              <a:spcBef>
                <a:spcPts val="0"/>
              </a:spcBef>
              <a:spcAft>
                <a:spcPts val="0"/>
              </a:spcAft>
              <a:buSzPct val="80000"/>
            </a:pPr>
            <a:endParaRPr lang="en-GB" sz="2200">
              <a:latin typeface="+mn-lt"/>
            </a:endParaRPr>
          </a:p>
        </p:txBody>
      </p:sp>
      <p:sp>
        <p:nvSpPr>
          <p:cNvPr id="9" name="Google Shape;120;p6">
            <a:extLst>
              <a:ext uri="{FF2B5EF4-FFF2-40B4-BE49-F238E27FC236}">
                <a16:creationId xmlns:a16="http://schemas.microsoft.com/office/drawing/2014/main" id="{D1009485-5F32-FC3B-AEB7-6A1E72DDB860}"/>
              </a:ext>
            </a:extLst>
          </p:cNvPr>
          <p:cNvSpPr txBox="1"/>
          <p:nvPr/>
        </p:nvSpPr>
        <p:spPr>
          <a:xfrm>
            <a:off x="5004000" y="5688000"/>
            <a:ext cx="3096000" cy="2988000"/>
          </a:xfrm>
          <a:prstGeom prst="rect">
            <a:avLst/>
          </a:prstGeom>
          <a:noFill/>
          <a:ln>
            <a:noFill/>
          </a:ln>
        </p:spPr>
        <p:txBody>
          <a:bodyPr spcFirstLastPara="1" wrap="square" lIns="91425" tIns="684000" rIns="91425" bIns="45700" anchor="t" anchorCtr="0">
            <a:noAutofit/>
          </a:bodyPr>
          <a:lstStyle/>
          <a:p>
            <a:pPr marR="0" lvl="0" algn="ctr" rtl="0">
              <a:spcBef>
                <a:spcPts val="0"/>
              </a:spcBef>
              <a:spcAft>
                <a:spcPts val="0"/>
              </a:spcAft>
              <a:buSzPct val="80000"/>
            </a:pPr>
            <a:r>
              <a:rPr lang="en-GB" sz="2000">
                <a:solidFill>
                  <a:schemeClr val="dk1"/>
                </a:solidFill>
                <a:latin typeface="+mn-lt"/>
                <a:ea typeface="Helvetica Neue"/>
                <a:cs typeface="Helvetica Neue"/>
                <a:sym typeface="Helvetica Neue"/>
              </a:rPr>
              <a:t>Ahora presiona el atajo </a:t>
            </a:r>
            <a:r>
              <a:rPr lang="en-GB" sz="2000" b="1">
                <a:solidFill>
                  <a:schemeClr val="dk1"/>
                </a:solidFill>
                <a:latin typeface="+mn-lt"/>
                <a:ea typeface="Helvetica Neue"/>
                <a:cs typeface="Helvetica Neue"/>
                <a:sym typeface="Helvetica Neue"/>
              </a:rPr>
              <a:t>Ctrl + F </a:t>
            </a:r>
            <a:r>
              <a:rPr lang="es-ES" sz="2000">
                <a:solidFill>
                  <a:schemeClr val="dk1"/>
                </a:solidFill>
                <a:latin typeface="+mn-lt"/>
                <a:ea typeface="Helvetica Neue"/>
                <a:cs typeface="Helvetica Neue"/>
                <a:sym typeface="Helvetica Neue"/>
              </a:rPr>
              <a:t>para ir al campo de búsqueda de la parte superior derecha</a:t>
            </a:r>
            <a:r>
              <a:rPr lang="en-GB" sz="2000">
                <a:solidFill>
                  <a:schemeClr val="dk1"/>
                </a:solidFill>
                <a:latin typeface="+mn-lt"/>
                <a:ea typeface="Helvetica Neue"/>
                <a:cs typeface="Helvetica Neue"/>
                <a:sym typeface="Helvetica Neue"/>
              </a:rPr>
              <a:t>. </a:t>
            </a:r>
          </a:p>
          <a:p>
            <a:pPr marR="0" lvl="0" algn="ctr" rtl="0">
              <a:spcBef>
                <a:spcPts val="0"/>
              </a:spcBef>
              <a:spcAft>
                <a:spcPts val="0"/>
              </a:spcAft>
              <a:buSzPct val="80000"/>
            </a:pPr>
            <a:endParaRPr lang="en-GB" sz="200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es-ES" sz="2000">
                <a:solidFill>
                  <a:schemeClr val="dk1"/>
                </a:solidFill>
                <a:latin typeface="+mn-lt"/>
                <a:ea typeface="Helvetica Neue"/>
                <a:cs typeface="Helvetica Neue"/>
                <a:sym typeface="Helvetica Neue"/>
              </a:rPr>
              <a:t>Alternativamente, haz clic con el ratón</a:t>
            </a:r>
            <a:r>
              <a:rPr lang="en-GB" sz="2000">
                <a:solidFill>
                  <a:schemeClr val="dk1"/>
                </a:solidFill>
                <a:latin typeface="+mn-lt"/>
                <a:ea typeface="Helvetica Neue"/>
                <a:cs typeface="Helvetica Neue"/>
                <a:sym typeface="Helvetica Neue"/>
              </a:rPr>
              <a:t>.</a:t>
            </a:r>
          </a:p>
        </p:txBody>
      </p:sp>
      <p:sp>
        <p:nvSpPr>
          <p:cNvPr id="10" name="Google Shape;120;p6">
            <a:extLst>
              <a:ext uri="{FF2B5EF4-FFF2-40B4-BE49-F238E27FC236}">
                <a16:creationId xmlns:a16="http://schemas.microsoft.com/office/drawing/2014/main" id="{1030F87F-4217-B6D3-0658-0F314D039F7C}"/>
              </a:ext>
            </a:extLst>
          </p:cNvPr>
          <p:cNvSpPr txBox="1"/>
          <p:nvPr/>
        </p:nvSpPr>
        <p:spPr>
          <a:xfrm>
            <a:off x="8280000" y="5688000"/>
            <a:ext cx="3024000" cy="2988000"/>
          </a:xfrm>
          <a:prstGeom prst="rect">
            <a:avLst/>
          </a:prstGeom>
          <a:noFill/>
          <a:ln>
            <a:noFill/>
          </a:ln>
        </p:spPr>
        <p:txBody>
          <a:bodyPr spcFirstLastPara="1" wrap="square" lIns="91425" tIns="684000" rIns="90000" bIns="45700" anchor="t" anchorCtr="0">
            <a:noAutofit/>
          </a:bodyPr>
          <a:lstStyle/>
          <a:p>
            <a:pPr marR="0" lvl="0" algn="ctr" rtl="0">
              <a:spcBef>
                <a:spcPts val="0"/>
              </a:spcBef>
              <a:spcAft>
                <a:spcPts val="0"/>
              </a:spcAft>
              <a:buSzPct val="80000"/>
            </a:pPr>
            <a:r>
              <a:rPr lang="es-ES" sz="2000">
                <a:solidFill>
                  <a:schemeClr val="dk1"/>
                </a:solidFill>
                <a:latin typeface="+mn-lt"/>
                <a:ea typeface="Helvetica Neue"/>
                <a:cs typeface="Helvetica Neue"/>
                <a:sym typeface="Helvetica Neue"/>
              </a:rPr>
              <a:t>Escribe el archivo que buscas</a:t>
            </a:r>
            <a:r>
              <a:rPr lang="en-GB" sz="2000">
                <a:solidFill>
                  <a:schemeClr val="dk1"/>
                </a:solidFill>
                <a:latin typeface="+mn-lt"/>
                <a:ea typeface="Helvetica Neue"/>
                <a:cs typeface="Helvetica Neue"/>
                <a:sym typeface="Helvetica Neue"/>
              </a:rPr>
              <a:t>. </a:t>
            </a:r>
            <a:endParaRPr lang="en-GB" sz="2000" dirty="0">
              <a:solidFill>
                <a:schemeClr val="dk1"/>
              </a:solidFill>
              <a:latin typeface="+mn-lt"/>
              <a:ea typeface="Helvetica Neue"/>
              <a:cs typeface="Helvetica Neue"/>
              <a:sym typeface="Helvetica Neue"/>
            </a:endParaRPr>
          </a:p>
          <a:p>
            <a:pPr marR="0" lvl="0" algn="ctr" rtl="0">
              <a:spcBef>
                <a:spcPts val="0"/>
              </a:spcBef>
              <a:spcAft>
                <a:spcPts val="0"/>
              </a:spcAft>
              <a:buSzPct val="80000"/>
            </a:pPr>
            <a:endParaRPr lang="en-GB" sz="2000" dirty="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es-ES" sz="2000">
                <a:solidFill>
                  <a:schemeClr val="dk1"/>
                </a:solidFill>
                <a:latin typeface="+mn-lt"/>
                <a:ea typeface="Helvetica Neue"/>
                <a:cs typeface="Helvetica Neue"/>
                <a:sym typeface="Helvetica Neue"/>
              </a:rPr>
              <a:t>También puede ser sólo la extensión del archivo o parte del nombre del archivo</a:t>
            </a:r>
            <a:r>
              <a:rPr lang="en-GB" sz="2000">
                <a:solidFill>
                  <a:schemeClr val="dk1"/>
                </a:solidFill>
                <a:latin typeface="+mn-lt"/>
                <a:ea typeface="Helvetica Neue"/>
                <a:cs typeface="Helvetica Neue"/>
                <a:sym typeface="Helvetica Neue"/>
              </a:rPr>
              <a:t>.</a:t>
            </a:r>
            <a:endParaRPr lang="en-GB" sz="2000" dirty="0">
              <a:solidFill>
                <a:schemeClr val="dk1"/>
              </a:solidFill>
              <a:latin typeface="+mn-lt"/>
              <a:ea typeface="Helvetica Neue"/>
              <a:cs typeface="Helvetica Neue"/>
              <a:sym typeface="Helvetica Neue"/>
            </a:endParaRPr>
          </a:p>
        </p:txBody>
      </p:sp>
      <p:sp>
        <p:nvSpPr>
          <p:cNvPr id="11" name="Google Shape;120;p6">
            <a:extLst>
              <a:ext uri="{FF2B5EF4-FFF2-40B4-BE49-F238E27FC236}">
                <a16:creationId xmlns:a16="http://schemas.microsoft.com/office/drawing/2014/main" id="{85B2D850-F489-79BD-18BE-4CE8C4D973ED}"/>
              </a:ext>
            </a:extLst>
          </p:cNvPr>
          <p:cNvSpPr txBox="1"/>
          <p:nvPr/>
        </p:nvSpPr>
        <p:spPr>
          <a:xfrm>
            <a:off x="11448000" y="5688000"/>
            <a:ext cx="6444000" cy="2988000"/>
          </a:xfrm>
          <a:prstGeom prst="rect">
            <a:avLst/>
          </a:prstGeom>
          <a:noFill/>
          <a:ln>
            <a:noFill/>
          </a:ln>
        </p:spPr>
        <p:txBody>
          <a:bodyPr spcFirstLastPara="1" wrap="square" lIns="91425" tIns="684000" rIns="91425" bIns="45700" anchor="t" anchorCtr="0">
            <a:noAutofit/>
          </a:bodyPr>
          <a:lstStyle/>
          <a:p>
            <a:pPr marR="0" lvl="0" algn="ctr" rtl="0">
              <a:spcBef>
                <a:spcPts val="0"/>
              </a:spcBef>
              <a:spcAft>
                <a:spcPts val="0"/>
              </a:spcAft>
              <a:buSzPct val="80000"/>
            </a:pPr>
            <a:r>
              <a:rPr lang="es-ES" sz="2000">
                <a:solidFill>
                  <a:schemeClr val="dk1"/>
                </a:solidFill>
                <a:latin typeface="+mn-lt"/>
                <a:ea typeface="Helvetica Neue"/>
                <a:cs typeface="Helvetica Neue"/>
                <a:sym typeface="Helvetica Neue"/>
              </a:rPr>
              <a:t>También puedes limitar la búsqueda yutilizar el asterisco (*) como comodín</a:t>
            </a:r>
            <a:r>
              <a:rPr lang="en-GB" sz="2000">
                <a:solidFill>
                  <a:schemeClr val="dk1"/>
                </a:solidFill>
                <a:latin typeface="+mn-lt"/>
                <a:ea typeface="Helvetica Neue"/>
                <a:cs typeface="Helvetica Neue"/>
                <a:sym typeface="Helvetica Neue"/>
              </a:rPr>
              <a:t>.</a:t>
            </a:r>
            <a:endParaRPr lang="en-GB" sz="2000" dirty="0">
              <a:solidFill>
                <a:schemeClr val="dk1"/>
              </a:solidFill>
              <a:latin typeface="+mn-lt"/>
              <a:ea typeface="Helvetica Neue"/>
              <a:cs typeface="Helvetica Neue"/>
              <a:sym typeface="Helvetica Neue"/>
            </a:endParaRPr>
          </a:p>
          <a:p>
            <a:pPr marR="0" lvl="0" algn="ctr" rtl="0">
              <a:spcBef>
                <a:spcPts val="0"/>
              </a:spcBef>
              <a:spcAft>
                <a:spcPts val="0"/>
              </a:spcAft>
              <a:buSzPct val="80000"/>
            </a:pPr>
            <a:endParaRPr lang="en-GB" sz="2000" dirty="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es-ES" sz="2000">
                <a:solidFill>
                  <a:schemeClr val="dk1"/>
                </a:solidFill>
                <a:latin typeface="+mn-lt"/>
                <a:ea typeface="Helvetica Neue"/>
                <a:cs typeface="Helvetica Neue"/>
                <a:sym typeface="Helvetica Neue"/>
              </a:rPr>
              <a:t>En ocasiones, esto agiliza considerablemente la búsqueda</a:t>
            </a:r>
            <a:r>
              <a:rPr lang="en-GB" sz="2000">
                <a:solidFill>
                  <a:schemeClr val="dk1"/>
                </a:solidFill>
                <a:latin typeface="+mn-lt"/>
                <a:ea typeface="Helvetica Neue"/>
                <a:cs typeface="Helvetica Neue"/>
                <a:sym typeface="Helvetica Neue"/>
              </a:rPr>
              <a:t>:</a:t>
            </a:r>
            <a:endParaRPr lang="en-GB" sz="2000" dirty="0">
              <a:solidFill>
                <a:schemeClr val="dk1"/>
              </a:solidFill>
              <a:latin typeface="+mn-lt"/>
              <a:ea typeface="Helvetica Neue"/>
              <a:cs typeface="Helvetica Neue"/>
              <a:sym typeface="Helvetica Neue"/>
            </a:endParaRPr>
          </a:p>
          <a:p>
            <a:pPr lvl="8" algn="ctr">
              <a:buSzPct val="80000"/>
            </a:pPr>
            <a:r>
              <a:rPr lang="en-GB" sz="1800">
                <a:solidFill>
                  <a:schemeClr val="dk1"/>
                </a:solidFill>
                <a:latin typeface="+mn-lt"/>
                <a:ea typeface="Helvetica Neue"/>
                <a:cs typeface="Helvetica Neue"/>
                <a:sym typeface="Helvetica Neue"/>
              </a:rPr>
              <a:t>- </a:t>
            </a:r>
            <a:r>
              <a:rPr lang="es-ES" sz="1800">
                <a:solidFill>
                  <a:schemeClr val="dk1"/>
                </a:solidFill>
                <a:latin typeface="+mn-lt"/>
                <a:ea typeface="Helvetica Neue"/>
                <a:cs typeface="Helvetica Neue"/>
                <a:sym typeface="Helvetica Neue"/>
              </a:rPr>
              <a:t>Por ejemplo, el término de búsqueda </a:t>
            </a:r>
            <a:r>
              <a:rPr lang="es-ES" sz="1800" b="1">
                <a:solidFill>
                  <a:schemeClr val="dk1"/>
                </a:solidFill>
                <a:latin typeface="+mn-lt"/>
                <a:ea typeface="Helvetica Neue"/>
                <a:cs typeface="Helvetica Neue"/>
                <a:sym typeface="Helvetica Neue"/>
              </a:rPr>
              <a:t>*.doc </a:t>
            </a:r>
            <a:r>
              <a:rPr lang="es-ES" sz="1800">
                <a:solidFill>
                  <a:schemeClr val="dk1"/>
                </a:solidFill>
                <a:latin typeface="+mn-lt"/>
                <a:ea typeface="Helvetica Neue"/>
                <a:cs typeface="Helvetica Neue"/>
                <a:sym typeface="Helvetica Neue"/>
              </a:rPr>
              <a:t>sólo muestra los archivos encontrados con la extensión DOC</a:t>
            </a:r>
            <a:r>
              <a:rPr lang="en-GB" sz="1800">
                <a:solidFill>
                  <a:schemeClr val="dk1"/>
                </a:solidFill>
                <a:latin typeface="+mn-lt"/>
                <a:ea typeface="Helvetica Neue"/>
                <a:cs typeface="Helvetica Neue"/>
                <a:sym typeface="Helvetica Neue"/>
              </a:rPr>
              <a:t>.</a:t>
            </a:r>
            <a:endParaRPr lang="en-GB" sz="1800" dirty="0">
              <a:solidFill>
                <a:schemeClr val="dk1"/>
              </a:solidFill>
              <a:latin typeface="+mn-lt"/>
              <a:ea typeface="Helvetica Neue"/>
              <a:cs typeface="Helvetica Neue"/>
              <a:sym typeface="Helvetica Neue"/>
            </a:endParaRPr>
          </a:p>
          <a:p>
            <a:pPr lvl="3" algn="ctr">
              <a:buSzPct val="80000"/>
            </a:pPr>
            <a:r>
              <a:rPr lang="en-GB" sz="1800" b="1">
                <a:solidFill>
                  <a:schemeClr val="dk1"/>
                </a:solidFill>
                <a:latin typeface="+mn-lt"/>
                <a:ea typeface="Helvetica Neue"/>
                <a:cs typeface="Helvetica Neue"/>
                <a:sym typeface="Helvetica Neue"/>
              </a:rPr>
              <a:t>- </a:t>
            </a:r>
            <a:r>
              <a:rPr lang="es-ES" sz="1800" b="1">
                <a:solidFill>
                  <a:schemeClr val="dk1"/>
                </a:solidFill>
                <a:latin typeface="+mn-lt"/>
                <a:ea typeface="Helvetica Neue"/>
                <a:cs typeface="Helvetica Neue"/>
                <a:sym typeface="Helvetica Neue"/>
              </a:rPr>
              <a:t>letra*.xls </a:t>
            </a:r>
            <a:r>
              <a:rPr lang="es-ES" sz="1800">
                <a:solidFill>
                  <a:schemeClr val="dk1"/>
                </a:solidFill>
                <a:latin typeface="+mn-lt"/>
                <a:ea typeface="Helvetica Neue"/>
                <a:cs typeface="Helvetica Neue"/>
                <a:sym typeface="Helvetica Neue"/>
              </a:rPr>
              <a:t>muestra todos los archivos XLS cuyo nombre empiece por la palabra </a:t>
            </a:r>
            <a:r>
              <a:rPr lang="es-ES" sz="1800" b="1">
                <a:solidFill>
                  <a:schemeClr val="dk1"/>
                </a:solidFill>
                <a:latin typeface="+mn-lt"/>
                <a:ea typeface="Helvetica Neue"/>
                <a:cs typeface="Helvetica Neue"/>
                <a:sym typeface="Helvetica Neue"/>
              </a:rPr>
              <a:t>letra</a:t>
            </a:r>
            <a:r>
              <a:rPr lang="en-GB" sz="1800">
                <a:solidFill>
                  <a:schemeClr val="dk1"/>
                </a:solidFill>
                <a:latin typeface="+mn-lt"/>
                <a:ea typeface="Helvetica Neue"/>
                <a:cs typeface="Helvetica Neue"/>
                <a:sym typeface="Helvetica Neue"/>
              </a:rPr>
              <a:t>.</a:t>
            </a:r>
            <a:endParaRPr lang="en-GB" sz="1800" dirty="0">
              <a:latin typeface="+mn-lt"/>
            </a:endParaRPr>
          </a:p>
        </p:txBody>
      </p:sp>
      <p:sp>
        <p:nvSpPr>
          <p:cNvPr id="16" name="Foliennummernplatzhalter 1">
            <a:extLst>
              <a:ext uri="{FF2B5EF4-FFF2-40B4-BE49-F238E27FC236}">
                <a16:creationId xmlns:a16="http://schemas.microsoft.com/office/drawing/2014/main" id="{8194B258-27C0-4A17-A6E6-BA7E99DC36A1}"/>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41</a:t>
            </a:fld>
            <a:endParaRPr lang="de-DE"/>
          </a:p>
        </p:txBody>
      </p:sp>
      <p:sp>
        <p:nvSpPr>
          <p:cNvPr id="4" name="Textfeld 3">
            <a:extLst>
              <a:ext uri="{FF2B5EF4-FFF2-40B4-BE49-F238E27FC236}">
                <a16:creationId xmlns:a16="http://schemas.microsoft.com/office/drawing/2014/main" id="{CDCF9974-F3A6-B92A-33AA-6D290BA6B230}"/>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Schanze, Robert (2016), Windows 10: Nach Dateien suchen – so geht's, in: giga.de, 18. Dez. 2016, https://www.giga.de/downloads/windows-10/tipps/windows-10-nach-dateien-suchen-so-gehts/</a:t>
            </a:r>
          </a:p>
        </p:txBody>
      </p:sp>
      <p:sp>
        <p:nvSpPr>
          <p:cNvPr id="5" name="Google Shape;118;p6">
            <a:extLst>
              <a:ext uri="{FF2B5EF4-FFF2-40B4-BE49-F238E27FC236}">
                <a16:creationId xmlns:a16="http://schemas.microsoft.com/office/drawing/2014/main" id="{90ED9A1D-57B3-8804-BAA5-47D7C1F91B1B}"/>
              </a:ext>
            </a:extLst>
          </p:cNvPr>
          <p:cNvSpPr txBox="1"/>
          <p:nvPr/>
        </p:nvSpPr>
        <p:spPr>
          <a:xfrm>
            <a:off x="1332000" y="1857670"/>
            <a:ext cx="16956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2</a:t>
            </a:r>
            <a:r>
              <a:rPr lang="en-GB" sz="4800" b="1">
                <a:solidFill>
                  <a:schemeClr val="tx1"/>
                </a:solidFill>
                <a:latin typeface="+mn-lt"/>
                <a:ea typeface="Helvetica Neue"/>
                <a:cs typeface="Helvetica Neue"/>
                <a:sym typeface="Helvetica Neue"/>
              </a:rPr>
              <a:t>. </a:t>
            </a:r>
            <a:r>
              <a:rPr lang="en-US" sz="4800" b="1">
                <a:solidFill>
                  <a:schemeClr val="tx1"/>
                </a:solidFill>
                <a:latin typeface="+mn-lt"/>
                <a:ea typeface="Helvetica Neue"/>
                <a:cs typeface="Helvetica Neue"/>
                <a:sym typeface="Helvetica Neue"/>
              </a:rPr>
              <a:t>Herramientas para encontrar archivos en la propia estructura de carpetas</a:t>
            </a:r>
            <a:endParaRPr lang="en-US" sz="4800" b="1" dirty="0">
              <a:solidFill>
                <a:schemeClr val="tx1"/>
              </a:solidFill>
              <a:latin typeface="+mn-lt"/>
              <a:ea typeface="Helvetica Neue"/>
              <a:cs typeface="Helvetica Neue"/>
              <a:sym typeface="Helvetica Neue"/>
            </a:endParaRPr>
          </a:p>
        </p:txBody>
      </p:sp>
    </p:spTree>
    <p:extLst>
      <p:ext uri="{BB962C8B-B14F-4D97-AF65-F5344CB8AC3E}">
        <p14:creationId xmlns:p14="http://schemas.microsoft.com/office/powerpoint/2010/main" val="1099136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cxnSp>
        <p:nvCxnSpPr>
          <p:cNvPr id="18" name="Gerade Verbindung mit Pfeil 17">
            <a:extLst>
              <a:ext uri="{FF2B5EF4-FFF2-40B4-BE49-F238E27FC236}">
                <a16:creationId xmlns:a16="http://schemas.microsoft.com/office/drawing/2014/main" id="{8B746AC5-77DA-0CD1-915D-42BD833C0F5B}"/>
              </a:ext>
            </a:extLst>
          </p:cNvPr>
          <p:cNvCxnSpPr>
            <a:cxnSpLocks/>
          </p:cNvCxnSpPr>
          <p:nvPr/>
        </p:nvCxnSpPr>
        <p:spPr>
          <a:xfrm>
            <a:off x="2196000" y="8676000"/>
            <a:ext cx="13932000" cy="0"/>
          </a:xfrm>
          <a:prstGeom prst="straightConnector1">
            <a:avLst/>
          </a:prstGeom>
          <a:ln w="76200">
            <a:solidFill>
              <a:srgbClr val="00CCFF"/>
            </a:solidFill>
            <a:tailEnd type="triangle"/>
          </a:ln>
        </p:spPr>
        <p:style>
          <a:lnRef idx="1">
            <a:schemeClr val="accent1"/>
          </a:lnRef>
          <a:fillRef idx="0">
            <a:schemeClr val="accent1"/>
          </a:fillRef>
          <a:effectRef idx="0">
            <a:schemeClr val="accent1"/>
          </a:effectRef>
          <a:fontRef idx="minor">
            <a:schemeClr val="tx1"/>
          </a:fontRef>
        </p:style>
      </p:cxn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MAC – Búsqueda de archivos</a:t>
            </a:r>
            <a:endParaRPr lang="en-GB">
              <a:solidFill>
                <a:srgbClr val="00CCFF"/>
              </a:solidFill>
              <a:latin typeface="+mn-lt"/>
            </a:endParaRPr>
          </a:p>
        </p:txBody>
      </p:sp>
      <p:sp>
        <p:nvSpPr>
          <p:cNvPr id="120" name="Google Shape;120;p6"/>
          <p:cNvSpPr txBox="1"/>
          <p:nvPr/>
        </p:nvSpPr>
        <p:spPr>
          <a:xfrm>
            <a:off x="1295400" y="4024780"/>
            <a:ext cx="16451998" cy="523221"/>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n-GB" sz="2400" b="1">
                <a:solidFill>
                  <a:schemeClr val="dk1"/>
                </a:solidFill>
                <a:latin typeface="+mn-lt"/>
                <a:ea typeface="Helvetica Neue"/>
                <a:cs typeface="Helvetica Neue"/>
                <a:sym typeface="Helvetica Neue"/>
              </a:rPr>
              <a:t>Buscar archivos con Spotlight</a:t>
            </a:r>
          </a:p>
        </p:txBody>
      </p:sp>
      <p:sp>
        <p:nvSpPr>
          <p:cNvPr id="3" name="Textfeld 2">
            <a:extLst>
              <a:ext uri="{FF2B5EF4-FFF2-40B4-BE49-F238E27FC236}">
                <a16:creationId xmlns:a16="http://schemas.microsoft.com/office/drawing/2014/main" id="{08388C0C-A0BA-6B35-B6FA-3A88DC414D51}"/>
              </a:ext>
            </a:extLst>
          </p:cNvPr>
          <p:cNvSpPr txBox="1"/>
          <p:nvPr/>
        </p:nvSpPr>
        <p:spPr>
          <a:xfrm>
            <a:off x="1080000" y="8928000"/>
            <a:ext cx="17100000" cy="360000"/>
          </a:xfrm>
          <a:prstGeom prst="rect">
            <a:avLst/>
          </a:prstGeom>
          <a:noFill/>
          <a:ln>
            <a:noFill/>
          </a:ln>
        </p:spPr>
        <p:txBody>
          <a:bodyPr wrap="square" anchor="b">
            <a:noAutofit/>
          </a:bodyPr>
          <a:lstStyle/>
          <a:p>
            <a:r>
              <a:rPr lang="de-DE" sz="1000"/>
              <a:t>Fuente: </a:t>
            </a:r>
            <a:r>
              <a:rPr lang="de-DE" sz="1000" dirty="0"/>
              <a:t>Baldo, Jordan, Der beste Weg, um verlorene Dateien auf dem Mac zu finden, in: imymac.de, 1. August 2022, https://www.imymac.de/powermymac/find-lost-files-on-mac.html</a:t>
            </a:r>
          </a:p>
        </p:txBody>
      </p:sp>
      <p:sp>
        <p:nvSpPr>
          <p:cNvPr id="5" name="Google Shape;120;p6">
            <a:extLst>
              <a:ext uri="{FF2B5EF4-FFF2-40B4-BE49-F238E27FC236}">
                <a16:creationId xmlns:a16="http://schemas.microsoft.com/office/drawing/2014/main" id="{196C9295-4F3C-44E2-B6E0-77CBDA31A9BB}"/>
              </a:ext>
            </a:extLst>
          </p:cNvPr>
          <p:cNvSpPr txBox="1"/>
          <p:nvPr/>
        </p:nvSpPr>
        <p:spPr>
          <a:xfrm>
            <a:off x="4608000" y="4644000"/>
            <a:ext cx="4680000" cy="4068000"/>
          </a:xfrm>
          <a:prstGeom prst="downArrowCallout">
            <a:avLst>
              <a:gd name="adj1" fmla="val 24744"/>
              <a:gd name="adj2" fmla="val 12372"/>
              <a:gd name="adj3" fmla="val 12723"/>
              <a:gd name="adj4" fmla="val 87277"/>
            </a:avLst>
          </a:prstGeom>
          <a:solidFill>
            <a:schemeClr val="bg1"/>
          </a:solidFill>
          <a:ln>
            <a:solidFill>
              <a:srgbClr val="33CCFF"/>
            </a:solidFill>
          </a:ln>
        </p:spPr>
        <p:style>
          <a:lnRef idx="3">
            <a:schemeClr val="lt1"/>
          </a:lnRef>
          <a:fillRef idx="1">
            <a:schemeClr val="accent1"/>
          </a:fillRef>
          <a:effectRef idx="1">
            <a:schemeClr val="accent1"/>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n-GB" sz="2200">
                <a:solidFill>
                  <a:schemeClr val="dk1"/>
                </a:solidFill>
                <a:latin typeface="+mn-lt"/>
                <a:ea typeface="Helvetica Neue"/>
                <a:cs typeface="Helvetica Neue"/>
                <a:sym typeface="Helvetica Neue"/>
              </a:rPr>
              <a:t>Introduce el </a:t>
            </a:r>
            <a:r>
              <a:rPr lang="en-GB" sz="2200" b="1">
                <a:solidFill>
                  <a:schemeClr val="dk1"/>
                </a:solidFill>
                <a:latin typeface="+mn-lt"/>
                <a:ea typeface="Helvetica Neue"/>
                <a:cs typeface="Helvetica Neue"/>
                <a:sym typeface="Helvetica Neue"/>
              </a:rPr>
              <a:t>nombre del archivo</a:t>
            </a:r>
            <a:r>
              <a:rPr lang="en-GB" sz="2200">
                <a:solidFill>
                  <a:schemeClr val="dk1"/>
                </a:solidFill>
                <a:latin typeface="+mn-lt"/>
                <a:ea typeface="Helvetica Neue"/>
                <a:cs typeface="Helvetica Neue"/>
                <a:sym typeface="Helvetica Neue"/>
              </a:rPr>
              <a:t>. </a:t>
            </a:r>
            <a:endParaRPr lang="en-GB" sz="2200" dirty="0">
              <a:solidFill>
                <a:schemeClr val="dk1"/>
              </a:solidFill>
              <a:latin typeface="+mn-lt"/>
              <a:ea typeface="Helvetica Neue"/>
              <a:cs typeface="Helvetica Neue"/>
              <a:sym typeface="Helvetica Neue"/>
            </a:endParaRPr>
          </a:p>
          <a:p>
            <a:pPr marR="0" lvl="0" algn="ctr" rtl="0">
              <a:spcBef>
                <a:spcPts val="0"/>
              </a:spcBef>
              <a:spcAft>
                <a:spcPts val="0"/>
              </a:spcAft>
              <a:buSzPct val="80000"/>
            </a:pPr>
            <a:endParaRPr lang="en-GB" sz="2200" dirty="0">
              <a:solidFill>
                <a:schemeClr val="dk1"/>
              </a:solidFill>
              <a:ea typeface="Helvetica Neue"/>
              <a:cs typeface="Helvetica Neue"/>
              <a:sym typeface="Helvetica Neue"/>
            </a:endParaRPr>
          </a:p>
          <a:p>
            <a:pPr marR="0" lvl="0" algn="ctr" rtl="0">
              <a:spcBef>
                <a:spcPts val="0"/>
              </a:spcBef>
              <a:spcAft>
                <a:spcPts val="0"/>
              </a:spcAft>
              <a:buSzPct val="80000"/>
            </a:pPr>
            <a:r>
              <a:rPr lang="es-ES" sz="2200">
                <a:solidFill>
                  <a:schemeClr val="dk1"/>
                </a:solidFill>
                <a:latin typeface="+mn-lt"/>
                <a:ea typeface="Helvetica Neue"/>
                <a:cs typeface="Helvetica Neue"/>
                <a:sym typeface="Helvetica Neue"/>
              </a:rPr>
              <a:t>Si ahora recuerdas el nombre, puedes introducir el nombre del archivo real que estás buscando</a:t>
            </a:r>
            <a:r>
              <a:rPr lang="en-GB" sz="2200">
                <a:solidFill>
                  <a:schemeClr val="dk1"/>
                </a:solidFill>
                <a:latin typeface="+mn-lt"/>
                <a:ea typeface="Helvetica Neue"/>
                <a:cs typeface="Helvetica Neue"/>
                <a:sym typeface="Helvetica Neue"/>
              </a:rPr>
              <a:t>. </a:t>
            </a:r>
            <a:endParaRPr lang="en-GB" sz="2200" dirty="0">
              <a:solidFill>
                <a:schemeClr val="dk1"/>
              </a:solidFill>
              <a:latin typeface="+mn-lt"/>
              <a:ea typeface="Helvetica Neue"/>
              <a:cs typeface="Helvetica Neue"/>
              <a:sym typeface="Helvetica Neue"/>
            </a:endParaRPr>
          </a:p>
          <a:p>
            <a:pPr marR="0" lvl="0" algn="ctr" rtl="0">
              <a:spcBef>
                <a:spcPts val="0"/>
              </a:spcBef>
              <a:spcAft>
                <a:spcPts val="0"/>
              </a:spcAft>
              <a:buSzPct val="80000"/>
            </a:pPr>
            <a:endParaRPr lang="en-GB" sz="2200" dirty="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es-ES" sz="2200">
                <a:solidFill>
                  <a:schemeClr val="dk1"/>
                </a:solidFill>
                <a:latin typeface="+mn-lt"/>
                <a:ea typeface="Helvetica Neue"/>
                <a:cs typeface="Helvetica Neue"/>
                <a:sym typeface="Helvetica Neue"/>
              </a:rPr>
              <a:t>Así podrás encontrar </a:t>
            </a:r>
            <a:r>
              <a:rPr lang="es-ES" sz="2200" b="1">
                <a:solidFill>
                  <a:schemeClr val="dk1"/>
                </a:solidFill>
                <a:latin typeface="+mn-lt"/>
                <a:ea typeface="Helvetica Neue"/>
                <a:cs typeface="Helvetica Neue"/>
                <a:sym typeface="Helvetica Neue"/>
              </a:rPr>
              <a:t>archivos perdidos </a:t>
            </a:r>
            <a:r>
              <a:rPr lang="es-ES" sz="2200">
                <a:solidFill>
                  <a:schemeClr val="dk1"/>
                </a:solidFill>
                <a:latin typeface="+mn-lt"/>
                <a:ea typeface="Helvetica Neue"/>
                <a:cs typeface="Helvetica Neue"/>
                <a:sym typeface="Helvetica Neue"/>
              </a:rPr>
              <a:t>en el Mac</a:t>
            </a:r>
            <a:r>
              <a:rPr lang="en-GB" sz="2200">
                <a:solidFill>
                  <a:schemeClr val="dk1"/>
                </a:solidFill>
                <a:latin typeface="+mn-lt"/>
                <a:ea typeface="Helvetica Neue"/>
                <a:cs typeface="Helvetica Neue"/>
                <a:sym typeface="Helvetica Neue"/>
              </a:rPr>
              <a:t>.</a:t>
            </a:r>
            <a:endParaRPr lang="en-GB" sz="2200" dirty="0">
              <a:solidFill>
                <a:schemeClr val="dk1"/>
              </a:solidFill>
              <a:latin typeface="+mn-lt"/>
              <a:ea typeface="Helvetica Neue"/>
              <a:cs typeface="Helvetica Neue"/>
              <a:sym typeface="Helvetica Neue"/>
            </a:endParaRPr>
          </a:p>
        </p:txBody>
      </p:sp>
      <p:sp>
        <p:nvSpPr>
          <p:cNvPr id="13" name="Google Shape;120;p6">
            <a:extLst>
              <a:ext uri="{FF2B5EF4-FFF2-40B4-BE49-F238E27FC236}">
                <a16:creationId xmlns:a16="http://schemas.microsoft.com/office/drawing/2014/main" id="{7147AFA0-E3E5-F138-CB51-8EA47E23410B}"/>
              </a:ext>
            </a:extLst>
          </p:cNvPr>
          <p:cNvSpPr txBox="1"/>
          <p:nvPr/>
        </p:nvSpPr>
        <p:spPr>
          <a:xfrm>
            <a:off x="1296000" y="4644000"/>
            <a:ext cx="3240000" cy="4068000"/>
          </a:xfrm>
          <a:prstGeom prst="downArrowCallout">
            <a:avLst>
              <a:gd name="adj1" fmla="val 24744"/>
              <a:gd name="adj2" fmla="val 12372"/>
              <a:gd name="adj3" fmla="val 12723"/>
              <a:gd name="adj4" fmla="val 87277"/>
            </a:avLst>
          </a:prstGeom>
          <a:solidFill>
            <a:schemeClr val="bg1"/>
          </a:solidFill>
          <a:ln>
            <a:solidFill>
              <a:srgbClr val="33CCFF"/>
            </a:solidFill>
          </a:ln>
        </p:spPr>
        <p:style>
          <a:lnRef idx="3">
            <a:schemeClr val="lt1"/>
          </a:lnRef>
          <a:fillRef idx="1">
            <a:schemeClr val="accent1"/>
          </a:fillRef>
          <a:effectRef idx="1">
            <a:schemeClr val="accent1"/>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en-GB" sz="2200" b="0" i="0" u="none" strike="noStrike" kern="0" cap="none" spc="0" normalizeH="0" baseline="0">
                <a:ln>
                  <a:noFill/>
                </a:ln>
                <a:solidFill>
                  <a:srgbClr val="000000"/>
                </a:solidFill>
                <a:effectLst/>
                <a:uLnTx/>
                <a:uFillTx/>
                <a:latin typeface="Arial"/>
                <a:ea typeface="Helvetica Neue"/>
                <a:cs typeface="Helvetica Neue"/>
                <a:sym typeface="Helvetica Neue"/>
              </a:rPr>
              <a:t>Abre </a:t>
            </a:r>
            <a:r>
              <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rPr>
              <a:t>Spotlight. </a:t>
            </a: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endParaRPr lang="en-GB" sz="2200" dirty="0">
              <a:solidFill>
                <a:srgbClr val="000000"/>
              </a:solidFill>
              <a:latin typeface="Arial"/>
              <a:ea typeface="Helvetica Neue"/>
              <a:cs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en-GB" sz="2200" b="0" i="0" u="none" strike="noStrike" kern="0" cap="none" spc="0" normalizeH="0" baseline="0">
                <a:ln>
                  <a:noFill/>
                </a:ln>
                <a:solidFill>
                  <a:srgbClr val="000000"/>
                </a:solidFill>
                <a:effectLst/>
                <a:uLnTx/>
                <a:uFillTx/>
                <a:latin typeface="Arial"/>
                <a:ea typeface="Helvetica Neue"/>
                <a:cs typeface="Helvetica Neue"/>
                <a:sym typeface="Helvetica Neue"/>
              </a:rPr>
              <a:t>Pulsa las teclas </a:t>
            </a:r>
            <a:r>
              <a:rPr kumimoji="0" lang="en-GB" sz="2200" b="1" i="0" u="none" strike="noStrike" kern="0" cap="none" spc="0" normalizeH="0" baseline="0">
                <a:ln>
                  <a:noFill/>
                </a:ln>
                <a:solidFill>
                  <a:srgbClr val="000000"/>
                </a:solidFill>
                <a:effectLst/>
                <a:uLnTx/>
                <a:uFillTx/>
                <a:latin typeface="Arial"/>
                <a:ea typeface="Helvetica Neue"/>
                <a:cs typeface="Helvetica Neue"/>
                <a:sym typeface="Helvetica Neue"/>
              </a:rPr>
              <a:t>COMANDO + ESPACIO </a:t>
            </a:r>
            <a:r>
              <a:rPr kumimoji="0" lang="en-GB" sz="2200" b="0" i="0" u="none" strike="noStrike" kern="0" cap="none" spc="0" normalizeH="0" baseline="0">
                <a:ln>
                  <a:noFill/>
                </a:ln>
                <a:solidFill>
                  <a:srgbClr val="000000"/>
                </a:solidFill>
                <a:effectLst/>
                <a:uLnTx/>
                <a:uFillTx/>
                <a:latin typeface="Arial"/>
                <a:ea typeface="Helvetica Neue"/>
                <a:cs typeface="Helvetica Neue"/>
                <a:sym typeface="Helvetica Neue"/>
              </a:rPr>
              <a:t>para iniciar </a:t>
            </a:r>
            <a:r>
              <a:rPr kumimoji="0" lang="en-GB" sz="2200" b="1" i="0" u="none" strike="noStrike" kern="0" cap="none" spc="0" normalizeH="0" baseline="0">
                <a:ln>
                  <a:noFill/>
                </a:ln>
                <a:solidFill>
                  <a:srgbClr val="000000"/>
                </a:solidFill>
                <a:effectLst/>
                <a:uLnTx/>
                <a:uFillTx/>
                <a:latin typeface="Arial"/>
                <a:ea typeface="Helvetica Neue"/>
                <a:cs typeface="Helvetica Neue"/>
                <a:sym typeface="Helvetica Neue"/>
              </a:rPr>
              <a:t>Spotlight</a:t>
            </a:r>
            <a:r>
              <a:rPr kumimoji="0" lang="en-GB" sz="2200" b="0" i="0" u="none" strike="noStrike" kern="0" cap="none" spc="0" normalizeH="0" baseline="0">
                <a:ln>
                  <a:noFill/>
                </a:ln>
                <a:solidFill>
                  <a:srgbClr val="000000"/>
                </a:solidFill>
                <a:effectLst/>
                <a:uLnTx/>
                <a:uFillTx/>
                <a:latin typeface="Arial"/>
                <a:ea typeface="Helvetica Neue"/>
                <a:cs typeface="Helvetica Neue"/>
                <a:sym typeface="Helvetica Neue"/>
              </a:rPr>
              <a:t> en tu ordenador Mac.</a:t>
            </a:r>
            <a:endPar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endParaRPr>
          </a:p>
        </p:txBody>
      </p:sp>
      <p:sp>
        <p:nvSpPr>
          <p:cNvPr id="14" name="Google Shape;120;p6">
            <a:extLst>
              <a:ext uri="{FF2B5EF4-FFF2-40B4-BE49-F238E27FC236}">
                <a16:creationId xmlns:a16="http://schemas.microsoft.com/office/drawing/2014/main" id="{082AC576-5CAA-3FBB-349C-158F0D6BFB76}"/>
              </a:ext>
            </a:extLst>
          </p:cNvPr>
          <p:cNvSpPr txBox="1"/>
          <p:nvPr/>
        </p:nvSpPr>
        <p:spPr>
          <a:xfrm>
            <a:off x="9360000" y="4644000"/>
            <a:ext cx="3240000" cy="4068000"/>
          </a:xfrm>
          <a:prstGeom prst="downArrowCallout">
            <a:avLst>
              <a:gd name="adj1" fmla="val 24744"/>
              <a:gd name="adj2" fmla="val 12372"/>
              <a:gd name="adj3" fmla="val 12723"/>
              <a:gd name="adj4" fmla="val 87277"/>
            </a:avLst>
          </a:prstGeom>
          <a:solidFill>
            <a:schemeClr val="bg1"/>
          </a:solidFill>
          <a:ln>
            <a:solidFill>
              <a:srgbClr val="33CCFF"/>
            </a:solidFill>
          </a:ln>
        </p:spPr>
        <p:style>
          <a:lnRef idx="3">
            <a:schemeClr val="lt1"/>
          </a:lnRef>
          <a:fillRef idx="1">
            <a:schemeClr val="accent1"/>
          </a:fillRef>
          <a:effectRef idx="1">
            <a:schemeClr val="accent1"/>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en-GB" sz="2200" b="0" i="0" u="none" strike="noStrike" kern="0" cap="none" spc="0" normalizeH="0" baseline="0">
                <a:ln>
                  <a:noFill/>
                </a:ln>
                <a:solidFill>
                  <a:srgbClr val="000000"/>
                </a:solidFill>
                <a:effectLst/>
                <a:uLnTx/>
                <a:uFillTx/>
                <a:latin typeface="Arial"/>
                <a:ea typeface="Helvetica Neue"/>
                <a:cs typeface="Helvetica Neue"/>
                <a:sym typeface="Helvetica Neue"/>
              </a:rPr>
              <a:t>Comprueba los resultados. </a:t>
            </a:r>
            <a:endPar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endParaRPr lang="en-GB" sz="2200" dirty="0">
              <a:solidFill>
                <a:srgbClr val="000000"/>
              </a:solidFill>
              <a:latin typeface="Arial"/>
              <a:ea typeface="Helvetica Neue"/>
              <a:cs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es-ES" sz="2200" i="0" u="none" strike="noStrike" kern="0" cap="none" spc="0" normalizeH="0" baseline="0">
                <a:ln>
                  <a:noFill/>
                </a:ln>
                <a:solidFill>
                  <a:srgbClr val="000000"/>
                </a:solidFill>
                <a:effectLst/>
                <a:uLnTx/>
                <a:uFillTx/>
                <a:latin typeface="Arial"/>
                <a:ea typeface="Helvetica Neue"/>
                <a:cs typeface="Helvetica Neue"/>
                <a:sym typeface="Helvetica Neue"/>
              </a:rPr>
              <a:t>Debajo aparece una </a:t>
            </a:r>
            <a:r>
              <a:rPr kumimoji="0" lang="es-ES" sz="2200" b="1" i="0" u="none" strike="noStrike" kern="0" cap="none" spc="0" normalizeH="0" baseline="0">
                <a:ln>
                  <a:noFill/>
                </a:ln>
                <a:solidFill>
                  <a:srgbClr val="000000"/>
                </a:solidFill>
                <a:effectLst/>
                <a:uLnTx/>
                <a:uFillTx/>
                <a:latin typeface="Arial"/>
                <a:ea typeface="Helvetica Neue"/>
                <a:cs typeface="Helvetica Neue"/>
                <a:sym typeface="Helvetica Neue"/>
              </a:rPr>
              <a:t>lista de resultados</a:t>
            </a:r>
            <a:r>
              <a:rPr kumimoji="0" lang="en-GB" sz="2200" b="0" i="0" u="none" strike="noStrike" kern="0" cap="none" spc="0" normalizeH="0" baseline="0">
                <a:ln>
                  <a:noFill/>
                </a:ln>
                <a:solidFill>
                  <a:srgbClr val="000000"/>
                </a:solidFill>
                <a:effectLst/>
                <a:uLnTx/>
                <a:uFillTx/>
                <a:latin typeface="Arial"/>
                <a:ea typeface="Helvetica Neue"/>
                <a:cs typeface="Helvetica Neue"/>
                <a:sym typeface="Helvetica Neue"/>
              </a:rPr>
              <a:t>. </a:t>
            </a:r>
            <a:endPar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endParaRPr lang="en-GB" sz="2200" dirty="0">
              <a:solidFill>
                <a:srgbClr val="000000"/>
              </a:solidFill>
              <a:latin typeface="Arial"/>
              <a:ea typeface="Helvetica Neue"/>
              <a:cs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es-ES" sz="2200" b="0" i="0" u="none" strike="noStrike" kern="0" cap="none" spc="0" normalizeH="0" baseline="0">
                <a:ln>
                  <a:noFill/>
                </a:ln>
                <a:solidFill>
                  <a:srgbClr val="000000"/>
                </a:solidFill>
                <a:effectLst/>
                <a:uLnTx/>
                <a:uFillTx/>
                <a:latin typeface="Arial"/>
                <a:ea typeface="Helvetica Neue"/>
                <a:cs typeface="Helvetica Neue"/>
                <a:sym typeface="Helvetica Neue"/>
              </a:rPr>
              <a:t>Comprueba la lista y desplázate por ella</a:t>
            </a:r>
            <a:r>
              <a:rPr kumimoji="0" lang="en-GB" sz="2200" b="0" i="0" u="none" strike="noStrike" kern="0" cap="none" spc="0" normalizeH="0" baseline="0">
                <a:ln>
                  <a:noFill/>
                </a:ln>
                <a:solidFill>
                  <a:srgbClr val="000000"/>
                </a:solidFill>
                <a:effectLst/>
                <a:uLnTx/>
                <a:uFillTx/>
                <a:latin typeface="Arial"/>
                <a:ea typeface="Helvetica Neue"/>
                <a:cs typeface="Helvetica Neue"/>
                <a:sym typeface="Helvetica Neue"/>
              </a:rPr>
              <a:t>.</a:t>
            </a:r>
            <a:endPar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endParaRPr>
          </a:p>
        </p:txBody>
      </p:sp>
      <p:sp>
        <p:nvSpPr>
          <p:cNvPr id="15" name="Google Shape;120;p6">
            <a:extLst>
              <a:ext uri="{FF2B5EF4-FFF2-40B4-BE49-F238E27FC236}">
                <a16:creationId xmlns:a16="http://schemas.microsoft.com/office/drawing/2014/main" id="{0B9280B3-D496-21D8-B5FD-DDCD623A0857}"/>
              </a:ext>
            </a:extLst>
          </p:cNvPr>
          <p:cNvSpPr txBox="1"/>
          <p:nvPr/>
        </p:nvSpPr>
        <p:spPr>
          <a:xfrm>
            <a:off x="12672000" y="4644000"/>
            <a:ext cx="5400000" cy="4068000"/>
          </a:xfrm>
          <a:prstGeom prst="downArrowCallout">
            <a:avLst>
              <a:gd name="adj1" fmla="val 24744"/>
              <a:gd name="adj2" fmla="val 12372"/>
              <a:gd name="adj3" fmla="val 12723"/>
              <a:gd name="adj4" fmla="val 87277"/>
            </a:avLst>
          </a:prstGeom>
          <a:solidFill>
            <a:schemeClr val="bg1"/>
          </a:solidFill>
          <a:ln>
            <a:solidFill>
              <a:srgbClr val="33CCFF"/>
            </a:solidFill>
          </a:ln>
        </p:spPr>
        <p:style>
          <a:lnRef idx="3">
            <a:schemeClr val="lt1"/>
          </a:lnRef>
          <a:fillRef idx="1">
            <a:schemeClr val="accent1"/>
          </a:fillRef>
          <a:effectRef idx="1">
            <a:schemeClr val="accent1"/>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es-ES" sz="2200" b="0" i="0" u="none" strike="noStrike" kern="0" cap="none" spc="0" normalizeH="0" baseline="0">
                <a:ln>
                  <a:noFill/>
                </a:ln>
                <a:solidFill>
                  <a:srgbClr val="000000"/>
                </a:solidFill>
                <a:effectLst/>
                <a:uLnTx/>
                <a:uFillTx/>
                <a:latin typeface="Arial"/>
                <a:ea typeface="Helvetica Neue"/>
                <a:cs typeface="Helvetica Neue"/>
                <a:sym typeface="Helvetica Neue"/>
              </a:rPr>
              <a:t>Comprueba el </a:t>
            </a:r>
            <a:r>
              <a:rPr kumimoji="0" lang="es-ES" sz="2200" b="1" i="0" u="none" strike="noStrike" kern="0" cap="none" spc="0" normalizeH="0" baseline="0">
                <a:ln>
                  <a:noFill/>
                </a:ln>
                <a:solidFill>
                  <a:srgbClr val="000000"/>
                </a:solidFill>
                <a:effectLst/>
                <a:uLnTx/>
                <a:uFillTx/>
                <a:latin typeface="Arial"/>
                <a:ea typeface="Helvetica Neue"/>
                <a:cs typeface="Helvetica Neue"/>
                <a:sym typeface="Helvetica Neue"/>
              </a:rPr>
              <a:t>directorio de rutas</a:t>
            </a:r>
            <a:r>
              <a:rPr kumimoji="0" lang="en-GB" sz="2200" b="0" i="0" u="none" strike="noStrike" kern="0" cap="none" spc="0" normalizeH="0" baseline="0">
                <a:ln>
                  <a:noFill/>
                </a:ln>
                <a:solidFill>
                  <a:srgbClr val="000000"/>
                </a:solidFill>
                <a:effectLst/>
                <a:uLnTx/>
                <a:uFillTx/>
                <a:latin typeface="Arial"/>
                <a:ea typeface="Helvetica Neue"/>
                <a:cs typeface="Helvetica Neue"/>
                <a:sym typeface="Helvetica Neue"/>
              </a:rPr>
              <a:t>. </a:t>
            </a:r>
            <a:endPar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endParaRPr lang="en-GB" sz="2200" dirty="0">
              <a:solidFill>
                <a:srgbClr val="000000"/>
              </a:solidFill>
              <a:latin typeface="Arial"/>
              <a:ea typeface="Helvetica Neue"/>
              <a:cs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es-ES" sz="2200" b="0" i="0" u="none" strike="noStrike" kern="0" cap="none" spc="0" normalizeH="0" baseline="0">
                <a:ln>
                  <a:noFill/>
                </a:ln>
                <a:solidFill>
                  <a:srgbClr val="000000"/>
                </a:solidFill>
                <a:effectLst/>
                <a:uLnTx/>
                <a:uFillTx/>
                <a:latin typeface="Arial"/>
                <a:ea typeface="Helvetica Neue"/>
                <a:cs typeface="Helvetica Neue"/>
                <a:sym typeface="Helvetica Neue"/>
              </a:rPr>
              <a:t>Lo último que hay que hacer es mantener pulsada la tecla </a:t>
            </a:r>
            <a:r>
              <a:rPr kumimoji="0" lang="es-ES" sz="2200" b="1" i="0" u="none" strike="noStrike" kern="0" cap="none" spc="0" normalizeH="0" baseline="0">
                <a:ln>
                  <a:noFill/>
                </a:ln>
                <a:solidFill>
                  <a:srgbClr val="000000"/>
                </a:solidFill>
                <a:effectLst/>
                <a:uLnTx/>
                <a:uFillTx/>
                <a:latin typeface="Arial"/>
                <a:ea typeface="Helvetica Neue"/>
                <a:cs typeface="Helvetica Neue"/>
                <a:sym typeface="Helvetica Neue"/>
              </a:rPr>
              <a:t>COMANDO</a:t>
            </a:r>
            <a:r>
              <a:rPr kumimoji="0" lang="es-ES" sz="2200" b="0" i="0" u="none" strike="noStrike" kern="0" cap="none" spc="0" normalizeH="0" baseline="0">
                <a:ln>
                  <a:noFill/>
                </a:ln>
                <a:solidFill>
                  <a:srgbClr val="000000"/>
                </a:solidFill>
                <a:effectLst/>
                <a:uLnTx/>
                <a:uFillTx/>
                <a:latin typeface="Arial"/>
                <a:ea typeface="Helvetica Neue"/>
                <a:cs typeface="Helvetica Neue"/>
                <a:sym typeface="Helvetica Neue"/>
              </a:rPr>
              <a:t> para comprobar la ruta del directorio de la carpeta o archivo</a:t>
            </a:r>
            <a:r>
              <a:rPr kumimoji="0" lang="en-GB" sz="2200" b="0" i="0" u="none" strike="noStrike" kern="0" cap="none" spc="0" normalizeH="0" baseline="0">
                <a:ln>
                  <a:noFill/>
                </a:ln>
                <a:solidFill>
                  <a:srgbClr val="000000"/>
                </a:solidFill>
                <a:effectLst/>
                <a:uLnTx/>
                <a:uFillTx/>
                <a:latin typeface="Arial"/>
                <a:ea typeface="Helvetica Neue"/>
                <a:cs typeface="Helvetica Neue"/>
                <a:sym typeface="Helvetica Neue"/>
              </a:rPr>
              <a:t>. </a:t>
            </a:r>
            <a:endPar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endParaRPr lang="en-GB" sz="2200" dirty="0">
              <a:solidFill>
                <a:srgbClr val="000000"/>
              </a:solidFill>
              <a:latin typeface="Arial"/>
              <a:ea typeface="Helvetica Neue"/>
              <a:cs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es-ES" sz="2200" b="0" i="0" u="none" strike="noStrike" kern="0" cap="none" spc="0" normalizeH="0" baseline="0">
                <a:ln>
                  <a:noFill/>
                </a:ln>
                <a:solidFill>
                  <a:srgbClr val="000000"/>
                </a:solidFill>
                <a:effectLst/>
                <a:uLnTx/>
                <a:uFillTx/>
                <a:latin typeface="Arial"/>
                <a:ea typeface="Helvetica Neue"/>
                <a:cs typeface="Helvetica Neue"/>
                <a:sym typeface="Helvetica Neue"/>
              </a:rPr>
              <a:t>También puedes hacer clic en el archivo específico y, a continuación, pulsar la tecla de </a:t>
            </a:r>
            <a:r>
              <a:rPr kumimoji="0" lang="es-ES" sz="2200" b="1" i="0" u="none" strike="noStrike" kern="0" cap="none" spc="0" normalizeH="0" baseline="0">
                <a:ln>
                  <a:noFill/>
                </a:ln>
                <a:solidFill>
                  <a:srgbClr val="000000"/>
                </a:solidFill>
                <a:effectLst/>
                <a:uLnTx/>
                <a:uFillTx/>
                <a:latin typeface="Arial"/>
                <a:ea typeface="Helvetica Neue"/>
                <a:cs typeface="Helvetica Neue"/>
                <a:sym typeface="Helvetica Neue"/>
              </a:rPr>
              <a:t>COMANDO</a:t>
            </a:r>
            <a:r>
              <a:rPr kumimoji="0" lang="en-GB" sz="2200" b="0" i="0" u="none" strike="noStrike" kern="0" cap="none" spc="0" normalizeH="0" baseline="0">
                <a:ln>
                  <a:noFill/>
                </a:ln>
                <a:solidFill>
                  <a:srgbClr val="000000"/>
                </a:solidFill>
                <a:effectLst/>
                <a:uLnTx/>
                <a:uFillTx/>
                <a:latin typeface="Arial"/>
                <a:ea typeface="Helvetica Neue"/>
                <a:cs typeface="Helvetica Neue"/>
                <a:sym typeface="Helvetica Neue"/>
              </a:rPr>
              <a:t>.</a:t>
            </a:r>
            <a:endParaRPr kumimoji="0" lang="en-GB" sz="2200" b="0" i="0" u="none" strike="noStrike" kern="0" cap="none" spc="0" normalizeH="0" baseline="0" dirty="0">
              <a:ln>
                <a:noFill/>
              </a:ln>
              <a:solidFill>
                <a:srgbClr val="FFFFFF"/>
              </a:solidFill>
              <a:effectLst/>
              <a:uLnTx/>
              <a:uFillTx/>
              <a:latin typeface="Arial"/>
              <a:ea typeface="+mn-ea"/>
              <a:cs typeface="+mn-cs"/>
              <a:sym typeface="Arial"/>
            </a:endParaRPr>
          </a:p>
        </p:txBody>
      </p:sp>
      <p:sp>
        <p:nvSpPr>
          <p:cNvPr id="8" name="Ellipse 7">
            <a:extLst>
              <a:ext uri="{FF2B5EF4-FFF2-40B4-BE49-F238E27FC236}">
                <a16:creationId xmlns:a16="http://schemas.microsoft.com/office/drawing/2014/main" id="{5D94A561-02DB-EAE1-EC4D-2AF9BE430D19}"/>
              </a:ext>
            </a:extLst>
          </p:cNvPr>
          <p:cNvSpPr>
            <a:spLocks noChangeAspect="1"/>
          </p:cNvSpPr>
          <p:nvPr/>
        </p:nvSpPr>
        <p:spPr>
          <a:xfrm>
            <a:off x="2556000" y="8316000"/>
            <a:ext cx="720000" cy="720000"/>
          </a:xfrm>
          <a:prstGeom prst="ellipse">
            <a:avLst/>
          </a:prstGeom>
          <a:solidFill>
            <a:srgbClr val="33CCFF"/>
          </a:solidFill>
          <a:ln w="50800">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GB" sz="4000" b="1">
                <a:solidFill>
                  <a:schemeClr val="tx1"/>
                </a:solidFill>
              </a:rPr>
              <a:t>1</a:t>
            </a:r>
          </a:p>
        </p:txBody>
      </p:sp>
      <p:sp>
        <p:nvSpPr>
          <p:cNvPr id="10" name="Ellipse 9">
            <a:extLst>
              <a:ext uri="{FF2B5EF4-FFF2-40B4-BE49-F238E27FC236}">
                <a16:creationId xmlns:a16="http://schemas.microsoft.com/office/drawing/2014/main" id="{B512A136-7765-B6F8-9878-690EECF927BB}"/>
              </a:ext>
            </a:extLst>
          </p:cNvPr>
          <p:cNvSpPr>
            <a:spLocks noChangeAspect="1"/>
          </p:cNvSpPr>
          <p:nvPr/>
        </p:nvSpPr>
        <p:spPr>
          <a:xfrm>
            <a:off x="6588000" y="8316000"/>
            <a:ext cx="720000" cy="720000"/>
          </a:xfrm>
          <a:prstGeom prst="ellipse">
            <a:avLst/>
          </a:prstGeom>
          <a:solidFill>
            <a:srgbClr val="33CCFF"/>
          </a:solidFill>
          <a:ln w="50800">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GB" sz="4000" b="1">
                <a:solidFill>
                  <a:schemeClr val="tx1"/>
                </a:solidFill>
              </a:rPr>
              <a:t>2</a:t>
            </a:r>
          </a:p>
        </p:txBody>
      </p:sp>
      <p:sp>
        <p:nvSpPr>
          <p:cNvPr id="11" name="Ellipse 10">
            <a:extLst>
              <a:ext uri="{FF2B5EF4-FFF2-40B4-BE49-F238E27FC236}">
                <a16:creationId xmlns:a16="http://schemas.microsoft.com/office/drawing/2014/main" id="{FE74A64C-5C02-AEF9-0FB5-7610BC8AF0B6}"/>
              </a:ext>
            </a:extLst>
          </p:cNvPr>
          <p:cNvSpPr>
            <a:spLocks noChangeAspect="1"/>
          </p:cNvSpPr>
          <p:nvPr/>
        </p:nvSpPr>
        <p:spPr>
          <a:xfrm>
            <a:off x="10620000" y="8316000"/>
            <a:ext cx="720000" cy="720000"/>
          </a:xfrm>
          <a:prstGeom prst="ellipse">
            <a:avLst/>
          </a:prstGeom>
          <a:solidFill>
            <a:srgbClr val="33CCFF"/>
          </a:solidFill>
          <a:ln w="50800">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GB" sz="4000" b="1">
                <a:solidFill>
                  <a:schemeClr val="tx1"/>
                </a:solidFill>
              </a:rPr>
              <a:t>3</a:t>
            </a:r>
          </a:p>
        </p:txBody>
      </p:sp>
      <p:sp>
        <p:nvSpPr>
          <p:cNvPr id="12" name="Ellipse 11">
            <a:extLst>
              <a:ext uri="{FF2B5EF4-FFF2-40B4-BE49-F238E27FC236}">
                <a16:creationId xmlns:a16="http://schemas.microsoft.com/office/drawing/2014/main" id="{98E429B9-5498-FDBC-296F-6F38FE5EE062}"/>
              </a:ext>
            </a:extLst>
          </p:cNvPr>
          <p:cNvSpPr>
            <a:spLocks noChangeAspect="1"/>
          </p:cNvSpPr>
          <p:nvPr/>
        </p:nvSpPr>
        <p:spPr>
          <a:xfrm>
            <a:off x="15048000" y="8316000"/>
            <a:ext cx="720000" cy="720000"/>
          </a:xfrm>
          <a:prstGeom prst="ellipse">
            <a:avLst/>
          </a:prstGeom>
          <a:solidFill>
            <a:srgbClr val="33CCFF"/>
          </a:solidFill>
          <a:ln w="50800">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GB" sz="4000" b="1">
                <a:solidFill>
                  <a:schemeClr val="tx1"/>
                </a:solidFill>
              </a:rPr>
              <a:t>4</a:t>
            </a:r>
          </a:p>
        </p:txBody>
      </p:sp>
      <p:sp>
        <p:nvSpPr>
          <p:cNvPr id="19" name="Foliennummernplatzhalter 1">
            <a:extLst>
              <a:ext uri="{FF2B5EF4-FFF2-40B4-BE49-F238E27FC236}">
                <a16:creationId xmlns:a16="http://schemas.microsoft.com/office/drawing/2014/main" id="{FC2CF0D7-D416-C4D5-4FC2-06DA1487E666}"/>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42</a:t>
            </a:fld>
            <a:endParaRPr lang="de-DE"/>
          </a:p>
        </p:txBody>
      </p:sp>
      <p:sp>
        <p:nvSpPr>
          <p:cNvPr id="4" name="Google Shape;118;p6">
            <a:extLst>
              <a:ext uri="{FF2B5EF4-FFF2-40B4-BE49-F238E27FC236}">
                <a16:creationId xmlns:a16="http://schemas.microsoft.com/office/drawing/2014/main" id="{8CB6FF1D-5F3D-12B3-2E2F-212FC9651D7C}"/>
              </a:ext>
            </a:extLst>
          </p:cNvPr>
          <p:cNvSpPr txBox="1"/>
          <p:nvPr/>
        </p:nvSpPr>
        <p:spPr>
          <a:xfrm>
            <a:off x="1332000" y="1813915"/>
            <a:ext cx="16956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2</a:t>
            </a:r>
            <a:r>
              <a:rPr lang="en-GB" sz="4800" b="1">
                <a:solidFill>
                  <a:schemeClr val="tx1"/>
                </a:solidFill>
                <a:latin typeface="+mn-lt"/>
                <a:ea typeface="Helvetica Neue"/>
                <a:cs typeface="Helvetica Neue"/>
                <a:sym typeface="Helvetica Neue"/>
              </a:rPr>
              <a:t>. </a:t>
            </a:r>
            <a:r>
              <a:rPr lang="en-US" sz="4800" b="1">
                <a:solidFill>
                  <a:schemeClr val="tx1"/>
                </a:solidFill>
                <a:latin typeface="+mn-lt"/>
                <a:ea typeface="Helvetica Neue"/>
                <a:cs typeface="Helvetica Neue"/>
                <a:sym typeface="Helvetica Neue"/>
              </a:rPr>
              <a:t>Herramientas para encontrar archivos en la propia estructura de carpetas</a:t>
            </a:r>
            <a:endParaRPr lang="en-US" sz="4800" b="1" dirty="0">
              <a:solidFill>
                <a:schemeClr val="tx1"/>
              </a:solidFill>
              <a:latin typeface="+mn-lt"/>
              <a:ea typeface="Helvetica Neue"/>
              <a:cs typeface="Helvetica Neue"/>
              <a:sym typeface="Helvetica Neue"/>
            </a:endParaRPr>
          </a:p>
        </p:txBody>
      </p:sp>
    </p:spTree>
    <p:extLst>
      <p:ext uri="{BB962C8B-B14F-4D97-AF65-F5344CB8AC3E}">
        <p14:creationId xmlns:p14="http://schemas.microsoft.com/office/powerpoint/2010/main" val="3579575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3</a:t>
            </a:r>
            <a:r>
              <a:rPr lang="en-GB" sz="4800" b="1">
                <a:solidFill>
                  <a:schemeClr val="tx1"/>
                </a:solidFill>
                <a:latin typeface="+mn-lt"/>
                <a:ea typeface="Helvetica Neue"/>
                <a:cs typeface="Helvetica Neue"/>
                <a:sym typeface="Helvetica Neue"/>
              </a:rPr>
              <a:t>. Consejos para la gestión digital en línea</a:t>
            </a:r>
            <a:endParaRPr lang="en-GB" sz="4800" b="1" dirty="0">
              <a:solidFill>
                <a:schemeClr val="tx1"/>
              </a:solidFill>
              <a:latin typeface="+mn-lt"/>
              <a:ea typeface="Helvetica Neue"/>
              <a:cs typeface="Helvetica Neue"/>
              <a:sym typeface="Helvetica Neue"/>
            </a:endParaRPr>
          </a:p>
        </p:txBody>
      </p:sp>
      <p:sp>
        <p:nvSpPr>
          <p:cNvPr id="120" name="Google Shape;120;p6"/>
          <p:cNvSpPr txBox="1"/>
          <p:nvPr/>
        </p:nvSpPr>
        <p:spPr>
          <a:xfrm>
            <a:off x="1296000" y="4716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s-ES" sz="2400">
                <a:solidFill>
                  <a:schemeClr val="dk1"/>
                </a:solidFill>
                <a:latin typeface="+mn-lt"/>
                <a:sym typeface="Helvetica Neue"/>
              </a:rPr>
              <a:t>No guardes los documentos sólo en la bandeja de entrada del correo electrónico</a:t>
            </a:r>
            <a:endParaRPr lang="en-GB" sz="2400">
              <a:solidFill>
                <a:schemeClr val="dk1"/>
              </a:solidFill>
              <a:latin typeface="+mn-lt"/>
              <a:sym typeface="Helvetica Neue"/>
            </a:endParaRPr>
          </a:p>
        </p:txBody>
      </p:sp>
      <p:sp>
        <p:nvSpPr>
          <p:cNvPr id="20" name="Google Shape;120;p6">
            <a:extLst>
              <a:ext uri="{FF2B5EF4-FFF2-40B4-BE49-F238E27FC236}">
                <a16:creationId xmlns:a16="http://schemas.microsoft.com/office/drawing/2014/main" id="{AC1E1D5C-6F41-FE29-F5FD-2C293F72EA6C}"/>
              </a:ext>
            </a:extLst>
          </p:cNvPr>
          <p:cNvSpPr txBox="1"/>
          <p:nvPr/>
        </p:nvSpPr>
        <p:spPr>
          <a:xfrm>
            <a:off x="1296000" y="5832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algn="ctr">
              <a:buSzPct val="80000"/>
            </a:pPr>
            <a:r>
              <a:rPr lang="es-ES" sz="2400">
                <a:solidFill>
                  <a:schemeClr val="dk1"/>
                </a:solidFill>
                <a:latin typeface="+mn-lt"/>
                <a:sym typeface="Helvetica Neue"/>
              </a:rPr>
              <a:t>Guarda todos los correos, incluidos los adjuntos</a:t>
            </a:r>
            <a:endParaRPr lang="en-GB" sz="2400">
              <a:solidFill>
                <a:schemeClr val="dk1"/>
              </a:solidFill>
              <a:latin typeface="+mn-lt"/>
              <a:sym typeface="Helvetica Neue"/>
            </a:endParaRPr>
          </a:p>
        </p:txBody>
      </p:sp>
      <p:sp>
        <p:nvSpPr>
          <p:cNvPr id="21" name="Google Shape;120;p6">
            <a:extLst>
              <a:ext uri="{FF2B5EF4-FFF2-40B4-BE49-F238E27FC236}">
                <a16:creationId xmlns:a16="http://schemas.microsoft.com/office/drawing/2014/main" id="{41B66708-AB5E-44E9-FF01-D0C01E773ADF}"/>
              </a:ext>
            </a:extLst>
          </p:cNvPr>
          <p:cNvSpPr txBox="1"/>
          <p:nvPr/>
        </p:nvSpPr>
        <p:spPr>
          <a:xfrm>
            <a:off x="1296000" y="6588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s-ES" sz="2400">
                <a:solidFill>
                  <a:schemeClr val="dk1"/>
                </a:solidFill>
                <a:latin typeface="+mn-lt"/>
                <a:sym typeface="Helvetica Neue"/>
              </a:rPr>
              <a:t>Mantén los documentos actualizados y revísalos con regularidad</a:t>
            </a:r>
            <a:endParaRPr lang="en-GB" sz="2400">
              <a:solidFill>
                <a:schemeClr val="dk1"/>
              </a:solidFill>
              <a:latin typeface="+mn-lt"/>
              <a:sym typeface="Helvetica Neue"/>
            </a:endParaRPr>
          </a:p>
        </p:txBody>
      </p:sp>
      <p:sp>
        <p:nvSpPr>
          <p:cNvPr id="22" name="Google Shape;120;p6">
            <a:extLst>
              <a:ext uri="{FF2B5EF4-FFF2-40B4-BE49-F238E27FC236}">
                <a16:creationId xmlns:a16="http://schemas.microsoft.com/office/drawing/2014/main" id="{B18F9828-3AA6-7A47-573C-1920402CA930}"/>
              </a:ext>
            </a:extLst>
          </p:cNvPr>
          <p:cNvSpPr txBox="1"/>
          <p:nvPr/>
        </p:nvSpPr>
        <p:spPr>
          <a:xfrm>
            <a:off x="1296000" y="7704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algn="ctr">
              <a:buSzPct val="80000"/>
            </a:pPr>
            <a:r>
              <a:rPr lang="en-GB" sz="2400">
                <a:solidFill>
                  <a:schemeClr val="dk1"/>
                </a:solidFill>
                <a:latin typeface="+mn-lt"/>
                <a:sym typeface="Helvetica Neue"/>
              </a:rPr>
              <a:t>Guarda sistemáticamente todos los documentos</a:t>
            </a:r>
            <a:endParaRPr lang="en-GB" sz="2400">
              <a:latin typeface="+mn-lt"/>
            </a:endParaRPr>
          </a:p>
        </p:txBody>
      </p:sp>
      <p:sp>
        <p:nvSpPr>
          <p:cNvPr id="23" name="Google Shape;120;p6">
            <a:extLst>
              <a:ext uri="{FF2B5EF4-FFF2-40B4-BE49-F238E27FC236}">
                <a16:creationId xmlns:a16="http://schemas.microsoft.com/office/drawing/2014/main" id="{ABF27138-2B68-5BD9-B26B-FB6958997C29}"/>
              </a:ext>
            </a:extLst>
          </p:cNvPr>
          <p:cNvSpPr txBox="1"/>
          <p:nvPr/>
        </p:nvSpPr>
        <p:spPr>
          <a:xfrm>
            <a:off x="1296000" y="8460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s-ES" sz="2400">
                <a:solidFill>
                  <a:schemeClr val="dk1"/>
                </a:solidFill>
                <a:latin typeface="+mn-lt"/>
                <a:sym typeface="Helvetica Neue"/>
              </a:rPr>
              <a:t>Recuerda los plazos de los documentos, si es necesario</a:t>
            </a:r>
            <a:endParaRPr lang="en-GB" sz="2400">
              <a:solidFill>
                <a:schemeClr val="dk1"/>
              </a:solidFill>
              <a:latin typeface="+mn-lt"/>
              <a:sym typeface="Helvetica Neue"/>
            </a:endParaRPr>
          </a:p>
        </p:txBody>
      </p:sp>
      <p:sp>
        <p:nvSpPr>
          <p:cNvPr id="24" name="Google Shape;120;p6">
            <a:extLst>
              <a:ext uri="{FF2B5EF4-FFF2-40B4-BE49-F238E27FC236}">
                <a16:creationId xmlns:a16="http://schemas.microsoft.com/office/drawing/2014/main" id="{3A85FD93-2405-5D18-6F9E-2D270C8E789E}"/>
              </a:ext>
            </a:extLst>
          </p:cNvPr>
          <p:cNvSpPr txBox="1"/>
          <p:nvPr/>
        </p:nvSpPr>
        <p:spPr>
          <a:xfrm>
            <a:off x="1296000" y="3708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s-ES" sz="2400">
                <a:solidFill>
                  <a:schemeClr val="dk1"/>
                </a:solidFill>
                <a:latin typeface="+mn-lt"/>
                <a:sym typeface="Helvetica Neue"/>
              </a:rPr>
              <a:t>Desarrolla tu propia estructura y utilízala sistemáticamente</a:t>
            </a:r>
            <a:endParaRPr lang="en-GB" sz="2400">
              <a:solidFill>
                <a:schemeClr val="dk1"/>
              </a:solidFill>
              <a:latin typeface="+mn-lt"/>
              <a:sym typeface="Helvetica Neue"/>
            </a:endParaRPr>
          </a:p>
        </p:txBody>
      </p:sp>
      <p:sp>
        <p:nvSpPr>
          <p:cNvPr id="25" name="Google Shape;120;p6">
            <a:extLst>
              <a:ext uri="{FF2B5EF4-FFF2-40B4-BE49-F238E27FC236}">
                <a16:creationId xmlns:a16="http://schemas.microsoft.com/office/drawing/2014/main" id="{5586DD51-C81E-9EF6-EFCF-75CF1F3FAD39}"/>
              </a:ext>
            </a:extLst>
          </p:cNvPr>
          <p:cNvSpPr txBox="1"/>
          <p:nvPr/>
        </p:nvSpPr>
        <p:spPr>
          <a:xfrm>
            <a:off x="10944000" y="4716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s-ES" sz="2400">
                <a:solidFill>
                  <a:schemeClr val="dk1"/>
                </a:solidFill>
                <a:latin typeface="+mn-lt"/>
                <a:sym typeface="Helvetica Neue"/>
              </a:rPr>
              <a:t>Almacena los datos localmente o en la nube: toma esta decisión conscientemente</a:t>
            </a:r>
            <a:endParaRPr lang="en-GB" sz="2400">
              <a:solidFill>
                <a:schemeClr val="dk1"/>
              </a:solidFill>
              <a:latin typeface="+mn-lt"/>
              <a:sym typeface="Helvetica Neue"/>
            </a:endParaRPr>
          </a:p>
        </p:txBody>
      </p:sp>
      <p:sp>
        <p:nvSpPr>
          <p:cNvPr id="26" name="Google Shape;120;p6">
            <a:extLst>
              <a:ext uri="{FF2B5EF4-FFF2-40B4-BE49-F238E27FC236}">
                <a16:creationId xmlns:a16="http://schemas.microsoft.com/office/drawing/2014/main" id="{C1FA0311-94C4-A8D7-6A4D-CCABD82A2456}"/>
              </a:ext>
            </a:extLst>
          </p:cNvPr>
          <p:cNvSpPr txBox="1"/>
          <p:nvPr/>
        </p:nvSpPr>
        <p:spPr>
          <a:xfrm>
            <a:off x="10944000" y="5832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s-ES" sz="2400">
                <a:solidFill>
                  <a:schemeClr val="dk1"/>
                </a:solidFill>
                <a:latin typeface="+mn-lt"/>
                <a:sym typeface="Helvetica Neue"/>
              </a:rPr>
              <a:t>Mantén los costes fijos y a la vista</a:t>
            </a:r>
            <a:endParaRPr lang="en-GB" sz="2400">
              <a:solidFill>
                <a:schemeClr val="dk1"/>
              </a:solidFill>
              <a:latin typeface="+mn-lt"/>
              <a:sym typeface="Helvetica Neue"/>
            </a:endParaRPr>
          </a:p>
        </p:txBody>
      </p:sp>
      <p:sp>
        <p:nvSpPr>
          <p:cNvPr id="27" name="Google Shape;120;p6">
            <a:extLst>
              <a:ext uri="{FF2B5EF4-FFF2-40B4-BE49-F238E27FC236}">
                <a16:creationId xmlns:a16="http://schemas.microsoft.com/office/drawing/2014/main" id="{73EF6B53-8F54-A59A-95EE-C51BFEFC2804}"/>
              </a:ext>
            </a:extLst>
          </p:cNvPr>
          <p:cNvSpPr txBox="1"/>
          <p:nvPr/>
        </p:nvSpPr>
        <p:spPr>
          <a:xfrm>
            <a:off x="10944000" y="7704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s-ES" sz="2400">
                <a:solidFill>
                  <a:schemeClr val="dk1"/>
                </a:solidFill>
                <a:latin typeface="+mn-lt"/>
                <a:sym typeface="Helvetica Neue"/>
              </a:rPr>
              <a:t>Guarda ficheros antiguos en el archivo</a:t>
            </a:r>
            <a:endParaRPr lang="en-GB" sz="2400">
              <a:solidFill>
                <a:schemeClr val="dk1"/>
              </a:solidFill>
              <a:latin typeface="+mn-lt"/>
              <a:sym typeface="Helvetica Neue"/>
            </a:endParaRPr>
          </a:p>
        </p:txBody>
      </p:sp>
      <p:sp>
        <p:nvSpPr>
          <p:cNvPr id="28" name="Google Shape;120;p6">
            <a:extLst>
              <a:ext uri="{FF2B5EF4-FFF2-40B4-BE49-F238E27FC236}">
                <a16:creationId xmlns:a16="http://schemas.microsoft.com/office/drawing/2014/main" id="{D6545FBC-358B-A0CF-3256-DBF09405DC96}"/>
              </a:ext>
            </a:extLst>
          </p:cNvPr>
          <p:cNvSpPr txBox="1"/>
          <p:nvPr/>
        </p:nvSpPr>
        <p:spPr>
          <a:xfrm>
            <a:off x="11016000" y="6588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s-ES" sz="2400">
                <a:solidFill>
                  <a:schemeClr val="dk1"/>
                </a:solidFill>
                <a:latin typeface="+mn-lt"/>
                <a:sym typeface="Helvetica Neue"/>
              </a:rPr>
              <a:t>Comprueba regularmente la carpeta de descargas</a:t>
            </a:r>
            <a:endParaRPr lang="en-GB" sz="2400">
              <a:solidFill>
                <a:schemeClr val="dk1"/>
              </a:solidFill>
              <a:latin typeface="+mn-lt"/>
              <a:sym typeface="Helvetica Neue"/>
            </a:endParaRPr>
          </a:p>
        </p:txBody>
      </p:sp>
      <p:sp>
        <p:nvSpPr>
          <p:cNvPr id="29" name="Google Shape;120;p6">
            <a:extLst>
              <a:ext uri="{FF2B5EF4-FFF2-40B4-BE49-F238E27FC236}">
                <a16:creationId xmlns:a16="http://schemas.microsoft.com/office/drawing/2014/main" id="{249BA2C8-90C1-461A-FEF4-77B3FC8D4768}"/>
              </a:ext>
            </a:extLst>
          </p:cNvPr>
          <p:cNvSpPr txBox="1"/>
          <p:nvPr/>
        </p:nvSpPr>
        <p:spPr>
          <a:xfrm>
            <a:off x="10944000" y="8460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s-ES" sz="2400">
                <a:solidFill>
                  <a:schemeClr val="dk1"/>
                </a:solidFill>
                <a:latin typeface="+mn-lt"/>
                <a:sym typeface="Helvetica Neue"/>
              </a:rPr>
              <a:t>Haz copias de seguridad con regularidad</a:t>
            </a:r>
            <a:endParaRPr lang="en-GB" sz="2400">
              <a:solidFill>
                <a:schemeClr val="dk1"/>
              </a:solidFill>
              <a:latin typeface="+mn-lt"/>
              <a:sym typeface="Helvetica Neue"/>
            </a:endParaRPr>
          </a:p>
        </p:txBody>
      </p:sp>
      <p:sp>
        <p:nvSpPr>
          <p:cNvPr id="30" name="Google Shape;120;p6">
            <a:extLst>
              <a:ext uri="{FF2B5EF4-FFF2-40B4-BE49-F238E27FC236}">
                <a16:creationId xmlns:a16="http://schemas.microsoft.com/office/drawing/2014/main" id="{8CEB6233-3CE8-9CE3-9DC9-1CDE4D7C5CC6}"/>
              </a:ext>
            </a:extLst>
          </p:cNvPr>
          <p:cNvSpPr txBox="1"/>
          <p:nvPr/>
        </p:nvSpPr>
        <p:spPr>
          <a:xfrm>
            <a:off x="10944000" y="3708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400">
                <a:solidFill>
                  <a:schemeClr val="dk1"/>
                </a:solidFill>
                <a:latin typeface="+mn-lt"/>
                <a:sym typeface="Helvetica Neue"/>
              </a:rPr>
              <a:t>Nombra los documentos para poder volver a encontrarlos</a:t>
            </a:r>
          </a:p>
        </p:txBody>
      </p:sp>
      <p:pic>
        <p:nvPicPr>
          <p:cNvPr id="6" name="Grafik 5" descr="Eine Glühlampe">
            <a:extLst>
              <a:ext uri="{FF2B5EF4-FFF2-40B4-BE49-F238E27FC236}">
                <a16:creationId xmlns:a16="http://schemas.microsoft.com/office/drawing/2014/main" id="{9B05033C-8EE3-8ED5-7B90-9D191AFD2A09}"/>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6344" t="16326" r="16984" b="11763"/>
          <a:stretch/>
        </p:blipFill>
        <p:spPr>
          <a:xfrm>
            <a:off x="7668000" y="4320000"/>
            <a:ext cx="3672000" cy="3960000"/>
          </a:xfrm>
          <a:prstGeom prst="rect">
            <a:avLst/>
          </a:prstGeom>
          <a:effectLst>
            <a:outerShdw blurRad="50800" dist="38100" dir="2700000" algn="tl" rotWithShape="0">
              <a:prstClr val="black">
                <a:alpha val="40000"/>
              </a:prstClr>
            </a:outerShdw>
          </a:effectLst>
        </p:spPr>
      </p:pic>
      <p:sp>
        <p:nvSpPr>
          <p:cNvPr id="38" name="Foliennummernplatzhalter 1">
            <a:extLst>
              <a:ext uri="{FF2B5EF4-FFF2-40B4-BE49-F238E27FC236}">
                <a16:creationId xmlns:a16="http://schemas.microsoft.com/office/drawing/2014/main" id="{C51932D7-4288-5589-AAA5-40B2ABE533D4}"/>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43</a:t>
            </a:fld>
            <a:endParaRPr lang="de-DE"/>
          </a:p>
        </p:txBody>
      </p:sp>
    </p:spTree>
    <p:extLst>
      <p:ext uri="{BB962C8B-B14F-4D97-AF65-F5344CB8AC3E}">
        <p14:creationId xmlns:p14="http://schemas.microsoft.com/office/powerpoint/2010/main" val="2040765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9" name="Google Shape;189;p11"/>
          <p:cNvSpPr/>
          <p:nvPr/>
        </p:nvSpPr>
        <p:spPr>
          <a:xfrm>
            <a:off x="9684000" y="17952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en-GB" sz="2000" b="1">
                <a:solidFill>
                  <a:schemeClr val="dk1"/>
                </a:solidFill>
                <a:latin typeface="+mn-lt"/>
                <a:ea typeface="Helvetica Neue"/>
                <a:cs typeface="Helvetica Neue"/>
                <a:sym typeface="Helvetica Neue"/>
              </a:rPr>
              <a:t>"Googlear" es sinónimo de:</a:t>
            </a:r>
            <a:endParaRPr lang="en-GB" sz="2000" b="1" dirty="0">
              <a:latin typeface="+mn-lt"/>
            </a:endParaRPr>
          </a:p>
          <a:p>
            <a:pPr marL="342900" marR="0" lvl="0" indent="-190500" algn="l" rtl="0">
              <a:spcBef>
                <a:spcPts val="0"/>
              </a:spcBef>
              <a:spcAft>
                <a:spcPts val="0"/>
              </a:spcAft>
              <a:buClr>
                <a:schemeClr val="dk1"/>
              </a:buClr>
              <a:buSzPts val="2400"/>
              <a:buFont typeface="Calibri"/>
              <a:buNone/>
            </a:pPr>
            <a:endParaRPr lang="en-GB"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ea typeface="Helvetica Neue"/>
                <a:cs typeface="Helvetica Neue"/>
                <a:sym typeface="Helvetica Neue"/>
              </a:rPr>
              <a:t>Ajustar la fuente de la pantalla al formato Google</a:t>
            </a:r>
            <a:endParaRPr lang="en-GB"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ea typeface="Helvetica Neue"/>
                <a:cs typeface="Helvetica Neue"/>
                <a:sym typeface="Helvetica Neue"/>
              </a:rPr>
              <a:t>Búsqueda en Internet con el motor de búsqueda Google</a:t>
            </a:r>
            <a:endParaRPr lang="en-GB"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ea typeface="Helvetica Neue"/>
                <a:cs typeface="Helvetica Neue"/>
                <a:sym typeface="Helvetica Neue"/>
              </a:rPr>
              <a:t>Accesibilidad en el ordenador según las especificaciones de Google</a:t>
            </a:r>
            <a:endParaRPr lang="en-GB" sz="2000" dirty="0">
              <a:solidFill>
                <a:schemeClr val="dk1"/>
              </a:solidFill>
              <a:latin typeface="+mn-lt"/>
              <a:ea typeface="Helvetica Neue"/>
              <a:cs typeface="Helvetica Neue"/>
              <a:sym typeface="Helvetica Neue"/>
            </a:endParaRPr>
          </a:p>
        </p:txBody>
      </p:sp>
      <p:sp>
        <p:nvSpPr>
          <p:cNvPr id="190" name="Google Shape;190;p11"/>
          <p:cNvSpPr/>
          <p:nvPr/>
        </p:nvSpPr>
        <p:spPr>
          <a:xfrm>
            <a:off x="9684000" y="3830663"/>
            <a:ext cx="7956000" cy="26016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es-ES" sz="2000" b="1">
                <a:solidFill>
                  <a:schemeClr val="dk1"/>
                </a:solidFill>
                <a:latin typeface="+mn-lt"/>
                <a:ea typeface="Helvetica Neue"/>
                <a:cs typeface="Helvetica Neue"/>
                <a:sym typeface="Helvetica Neue"/>
              </a:rPr>
              <a:t>¿A qué debo prestar especial atención al hacer copias de seguridad</a:t>
            </a:r>
            <a:r>
              <a:rPr lang="en-GB" sz="2000" b="1">
                <a:solidFill>
                  <a:schemeClr val="dk1"/>
                </a:solidFill>
                <a:latin typeface="+mn-lt"/>
                <a:ea typeface="Helvetica Neue"/>
                <a:cs typeface="Helvetica Neue"/>
                <a:sym typeface="Helvetica Neue"/>
              </a:rPr>
              <a:t>?</a:t>
            </a:r>
            <a:endParaRPr lang="en-GB" sz="2000" b="1" dirty="0">
              <a:latin typeface="+mn-lt"/>
            </a:endParaRPr>
          </a:p>
          <a:p>
            <a:pPr marL="342900" marR="0" lvl="0" indent="-190500" algn="l" rtl="0">
              <a:spcBef>
                <a:spcPts val="0"/>
              </a:spcBef>
              <a:spcAft>
                <a:spcPts val="0"/>
              </a:spcAft>
              <a:buClr>
                <a:schemeClr val="dk1"/>
              </a:buClr>
              <a:buSzPts val="2400"/>
              <a:buFont typeface="Calibri"/>
              <a:buNone/>
            </a:pPr>
            <a:endParaRPr lang="en-GB"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sym typeface="Helvetica Neue"/>
              </a:rPr>
              <a:t>La regla 8-7-6</a:t>
            </a:r>
            <a:endParaRPr lang="en-GB" sz="2000" dirty="0">
              <a:solidFill>
                <a:schemeClr val="dk1"/>
              </a:solidFill>
              <a:latin typeface="+mn-lt"/>
              <a:sym typeface="Helvetica Neue"/>
            </a:endParaRPr>
          </a:p>
          <a:p>
            <a:pPr marL="342900" marR="0" lvl="0" indent="-342900" algn="l" rtl="0">
              <a:spcBef>
                <a:spcPts val="0"/>
              </a:spcBef>
              <a:spcAft>
                <a:spcPts val="0"/>
              </a:spcAft>
              <a:buClr>
                <a:schemeClr val="dk1"/>
              </a:buClr>
              <a:buSzPct val="80000"/>
              <a:buBlip>
                <a:blip r:embed="rId3"/>
              </a:buBlip>
            </a:pPr>
            <a:r>
              <a:rPr lang="es-ES" sz="2000">
                <a:solidFill>
                  <a:schemeClr val="dk1"/>
                </a:solidFill>
                <a:latin typeface="+mn-lt"/>
                <a:sym typeface="Helvetica Neue"/>
              </a:rPr>
              <a:t>Almacenamiento en formatos comunes como PDF, JPG, WORD, EXCEL ...</a:t>
            </a:r>
          </a:p>
          <a:p>
            <a:pPr marL="342900" marR="0" lvl="0" indent="-342900" algn="l" rtl="0">
              <a:spcBef>
                <a:spcPts val="0"/>
              </a:spcBef>
              <a:spcAft>
                <a:spcPts val="0"/>
              </a:spcAft>
              <a:buClr>
                <a:schemeClr val="dk1"/>
              </a:buClr>
              <a:buSzPct val="80000"/>
              <a:buBlip>
                <a:blip r:embed="rId3"/>
              </a:buBlip>
            </a:pPr>
            <a:r>
              <a:rPr lang="es-ES" sz="2000">
                <a:solidFill>
                  <a:schemeClr val="dk1"/>
                </a:solidFill>
                <a:latin typeface="+mn-lt"/>
                <a:sym typeface="Helvetica Neue"/>
              </a:rPr>
              <a:t>Inspección periódica de los soportes de almacenamiento como muy pronto después de 10 años </a:t>
            </a:r>
            <a:endParaRPr lang="en-GB" sz="2000" dirty="0">
              <a:solidFill>
                <a:schemeClr val="dk1"/>
              </a:solidFill>
              <a:latin typeface="+mn-lt"/>
              <a:ea typeface="Helvetica Neue"/>
              <a:cs typeface="Helvetica Neue"/>
              <a:sym typeface="Helvetica Neue"/>
            </a:endParaRPr>
          </a:p>
        </p:txBody>
      </p:sp>
      <p:sp>
        <p:nvSpPr>
          <p:cNvPr id="191" name="Google Shape;191;p11"/>
          <p:cNvSpPr txBox="1"/>
          <p:nvPr/>
        </p:nvSpPr>
        <p:spPr>
          <a:xfrm>
            <a:off x="1366599" y="1564432"/>
            <a:ext cx="6732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¡Comprueba tus conocimientos!</a:t>
            </a:r>
            <a:endParaRPr lang="en-GB">
              <a:solidFill>
                <a:schemeClr val="tx1"/>
              </a:solidFill>
              <a:latin typeface="+mn-lt"/>
            </a:endParaRPr>
          </a:p>
        </p:txBody>
      </p:sp>
      <p:sp>
        <p:nvSpPr>
          <p:cNvPr id="192" name="Google Shape;192;p11"/>
          <p:cNvSpPr txBox="1"/>
          <p:nvPr/>
        </p:nvSpPr>
        <p:spPr>
          <a:xfrm>
            <a:off x="1366599" y="3183450"/>
            <a:ext cx="65880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a:solidFill>
                  <a:srgbClr val="00CCFF"/>
                </a:solidFill>
                <a:latin typeface="+mn-lt"/>
                <a:ea typeface="Helvetica Neue"/>
                <a:cs typeface="Helvetica Neue"/>
                <a:sym typeface="Helvetica Neue"/>
              </a:rPr>
              <a:t>Responde a las siguientes preguntas:</a:t>
            </a:r>
            <a:endParaRPr lang="en-GB" sz="2400">
              <a:solidFill>
                <a:srgbClr val="00CCFF"/>
              </a:solidFill>
              <a:latin typeface="+mn-lt"/>
            </a:endParaRPr>
          </a:p>
        </p:txBody>
      </p:sp>
      <p:sp>
        <p:nvSpPr>
          <p:cNvPr id="195" name="Google Shape;195;p11"/>
          <p:cNvSpPr/>
          <p:nvPr/>
        </p:nvSpPr>
        <p:spPr>
          <a:xfrm>
            <a:off x="1368000" y="3960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en-GB" sz="2000" b="1">
                <a:solidFill>
                  <a:schemeClr val="dk1"/>
                </a:solidFill>
                <a:latin typeface="+mn-lt"/>
                <a:ea typeface="Helvetica Neue"/>
                <a:cs typeface="Helvetica Neue"/>
                <a:sym typeface="Helvetica Neue"/>
              </a:rPr>
              <a:t>Al investigar en los motores de búsqueda, hay que prestar especial atención a:</a:t>
            </a:r>
            <a:endParaRPr lang="en-GB" sz="2000" b="1" dirty="0">
              <a:latin typeface="+mn-lt"/>
            </a:endParaRPr>
          </a:p>
          <a:p>
            <a:pPr marL="342900" marR="0" lvl="0" indent="-190500" algn="l" rtl="0">
              <a:spcBef>
                <a:spcPts val="0"/>
              </a:spcBef>
              <a:spcAft>
                <a:spcPts val="0"/>
              </a:spcAft>
              <a:buClr>
                <a:schemeClr val="dk1"/>
              </a:buClr>
              <a:buSzPts val="2400"/>
              <a:buFont typeface="Calibri"/>
              <a:buNone/>
            </a:pPr>
            <a:endParaRPr lang="en-GB"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sym typeface="Helvetica Neue"/>
              </a:rPr>
              <a:t>La popularidad entre los usuarios jóvenes</a:t>
            </a:r>
            <a:endParaRPr lang="en-GB" sz="2000" dirty="0">
              <a:solidFill>
                <a:schemeClr val="dk1"/>
              </a:solidFill>
              <a:latin typeface="+mn-lt"/>
              <a:sym typeface="Helvetica Neue"/>
            </a:endParaRP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sym typeface="Helvetica Neue"/>
              </a:rPr>
              <a:t>La mejor animación del contenido</a:t>
            </a:r>
            <a:endParaRPr lang="en-GB" sz="2000" dirty="0">
              <a:solidFill>
                <a:schemeClr val="dk1"/>
              </a:solidFill>
              <a:latin typeface="+mn-lt"/>
              <a:sym typeface="Helvetica Neue"/>
            </a:endParaRP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sym typeface="Helvetica Neue"/>
              </a:rPr>
              <a:t>El balance de información</a:t>
            </a:r>
            <a:endParaRPr lang="en-GB" sz="2000" dirty="0">
              <a:solidFill>
                <a:schemeClr val="dk1"/>
              </a:solidFill>
              <a:latin typeface="+mn-lt"/>
              <a:ea typeface="Helvetica Neue"/>
              <a:cs typeface="Helvetica Neue"/>
              <a:sym typeface="Helvetica Neue"/>
            </a:endParaRPr>
          </a:p>
        </p:txBody>
      </p:sp>
      <p:sp>
        <p:nvSpPr>
          <p:cNvPr id="198" name="Google Shape;198;p11"/>
          <p:cNvSpPr/>
          <p:nvPr/>
        </p:nvSpPr>
        <p:spPr>
          <a:xfrm>
            <a:off x="9684000" y="6445123"/>
            <a:ext cx="7956000" cy="286142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es-ES" sz="2000" b="1">
                <a:solidFill>
                  <a:schemeClr val="dk1"/>
                </a:solidFill>
                <a:latin typeface="+mn-lt"/>
                <a:ea typeface="Helvetica Neue"/>
                <a:cs typeface="Helvetica Neue"/>
                <a:sym typeface="Helvetica Neue"/>
              </a:rPr>
              <a:t>La gestión digital en línea es necesaria porque</a:t>
            </a:r>
            <a:r>
              <a:rPr lang="en-GB" sz="2000" b="1">
                <a:solidFill>
                  <a:schemeClr val="dk1"/>
                </a:solidFill>
                <a:latin typeface="+mn-lt"/>
                <a:ea typeface="Helvetica Neue"/>
                <a:cs typeface="Helvetica Neue"/>
                <a:sym typeface="Helvetica Neue"/>
              </a:rPr>
              <a:t>:</a:t>
            </a:r>
            <a:endParaRPr lang="en-GB" sz="2000" b="1" dirty="0">
              <a:latin typeface="+mn-lt"/>
            </a:endParaRPr>
          </a:p>
          <a:p>
            <a:pPr marL="342900" marR="0" lvl="0" indent="-190500" algn="l" rtl="0">
              <a:spcBef>
                <a:spcPts val="0"/>
              </a:spcBef>
              <a:spcAft>
                <a:spcPts val="0"/>
              </a:spcAft>
              <a:buClr>
                <a:schemeClr val="dk1"/>
              </a:buClr>
              <a:buSzPts val="2400"/>
              <a:buFont typeface="Calibri"/>
              <a:buNone/>
            </a:pPr>
            <a:endParaRPr lang="en-GB"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s-ES" sz="2000">
                <a:solidFill>
                  <a:schemeClr val="dk1"/>
                </a:solidFill>
                <a:latin typeface="+mn-lt"/>
                <a:sym typeface="Helvetica Neue"/>
              </a:rPr>
              <a:t>Es la única manera de que los nuevos empleados obtengan rápidamente una visión de conjunto</a:t>
            </a:r>
          </a:p>
          <a:p>
            <a:pPr marL="342900" marR="0" lvl="0" indent="-342900" algn="l" rtl="0">
              <a:spcBef>
                <a:spcPts val="0"/>
              </a:spcBef>
              <a:spcAft>
                <a:spcPts val="0"/>
              </a:spcAft>
              <a:buClr>
                <a:schemeClr val="dk1"/>
              </a:buClr>
              <a:buSzPct val="80000"/>
              <a:buBlip>
                <a:blip r:embed="rId3"/>
              </a:buBlip>
            </a:pPr>
            <a:r>
              <a:rPr lang="es-ES" sz="2000">
                <a:solidFill>
                  <a:schemeClr val="dk1"/>
                </a:solidFill>
                <a:latin typeface="+mn-lt"/>
                <a:sym typeface="Helvetica Neue"/>
              </a:rPr>
              <a:t>El propio departamento informático sólo sabe dónde se almacenan los datos de esta forma</a:t>
            </a:r>
          </a:p>
          <a:p>
            <a:pPr marL="342900" marR="0" lvl="0" indent="-342900" algn="l" rtl="0">
              <a:spcBef>
                <a:spcPts val="0"/>
              </a:spcBef>
              <a:spcAft>
                <a:spcPts val="0"/>
              </a:spcAft>
              <a:buClr>
                <a:schemeClr val="dk1"/>
              </a:buClr>
              <a:buSzPct val="80000"/>
              <a:buBlip>
                <a:blip r:embed="rId3"/>
              </a:buBlip>
            </a:pPr>
            <a:r>
              <a:rPr lang="es-ES" sz="2000">
                <a:solidFill>
                  <a:schemeClr val="dk1"/>
                </a:solidFill>
                <a:latin typeface="+mn-lt"/>
                <a:sym typeface="Helvetica Neue"/>
              </a:rPr>
              <a:t>Guardar los datos en la bandeja de entrada del correo electrónico ayuda a mantener baja la cantidad de datos en la estructura organizativa</a:t>
            </a:r>
            <a:endParaRPr lang="en-GB" sz="2000" dirty="0">
              <a:solidFill>
                <a:schemeClr val="dk1"/>
              </a:solidFill>
              <a:latin typeface="+mn-lt"/>
              <a:ea typeface="Helvetica Neue"/>
              <a:cs typeface="Helvetica Neue"/>
              <a:sym typeface="Helvetica Neue"/>
            </a:endParaRPr>
          </a:p>
        </p:txBody>
      </p:sp>
      <p:sp>
        <p:nvSpPr>
          <p:cNvPr id="201" name="Google Shape;201;p11"/>
          <p:cNvSpPr/>
          <p:nvPr/>
        </p:nvSpPr>
        <p:spPr>
          <a:xfrm>
            <a:off x="1368000" y="6336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es-ES" sz="2000" b="1">
                <a:solidFill>
                  <a:schemeClr val="dk1"/>
                </a:solidFill>
                <a:latin typeface="+mn-lt"/>
                <a:ea typeface="Helvetica Neue"/>
                <a:cs typeface="Helvetica Neue"/>
                <a:sym typeface="Helvetica Neue"/>
              </a:rPr>
              <a:t>Una estructura de carpetas digitales aceptada y respaldada por todos los empleados se caracteriza por</a:t>
            </a:r>
            <a:r>
              <a:rPr lang="en-GB" sz="2000" b="1">
                <a:solidFill>
                  <a:schemeClr val="dk1"/>
                </a:solidFill>
                <a:latin typeface="+mn-lt"/>
                <a:ea typeface="Helvetica Neue"/>
                <a:cs typeface="Helvetica Neue"/>
                <a:sym typeface="Helvetica Neue"/>
              </a:rPr>
              <a:t>:</a:t>
            </a:r>
            <a:endParaRPr lang="en-GB" sz="2000" b="1" dirty="0">
              <a:latin typeface="+mn-lt"/>
            </a:endParaRPr>
          </a:p>
          <a:p>
            <a:pPr marL="342900" marR="0" lvl="0" indent="-190500" algn="l" rtl="0">
              <a:spcBef>
                <a:spcPts val="0"/>
              </a:spcBef>
              <a:spcAft>
                <a:spcPts val="0"/>
              </a:spcAft>
              <a:buClr>
                <a:schemeClr val="dk1"/>
              </a:buClr>
              <a:buSzPts val="2400"/>
              <a:buFont typeface="Calibri"/>
              <a:buNone/>
            </a:pPr>
            <a:endParaRPr lang="en-GB"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sym typeface="Helvetica Neue"/>
              </a:rPr>
              <a:t>El sistema de carpetas 7+2</a:t>
            </a:r>
            <a:endParaRPr lang="en-GB" sz="2000" dirty="0">
              <a:solidFill>
                <a:schemeClr val="dk1"/>
              </a:solidFill>
              <a:latin typeface="+mn-lt"/>
              <a:sym typeface="Helvetica Neue"/>
            </a:endParaRP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sym typeface="Helvetica Neue"/>
              </a:rPr>
              <a:t>El duplicado de todos los archivos</a:t>
            </a:r>
            <a:endParaRPr lang="en-GB" sz="2000" dirty="0">
              <a:solidFill>
                <a:schemeClr val="dk1"/>
              </a:solidFill>
              <a:latin typeface="+mn-lt"/>
              <a:sym typeface="Helvetica Neue"/>
            </a:endParaRP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sym typeface="Helvetica Neue"/>
              </a:rPr>
              <a:t>La determinación de la estructura por el/los supervisor/es</a:t>
            </a:r>
            <a:endParaRPr lang="en-GB" sz="2000" dirty="0">
              <a:solidFill>
                <a:schemeClr val="dk1"/>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3A684786-25C7-083E-456E-1E729628E98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44</a:t>
            </a:fld>
            <a:endParaRPr lang="de-DE"/>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9" name="Google Shape;189;p11"/>
          <p:cNvSpPr/>
          <p:nvPr/>
        </p:nvSpPr>
        <p:spPr>
          <a:xfrm>
            <a:off x="9684000" y="17952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en-GB" sz="2000" b="1">
                <a:solidFill>
                  <a:schemeClr val="dk1"/>
                </a:solidFill>
                <a:latin typeface="+mn-lt"/>
                <a:ea typeface="Helvetica Neue"/>
                <a:cs typeface="Helvetica Neue"/>
                <a:sym typeface="Helvetica Neue"/>
              </a:rPr>
              <a:t>"Googlear" es sinónimo de:</a:t>
            </a:r>
            <a:endParaRPr lang="en-GB" sz="2000" b="1" dirty="0">
              <a:latin typeface="+mn-lt"/>
            </a:endParaRPr>
          </a:p>
          <a:p>
            <a:pPr marL="342900" marR="0" lvl="0" indent="-190500" algn="l" rtl="0">
              <a:spcBef>
                <a:spcPts val="0"/>
              </a:spcBef>
              <a:spcAft>
                <a:spcPts val="0"/>
              </a:spcAft>
              <a:buClr>
                <a:schemeClr val="dk1"/>
              </a:buClr>
              <a:buSzPts val="2400"/>
              <a:buFont typeface="Calibri"/>
              <a:buNone/>
            </a:pPr>
            <a:endParaRPr lang="en-GB"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ea typeface="Helvetica Neue"/>
                <a:cs typeface="Helvetica Neue"/>
                <a:sym typeface="Helvetica Neue"/>
              </a:rPr>
              <a:t>Ajustar la fuente de la pantalla al formato Google</a:t>
            </a:r>
            <a:endParaRPr lang="en-GB"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b="1">
                <a:solidFill>
                  <a:srgbClr val="33CCFF"/>
                </a:solidFill>
                <a:latin typeface="+mn-lt"/>
                <a:ea typeface="Helvetica Neue"/>
                <a:cs typeface="Helvetica Neue"/>
                <a:sym typeface="Helvetica Neue"/>
              </a:rPr>
              <a:t>Búsqueda en Internet con el motor de búsqueda Google</a:t>
            </a:r>
            <a:endParaRPr lang="en-GB" sz="2000" b="1" dirty="0">
              <a:solidFill>
                <a:srgbClr val="33CCFF"/>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ea typeface="Helvetica Neue"/>
                <a:cs typeface="Helvetica Neue"/>
                <a:sym typeface="Helvetica Neue"/>
              </a:rPr>
              <a:t>Accesibilidad en el ordenador según las especificaciones de Google</a:t>
            </a:r>
            <a:endParaRPr lang="en-GB" sz="2000" dirty="0">
              <a:solidFill>
                <a:schemeClr val="dk1"/>
              </a:solidFill>
              <a:latin typeface="+mn-lt"/>
              <a:ea typeface="Helvetica Neue"/>
              <a:cs typeface="Helvetica Neue"/>
              <a:sym typeface="Helvetica Neue"/>
            </a:endParaRPr>
          </a:p>
        </p:txBody>
      </p:sp>
      <p:sp>
        <p:nvSpPr>
          <p:cNvPr id="190" name="Google Shape;190;p11"/>
          <p:cNvSpPr/>
          <p:nvPr/>
        </p:nvSpPr>
        <p:spPr>
          <a:xfrm>
            <a:off x="9684000" y="3830663"/>
            <a:ext cx="7956000" cy="26016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es-ES" sz="2000" b="1">
                <a:solidFill>
                  <a:schemeClr val="dk1"/>
                </a:solidFill>
                <a:latin typeface="+mn-lt"/>
                <a:ea typeface="Helvetica Neue"/>
                <a:cs typeface="Helvetica Neue"/>
                <a:sym typeface="Helvetica Neue"/>
              </a:rPr>
              <a:t>¿A qué debo prestar especial atención al hacer copias de seguridad</a:t>
            </a:r>
            <a:r>
              <a:rPr lang="en-GB" sz="2000" b="1">
                <a:solidFill>
                  <a:schemeClr val="dk1"/>
                </a:solidFill>
                <a:latin typeface="+mn-lt"/>
                <a:ea typeface="Helvetica Neue"/>
                <a:cs typeface="Helvetica Neue"/>
                <a:sym typeface="Helvetica Neue"/>
              </a:rPr>
              <a:t>?</a:t>
            </a:r>
            <a:endParaRPr lang="en-GB" sz="2000" b="1" dirty="0">
              <a:latin typeface="+mn-lt"/>
            </a:endParaRPr>
          </a:p>
          <a:p>
            <a:pPr marL="342900" marR="0" lvl="0" indent="-190500" algn="l" rtl="0">
              <a:spcBef>
                <a:spcPts val="0"/>
              </a:spcBef>
              <a:spcAft>
                <a:spcPts val="0"/>
              </a:spcAft>
              <a:buClr>
                <a:schemeClr val="dk1"/>
              </a:buClr>
              <a:buSzPts val="2400"/>
              <a:buFont typeface="Calibri"/>
              <a:buNone/>
            </a:pPr>
            <a:endParaRPr lang="en-GB"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sym typeface="Helvetica Neue"/>
              </a:rPr>
              <a:t>La regla 8-7-6</a:t>
            </a:r>
            <a:endParaRPr lang="en-GB" sz="2000" dirty="0">
              <a:solidFill>
                <a:schemeClr val="dk1"/>
              </a:solidFill>
              <a:latin typeface="+mn-lt"/>
              <a:sym typeface="Helvetica Neue"/>
            </a:endParaRPr>
          </a:p>
          <a:p>
            <a:pPr marL="342900" marR="0" lvl="0" indent="-342900" algn="l" rtl="0">
              <a:spcBef>
                <a:spcPts val="0"/>
              </a:spcBef>
              <a:spcAft>
                <a:spcPts val="0"/>
              </a:spcAft>
              <a:buClr>
                <a:schemeClr val="dk1"/>
              </a:buClr>
              <a:buSzPct val="80000"/>
              <a:buBlip>
                <a:blip r:embed="rId3"/>
              </a:buBlip>
            </a:pPr>
            <a:r>
              <a:rPr lang="es-ES" sz="2000" b="1">
                <a:solidFill>
                  <a:srgbClr val="33CCFF"/>
                </a:solidFill>
                <a:latin typeface="+mn-lt"/>
                <a:sym typeface="Helvetica Neue"/>
              </a:rPr>
              <a:t>Almacenamiento en formatos comunes como PDF, JPG, WORD, EXCEL ...</a:t>
            </a:r>
          </a:p>
          <a:p>
            <a:pPr marL="342900" marR="0" lvl="0" indent="-342900" algn="l" rtl="0">
              <a:spcBef>
                <a:spcPts val="0"/>
              </a:spcBef>
              <a:spcAft>
                <a:spcPts val="0"/>
              </a:spcAft>
              <a:buClr>
                <a:schemeClr val="dk1"/>
              </a:buClr>
              <a:buSzPct val="80000"/>
              <a:buBlip>
                <a:blip r:embed="rId3"/>
              </a:buBlip>
            </a:pPr>
            <a:r>
              <a:rPr lang="es-ES" sz="2000">
                <a:solidFill>
                  <a:schemeClr val="dk1"/>
                </a:solidFill>
                <a:latin typeface="+mn-lt"/>
                <a:sym typeface="Helvetica Neue"/>
              </a:rPr>
              <a:t>Inspección periódica de los soportes de almacenamiento como muy pronto después de 10 años </a:t>
            </a:r>
            <a:endParaRPr lang="en-GB" sz="2000" dirty="0">
              <a:solidFill>
                <a:schemeClr val="dk1"/>
              </a:solidFill>
              <a:latin typeface="+mn-lt"/>
              <a:ea typeface="Helvetica Neue"/>
              <a:cs typeface="Helvetica Neue"/>
              <a:sym typeface="Helvetica Neue"/>
            </a:endParaRPr>
          </a:p>
        </p:txBody>
      </p:sp>
      <p:sp>
        <p:nvSpPr>
          <p:cNvPr id="191" name="Google Shape;191;p11"/>
          <p:cNvSpPr txBox="1"/>
          <p:nvPr/>
        </p:nvSpPr>
        <p:spPr>
          <a:xfrm>
            <a:off x="1366599" y="1564432"/>
            <a:ext cx="6732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¡Comprueba tus conocimientos!</a:t>
            </a:r>
            <a:endParaRPr lang="en-GB">
              <a:solidFill>
                <a:schemeClr val="tx1"/>
              </a:solidFill>
              <a:latin typeface="+mn-lt"/>
            </a:endParaRPr>
          </a:p>
        </p:txBody>
      </p:sp>
      <p:sp>
        <p:nvSpPr>
          <p:cNvPr id="192" name="Google Shape;192;p11"/>
          <p:cNvSpPr txBox="1"/>
          <p:nvPr/>
        </p:nvSpPr>
        <p:spPr>
          <a:xfrm>
            <a:off x="1366599" y="3183450"/>
            <a:ext cx="65880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a:solidFill>
                  <a:srgbClr val="00CCFF"/>
                </a:solidFill>
                <a:latin typeface="+mn-lt"/>
                <a:ea typeface="Helvetica Neue"/>
                <a:cs typeface="Helvetica Neue"/>
                <a:sym typeface="Helvetica Neue"/>
              </a:rPr>
              <a:t>Solución:</a:t>
            </a:r>
            <a:endParaRPr lang="en-GB" sz="2400">
              <a:solidFill>
                <a:srgbClr val="00CCFF"/>
              </a:solidFill>
              <a:latin typeface="+mn-lt"/>
            </a:endParaRPr>
          </a:p>
        </p:txBody>
      </p:sp>
      <p:sp>
        <p:nvSpPr>
          <p:cNvPr id="195" name="Google Shape;195;p11"/>
          <p:cNvSpPr/>
          <p:nvPr/>
        </p:nvSpPr>
        <p:spPr>
          <a:xfrm>
            <a:off x="1368000" y="3960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en-GB" sz="2000" b="1">
                <a:solidFill>
                  <a:schemeClr val="dk1"/>
                </a:solidFill>
                <a:latin typeface="+mn-lt"/>
                <a:ea typeface="Helvetica Neue"/>
                <a:cs typeface="Helvetica Neue"/>
                <a:sym typeface="Helvetica Neue"/>
              </a:rPr>
              <a:t>Al investigar en los motores de búsqueda, hay que prestar especial atención a:</a:t>
            </a:r>
            <a:endParaRPr lang="en-GB" sz="2000" b="1" dirty="0">
              <a:latin typeface="+mn-lt"/>
            </a:endParaRPr>
          </a:p>
          <a:p>
            <a:pPr marL="342900" marR="0" lvl="0" indent="-190500" algn="l" rtl="0">
              <a:spcBef>
                <a:spcPts val="0"/>
              </a:spcBef>
              <a:spcAft>
                <a:spcPts val="0"/>
              </a:spcAft>
              <a:buClr>
                <a:schemeClr val="dk1"/>
              </a:buClr>
              <a:buSzPts val="2400"/>
              <a:buFont typeface="Calibri"/>
              <a:buNone/>
            </a:pPr>
            <a:endParaRPr lang="en-GB"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sym typeface="Helvetica Neue"/>
              </a:rPr>
              <a:t>La popularidad entre los usuarios jóvenes</a:t>
            </a:r>
            <a:endParaRPr lang="en-GB" sz="2000" dirty="0">
              <a:solidFill>
                <a:schemeClr val="dk1"/>
              </a:solidFill>
              <a:latin typeface="+mn-lt"/>
              <a:sym typeface="Helvetica Neue"/>
            </a:endParaRP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sym typeface="Helvetica Neue"/>
              </a:rPr>
              <a:t>La mejor animación del contenido</a:t>
            </a:r>
            <a:endParaRPr lang="en-GB" sz="2000" dirty="0">
              <a:solidFill>
                <a:schemeClr val="dk1"/>
              </a:solidFill>
              <a:latin typeface="+mn-lt"/>
              <a:sym typeface="Helvetica Neue"/>
            </a:endParaRPr>
          </a:p>
          <a:p>
            <a:pPr marL="342900" marR="0" lvl="0" indent="-342900" algn="l" rtl="0">
              <a:spcBef>
                <a:spcPts val="0"/>
              </a:spcBef>
              <a:spcAft>
                <a:spcPts val="0"/>
              </a:spcAft>
              <a:buClr>
                <a:schemeClr val="dk1"/>
              </a:buClr>
              <a:buSzPct val="80000"/>
              <a:buBlip>
                <a:blip r:embed="rId3"/>
              </a:buBlip>
            </a:pPr>
            <a:r>
              <a:rPr lang="en-GB" sz="2000" b="1">
                <a:solidFill>
                  <a:srgbClr val="33CCFF"/>
                </a:solidFill>
                <a:latin typeface="+mn-lt"/>
                <a:sym typeface="Helvetica Neue"/>
              </a:rPr>
              <a:t>El balance de información</a:t>
            </a:r>
            <a:endParaRPr lang="en-GB" sz="2000" b="1" dirty="0">
              <a:solidFill>
                <a:srgbClr val="33CCFF"/>
              </a:solidFill>
              <a:latin typeface="+mn-lt"/>
              <a:ea typeface="Helvetica Neue"/>
              <a:cs typeface="Helvetica Neue"/>
              <a:sym typeface="Helvetica Neue"/>
            </a:endParaRPr>
          </a:p>
        </p:txBody>
      </p:sp>
      <p:sp>
        <p:nvSpPr>
          <p:cNvPr id="198" name="Google Shape;198;p11"/>
          <p:cNvSpPr/>
          <p:nvPr/>
        </p:nvSpPr>
        <p:spPr>
          <a:xfrm>
            <a:off x="9684000" y="6445123"/>
            <a:ext cx="7956000" cy="286142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es-ES" sz="2000" b="1">
                <a:solidFill>
                  <a:schemeClr val="dk1"/>
                </a:solidFill>
                <a:latin typeface="+mn-lt"/>
                <a:ea typeface="Helvetica Neue"/>
                <a:cs typeface="Helvetica Neue"/>
                <a:sym typeface="Helvetica Neue"/>
              </a:rPr>
              <a:t>La gestión digital en línea es necesaria porque</a:t>
            </a:r>
            <a:r>
              <a:rPr lang="en-GB" sz="2000" b="1">
                <a:solidFill>
                  <a:schemeClr val="dk1"/>
                </a:solidFill>
                <a:latin typeface="+mn-lt"/>
                <a:ea typeface="Helvetica Neue"/>
                <a:cs typeface="Helvetica Neue"/>
                <a:sym typeface="Helvetica Neue"/>
              </a:rPr>
              <a:t>:</a:t>
            </a:r>
            <a:endParaRPr lang="en-GB" sz="2000" b="1" dirty="0">
              <a:latin typeface="+mn-lt"/>
            </a:endParaRPr>
          </a:p>
          <a:p>
            <a:pPr marL="342900" marR="0" lvl="0" indent="-190500" algn="l" rtl="0">
              <a:spcBef>
                <a:spcPts val="0"/>
              </a:spcBef>
              <a:spcAft>
                <a:spcPts val="0"/>
              </a:spcAft>
              <a:buClr>
                <a:schemeClr val="dk1"/>
              </a:buClr>
              <a:buSzPts val="2400"/>
              <a:buFont typeface="Calibri"/>
              <a:buNone/>
            </a:pPr>
            <a:endParaRPr lang="en-GB"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s-ES" sz="2000" b="1">
                <a:solidFill>
                  <a:srgbClr val="33CCFF"/>
                </a:solidFill>
                <a:latin typeface="+mn-lt"/>
                <a:sym typeface="Helvetica Neue"/>
              </a:rPr>
              <a:t>Es la única manera de que los nuevos empleados obtengan rápidamente una visión de conjunto</a:t>
            </a:r>
          </a:p>
          <a:p>
            <a:pPr marL="342900" marR="0" lvl="0" indent="-342900" algn="l" rtl="0">
              <a:spcBef>
                <a:spcPts val="0"/>
              </a:spcBef>
              <a:spcAft>
                <a:spcPts val="0"/>
              </a:spcAft>
              <a:buClr>
                <a:schemeClr val="dk1"/>
              </a:buClr>
              <a:buSzPct val="80000"/>
              <a:buBlip>
                <a:blip r:embed="rId3"/>
              </a:buBlip>
            </a:pPr>
            <a:r>
              <a:rPr lang="es-ES" sz="2000">
                <a:solidFill>
                  <a:schemeClr val="dk1"/>
                </a:solidFill>
                <a:latin typeface="+mn-lt"/>
                <a:sym typeface="Helvetica Neue"/>
              </a:rPr>
              <a:t>El propio departamento informático sólo sabe dónde se almacenan los datos de esta forma</a:t>
            </a:r>
          </a:p>
          <a:p>
            <a:pPr marL="342900" marR="0" lvl="0" indent="-342900" algn="l" rtl="0">
              <a:spcBef>
                <a:spcPts val="0"/>
              </a:spcBef>
              <a:spcAft>
                <a:spcPts val="0"/>
              </a:spcAft>
              <a:buClr>
                <a:schemeClr val="dk1"/>
              </a:buClr>
              <a:buSzPct val="80000"/>
              <a:buBlip>
                <a:blip r:embed="rId3"/>
              </a:buBlip>
            </a:pPr>
            <a:r>
              <a:rPr lang="es-ES" sz="2000">
                <a:solidFill>
                  <a:schemeClr val="dk1"/>
                </a:solidFill>
                <a:latin typeface="+mn-lt"/>
                <a:sym typeface="Helvetica Neue"/>
              </a:rPr>
              <a:t>Guardar los datos en la bandeja de entrada del correo electrónico ayuda a mantener baja la cantidad de datos en la estructura organizativa</a:t>
            </a:r>
            <a:endParaRPr lang="en-GB" sz="2000" dirty="0">
              <a:solidFill>
                <a:schemeClr val="dk1"/>
              </a:solidFill>
              <a:latin typeface="+mn-lt"/>
              <a:ea typeface="Helvetica Neue"/>
              <a:cs typeface="Helvetica Neue"/>
              <a:sym typeface="Helvetica Neue"/>
            </a:endParaRPr>
          </a:p>
        </p:txBody>
      </p:sp>
      <p:sp>
        <p:nvSpPr>
          <p:cNvPr id="201" name="Google Shape;201;p11"/>
          <p:cNvSpPr/>
          <p:nvPr/>
        </p:nvSpPr>
        <p:spPr>
          <a:xfrm>
            <a:off x="1368000" y="6336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es-ES" sz="2000" b="1">
                <a:solidFill>
                  <a:schemeClr val="dk1"/>
                </a:solidFill>
                <a:latin typeface="+mn-lt"/>
                <a:ea typeface="Helvetica Neue"/>
                <a:cs typeface="Helvetica Neue"/>
                <a:sym typeface="Helvetica Neue"/>
              </a:rPr>
              <a:t>Una estructura de carpetas digitales aceptada y respaldada por todos los empleados se caracteriza por</a:t>
            </a:r>
            <a:r>
              <a:rPr lang="en-GB" sz="2000" b="1">
                <a:solidFill>
                  <a:schemeClr val="dk1"/>
                </a:solidFill>
                <a:latin typeface="+mn-lt"/>
                <a:ea typeface="Helvetica Neue"/>
                <a:cs typeface="Helvetica Neue"/>
                <a:sym typeface="Helvetica Neue"/>
              </a:rPr>
              <a:t>:</a:t>
            </a:r>
            <a:endParaRPr lang="en-GB" sz="2000" b="1" dirty="0">
              <a:latin typeface="+mn-lt"/>
            </a:endParaRPr>
          </a:p>
          <a:p>
            <a:pPr marL="342900" marR="0" lvl="0" indent="-190500" algn="l" rtl="0">
              <a:spcBef>
                <a:spcPts val="0"/>
              </a:spcBef>
              <a:spcAft>
                <a:spcPts val="0"/>
              </a:spcAft>
              <a:buClr>
                <a:schemeClr val="dk1"/>
              </a:buClr>
              <a:buSzPts val="2400"/>
              <a:buFont typeface="Calibri"/>
              <a:buNone/>
            </a:pPr>
            <a:endParaRPr lang="en-GB"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b="1">
                <a:solidFill>
                  <a:srgbClr val="33CCFF"/>
                </a:solidFill>
                <a:latin typeface="+mn-lt"/>
                <a:sym typeface="Helvetica Neue"/>
              </a:rPr>
              <a:t>El sistema de carpetas 7+2</a:t>
            </a:r>
            <a:endParaRPr lang="en-GB" sz="2000" b="1" dirty="0">
              <a:solidFill>
                <a:srgbClr val="33CCFF"/>
              </a:solidFill>
              <a:latin typeface="+mn-lt"/>
              <a:sym typeface="Helvetica Neue"/>
            </a:endParaRP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sym typeface="Helvetica Neue"/>
              </a:rPr>
              <a:t>El duplicado de todos los archivos</a:t>
            </a:r>
            <a:endParaRPr lang="en-GB" sz="2000" dirty="0">
              <a:solidFill>
                <a:schemeClr val="dk1"/>
              </a:solidFill>
              <a:latin typeface="+mn-lt"/>
              <a:sym typeface="Helvetica Neue"/>
            </a:endParaRP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sym typeface="Helvetica Neue"/>
              </a:rPr>
              <a:t>La determinación de la estructura por el/los supervisor/es</a:t>
            </a:r>
            <a:endParaRPr lang="en-GB" sz="2000" dirty="0">
              <a:solidFill>
                <a:schemeClr val="dk1"/>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3A684786-25C7-083E-456E-1E729628E98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45</a:t>
            </a:fld>
            <a:endParaRPr lang="de-DE"/>
          </a:p>
        </p:txBody>
      </p:sp>
    </p:spTree>
    <p:extLst>
      <p:ext uri="{BB962C8B-B14F-4D97-AF65-F5344CB8AC3E}">
        <p14:creationId xmlns:p14="http://schemas.microsoft.com/office/powerpoint/2010/main" val="3336116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12"/>
          <p:cNvSpPr txBox="1"/>
          <p:nvPr/>
        </p:nvSpPr>
        <p:spPr>
          <a:xfrm>
            <a:off x="1340025" y="3533675"/>
            <a:ext cx="7560000" cy="5232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GB" sz="2800" b="1">
                <a:solidFill>
                  <a:srgbClr val="00CCFF"/>
                </a:solidFill>
                <a:latin typeface="+mn-lt"/>
                <a:ea typeface="Helvetica Neue"/>
                <a:cs typeface="Helvetica Neue"/>
                <a:sym typeface="Helvetica Neue"/>
              </a:rPr>
              <a:t>¡Bien hecho! Ahora sabes más sobre:</a:t>
            </a:r>
            <a:endParaRPr lang="en-GB" dirty="0">
              <a:solidFill>
                <a:srgbClr val="00CCFF"/>
              </a:solidFill>
              <a:latin typeface="+mn-lt"/>
            </a:endParaRPr>
          </a:p>
        </p:txBody>
      </p:sp>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23970" y="3028702"/>
            <a:ext cx="5219700" cy="5324475"/>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99;p4">
            <a:extLst>
              <a:ext uri="{FF2B5EF4-FFF2-40B4-BE49-F238E27FC236}">
                <a16:creationId xmlns:a16="http://schemas.microsoft.com/office/drawing/2014/main" id="{B08F0CC2-79F8-134F-0557-1F8FECA56C73}"/>
              </a:ext>
            </a:extLst>
          </p:cNvPr>
          <p:cNvSpPr txBox="1"/>
          <p:nvPr/>
        </p:nvSpPr>
        <p:spPr>
          <a:xfrm>
            <a:off x="1484347" y="4432984"/>
            <a:ext cx="8842154" cy="46162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SzPct val="80000"/>
              <a:buBlip>
                <a:blip r:embed="rId4"/>
              </a:buBlip>
            </a:pPr>
            <a:r>
              <a:rPr lang="es-ES" sz="2400">
                <a:solidFill>
                  <a:schemeClr val="dk1"/>
                </a:solidFill>
                <a:latin typeface="+mn-lt"/>
                <a:ea typeface="Helvetica Neue"/>
                <a:cs typeface="Helvetica Neue"/>
                <a:sym typeface="Helvetica Neue"/>
              </a:rPr>
              <a:t>Reconocer la utilidad de Internet para encontrar los datos importantes.</a:t>
            </a:r>
          </a:p>
          <a:p>
            <a:pPr marL="342900" marR="0" lvl="0" indent="-342900" algn="l" rtl="0">
              <a:spcBef>
                <a:spcPts val="0"/>
              </a:spcBef>
              <a:spcAft>
                <a:spcPts val="1200"/>
              </a:spcAft>
              <a:buSzPct val="80000"/>
              <a:buBlip>
                <a:blip r:embed="rId4"/>
              </a:buBlip>
            </a:pPr>
            <a:r>
              <a:rPr lang="en-GB" sz="2400">
                <a:solidFill>
                  <a:schemeClr val="dk1"/>
                </a:solidFill>
                <a:latin typeface="+mn-lt"/>
                <a:sym typeface="Helvetica Neue"/>
              </a:rPr>
              <a:t>Uso de motores de búsqueda de datos.</a:t>
            </a:r>
          </a:p>
          <a:p>
            <a:pPr marL="342900" marR="0" lvl="0" indent="-342900" algn="l" rtl="0">
              <a:spcBef>
                <a:spcPts val="0"/>
              </a:spcBef>
              <a:spcAft>
                <a:spcPts val="1200"/>
              </a:spcAft>
              <a:buSzPct val="80000"/>
              <a:buBlip>
                <a:blip r:embed="rId4"/>
              </a:buBlip>
            </a:pPr>
            <a:r>
              <a:rPr lang="es-ES" sz="2400">
                <a:solidFill>
                  <a:schemeClr val="dk1"/>
                </a:solidFill>
                <a:latin typeface="+mn-lt"/>
                <a:sym typeface="Helvetica Neue"/>
              </a:rPr>
              <a:t>La importancia de una buena estructura de carpetas digitales como base para el almacenamiento estructurado de archivos.</a:t>
            </a:r>
          </a:p>
          <a:p>
            <a:pPr marL="342900" marR="0" lvl="0" indent="-342900" algn="l" rtl="0">
              <a:spcBef>
                <a:spcPts val="0"/>
              </a:spcBef>
              <a:spcAft>
                <a:spcPts val="1200"/>
              </a:spcAft>
              <a:buSzPct val="80000"/>
              <a:buBlip>
                <a:blip r:embed="rId4"/>
              </a:buBlip>
            </a:pPr>
            <a:r>
              <a:rPr lang="en-GB" sz="2400">
                <a:solidFill>
                  <a:schemeClr val="dk1"/>
                </a:solidFill>
                <a:latin typeface="+mn-lt"/>
                <a:sym typeface="Helvetica Neue"/>
              </a:rPr>
              <a:t>Ventajas e inconvenientes de almacenar localmente o en la nube.</a:t>
            </a:r>
          </a:p>
          <a:p>
            <a:pPr marL="342900" marR="0" lvl="0" indent="-342900" algn="l" rtl="0">
              <a:spcBef>
                <a:spcPts val="0"/>
              </a:spcBef>
              <a:spcAft>
                <a:spcPts val="1200"/>
              </a:spcAft>
              <a:buSzPct val="80000"/>
              <a:buBlip>
                <a:blip r:embed="rId4"/>
              </a:buBlip>
            </a:pPr>
            <a:r>
              <a:rPr lang="es-ES" sz="2400">
                <a:solidFill>
                  <a:schemeClr val="dk1"/>
                </a:solidFill>
                <a:latin typeface="+mn-lt"/>
                <a:sym typeface="Helvetica Neue"/>
              </a:rPr>
              <a:t>Recuperar archivos en el ordenador con las herramientas adecuadas.</a:t>
            </a:r>
            <a:endParaRPr lang="en-GB" dirty="0">
              <a:latin typeface="+mn-lt"/>
            </a:endParaRPr>
          </a:p>
        </p:txBody>
      </p:sp>
      <p:sp>
        <p:nvSpPr>
          <p:cNvPr id="2" name="Foliennummernplatzhalter 1">
            <a:extLst>
              <a:ext uri="{FF2B5EF4-FFF2-40B4-BE49-F238E27FC236}">
                <a16:creationId xmlns:a16="http://schemas.microsoft.com/office/drawing/2014/main" id="{428AE51F-362F-617B-1833-4BE0E40DEC7C}"/>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46</a:t>
            </a:fld>
            <a:endParaRPr lang="de-DE"/>
          </a:p>
        </p:txBody>
      </p:sp>
      <p:sp>
        <p:nvSpPr>
          <p:cNvPr id="5" name="Google Shape;206;p12">
            <a:extLst>
              <a:ext uri="{FF2B5EF4-FFF2-40B4-BE49-F238E27FC236}">
                <a16:creationId xmlns:a16="http://schemas.microsoft.com/office/drawing/2014/main" id="{86E44ABA-03DC-0165-571C-A30463DC1082}"/>
              </a:ext>
            </a:extLst>
          </p:cNvPr>
          <p:cNvSpPr txBox="1"/>
          <p:nvPr/>
        </p:nvSpPr>
        <p:spPr>
          <a:xfrm>
            <a:off x="1295400" y="2400300"/>
            <a:ext cx="38944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Resumen</a:t>
            </a:r>
            <a:endParaRPr lang="en-GB" dirty="0">
              <a:solidFill>
                <a:schemeClr val="tx1"/>
              </a:solidFill>
              <a:latin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619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D94B7"/>
              </a:buClr>
              <a:buSzPts val="4800"/>
              <a:buFont typeface="Helvetica Neue"/>
              <a:buNone/>
            </a:pPr>
            <a:r>
              <a:rPr lang="es-ES" sz="4800" b="1">
                <a:solidFill>
                  <a:schemeClr val="tx1"/>
                </a:solidFill>
                <a:latin typeface="+mn-lt"/>
                <a:ea typeface="Helvetica Neue"/>
                <a:cs typeface="Helvetica Neue"/>
                <a:sym typeface="Helvetica Neue"/>
              </a:rPr>
              <a:t>Bibliografía</a:t>
            </a:r>
            <a:endParaRPr lang="es-ES" sz="4800" b="1" dirty="0">
              <a:solidFill>
                <a:schemeClr val="tx1"/>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9EADDE7E-2F7B-205E-4A44-7D1F914CECBB}"/>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47</a:t>
            </a:fld>
            <a:endParaRPr lang="de-DE"/>
          </a:p>
        </p:txBody>
      </p:sp>
      <p:sp>
        <p:nvSpPr>
          <p:cNvPr id="3" name="Google Shape;221;p13">
            <a:extLst>
              <a:ext uri="{FF2B5EF4-FFF2-40B4-BE49-F238E27FC236}">
                <a16:creationId xmlns:a16="http://schemas.microsoft.com/office/drawing/2014/main" id="{19725B0A-583A-9A7F-29D9-408C0AF134DA}"/>
              </a:ext>
            </a:extLst>
          </p:cNvPr>
          <p:cNvSpPr/>
          <p:nvPr/>
        </p:nvSpPr>
        <p:spPr>
          <a:xfrm>
            <a:off x="1483200" y="3805200"/>
            <a:ext cx="15280800" cy="67706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Clr>
                <a:schemeClr val="dk1"/>
              </a:buClr>
              <a:buSzPct val="80000"/>
              <a:buBlip>
                <a:blip r:embed="rId3"/>
              </a:buBlip>
            </a:pPr>
            <a:r>
              <a:rPr lang="de-DE" sz="2400" dirty="0">
                <a:latin typeface="+mn-lt"/>
              </a:rPr>
              <a:t>Initiative D21 e.V. (2018), D21 DIGITAL INDEX 2017/2018. Jährliches Lagebild zur Digitalen Gesellschaft, in: initiatived21.de, 2018, https://initiatived21.de/app/uploads/2018/01/d21-digital-index_2017_2018.pdf</a:t>
            </a:r>
          </a:p>
          <a:p>
            <a:pPr marL="342900" marR="0" lvl="0" indent="-342900" algn="l" rtl="0">
              <a:spcBef>
                <a:spcPts val="0"/>
              </a:spcBef>
              <a:spcAft>
                <a:spcPts val="1200"/>
              </a:spcAft>
              <a:buClr>
                <a:schemeClr val="dk1"/>
              </a:buClr>
              <a:buSzPct val="80000"/>
              <a:buBlip>
                <a:blip r:embed="rId3"/>
              </a:buBlip>
            </a:pPr>
            <a:r>
              <a:rPr lang="de-DE" sz="2400" dirty="0">
                <a:latin typeface="+mn-lt"/>
              </a:rPr>
              <a:t>Treppenlift-ratgeber.de, Internet für Senioren: Werden Sie zum </a:t>
            </a:r>
            <a:r>
              <a:rPr lang="de-DE" sz="2400" dirty="0" err="1">
                <a:latin typeface="+mn-lt"/>
              </a:rPr>
              <a:t>Silver</a:t>
            </a:r>
            <a:r>
              <a:rPr lang="de-DE" sz="2400" dirty="0">
                <a:latin typeface="+mn-lt"/>
              </a:rPr>
              <a:t> Surfer, in: treppenlift-ratgeber.de, https://www.treppenlift-ratgeber.de/barrierefrei-leben/leben-im-alter/internet-fuer-senioren.html</a:t>
            </a:r>
          </a:p>
          <a:p>
            <a:pPr marL="342900" marR="0" lvl="0" indent="-342900" algn="l" rtl="0">
              <a:spcBef>
                <a:spcPts val="0"/>
              </a:spcBef>
              <a:spcAft>
                <a:spcPts val="1200"/>
              </a:spcAft>
              <a:buClr>
                <a:schemeClr val="dk1"/>
              </a:buClr>
              <a:buSzPct val="80000"/>
              <a:buBlip>
                <a:blip r:embed="rId3"/>
              </a:buBlip>
            </a:pPr>
            <a:r>
              <a:rPr lang="de-DE" sz="2400" dirty="0">
                <a:latin typeface="+mn-lt"/>
              </a:rPr>
              <a:t>diabsite.de, Welchen besonderen Nutzen bietet das Netz für Senioren?, in: diabsite.de, 24.06.2007, https://www.diabsite.de/wegweiser/links/internet/5-senioren.html</a:t>
            </a:r>
          </a:p>
          <a:p>
            <a:pPr marL="342900" marR="0" lvl="0" indent="-342900" algn="l" rtl="0">
              <a:spcBef>
                <a:spcPts val="0"/>
              </a:spcBef>
              <a:spcAft>
                <a:spcPts val="1200"/>
              </a:spcAft>
              <a:buClr>
                <a:schemeClr val="dk1"/>
              </a:buClr>
              <a:buSzPct val="80000"/>
              <a:buBlip>
                <a:blip r:embed="rId3"/>
              </a:buBlip>
            </a:pPr>
            <a:r>
              <a:rPr lang="de-DE" sz="2400" dirty="0">
                <a:latin typeface="+mn-lt"/>
              </a:rPr>
              <a:t>BAFSO – Bundesarbeitsgemeinschaft der Seniorenorganisationen e.V. (2019), Wegweiser durch die digitale Welt - Für ältere Bürgerinnen und Bürger (10. aktualisierte Auflage), in: basgo.de, Dezember 2019, https://www.bagso.de/publikationen/ratgeber/wegweiser-durch-die-digitale-welt/</a:t>
            </a:r>
          </a:p>
          <a:p>
            <a:pPr marL="342900" marR="0" lvl="0" indent="-342900" algn="l" rtl="0">
              <a:spcBef>
                <a:spcPts val="0"/>
              </a:spcBef>
              <a:spcAft>
                <a:spcPts val="1200"/>
              </a:spcAft>
              <a:buClr>
                <a:schemeClr val="dk1"/>
              </a:buClr>
              <a:buSzPct val="80000"/>
              <a:buBlip>
                <a:blip r:embed="rId3"/>
              </a:buBlip>
            </a:pPr>
            <a:r>
              <a:rPr lang="de-DE" sz="2400" dirty="0">
                <a:latin typeface="+mn-lt"/>
              </a:rPr>
              <a:t>BAGSO Service Gesellschaft mbH, Anleitung 8: Gesundheitsinformationen im Netz – kompetent nutzen, in: digital-kompass.de, 2023, https://www.digital-kompass.de/materialien/anleitung-8-gesundheitsinformationen-im-netz-kompetent-nutzen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619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D94B7"/>
              </a:buClr>
              <a:buSzPts val="4800"/>
              <a:buFont typeface="Helvetica Neue"/>
              <a:buNone/>
            </a:pPr>
            <a:r>
              <a:rPr lang="es-ES" sz="4800" b="1">
                <a:solidFill>
                  <a:schemeClr val="tx1"/>
                </a:solidFill>
                <a:latin typeface="+mn-lt"/>
                <a:ea typeface="Helvetica Neue"/>
                <a:cs typeface="Helvetica Neue"/>
                <a:sym typeface="Helvetica Neue"/>
              </a:rPr>
              <a:t>Bibliografía</a:t>
            </a:r>
            <a:endParaRPr lang="es-ES" sz="4800" b="1" dirty="0">
              <a:solidFill>
                <a:schemeClr val="tx1"/>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EC49F28B-0A21-B2EA-F443-5A4CE765D0E4}"/>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48</a:t>
            </a:fld>
            <a:endParaRPr lang="de-DE"/>
          </a:p>
        </p:txBody>
      </p:sp>
      <p:sp>
        <p:nvSpPr>
          <p:cNvPr id="3" name="Google Shape;221;p13">
            <a:extLst>
              <a:ext uri="{FF2B5EF4-FFF2-40B4-BE49-F238E27FC236}">
                <a16:creationId xmlns:a16="http://schemas.microsoft.com/office/drawing/2014/main" id="{6C227A8D-EF25-2DBD-8DC9-4548BE1EB49F}"/>
              </a:ext>
            </a:extLst>
          </p:cNvPr>
          <p:cNvSpPr/>
          <p:nvPr/>
        </p:nvSpPr>
        <p:spPr>
          <a:xfrm>
            <a:off x="1483200" y="3805200"/>
            <a:ext cx="15280800" cy="67706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Clr>
                <a:schemeClr val="dk1"/>
              </a:buClr>
              <a:buSzPct val="80000"/>
              <a:buBlip>
                <a:blip r:embed="rId3"/>
              </a:buBlip>
            </a:pPr>
            <a:r>
              <a:rPr lang="de-DE" sz="2400" dirty="0">
                <a:latin typeface="+mn-lt"/>
              </a:rPr>
              <a:t>Google Deutschland Team (2021), 7 Tipps, mit denen ihr noch mehr aus der Google Suche rausholt, in: google.de, 04. Juni 2021, https://blog.google/intl/de-de/produkte/suchen-entdecken/7-tipps-fuer-die-google-suche/</a:t>
            </a:r>
          </a:p>
          <a:p>
            <a:pPr marL="342900" marR="0" lvl="0" indent="-342900" algn="l" rtl="0">
              <a:spcBef>
                <a:spcPts val="0"/>
              </a:spcBef>
              <a:spcAft>
                <a:spcPts val="1200"/>
              </a:spcAft>
              <a:buClr>
                <a:schemeClr val="dk1"/>
              </a:buClr>
              <a:buSzPct val="80000"/>
              <a:buBlip>
                <a:blip r:embed="rId3"/>
              </a:buBlip>
            </a:pPr>
            <a:r>
              <a:rPr lang="de-DE" sz="2400" dirty="0">
                <a:latin typeface="+mn-lt"/>
              </a:rPr>
              <a:t>IONOS (2022), Daten sichern: Methoden und Medien im Überblick, in: ionos.de, 13.09.2022, https://www.ionos.de/digitalguide/server/sicherheit/daten-sichern/</a:t>
            </a:r>
          </a:p>
          <a:p>
            <a:pPr marL="342900" marR="0" lvl="0" indent="-342900" algn="l" rtl="0">
              <a:spcBef>
                <a:spcPts val="0"/>
              </a:spcBef>
              <a:spcAft>
                <a:spcPts val="1200"/>
              </a:spcAft>
              <a:buClr>
                <a:schemeClr val="dk1"/>
              </a:buClr>
              <a:buSzPct val="80000"/>
              <a:buBlip>
                <a:blip r:embed="rId3"/>
              </a:buBlip>
            </a:pPr>
            <a:r>
              <a:rPr lang="de-DE" sz="2400" dirty="0">
                <a:latin typeface="+mn-lt"/>
              </a:rPr>
              <a:t>Verbund Forschungsdaten Bildung (</a:t>
            </a:r>
            <a:r>
              <a:rPr lang="de-DE" sz="2400" dirty="0" err="1">
                <a:latin typeface="+mn-lt"/>
              </a:rPr>
              <a:t>VerbundFDB</a:t>
            </a:r>
            <a:r>
              <a:rPr lang="de-DE" sz="2400" dirty="0">
                <a:latin typeface="+mn-lt"/>
              </a:rPr>
              <a:t>), Dateien benennen und organisieren, in: forschungsdaten-bildung.de, 20.07.2018, https://www.forschungsdaten-bildung.de/dateien-benennen</a:t>
            </a:r>
          </a:p>
          <a:p>
            <a:pPr marL="342900" marR="0" lvl="0" indent="-342900" algn="l" rtl="0">
              <a:spcBef>
                <a:spcPts val="0"/>
              </a:spcBef>
              <a:spcAft>
                <a:spcPts val="1200"/>
              </a:spcAft>
              <a:buClr>
                <a:schemeClr val="dk1"/>
              </a:buClr>
              <a:buSzPct val="80000"/>
              <a:buBlip>
                <a:blip r:embed="rId3"/>
              </a:buBlip>
            </a:pPr>
            <a:r>
              <a:rPr lang="de-DE" sz="2400" dirty="0">
                <a:latin typeface="+mn-lt"/>
              </a:rPr>
              <a:t>Büro-Kaizen, Ideale Ordnerstruktur: Eine einheitliche Dateiablage mit dem 7-Ordner-System erstellen (für Unternehmen und Privatpersonen), in: buero-kaizen.de, https://www.buero-kaizen.de/ordnerstruktur/</a:t>
            </a:r>
          </a:p>
          <a:p>
            <a:pPr marL="342900" marR="0" lvl="0" indent="-342900" algn="l" rtl="0">
              <a:spcBef>
                <a:spcPts val="0"/>
              </a:spcBef>
              <a:spcAft>
                <a:spcPts val="1200"/>
              </a:spcAft>
              <a:buClr>
                <a:schemeClr val="dk1"/>
              </a:buClr>
              <a:buSzPct val="80000"/>
              <a:buBlip>
                <a:blip r:embed="rId3"/>
              </a:buBlip>
            </a:pPr>
            <a:r>
              <a:rPr lang="de-DE" sz="2400" dirty="0" err="1">
                <a:latin typeface="+mn-lt"/>
              </a:rPr>
              <a:t>Miller’s</a:t>
            </a:r>
            <a:r>
              <a:rPr lang="de-DE" sz="2400" dirty="0">
                <a:latin typeface="+mn-lt"/>
              </a:rPr>
              <a:t> Law, The </a:t>
            </a:r>
            <a:r>
              <a:rPr lang="de-DE" sz="2400" dirty="0" err="1">
                <a:latin typeface="+mn-lt"/>
              </a:rPr>
              <a:t>average</a:t>
            </a:r>
            <a:r>
              <a:rPr lang="de-DE" sz="2400" dirty="0">
                <a:latin typeface="+mn-lt"/>
              </a:rPr>
              <a:t> </a:t>
            </a:r>
            <a:r>
              <a:rPr lang="de-DE" sz="2400" dirty="0" err="1">
                <a:latin typeface="+mn-lt"/>
              </a:rPr>
              <a:t>person</a:t>
            </a:r>
            <a:r>
              <a:rPr lang="de-DE" sz="2400" dirty="0">
                <a:latin typeface="+mn-lt"/>
              </a:rPr>
              <a:t> </a:t>
            </a:r>
            <a:r>
              <a:rPr lang="de-DE" sz="2400" dirty="0" err="1">
                <a:latin typeface="+mn-lt"/>
              </a:rPr>
              <a:t>can</a:t>
            </a:r>
            <a:r>
              <a:rPr lang="de-DE" sz="2400" dirty="0">
                <a:latin typeface="+mn-lt"/>
              </a:rPr>
              <a:t> </a:t>
            </a:r>
            <a:r>
              <a:rPr lang="de-DE" sz="2400" dirty="0" err="1">
                <a:latin typeface="+mn-lt"/>
              </a:rPr>
              <a:t>only</a:t>
            </a:r>
            <a:r>
              <a:rPr lang="de-DE" sz="2400" dirty="0">
                <a:latin typeface="+mn-lt"/>
              </a:rPr>
              <a:t> </a:t>
            </a:r>
            <a:r>
              <a:rPr lang="de-DE" sz="2400" dirty="0" err="1">
                <a:latin typeface="+mn-lt"/>
              </a:rPr>
              <a:t>keep</a:t>
            </a:r>
            <a:r>
              <a:rPr lang="de-DE" sz="2400" dirty="0">
                <a:latin typeface="+mn-lt"/>
              </a:rPr>
              <a:t> 7 (plus </a:t>
            </a:r>
            <a:r>
              <a:rPr lang="de-DE" sz="2400" dirty="0" err="1">
                <a:latin typeface="+mn-lt"/>
              </a:rPr>
              <a:t>or</a:t>
            </a:r>
            <a:r>
              <a:rPr lang="de-DE" sz="2400" dirty="0">
                <a:latin typeface="+mn-lt"/>
              </a:rPr>
              <a:t> minus 2) </a:t>
            </a:r>
            <a:r>
              <a:rPr lang="de-DE" sz="2400" dirty="0" err="1">
                <a:latin typeface="+mn-lt"/>
              </a:rPr>
              <a:t>items</a:t>
            </a:r>
            <a:r>
              <a:rPr lang="de-DE" sz="2400" dirty="0">
                <a:latin typeface="+mn-lt"/>
              </a:rPr>
              <a:t> in </a:t>
            </a:r>
            <a:r>
              <a:rPr lang="de-DE" sz="2400" dirty="0" err="1">
                <a:latin typeface="+mn-lt"/>
              </a:rPr>
              <a:t>their</a:t>
            </a:r>
            <a:r>
              <a:rPr lang="de-DE" sz="2400" dirty="0">
                <a:latin typeface="+mn-lt"/>
              </a:rPr>
              <a:t> </a:t>
            </a:r>
            <a:r>
              <a:rPr lang="de-DE" sz="2400" dirty="0" err="1">
                <a:latin typeface="+mn-lt"/>
              </a:rPr>
              <a:t>working</a:t>
            </a:r>
            <a:r>
              <a:rPr lang="de-DE" sz="2400" dirty="0">
                <a:latin typeface="+mn-lt"/>
              </a:rPr>
              <a:t> </a:t>
            </a:r>
            <a:r>
              <a:rPr lang="de-DE" sz="2400" dirty="0" err="1">
                <a:latin typeface="+mn-lt"/>
              </a:rPr>
              <a:t>memory</a:t>
            </a:r>
            <a:r>
              <a:rPr lang="de-DE" sz="2400" dirty="0">
                <a:latin typeface="+mn-lt"/>
              </a:rPr>
              <a:t>, in: lawsofux.com, https://lawsofux.com/millers-law/</a:t>
            </a:r>
          </a:p>
        </p:txBody>
      </p:sp>
    </p:spTree>
    <p:extLst>
      <p:ext uri="{BB962C8B-B14F-4D97-AF65-F5344CB8AC3E}">
        <p14:creationId xmlns:p14="http://schemas.microsoft.com/office/powerpoint/2010/main" val="2874251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619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D94B7"/>
              </a:buClr>
              <a:buSzPts val="4800"/>
              <a:buFont typeface="Helvetica Neue"/>
              <a:buNone/>
            </a:pPr>
            <a:r>
              <a:rPr lang="es-ES" sz="4800" b="1">
                <a:solidFill>
                  <a:schemeClr val="tx1"/>
                </a:solidFill>
                <a:latin typeface="+mn-lt"/>
                <a:ea typeface="Helvetica Neue"/>
                <a:cs typeface="Helvetica Neue"/>
                <a:sym typeface="Helvetica Neue"/>
              </a:rPr>
              <a:t>Bibliografía</a:t>
            </a:r>
            <a:endParaRPr lang="es-ES" sz="4800" b="1" dirty="0">
              <a:solidFill>
                <a:schemeClr val="tx1"/>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06322A51-306A-658A-966F-6E05B7463B9A}"/>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49</a:t>
            </a:fld>
            <a:endParaRPr lang="de-DE"/>
          </a:p>
        </p:txBody>
      </p:sp>
      <p:sp>
        <p:nvSpPr>
          <p:cNvPr id="3" name="Google Shape;221;p13">
            <a:extLst>
              <a:ext uri="{FF2B5EF4-FFF2-40B4-BE49-F238E27FC236}">
                <a16:creationId xmlns:a16="http://schemas.microsoft.com/office/drawing/2014/main" id="{722B15F5-4CBA-0B59-AFAF-C3AD481476F4}"/>
              </a:ext>
            </a:extLst>
          </p:cNvPr>
          <p:cNvSpPr/>
          <p:nvPr/>
        </p:nvSpPr>
        <p:spPr>
          <a:xfrm>
            <a:off x="1483200" y="3805200"/>
            <a:ext cx="15280800" cy="67706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Clr>
                <a:schemeClr val="dk1"/>
              </a:buClr>
              <a:buSzPct val="80000"/>
              <a:buBlip>
                <a:blip r:embed="rId3"/>
              </a:buBlip>
            </a:pPr>
            <a:r>
              <a:rPr lang="de-DE" sz="2400" dirty="0">
                <a:latin typeface="+mn-lt"/>
              </a:rPr>
              <a:t>Schweizer Minimalist, Digitale Ordnerstruktur – Mein Ordnersystem auf dem PC, in: schweizer-minimalist.ch, 04.09.2021, https://schweizer-minimalist.ch/digitale-ordnerstruktur-mein-ordnersystem-auf-dem-pc/</a:t>
            </a:r>
          </a:p>
          <a:p>
            <a:pPr marL="342900" marR="0" lvl="0" indent="-342900" algn="l" rtl="0">
              <a:spcBef>
                <a:spcPts val="0"/>
              </a:spcBef>
              <a:spcAft>
                <a:spcPts val="1200"/>
              </a:spcAft>
              <a:buClr>
                <a:schemeClr val="dk1"/>
              </a:buClr>
              <a:buSzPct val="80000"/>
              <a:buBlip>
                <a:blip r:embed="rId3"/>
              </a:buBlip>
            </a:pPr>
            <a:r>
              <a:rPr lang="de-DE" sz="2400" dirty="0">
                <a:latin typeface="+mn-lt"/>
              </a:rPr>
              <a:t>Hagel, Jens. Vor-Ort vs. Cloud-Speicher: Was ist besser? Ein Vergleich, in: hagel-it.de, https://www.hagel-it.de/cloud/vor-ort-vs-cloud-speicher-was-ist-besser-ein-vergleich.html</a:t>
            </a:r>
          </a:p>
          <a:p>
            <a:pPr marL="342900" marR="0" lvl="0" indent="-342900" algn="l" rtl="0">
              <a:spcBef>
                <a:spcPts val="0"/>
              </a:spcBef>
              <a:spcAft>
                <a:spcPts val="1200"/>
              </a:spcAft>
              <a:buClr>
                <a:schemeClr val="dk1"/>
              </a:buClr>
              <a:buSzPct val="80000"/>
              <a:buBlip>
                <a:blip r:embed="rId3"/>
              </a:buBlip>
            </a:pPr>
            <a:r>
              <a:rPr lang="de-DE" sz="2400" dirty="0">
                <a:latin typeface="+mn-lt"/>
              </a:rPr>
              <a:t>Kristian (2019), Je 5 Vor- und Nachteile von Cloud Speichern, in: cloudzzer.com, 17. März 2018, https://www.cloudzzer.com/pro-und-contra-von-cloudspeicher</a:t>
            </a:r>
          </a:p>
          <a:p>
            <a:pPr marL="342900" marR="0" lvl="0" indent="-342900" algn="l" rtl="0">
              <a:spcBef>
                <a:spcPts val="0"/>
              </a:spcBef>
              <a:spcAft>
                <a:spcPts val="1200"/>
              </a:spcAft>
              <a:buClr>
                <a:schemeClr val="dk1"/>
              </a:buClr>
              <a:buSzPct val="80000"/>
              <a:buBlip>
                <a:blip r:embed="rId3"/>
              </a:buBlip>
            </a:pPr>
            <a:r>
              <a:rPr lang="de-DE" sz="2400" dirty="0">
                <a:latin typeface="+mn-lt"/>
              </a:rPr>
              <a:t>TechSmith, Eine digitale Ordnerstruktur fürs Unternehmen einrichten: Beispiel und Tipps, in: techsmith.de, https://www.techsmith.de/blog/digitale-ordnerstruktur/</a:t>
            </a:r>
          </a:p>
          <a:p>
            <a:pPr marL="342900" marR="0" lvl="0" indent="-342900" algn="l" rtl="0">
              <a:spcBef>
                <a:spcPts val="0"/>
              </a:spcBef>
              <a:spcAft>
                <a:spcPts val="1200"/>
              </a:spcAft>
              <a:buClr>
                <a:schemeClr val="dk1"/>
              </a:buClr>
              <a:buSzPct val="80000"/>
              <a:buBlip>
                <a:blip r:embed="rId3"/>
              </a:buBlip>
            </a:pPr>
            <a:r>
              <a:rPr lang="de-DE" sz="2400" dirty="0">
                <a:latin typeface="+mn-lt"/>
              </a:rPr>
              <a:t>Schanze, Robert (2016), Windows 10: Nach Dateien suchen – so geht's, in: giga.de, 18. Dez. 2016, https://www.giga.de/downloads/windows-10/tipps/windows-10-nach-dateien-suchen-so-gehts/</a:t>
            </a:r>
          </a:p>
          <a:p>
            <a:pPr marL="342900" marR="0" lvl="0" indent="-342900" algn="l" rtl="0">
              <a:spcBef>
                <a:spcPts val="0"/>
              </a:spcBef>
              <a:spcAft>
                <a:spcPts val="1200"/>
              </a:spcAft>
              <a:buClr>
                <a:schemeClr val="dk1"/>
              </a:buClr>
              <a:buSzPct val="80000"/>
              <a:buBlip>
                <a:blip r:embed="rId3"/>
              </a:buBlip>
            </a:pPr>
            <a:r>
              <a:rPr lang="de-DE" sz="2400" dirty="0">
                <a:latin typeface="+mn-lt"/>
              </a:rPr>
              <a:t>Baldo, Jordan, Der beste Weg, um verlorene Dateien auf dem Mac zu finden, in: imymac.de, 1. August 2022, https://www.imymac.de/powermymac/find-lost-files-on-mac.html</a:t>
            </a:r>
          </a:p>
          <a:p>
            <a:pPr marL="342900" marR="0" lvl="0" indent="-342900" algn="l" rtl="0">
              <a:spcBef>
                <a:spcPts val="0"/>
              </a:spcBef>
              <a:spcAft>
                <a:spcPts val="1200"/>
              </a:spcAft>
              <a:buClr>
                <a:schemeClr val="dk1"/>
              </a:buClr>
              <a:buSzPct val="80000"/>
              <a:buBlip>
                <a:blip r:embed="rId3"/>
              </a:buBlip>
            </a:pPr>
            <a:endParaRPr lang="de-DE" sz="2400" dirty="0">
              <a:latin typeface="+mn-lt"/>
            </a:endParaRPr>
          </a:p>
        </p:txBody>
      </p:sp>
    </p:spTree>
    <p:extLst>
      <p:ext uri="{BB962C8B-B14F-4D97-AF65-F5344CB8AC3E}">
        <p14:creationId xmlns:p14="http://schemas.microsoft.com/office/powerpoint/2010/main" val="213922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043DA264-D75A-C81D-E0A7-6FF7CFB1FB07}"/>
              </a:ext>
            </a:extLst>
          </p:cNvPr>
          <p:cNvGraphicFramePr/>
          <p:nvPr>
            <p:extLst>
              <p:ext uri="{D42A27DB-BD31-4B8C-83A1-F6EECF244321}">
                <p14:modId xmlns:p14="http://schemas.microsoft.com/office/powerpoint/2010/main" val="164599110"/>
              </p:ext>
            </p:extLst>
          </p:nvPr>
        </p:nvGraphicFramePr>
        <p:xfrm>
          <a:off x="7812000" y="2376000"/>
          <a:ext cx="9144000" cy="6804000"/>
        </p:xfrm>
        <a:graphic>
          <a:graphicData uri="http://schemas.openxmlformats.org/drawingml/2006/chart">
            <c:chart xmlns:c="http://schemas.openxmlformats.org/drawingml/2006/chart" xmlns:r="http://schemas.openxmlformats.org/officeDocument/2006/relationships" r:id="rId3"/>
          </a:graphicData>
        </a:graphic>
      </p:graphicFrame>
      <p:sp>
        <p:nvSpPr>
          <p:cNvPr id="118" name="Google Shape;118;p6"/>
          <p:cNvSpPr txBox="1"/>
          <p:nvPr/>
        </p:nvSpPr>
        <p:spPr>
          <a:xfrm>
            <a:off x="1331997" y="1688730"/>
            <a:ext cx="6480003" cy="1178180"/>
          </a:xfrm>
          <a:prstGeom prst="rect">
            <a:avLst/>
          </a:prstGeom>
          <a:noFill/>
          <a:ln>
            <a:noFill/>
          </a:ln>
        </p:spPr>
        <p:txBody>
          <a:bodyPr spcFirstLastPara="1" wrap="square" lIns="91425" tIns="45700" rIns="91425" bIns="45700" anchor="t" anchorCtr="0">
            <a:noAutofit/>
          </a:bodyPr>
          <a:lstStyle/>
          <a:p>
            <a:pPr marL="625475" marR="0" lvl="0" indent="-625475"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1" i="0" u="none" strike="noStrike" kern="0" cap="none" spc="0" normalizeH="0" baseline="0" dirty="0">
                <a:ln>
                  <a:noFill/>
                </a:ln>
                <a:solidFill>
                  <a:srgbClr val="000000"/>
                </a:solidFill>
                <a:effectLst/>
                <a:uLnTx/>
                <a:uFillTx/>
                <a:ea typeface="Helvetica Neue"/>
                <a:cs typeface="Helvetica Neue"/>
                <a:sym typeface="Helvetica Neue"/>
              </a:rPr>
              <a:t>1</a:t>
            </a:r>
            <a:r>
              <a:rPr kumimoji="0" lang="en-GB" sz="4800" b="1" i="0" u="none" strike="noStrike" kern="0" cap="none" spc="0" normalizeH="0" baseline="0">
                <a:ln>
                  <a:noFill/>
                </a:ln>
                <a:solidFill>
                  <a:srgbClr val="000000"/>
                </a:solidFill>
                <a:effectLst/>
                <a:uLnTx/>
                <a:uFillTx/>
                <a:ea typeface="Helvetica Neue"/>
                <a:cs typeface="Helvetica Neue"/>
                <a:sym typeface="Helvetica Neue"/>
              </a:rPr>
              <a:t>. </a:t>
            </a:r>
            <a:r>
              <a:rPr lang="en-US" sz="4800" b="1">
                <a:ea typeface="Helvetica Neue"/>
                <a:cs typeface="Helvetica Neue"/>
                <a:sym typeface="Helvetica Neue"/>
              </a:rPr>
              <a:t>¿Cuáles son las ventajas de Internet?</a:t>
            </a:r>
            <a:endParaRPr lang="en-US" sz="4800" b="1" dirty="0">
              <a:ea typeface="Helvetica Neue"/>
              <a:cs typeface="Helvetica Neue"/>
              <a:sym typeface="Helvetica Neue"/>
            </a:endParaRPr>
          </a:p>
        </p:txBody>
      </p:sp>
      <p:sp>
        <p:nvSpPr>
          <p:cNvPr id="119" name="Google Shape;119;p6"/>
          <p:cNvSpPr txBox="1"/>
          <p:nvPr/>
        </p:nvSpPr>
        <p:spPr>
          <a:xfrm>
            <a:off x="1295400" y="4104000"/>
            <a:ext cx="5400600" cy="523180"/>
          </a:xfrm>
          <a:prstGeom prst="rect">
            <a:avLst/>
          </a:prstGeom>
          <a:noFill/>
          <a:ln>
            <a:noFill/>
          </a:ln>
        </p:spPr>
        <p:txBody>
          <a:bodyPr spcFirstLastPara="1" wrap="square" lIns="91425" tIns="45700" rIns="91425" bIns="45700" anchor="t"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800" b="1" i="0" u="none" strike="noStrike" kern="0" cap="none" spc="0" normalizeH="0" baseline="0">
                <a:ln>
                  <a:noFill/>
                </a:ln>
                <a:solidFill>
                  <a:srgbClr val="00CCFF"/>
                </a:solidFill>
                <a:effectLst/>
                <a:uLnTx/>
                <a:uFillTx/>
                <a:latin typeface="Arial"/>
                <a:ea typeface="Helvetica Neue"/>
                <a:cs typeface="Helvetica Neue"/>
                <a:sym typeface="Helvetica Neue"/>
              </a:rPr>
              <a:t>Servicios y aplicaciones de uso habitual</a:t>
            </a:r>
            <a:endParaRPr kumimoji="0" lang="en-GB" sz="1400" b="0" i="0" u="none" strike="noStrike" kern="0" cap="none" spc="0" normalizeH="0" baseline="0" dirty="0">
              <a:ln>
                <a:noFill/>
              </a:ln>
              <a:solidFill>
                <a:srgbClr val="00CCFF"/>
              </a:solidFill>
              <a:effectLst/>
              <a:uLnTx/>
              <a:uFillTx/>
              <a:latin typeface="Arial"/>
              <a:sym typeface="Arial"/>
            </a:endParaRPr>
          </a:p>
        </p:txBody>
      </p:sp>
      <p:sp>
        <p:nvSpPr>
          <p:cNvPr id="14" name="Google Shape;120;p6">
            <a:extLst>
              <a:ext uri="{FF2B5EF4-FFF2-40B4-BE49-F238E27FC236}">
                <a16:creationId xmlns:a16="http://schemas.microsoft.com/office/drawing/2014/main" id="{64F3C16B-8B4A-3174-85B2-688ECA421279}"/>
              </a:ext>
            </a:extLst>
          </p:cNvPr>
          <p:cNvSpPr txBox="1"/>
          <p:nvPr/>
        </p:nvSpPr>
        <p:spPr>
          <a:xfrm>
            <a:off x="1295399" y="5184000"/>
            <a:ext cx="4428601" cy="769401"/>
          </a:xfrm>
          <a:prstGeom prst="rect">
            <a:avLst/>
          </a:prstGeom>
          <a:noFill/>
          <a:ln>
            <a:noFill/>
          </a:ln>
        </p:spPr>
        <p:txBody>
          <a:bodyPr spcFirstLastPara="1" wrap="square" lIns="91425" tIns="45700" rIns="91425" bIns="45700" anchor="t"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b="0" i="0" u="none" strike="noStrike" kern="0" cap="none" spc="0" normalizeH="0" baseline="0">
                <a:ln>
                  <a:noFill/>
                </a:ln>
                <a:solidFill>
                  <a:srgbClr val="000000"/>
                </a:solidFill>
                <a:effectLst/>
                <a:uLnTx/>
                <a:uFillTx/>
                <a:latin typeface="Arial"/>
                <a:ea typeface="Helvetica Neue"/>
                <a:cs typeface="Helvetica Neue"/>
                <a:sym typeface="Helvetica Neue"/>
              </a:rPr>
              <a:t>Indica cuáles de las actividades realizas con regularidad, es decir, una o varias veces por semana</a:t>
            </a:r>
            <a:endParaRPr kumimoji="0" lang="en-GB" sz="2400" b="0" i="0" u="none" strike="noStrike" kern="0" cap="none" spc="0" normalizeH="0" baseline="0" dirty="0">
              <a:ln>
                <a:noFill/>
              </a:ln>
              <a:solidFill>
                <a:srgbClr val="000000"/>
              </a:solidFill>
              <a:effectLst/>
              <a:uLnTx/>
              <a:uFillTx/>
              <a:latin typeface="Arial"/>
              <a:ea typeface="Helvetica Neue"/>
              <a:cs typeface="Helvetica Neue"/>
              <a:sym typeface="Helvetica Neue"/>
            </a:endParaRPr>
          </a:p>
        </p:txBody>
      </p:sp>
      <p:sp>
        <p:nvSpPr>
          <p:cNvPr id="6" name="Textfeld 5">
            <a:extLst>
              <a:ext uri="{FF2B5EF4-FFF2-40B4-BE49-F238E27FC236}">
                <a16:creationId xmlns:a16="http://schemas.microsoft.com/office/drawing/2014/main" id="{2C66057E-B0C6-9ACE-D88B-833531141F57}"/>
              </a:ext>
            </a:extLst>
          </p:cNvPr>
          <p:cNvSpPr txBox="1"/>
          <p:nvPr/>
        </p:nvSpPr>
        <p:spPr>
          <a:xfrm>
            <a:off x="1080000" y="8928000"/>
            <a:ext cx="17100000" cy="360000"/>
          </a:xfrm>
          <a:prstGeom prst="rect">
            <a:avLst/>
          </a:prstGeom>
          <a:noFill/>
          <a:ln>
            <a:noFill/>
          </a:ln>
        </p:spPr>
        <p:txBody>
          <a:bodyPr wrap="square" anchor="b">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000" b="0" i="0" u="none" strike="noStrike" kern="0" cap="none" spc="0" normalizeH="0" baseline="0" noProof="0">
                <a:ln>
                  <a:noFill/>
                </a:ln>
                <a:solidFill>
                  <a:srgbClr val="000000"/>
                </a:solidFill>
                <a:effectLst/>
                <a:uLnTx/>
                <a:uFillTx/>
                <a:latin typeface="Arial"/>
                <a:cs typeface="Arial"/>
                <a:sym typeface="Arial"/>
              </a:rPr>
              <a:t>Fuente </a:t>
            </a:r>
            <a:r>
              <a:rPr kumimoji="0" lang="de-DE" sz="1000" b="0" i="0" u="none" strike="noStrike" kern="0" cap="none" spc="0" normalizeH="0" baseline="0" noProof="0" dirty="0">
                <a:ln>
                  <a:noFill/>
                </a:ln>
                <a:solidFill>
                  <a:srgbClr val="000000"/>
                </a:solidFill>
                <a:effectLst/>
                <a:uLnTx/>
                <a:uFillTx/>
                <a:latin typeface="Arial"/>
                <a:cs typeface="Arial"/>
                <a:sym typeface="Arial"/>
              </a:rPr>
              <a:t>: Initiative D21 e.V. (2018), D21 DIGITAL INDEX 2017/2018. Jährliches Lagebild zur Digitalen Gesellschaft, in: initiatived21.de, 2018, https://initiatived21.de/app/uploads/2018/01/d21-digital-index_2017_2018.pdf</a:t>
            </a:r>
          </a:p>
        </p:txBody>
      </p:sp>
      <p:graphicFrame>
        <p:nvGraphicFramePr>
          <p:cNvPr id="5" name="Tabelle 6">
            <a:extLst>
              <a:ext uri="{FF2B5EF4-FFF2-40B4-BE49-F238E27FC236}">
                <a16:creationId xmlns:a16="http://schemas.microsoft.com/office/drawing/2014/main" id="{E0B9ABC0-3755-218C-71A3-47B19BBF3793}"/>
              </a:ext>
            </a:extLst>
          </p:cNvPr>
          <p:cNvGraphicFramePr>
            <a:graphicFrameLocks noGrp="1"/>
          </p:cNvGraphicFramePr>
          <p:nvPr>
            <p:extLst>
              <p:ext uri="{D42A27DB-BD31-4B8C-83A1-F6EECF244321}">
                <p14:modId xmlns:p14="http://schemas.microsoft.com/office/powerpoint/2010/main" val="2110523638"/>
              </p:ext>
            </p:extLst>
          </p:nvPr>
        </p:nvGraphicFramePr>
        <p:xfrm>
          <a:off x="8676000" y="2556000"/>
          <a:ext cx="9396000" cy="6372000"/>
        </p:xfrm>
        <a:graphic>
          <a:graphicData uri="http://schemas.openxmlformats.org/drawingml/2006/table">
            <a:tbl>
              <a:tblPr firstRow="1" bandRow="1">
                <a:tableStyleId>{5940675A-B579-460E-94D1-54222C63F5DA}</a:tableStyleId>
              </a:tblPr>
              <a:tblGrid>
                <a:gridCol w="9396000">
                  <a:extLst>
                    <a:ext uri="{9D8B030D-6E8A-4147-A177-3AD203B41FA5}">
                      <a16:colId xmlns:a16="http://schemas.microsoft.com/office/drawing/2014/main" val="2285061614"/>
                    </a:ext>
                  </a:extLst>
                </a:gridCol>
              </a:tblGrid>
              <a:tr h="354000">
                <a:tc>
                  <a:txBody>
                    <a:bodyPr/>
                    <a:lstStyle/>
                    <a:p>
                      <a:r>
                        <a:rPr lang="es-ES" sz="1600" i="0"/>
                        <a:t>Búsqueda de contenidos e información en motores de búsqueda</a:t>
                      </a:r>
                      <a:endParaRPr lang="de-DE" sz="1600" i="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2138490"/>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a:t>Utilizar programas ofimáticos (por ejemplo, tratamiento de textos, hojas de cálculo, presentaciones).</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7305721"/>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600" i="0"/>
                        <a:t>Ver vídeos en línea (por ejemplo, YouTube)</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5278308"/>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600" i="0"/>
                        <a:t>Utilizar servicios de mapas / sistemas de navegación (por ejemplo, Google Maps)</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6854563"/>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600" i="0"/>
                        <a:t>Utilizar servicios de mensajería instantánea (por ejemplo, WhatsApp, Threema, Telegram)</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361987"/>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600" i="0"/>
                        <a:t>Compras en línea, es decir, adquisición de productos por Internet</a:t>
                      </a:r>
                      <a:endParaRPr lang="de-DE" sz="1600" i="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640606"/>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600" i="0"/>
                        <a:t>Pagar en línea (por ejemplo, a través de Paypal, Paydirekt, Bitcoins)</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154606"/>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600" i="0"/>
                        <a:t>Jugar al ordenador o utilizar aplicaciones de juegos</a:t>
                      </a:r>
                      <a:endParaRPr lang="de-DE" sz="1600" i="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7366136"/>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600" i="0"/>
                        <a:t>Pedir o reservar servicios en línea (</a:t>
                      </a:r>
                      <a:r>
                        <a:rPr lang="es-ES" sz="1200" i="0"/>
                        <a:t>por ejemplo, viajes, servicio de reparto de comida, coche compartido, comerciantes</a:t>
                      </a:r>
                      <a:r>
                        <a:rPr lang="es-ES" sz="1600" i="0"/>
                        <a:t>).</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0319963"/>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600" i="0"/>
                        <a:t>Vender / ofrecer bienes o servicios por Internet (por ejemplo, a través de eBay, quoka).</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012406"/>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600" i="0"/>
                        <a:t>Uso de los llamados servicios en la nube (por ejemplo, Dropbox, Google Drive, Amazon Drive)</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0071082"/>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a:t>Utilizar servicios a la carta o streaming (por ejemplo, Spotify, Netflix, Amazon Prime).</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5674989"/>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600" i="0"/>
                        <a:t>Leer blogs y foros o publica contenidos tú mismo</a:t>
                      </a:r>
                      <a:endParaRPr lang="de-DE" sz="1600" i="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7067894"/>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400" i="0"/>
                        <a:t>Aprovechar las oportunidades de aprendizaje a través de Internet (</a:t>
                      </a:r>
                      <a:r>
                        <a:rPr lang="es-ES" sz="1100" i="0"/>
                        <a:t>por ejemplo, cursos en línea, aprendizaje de idiomas en línea</a:t>
                      </a:r>
                      <a:r>
                        <a:rPr lang="es-ES" sz="1400" i="0"/>
                        <a:t>).</a:t>
                      </a:r>
                      <a:endParaRPr lang="de-DE" sz="12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1785883"/>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600" i="0"/>
                        <a:t>Utilizar el control por voz (por ejemplo, Apple Siri, Google Assistant, Microsoft Cortana)</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8328715"/>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600" i="0"/>
                        <a:t>Colaboración con otros a través de aplicaciones (por ejemplo, Google Docs, Microsoft Sharepoint)</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2459164"/>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600" i="0"/>
                        <a:t>Utilizar aplicaciones de salud / forma física (</a:t>
                      </a:r>
                      <a:r>
                        <a:rPr lang="es-ES" sz="1200" i="0"/>
                        <a:t>por ejemplo, contar los pasos, medir los niveles de glucosa en sangre</a:t>
                      </a:r>
                      <a:r>
                        <a:rPr lang="es-ES" sz="1600" i="0"/>
                        <a:t>).</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8181463"/>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600" i="0"/>
                        <a:t>Utilizar aplicaciones domésticas inteligentes (</a:t>
                      </a:r>
                      <a:r>
                        <a:rPr lang="es-ES" sz="1200" i="0"/>
                        <a:t>por ejemplo, control "inteligente" de la calefacción a través de una app</a:t>
                      </a:r>
                      <a:r>
                        <a:rPr lang="es-ES" sz="1600" i="0"/>
                        <a:t>)</a:t>
                      </a:r>
                      <a:endParaRPr lang="de-DE" sz="14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119313"/>
                  </a:ext>
                </a:extLst>
              </a:tr>
            </a:tbl>
          </a:graphicData>
        </a:graphic>
      </p:graphicFrame>
      <p:sp>
        <p:nvSpPr>
          <p:cNvPr id="7" name="Textfeld 6">
            <a:extLst>
              <a:ext uri="{FF2B5EF4-FFF2-40B4-BE49-F238E27FC236}">
                <a16:creationId xmlns:a16="http://schemas.microsoft.com/office/drawing/2014/main" id="{2F99A66E-58CB-D6FE-0196-EA7956AD2DB6}"/>
              </a:ext>
            </a:extLst>
          </p:cNvPr>
          <p:cNvSpPr txBox="1"/>
          <p:nvPr/>
        </p:nvSpPr>
        <p:spPr>
          <a:xfrm>
            <a:off x="5832000" y="4716000"/>
            <a:ext cx="2052000" cy="324000"/>
          </a:xfrm>
          <a:prstGeom prst="homePlate">
            <a:avLst/>
          </a:prstGeom>
        </p:spPr>
        <p:style>
          <a:lnRef idx="2">
            <a:schemeClr val="accent6"/>
          </a:lnRef>
          <a:fillRef idx="1">
            <a:schemeClr val="lt1"/>
          </a:fillRef>
          <a:effectRef idx="0">
            <a:schemeClr val="accent6"/>
          </a:effectRef>
          <a:fontRef idx="minor">
            <a:schemeClr val="dk1"/>
          </a:fontRef>
        </p:style>
        <p:txBody>
          <a:bodyPr wrap="square">
            <a:noAutofit/>
          </a:bodyPr>
          <a:lstStyle/>
          <a:p>
            <a:r>
              <a:rPr lang="en-GB" sz="1600"/>
              <a:t>30-49 años: </a:t>
            </a:r>
            <a:r>
              <a:rPr lang="en-GB" sz="1600" dirty="0"/>
              <a:t>41 %</a:t>
            </a:r>
          </a:p>
        </p:txBody>
      </p:sp>
      <p:sp>
        <p:nvSpPr>
          <p:cNvPr id="8" name="Textfeld 7">
            <a:extLst>
              <a:ext uri="{FF2B5EF4-FFF2-40B4-BE49-F238E27FC236}">
                <a16:creationId xmlns:a16="http://schemas.microsoft.com/office/drawing/2014/main" id="{5B9BCC03-7C85-C71C-62D5-2F2E1A2DC779}"/>
              </a:ext>
            </a:extLst>
          </p:cNvPr>
          <p:cNvSpPr txBox="1"/>
          <p:nvPr/>
        </p:nvSpPr>
        <p:spPr>
          <a:xfrm>
            <a:off x="5832000" y="5796000"/>
            <a:ext cx="2052000" cy="324000"/>
          </a:xfrm>
          <a:prstGeom prst="homePlate">
            <a:avLst/>
          </a:prstGeom>
        </p:spPr>
        <p:style>
          <a:lnRef idx="2">
            <a:schemeClr val="accent6"/>
          </a:lnRef>
          <a:fillRef idx="1">
            <a:schemeClr val="lt1"/>
          </a:fillRef>
          <a:effectRef idx="0">
            <a:schemeClr val="accent6"/>
          </a:effectRef>
          <a:fontRef idx="minor">
            <a:schemeClr val="dk1"/>
          </a:fontRef>
        </p:style>
        <p:txBody>
          <a:bodyPr wrap="square">
            <a:noAutofit/>
          </a:bodyPr>
          <a:lstStyle/>
          <a:p>
            <a:r>
              <a:rPr lang="en-GB" sz="1600"/>
              <a:t>30-49 años : </a:t>
            </a:r>
            <a:r>
              <a:rPr lang="en-GB" sz="1600" dirty="0"/>
              <a:t>27 %</a:t>
            </a:r>
          </a:p>
        </p:txBody>
      </p:sp>
      <p:sp>
        <p:nvSpPr>
          <p:cNvPr id="9" name="Textfeld 8">
            <a:extLst>
              <a:ext uri="{FF2B5EF4-FFF2-40B4-BE49-F238E27FC236}">
                <a16:creationId xmlns:a16="http://schemas.microsoft.com/office/drawing/2014/main" id="{FBB4C5FB-9D24-DB70-19D3-21EE4051DF56}"/>
              </a:ext>
            </a:extLst>
          </p:cNvPr>
          <p:cNvSpPr txBox="1"/>
          <p:nvPr/>
        </p:nvSpPr>
        <p:spPr>
          <a:xfrm>
            <a:off x="5832000" y="5400000"/>
            <a:ext cx="2052000" cy="324000"/>
          </a:xfrm>
          <a:prstGeom prst="homePlate">
            <a:avLst/>
          </a:prstGeom>
        </p:spPr>
        <p:style>
          <a:lnRef idx="2">
            <a:schemeClr val="accent6"/>
          </a:lnRef>
          <a:fillRef idx="1">
            <a:schemeClr val="lt1"/>
          </a:fillRef>
          <a:effectRef idx="0">
            <a:schemeClr val="accent6"/>
          </a:effectRef>
          <a:fontRef idx="minor">
            <a:schemeClr val="dk1"/>
          </a:fontRef>
        </p:style>
        <p:txBody>
          <a:bodyPr wrap="square">
            <a:noAutofit/>
          </a:bodyPr>
          <a:lstStyle/>
          <a:p>
            <a:r>
              <a:rPr lang="en-GB" sz="1600"/>
              <a:t>30-49 años : </a:t>
            </a:r>
            <a:r>
              <a:rPr lang="en-GB" sz="1600" dirty="0"/>
              <a:t>33 %.</a:t>
            </a:r>
          </a:p>
        </p:txBody>
      </p:sp>
      <p:grpSp>
        <p:nvGrpSpPr>
          <p:cNvPr id="10" name="Gruppieren 9">
            <a:extLst>
              <a:ext uri="{FF2B5EF4-FFF2-40B4-BE49-F238E27FC236}">
                <a16:creationId xmlns:a16="http://schemas.microsoft.com/office/drawing/2014/main" id="{5A6FFAC5-372F-0345-D491-48435A0B9E99}"/>
              </a:ext>
            </a:extLst>
          </p:cNvPr>
          <p:cNvGrpSpPr/>
          <p:nvPr/>
        </p:nvGrpSpPr>
        <p:grpSpPr>
          <a:xfrm>
            <a:off x="4176000" y="7285401"/>
            <a:ext cx="3528000" cy="1506733"/>
            <a:chOff x="4549200" y="4577240"/>
            <a:chExt cx="3528000" cy="1476001"/>
          </a:xfrm>
        </p:grpSpPr>
        <p:sp>
          <p:nvSpPr>
            <p:cNvPr id="11" name="Textfeld 10">
              <a:extLst>
                <a:ext uri="{FF2B5EF4-FFF2-40B4-BE49-F238E27FC236}">
                  <a16:creationId xmlns:a16="http://schemas.microsoft.com/office/drawing/2014/main" id="{BD124EF0-F0DA-36D8-2AB5-8285AE9B67B7}"/>
                </a:ext>
              </a:extLst>
            </p:cNvPr>
            <p:cNvSpPr txBox="1"/>
            <p:nvPr/>
          </p:nvSpPr>
          <p:spPr>
            <a:xfrm rot="10800000">
              <a:off x="4549200" y="4577240"/>
              <a:ext cx="3528000" cy="1476000"/>
            </a:xfrm>
            <a:prstGeom prst="wedgeRectCallout">
              <a:avLst/>
            </a:prstGeom>
          </p:spPr>
          <p:style>
            <a:lnRef idx="2">
              <a:schemeClr val="accent6"/>
            </a:lnRef>
            <a:fillRef idx="1">
              <a:schemeClr val="lt1"/>
            </a:fillRef>
            <a:effectRef idx="0">
              <a:schemeClr val="accent6"/>
            </a:effectRef>
            <a:fontRef idx="minor">
              <a:schemeClr val="dk1"/>
            </a:fontRef>
          </p:style>
          <p:txBody>
            <a:bodyPr wrap="square">
              <a:noAutofit/>
            </a:bodyPr>
            <a:lstStyle/>
            <a:p>
              <a:endParaRPr lang="en-GB" sz="1600" dirty="0"/>
            </a:p>
          </p:txBody>
        </p:sp>
        <p:sp>
          <p:nvSpPr>
            <p:cNvPr id="12" name="Textfeld 11">
              <a:extLst>
                <a:ext uri="{FF2B5EF4-FFF2-40B4-BE49-F238E27FC236}">
                  <a16:creationId xmlns:a16="http://schemas.microsoft.com/office/drawing/2014/main" id="{9C4B2C6A-88F5-A9CC-6D1A-90899BBBD670}"/>
                </a:ext>
              </a:extLst>
            </p:cNvPr>
            <p:cNvSpPr txBox="1"/>
            <p:nvPr/>
          </p:nvSpPr>
          <p:spPr>
            <a:xfrm>
              <a:off x="4572000" y="4608000"/>
              <a:ext cx="3492000" cy="144524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noAutofit/>
            </a:bodyPr>
            <a:lstStyle/>
            <a:p>
              <a:pPr algn="ctr"/>
              <a:r>
                <a:rPr lang="es-ES" sz="1600"/>
                <a:t>El grupo de edad de 30 a 49 años es especialmente activo en el comercio electrónico (pagar en línea, comprar en línea o encargar y ofrecer servicios).</a:t>
              </a:r>
              <a:endParaRPr lang="en-GB" sz="1600" dirty="0"/>
            </a:p>
          </p:txBody>
        </p:sp>
      </p:grpSp>
      <p:sp>
        <p:nvSpPr>
          <p:cNvPr id="15" name="Textfeld 14">
            <a:extLst>
              <a:ext uri="{FF2B5EF4-FFF2-40B4-BE49-F238E27FC236}">
                <a16:creationId xmlns:a16="http://schemas.microsoft.com/office/drawing/2014/main" id="{7D8E86DF-72F4-A229-30BC-2DC12AE6AB0E}"/>
              </a:ext>
            </a:extLst>
          </p:cNvPr>
          <p:cNvSpPr txBox="1"/>
          <p:nvPr/>
        </p:nvSpPr>
        <p:spPr>
          <a:xfrm>
            <a:off x="7812000" y="2142258"/>
            <a:ext cx="10044000"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800" b="0" i="1" u="none" strike="noStrike" kern="0" cap="none" spc="0" normalizeH="0" baseline="0">
                <a:ln>
                  <a:noFill/>
                </a:ln>
                <a:solidFill>
                  <a:srgbClr val="FFFFFF">
                    <a:lumMod val="50000"/>
                  </a:srgbClr>
                </a:solidFill>
                <a:effectLst/>
                <a:uLnTx/>
                <a:uFillTx/>
                <a:latin typeface="Arial"/>
                <a:ea typeface="Helvetica Neue"/>
                <a:cs typeface="Helvetica Neue"/>
                <a:sym typeface="Helvetica Neue"/>
              </a:rPr>
              <a:t>Base: personas de 14 años o más (n = 2.035); cifras en %.</a:t>
            </a:r>
            <a:endParaRPr kumimoji="0" lang="en-GB" sz="1800" b="0" i="1" u="none" strike="noStrike" kern="0" cap="none" spc="0" normalizeH="0" baseline="0" dirty="0">
              <a:ln>
                <a:noFill/>
              </a:ln>
              <a:solidFill>
                <a:srgbClr val="FFFFFF">
                  <a:lumMod val="50000"/>
                </a:srgbClr>
              </a:solidFill>
              <a:effectLst/>
              <a:uLnTx/>
              <a:uFillTx/>
              <a:latin typeface="Arial"/>
              <a:ea typeface="Helvetica Neue"/>
              <a:cs typeface="Helvetica Neue"/>
              <a:sym typeface="Helvetica Neue"/>
            </a:endParaRPr>
          </a:p>
        </p:txBody>
      </p:sp>
      <p:sp>
        <p:nvSpPr>
          <p:cNvPr id="4" name="Foliennummernplatzhalter 1">
            <a:extLst>
              <a:ext uri="{FF2B5EF4-FFF2-40B4-BE49-F238E27FC236}">
                <a16:creationId xmlns:a16="http://schemas.microsoft.com/office/drawing/2014/main" id="{3C0F067F-34A6-91E2-42E4-5F0831774F4D}"/>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5</a:t>
            </a:fld>
            <a:endParaRPr lang="de-DE"/>
          </a:p>
        </p:txBody>
      </p:sp>
    </p:spTree>
    <p:extLst>
      <p:ext uri="{BB962C8B-B14F-4D97-AF65-F5344CB8AC3E}">
        <p14:creationId xmlns:p14="http://schemas.microsoft.com/office/powerpoint/2010/main" val="4449389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691670" y="6761211"/>
            <a:ext cx="9144000" cy="92328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7200"/>
              <a:buFont typeface="Helvetica Neue"/>
              <a:buNone/>
            </a:pPr>
            <a:r>
              <a:rPr lang="es-ES" sz="5400" b="1">
                <a:solidFill>
                  <a:schemeClr val="tx1"/>
                </a:solidFill>
                <a:latin typeface="+mn-lt"/>
                <a:ea typeface="Helvetica Neue"/>
                <a:cs typeface="Helvetica Neue"/>
                <a:sym typeface="Helvetica Neue"/>
              </a:rPr>
              <a:t>¡Gracias!</a:t>
            </a:r>
            <a:endParaRPr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noAutofit/>
          </a:bodyPr>
          <a:lstStyle/>
          <a:p>
            <a:r>
              <a:rPr lang="en-GB" sz="2400" b="1" dirty="0">
                <a:solidFill>
                  <a:srgbClr val="00CCFF"/>
                </a:solidFill>
                <a:latin typeface="+mn-lt"/>
              </a:rPr>
              <a:t>www.digital-boomer.eu</a:t>
            </a:r>
          </a:p>
        </p:txBody>
      </p:sp>
      <p:sp>
        <p:nvSpPr>
          <p:cNvPr id="2" name="Foliennummernplatzhalter 1">
            <a:extLst>
              <a:ext uri="{FF2B5EF4-FFF2-40B4-BE49-F238E27FC236}">
                <a16:creationId xmlns:a16="http://schemas.microsoft.com/office/drawing/2014/main" id="{1B37EF8E-7C53-BD84-7D3F-812CFFE047F3}"/>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50</a:t>
            </a:fld>
            <a:endParaRPr 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1</a:t>
            </a:r>
            <a:r>
              <a:rPr lang="en-GB" sz="4800" b="1">
                <a:solidFill>
                  <a:schemeClr val="tx1"/>
                </a:solidFill>
                <a:latin typeface="+mn-lt"/>
                <a:ea typeface="Helvetica Neue"/>
                <a:cs typeface="Helvetica Neue"/>
                <a:sym typeface="Helvetica Neue"/>
              </a:rPr>
              <a:t>. </a:t>
            </a:r>
            <a:r>
              <a:rPr lang="en-US" sz="4800" b="1">
                <a:solidFill>
                  <a:schemeClr val="tx1"/>
                </a:solidFill>
                <a:latin typeface="+mn-lt"/>
                <a:ea typeface="Helvetica Neue"/>
                <a:cs typeface="Helvetica Neue"/>
                <a:sym typeface="Helvetica Neue"/>
              </a:rPr>
              <a:t>¿</a:t>
            </a:r>
            <a:r>
              <a:rPr lang="en-US" sz="4800" b="1">
                <a:ea typeface="Helvetica Neue"/>
                <a:cs typeface="Helvetica Neue"/>
                <a:sym typeface="Helvetica Neue"/>
              </a:rPr>
              <a:t>Cuáles son las ventajas de Internet</a:t>
            </a:r>
            <a:r>
              <a:rPr lang="en-US" sz="4800" b="1">
                <a:solidFill>
                  <a:schemeClr val="tx1"/>
                </a:solidFill>
                <a:latin typeface="+mn-lt"/>
                <a:ea typeface="Helvetica Neue"/>
                <a:cs typeface="Helvetica Neue"/>
                <a:sym typeface="Helvetica Neue"/>
              </a:rPr>
              <a:t>?</a:t>
            </a:r>
            <a:endParaRPr lang="en-US" sz="4800" b="1" dirty="0">
              <a:solidFill>
                <a:schemeClr val="tx1"/>
              </a:solidFill>
              <a:latin typeface="+mn-lt"/>
              <a:ea typeface="Helvetica Neue"/>
              <a:cs typeface="Helvetica Neue"/>
              <a:sym typeface="Helvetica Neue"/>
            </a:endParaRPr>
          </a:p>
          <a:p>
            <a:pPr marL="0" marR="0" lvl="0" indent="0" algn="l" rtl="0">
              <a:spcBef>
                <a:spcPts val="0"/>
              </a:spcBef>
              <a:spcAft>
                <a:spcPts val="0"/>
              </a:spcAft>
              <a:buNone/>
            </a:pPr>
            <a:endParaRPr lang="en-GB"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Beneficios - subdivididos por grupos de edad</a:t>
            </a:r>
            <a:endParaRPr lang="en-GB">
              <a:solidFill>
                <a:srgbClr val="00CCFF"/>
              </a:solidFill>
              <a:latin typeface="+mn-lt"/>
            </a:endParaRPr>
          </a:p>
        </p:txBody>
      </p:sp>
      <p:sp>
        <p:nvSpPr>
          <p:cNvPr id="26" name="Google Shape;120;p6">
            <a:extLst>
              <a:ext uri="{FF2B5EF4-FFF2-40B4-BE49-F238E27FC236}">
                <a16:creationId xmlns:a16="http://schemas.microsoft.com/office/drawing/2014/main" id="{411487DD-8344-0310-92B7-3AFA6C71BD63}"/>
              </a:ext>
            </a:extLst>
          </p:cNvPr>
          <p:cNvSpPr txBox="1"/>
          <p:nvPr/>
        </p:nvSpPr>
        <p:spPr>
          <a:xfrm>
            <a:off x="1295400" y="4024780"/>
            <a:ext cx="1645200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a:solidFill>
                  <a:schemeClr val="dk1"/>
                </a:solidFill>
                <a:latin typeface="+mn-lt"/>
                <a:ea typeface="Helvetica Neue"/>
                <a:cs typeface="Helvetica Neue"/>
                <a:sym typeface="Helvetica Neue"/>
              </a:rPr>
              <a:t>TOP 3 - Aplicaciones según la edad</a:t>
            </a:r>
            <a:endParaRPr lang="en-GB">
              <a:latin typeface="+mn-lt"/>
            </a:endParaRPr>
          </a:p>
        </p:txBody>
      </p:sp>
      <p:grpSp>
        <p:nvGrpSpPr>
          <p:cNvPr id="97" name="Gruppieren 96">
            <a:extLst>
              <a:ext uri="{FF2B5EF4-FFF2-40B4-BE49-F238E27FC236}">
                <a16:creationId xmlns:a16="http://schemas.microsoft.com/office/drawing/2014/main" id="{85999AA9-3447-FE96-EEC9-258E42A4D98F}"/>
              </a:ext>
            </a:extLst>
          </p:cNvPr>
          <p:cNvGrpSpPr/>
          <p:nvPr/>
        </p:nvGrpSpPr>
        <p:grpSpPr>
          <a:xfrm>
            <a:off x="2952000" y="4644000"/>
            <a:ext cx="13212000" cy="4104000"/>
            <a:chOff x="1260000" y="4644000"/>
            <a:chExt cx="13212000" cy="4104000"/>
          </a:xfrm>
        </p:grpSpPr>
        <p:grpSp>
          <p:nvGrpSpPr>
            <p:cNvPr id="28" name="Gruppieren 27">
              <a:extLst>
                <a:ext uri="{FF2B5EF4-FFF2-40B4-BE49-F238E27FC236}">
                  <a16:creationId xmlns:a16="http://schemas.microsoft.com/office/drawing/2014/main" id="{9764426E-9260-9602-2D1D-78EBBAEECD55}"/>
                </a:ext>
              </a:extLst>
            </p:cNvPr>
            <p:cNvGrpSpPr/>
            <p:nvPr/>
          </p:nvGrpSpPr>
          <p:grpSpPr>
            <a:xfrm>
              <a:off x="1440000" y="7200000"/>
              <a:ext cx="1620000" cy="1080000"/>
              <a:chOff x="6912000" y="5940000"/>
              <a:chExt cx="1620000" cy="1080000"/>
            </a:xfrm>
          </p:grpSpPr>
          <p:pic>
            <p:nvPicPr>
              <p:cNvPr id="17" name="Grafik 16" descr="Alter Mann in Jacke">
                <a:extLst>
                  <a:ext uri="{FF2B5EF4-FFF2-40B4-BE49-F238E27FC236}">
                    <a16:creationId xmlns:a16="http://schemas.microsoft.com/office/drawing/2014/main" id="{CEF0EC38-DB04-3060-0CCB-03AE1E2C6682}"/>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5194" t="4" r="9295" b="75718"/>
              <a:stretch/>
            </p:blipFill>
            <p:spPr>
              <a:xfrm>
                <a:off x="7596000" y="5940000"/>
                <a:ext cx="936000" cy="1080000"/>
              </a:xfrm>
              <a:prstGeom prst="rect">
                <a:avLst/>
              </a:prstGeom>
            </p:spPr>
          </p:pic>
          <p:pic>
            <p:nvPicPr>
              <p:cNvPr id="21" name="Grafik 20" descr="Alte Frau mit weißem Haar">
                <a:extLst>
                  <a:ext uri="{FF2B5EF4-FFF2-40B4-BE49-F238E27FC236}">
                    <a16:creationId xmlns:a16="http://schemas.microsoft.com/office/drawing/2014/main" id="{8C2A152A-4088-2217-E5B3-11134DE61AE7}"/>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18896" t="-4" r="10910" b="75408"/>
              <a:stretch/>
            </p:blipFill>
            <p:spPr>
              <a:xfrm>
                <a:off x="6912000" y="5940000"/>
                <a:ext cx="936000" cy="1080000"/>
              </a:xfrm>
              <a:prstGeom prst="rect">
                <a:avLst/>
              </a:prstGeom>
            </p:spPr>
          </p:pic>
        </p:grpSp>
        <p:sp>
          <p:nvSpPr>
            <p:cNvPr id="29" name="Ellipse 28">
              <a:extLst>
                <a:ext uri="{FF2B5EF4-FFF2-40B4-BE49-F238E27FC236}">
                  <a16:creationId xmlns:a16="http://schemas.microsoft.com/office/drawing/2014/main" id="{5F458EB3-FA05-87F1-9FD2-4A03FC6F32BC}"/>
                </a:ext>
              </a:extLst>
            </p:cNvPr>
            <p:cNvSpPr>
              <a:spLocks noChangeAspect="1"/>
            </p:cNvSpPr>
            <p:nvPr/>
          </p:nvSpPr>
          <p:spPr>
            <a:xfrm>
              <a:off x="4896000" y="4896000"/>
              <a:ext cx="1152000" cy="1152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b="1">
                  <a:solidFill>
                    <a:schemeClr val="tx1"/>
                  </a:solidFill>
                </a:rPr>
                <a:t>38</a:t>
              </a:r>
            </a:p>
          </p:txBody>
        </p:sp>
        <p:sp>
          <p:nvSpPr>
            <p:cNvPr id="30" name="Ellipse 29">
              <a:extLst>
                <a:ext uri="{FF2B5EF4-FFF2-40B4-BE49-F238E27FC236}">
                  <a16:creationId xmlns:a16="http://schemas.microsoft.com/office/drawing/2014/main" id="{D0604DD0-F298-F920-7D30-3CF843CCA64F}"/>
                </a:ext>
              </a:extLst>
            </p:cNvPr>
            <p:cNvSpPr>
              <a:spLocks noChangeAspect="1"/>
            </p:cNvSpPr>
            <p:nvPr/>
          </p:nvSpPr>
          <p:spPr>
            <a:xfrm>
              <a:off x="8604000" y="4860000"/>
              <a:ext cx="1224000" cy="1224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b="1">
                  <a:solidFill>
                    <a:schemeClr val="tx1"/>
                  </a:solidFill>
                </a:rPr>
                <a:t>40</a:t>
              </a:r>
            </a:p>
          </p:txBody>
        </p:sp>
        <p:sp>
          <p:nvSpPr>
            <p:cNvPr id="31" name="Ellipse 30">
              <a:extLst>
                <a:ext uri="{FF2B5EF4-FFF2-40B4-BE49-F238E27FC236}">
                  <a16:creationId xmlns:a16="http://schemas.microsoft.com/office/drawing/2014/main" id="{D605B016-5558-0400-F999-034E6A2C5680}"/>
                </a:ext>
              </a:extLst>
            </p:cNvPr>
            <p:cNvSpPr>
              <a:spLocks noChangeAspect="1"/>
            </p:cNvSpPr>
            <p:nvPr/>
          </p:nvSpPr>
          <p:spPr>
            <a:xfrm>
              <a:off x="12132000" y="4644000"/>
              <a:ext cx="1656000" cy="1656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b="1">
                  <a:solidFill>
                    <a:schemeClr val="tx1"/>
                  </a:solidFill>
                </a:rPr>
                <a:t>75</a:t>
              </a:r>
            </a:p>
          </p:txBody>
        </p:sp>
        <p:sp>
          <p:nvSpPr>
            <p:cNvPr id="32" name="Ellipse 31">
              <a:extLst>
                <a:ext uri="{FF2B5EF4-FFF2-40B4-BE49-F238E27FC236}">
                  <a16:creationId xmlns:a16="http://schemas.microsoft.com/office/drawing/2014/main" id="{385F86CC-C1BF-EE74-512B-E169745ACE73}"/>
                </a:ext>
              </a:extLst>
            </p:cNvPr>
            <p:cNvSpPr>
              <a:spLocks noChangeAspect="1"/>
            </p:cNvSpPr>
            <p:nvPr/>
          </p:nvSpPr>
          <p:spPr>
            <a:xfrm>
              <a:off x="5202000" y="7812000"/>
              <a:ext cx="540000" cy="540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GB" sz="2000" b="1">
                  <a:solidFill>
                    <a:schemeClr val="tx1"/>
                  </a:solidFill>
                </a:rPr>
                <a:t>18</a:t>
              </a:r>
            </a:p>
          </p:txBody>
        </p:sp>
        <p:sp>
          <p:nvSpPr>
            <p:cNvPr id="33" name="Ellipse 32">
              <a:extLst>
                <a:ext uri="{FF2B5EF4-FFF2-40B4-BE49-F238E27FC236}">
                  <a16:creationId xmlns:a16="http://schemas.microsoft.com/office/drawing/2014/main" id="{4319C185-8B02-6836-A5BE-E984D439B6EB}"/>
                </a:ext>
              </a:extLst>
            </p:cNvPr>
            <p:cNvSpPr>
              <a:spLocks noChangeAspect="1"/>
            </p:cNvSpPr>
            <p:nvPr/>
          </p:nvSpPr>
          <p:spPr>
            <a:xfrm>
              <a:off x="8784000" y="7668000"/>
              <a:ext cx="864000" cy="864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b="1">
                  <a:solidFill>
                    <a:schemeClr val="tx1"/>
                  </a:solidFill>
                </a:rPr>
                <a:t>28</a:t>
              </a:r>
            </a:p>
          </p:txBody>
        </p:sp>
        <p:sp>
          <p:nvSpPr>
            <p:cNvPr id="34" name="Ellipse 33">
              <a:extLst>
                <a:ext uri="{FF2B5EF4-FFF2-40B4-BE49-F238E27FC236}">
                  <a16:creationId xmlns:a16="http://schemas.microsoft.com/office/drawing/2014/main" id="{67D0A7A8-7EFE-C7B9-5C8C-D3FA99CCA17E}"/>
                </a:ext>
              </a:extLst>
            </p:cNvPr>
            <p:cNvSpPr>
              <a:spLocks noChangeAspect="1"/>
            </p:cNvSpPr>
            <p:nvPr/>
          </p:nvSpPr>
          <p:spPr>
            <a:xfrm>
              <a:off x="12330000" y="7488000"/>
              <a:ext cx="1260000" cy="1260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b="1">
                  <a:solidFill>
                    <a:schemeClr val="tx1"/>
                  </a:solidFill>
                </a:rPr>
                <a:t>41</a:t>
              </a:r>
            </a:p>
          </p:txBody>
        </p:sp>
        <p:grpSp>
          <p:nvGrpSpPr>
            <p:cNvPr id="27" name="Gruppieren 26">
              <a:extLst>
                <a:ext uri="{FF2B5EF4-FFF2-40B4-BE49-F238E27FC236}">
                  <a16:creationId xmlns:a16="http://schemas.microsoft.com/office/drawing/2014/main" id="{DFADB590-8A1F-5F8E-9290-C37AC8D1A5FF}"/>
                </a:ext>
              </a:extLst>
            </p:cNvPr>
            <p:cNvGrpSpPr/>
            <p:nvPr/>
          </p:nvGrpSpPr>
          <p:grpSpPr>
            <a:xfrm>
              <a:off x="1440000" y="4860000"/>
              <a:ext cx="1620000" cy="1080000"/>
              <a:chOff x="4392000" y="5940000"/>
              <a:chExt cx="1620000" cy="1080000"/>
            </a:xfrm>
          </p:grpSpPr>
          <p:pic>
            <p:nvPicPr>
              <p:cNvPr id="23" name="Grafik 22" descr="Mann mit Gesichtsbehaarung">
                <a:extLst>
                  <a:ext uri="{FF2B5EF4-FFF2-40B4-BE49-F238E27FC236}">
                    <a16:creationId xmlns:a16="http://schemas.microsoft.com/office/drawing/2014/main" id="{06591E86-0D97-F109-911B-67BB9C311F2E}"/>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16435" t="1" r="12360" b="43408"/>
              <a:stretch/>
            </p:blipFill>
            <p:spPr>
              <a:xfrm>
                <a:off x="5076000" y="6012000"/>
                <a:ext cx="936000" cy="1008000"/>
              </a:xfrm>
              <a:prstGeom prst="rect">
                <a:avLst/>
              </a:prstGeom>
            </p:spPr>
          </p:pic>
          <p:pic>
            <p:nvPicPr>
              <p:cNvPr id="19" name="Grafik 18" descr="Frau mit Stock">
                <a:extLst>
                  <a:ext uri="{FF2B5EF4-FFF2-40B4-BE49-F238E27FC236}">
                    <a16:creationId xmlns:a16="http://schemas.microsoft.com/office/drawing/2014/main" id="{67A9F908-99B9-A36A-FB0B-003C60A4F85F}"/>
                  </a:ext>
                </a:extLst>
              </p:cNvPr>
              <p:cNvPicPr>
                <a:picLocks noChangeAspect="1"/>
              </p:cNvPicPr>
              <p:nvPr/>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l="18899" t="3" r="10910" b="75922"/>
              <a:stretch/>
            </p:blipFill>
            <p:spPr>
              <a:xfrm>
                <a:off x="4392000" y="5940000"/>
                <a:ext cx="936000" cy="1080000"/>
              </a:xfrm>
              <a:prstGeom prst="rect">
                <a:avLst/>
              </a:prstGeom>
            </p:spPr>
          </p:pic>
        </p:grpSp>
        <p:sp>
          <p:nvSpPr>
            <p:cNvPr id="37" name="Google Shape;120;p6">
              <a:extLst>
                <a:ext uri="{FF2B5EF4-FFF2-40B4-BE49-F238E27FC236}">
                  <a16:creationId xmlns:a16="http://schemas.microsoft.com/office/drawing/2014/main" id="{4015C7D3-8F49-AE14-C448-93BB46FEA900}"/>
                </a:ext>
              </a:extLst>
            </p:cNvPr>
            <p:cNvSpPr txBox="1"/>
            <p:nvPr/>
          </p:nvSpPr>
          <p:spPr>
            <a:xfrm>
              <a:off x="1260000" y="5940000"/>
              <a:ext cx="2052000" cy="504000"/>
            </a:xfrm>
            <a:prstGeom prst="roundRect">
              <a:avLst/>
            </a:prstGeom>
            <a:solidFill>
              <a:srgbClr val="6B6B6B"/>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bg1"/>
                  </a:solidFill>
                  <a:latin typeface="+mn-lt"/>
                  <a:ea typeface="Helvetica Neue"/>
                  <a:cs typeface="Helvetica Neue"/>
                  <a:sym typeface="Helvetica Neue"/>
                </a:rPr>
                <a:t>50-64 años</a:t>
              </a:r>
              <a:endParaRPr lang="en-GB">
                <a:solidFill>
                  <a:schemeClr val="bg1"/>
                </a:solidFill>
                <a:latin typeface="+mn-lt"/>
              </a:endParaRPr>
            </a:p>
          </p:txBody>
        </p:sp>
        <p:sp>
          <p:nvSpPr>
            <p:cNvPr id="38" name="Google Shape;120;p6">
              <a:extLst>
                <a:ext uri="{FF2B5EF4-FFF2-40B4-BE49-F238E27FC236}">
                  <a16:creationId xmlns:a16="http://schemas.microsoft.com/office/drawing/2014/main" id="{13D659B1-F49D-8270-052D-CCA222524F7C}"/>
                </a:ext>
              </a:extLst>
            </p:cNvPr>
            <p:cNvSpPr txBox="1"/>
            <p:nvPr/>
          </p:nvSpPr>
          <p:spPr>
            <a:xfrm>
              <a:off x="1260000" y="8280000"/>
              <a:ext cx="2052000" cy="468000"/>
            </a:xfrm>
            <a:prstGeom prst="roundRect">
              <a:avLst/>
            </a:prstGeom>
            <a:solidFill>
              <a:srgbClr val="6B6B6B"/>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bg1"/>
                  </a:solidFill>
                  <a:latin typeface="+mn-lt"/>
                  <a:ea typeface="Helvetica Neue"/>
                  <a:cs typeface="Helvetica Neue"/>
                  <a:sym typeface="Helvetica Neue"/>
                </a:rPr>
                <a:t>+65 años</a:t>
              </a:r>
              <a:endParaRPr lang="en-GB">
                <a:solidFill>
                  <a:schemeClr val="bg1"/>
                </a:solidFill>
                <a:latin typeface="+mn-lt"/>
              </a:endParaRPr>
            </a:p>
          </p:txBody>
        </p:sp>
        <p:cxnSp>
          <p:nvCxnSpPr>
            <p:cNvPr id="88" name="Gerader Verbinder 87">
              <a:extLst>
                <a:ext uri="{FF2B5EF4-FFF2-40B4-BE49-F238E27FC236}">
                  <a16:creationId xmlns:a16="http://schemas.microsoft.com/office/drawing/2014/main" id="{5D2B3283-7138-9057-A524-1CF4FC46DEA1}"/>
                </a:ext>
              </a:extLst>
            </p:cNvPr>
            <p:cNvCxnSpPr>
              <a:stCxn id="29" idx="4"/>
              <a:endCxn id="32" idx="0"/>
            </p:cNvCxnSpPr>
            <p:nvPr/>
          </p:nvCxnSpPr>
          <p:spPr>
            <a:xfrm>
              <a:off x="5472000" y="6048000"/>
              <a:ext cx="0" cy="1764000"/>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05123272-0266-DAD9-CE3C-D4181FB11429}"/>
                </a:ext>
              </a:extLst>
            </p:cNvPr>
            <p:cNvCxnSpPr>
              <a:cxnSpLocks/>
              <a:stCxn id="30" idx="4"/>
              <a:endCxn id="33" idx="0"/>
            </p:cNvCxnSpPr>
            <p:nvPr/>
          </p:nvCxnSpPr>
          <p:spPr>
            <a:xfrm>
              <a:off x="9216000" y="6084000"/>
              <a:ext cx="0" cy="1584000"/>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7AF26F40-79BD-4EDE-6EBB-C66C7F279FBA}"/>
                </a:ext>
              </a:extLst>
            </p:cNvPr>
            <p:cNvCxnSpPr>
              <a:cxnSpLocks/>
              <a:stCxn id="31" idx="4"/>
              <a:endCxn id="34" idx="0"/>
            </p:cNvCxnSpPr>
            <p:nvPr/>
          </p:nvCxnSpPr>
          <p:spPr>
            <a:xfrm>
              <a:off x="12960000" y="6300000"/>
              <a:ext cx="0" cy="1188000"/>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sp>
          <p:nvSpPr>
            <p:cNvPr id="40" name="Google Shape;120;p6">
              <a:extLst>
                <a:ext uri="{FF2B5EF4-FFF2-40B4-BE49-F238E27FC236}">
                  <a16:creationId xmlns:a16="http://schemas.microsoft.com/office/drawing/2014/main" id="{49CAC6A3-4FB8-B7F4-4009-7A43DD796580}"/>
                </a:ext>
              </a:extLst>
            </p:cNvPr>
            <p:cNvSpPr txBox="1"/>
            <p:nvPr/>
          </p:nvSpPr>
          <p:spPr>
            <a:xfrm>
              <a:off x="11448000" y="6408000"/>
              <a:ext cx="3024000" cy="792000"/>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a:solidFill>
                    <a:schemeClr val="dk1"/>
                  </a:solidFill>
                  <a:latin typeface="+mn-lt"/>
                  <a:ea typeface="Helvetica Neue"/>
                  <a:cs typeface="Helvetica Neue"/>
                  <a:sym typeface="Helvetica Neue"/>
                </a:rPr>
                <a:t>Búsqueda por motor de búsqueda</a:t>
              </a:r>
              <a:endParaRPr lang="en-GB">
                <a:latin typeface="+mn-lt"/>
              </a:endParaRPr>
            </a:p>
          </p:txBody>
        </p:sp>
        <p:sp>
          <p:nvSpPr>
            <p:cNvPr id="39" name="Google Shape;120;p6">
              <a:extLst>
                <a:ext uri="{FF2B5EF4-FFF2-40B4-BE49-F238E27FC236}">
                  <a16:creationId xmlns:a16="http://schemas.microsoft.com/office/drawing/2014/main" id="{D859490E-F823-E8BE-1596-127621DF7F25}"/>
                </a:ext>
              </a:extLst>
            </p:cNvPr>
            <p:cNvSpPr txBox="1"/>
            <p:nvPr/>
          </p:nvSpPr>
          <p:spPr>
            <a:xfrm>
              <a:off x="7704000" y="6408000"/>
              <a:ext cx="3024000" cy="792000"/>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a:solidFill>
                    <a:schemeClr val="dk1"/>
                  </a:solidFill>
                  <a:latin typeface="+mn-lt"/>
                  <a:ea typeface="Helvetica Neue"/>
                  <a:cs typeface="Helvetica Neue"/>
                  <a:sym typeface="Helvetica Neue"/>
                </a:rPr>
                <a:t>Uso de programas Office</a:t>
              </a:r>
              <a:endParaRPr lang="en-GB">
                <a:latin typeface="+mn-lt"/>
              </a:endParaRPr>
            </a:p>
          </p:txBody>
        </p:sp>
        <p:sp>
          <p:nvSpPr>
            <p:cNvPr id="120" name="Google Shape;120;p6"/>
            <p:cNvSpPr txBox="1"/>
            <p:nvPr/>
          </p:nvSpPr>
          <p:spPr>
            <a:xfrm>
              <a:off x="3960000" y="6408000"/>
              <a:ext cx="3024000" cy="792000"/>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a:solidFill>
                    <a:schemeClr val="dk1"/>
                  </a:solidFill>
                  <a:latin typeface="+mn-lt"/>
                  <a:ea typeface="Helvetica Neue"/>
                  <a:cs typeface="Helvetica Neue"/>
                  <a:sym typeface="Helvetica Neue"/>
                </a:rPr>
                <a:t>Uso de servicios de navegación</a:t>
              </a:r>
            </a:p>
          </p:txBody>
        </p:sp>
      </p:grpSp>
      <p:sp>
        <p:nvSpPr>
          <p:cNvPr id="3" name="Foliennummernplatzhalter 1">
            <a:extLst>
              <a:ext uri="{FF2B5EF4-FFF2-40B4-BE49-F238E27FC236}">
                <a16:creationId xmlns:a16="http://schemas.microsoft.com/office/drawing/2014/main" id="{E0728010-F382-E6B1-08F4-54AA1806758B}"/>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6</a:t>
            </a:fld>
            <a:endParaRPr lang="en-GB"/>
          </a:p>
        </p:txBody>
      </p:sp>
      <p:sp>
        <p:nvSpPr>
          <p:cNvPr id="4" name="Textfeld 3">
            <a:extLst>
              <a:ext uri="{FF2B5EF4-FFF2-40B4-BE49-F238E27FC236}">
                <a16:creationId xmlns:a16="http://schemas.microsoft.com/office/drawing/2014/main" id="{8ADC402C-2BB4-F516-ED59-E356168AFD51}"/>
              </a:ext>
            </a:extLst>
          </p:cNvPr>
          <p:cNvSpPr txBox="1"/>
          <p:nvPr/>
        </p:nvSpPr>
        <p:spPr>
          <a:xfrm>
            <a:off x="1080000" y="8928000"/>
            <a:ext cx="17100000" cy="360000"/>
          </a:xfrm>
          <a:prstGeom prst="rect">
            <a:avLst/>
          </a:prstGeom>
          <a:noFill/>
          <a:ln>
            <a:noFill/>
          </a:ln>
        </p:spPr>
        <p:txBody>
          <a:bodyPr wrap="square" anchor="b">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a:ln>
                  <a:noFill/>
                </a:ln>
                <a:solidFill>
                  <a:srgbClr val="000000"/>
                </a:solidFill>
                <a:effectLst/>
                <a:uLnTx/>
                <a:uFillTx/>
                <a:latin typeface="Arial"/>
                <a:cs typeface="Arial"/>
                <a:sym typeface="Arial"/>
              </a:rPr>
              <a:t>Fuente : Initiative D21 e.V. (2018), D21 DIGITAL INDEX 2017/2018. Jährliches Lagebild zur Digitalen Gesellschaft, in: initiatived21.de, 2018, https://initiatived21.de/app/uploads/2018/01/d21-digital-index_2017_2018.pdf</a:t>
            </a:r>
          </a:p>
        </p:txBody>
      </p:sp>
    </p:spTree>
    <p:extLst>
      <p:ext uri="{BB962C8B-B14F-4D97-AF65-F5344CB8AC3E}">
        <p14:creationId xmlns:p14="http://schemas.microsoft.com/office/powerpoint/2010/main" val="1568194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r>
              <a:rPr lang="en-GB" sz="4800" b="1">
                <a:solidFill>
                  <a:schemeClr val="tx1"/>
                </a:solidFill>
                <a:latin typeface="+mn-lt"/>
                <a:ea typeface="Helvetica Neue"/>
                <a:cs typeface="Helvetica Neue"/>
                <a:sym typeface="Helvetica Neue"/>
              </a:rPr>
              <a:t>1. </a:t>
            </a:r>
            <a:r>
              <a:rPr lang="en-US" sz="4800" b="1">
                <a:solidFill>
                  <a:schemeClr val="tx1"/>
                </a:solidFill>
                <a:latin typeface="+mn-lt"/>
                <a:ea typeface="Helvetica Neue"/>
                <a:cs typeface="Helvetica Neue"/>
                <a:sym typeface="Helvetica Neue"/>
              </a:rPr>
              <a:t>¿</a:t>
            </a:r>
            <a:r>
              <a:rPr lang="en-US" sz="4800" b="1">
                <a:ea typeface="Helvetica Neue"/>
                <a:cs typeface="Helvetica Neue"/>
                <a:sym typeface="Helvetica Neue"/>
              </a:rPr>
              <a:t>Cuáles son las ventajas de Internet</a:t>
            </a:r>
            <a:r>
              <a:rPr lang="en-US" sz="4800" b="1">
                <a:solidFill>
                  <a:schemeClr val="tx1"/>
                </a:solidFill>
                <a:latin typeface="+mn-lt"/>
                <a:ea typeface="Helvetica Neue"/>
                <a:cs typeface="Helvetica Neue"/>
                <a:sym typeface="Helvetica Neue"/>
              </a:rPr>
              <a:t>?</a:t>
            </a:r>
          </a:p>
          <a:p>
            <a:pPr marL="0" marR="0" lvl="0" indent="0" algn="l" rtl="0">
              <a:spcBef>
                <a:spcPts val="0"/>
              </a:spcBef>
              <a:spcAft>
                <a:spcPts val="0"/>
              </a:spcAft>
              <a:buNone/>
            </a:pPr>
            <a:endParaRPr lang="en-GB">
              <a:solidFill>
                <a:schemeClr val="tx1"/>
              </a:solidFill>
              <a:latin typeface="+mn-lt"/>
            </a:endParaRPr>
          </a:p>
        </p:txBody>
      </p:sp>
      <p:sp>
        <p:nvSpPr>
          <p:cNvPr id="119" name="Google Shape;119;p6"/>
          <p:cNvSpPr txBox="1"/>
          <p:nvPr/>
        </p:nvSpPr>
        <p:spPr>
          <a:xfrm>
            <a:off x="1295400" y="3390900"/>
            <a:ext cx="16452000" cy="523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Uso de Internet - visión general de las diversas aplicaciones (especialmente para los mayores)</a:t>
            </a:r>
            <a:endParaRPr lang="en-GB">
              <a:solidFill>
                <a:srgbClr val="00CCFF"/>
              </a:solidFill>
              <a:latin typeface="+mn-lt"/>
            </a:endParaRPr>
          </a:p>
        </p:txBody>
      </p:sp>
      <p:grpSp>
        <p:nvGrpSpPr>
          <p:cNvPr id="23" name="Gruppieren 22">
            <a:extLst>
              <a:ext uri="{FF2B5EF4-FFF2-40B4-BE49-F238E27FC236}">
                <a16:creationId xmlns:a16="http://schemas.microsoft.com/office/drawing/2014/main" id="{F1BA56DD-7032-A9B8-5CFC-8FE27EFDA9AD}"/>
              </a:ext>
            </a:extLst>
          </p:cNvPr>
          <p:cNvGrpSpPr/>
          <p:nvPr/>
        </p:nvGrpSpPr>
        <p:grpSpPr>
          <a:xfrm>
            <a:off x="1295400" y="3888000"/>
            <a:ext cx="16524000" cy="5076000"/>
            <a:chOff x="1295400" y="3888000"/>
            <a:chExt cx="16524000" cy="5076000"/>
          </a:xfrm>
        </p:grpSpPr>
        <p:sp>
          <p:nvSpPr>
            <p:cNvPr id="120" name="Google Shape;120;p6"/>
            <p:cNvSpPr txBox="1"/>
            <p:nvPr/>
          </p:nvSpPr>
          <p:spPr>
            <a:xfrm>
              <a:off x="1295400" y="3924000"/>
              <a:ext cx="16524000" cy="5040000"/>
            </a:xfrm>
            <a:prstGeom prst="rect">
              <a:avLst/>
            </a:prstGeom>
            <a:blipFill dpi="0" rotWithShape="1">
              <a:blip r:embed="rId3">
                <a:alphaModFix amt="29000"/>
              </a:blip>
              <a:srcRect/>
              <a:tile tx="0" ty="0" sx="100000" sy="100000" flip="none" algn="tl"/>
            </a:blipFill>
            <a:ln>
              <a:noFill/>
            </a:ln>
          </p:spPr>
          <p:txBody>
            <a:bodyPr spcFirstLastPara="1" wrap="square" lIns="91425" tIns="45700" rIns="91425" bIns="45700" anchor="t" anchorCtr="0">
              <a:noAutofit/>
            </a:bodyPr>
            <a:lstStyle/>
            <a:p>
              <a:pPr marR="0" lvl="0" algn="l" rtl="0">
                <a:spcBef>
                  <a:spcPts val="0"/>
                </a:spcBef>
                <a:spcAft>
                  <a:spcPts val="0"/>
                </a:spcAft>
                <a:buSzPct val="80000"/>
              </a:pPr>
              <a:endParaRPr lang="en-GB">
                <a:latin typeface="+mn-lt"/>
              </a:endParaRPr>
            </a:p>
          </p:txBody>
        </p:sp>
        <p:sp>
          <p:nvSpPr>
            <p:cNvPr id="4" name="Google Shape;120;p6">
              <a:extLst>
                <a:ext uri="{FF2B5EF4-FFF2-40B4-BE49-F238E27FC236}">
                  <a16:creationId xmlns:a16="http://schemas.microsoft.com/office/drawing/2014/main" id="{1512BC3D-D53E-C7A7-03C8-0213F4DF2AFA}"/>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n-GB" sz="2400">
                  <a:solidFill>
                    <a:schemeClr val="dk1"/>
                  </a:solidFill>
                  <a:latin typeface="+mn-lt"/>
                  <a:ea typeface="Helvetica Neue"/>
                  <a:cs typeface="Helvetica Neue"/>
                  <a:sym typeface="Helvetica Neue"/>
                </a:rPr>
                <a:t>Compras diarias</a:t>
              </a:r>
              <a:endParaRPr lang="en-GB">
                <a:latin typeface="+mn-lt"/>
              </a:endParaRPr>
            </a:p>
          </p:txBody>
        </p:sp>
        <p:sp>
          <p:nvSpPr>
            <p:cNvPr id="5" name="Google Shape;120;p6">
              <a:extLst>
                <a:ext uri="{FF2B5EF4-FFF2-40B4-BE49-F238E27FC236}">
                  <a16:creationId xmlns:a16="http://schemas.microsoft.com/office/drawing/2014/main" id="{82031F70-551A-39BF-15D0-E393CEE57BE3}"/>
                </a:ext>
              </a:extLst>
            </p:cNvPr>
            <p:cNvSpPr txBox="1"/>
            <p:nvPr/>
          </p:nvSpPr>
          <p:spPr>
            <a:xfrm>
              <a:off x="6840000"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s-ES" sz="2400">
                  <a:solidFill>
                    <a:schemeClr val="dk1"/>
                  </a:solidFill>
                  <a:latin typeface="+mn-lt"/>
                  <a:sym typeface="Helvetica Neue"/>
                </a:rPr>
                <a:t>Compras en la tienda online de equipamiento, regalos</a:t>
              </a:r>
              <a:endParaRPr lang="en-GB" sz="2400">
                <a:solidFill>
                  <a:schemeClr val="dk1"/>
                </a:solidFill>
                <a:latin typeface="+mn-lt"/>
                <a:sym typeface="Helvetica Neue"/>
              </a:endParaRPr>
            </a:p>
          </p:txBody>
        </p:sp>
        <p:sp>
          <p:nvSpPr>
            <p:cNvPr id="6" name="Google Shape;120;p6">
              <a:extLst>
                <a:ext uri="{FF2B5EF4-FFF2-40B4-BE49-F238E27FC236}">
                  <a16:creationId xmlns:a16="http://schemas.microsoft.com/office/drawing/2014/main" id="{305B532E-44A9-0750-AF5E-B138FB07F843}"/>
                </a:ext>
              </a:extLst>
            </p:cNvPr>
            <p:cNvSpPr txBox="1"/>
            <p:nvPr/>
          </p:nvSpPr>
          <p:spPr>
            <a:xfrm>
              <a:off x="12312000"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s-ES" sz="2400">
                  <a:solidFill>
                    <a:schemeClr val="dk1"/>
                  </a:solidFill>
                  <a:latin typeface="+mn-lt"/>
                  <a:sym typeface="Helvetica Neue"/>
                </a:rPr>
                <a:t>Reservas de viajes y ofertas de movilidad</a:t>
              </a:r>
              <a:endParaRPr lang="en-GB">
                <a:latin typeface="+mn-lt"/>
              </a:endParaRPr>
            </a:p>
          </p:txBody>
        </p:sp>
        <p:sp>
          <p:nvSpPr>
            <p:cNvPr id="7" name="Google Shape;120;p6">
              <a:extLst>
                <a:ext uri="{FF2B5EF4-FFF2-40B4-BE49-F238E27FC236}">
                  <a16:creationId xmlns:a16="http://schemas.microsoft.com/office/drawing/2014/main" id="{4B2FA336-99CE-1E9F-8BBD-A83B83C49602}"/>
                </a:ext>
              </a:extLst>
            </p:cNvPr>
            <p:cNvSpPr txBox="1"/>
            <p:nvPr/>
          </p:nvSpPr>
          <p:spPr>
            <a:xfrm>
              <a:off x="1369198" y="5760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s-ES" sz="2400">
                  <a:solidFill>
                    <a:schemeClr val="dk1"/>
                  </a:solidFill>
                  <a:latin typeface="+mn-lt"/>
                  <a:sym typeface="Helvetica Neue"/>
                </a:rPr>
                <a:t>Banca electrónica: gestionar tus finanzas</a:t>
              </a:r>
              <a:endParaRPr lang="en-GB" sz="2400">
                <a:solidFill>
                  <a:schemeClr val="dk1"/>
                </a:solidFill>
                <a:latin typeface="+mn-lt"/>
                <a:sym typeface="Helvetica Neue"/>
              </a:endParaRPr>
            </a:p>
          </p:txBody>
        </p:sp>
        <p:sp>
          <p:nvSpPr>
            <p:cNvPr id="8" name="Google Shape;120;p6">
              <a:extLst>
                <a:ext uri="{FF2B5EF4-FFF2-40B4-BE49-F238E27FC236}">
                  <a16:creationId xmlns:a16="http://schemas.microsoft.com/office/drawing/2014/main" id="{87A53B16-2747-27C9-2775-0BB689A665C8}"/>
                </a:ext>
              </a:extLst>
            </p:cNvPr>
            <p:cNvSpPr txBox="1"/>
            <p:nvPr/>
          </p:nvSpPr>
          <p:spPr>
            <a:xfrm>
              <a:off x="6840000" y="5760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s-ES" sz="2400">
                  <a:solidFill>
                    <a:schemeClr val="dk1"/>
                  </a:solidFill>
                  <a:latin typeface="+mn-lt"/>
                  <a:sym typeface="Helvetica Neue"/>
                </a:rPr>
                <a:t>Servicios municipales (por ejemplo, declaración de la renta)</a:t>
              </a:r>
              <a:endParaRPr lang="en-GB" sz="2400">
                <a:solidFill>
                  <a:schemeClr val="dk1"/>
                </a:solidFill>
                <a:latin typeface="+mn-lt"/>
                <a:sym typeface="Helvetica Neue"/>
              </a:endParaRPr>
            </a:p>
          </p:txBody>
        </p:sp>
        <p:sp>
          <p:nvSpPr>
            <p:cNvPr id="9" name="Google Shape;120;p6">
              <a:extLst>
                <a:ext uri="{FF2B5EF4-FFF2-40B4-BE49-F238E27FC236}">
                  <a16:creationId xmlns:a16="http://schemas.microsoft.com/office/drawing/2014/main" id="{D98A937E-FF64-4C3B-23E8-0E5427FF7038}"/>
                </a:ext>
              </a:extLst>
            </p:cNvPr>
            <p:cNvSpPr txBox="1"/>
            <p:nvPr/>
          </p:nvSpPr>
          <p:spPr>
            <a:xfrm>
              <a:off x="12312000" y="5760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s-ES" sz="2400">
                  <a:solidFill>
                    <a:schemeClr val="dk1"/>
                  </a:solidFill>
                  <a:latin typeface="+mn-lt"/>
                  <a:sym typeface="Helvetica Neue"/>
                </a:rPr>
                <a:t>Comunicación con la familia, los amigos y en el trabajo</a:t>
              </a:r>
              <a:endParaRPr lang="en-GB" sz="2400">
                <a:solidFill>
                  <a:schemeClr val="dk1"/>
                </a:solidFill>
                <a:latin typeface="+mn-lt"/>
                <a:sym typeface="Helvetica Neue"/>
              </a:endParaRPr>
            </a:p>
          </p:txBody>
        </p:sp>
        <p:sp>
          <p:nvSpPr>
            <p:cNvPr id="10" name="Google Shape;120;p6">
              <a:extLst>
                <a:ext uri="{FF2B5EF4-FFF2-40B4-BE49-F238E27FC236}">
                  <a16:creationId xmlns:a16="http://schemas.microsoft.com/office/drawing/2014/main" id="{6AACA092-4D53-2591-C351-89EAFFB413BD}"/>
                </a:ext>
              </a:extLst>
            </p:cNvPr>
            <p:cNvSpPr txBox="1"/>
            <p:nvPr/>
          </p:nvSpPr>
          <p:spPr>
            <a:xfrm>
              <a:off x="1369198" y="7452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n-GB" sz="2400">
                  <a:solidFill>
                    <a:schemeClr val="dk1"/>
                  </a:solidFill>
                  <a:latin typeface="+mn-lt"/>
                  <a:sym typeface="Helvetica Neue"/>
                </a:rPr>
                <a:t>Información - Prensa diaria, noticias</a:t>
              </a:r>
              <a:endParaRPr lang="en-GB">
                <a:latin typeface="+mn-lt"/>
              </a:endParaRPr>
            </a:p>
          </p:txBody>
        </p:sp>
        <p:sp>
          <p:nvSpPr>
            <p:cNvPr id="11" name="Google Shape;120;p6">
              <a:extLst>
                <a:ext uri="{FF2B5EF4-FFF2-40B4-BE49-F238E27FC236}">
                  <a16:creationId xmlns:a16="http://schemas.microsoft.com/office/drawing/2014/main" id="{D6541D59-C598-89D6-0A8A-4404DA51B4B5}"/>
                </a:ext>
              </a:extLst>
            </p:cNvPr>
            <p:cNvSpPr txBox="1"/>
            <p:nvPr/>
          </p:nvSpPr>
          <p:spPr>
            <a:xfrm>
              <a:off x="6840000" y="7452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n-GB" sz="2400">
                  <a:solidFill>
                    <a:schemeClr val="dk1"/>
                  </a:solidFill>
                  <a:latin typeface="+mn-lt"/>
                  <a:sym typeface="Helvetica Neue"/>
                </a:rPr>
                <a:t>Hogar inteligente: utilizar Internet para controlar la casa</a:t>
              </a:r>
            </a:p>
          </p:txBody>
        </p:sp>
        <p:sp>
          <p:nvSpPr>
            <p:cNvPr id="12" name="Google Shape;120;p6">
              <a:extLst>
                <a:ext uri="{FF2B5EF4-FFF2-40B4-BE49-F238E27FC236}">
                  <a16:creationId xmlns:a16="http://schemas.microsoft.com/office/drawing/2014/main" id="{9FFF3017-1ECD-1E2F-0B24-279AC42A60DA}"/>
                </a:ext>
              </a:extLst>
            </p:cNvPr>
            <p:cNvSpPr txBox="1"/>
            <p:nvPr/>
          </p:nvSpPr>
          <p:spPr>
            <a:xfrm>
              <a:off x="12312000" y="7452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s-ES" sz="2400">
                  <a:solidFill>
                    <a:schemeClr val="dk1"/>
                  </a:solidFill>
                  <a:latin typeface="+mn-lt"/>
                  <a:sym typeface="Helvetica Neue"/>
                </a:rPr>
                <a:t>Portales de salud y comunicación con las compañías de seguros médicos</a:t>
              </a:r>
              <a:endParaRPr lang="en-GB">
                <a:latin typeface="+mn-lt"/>
              </a:endParaRPr>
            </a:p>
          </p:txBody>
        </p:sp>
        <p:pic>
          <p:nvPicPr>
            <p:cNvPr id="3" name="Grafik 2" descr="Büroklammer Silhouette">
              <a:extLst>
                <a:ext uri="{FF2B5EF4-FFF2-40B4-BE49-F238E27FC236}">
                  <a16:creationId xmlns:a16="http://schemas.microsoft.com/office/drawing/2014/main" id="{2193B81E-A39D-71F1-7F28-426B1FC6E6F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600000">
              <a:off x="3708000" y="3888000"/>
              <a:ext cx="756000" cy="756000"/>
            </a:xfrm>
            <a:prstGeom prst="rect">
              <a:avLst/>
            </a:prstGeom>
            <a:effectLst>
              <a:outerShdw blurRad="50800" dist="38100" dir="13500000" algn="br" rotWithShape="0">
                <a:prstClr val="black">
                  <a:alpha val="40000"/>
                </a:prstClr>
              </a:outerShdw>
            </a:effectLst>
          </p:spPr>
        </p:pic>
        <p:pic>
          <p:nvPicPr>
            <p:cNvPr id="14" name="Grafik 13" descr="Büroklammer Silhouette">
              <a:extLst>
                <a:ext uri="{FF2B5EF4-FFF2-40B4-BE49-F238E27FC236}">
                  <a16:creationId xmlns:a16="http://schemas.microsoft.com/office/drawing/2014/main" id="{398017F4-6919-4504-64C7-CFFD8894EC1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00000">
              <a:off x="3708000" y="5580000"/>
              <a:ext cx="756000" cy="756000"/>
            </a:xfrm>
            <a:prstGeom prst="rect">
              <a:avLst/>
            </a:prstGeom>
            <a:effectLst>
              <a:outerShdw blurRad="50800" dist="38100" dir="13500000" algn="br" rotWithShape="0">
                <a:prstClr val="black">
                  <a:alpha val="40000"/>
                </a:prstClr>
              </a:outerShdw>
            </a:effectLst>
          </p:spPr>
        </p:pic>
        <p:pic>
          <p:nvPicPr>
            <p:cNvPr id="15" name="Grafik 14" descr="Büroklammer Silhouette">
              <a:extLst>
                <a:ext uri="{FF2B5EF4-FFF2-40B4-BE49-F238E27FC236}">
                  <a16:creationId xmlns:a16="http://schemas.microsoft.com/office/drawing/2014/main" id="{E496BFD1-BCE3-D39C-908C-04FCE259B6F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60000">
              <a:off x="3708000" y="7272000"/>
              <a:ext cx="756000" cy="756000"/>
            </a:xfrm>
            <a:prstGeom prst="rect">
              <a:avLst/>
            </a:prstGeom>
            <a:effectLst>
              <a:outerShdw blurRad="50800" dist="38100" dir="13500000" algn="br" rotWithShape="0">
                <a:prstClr val="black">
                  <a:alpha val="40000"/>
                </a:prstClr>
              </a:outerShdw>
            </a:effectLst>
          </p:spPr>
        </p:pic>
        <p:pic>
          <p:nvPicPr>
            <p:cNvPr id="16" name="Grafik 15" descr="Büroklammer Silhouette">
              <a:extLst>
                <a:ext uri="{FF2B5EF4-FFF2-40B4-BE49-F238E27FC236}">
                  <a16:creationId xmlns:a16="http://schemas.microsoft.com/office/drawing/2014/main" id="{365AD43F-2FC9-8334-6DE2-03FAAF537F6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60000">
              <a:off x="9180000" y="3888000"/>
              <a:ext cx="756000" cy="756000"/>
            </a:xfrm>
            <a:prstGeom prst="rect">
              <a:avLst/>
            </a:prstGeom>
            <a:effectLst>
              <a:outerShdw blurRad="50800" dist="38100" dir="13500000" algn="br" rotWithShape="0">
                <a:prstClr val="black">
                  <a:alpha val="40000"/>
                </a:prstClr>
              </a:outerShdw>
            </a:effectLst>
          </p:spPr>
        </p:pic>
        <p:pic>
          <p:nvPicPr>
            <p:cNvPr id="17" name="Grafik 16" descr="Büroklammer Silhouette">
              <a:extLst>
                <a:ext uri="{FF2B5EF4-FFF2-40B4-BE49-F238E27FC236}">
                  <a16:creationId xmlns:a16="http://schemas.microsoft.com/office/drawing/2014/main" id="{6CF077E2-A8F9-0680-6420-C7832C1824A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60000">
              <a:off x="14652000" y="3888000"/>
              <a:ext cx="756000" cy="756000"/>
            </a:xfrm>
            <a:prstGeom prst="rect">
              <a:avLst/>
            </a:prstGeom>
            <a:effectLst>
              <a:outerShdw blurRad="50800" dist="38100" dir="13500000" algn="br" rotWithShape="0">
                <a:prstClr val="black">
                  <a:alpha val="40000"/>
                </a:prstClr>
              </a:outerShdw>
            </a:effectLst>
          </p:spPr>
        </p:pic>
        <p:pic>
          <p:nvPicPr>
            <p:cNvPr id="18" name="Grafik 17" descr="Büroklammer Silhouette">
              <a:extLst>
                <a:ext uri="{FF2B5EF4-FFF2-40B4-BE49-F238E27FC236}">
                  <a16:creationId xmlns:a16="http://schemas.microsoft.com/office/drawing/2014/main" id="{ADC2298D-32EE-C14D-5DA0-57A17241D3F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420000">
              <a:off x="9180000" y="5580000"/>
              <a:ext cx="756000" cy="756000"/>
            </a:xfrm>
            <a:prstGeom prst="rect">
              <a:avLst/>
            </a:prstGeom>
            <a:effectLst>
              <a:outerShdw blurRad="50800" dist="38100" dir="13500000" algn="br" rotWithShape="0">
                <a:prstClr val="black">
                  <a:alpha val="40000"/>
                </a:prstClr>
              </a:outerShdw>
            </a:effectLst>
          </p:spPr>
        </p:pic>
        <p:pic>
          <p:nvPicPr>
            <p:cNvPr id="19" name="Grafik 18" descr="Büroklammer Silhouette">
              <a:extLst>
                <a:ext uri="{FF2B5EF4-FFF2-40B4-BE49-F238E27FC236}">
                  <a16:creationId xmlns:a16="http://schemas.microsoft.com/office/drawing/2014/main" id="{2D4E4FB7-6A8B-CAF6-B012-7300B7DEBC0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00000">
              <a:off x="14652000" y="5580000"/>
              <a:ext cx="756000" cy="756000"/>
            </a:xfrm>
            <a:prstGeom prst="rect">
              <a:avLst/>
            </a:prstGeom>
            <a:effectLst>
              <a:outerShdw blurRad="50800" dist="38100" dir="13500000" algn="br" rotWithShape="0">
                <a:prstClr val="black">
                  <a:alpha val="40000"/>
                </a:prstClr>
              </a:outerShdw>
            </a:effectLst>
          </p:spPr>
        </p:pic>
        <p:pic>
          <p:nvPicPr>
            <p:cNvPr id="20" name="Grafik 19" descr="Büroklammer Silhouette">
              <a:extLst>
                <a:ext uri="{FF2B5EF4-FFF2-40B4-BE49-F238E27FC236}">
                  <a16:creationId xmlns:a16="http://schemas.microsoft.com/office/drawing/2014/main" id="{01F25F52-FD3A-9D8D-762D-5EED3DA006B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660000">
              <a:off x="9180000" y="7272000"/>
              <a:ext cx="756000" cy="756000"/>
            </a:xfrm>
            <a:prstGeom prst="rect">
              <a:avLst/>
            </a:prstGeom>
            <a:effectLst>
              <a:outerShdw blurRad="50800" dist="38100" dir="13500000" algn="br" rotWithShape="0">
                <a:prstClr val="black">
                  <a:alpha val="40000"/>
                </a:prstClr>
              </a:outerShdw>
            </a:effectLst>
          </p:spPr>
        </p:pic>
        <p:pic>
          <p:nvPicPr>
            <p:cNvPr id="21" name="Grafik 20" descr="Büroklammer Silhouette">
              <a:extLst>
                <a:ext uri="{FF2B5EF4-FFF2-40B4-BE49-F238E27FC236}">
                  <a16:creationId xmlns:a16="http://schemas.microsoft.com/office/drawing/2014/main" id="{457CAF74-B4BD-B5EA-A480-CC42393F67B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80000">
              <a:off x="14652000" y="7272000"/>
              <a:ext cx="756000" cy="756000"/>
            </a:xfrm>
            <a:prstGeom prst="rect">
              <a:avLst/>
            </a:prstGeom>
            <a:effectLst>
              <a:outerShdw blurRad="50800" dist="38100" dir="13500000" algn="br" rotWithShape="0">
                <a:prstClr val="black">
                  <a:alpha val="40000"/>
                </a:prstClr>
              </a:outerShdw>
            </a:effectLst>
          </p:spPr>
        </p:pic>
      </p:grpSp>
      <p:sp>
        <p:nvSpPr>
          <p:cNvPr id="22" name="Textfeld 21">
            <a:extLst>
              <a:ext uri="{FF2B5EF4-FFF2-40B4-BE49-F238E27FC236}">
                <a16:creationId xmlns:a16="http://schemas.microsoft.com/office/drawing/2014/main" id="{B69C9858-4640-261E-19EF-26111642D734}"/>
              </a:ext>
            </a:extLst>
          </p:cNvPr>
          <p:cNvSpPr txBox="1"/>
          <p:nvPr/>
        </p:nvSpPr>
        <p:spPr>
          <a:xfrm>
            <a:off x="1080000" y="9000000"/>
            <a:ext cx="17100000" cy="360000"/>
          </a:xfrm>
          <a:prstGeom prst="rect">
            <a:avLst/>
          </a:prstGeom>
          <a:noFill/>
          <a:ln>
            <a:noFill/>
          </a:ln>
        </p:spPr>
        <p:txBody>
          <a:bodyPr wrap="square" anchor="b">
            <a:noAutofit/>
          </a:bodyPr>
          <a:lstStyle/>
          <a:p>
            <a:r>
              <a:rPr lang="en-GB" sz="1000"/>
              <a:t>Fuente : Treppenlift-ratgeber.de, Internet für Senioren: Werden Sie zum Silver Surfer, in: treppenlift-ratgeber.de, https://www.treppenlift-ratgeber.de/barrierefrei-leben/leben-im-alter/internet-fuer-senioren.html + diabsite.de, Welchen besonderen Nutzen bietet das Netz für Senioren?, in: diabsite.de, 24.06.2007, https://www.diabsite.de/wegweiser/links/internet/5-senioren.html</a:t>
            </a:r>
          </a:p>
        </p:txBody>
      </p:sp>
      <p:sp>
        <p:nvSpPr>
          <p:cNvPr id="13" name="Foliennummernplatzhalter 1">
            <a:extLst>
              <a:ext uri="{FF2B5EF4-FFF2-40B4-BE49-F238E27FC236}">
                <a16:creationId xmlns:a16="http://schemas.microsoft.com/office/drawing/2014/main" id="{7F1149C6-E855-1795-E920-F61F32D9521A}"/>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7</a:t>
            </a:fld>
            <a:endParaRPr lang="en-GB"/>
          </a:p>
        </p:txBody>
      </p:sp>
    </p:spTree>
    <p:extLst>
      <p:ext uri="{BB962C8B-B14F-4D97-AF65-F5344CB8AC3E}">
        <p14:creationId xmlns:p14="http://schemas.microsoft.com/office/powerpoint/2010/main" val="165653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r>
              <a:rPr lang="en-GB" sz="4800" b="1">
                <a:solidFill>
                  <a:schemeClr val="tx1"/>
                </a:solidFill>
                <a:latin typeface="+mn-lt"/>
                <a:ea typeface="Helvetica Neue"/>
                <a:cs typeface="Helvetica Neue"/>
                <a:sym typeface="Helvetica Neue"/>
              </a:rPr>
              <a:t>1. </a:t>
            </a:r>
            <a:r>
              <a:rPr lang="en-US" sz="4800" b="1">
                <a:solidFill>
                  <a:schemeClr val="tx1"/>
                </a:solidFill>
                <a:latin typeface="+mn-lt"/>
                <a:ea typeface="Helvetica Neue"/>
                <a:cs typeface="Helvetica Neue"/>
                <a:sym typeface="Helvetica Neue"/>
              </a:rPr>
              <a:t>¿</a:t>
            </a:r>
            <a:r>
              <a:rPr lang="en-US" sz="4800" b="1">
                <a:ea typeface="Helvetica Neue"/>
                <a:cs typeface="Helvetica Neue"/>
                <a:sym typeface="Helvetica Neue"/>
              </a:rPr>
              <a:t>Cuáles son las ventajas de Internet</a:t>
            </a:r>
            <a:r>
              <a:rPr lang="en-US" sz="4800" b="1">
                <a:solidFill>
                  <a:schemeClr val="tx1"/>
                </a:solidFill>
                <a:latin typeface="+mn-lt"/>
                <a:ea typeface="Helvetica Neue"/>
                <a:cs typeface="Helvetica Neue"/>
                <a:sym typeface="Helvetica Neue"/>
              </a:rPr>
              <a:t>?</a:t>
            </a:r>
          </a:p>
          <a:p>
            <a:pPr marL="0" marR="0" lvl="0" indent="0" algn="l" rtl="0">
              <a:spcBef>
                <a:spcPts val="0"/>
              </a:spcBef>
              <a:spcAft>
                <a:spcPts val="0"/>
              </a:spcAft>
              <a:buNone/>
            </a:pPr>
            <a:endParaRPr lang="en-GB">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Servicios de reserva por Internet</a:t>
            </a:r>
            <a:endParaRPr lang="en-GB">
              <a:solidFill>
                <a:srgbClr val="00CCFF"/>
              </a:solidFill>
              <a:latin typeface="+mn-lt"/>
            </a:endParaRPr>
          </a:p>
        </p:txBody>
      </p:sp>
      <p:sp>
        <p:nvSpPr>
          <p:cNvPr id="6" name="Textfeld 5">
            <a:extLst>
              <a:ext uri="{FF2B5EF4-FFF2-40B4-BE49-F238E27FC236}">
                <a16:creationId xmlns:a16="http://schemas.microsoft.com/office/drawing/2014/main" id="{07DB51C1-F2E6-2D0E-337A-5F9E3B2B4923}"/>
              </a:ext>
            </a:extLst>
          </p:cNvPr>
          <p:cNvSpPr txBox="1"/>
          <p:nvPr/>
        </p:nvSpPr>
        <p:spPr>
          <a:xfrm>
            <a:off x="5203443" y="4029600"/>
            <a:ext cx="6568557" cy="307777"/>
          </a:xfrm>
          <a:prstGeom prst="rect">
            <a:avLst/>
          </a:prstGeom>
          <a:noFill/>
        </p:spPr>
        <p:txBody>
          <a:bodyPr wrap="square">
            <a:spAutoFit/>
          </a:bodyPr>
          <a:lstStyle/>
          <a:p>
            <a:r>
              <a:rPr lang="es-ES" b="0" i="0" u="none" strike="noStrike" baseline="0">
                <a:solidFill>
                  <a:srgbClr val="7B8D80"/>
                </a:solidFill>
                <a:latin typeface="+mn-lt"/>
              </a:rPr>
              <a:t>Base: personas de 14 años o más (n = 2.035); cifras en %.</a:t>
            </a:r>
          </a:p>
        </p:txBody>
      </p:sp>
      <p:graphicFrame>
        <p:nvGraphicFramePr>
          <p:cNvPr id="5" name="Tabelle 6">
            <a:extLst>
              <a:ext uri="{FF2B5EF4-FFF2-40B4-BE49-F238E27FC236}">
                <a16:creationId xmlns:a16="http://schemas.microsoft.com/office/drawing/2014/main" id="{3837AB16-F4FA-9EE7-DC7B-0FB28D4EAE2E}"/>
              </a:ext>
            </a:extLst>
          </p:cNvPr>
          <p:cNvGraphicFramePr>
            <a:graphicFrameLocks noGrp="1"/>
          </p:cNvGraphicFramePr>
          <p:nvPr>
            <p:extLst>
              <p:ext uri="{D42A27DB-BD31-4B8C-83A1-F6EECF244321}">
                <p14:modId xmlns:p14="http://schemas.microsoft.com/office/powerpoint/2010/main" val="3955016208"/>
              </p:ext>
            </p:extLst>
          </p:nvPr>
        </p:nvGraphicFramePr>
        <p:xfrm>
          <a:off x="1171443" y="4032000"/>
          <a:ext cx="4123443" cy="5004000"/>
        </p:xfrm>
        <a:graphic>
          <a:graphicData uri="http://schemas.openxmlformats.org/drawingml/2006/table">
            <a:tbl>
              <a:tblPr firstRow="1" bandRow="1">
                <a:tableStyleId>{5940675A-B579-460E-94D1-54222C63F5DA}</a:tableStyleId>
              </a:tblPr>
              <a:tblGrid>
                <a:gridCol w="4123443">
                  <a:extLst>
                    <a:ext uri="{9D8B030D-6E8A-4147-A177-3AD203B41FA5}">
                      <a16:colId xmlns:a16="http://schemas.microsoft.com/office/drawing/2014/main" val="3505983287"/>
                    </a:ext>
                  </a:extLst>
                </a:gridCol>
              </a:tblGrid>
              <a:tr h="568840">
                <a:tc>
                  <a:txBody>
                    <a:bodyPr/>
                    <a:lstStyle/>
                    <a:p>
                      <a:pPr algn="l"/>
                      <a:r>
                        <a:rPr lang="de-DE" sz="2200"/>
                        <a:t>Viajes </a:t>
                      </a:r>
                      <a:r>
                        <a:rPr lang="de-DE" sz="1400"/>
                        <a:t>(</a:t>
                      </a:r>
                      <a:r>
                        <a:rPr lang="es-ES" sz="1400"/>
                        <a:t>por ejemplo, para viajes en tren, autobús, avión u hotel</a:t>
                      </a:r>
                      <a:r>
                        <a:rPr lang="de-DE" sz="1400"/>
                        <a:t>)</a:t>
                      </a:r>
                      <a:endParaRPr lang="de-DE" sz="1400"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7831724"/>
                  </a:ext>
                </a:extLst>
              </a:tr>
              <a:tr h="772637">
                <a:tc>
                  <a:txBody>
                    <a:bodyPr/>
                    <a:lstStyle/>
                    <a:p>
                      <a:pPr algn="l"/>
                      <a:r>
                        <a:rPr lang="de-DE" sz="2200"/>
                        <a:t>Alojamiento privado </a:t>
                      </a:r>
                      <a:r>
                        <a:rPr lang="de-DE" sz="1400"/>
                        <a:t>(p.ej. </a:t>
                      </a:r>
                      <a:r>
                        <a:rPr lang="de-DE" sz="1400" dirty="0" err="1"/>
                        <a:t>Airbnb</a:t>
                      </a:r>
                      <a:r>
                        <a:rPr lang="de-DE" sz="1400" dirty="0"/>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7643406"/>
                  </a:ext>
                </a:extLst>
              </a:tr>
              <a:tr h="568840">
                <a:tc>
                  <a:txBody>
                    <a:bodyPr/>
                    <a:lstStyle/>
                    <a:p>
                      <a:pPr algn="l"/>
                      <a:r>
                        <a:rPr lang="de-DE" sz="2200"/>
                        <a:t>Servicios de entrega </a:t>
                      </a:r>
                      <a:r>
                        <a:rPr lang="de-DE" sz="1400"/>
                        <a:t>(p.ej. para pedir comida o menús)</a:t>
                      </a:r>
                      <a:endParaRPr lang="de-DE" sz="1400"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918792"/>
                  </a:ext>
                </a:extLst>
              </a:tr>
              <a:tr h="806230">
                <a:tc>
                  <a:txBody>
                    <a:bodyPr/>
                    <a:lstStyle/>
                    <a:p>
                      <a:pPr algn="l"/>
                      <a:r>
                        <a:rPr lang="de-DE" sz="2200"/>
                        <a:t>Servicios de conducción </a:t>
                      </a:r>
                      <a:r>
                        <a:rPr lang="de-DE" sz="1400"/>
                        <a:t>(p.ej. Uber o </a:t>
                      </a:r>
                      <a:r>
                        <a:rPr lang="de-DE" sz="1400" dirty="0" err="1"/>
                        <a:t>myTaxi</a:t>
                      </a:r>
                      <a:r>
                        <a:rPr lang="de-DE" sz="1400" dirty="0"/>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43362151"/>
                  </a:ext>
                </a:extLst>
              </a:tr>
              <a:tr h="910144">
                <a:tc>
                  <a:txBody>
                    <a:bodyPr/>
                    <a:lstStyle/>
                    <a:p>
                      <a:pPr algn="l"/>
                      <a:r>
                        <a:rPr lang="es-ES" sz="2200"/>
                        <a:t>Servicios de limpieza y artesanos </a:t>
                      </a:r>
                      <a:r>
                        <a:rPr lang="de-DE" sz="1400"/>
                        <a:t>(p.ej. </a:t>
                      </a:r>
                      <a:r>
                        <a:rPr lang="de-DE" sz="1400" dirty="0" err="1"/>
                        <a:t>helpling</a:t>
                      </a:r>
                      <a:r>
                        <a:rPr lang="de-DE" sz="1400" dirty="0"/>
                        <a:t>, My-Hammer)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4858029"/>
                  </a:ext>
                </a:extLst>
              </a:tr>
              <a:tr h="739044">
                <a:tc>
                  <a:txBody>
                    <a:bodyPr/>
                    <a:lstStyle/>
                    <a:p>
                      <a:pPr algn="l"/>
                      <a:r>
                        <a:rPr lang="de-DE" sz="2200"/>
                        <a:t>Compartir coche </a:t>
                      </a:r>
                      <a:r>
                        <a:rPr lang="de-DE" sz="1400"/>
                        <a:t>(p.ej. </a:t>
                      </a:r>
                      <a:r>
                        <a:rPr lang="de-DE" sz="1400" dirty="0"/>
                        <a:t>car2go, DriveNow)</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0546916"/>
                  </a:ext>
                </a:extLst>
              </a:tr>
              <a:tr h="63826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2200"/>
                        <a:t>Ninguno</a:t>
                      </a:r>
                      <a:endParaRPr lang="de-DE" sz="2200"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94208928"/>
                  </a:ext>
                </a:extLst>
              </a:tr>
            </a:tbl>
          </a:graphicData>
        </a:graphic>
      </p:graphicFrame>
      <p:grpSp>
        <p:nvGrpSpPr>
          <p:cNvPr id="40" name="Gruppieren 39">
            <a:extLst>
              <a:ext uri="{FF2B5EF4-FFF2-40B4-BE49-F238E27FC236}">
                <a16:creationId xmlns:a16="http://schemas.microsoft.com/office/drawing/2014/main" id="{115F821B-A1E5-A1EE-4C98-45AD00654CB9}"/>
              </a:ext>
            </a:extLst>
          </p:cNvPr>
          <p:cNvGrpSpPr/>
          <p:nvPr/>
        </p:nvGrpSpPr>
        <p:grpSpPr>
          <a:xfrm>
            <a:off x="12600000" y="3621168"/>
            <a:ext cx="5328000" cy="5414832"/>
            <a:chOff x="12600000" y="3621168"/>
            <a:chExt cx="5328000" cy="5414832"/>
          </a:xfrm>
        </p:grpSpPr>
        <p:sp>
          <p:nvSpPr>
            <p:cNvPr id="11" name="Textfeld 10">
              <a:extLst>
                <a:ext uri="{FF2B5EF4-FFF2-40B4-BE49-F238E27FC236}">
                  <a16:creationId xmlns:a16="http://schemas.microsoft.com/office/drawing/2014/main" id="{A27367D5-F151-3DB6-2217-B00694825137}"/>
                </a:ext>
              </a:extLst>
            </p:cNvPr>
            <p:cNvSpPr txBox="1"/>
            <p:nvPr/>
          </p:nvSpPr>
          <p:spPr>
            <a:xfrm>
              <a:off x="12600000" y="3636000"/>
              <a:ext cx="1109160" cy="461665"/>
            </a:xfrm>
            <a:prstGeom prst="rect">
              <a:avLst/>
            </a:prstGeom>
            <a:noFill/>
          </p:spPr>
          <p:txBody>
            <a:bodyPr wrap="square">
              <a:spAutoFit/>
            </a:bodyPr>
            <a:lstStyle/>
            <a:p>
              <a:r>
                <a:rPr lang="en-GB" sz="2400" b="1"/>
                <a:t>Edad:</a:t>
              </a:r>
            </a:p>
          </p:txBody>
        </p:sp>
        <p:grpSp>
          <p:nvGrpSpPr>
            <p:cNvPr id="39" name="Gruppieren 38">
              <a:extLst>
                <a:ext uri="{FF2B5EF4-FFF2-40B4-BE49-F238E27FC236}">
                  <a16:creationId xmlns:a16="http://schemas.microsoft.com/office/drawing/2014/main" id="{D5CAE019-9E82-A76E-61A9-3982AAE6129C}"/>
                </a:ext>
              </a:extLst>
            </p:cNvPr>
            <p:cNvGrpSpPr/>
            <p:nvPr/>
          </p:nvGrpSpPr>
          <p:grpSpPr>
            <a:xfrm>
              <a:off x="13608000" y="3621168"/>
              <a:ext cx="4320000" cy="5414832"/>
              <a:chOff x="13608000" y="3621168"/>
              <a:chExt cx="4320000" cy="5414832"/>
            </a:xfrm>
          </p:grpSpPr>
          <p:sp>
            <p:nvSpPr>
              <p:cNvPr id="12" name="Ellipse 11">
                <a:extLst>
                  <a:ext uri="{FF2B5EF4-FFF2-40B4-BE49-F238E27FC236}">
                    <a16:creationId xmlns:a16="http://schemas.microsoft.com/office/drawing/2014/main" id="{DE0D586B-4471-F166-6586-74A79FB6FE17}"/>
                  </a:ext>
                </a:extLst>
              </p:cNvPr>
              <p:cNvSpPr>
                <a:spLocks noChangeAspect="1"/>
              </p:cNvSpPr>
              <p:nvPr/>
            </p:nvSpPr>
            <p:spPr>
              <a:xfrm>
                <a:off x="14004000" y="5580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45</a:t>
                </a:r>
              </a:p>
            </p:txBody>
          </p:sp>
          <p:sp>
            <p:nvSpPr>
              <p:cNvPr id="15" name="Ellipse 14">
                <a:extLst>
                  <a:ext uri="{FF2B5EF4-FFF2-40B4-BE49-F238E27FC236}">
                    <a16:creationId xmlns:a16="http://schemas.microsoft.com/office/drawing/2014/main" id="{A51A6C18-131E-36D2-0AC8-E531CB48CEBA}"/>
                  </a:ext>
                </a:extLst>
              </p:cNvPr>
              <p:cNvSpPr>
                <a:spLocks noChangeAspect="1"/>
              </p:cNvSpPr>
              <p:nvPr/>
            </p:nvSpPr>
            <p:spPr>
              <a:xfrm>
                <a:off x="14004000" y="6300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13</a:t>
                </a:r>
              </a:p>
            </p:txBody>
          </p:sp>
          <p:sp>
            <p:nvSpPr>
              <p:cNvPr id="16" name="Ellipse 15">
                <a:extLst>
                  <a:ext uri="{FF2B5EF4-FFF2-40B4-BE49-F238E27FC236}">
                    <a16:creationId xmlns:a16="http://schemas.microsoft.com/office/drawing/2014/main" id="{9846DC9A-5B9A-41F5-10EB-30E916C1192F}"/>
                  </a:ext>
                </a:extLst>
              </p:cNvPr>
              <p:cNvSpPr>
                <a:spLocks noChangeAspect="1"/>
              </p:cNvSpPr>
              <p:nvPr/>
            </p:nvSpPr>
            <p:spPr>
              <a:xfrm>
                <a:off x="14004000" y="7740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6</a:t>
                </a:r>
              </a:p>
            </p:txBody>
          </p:sp>
          <p:sp>
            <p:nvSpPr>
              <p:cNvPr id="17" name="Ellipse 16">
                <a:extLst>
                  <a:ext uri="{FF2B5EF4-FFF2-40B4-BE49-F238E27FC236}">
                    <a16:creationId xmlns:a16="http://schemas.microsoft.com/office/drawing/2014/main" id="{0A26BE3C-4A5C-0706-D3DF-AD6B04D3B2DF}"/>
                  </a:ext>
                </a:extLst>
              </p:cNvPr>
              <p:cNvSpPr>
                <a:spLocks noChangeAspect="1"/>
              </p:cNvSpPr>
              <p:nvPr/>
            </p:nvSpPr>
            <p:spPr>
              <a:xfrm>
                <a:off x="14004000" y="4068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46</a:t>
                </a:r>
              </a:p>
            </p:txBody>
          </p:sp>
          <p:sp>
            <p:nvSpPr>
              <p:cNvPr id="19" name="Ellipse 18">
                <a:extLst>
                  <a:ext uri="{FF2B5EF4-FFF2-40B4-BE49-F238E27FC236}">
                    <a16:creationId xmlns:a16="http://schemas.microsoft.com/office/drawing/2014/main" id="{B296162B-5AB9-09C6-C6B2-80A8C3501A49}"/>
                  </a:ext>
                </a:extLst>
              </p:cNvPr>
              <p:cNvSpPr>
                <a:spLocks noChangeAspect="1"/>
              </p:cNvSpPr>
              <p:nvPr/>
            </p:nvSpPr>
            <p:spPr>
              <a:xfrm>
                <a:off x="14004000" y="702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1</a:t>
                </a:r>
              </a:p>
            </p:txBody>
          </p:sp>
          <p:sp>
            <p:nvSpPr>
              <p:cNvPr id="20" name="Ellipse 19">
                <a:extLst>
                  <a:ext uri="{FF2B5EF4-FFF2-40B4-BE49-F238E27FC236}">
                    <a16:creationId xmlns:a16="http://schemas.microsoft.com/office/drawing/2014/main" id="{8FE4EE0D-F7DF-5F87-C6DF-512010414FBC}"/>
                  </a:ext>
                </a:extLst>
              </p:cNvPr>
              <p:cNvSpPr>
                <a:spLocks noChangeAspect="1"/>
              </p:cNvSpPr>
              <p:nvPr/>
            </p:nvSpPr>
            <p:spPr>
              <a:xfrm>
                <a:off x="14004000" y="4788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28</a:t>
                </a:r>
              </a:p>
            </p:txBody>
          </p:sp>
          <p:sp>
            <p:nvSpPr>
              <p:cNvPr id="21" name="Ellipse 20">
                <a:extLst>
                  <a:ext uri="{FF2B5EF4-FFF2-40B4-BE49-F238E27FC236}">
                    <a16:creationId xmlns:a16="http://schemas.microsoft.com/office/drawing/2014/main" id="{968CB7EF-A734-D4F8-29B7-B25A80F40D03}"/>
                  </a:ext>
                </a:extLst>
              </p:cNvPr>
              <p:cNvSpPr>
                <a:spLocks noChangeAspect="1"/>
              </p:cNvSpPr>
              <p:nvPr/>
            </p:nvSpPr>
            <p:spPr>
              <a:xfrm>
                <a:off x="14004000" y="8424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34</a:t>
                </a:r>
              </a:p>
            </p:txBody>
          </p:sp>
          <p:sp>
            <p:nvSpPr>
              <p:cNvPr id="22" name="Ellipse 21">
                <a:extLst>
                  <a:ext uri="{FF2B5EF4-FFF2-40B4-BE49-F238E27FC236}">
                    <a16:creationId xmlns:a16="http://schemas.microsoft.com/office/drawing/2014/main" id="{C587A26A-A031-D4C4-C683-8F704DC0B36B}"/>
                  </a:ext>
                </a:extLst>
              </p:cNvPr>
              <p:cNvSpPr>
                <a:spLocks noChangeAspect="1"/>
              </p:cNvSpPr>
              <p:nvPr/>
            </p:nvSpPr>
            <p:spPr>
              <a:xfrm>
                <a:off x="15444000" y="5580256"/>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31</a:t>
                </a:r>
              </a:p>
            </p:txBody>
          </p:sp>
          <p:sp>
            <p:nvSpPr>
              <p:cNvPr id="23" name="Ellipse 22">
                <a:extLst>
                  <a:ext uri="{FF2B5EF4-FFF2-40B4-BE49-F238E27FC236}">
                    <a16:creationId xmlns:a16="http://schemas.microsoft.com/office/drawing/2014/main" id="{17113E1D-EF7F-B08A-0CBE-C2E80AB56EC7}"/>
                  </a:ext>
                </a:extLst>
              </p:cNvPr>
              <p:cNvSpPr>
                <a:spLocks noChangeAspect="1"/>
              </p:cNvSpPr>
              <p:nvPr/>
            </p:nvSpPr>
            <p:spPr>
              <a:xfrm>
                <a:off x="15444000" y="630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12</a:t>
                </a:r>
              </a:p>
            </p:txBody>
          </p:sp>
          <p:sp>
            <p:nvSpPr>
              <p:cNvPr id="24" name="Ellipse 23">
                <a:extLst>
                  <a:ext uri="{FF2B5EF4-FFF2-40B4-BE49-F238E27FC236}">
                    <a16:creationId xmlns:a16="http://schemas.microsoft.com/office/drawing/2014/main" id="{C40142F4-0447-D0FE-9DEA-253CE0E0B336}"/>
                  </a:ext>
                </a:extLst>
              </p:cNvPr>
              <p:cNvSpPr>
                <a:spLocks noChangeAspect="1"/>
              </p:cNvSpPr>
              <p:nvPr/>
            </p:nvSpPr>
            <p:spPr>
              <a:xfrm>
                <a:off x="15444000" y="774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5</a:t>
                </a:r>
              </a:p>
            </p:txBody>
          </p:sp>
          <p:sp>
            <p:nvSpPr>
              <p:cNvPr id="25" name="Ellipse 24">
                <a:extLst>
                  <a:ext uri="{FF2B5EF4-FFF2-40B4-BE49-F238E27FC236}">
                    <a16:creationId xmlns:a16="http://schemas.microsoft.com/office/drawing/2014/main" id="{FA8353A6-D9B3-2085-9DA7-AB2A60F6A8C2}"/>
                  </a:ext>
                </a:extLst>
              </p:cNvPr>
              <p:cNvSpPr>
                <a:spLocks noChangeAspect="1"/>
              </p:cNvSpPr>
              <p:nvPr/>
            </p:nvSpPr>
            <p:spPr>
              <a:xfrm>
                <a:off x="15444000" y="4068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64</a:t>
                </a:r>
              </a:p>
            </p:txBody>
          </p:sp>
          <p:sp>
            <p:nvSpPr>
              <p:cNvPr id="26" name="Ellipse 25">
                <a:extLst>
                  <a:ext uri="{FF2B5EF4-FFF2-40B4-BE49-F238E27FC236}">
                    <a16:creationId xmlns:a16="http://schemas.microsoft.com/office/drawing/2014/main" id="{F2B4A334-89BB-2DF1-94E2-756031519510}"/>
                  </a:ext>
                </a:extLst>
              </p:cNvPr>
              <p:cNvSpPr>
                <a:spLocks noChangeAspect="1"/>
              </p:cNvSpPr>
              <p:nvPr/>
            </p:nvSpPr>
            <p:spPr>
              <a:xfrm>
                <a:off x="15444000" y="7020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6</a:t>
                </a:r>
              </a:p>
            </p:txBody>
          </p:sp>
          <p:sp>
            <p:nvSpPr>
              <p:cNvPr id="27" name="Ellipse 26">
                <a:extLst>
                  <a:ext uri="{FF2B5EF4-FFF2-40B4-BE49-F238E27FC236}">
                    <a16:creationId xmlns:a16="http://schemas.microsoft.com/office/drawing/2014/main" id="{736D27EC-EB02-EB61-B8DD-A322E288952A}"/>
                  </a:ext>
                </a:extLst>
              </p:cNvPr>
              <p:cNvSpPr>
                <a:spLocks noChangeAspect="1"/>
              </p:cNvSpPr>
              <p:nvPr/>
            </p:nvSpPr>
            <p:spPr>
              <a:xfrm>
                <a:off x="15444000" y="4788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37</a:t>
                </a:r>
              </a:p>
            </p:txBody>
          </p:sp>
          <p:sp>
            <p:nvSpPr>
              <p:cNvPr id="28" name="Ellipse 27">
                <a:extLst>
                  <a:ext uri="{FF2B5EF4-FFF2-40B4-BE49-F238E27FC236}">
                    <a16:creationId xmlns:a16="http://schemas.microsoft.com/office/drawing/2014/main" id="{641070E0-F80D-8597-0A8A-1DF4A9AAD9A7}"/>
                  </a:ext>
                </a:extLst>
              </p:cNvPr>
              <p:cNvSpPr>
                <a:spLocks noChangeAspect="1"/>
              </p:cNvSpPr>
              <p:nvPr/>
            </p:nvSpPr>
            <p:spPr>
              <a:xfrm>
                <a:off x="15444000" y="8424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26</a:t>
                </a:r>
              </a:p>
            </p:txBody>
          </p:sp>
          <p:sp>
            <p:nvSpPr>
              <p:cNvPr id="29" name="Ellipse 28">
                <a:extLst>
                  <a:ext uri="{FF2B5EF4-FFF2-40B4-BE49-F238E27FC236}">
                    <a16:creationId xmlns:a16="http://schemas.microsoft.com/office/drawing/2014/main" id="{1BFD1557-50B0-69E7-E646-92F91BEA1200}"/>
                  </a:ext>
                </a:extLst>
              </p:cNvPr>
              <p:cNvSpPr>
                <a:spLocks noChangeAspect="1"/>
              </p:cNvSpPr>
              <p:nvPr/>
            </p:nvSpPr>
            <p:spPr>
              <a:xfrm>
                <a:off x="16920000" y="5580256"/>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7</a:t>
                </a:r>
              </a:p>
            </p:txBody>
          </p:sp>
          <p:sp>
            <p:nvSpPr>
              <p:cNvPr id="30" name="Ellipse 29">
                <a:extLst>
                  <a:ext uri="{FF2B5EF4-FFF2-40B4-BE49-F238E27FC236}">
                    <a16:creationId xmlns:a16="http://schemas.microsoft.com/office/drawing/2014/main" id="{F8F05FF3-24A0-D2E1-EBE3-31655A78AB1D}"/>
                  </a:ext>
                </a:extLst>
              </p:cNvPr>
              <p:cNvSpPr>
                <a:spLocks noChangeAspect="1"/>
              </p:cNvSpPr>
              <p:nvPr/>
            </p:nvSpPr>
            <p:spPr>
              <a:xfrm>
                <a:off x="16920000" y="630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2</a:t>
                </a:r>
              </a:p>
            </p:txBody>
          </p:sp>
          <p:sp>
            <p:nvSpPr>
              <p:cNvPr id="31" name="Ellipse 30">
                <a:extLst>
                  <a:ext uri="{FF2B5EF4-FFF2-40B4-BE49-F238E27FC236}">
                    <a16:creationId xmlns:a16="http://schemas.microsoft.com/office/drawing/2014/main" id="{4AC0E698-0791-0D07-7150-AAEBB606AB5E}"/>
                  </a:ext>
                </a:extLst>
              </p:cNvPr>
              <p:cNvSpPr>
                <a:spLocks noChangeAspect="1"/>
              </p:cNvSpPr>
              <p:nvPr/>
            </p:nvSpPr>
            <p:spPr>
              <a:xfrm>
                <a:off x="16920000" y="774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1</a:t>
                </a:r>
              </a:p>
            </p:txBody>
          </p:sp>
          <p:sp>
            <p:nvSpPr>
              <p:cNvPr id="32" name="Ellipse 31">
                <a:extLst>
                  <a:ext uri="{FF2B5EF4-FFF2-40B4-BE49-F238E27FC236}">
                    <a16:creationId xmlns:a16="http://schemas.microsoft.com/office/drawing/2014/main" id="{D9ED375A-0818-7A7F-3F47-17A2F653D120}"/>
                  </a:ext>
                </a:extLst>
              </p:cNvPr>
              <p:cNvSpPr>
                <a:spLocks noChangeAspect="1"/>
              </p:cNvSpPr>
              <p:nvPr/>
            </p:nvSpPr>
            <p:spPr>
              <a:xfrm>
                <a:off x="16920000" y="4068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31</a:t>
                </a:r>
              </a:p>
            </p:txBody>
          </p:sp>
          <p:sp>
            <p:nvSpPr>
              <p:cNvPr id="33" name="Ellipse 32">
                <a:extLst>
                  <a:ext uri="{FF2B5EF4-FFF2-40B4-BE49-F238E27FC236}">
                    <a16:creationId xmlns:a16="http://schemas.microsoft.com/office/drawing/2014/main" id="{5D127924-FF36-DA1F-CEA8-053E4A18522C}"/>
                  </a:ext>
                </a:extLst>
              </p:cNvPr>
              <p:cNvSpPr>
                <a:spLocks noChangeAspect="1"/>
              </p:cNvSpPr>
              <p:nvPr/>
            </p:nvSpPr>
            <p:spPr>
              <a:xfrm>
                <a:off x="16920000" y="702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3</a:t>
                </a:r>
              </a:p>
            </p:txBody>
          </p:sp>
          <p:sp>
            <p:nvSpPr>
              <p:cNvPr id="34" name="Ellipse 33">
                <a:extLst>
                  <a:ext uri="{FF2B5EF4-FFF2-40B4-BE49-F238E27FC236}">
                    <a16:creationId xmlns:a16="http://schemas.microsoft.com/office/drawing/2014/main" id="{17DD7205-7A47-0182-88B2-5EF0A3E93838}"/>
                  </a:ext>
                </a:extLst>
              </p:cNvPr>
              <p:cNvSpPr>
                <a:spLocks noChangeAspect="1"/>
              </p:cNvSpPr>
              <p:nvPr/>
            </p:nvSpPr>
            <p:spPr>
              <a:xfrm>
                <a:off x="16920000" y="4788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19</a:t>
                </a:r>
              </a:p>
            </p:txBody>
          </p:sp>
          <p:sp>
            <p:nvSpPr>
              <p:cNvPr id="35" name="Ellipse 34">
                <a:extLst>
                  <a:ext uri="{FF2B5EF4-FFF2-40B4-BE49-F238E27FC236}">
                    <a16:creationId xmlns:a16="http://schemas.microsoft.com/office/drawing/2014/main" id="{7813566B-D061-4281-9CA3-98CF06300D69}"/>
                  </a:ext>
                </a:extLst>
              </p:cNvPr>
              <p:cNvSpPr>
                <a:spLocks noChangeAspect="1"/>
              </p:cNvSpPr>
              <p:nvPr/>
            </p:nvSpPr>
            <p:spPr>
              <a:xfrm>
                <a:off x="16920000" y="8424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29</a:t>
                </a:r>
              </a:p>
            </p:txBody>
          </p:sp>
          <p:sp>
            <p:nvSpPr>
              <p:cNvPr id="36" name="Textfeld 35">
                <a:extLst>
                  <a:ext uri="{FF2B5EF4-FFF2-40B4-BE49-F238E27FC236}">
                    <a16:creationId xmlns:a16="http://schemas.microsoft.com/office/drawing/2014/main" id="{6394F2E6-104F-5B2D-6559-F7CC69BF1C16}"/>
                  </a:ext>
                </a:extLst>
              </p:cNvPr>
              <p:cNvSpPr txBox="1"/>
              <p:nvPr/>
            </p:nvSpPr>
            <p:spPr>
              <a:xfrm>
                <a:off x="13608000" y="3621168"/>
                <a:ext cx="1440000" cy="461665"/>
              </a:xfrm>
              <a:prstGeom prst="rect">
                <a:avLst/>
              </a:prstGeom>
              <a:noFill/>
            </p:spPr>
            <p:txBody>
              <a:bodyPr wrap="square" anchor="ctr">
                <a:spAutoFit/>
              </a:bodyPr>
              <a:lstStyle/>
              <a:p>
                <a:pPr algn="ctr"/>
                <a:r>
                  <a:rPr lang="en-GB" sz="2400" b="1"/>
                  <a:t>14 - 29</a:t>
                </a:r>
              </a:p>
            </p:txBody>
          </p:sp>
          <p:sp>
            <p:nvSpPr>
              <p:cNvPr id="37" name="Textfeld 36">
                <a:extLst>
                  <a:ext uri="{FF2B5EF4-FFF2-40B4-BE49-F238E27FC236}">
                    <a16:creationId xmlns:a16="http://schemas.microsoft.com/office/drawing/2014/main" id="{87B9ECBB-424D-03EA-1CFF-CA8D53BDA71C}"/>
                  </a:ext>
                </a:extLst>
              </p:cNvPr>
              <p:cNvSpPr txBox="1"/>
              <p:nvPr/>
            </p:nvSpPr>
            <p:spPr>
              <a:xfrm>
                <a:off x="15048000" y="3621168"/>
                <a:ext cx="1440000" cy="461665"/>
              </a:xfrm>
              <a:prstGeom prst="rect">
                <a:avLst/>
              </a:prstGeom>
              <a:noFill/>
            </p:spPr>
            <p:txBody>
              <a:bodyPr wrap="square" anchor="ctr">
                <a:spAutoFit/>
              </a:bodyPr>
              <a:lstStyle/>
              <a:p>
                <a:pPr algn="ctr"/>
                <a:r>
                  <a:rPr lang="en-GB" sz="2400" b="1"/>
                  <a:t>30 - 49</a:t>
                </a:r>
              </a:p>
            </p:txBody>
          </p:sp>
          <p:sp>
            <p:nvSpPr>
              <p:cNvPr id="38" name="Textfeld 37">
                <a:extLst>
                  <a:ext uri="{FF2B5EF4-FFF2-40B4-BE49-F238E27FC236}">
                    <a16:creationId xmlns:a16="http://schemas.microsoft.com/office/drawing/2014/main" id="{87BE939A-D02E-8CA2-A8A6-383DFA6B1FCD}"/>
                  </a:ext>
                </a:extLst>
              </p:cNvPr>
              <p:cNvSpPr txBox="1"/>
              <p:nvPr/>
            </p:nvSpPr>
            <p:spPr>
              <a:xfrm>
                <a:off x="16488000" y="3621168"/>
                <a:ext cx="1440000" cy="461665"/>
              </a:xfrm>
              <a:prstGeom prst="rect">
                <a:avLst/>
              </a:prstGeom>
              <a:noFill/>
            </p:spPr>
            <p:txBody>
              <a:bodyPr wrap="square" anchor="ctr">
                <a:spAutoFit/>
              </a:bodyPr>
              <a:lstStyle/>
              <a:p>
                <a:pPr algn="ctr"/>
                <a:r>
                  <a:rPr lang="en-GB" sz="2400" b="1"/>
                  <a:t>+50</a:t>
                </a:r>
              </a:p>
            </p:txBody>
          </p:sp>
        </p:grpSp>
      </p:grpSp>
      <p:grpSp>
        <p:nvGrpSpPr>
          <p:cNvPr id="48" name="Gruppieren 47">
            <a:extLst>
              <a:ext uri="{FF2B5EF4-FFF2-40B4-BE49-F238E27FC236}">
                <a16:creationId xmlns:a16="http://schemas.microsoft.com/office/drawing/2014/main" id="{19C1E373-1E59-35A9-D69B-572B900AB4E6}"/>
              </a:ext>
            </a:extLst>
          </p:cNvPr>
          <p:cNvGrpSpPr/>
          <p:nvPr/>
        </p:nvGrpSpPr>
        <p:grpSpPr>
          <a:xfrm>
            <a:off x="5256000" y="4097665"/>
            <a:ext cx="7632000" cy="5250228"/>
            <a:chOff x="5236557" y="4392000"/>
            <a:chExt cx="7632000" cy="5250228"/>
          </a:xfrm>
        </p:grpSpPr>
        <p:pic>
          <p:nvPicPr>
            <p:cNvPr id="8" name="Grafik 7">
              <a:extLst>
                <a:ext uri="{FF2B5EF4-FFF2-40B4-BE49-F238E27FC236}">
                  <a16:creationId xmlns:a16="http://schemas.microsoft.com/office/drawing/2014/main" id="{1710D2F0-20E3-65C3-7279-99B13814C1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427443" y="3201114"/>
              <a:ext cx="5250228" cy="7632000"/>
            </a:xfrm>
            <a:prstGeom prst="rect">
              <a:avLst/>
            </a:prstGeom>
          </p:spPr>
        </p:pic>
        <p:sp>
          <p:nvSpPr>
            <p:cNvPr id="45" name="Textfeld 44">
              <a:extLst>
                <a:ext uri="{FF2B5EF4-FFF2-40B4-BE49-F238E27FC236}">
                  <a16:creationId xmlns:a16="http://schemas.microsoft.com/office/drawing/2014/main" id="{2BB90CFD-3B00-B344-4539-F701FD59D5D9}"/>
                </a:ext>
              </a:extLst>
            </p:cNvPr>
            <p:cNvSpPr txBox="1"/>
            <p:nvPr/>
          </p:nvSpPr>
          <p:spPr>
            <a:xfrm>
              <a:off x="6156000" y="7776000"/>
              <a:ext cx="684000" cy="504000"/>
            </a:xfrm>
            <a:prstGeom prst="rect">
              <a:avLst/>
            </a:prstGeom>
            <a:noFill/>
          </p:spPr>
          <p:txBody>
            <a:bodyPr wrap="none" rtlCol="0" anchor="ctr">
              <a:noAutofit/>
            </a:bodyPr>
            <a:lstStyle/>
            <a:p>
              <a:endParaRPr lang="en-GB" sz="2000">
                <a:solidFill>
                  <a:srgbClr val="6B6B6B"/>
                </a:solidFill>
              </a:endParaRPr>
            </a:p>
          </p:txBody>
        </p:sp>
      </p:grpSp>
      <p:sp>
        <p:nvSpPr>
          <p:cNvPr id="4" name="Foliennummernplatzhalter 1">
            <a:extLst>
              <a:ext uri="{FF2B5EF4-FFF2-40B4-BE49-F238E27FC236}">
                <a16:creationId xmlns:a16="http://schemas.microsoft.com/office/drawing/2014/main" id="{5F6E2246-B423-5A91-B2E9-42887EC3FEA6}"/>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8</a:t>
            </a:fld>
            <a:endParaRPr lang="en-GB"/>
          </a:p>
        </p:txBody>
      </p:sp>
      <p:sp>
        <p:nvSpPr>
          <p:cNvPr id="7" name="Textfeld 6">
            <a:extLst>
              <a:ext uri="{FF2B5EF4-FFF2-40B4-BE49-F238E27FC236}">
                <a16:creationId xmlns:a16="http://schemas.microsoft.com/office/drawing/2014/main" id="{C5DD4690-E667-F02A-3E77-368EEE6E87A1}"/>
              </a:ext>
            </a:extLst>
          </p:cNvPr>
          <p:cNvSpPr txBox="1"/>
          <p:nvPr/>
        </p:nvSpPr>
        <p:spPr>
          <a:xfrm>
            <a:off x="1080000" y="8928000"/>
            <a:ext cx="17100000" cy="360000"/>
          </a:xfrm>
          <a:prstGeom prst="rect">
            <a:avLst/>
          </a:prstGeom>
          <a:noFill/>
          <a:ln>
            <a:noFill/>
          </a:ln>
        </p:spPr>
        <p:txBody>
          <a:bodyPr wrap="square" anchor="b">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a:ln>
                  <a:noFill/>
                </a:ln>
                <a:solidFill>
                  <a:srgbClr val="000000"/>
                </a:solidFill>
                <a:effectLst/>
                <a:uLnTx/>
                <a:uFillTx/>
                <a:latin typeface="Arial"/>
                <a:cs typeface="Arial"/>
                <a:sym typeface="Arial"/>
              </a:rPr>
              <a:t>Fuente : Initiative D21 e.V. (2018), D21 DIGITAL INDEX 2017/2018. Jährliches Lagebild zur Digitalen Gesellschaft, in: initiatived21.de, 2018, https://initiatived21.de/app/uploads/2018/01/d21-digital-index_2017_2018.pdf</a:t>
            </a:r>
          </a:p>
        </p:txBody>
      </p:sp>
    </p:spTree>
    <p:extLst>
      <p:ext uri="{BB962C8B-B14F-4D97-AF65-F5344CB8AC3E}">
        <p14:creationId xmlns:p14="http://schemas.microsoft.com/office/powerpoint/2010/main" val="3284395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 name="Raute 11">
            <a:extLst>
              <a:ext uri="{FF2B5EF4-FFF2-40B4-BE49-F238E27FC236}">
                <a16:creationId xmlns:a16="http://schemas.microsoft.com/office/drawing/2014/main" id="{27F3EE9F-71D3-23A4-048B-9501FD180CF2}"/>
              </a:ext>
            </a:extLst>
          </p:cNvPr>
          <p:cNvSpPr>
            <a:spLocks/>
          </p:cNvSpPr>
          <p:nvPr/>
        </p:nvSpPr>
        <p:spPr>
          <a:xfrm>
            <a:off x="11808000" y="4068000"/>
            <a:ext cx="5760000" cy="4086390"/>
          </a:xfrm>
          <a:prstGeom prst="diamond">
            <a:avLst/>
          </a:prstGeom>
          <a:solidFill>
            <a:schemeClr val="bg1">
              <a:lumMod val="75000"/>
            </a:schemeClr>
          </a:solidFill>
          <a:ln w="127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aute 10">
            <a:extLst>
              <a:ext uri="{FF2B5EF4-FFF2-40B4-BE49-F238E27FC236}">
                <a16:creationId xmlns:a16="http://schemas.microsoft.com/office/drawing/2014/main" id="{5A012F5A-E8ED-8029-A5C9-7D3328F064F0}"/>
              </a:ext>
            </a:extLst>
          </p:cNvPr>
          <p:cNvSpPr>
            <a:spLocks/>
          </p:cNvSpPr>
          <p:nvPr/>
        </p:nvSpPr>
        <p:spPr>
          <a:xfrm>
            <a:off x="6552000" y="4068000"/>
            <a:ext cx="5760000" cy="4086390"/>
          </a:xfrm>
          <a:prstGeom prst="diamond">
            <a:avLst/>
          </a:prstGeom>
          <a:solidFill>
            <a:schemeClr val="bg1">
              <a:lumMod val="75000"/>
            </a:schemeClr>
          </a:solidFill>
          <a:ln w="127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aute 9">
            <a:extLst>
              <a:ext uri="{FF2B5EF4-FFF2-40B4-BE49-F238E27FC236}">
                <a16:creationId xmlns:a16="http://schemas.microsoft.com/office/drawing/2014/main" id="{33B02A16-DB80-4CC5-7F08-15BD50FA2793}"/>
              </a:ext>
            </a:extLst>
          </p:cNvPr>
          <p:cNvSpPr>
            <a:spLocks/>
          </p:cNvSpPr>
          <p:nvPr/>
        </p:nvSpPr>
        <p:spPr>
          <a:xfrm>
            <a:off x="1296000" y="4068000"/>
            <a:ext cx="5760000" cy="4086390"/>
          </a:xfrm>
          <a:prstGeom prst="diamond">
            <a:avLst/>
          </a:prstGeom>
          <a:solidFill>
            <a:schemeClr val="bg1">
              <a:lumMod val="75000"/>
            </a:schemeClr>
          </a:solidFill>
          <a:ln w="127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Google Shape;120;p6">
            <a:extLst>
              <a:ext uri="{FF2B5EF4-FFF2-40B4-BE49-F238E27FC236}">
                <a16:creationId xmlns:a16="http://schemas.microsoft.com/office/drawing/2014/main" id="{C842E4AF-33E2-C0EB-DF83-9A07CD60185C}"/>
              </a:ext>
            </a:extLst>
          </p:cNvPr>
          <p:cNvSpPr txBox="1">
            <a:spLocks/>
          </p:cNvSpPr>
          <p:nvPr/>
        </p:nvSpPr>
        <p:spPr>
          <a:xfrm>
            <a:off x="12654000" y="4480960"/>
            <a:ext cx="4068000" cy="3384000"/>
          </a:xfrm>
          <a:prstGeom prst="rect">
            <a:avLst/>
          </a:prstGeom>
          <a:noFill/>
          <a:ln w="12700">
            <a:noFill/>
          </a:ln>
        </p:spPr>
        <p:style>
          <a:lnRef idx="2">
            <a:schemeClr val="accent4"/>
          </a:lnRef>
          <a:fillRef idx="1">
            <a:schemeClr val="lt1"/>
          </a:fillRef>
          <a:effectRef idx="0">
            <a:schemeClr val="accent4"/>
          </a:effectRef>
          <a:fontRef idx="minor">
            <a:schemeClr val="dk1"/>
          </a:fontRef>
        </p:style>
        <p:txBody>
          <a:bodyPr spcFirstLastPara="1" wrap="square" lIns="36000" tIns="36000" rIns="36000" bIns="36000" anchor="ctr" anchorCtr="0">
            <a:noAutofit/>
          </a:bodyPr>
          <a:lstStyle/>
          <a:p>
            <a:pPr marR="0" lvl="0" algn="ctr" rtl="0">
              <a:spcBef>
                <a:spcPts val="0"/>
              </a:spcBef>
              <a:spcAft>
                <a:spcPts val="0"/>
              </a:spcAft>
              <a:buSzPct val="80000"/>
            </a:pPr>
            <a:r>
              <a:rPr lang="es-ES" sz="2200">
                <a:solidFill>
                  <a:schemeClr val="dk1"/>
                </a:solidFill>
                <a:latin typeface="+mn-lt"/>
                <a:sym typeface="Helvetica Neue"/>
              </a:rPr>
              <a:t>La conversión de las ofertas en línea conduce a un diseño de las páginas adaptado a la edad y a un uso sin barreras</a:t>
            </a:r>
            <a:endParaRPr lang="en-GB" sz="2200">
              <a:solidFill>
                <a:schemeClr val="dk1"/>
              </a:solidFill>
              <a:latin typeface="+mn-lt"/>
              <a:sym typeface="Helvetica Neue"/>
            </a:endParaRPr>
          </a:p>
        </p:txBody>
      </p:sp>
      <p:sp>
        <p:nvSpPr>
          <p:cNvPr id="13" name="Google Shape;120;p6">
            <a:extLst>
              <a:ext uri="{FF2B5EF4-FFF2-40B4-BE49-F238E27FC236}">
                <a16:creationId xmlns:a16="http://schemas.microsoft.com/office/drawing/2014/main" id="{E22BC11E-060C-732F-2AE9-435034B7B9A5}"/>
              </a:ext>
            </a:extLst>
          </p:cNvPr>
          <p:cNvSpPr txBox="1">
            <a:spLocks/>
          </p:cNvSpPr>
          <p:nvPr/>
        </p:nvSpPr>
        <p:spPr>
          <a:xfrm>
            <a:off x="7776000" y="4583367"/>
            <a:ext cx="3312000" cy="3384000"/>
          </a:xfrm>
          <a:prstGeom prst="rect">
            <a:avLst/>
          </a:prstGeom>
          <a:noFill/>
          <a:ln w="12700">
            <a:noFill/>
          </a:ln>
        </p:spPr>
        <p:style>
          <a:lnRef idx="2">
            <a:schemeClr val="accent4"/>
          </a:lnRef>
          <a:fillRef idx="1">
            <a:schemeClr val="lt1"/>
          </a:fillRef>
          <a:effectRef idx="0">
            <a:schemeClr val="accent4"/>
          </a:effectRef>
          <a:fontRef idx="minor">
            <a:schemeClr val="dk1"/>
          </a:fontRef>
        </p:style>
        <p:txBody>
          <a:bodyPr spcFirstLastPara="1" wrap="square" lIns="36000" tIns="36000" rIns="36000" bIns="36000" anchor="ctr" anchorCtr="0">
            <a:noAutofit/>
          </a:bodyPr>
          <a:lstStyle/>
          <a:p>
            <a:pPr marR="0" lvl="0" algn="ctr" rtl="0">
              <a:spcBef>
                <a:spcPts val="0"/>
              </a:spcBef>
              <a:spcAft>
                <a:spcPts val="0"/>
              </a:spcAft>
              <a:buSzPct val="80000"/>
            </a:pPr>
            <a:r>
              <a:rPr lang="es-ES" sz="2200">
                <a:solidFill>
                  <a:schemeClr val="dk1"/>
                </a:solidFill>
                <a:latin typeface="+mn-lt"/>
                <a:sym typeface="Helvetica Neue"/>
              </a:rPr>
              <a:t>Cada vez más personas mayores con discapacidad utilizan la red, de forma privada o profesional. El acceso debe ser posible para todos</a:t>
            </a:r>
            <a:endParaRPr lang="en-GB" sz="2200" dirty="0">
              <a:solidFill>
                <a:schemeClr val="dk1"/>
              </a:solidFill>
              <a:latin typeface="+mn-lt"/>
              <a:sym typeface="Helvetica Neue"/>
            </a:endParaRPr>
          </a:p>
        </p:txBody>
      </p:sp>
      <p:sp>
        <p:nvSpPr>
          <p:cNvPr id="9" name="Google Shape;120;p6">
            <a:extLst>
              <a:ext uri="{FF2B5EF4-FFF2-40B4-BE49-F238E27FC236}">
                <a16:creationId xmlns:a16="http://schemas.microsoft.com/office/drawing/2014/main" id="{03C25325-7A56-3F3D-D4F2-3E842E876B2D}"/>
              </a:ext>
            </a:extLst>
          </p:cNvPr>
          <p:cNvSpPr txBox="1">
            <a:spLocks/>
          </p:cNvSpPr>
          <p:nvPr/>
        </p:nvSpPr>
        <p:spPr>
          <a:xfrm>
            <a:off x="1728000" y="4603040"/>
            <a:ext cx="4896000" cy="3384000"/>
          </a:xfrm>
          <a:prstGeom prst="rect">
            <a:avLst/>
          </a:prstGeom>
          <a:noFill/>
          <a:ln w="12700">
            <a:noFill/>
          </a:ln>
        </p:spPr>
        <p:style>
          <a:lnRef idx="2">
            <a:schemeClr val="accent4"/>
          </a:lnRef>
          <a:fillRef idx="1">
            <a:schemeClr val="lt1"/>
          </a:fillRef>
          <a:effectRef idx="0">
            <a:schemeClr val="accent4"/>
          </a:effectRef>
          <a:fontRef idx="minor">
            <a:schemeClr val="dk1"/>
          </a:fontRef>
        </p:style>
        <p:txBody>
          <a:bodyPr spcFirstLastPara="1" wrap="square" lIns="36000" tIns="36000" rIns="36000" bIns="36000" anchor="ctr" anchorCtr="0">
            <a:noAutofit/>
          </a:bodyPr>
          <a:lstStyle/>
          <a:p>
            <a:pPr marR="0" lvl="0" algn="ctr" rtl="0">
              <a:spcBef>
                <a:spcPts val="0"/>
              </a:spcBef>
              <a:spcAft>
                <a:spcPts val="0"/>
              </a:spcAft>
              <a:buSzPct val="80000"/>
            </a:pPr>
            <a:r>
              <a:rPr lang="es-ES" sz="2200">
                <a:solidFill>
                  <a:schemeClr val="dk1"/>
                </a:solidFill>
                <a:latin typeface="+mn-lt"/>
                <a:ea typeface="Helvetica Neue"/>
                <a:cs typeface="Helvetica Neue"/>
                <a:sym typeface="Helvetica Neue"/>
              </a:rPr>
              <a:t>La accesibilidad no sólo se aplica a la tecnología analógica, sino también a la digital.</a:t>
            </a:r>
            <a:endParaRPr lang="en-GB" sz="2200">
              <a:latin typeface="+mn-lt"/>
            </a:endParaRPr>
          </a:p>
        </p:txBody>
      </p:sp>
      <p:sp>
        <p:nvSpPr>
          <p:cNvPr id="118" name="Google Shape;118;p6"/>
          <p:cNvSpPr txBox="1"/>
          <p:nvPr/>
        </p:nvSpPr>
        <p:spPr>
          <a:xfrm>
            <a:off x="1324956" y="2132610"/>
            <a:ext cx="16452000" cy="64629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2</a:t>
            </a:r>
            <a:r>
              <a:rPr lang="en-GB" sz="4800" b="1">
                <a:solidFill>
                  <a:schemeClr val="tx1"/>
                </a:solidFill>
                <a:latin typeface="+mn-lt"/>
                <a:ea typeface="Helvetica Neue"/>
                <a:cs typeface="Helvetica Neue"/>
                <a:sym typeface="Helvetica Neue"/>
              </a:rPr>
              <a:t>. El acceso sin barreras, una necesidad para la generación senior</a:t>
            </a:r>
            <a:endParaRPr lang="en-GB"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8" y="3390900"/>
            <a:ext cx="16452000" cy="523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Acceso para todos: obligatorio para todos los proveedores de servicios en Internet</a:t>
            </a:r>
            <a:endParaRPr lang="en-GB">
              <a:solidFill>
                <a:srgbClr val="00CCFF"/>
              </a:solidFill>
              <a:latin typeface="+mn-lt"/>
            </a:endParaRPr>
          </a:p>
        </p:txBody>
      </p:sp>
      <p:sp>
        <p:nvSpPr>
          <p:cNvPr id="120" name="Google Shape;120;p6"/>
          <p:cNvSpPr txBox="1"/>
          <p:nvPr/>
        </p:nvSpPr>
        <p:spPr>
          <a:xfrm>
            <a:off x="1295398" y="8482734"/>
            <a:ext cx="16452000" cy="523180"/>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s-ES" sz="2400" b="1">
                <a:solidFill>
                  <a:schemeClr val="dk1"/>
                </a:solidFill>
                <a:latin typeface="+mn-lt"/>
                <a:sym typeface="Helvetica Neue"/>
              </a:rPr>
              <a:t>¡Utiliza sólo sitios que cumplan exactamente este requisito y ofrezcan esta calidad!</a:t>
            </a:r>
            <a:endParaRPr lang="en-GB" b="1">
              <a:latin typeface="+mn-lt"/>
            </a:endParaRPr>
          </a:p>
        </p:txBody>
      </p:sp>
      <p:sp>
        <p:nvSpPr>
          <p:cNvPr id="2" name="Foliennummernplatzhalter 1">
            <a:extLst>
              <a:ext uri="{FF2B5EF4-FFF2-40B4-BE49-F238E27FC236}">
                <a16:creationId xmlns:a16="http://schemas.microsoft.com/office/drawing/2014/main" id="{99EDCB2C-4F8A-E6BD-E456-8158AD380941}"/>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9</a:t>
            </a:fld>
            <a:endParaRPr lang="en-GB"/>
          </a:p>
        </p:txBody>
      </p:sp>
    </p:spTree>
    <p:extLst>
      <p:ext uri="{BB962C8B-B14F-4D97-AF65-F5344CB8AC3E}">
        <p14:creationId xmlns:p14="http://schemas.microsoft.com/office/powerpoint/2010/main" val="215505595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7702</Words>
  <Application>Microsoft Office PowerPoint</Application>
  <PresentationFormat>Personalizado</PresentationFormat>
  <Paragraphs>670</Paragraphs>
  <Slides>50</Slides>
  <Notes>50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50</vt:i4>
      </vt:variant>
    </vt:vector>
  </HeadingPairs>
  <TitlesOfParts>
    <vt:vector size="57" baseType="lpstr">
      <vt:lpstr>Helvetica Neue</vt:lpstr>
      <vt:lpstr>Calibri</vt:lpstr>
      <vt:lpstr>Wingdings</vt:lpstr>
      <vt:lpstr>Arial</vt:lpstr>
      <vt:lpstr>Symbol</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keywords>, docId:AEC918012943383972559DE749FAE577</cp:keywords>
  <cp:lastModifiedBy>Miriam Internet Web Solutions</cp:lastModifiedBy>
  <cp:revision>82</cp:revision>
  <cp:lastPrinted>2023-06-02T09:18:43Z</cp:lastPrinted>
  <dcterms:created xsi:type="dcterms:W3CDTF">2022-01-27T16:04:38Z</dcterms:created>
  <dcterms:modified xsi:type="dcterms:W3CDTF">2023-07-25T11:12:37Z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